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handoutMasterIdLst>
    <p:handoutMasterId r:id="rId40"/>
  </p:handoutMasterIdLst>
  <p:sldIdLst>
    <p:sldId id="256" r:id="rId2"/>
    <p:sldId id="283" r:id="rId3"/>
    <p:sldId id="316" r:id="rId4"/>
    <p:sldId id="268" r:id="rId5"/>
    <p:sldId id="263" r:id="rId6"/>
    <p:sldId id="317" r:id="rId7"/>
    <p:sldId id="269" r:id="rId8"/>
    <p:sldId id="319" r:id="rId9"/>
    <p:sldId id="320" r:id="rId10"/>
    <p:sldId id="318" r:id="rId11"/>
    <p:sldId id="270" r:id="rId12"/>
    <p:sldId id="321" r:id="rId13"/>
    <p:sldId id="276" r:id="rId14"/>
    <p:sldId id="325" r:id="rId15"/>
    <p:sldId id="326" r:id="rId16"/>
    <p:sldId id="277" r:id="rId17"/>
    <p:sldId id="322" r:id="rId18"/>
    <p:sldId id="323" r:id="rId19"/>
    <p:sldId id="324" r:id="rId20"/>
    <p:sldId id="278" r:id="rId21"/>
    <p:sldId id="279" r:id="rId22"/>
    <p:sldId id="309" r:id="rId23"/>
    <p:sldId id="308" r:id="rId24"/>
    <p:sldId id="310" r:id="rId25"/>
    <p:sldId id="327" r:id="rId26"/>
    <p:sldId id="328" r:id="rId27"/>
    <p:sldId id="311" r:id="rId28"/>
    <p:sldId id="282" r:id="rId29"/>
    <p:sldId id="312" r:id="rId30"/>
    <p:sldId id="313" r:id="rId31"/>
    <p:sldId id="314" r:id="rId32"/>
    <p:sldId id="315" r:id="rId33"/>
    <p:sldId id="329" r:id="rId34"/>
    <p:sldId id="280" r:id="rId35"/>
    <p:sldId id="281" r:id="rId36"/>
    <p:sldId id="330" r:id="rId37"/>
    <p:sldId id="272" r:id="rId38"/>
  </p:sldIdLst>
  <p:sldSz cx="9144000" cy="6858000" type="screen4x3"/>
  <p:notesSz cx="7077075" cy="9077325"/>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4E91B"/>
    <a:srgbClr val="9ADD15"/>
    <a:srgbClr val="D0F488"/>
    <a:srgbClr val="D1F4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448" autoAdjust="0"/>
  </p:normalViewPr>
  <p:slideViewPr>
    <p:cSldViewPr>
      <p:cViewPr>
        <p:scale>
          <a:sx n="70" d="100"/>
          <a:sy n="70" d="100"/>
        </p:scale>
        <p:origin x="-130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54025"/>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l-GR"/>
          </a:p>
        </p:txBody>
      </p:sp>
      <p:sp>
        <p:nvSpPr>
          <p:cNvPr id="3" name="Date Placeholder 2"/>
          <p:cNvSpPr>
            <a:spLocks noGrp="1"/>
          </p:cNvSpPr>
          <p:nvPr>
            <p:ph type="dt" sz="quarter" idx="1"/>
          </p:nvPr>
        </p:nvSpPr>
        <p:spPr>
          <a:xfrm>
            <a:off x="4008438" y="0"/>
            <a:ext cx="3067050" cy="454025"/>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3929B192-C914-4FBC-8118-2EDD641C7CD4}" type="datetimeFigureOut">
              <a:rPr lang="el-GR"/>
              <a:pPr>
                <a:defRPr/>
              </a:pPr>
              <a:t>3/6/2020</a:t>
            </a:fld>
            <a:endParaRPr lang="el-GR"/>
          </a:p>
        </p:txBody>
      </p:sp>
      <p:sp>
        <p:nvSpPr>
          <p:cNvPr id="4" name="Footer Placeholder 3"/>
          <p:cNvSpPr>
            <a:spLocks noGrp="1"/>
          </p:cNvSpPr>
          <p:nvPr>
            <p:ph type="ftr" sz="quarter" idx="2"/>
          </p:nvPr>
        </p:nvSpPr>
        <p:spPr>
          <a:xfrm>
            <a:off x="0" y="8621713"/>
            <a:ext cx="3067050" cy="454025"/>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l-GR"/>
          </a:p>
        </p:txBody>
      </p:sp>
      <p:sp>
        <p:nvSpPr>
          <p:cNvPr id="5" name="Slide Number Placeholder 4"/>
          <p:cNvSpPr>
            <a:spLocks noGrp="1"/>
          </p:cNvSpPr>
          <p:nvPr>
            <p:ph type="sldNum" sz="quarter" idx="3"/>
          </p:nvPr>
        </p:nvSpPr>
        <p:spPr>
          <a:xfrm>
            <a:off x="4008438" y="8621713"/>
            <a:ext cx="3067050" cy="454025"/>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8A6684FF-C435-4D01-9C73-230EC4F1A49E}" type="slidenum">
              <a:rPr lang="el-GR"/>
              <a:pPr>
                <a:defRPr/>
              </a:pPr>
              <a:t>‹#›</a:t>
            </a:fld>
            <a:endParaRPr lang="el-GR"/>
          </a:p>
        </p:txBody>
      </p:sp>
    </p:spTree>
    <p:extLst>
      <p:ext uri="{BB962C8B-B14F-4D97-AF65-F5344CB8AC3E}">
        <p14:creationId xmlns:p14="http://schemas.microsoft.com/office/powerpoint/2010/main" val="1564686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3067050" cy="454025"/>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l-GR"/>
          </a:p>
        </p:txBody>
      </p:sp>
      <p:sp>
        <p:nvSpPr>
          <p:cNvPr id="3" name="Θέση ημερομηνίας 2"/>
          <p:cNvSpPr>
            <a:spLocks noGrp="1"/>
          </p:cNvSpPr>
          <p:nvPr>
            <p:ph type="dt" idx="1"/>
          </p:nvPr>
        </p:nvSpPr>
        <p:spPr>
          <a:xfrm>
            <a:off x="4008438" y="0"/>
            <a:ext cx="3067050" cy="454025"/>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F7B01E89-7B60-4328-A24D-7748956BFED9}" type="datetimeFigureOut">
              <a:rPr lang="el-GR"/>
              <a:pPr>
                <a:defRPr/>
              </a:pPr>
              <a:t>3/6/2020</a:t>
            </a:fld>
            <a:endParaRPr lang="el-GR"/>
          </a:p>
        </p:txBody>
      </p:sp>
      <p:sp>
        <p:nvSpPr>
          <p:cNvPr id="4" name="Θέση εικόνας διαφάνειας 3"/>
          <p:cNvSpPr>
            <a:spLocks noGrp="1" noRot="1" noChangeAspect="1"/>
          </p:cNvSpPr>
          <p:nvPr>
            <p:ph type="sldImg" idx="2"/>
          </p:nvPr>
        </p:nvSpPr>
        <p:spPr>
          <a:xfrm>
            <a:off x="1270000" y="681038"/>
            <a:ext cx="4537075" cy="3403600"/>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Θέση σημειώσεων 4"/>
          <p:cNvSpPr>
            <a:spLocks noGrp="1"/>
          </p:cNvSpPr>
          <p:nvPr>
            <p:ph type="body" sz="quarter" idx="3"/>
          </p:nvPr>
        </p:nvSpPr>
        <p:spPr>
          <a:xfrm>
            <a:off x="708025" y="4311650"/>
            <a:ext cx="5661025" cy="4084638"/>
          </a:xfrm>
          <a:prstGeom prst="rect">
            <a:avLst/>
          </a:prstGeom>
        </p:spPr>
        <p:txBody>
          <a:bodyPr vert="horz" lIns="91440" tIns="45720" rIns="91440" bIns="45720" rtlCol="0"/>
          <a:lstStyle/>
          <a:p>
            <a:pPr lvl="0"/>
            <a:r>
              <a:rPr lang="el-GR" noProof="0" smtClean="0"/>
              <a:t>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a:p>
        </p:txBody>
      </p:sp>
      <p:sp>
        <p:nvSpPr>
          <p:cNvPr id="6" name="Θέση υποσέλιδου 5"/>
          <p:cNvSpPr>
            <a:spLocks noGrp="1"/>
          </p:cNvSpPr>
          <p:nvPr>
            <p:ph type="ftr" sz="quarter" idx="4"/>
          </p:nvPr>
        </p:nvSpPr>
        <p:spPr>
          <a:xfrm>
            <a:off x="0" y="8621713"/>
            <a:ext cx="3067050" cy="454025"/>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l-GR"/>
          </a:p>
        </p:txBody>
      </p:sp>
      <p:sp>
        <p:nvSpPr>
          <p:cNvPr id="7" name="Θέση αριθμού διαφάνειας 6"/>
          <p:cNvSpPr>
            <a:spLocks noGrp="1"/>
          </p:cNvSpPr>
          <p:nvPr>
            <p:ph type="sldNum" sz="quarter" idx="5"/>
          </p:nvPr>
        </p:nvSpPr>
        <p:spPr>
          <a:xfrm>
            <a:off x="4008438" y="8621713"/>
            <a:ext cx="3067050" cy="454025"/>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B30D5A97-3750-40E8-B24F-86D3635D5834}" type="slidenum">
              <a:rPr lang="el-GR"/>
              <a:pPr>
                <a:defRPr/>
              </a:pPr>
              <a:t>‹#›</a:t>
            </a:fld>
            <a:endParaRPr lang="el-GR"/>
          </a:p>
        </p:txBody>
      </p:sp>
    </p:spTree>
    <p:extLst>
      <p:ext uri="{BB962C8B-B14F-4D97-AF65-F5344CB8AC3E}">
        <p14:creationId xmlns:p14="http://schemas.microsoft.com/office/powerpoint/2010/main" val="395157065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4" name="Group 42"/>
          <p:cNvGrpSpPr>
            <a:grpSpLocks/>
          </p:cNvGrpSpPr>
          <p:nvPr/>
        </p:nvGrpSpPr>
        <p:grpSpPr bwMode="auto">
          <a:xfrm>
            <a:off x="-382588" y="0"/>
            <a:ext cx="9932988" cy="6858000"/>
            <a:chOff x="-382404" y="0"/>
            <a:chExt cx="9932332" cy="6858000"/>
          </a:xfrm>
        </p:grpSpPr>
        <p:grpSp>
          <p:nvGrpSpPr>
            <p:cNvPr id="5" name="Group 44"/>
            <p:cNvGrpSpPr>
              <a:grpSpLocks/>
            </p:cNvGrpSpPr>
            <p:nvPr/>
          </p:nvGrpSpPr>
          <p:grpSpPr bwMode="auto">
            <a:xfrm>
              <a:off x="159" y="0"/>
              <a:ext cx="9143396" cy="6858000"/>
              <a:chOff x="159" y="0"/>
              <a:chExt cx="9143396" cy="6858000"/>
            </a:xfrm>
          </p:grpSpPr>
          <p:grpSp>
            <p:nvGrpSpPr>
              <p:cNvPr id="28" name="Group 4"/>
              <p:cNvGrpSpPr>
                <a:grpSpLocks/>
              </p:cNvGrpSpPr>
              <p:nvPr/>
            </p:nvGrpSpPr>
            <p:grpSpPr bwMode="auto">
              <a:xfrm>
                <a:off x="159" y="0"/>
                <a:ext cx="2514434" cy="6858000"/>
                <a:chOff x="159" y="0"/>
                <a:chExt cx="2514434" cy="6858000"/>
              </a:xfrm>
            </p:grpSpPr>
            <p:sp>
              <p:nvSpPr>
                <p:cNvPr id="40" name="Rectangle 114"/>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1"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2"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29" name="Group 5"/>
              <p:cNvGrpSpPr>
                <a:grpSpLocks/>
              </p:cNvGrpSpPr>
              <p:nvPr/>
            </p:nvGrpSpPr>
            <p:grpSpPr bwMode="auto">
              <a:xfrm>
                <a:off x="422406" y="0"/>
                <a:ext cx="2514434" cy="6858000"/>
                <a:chOff x="-504" y="0"/>
                <a:chExt cx="2514434" cy="6858000"/>
              </a:xfrm>
            </p:grpSpPr>
            <p:sp>
              <p:nvSpPr>
                <p:cNvPr id="37" name="Rectangle 84"/>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 name="Rectangle 85"/>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Rectangle 113"/>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0" name="Group 9"/>
              <p:cNvGrpSpPr>
                <a:grpSpLocks/>
              </p:cNvGrpSpPr>
              <p:nvPr/>
            </p:nvGrpSpPr>
            <p:grpSpPr bwMode="auto">
              <a:xfrm rot="10800000">
                <a:off x="6629121" y="0"/>
                <a:ext cx="2514434" cy="6858000"/>
                <a:chOff x="445" y="0"/>
                <a:chExt cx="2514434" cy="6858000"/>
              </a:xfrm>
            </p:grpSpPr>
            <p:sp>
              <p:nvSpPr>
                <p:cNvPr id="34" name="Rectangle 77"/>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5" name="Rectangle 78"/>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Rectangle 80"/>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31" name="Rectangle 74"/>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2" name="Rectangle 75"/>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Rectangle 76"/>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6" name="Freeform 44"/>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7" name="Freeform 47"/>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8" name="Freeform 48"/>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9" name="Freeform 50"/>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0" name="Freeform 51"/>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1" name="Hexagon 52"/>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Hexagon 53"/>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Hexagon 54"/>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Hexagon 55"/>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Hexagon 56"/>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Freeform 57"/>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Hexagon 58"/>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Hexagon 59"/>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Hexagon 60"/>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Hexagon 61"/>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Hexagon 62"/>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Hexagon 63"/>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Hexagon 64"/>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 name="Hexagon 65"/>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Hexagon 66"/>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6" name="Freeform 67"/>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7" name="Freeform 68"/>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3" name="Rectangle 45"/>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4" name="Rectangle 46"/>
          <p:cNvSpPr/>
          <p:nvPr/>
        </p:nvSpPr>
        <p:spPr>
          <a:xfrm>
            <a:off x="4649788" y="-22225"/>
            <a:ext cx="3505200" cy="23129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5" name="Rectangle 49"/>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6" name="Rectangle 88"/>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l-GR" smtClean="0"/>
              <a:t>Στυλ κύριου τίτλου</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7" name="Date Placeholder 3"/>
          <p:cNvSpPr>
            <a:spLocks noGrp="1"/>
          </p:cNvSpPr>
          <p:nvPr>
            <p:ph type="dt" sz="half" idx="10"/>
          </p:nvPr>
        </p:nvSpPr>
        <p:spPr>
          <a:xfrm>
            <a:off x="4738688" y="1516063"/>
            <a:ext cx="2133600" cy="752475"/>
          </a:xfrm>
        </p:spPr>
        <p:txBody>
          <a:bodyPr anchor="b"/>
          <a:lstStyle>
            <a:lvl1pPr algn="l">
              <a:defRPr sz="2400" smtClean="0"/>
            </a:lvl1pPr>
          </a:lstStyle>
          <a:p>
            <a:pPr>
              <a:defRPr/>
            </a:pPr>
            <a:fld id="{E92A6105-5513-413F-AFEC-9979CFAE16A2}" type="datetimeFigureOut">
              <a:rPr lang="el-GR"/>
              <a:pPr>
                <a:defRPr/>
              </a:pPr>
              <a:t>3/6/2020</a:t>
            </a:fld>
            <a:endParaRPr lang="el-GR"/>
          </a:p>
        </p:txBody>
      </p:sp>
      <p:sp>
        <p:nvSpPr>
          <p:cNvPr id="48" name="Footer Placeholder 4"/>
          <p:cNvSpPr>
            <a:spLocks noGrp="1"/>
          </p:cNvSpPr>
          <p:nvPr>
            <p:ph type="ftr" sz="quarter" idx="11"/>
          </p:nvPr>
        </p:nvSpPr>
        <p:spPr>
          <a:xfrm>
            <a:off x="5303838" y="5719763"/>
            <a:ext cx="2830512" cy="365125"/>
          </a:xfrm>
        </p:spPr>
        <p:txBody>
          <a:bodyPr>
            <a:normAutofit/>
          </a:bodyPr>
          <a:lstStyle>
            <a:lvl1pPr>
              <a:defRPr>
                <a:solidFill>
                  <a:schemeClr val="accent1"/>
                </a:solidFill>
              </a:defRPr>
            </a:lvl1pPr>
          </a:lstStyle>
          <a:p>
            <a:pPr>
              <a:defRPr/>
            </a:pPr>
            <a:endParaRPr lang="el-GR"/>
          </a:p>
        </p:txBody>
      </p:sp>
      <p:sp>
        <p:nvSpPr>
          <p:cNvPr id="49" name="Slide Number Placeholder 5"/>
          <p:cNvSpPr>
            <a:spLocks noGrp="1"/>
          </p:cNvSpPr>
          <p:nvPr>
            <p:ph type="sldNum" sz="quarter" idx="12"/>
          </p:nvPr>
        </p:nvSpPr>
        <p:spPr>
          <a:xfrm>
            <a:off x="4649788" y="5719763"/>
            <a:ext cx="642937" cy="365125"/>
          </a:xfrm>
        </p:spPr>
        <p:txBody>
          <a:bodyPr/>
          <a:lstStyle>
            <a:lvl1pPr>
              <a:defRPr smtClean="0">
                <a:solidFill>
                  <a:schemeClr val="accent1"/>
                </a:solidFill>
              </a:defRPr>
            </a:lvl1pPr>
          </a:lstStyle>
          <a:p>
            <a:pPr>
              <a:defRPr/>
            </a:pPr>
            <a:fld id="{D4C94906-A947-4A23-81D4-2495D84ED81E}"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lvl1pPr>
              <a:defRPr/>
            </a:lvl1pPr>
          </a:lstStyle>
          <a:p>
            <a:pPr>
              <a:defRPr/>
            </a:pPr>
            <a:fld id="{E1C70A37-A0B0-4F58-BE3A-073D2D73DCF9}" type="datetimeFigureOut">
              <a:rPr lang="el-GR"/>
              <a:pPr>
                <a:defRPr/>
              </a:pPr>
              <a:t>3/6/2020</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3B117620-ADF0-40FE-81C8-C94DA58C1D55}"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l-GR" smtClean="0"/>
              <a:t>Στυλ κύριου τίτλου</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lvl1pPr>
              <a:defRPr/>
            </a:lvl1pPr>
          </a:lstStyle>
          <a:p>
            <a:pPr>
              <a:defRPr/>
            </a:pPr>
            <a:fld id="{2187D1C6-8A2A-4C3F-8D5F-B3204C018B73}" type="datetimeFigureOut">
              <a:rPr lang="el-GR"/>
              <a:pPr>
                <a:defRPr/>
              </a:pPr>
              <a:t>3/6/2020</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E99B9020-ECB1-4501-8F81-5A65A3FBD31E}"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lvl1pPr>
              <a:defRPr/>
            </a:lvl1pPr>
          </a:lstStyle>
          <a:p>
            <a:pPr>
              <a:defRPr/>
            </a:pPr>
            <a:fld id="{C25823EC-31A8-48FB-9484-835079BF83FF}" type="datetimeFigureOut">
              <a:rPr lang="el-GR"/>
              <a:pPr>
                <a:defRPr/>
              </a:pPr>
              <a:t>3/6/2020</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047987DB-E615-436E-9F9B-7C64F33477D6}"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lstStyle>
            <a:lvl1pPr algn="l">
              <a:defRPr sz="4000" b="0" cap="none" baseline="0"/>
            </a:lvl1pPr>
          </a:lstStyle>
          <a:p>
            <a:r>
              <a:rPr lang="el-GR" smtClean="0"/>
              <a:t>Στυλ κύριου τίτλου</a:t>
            </a:r>
            <a:endParaRPr lang="en-US" dirty="0"/>
          </a:p>
        </p:txBody>
      </p:sp>
      <p:sp>
        <p:nvSpPr>
          <p:cNvPr id="3" name="Text Placeholder 2"/>
          <p:cNvSpPr>
            <a:spLocks noGrp="1"/>
          </p:cNvSpPr>
          <p:nvPr>
            <p:ph type="body" idx="1"/>
          </p:nvPr>
        </p:nvSpPr>
        <p:spPr>
          <a:xfrm>
            <a:off x="1258645" y="4267200"/>
            <a:ext cx="6637467" cy="152041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lvl1pPr>
              <a:defRPr/>
            </a:lvl1pPr>
          </a:lstStyle>
          <a:p>
            <a:pPr>
              <a:defRPr/>
            </a:pPr>
            <a:fld id="{C2654A81-943E-4421-86CA-7EA7FFA8DF5F}" type="datetimeFigureOut">
              <a:rPr lang="el-GR"/>
              <a:pPr>
                <a:defRPr/>
              </a:pPr>
              <a:t>3/6/2020</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4E8D42D5-F7D5-44AE-95B6-054DD4295DC8}"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Date Placeholder 3"/>
          <p:cNvSpPr>
            <a:spLocks noGrp="1"/>
          </p:cNvSpPr>
          <p:nvPr>
            <p:ph type="dt" sz="half" idx="15"/>
          </p:nvPr>
        </p:nvSpPr>
        <p:spPr/>
        <p:txBody>
          <a:bodyPr/>
          <a:lstStyle>
            <a:lvl1pPr>
              <a:defRPr/>
            </a:lvl1pPr>
          </a:lstStyle>
          <a:p>
            <a:pPr>
              <a:defRPr/>
            </a:pPr>
            <a:fld id="{FD823738-414F-4B75-8352-4B7779C91C34}" type="datetimeFigureOut">
              <a:rPr lang="el-GR"/>
              <a:pPr>
                <a:defRPr/>
              </a:pPr>
              <a:t>3/6/2020</a:t>
            </a:fld>
            <a:endParaRPr lang="el-GR"/>
          </a:p>
        </p:txBody>
      </p:sp>
      <p:sp>
        <p:nvSpPr>
          <p:cNvPr id="6" name="Footer Placeholder 4"/>
          <p:cNvSpPr>
            <a:spLocks noGrp="1"/>
          </p:cNvSpPr>
          <p:nvPr>
            <p:ph type="ftr" sz="quarter" idx="16"/>
          </p:nvPr>
        </p:nvSpPr>
        <p:spPr/>
        <p:txBody>
          <a:bodyPr/>
          <a:lstStyle>
            <a:lvl1pPr>
              <a:defRPr/>
            </a:lvl1pPr>
          </a:lstStyle>
          <a:p>
            <a:pPr>
              <a:defRPr/>
            </a:pPr>
            <a:endParaRPr lang="el-GR"/>
          </a:p>
        </p:txBody>
      </p:sp>
      <p:sp>
        <p:nvSpPr>
          <p:cNvPr id="7" name="Slide Number Placeholder 5"/>
          <p:cNvSpPr>
            <a:spLocks noGrp="1"/>
          </p:cNvSpPr>
          <p:nvPr>
            <p:ph type="sldNum" sz="quarter" idx="17"/>
          </p:nvPr>
        </p:nvSpPr>
        <p:spPr/>
        <p:txBody>
          <a:bodyPr/>
          <a:lstStyle>
            <a:lvl1pPr>
              <a:defRPr/>
            </a:lvl1pPr>
          </a:lstStyle>
          <a:p>
            <a:pPr>
              <a:defRPr/>
            </a:pPr>
            <a:fld id="{19062146-AC4F-4641-9386-0E0425393040}"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3"/>
          <p:cNvSpPr>
            <a:spLocks noGrp="1"/>
          </p:cNvSpPr>
          <p:nvPr>
            <p:ph type="dt" sz="half" idx="10"/>
          </p:nvPr>
        </p:nvSpPr>
        <p:spPr/>
        <p:txBody>
          <a:bodyPr/>
          <a:lstStyle>
            <a:lvl1pPr>
              <a:defRPr/>
            </a:lvl1pPr>
          </a:lstStyle>
          <a:p>
            <a:pPr>
              <a:defRPr/>
            </a:pPr>
            <a:fld id="{3E7AD5D1-0926-4032-8A44-E6FD15AF2249}" type="datetimeFigureOut">
              <a:rPr lang="el-GR"/>
              <a:pPr>
                <a:defRPr/>
              </a:pPr>
              <a:t>3/6/2020</a:t>
            </a:fld>
            <a:endParaRPr lang="el-GR"/>
          </a:p>
        </p:txBody>
      </p:sp>
      <p:sp>
        <p:nvSpPr>
          <p:cNvPr id="8" name="Footer Placeholder 4"/>
          <p:cNvSpPr>
            <a:spLocks noGrp="1"/>
          </p:cNvSpPr>
          <p:nvPr>
            <p:ph type="ftr" sz="quarter" idx="11"/>
          </p:nvPr>
        </p:nvSpPr>
        <p:spPr/>
        <p:txBody>
          <a:bodyPr/>
          <a:lstStyle>
            <a:lvl1pPr>
              <a:defRPr/>
            </a:lvl1pPr>
          </a:lstStyle>
          <a:p>
            <a:pPr>
              <a:defRPr/>
            </a:pPr>
            <a:endParaRPr lang="el-GR"/>
          </a:p>
        </p:txBody>
      </p:sp>
      <p:sp>
        <p:nvSpPr>
          <p:cNvPr id="9" name="Slide Number Placeholder 5"/>
          <p:cNvSpPr>
            <a:spLocks noGrp="1"/>
          </p:cNvSpPr>
          <p:nvPr>
            <p:ph type="sldNum" sz="quarter" idx="12"/>
          </p:nvPr>
        </p:nvSpPr>
        <p:spPr/>
        <p:txBody>
          <a:bodyPr/>
          <a:lstStyle>
            <a:lvl1pPr>
              <a:defRPr/>
            </a:lvl1pPr>
          </a:lstStyle>
          <a:p>
            <a:pPr>
              <a:defRPr/>
            </a:pPr>
            <a:fld id="{54F6EEBB-2BB5-4CBD-AC3A-88B8BCFB5EFF}"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Date Placeholder 3"/>
          <p:cNvSpPr>
            <a:spLocks noGrp="1"/>
          </p:cNvSpPr>
          <p:nvPr>
            <p:ph type="dt" sz="half" idx="10"/>
          </p:nvPr>
        </p:nvSpPr>
        <p:spPr/>
        <p:txBody>
          <a:bodyPr/>
          <a:lstStyle>
            <a:lvl1pPr>
              <a:defRPr/>
            </a:lvl1pPr>
          </a:lstStyle>
          <a:p>
            <a:pPr>
              <a:defRPr/>
            </a:pPr>
            <a:fld id="{DE84A2F0-6F6F-4995-AA1E-E09B1F491392}" type="datetimeFigureOut">
              <a:rPr lang="el-GR"/>
              <a:pPr>
                <a:defRPr/>
              </a:pPr>
              <a:t>3/6/2020</a:t>
            </a:fld>
            <a:endParaRPr lang="el-GR"/>
          </a:p>
        </p:txBody>
      </p:sp>
      <p:sp>
        <p:nvSpPr>
          <p:cNvPr id="4" name="Footer Placeholder 4"/>
          <p:cNvSpPr>
            <a:spLocks noGrp="1"/>
          </p:cNvSpPr>
          <p:nvPr>
            <p:ph type="ftr" sz="quarter" idx="11"/>
          </p:nvPr>
        </p:nvSpPr>
        <p:spPr/>
        <p:txBody>
          <a:bodyPr/>
          <a:lstStyle>
            <a:lvl1pPr>
              <a:defRPr/>
            </a:lvl1pPr>
          </a:lstStyle>
          <a:p>
            <a:pPr>
              <a:defRPr/>
            </a:pPr>
            <a:endParaRPr lang="el-GR"/>
          </a:p>
        </p:txBody>
      </p:sp>
      <p:sp>
        <p:nvSpPr>
          <p:cNvPr id="5" name="Slide Number Placeholder 5"/>
          <p:cNvSpPr>
            <a:spLocks noGrp="1"/>
          </p:cNvSpPr>
          <p:nvPr>
            <p:ph type="sldNum" sz="quarter" idx="12"/>
          </p:nvPr>
        </p:nvSpPr>
        <p:spPr/>
        <p:txBody>
          <a:bodyPr/>
          <a:lstStyle>
            <a:lvl1pPr>
              <a:defRPr/>
            </a:lvl1pPr>
          </a:lstStyle>
          <a:p>
            <a:pPr>
              <a:defRPr/>
            </a:pPr>
            <a:fld id="{31BFE286-278A-41CD-AA3D-CD398A46A36B}"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2A42793-5810-4FB1-9841-768C20A4BB60}" type="datetimeFigureOut">
              <a:rPr lang="el-GR"/>
              <a:pPr>
                <a:defRPr/>
              </a:pPr>
              <a:t>3/6/2020</a:t>
            </a:fld>
            <a:endParaRPr lang="el-GR"/>
          </a:p>
        </p:txBody>
      </p:sp>
      <p:sp>
        <p:nvSpPr>
          <p:cNvPr id="3" name="Footer Placeholder 4"/>
          <p:cNvSpPr>
            <a:spLocks noGrp="1"/>
          </p:cNvSpPr>
          <p:nvPr>
            <p:ph type="ftr" sz="quarter" idx="11"/>
          </p:nvPr>
        </p:nvSpPr>
        <p:spPr/>
        <p:txBody>
          <a:bodyPr/>
          <a:lstStyle>
            <a:lvl1pPr>
              <a:defRPr/>
            </a:lvl1pPr>
          </a:lstStyle>
          <a:p>
            <a:pPr>
              <a:defRPr/>
            </a:pPr>
            <a:endParaRPr lang="el-GR"/>
          </a:p>
        </p:txBody>
      </p:sp>
      <p:sp>
        <p:nvSpPr>
          <p:cNvPr id="4" name="Slide Number Placeholder 5"/>
          <p:cNvSpPr>
            <a:spLocks noGrp="1"/>
          </p:cNvSpPr>
          <p:nvPr>
            <p:ph type="sldNum" sz="quarter" idx="12"/>
          </p:nvPr>
        </p:nvSpPr>
        <p:spPr/>
        <p:txBody>
          <a:bodyPr/>
          <a:lstStyle>
            <a:lvl1pPr>
              <a:defRPr/>
            </a:lvl1pPr>
          </a:lstStyle>
          <a:p>
            <a:pPr>
              <a:defRPr/>
            </a:pPr>
            <a:fld id="{B2C19CCD-F145-4594-96D0-0D128066A342}"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grpSp>
        <p:nvGrpSpPr>
          <p:cNvPr id="5" name="Group 43"/>
          <p:cNvGrpSpPr>
            <a:grpSpLocks/>
          </p:cNvGrpSpPr>
          <p:nvPr/>
        </p:nvGrpSpPr>
        <p:grpSpPr bwMode="auto">
          <a:xfrm>
            <a:off x="-382588" y="0"/>
            <a:ext cx="9932988" cy="6858000"/>
            <a:chOff x="-382404" y="0"/>
            <a:chExt cx="9932332" cy="6858000"/>
          </a:xfrm>
        </p:grpSpPr>
        <p:grpSp>
          <p:nvGrpSpPr>
            <p:cNvPr id="6" name="Group 44"/>
            <p:cNvGrpSpPr>
              <a:grpSpLocks/>
            </p:cNvGrpSpPr>
            <p:nvPr/>
          </p:nvGrpSpPr>
          <p:grpSpPr bwMode="auto">
            <a:xfrm>
              <a:off x="159" y="0"/>
              <a:ext cx="9143396" cy="6858000"/>
              <a:chOff x="159" y="0"/>
              <a:chExt cx="9143396" cy="6858000"/>
            </a:xfrm>
          </p:grpSpPr>
          <p:grpSp>
            <p:nvGrpSpPr>
              <p:cNvPr id="29" name="Group 4"/>
              <p:cNvGrpSpPr>
                <a:grpSpLocks/>
              </p:cNvGrpSpPr>
              <p:nvPr/>
            </p:nvGrpSpPr>
            <p:grpSpPr bwMode="auto">
              <a:xfrm>
                <a:off x="159" y="0"/>
                <a:ext cx="2514434" cy="6858000"/>
                <a:chOff x="159" y="0"/>
                <a:chExt cx="2514434" cy="6858000"/>
              </a:xfrm>
            </p:grpSpPr>
            <p:sp>
              <p:nvSpPr>
                <p:cNvPr id="41" name="Rectangle 83"/>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2"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3"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0" name="Group 5"/>
              <p:cNvGrpSpPr>
                <a:grpSpLocks/>
              </p:cNvGrpSpPr>
              <p:nvPr/>
            </p:nvGrpSpPr>
            <p:grpSpPr bwMode="auto">
              <a:xfrm>
                <a:off x="422406" y="0"/>
                <a:ext cx="2514434" cy="6858000"/>
                <a:chOff x="-504" y="0"/>
                <a:chExt cx="2514434" cy="6858000"/>
              </a:xfrm>
            </p:grpSpPr>
            <p:sp>
              <p:nvSpPr>
                <p:cNvPr id="38" name="Rectangle 80"/>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Rectangle 81"/>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Rectangle 82"/>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1" name="Group 9"/>
              <p:cNvGrpSpPr>
                <a:grpSpLocks/>
              </p:cNvGrpSpPr>
              <p:nvPr/>
            </p:nvGrpSpPr>
            <p:grpSpPr bwMode="auto">
              <a:xfrm rot="10800000">
                <a:off x="6629121" y="0"/>
                <a:ext cx="2514434" cy="6858000"/>
                <a:chOff x="445" y="0"/>
                <a:chExt cx="2514434" cy="6858000"/>
              </a:xfrm>
            </p:grpSpPr>
            <p:sp>
              <p:nvSpPr>
                <p:cNvPr id="35" name="Rectangle 77"/>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Rectangle 78"/>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7" name="Rectangle 79"/>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32" name="Rectangle 74"/>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Rectangle 75"/>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Rectangle 76"/>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7" name="Freeform 46"/>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8" name="Freeform 47"/>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9" name="Freeform 48"/>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0" name="Freeform 49"/>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1" name="Freeform 50"/>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2" name="Hexagon 51"/>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Hexagon 52"/>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Hexagon 53"/>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Hexagon 54"/>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Hexagon 55"/>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Freeform 58"/>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Hexagon 59"/>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Hexagon 61"/>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Hexagon 62"/>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Hexagon 63"/>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Hexagon 64"/>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Hexagon 65"/>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 name="Hexagon 66"/>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Hexagon 67"/>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6" name="Hexagon 68"/>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7" name="Freeform 69"/>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8" name="Freeform 70"/>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4" name="Rectangle 45"/>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5" name="Rectangle 56"/>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6" name="Rectangle 57"/>
          <p:cNvSpPr/>
          <p:nvPr/>
        </p:nvSpPr>
        <p:spPr>
          <a:xfrm>
            <a:off x="904875" y="601663"/>
            <a:ext cx="3562350" cy="564832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7" name="Rectangle 60"/>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2" name="Title 1"/>
          <p:cNvSpPr>
            <a:spLocks noGrp="1"/>
          </p:cNvSpPr>
          <p:nvPr>
            <p:ph type="title"/>
          </p:nvPr>
        </p:nvSpPr>
        <p:spPr>
          <a:xfrm>
            <a:off x="4739833" y="2657434"/>
            <a:ext cx="3304572" cy="1463153"/>
          </a:xfrm>
        </p:spPr>
        <p:txBody>
          <a:bodyPr>
            <a:normAutofit/>
          </a:bodyPr>
          <a:lstStyle>
            <a:lvl1pPr algn="l">
              <a:defRPr sz="2800" b="0"/>
            </a:lvl1pPr>
          </a:lstStyle>
          <a:p>
            <a:r>
              <a:rPr lang="el-GR" smtClean="0"/>
              <a:t>Στυλ κύριου τίτλου</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48" name="Date Placeholder 4"/>
          <p:cNvSpPr>
            <a:spLocks noGrp="1"/>
          </p:cNvSpPr>
          <p:nvPr>
            <p:ph type="dt" sz="half" idx="10"/>
          </p:nvPr>
        </p:nvSpPr>
        <p:spPr/>
        <p:txBody>
          <a:bodyPr/>
          <a:lstStyle>
            <a:lvl1pPr>
              <a:defRPr/>
            </a:lvl1pPr>
          </a:lstStyle>
          <a:p>
            <a:pPr>
              <a:defRPr/>
            </a:pPr>
            <a:fld id="{9C6CF7D0-0270-4E22-9F06-3E838BE47E01}" type="datetimeFigureOut">
              <a:rPr lang="el-GR"/>
              <a:pPr>
                <a:defRPr/>
              </a:pPr>
              <a:t>3/6/2020</a:t>
            </a:fld>
            <a:endParaRPr lang="el-GR"/>
          </a:p>
        </p:txBody>
      </p:sp>
      <p:sp>
        <p:nvSpPr>
          <p:cNvPr id="49" name="Slide Number Placeholder 6"/>
          <p:cNvSpPr>
            <a:spLocks noGrp="1"/>
          </p:cNvSpPr>
          <p:nvPr>
            <p:ph type="sldNum" sz="quarter" idx="11"/>
          </p:nvPr>
        </p:nvSpPr>
        <p:spPr/>
        <p:txBody>
          <a:bodyPr/>
          <a:lstStyle>
            <a:lvl1pPr>
              <a:defRPr/>
            </a:lvl1pPr>
          </a:lstStyle>
          <a:p>
            <a:pPr>
              <a:defRPr/>
            </a:pPr>
            <a:fld id="{72012C8D-C37C-4CB6-9A35-A0C92375C87B}" type="slidenum">
              <a:rPr lang="el-GR"/>
              <a:pPr>
                <a:defRPr/>
              </a:pPr>
              <a:t>‹#›</a:t>
            </a:fld>
            <a:endParaRPr lang="el-GR"/>
          </a:p>
        </p:txBody>
      </p:sp>
      <p:sp>
        <p:nvSpPr>
          <p:cNvPr id="50" name="Footer Placeholder 5"/>
          <p:cNvSpPr>
            <a:spLocks noGrp="1"/>
          </p:cNvSpPr>
          <p:nvPr>
            <p:ph type="ftr" sz="quarter" idx="12"/>
          </p:nvPr>
        </p:nvSpPr>
        <p:spPr>
          <a:xfrm>
            <a:off x="4641850" y="5724525"/>
            <a:ext cx="3492500" cy="365125"/>
          </a:xfrm>
        </p:spPr>
        <p:txBody>
          <a:bodyPr>
            <a:normAutofit/>
          </a:bodyPr>
          <a:lstStyle>
            <a:lvl1pPr>
              <a:defRPr/>
            </a:lvl1pPr>
          </a:lstStyle>
          <a:p>
            <a:pPr>
              <a:defRPr/>
            </a:pPr>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grpSp>
        <p:nvGrpSpPr>
          <p:cNvPr id="5" name="Group 43"/>
          <p:cNvGrpSpPr>
            <a:grpSpLocks/>
          </p:cNvGrpSpPr>
          <p:nvPr/>
        </p:nvGrpSpPr>
        <p:grpSpPr bwMode="auto">
          <a:xfrm>
            <a:off x="-382588" y="0"/>
            <a:ext cx="9932988" cy="6858000"/>
            <a:chOff x="-382404" y="0"/>
            <a:chExt cx="9932332" cy="6858000"/>
          </a:xfrm>
        </p:grpSpPr>
        <p:grpSp>
          <p:nvGrpSpPr>
            <p:cNvPr id="6" name="Group 44"/>
            <p:cNvGrpSpPr>
              <a:grpSpLocks/>
            </p:cNvGrpSpPr>
            <p:nvPr/>
          </p:nvGrpSpPr>
          <p:grpSpPr bwMode="auto">
            <a:xfrm>
              <a:off x="159" y="0"/>
              <a:ext cx="9143396" cy="6858000"/>
              <a:chOff x="159" y="0"/>
              <a:chExt cx="9143396" cy="6858000"/>
            </a:xfrm>
          </p:grpSpPr>
          <p:grpSp>
            <p:nvGrpSpPr>
              <p:cNvPr id="29" name="Group 4"/>
              <p:cNvGrpSpPr>
                <a:grpSpLocks/>
              </p:cNvGrpSpPr>
              <p:nvPr/>
            </p:nvGrpSpPr>
            <p:grpSpPr bwMode="auto">
              <a:xfrm>
                <a:off x="159" y="0"/>
                <a:ext cx="2514434" cy="6858000"/>
                <a:chOff x="159" y="0"/>
                <a:chExt cx="2514434" cy="6858000"/>
              </a:xfrm>
            </p:grpSpPr>
            <p:sp>
              <p:nvSpPr>
                <p:cNvPr id="41" name="Rectangle 86"/>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2"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3"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0" name="Group 5"/>
              <p:cNvGrpSpPr>
                <a:grpSpLocks/>
              </p:cNvGrpSpPr>
              <p:nvPr/>
            </p:nvGrpSpPr>
            <p:grpSpPr bwMode="auto">
              <a:xfrm>
                <a:off x="422406" y="0"/>
                <a:ext cx="2514434" cy="6858000"/>
                <a:chOff x="-504" y="0"/>
                <a:chExt cx="2514434" cy="6858000"/>
              </a:xfrm>
            </p:grpSpPr>
            <p:sp>
              <p:nvSpPr>
                <p:cNvPr id="38" name="Rectangle 83"/>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Rectangle 84"/>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Rectangle 85"/>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1" name="Group 9"/>
              <p:cNvGrpSpPr>
                <a:grpSpLocks/>
              </p:cNvGrpSpPr>
              <p:nvPr/>
            </p:nvGrpSpPr>
            <p:grpSpPr bwMode="auto">
              <a:xfrm rot="10800000">
                <a:off x="6629121" y="0"/>
                <a:ext cx="2514434" cy="6858000"/>
                <a:chOff x="445" y="0"/>
                <a:chExt cx="2514434" cy="6858000"/>
              </a:xfrm>
            </p:grpSpPr>
            <p:sp>
              <p:nvSpPr>
                <p:cNvPr id="35" name="Rectangle 80"/>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Rectangle 81"/>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7" name="Rectangle 82"/>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32" name="Rectangle 77"/>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Rectangle 78"/>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Rectangle 79"/>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7" name="Freeform 45"/>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8" name="Freeform 46"/>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9" name="Freeform 47"/>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0" name="Freeform 48"/>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1" name="Freeform 49"/>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2" name="Hexagon 50"/>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Hexagon 51"/>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Hexagon 59"/>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Hexagon 60"/>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Hexagon 61"/>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Freeform 62"/>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Hexagon 63"/>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Hexagon 64"/>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Hexagon 65"/>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Hexagon 66"/>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Hexagon 67"/>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Hexagon 68"/>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 name="Hexagon 69"/>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Hexagon 70"/>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6" name="Hexagon 71"/>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7" name="Freeform 72"/>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8" name="Freeform 73"/>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4" name="Rectangle 93"/>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5" name="Rectangle 100"/>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6" name="Rectangle 101"/>
          <p:cNvSpPr/>
          <p:nvPr/>
        </p:nvSpPr>
        <p:spPr>
          <a:xfrm>
            <a:off x="904875" y="601663"/>
            <a:ext cx="3562350" cy="564832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7" name="Rectangle 104"/>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4734424" y="2660904"/>
            <a:ext cx="3300984" cy="1463040"/>
          </a:xfrm>
        </p:spPr>
        <p:txBody>
          <a:bodyPr>
            <a:normAutofit/>
          </a:bodyPr>
          <a:lstStyle>
            <a:lvl1pPr algn="l">
              <a:defRPr sz="2800" b="0"/>
            </a:lvl1pPr>
          </a:lstStyle>
          <a:p>
            <a:r>
              <a:rPr lang="el-GR" smtClean="0"/>
              <a:t>Στυλ κύριου τίτλου</a:t>
            </a:r>
            <a:endParaRPr lang="en-US"/>
          </a:p>
        </p:txBody>
      </p:sp>
      <p:sp>
        <p:nvSpPr>
          <p:cNvPr id="3" name="Picture Placeholder 2"/>
          <p:cNvSpPr>
            <a:spLocks noGrp="1"/>
          </p:cNvSpPr>
          <p:nvPr>
            <p:ph type="pic" idx="1"/>
          </p:nvPr>
        </p:nvSpPr>
        <p:spPr>
          <a:xfrm>
            <a:off x="1005208" y="693795"/>
            <a:ext cx="3359623" cy="5468112"/>
          </a:xfrm>
        </p:spPr>
        <p:txBody>
          <a:bodyPr rtlCol="0">
            <a:normAutofit/>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l-GR" noProof="0" smtClean="0"/>
              <a:t>Κάντε κλικ στο εικονίδιο για να προσθέσετε μια εικόνα</a:t>
            </a:r>
            <a:endParaRPr lang="en-US" noProof="0"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48" name="Date Placeholder 4"/>
          <p:cNvSpPr>
            <a:spLocks noGrp="1"/>
          </p:cNvSpPr>
          <p:nvPr>
            <p:ph type="dt" sz="half" idx="10"/>
          </p:nvPr>
        </p:nvSpPr>
        <p:spPr/>
        <p:txBody>
          <a:bodyPr/>
          <a:lstStyle>
            <a:lvl1pPr>
              <a:defRPr/>
            </a:lvl1pPr>
          </a:lstStyle>
          <a:p>
            <a:pPr>
              <a:defRPr/>
            </a:pPr>
            <a:fld id="{E9FD5419-569F-40EC-AD52-492AB8B425A8}" type="datetimeFigureOut">
              <a:rPr lang="el-GR"/>
              <a:pPr>
                <a:defRPr/>
              </a:pPr>
              <a:t>3/6/2020</a:t>
            </a:fld>
            <a:endParaRPr lang="el-GR"/>
          </a:p>
        </p:txBody>
      </p:sp>
      <p:sp>
        <p:nvSpPr>
          <p:cNvPr id="49" name="Footer Placeholder 5"/>
          <p:cNvSpPr>
            <a:spLocks noGrp="1"/>
          </p:cNvSpPr>
          <p:nvPr>
            <p:ph type="ftr" sz="quarter" idx="11"/>
          </p:nvPr>
        </p:nvSpPr>
        <p:spPr>
          <a:xfrm>
            <a:off x="4641850" y="5724525"/>
            <a:ext cx="3492500" cy="365125"/>
          </a:xfrm>
        </p:spPr>
        <p:txBody>
          <a:bodyPr>
            <a:normAutofit/>
          </a:bodyPr>
          <a:lstStyle>
            <a:lvl1pPr>
              <a:defRPr/>
            </a:lvl1pPr>
          </a:lstStyle>
          <a:p>
            <a:pPr>
              <a:defRPr/>
            </a:pPr>
            <a:endParaRPr lang="el-GR"/>
          </a:p>
        </p:txBody>
      </p:sp>
      <p:sp>
        <p:nvSpPr>
          <p:cNvPr id="50" name="Slide Number Placeholder 6"/>
          <p:cNvSpPr>
            <a:spLocks noGrp="1"/>
          </p:cNvSpPr>
          <p:nvPr>
            <p:ph type="sldNum" sz="quarter" idx="12"/>
          </p:nvPr>
        </p:nvSpPr>
        <p:spPr/>
        <p:txBody>
          <a:bodyPr/>
          <a:lstStyle>
            <a:lvl1pPr>
              <a:defRPr/>
            </a:lvl1pPr>
          </a:lstStyle>
          <a:p>
            <a:pPr>
              <a:defRPr/>
            </a:pPr>
            <a:fld id="{A0661C21-C799-42AB-B66D-E871493A1036}"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026" name="Group 41"/>
          <p:cNvGrpSpPr>
            <a:grpSpLocks/>
          </p:cNvGrpSpPr>
          <p:nvPr/>
        </p:nvGrpSpPr>
        <p:grpSpPr bwMode="auto">
          <a:xfrm>
            <a:off x="-304800" y="0"/>
            <a:ext cx="9932988" cy="6858000"/>
            <a:chOff x="-382404" y="0"/>
            <a:chExt cx="9932332" cy="6858000"/>
          </a:xfrm>
        </p:grpSpPr>
        <p:grpSp>
          <p:nvGrpSpPr>
            <p:cNvPr id="1035" name="Group 44"/>
            <p:cNvGrpSpPr>
              <a:grpSpLocks/>
            </p:cNvGrpSpPr>
            <p:nvPr/>
          </p:nvGrpSpPr>
          <p:grpSpPr bwMode="auto">
            <a:xfrm>
              <a:off x="0" y="0"/>
              <a:ext cx="9144000" cy="6858000"/>
              <a:chOff x="0" y="0"/>
              <a:chExt cx="9144000" cy="6858000"/>
            </a:xfrm>
          </p:grpSpPr>
          <p:grpSp>
            <p:nvGrpSpPr>
              <p:cNvPr id="1058" name="Group 4"/>
              <p:cNvGrpSpPr>
                <a:grpSpLocks/>
              </p:cNvGrpSpPr>
              <p:nvPr/>
            </p:nvGrpSpPr>
            <p:grpSpPr bwMode="auto">
              <a:xfrm>
                <a:off x="0" y="0"/>
                <a:ext cx="2514600" cy="6858000"/>
                <a:chOff x="0" y="0"/>
                <a:chExt cx="2514600" cy="6858000"/>
              </a:xfrm>
            </p:grpSpPr>
            <p:sp>
              <p:nvSpPr>
                <p:cNvPr id="113" name="Rectangle 112"/>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4"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5"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1059" name="Group 5"/>
              <p:cNvGrpSpPr>
                <a:grpSpLocks/>
              </p:cNvGrpSpPr>
              <p:nvPr/>
            </p:nvGrpSpPr>
            <p:grpSpPr bwMode="auto">
              <a:xfrm>
                <a:off x="422910" y="0"/>
                <a:ext cx="2514600" cy="6858000"/>
                <a:chOff x="0" y="0"/>
                <a:chExt cx="2514600" cy="6858000"/>
              </a:xfrm>
            </p:grpSpPr>
            <p:sp>
              <p:nvSpPr>
                <p:cNvPr id="110" name="Rectangle 109"/>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1" name="Rectangle 110"/>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2" name="Rectangle 111"/>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1060" name="Group 9"/>
              <p:cNvGrpSpPr>
                <a:grpSpLocks/>
              </p:cNvGrpSpPr>
              <p:nvPr/>
            </p:nvGrpSpPr>
            <p:grpSpPr bwMode="auto">
              <a:xfrm rot="10800000">
                <a:off x="6629400" y="0"/>
                <a:ext cx="2514600" cy="6858000"/>
                <a:chOff x="0" y="0"/>
                <a:chExt cx="2514600" cy="6858000"/>
              </a:xfrm>
            </p:grpSpPr>
            <p:sp>
              <p:nvSpPr>
                <p:cNvPr id="107" name="Rectangle 106"/>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8" name="Rectangle 107"/>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9" name="Rectangle 108"/>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104" name="Rectangle 103"/>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5" name="Rectangle 104"/>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6" name="Rectangle 105"/>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4" name="Freeform 43"/>
            <p:cNvSpPr/>
            <p:nvPr/>
          </p:nvSpPr>
          <p:spPr>
            <a:xfrm>
              <a:off x="-12540" y="5035550"/>
              <a:ext cx="9144983"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5" name="Freeform 44"/>
            <p:cNvSpPr/>
            <p:nvPr/>
          </p:nvSpPr>
          <p:spPr>
            <a:xfrm>
              <a:off x="-12540" y="3467100"/>
              <a:ext cx="9144983"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6" name="Freeform 45"/>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7" name="Freeform 46"/>
            <p:cNvSpPr/>
            <p:nvPr/>
          </p:nvSpPr>
          <p:spPr>
            <a:xfrm>
              <a:off x="-12540" y="5284788"/>
              <a:ext cx="9144983"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9" name="Freeform 48"/>
            <p:cNvSpPr/>
            <p:nvPr/>
          </p:nvSpPr>
          <p:spPr>
            <a:xfrm>
              <a:off x="2136793" y="5132388"/>
              <a:ext cx="6982951"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50" name="Hexagon 49"/>
            <p:cNvSpPr/>
            <p:nvPr/>
          </p:nvSpPr>
          <p:spPr>
            <a:xfrm rot="1800000">
              <a:off x="2995573" y="2859088"/>
              <a:ext cx="1601682"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 name="Hexagon 50"/>
            <p:cNvSpPr/>
            <p:nvPr/>
          </p:nvSpPr>
          <p:spPr>
            <a:xfrm rot="1800000">
              <a:off x="3719425" y="412591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2" name="Hexagon 51"/>
            <p:cNvSpPr/>
            <p:nvPr/>
          </p:nvSpPr>
          <p:spPr>
            <a:xfrm rot="1800000">
              <a:off x="3728949" y="1592263"/>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3" name="Hexagon 52"/>
            <p:cNvSpPr/>
            <p:nvPr/>
          </p:nvSpPr>
          <p:spPr>
            <a:xfrm rot="1800000">
              <a:off x="2976524" y="325438"/>
              <a:ext cx="1601682"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4" name="Hexagon 53"/>
            <p:cNvSpPr/>
            <p:nvPr/>
          </p:nvSpPr>
          <p:spPr>
            <a:xfrm rot="1800000">
              <a:off x="4462326" y="5383213"/>
              <a:ext cx="1601682"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5" name="Freeform 54"/>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6" name="Hexagon 55"/>
            <p:cNvSpPr/>
            <p:nvPr/>
          </p:nvSpPr>
          <p:spPr>
            <a:xfrm rot="1800000">
              <a:off x="23969" y="540226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7" name="Hexagon 56"/>
            <p:cNvSpPr/>
            <p:nvPr/>
          </p:nvSpPr>
          <p:spPr>
            <a:xfrm rot="1800000">
              <a:off x="52542" y="2849563"/>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8" name="Hexagon 57"/>
            <p:cNvSpPr/>
            <p:nvPr/>
          </p:nvSpPr>
          <p:spPr>
            <a:xfrm rot="1800000">
              <a:off x="776394" y="412591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9" name="Hexagon 58"/>
            <p:cNvSpPr/>
            <p:nvPr/>
          </p:nvSpPr>
          <p:spPr>
            <a:xfrm rot="1800000">
              <a:off x="1509771" y="5411788"/>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0" name="Hexagon 59"/>
            <p:cNvSpPr/>
            <p:nvPr/>
          </p:nvSpPr>
          <p:spPr>
            <a:xfrm rot="1800000">
              <a:off x="1528820" y="2859088"/>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5" name="Hexagon 94"/>
            <p:cNvSpPr/>
            <p:nvPr/>
          </p:nvSpPr>
          <p:spPr>
            <a:xfrm rot="1800000">
              <a:off x="795443" y="1563688"/>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6" name="Hexagon 95"/>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7" name="Hexagon 96"/>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8" name="Hexagon 97"/>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9" name="Freeform 98"/>
            <p:cNvSpPr/>
            <p:nvPr/>
          </p:nvSpPr>
          <p:spPr>
            <a:xfrm rot="1800000">
              <a:off x="8306997" y="4056063"/>
              <a:ext cx="1242931"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0" name="Freeform 99"/>
            <p:cNvSpPr/>
            <p:nvPr/>
          </p:nvSpPr>
          <p:spPr>
            <a:xfrm rot="1800000">
              <a:off x="8306997"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66" name="Rectangle 65"/>
          <p:cNvSpPr/>
          <p:nvPr/>
        </p:nvSpPr>
        <p:spPr>
          <a:xfrm>
            <a:off x="457200" y="333375"/>
            <a:ext cx="8229600" cy="6186488"/>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0" name="Rectangle 69"/>
          <p:cNvSpPr/>
          <p:nvPr/>
        </p:nvSpPr>
        <p:spPr>
          <a:xfrm>
            <a:off x="4560888" y="-22225"/>
            <a:ext cx="3679825" cy="700088"/>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1" name="Rectangle 70"/>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30" name="Title Placeholder 1"/>
          <p:cNvSpPr>
            <a:spLocks noGrp="1"/>
          </p:cNvSpPr>
          <p:nvPr>
            <p:ph type="title"/>
          </p:nvPr>
        </p:nvSpPr>
        <p:spPr bwMode="auto">
          <a:xfrm>
            <a:off x="1042988" y="1027113"/>
            <a:ext cx="7024687"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l-GR" smtClean="0"/>
              <a:t>Στυλ κύριου τίτλου</a:t>
            </a:r>
            <a:endParaRPr lang="en-US" smtClean="0"/>
          </a:p>
        </p:txBody>
      </p:sp>
      <p:sp>
        <p:nvSpPr>
          <p:cNvPr id="1031" name="Text Placeholder 2"/>
          <p:cNvSpPr>
            <a:spLocks noGrp="1"/>
          </p:cNvSpPr>
          <p:nvPr>
            <p:ph type="body" idx="1"/>
          </p:nvPr>
        </p:nvSpPr>
        <p:spPr bwMode="auto">
          <a:xfrm>
            <a:off x="1042988" y="2324100"/>
            <a:ext cx="6777037" cy="350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smtClean="0"/>
          </a:p>
        </p:txBody>
      </p:sp>
      <p:sp>
        <p:nvSpPr>
          <p:cNvPr id="4" name="Date Placeholder 3"/>
          <p:cNvSpPr>
            <a:spLocks noGrp="1"/>
          </p:cNvSpPr>
          <p:nvPr>
            <p:ph type="dt" sz="half" idx="2"/>
          </p:nvPr>
        </p:nvSpPr>
        <p:spPr>
          <a:xfrm>
            <a:off x="5997575" y="223838"/>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rgbClr val="FEFEFE"/>
                </a:solidFill>
                <a:latin typeface="+mn-lt"/>
              </a:defRPr>
            </a:lvl1pPr>
          </a:lstStyle>
          <a:p>
            <a:pPr>
              <a:defRPr/>
            </a:pPr>
            <a:fld id="{C9359C67-ACB3-4A06-943C-60B0017ECE79}" type="datetimeFigureOut">
              <a:rPr lang="el-GR"/>
              <a:pPr>
                <a:defRPr/>
              </a:pPr>
              <a:t>3/6/2020</a:t>
            </a:fld>
            <a:endParaRPr lang="el-GR"/>
          </a:p>
        </p:txBody>
      </p:sp>
      <p:sp>
        <p:nvSpPr>
          <p:cNvPr id="5" name="Footer Placeholder 4"/>
          <p:cNvSpPr>
            <a:spLocks noGrp="1"/>
          </p:cNvSpPr>
          <p:nvPr>
            <p:ph type="ftr" sz="quarter" idx="3"/>
          </p:nvPr>
        </p:nvSpPr>
        <p:spPr>
          <a:xfrm>
            <a:off x="4641850" y="5851525"/>
            <a:ext cx="3502025" cy="365125"/>
          </a:xfrm>
          <a:prstGeom prst="rect">
            <a:avLst/>
          </a:prstGeom>
        </p:spPr>
        <p:txBody>
          <a:bodyPr vert="horz" lIns="91440" tIns="45720" rIns="91440" bIns="45720" rtlCol="0" anchor="ctr"/>
          <a:lstStyle>
            <a:lvl1pPr algn="r" fontAlgn="auto">
              <a:spcBef>
                <a:spcPts val="0"/>
              </a:spcBef>
              <a:spcAft>
                <a:spcPts val="0"/>
              </a:spcAft>
              <a:defRPr sz="1200">
                <a:solidFill>
                  <a:schemeClr val="accent1"/>
                </a:solidFill>
                <a:latin typeface="+mn-lt"/>
              </a:defRPr>
            </a:lvl1pPr>
          </a:lstStyle>
          <a:p>
            <a:pPr>
              <a:defRPr/>
            </a:pPr>
            <a:endParaRPr lang="el-GR"/>
          </a:p>
        </p:txBody>
      </p:sp>
      <p:sp>
        <p:nvSpPr>
          <p:cNvPr id="6" name="Slide Number Placeholder 5"/>
          <p:cNvSpPr>
            <a:spLocks noGrp="1"/>
          </p:cNvSpPr>
          <p:nvPr>
            <p:ph type="sldNum" sz="quarter" idx="4"/>
          </p:nvPr>
        </p:nvSpPr>
        <p:spPr>
          <a:xfrm>
            <a:off x="4649788" y="223838"/>
            <a:ext cx="1331912" cy="365125"/>
          </a:xfrm>
          <a:prstGeom prst="rect">
            <a:avLst/>
          </a:prstGeom>
        </p:spPr>
        <p:txBody>
          <a:bodyPr vert="horz" lIns="91440" tIns="45720" rIns="91440" bIns="45720" rtlCol="0" anchor="ctr"/>
          <a:lstStyle>
            <a:lvl1pPr algn="l" fontAlgn="auto">
              <a:spcBef>
                <a:spcPts val="0"/>
              </a:spcBef>
              <a:spcAft>
                <a:spcPts val="0"/>
              </a:spcAft>
              <a:defRPr sz="1200" smtClean="0">
                <a:solidFill>
                  <a:srgbClr val="FEFEFE"/>
                </a:solidFill>
                <a:latin typeface="+mn-lt"/>
              </a:defRPr>
            </a:lvl1pPr>
          </a:lstStyle>
          <a:p>
            <a:pPr>
              <a:defRPr/>
            </a:pPr>
            <a:fld id="{0E33682E-E0B1-4370-9882-E84BE8EE9ABD}"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0" r:id="rId3"/>
    <p:sldLayoutId id="2147483669" r:id="rId4"/>
    <p:sldLayoutId id="2147483668" r:id="rId5"/>
    <p:sldLayoutId id="2147483667" r:id="rId6"/>
    <p:sldLayoutId id="2147483666" r:id="rId7"/>
    <p:sldLayoutId id="2147483673" r:id="rId8"/>
    <p:sldLayoutId id="2147483674" r:id="rId9"/>
    <p:sldLayoutId id="2147483665" r:id="rId10"/>
    <p:sldLayoutId id="2147483664" r:id="rId11"/>
  </p:sldLayoutIdLst>
  <p:txStyles>
    <p:titleStyle>
      <a:lvl1pPr algn="l" rtl="0" fontAlgn="base">
        <a:spcBef>
          <a:spcPct val="0"/>
        </a:spcBef>
        <a:spcAft>
          <a:spcPct val="0"/>
        </a:spcAft>
        <a:defRPr sz="4000" kern="1200">
          <a:solidFill>
            <a:schemeClr val="accent1"/>
          </a:solidFill>
          <a:latin typeface="+mj-lt"/>
          <a:ea typeface="+mj-ea"/>
          <a:cs typeface="+mj-cs"/>
        </a:defRPr>
      </a:lvl1pPr>
      <a:lvl2pPr algn="l" rtl="0" fontAlgn="base">
        <a:spcBef>
          <a:spcPct val="0"/>
        </a:spcBef>
        <a:spcAft>
          <a:spcPct val="0"/>
        </a:spcAft>
        <a:defRPr sz="4000">
          <a:solidFill>
            <a:schemeClr val="accent1"/>
          </a:solidFill>
          <a:latin typeface="Century Gothic" pitchFamily="34" charset="0"/>
        </a:defRPr>
      </a:lvl2pPr>
      <a:lvl3pPr algn="l" rtl="0" fontAlgn="base">
        <a:spcBef>
          <a:spcPct val="0"/>
        </a:spcBef>
        <a:spcAft>
          <a:spcPct val="0"/>
        </a:spcAft>
        <a:defRPr sz="4000">
          <a:solidFill>
            <a:schemeClr val="accent1"/>
          </a:solidFill>
          <a:latin typeface="Century Gothic" pitchFamily="34" charset="0"/>
        </a:defRPr>
      </a:lvl3pPr>
      <a:lvl4pPr algn="l" rtl="0" fontAlgn="base">
        <a:spcBef>
          <a:spcPct val="0"/>
        </a:spcBef>
        <a:spcAft>
          <a:spcPct val="0"/>
        </a:spcAft>
        <a:defRPr sz="4000">
          <a:solidFill>
            <a:schemeClr val="accent1"/>
          </a:solidFill>
          <a:latin typeface="Century Gothic" pitchFamily="34" charset="0"/>
        </a:defRPr>
      </a:lvl4pPr>
      <a:lvl5pPr algn="l" rtl="0" fontAlgn="base">
        <a:spcBef>
          <a:spcPct val="0"/>
        </a:spcBef>
        <a:spcAft>
          <a:spcPct val="0"/>
        </a:spcAft>
        <a:defRPr sz="4000">
          <a:solidFill>
            <a:schemeClr val="accent1"/>
          </a:solidFill>
          <a:latin typeface="Century Gothic"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3050" algn="l" rtl="0" fontAlgn="base">
        <a:spcBef>
          <a:spcPct val="20000"/>
        </a:spcBef>
        <a:spcAft>
          <a:spcPct val="0"/>
        </a:spcAft>
        <a:buClr>
          <a:schemeClr val="accent1"/>
        </a:buClr>
        <a:buSzPct val="76000"/>
        <a:buFont typeface="Wingdings 2" pitchFamily="18" charset="2"/>
        <a:buChar char=""/>
        <a:defRPr sz="2400" kern="1200">
          <a:solidFill>
            <a:schemeClr val="tx2"/>
          </a:solidFill>
          <a:latin typeface="+mn-lt"/>
          <a:ea typeface="+mn-ea"/>
          <a:cs typeface="+mn-cs"/>
        </a:defRPr>
      </a:lvl1pPr>
      <a:lvl2pPr marL="639763" indent="-273050" algn="l" rtl="0" fontAlgn="base">
        <a:spcBef>
          <a:spcPct val="20000"/>
        </a:spcBef>
        <a:spcAft>
          <a:spcPct val="0"/>
        </a:spcAft>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rtl="0" fontAlgn="base">
        <a:spcBef>
          <a:spcPct val="20000"/>
        </a:spcBef>
        <a:spcAft>
          <a:spcPct val="0"/>
        </a:spcAft>
        <a:buClr>
          <a:schemeClr val="accent1"/>
        </a:buClr>
        <a:buSzPct val="76000"/>
        <a:buFont typeface="Wingdings 2" pitchFamily="18" charset="2"/>
        <a:buChar char=""/>
        <a:defRPr sz="2000" kern="1200">
          <a:solidFill>
            <a:schemeClr val="tx2"/>
          </a:solidFill>
          <a:latin typeface="+mn-lt"/>
          <a:ea typeface="+mn-ea"/>
          <a:cs typeface="+mn-cs"/>
        </a:defRPr>
      </a:lvl3pPr>
      <a:lvl4pPr marL="1123950" indent="-228600" algn="l" rtl="0" fontAlgn="base">
        <a:spcBef>
          <a:spcPct val="20000"/>
        </a:spcBef>
        <a:spcAft>
          <a:spcPct val="0"/>
        </a:spcAft>
        <a:buClr>
          <a:schemeClr val="accent1"/>
        </a:buClr>
        <a:buSzPct val="76000"/>
        <a:buFont typeface="Wingdings 2" pitchFamily="18" charset="2"/>
        <a:buChar char=""/>
        <a:defRPr kern="1200">
          <a:solidFill>
            <a:schemeClr val="tx2"/>
          </a:solidFill>
          <a:latin typeface="+mn-lt"/>
          <a:ea typeface="+mn-ea"/>
          <a:cs typeface="+mn-cs"/>
        </a:defRPr>
      </a:lvl4pPr>
      <a:lvl5pPr marL="1325563" indent="-228600" algn="l" rtl="0" fontAlgn="base">
        <a:spcBef>
          <a:spcPct val="20000"/>
        </a:spcBef>
        <a:spcAft>
          <a:spcPct val="0"/>
        </a:spcAft>
        <a:buClr>
          <a:schemeClr val="accent1"/>
        </a:buClr>
        <a:buSzPct val="76000"/>
        <a:buFont typeface="Wingdings 2" pitchFamily="18" charset="2"/>
        <a:buChar char=""/>
        <a:defRPr sz="1600" kern="120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835696" y="3068960"/>
            <a:ext cx="6336703" cy="1152128"/>
          </a:xfrm>
          <a:solidFill>
            <a:schemeClr val="bg2">
              <a:lumMod val="50000"/>
            </a:schemeClr>
          </a:solidFill>
        </p:spPr>
        <p:txBody>
          <a:bodyPr rtlCol="0" anchor="ctr">
            <a:normAutofit fontScale="90000"/>
          </a:bodyPr>
          <a:lstStyle/>
          <a:p>
            <a:pPr algn="ctr" fontAlgn="auto">
              <a:lnSpc>
                <a:spcPct val="130000"/>
              </a:lnSpc>
              <a:spcAft>
                <a:spcPts val="0"/>
              </a:spcAft>
              <a:defRPr/>
            </a:pPr>
            <a:r>
              <a:rPr lang="el-GR" sz="2800" b="1" dirty="0" smtClean="0">
                <a:solidFill>
                  <a:schemeClr val="bg1"/>
                </a:solidFill>
              </a:rPr>
              <a:t>ΓΛΩΣΣΑ ΠΡΟΓΡΑΜΜΑΤΙΣΜΟΥ Ρ</a:t>
            </a:r>
            <a:r>
              <a:rPr lang="en-US" sz="2800" b="1" dirty="0">
                <a:solidFill>
                  <a:schemeClr val="bg1"/>
                </a:solidFill>
              </a:rPr>
              <a:t>YTHON </a:t>
            </a:r>
            <a:r>
              <a:rPr lang="el-GR"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Verdana" pitchFamily="34" charset="0"/>
                <a:ea typeface="Verdana" pitchFamily="34" charset="0"/>
                <a:cs typeface="Verdana" pitchFamily="34" charset="0"/>
              </a:rPr>
              <a:t/>
            </a:r>
            <a:br>
              <a:rPr lang="el-GR"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Verdana" pitchFamily="34" charset="0"/>
                <a:ea typeface="Verdana" pitchFamily="34" charset="0"/>
                <a:cs typeface="Verdana" pitchFamily="34" charset="0"/>
              </a:rPr>
            </a:br>
            <a:r>
              <a:rPr lang="el-GR" sz="2000" b="1" dirty="0">
                <a:solidFill>
                  <a:schemeClr val="bg1"/>
                </a:solidFill>
              </a:rPr>
              <a:t>ΛΙΣΤΕΣ </a:t>
            </a:r>
            <a:r>
              <a:rPr lang="el-GR" sz="2000" b="1" dirty="0" smtClean="0">
                <a:solidFill>
                  <a:schemeClr val="bg1"/>
                </a:solidFill>
              </a:rPr>
              <a:t>ΚΑΙ ΑΛΛΕΣ ΔΟΜΕΣ</a:t>
            </a:r>
            <a:endParaRPr lang="el-GR" sz="2700" dirty="0">
              <a:ln w="18415" cmpd="sng">
                <a:solidFill>
                  <a:srgbClr val="FFFFFF"/>
                </a:solidFill>
                <a:prstDash val="solid"/>
              </a:ln>
              <a:solidFill>
                <a:schemeClr val="bg1"/>
              </a:solidFill>
              <a:effectLst>
                <a:outerShdw blurRad="63500" dir="3600000" algn="tl" rotWithShape="0">
                  <a:srgbClr val="000000">
                    <a:alpha val="70000"/>
                  </a:srgbClr>
                </a:outerShdw>
              </a:effectLst>
              <a:latin typeface="Verdana" pitchFamily="34" charset="0"/>
              <a:ea typeface="Verdana" pitchFamily="34" charset="0"/>
              <a:cs typeface="Verdana" pitchFamily="34" charset="0"/>
            </a:endParaRPr>
          </a:p>
        </p:txBody>
      </p:sp>
      <p:sp>
        <p:nvSpPr>
          <p:cNvPr id="15362" name="Rectangle 5"/>
          <p:cNvSpPr>
            <a:spLocks noChangeArrowheads="1"/>
          </p:cNvSpPr>
          <p:nvPr/>
        </p:nvSpPr>
        <p:spPr bwMode="auto">
          <a:xfrm>
            <a:off x="4859338" y="333375"/>
            <a:ext cx="3241675" cy="2246313"/>
          </a:xfrm>
          <a:prstGeom prst="rect">
            <a:avLst/>
          </a:prstGeom>
          <a:noFill/>
          <a:ln w="9525">
            <a:noFill/>
            <a:miter lim="800000"/>
            <a:headEnd/>
            <a:tailEnd/>
          </a:ln>
        </p:spPr>
        <p:txBody>
          <a:bodyPr>
            <a:spAutoFit/>
          </a:bodyPr>
          <a:lstStyle/>
          <a:p>
            <a:pPr algn="r"/>
            <a:r>
              <a:rPr lang="el-GR" sz="2000" b="1">
                <a:solidFill>
                  <a:srgbClr val="FFFFFF"/>
                </a:solidFill>
                <a:latin typeface="Verdana" pitchFamily="34" charset="0"/>
              </a:rPr>
              <a:t>Α.Σ.ΠΑΙ.Τ.Ε.</a:t>
            </a:r>
          </a:p>
          <a:p>
            <a:pPr algn="ctr"/>
            <a:endParaRPr lang="el-GR" sz="2000" b="1">
              <a:solidFill>
                <a:srgbClr val="FFFFFF"/>
              </a:solidFill>
              <a:latin typeface="Verdana" pitchFamily="34" charset="0"/>
            </a:endParaRPr>
          </a:p>
          <a:p>
            <a:pPr algn="ctr"/>
            <a:endParaRPr lang="el-GR" sz="2000" b="1">
              <a:solidFill>
                <a:srgbClr val="FFFFFF"/>
              </a:solidFill>
              <a:latin typeface="Verdana" pitchFamily="34" charset="0"/>
            </a:endParaRPr>
          </a:p>
          <a:p>
            <a:pPr algn="ctr"/>
            <a:r>
              <a:rPr lang="el-GR" sz="1600" b="1">
                <a:solidFill>
                  <a:srgbClr val="FFFFFF"/>
                </a:solidFill>
                <a:latin typeface="Calibri" pitchFamily="34" charset="0"/>
              </a:rPr>
              <a:t>ΤΜΗΜΑ ΕΚΠΑΙΔΕΥΤΙΚΩΝ ΗΛΕΚΤΡΟΛΟΓΩΝ ΜΗΧΑΝΙΚΩΝ &amp; ΕΚΠΑΙΔΕΥΤΙΚΩΝ ΗΛΕΚΤΡΟΝΙΚΩΝ ΜΗΧΑΝΙΚΩΝ</a:t>
            </a:r>
          </a:p>
          <a:p>
            <a:pPr algn="ctr"/>
            <a:endParaRPr lang="el-GR" sz="1600" b="1">
              <a:solidFill>
                <a:srgbClr val="FFFFFF"/>
              </a:solidFill>
              <a:latin typeface="Calibri" pitchFamily="34" charset="0"/>
            </a:endParaRPr>
          </a:p>
        </p:txBody>
      </p:sp>
      <p:pic>
        <p:nvPicPr>
          <p:cNvPr id="15363" name="Picture 7"/>
          <p:cNvPicPr>
            <a:picLocks noChangeAspect="1" noChangeArrowheads="1"/>
          </p:cNvPicPr>
          <p:nvPr/>
        </p:nvPicPr>
        <p:blipFill>
          <a:blip r:embed="rId2"/>
          <a:srcRect/>
          <a:stretch>
            <a:fillRect/>
          </a:stretch>
        </p:blipFill>
        <p:spPr bwMode="auto">
          <a:xfrm>
            <a:off x="4643438" y="0"/>
            <a:ext cx="1560512" cy="936625"/>
          </a:xfrm>
          <a:prstGeom prst="rect">
            <a:avLst/>
          </a:prstGeom>
          <a:noFill/>
          <a:ln w="9525">
            <a:noFill/>
            <a:miter lim="800000"/>
            <a:headEnd/>
            <a:tailEnd/>
          </a:ln>
        </p:spPr>
      </p:pic>
      <p:sp>
        <p:nvSpPr>
          <p:cNvPr id="3" name="TextBox 2"/>
          <p:cNvSpPr txBox="1"/>
          <p:nvPr/>
        </p:nvSpPr>
        <p:spPr>
          <a:xfrm>
            <a:off x="4643438" y="5013176"/>
            <a:ext cx="3457575" cy="954107"/>
          </a:xfrm>
          <a:prstGeom prst="rect">
            <a:avLst/>
          </a:prstGeom>
          <a:noFill/>
        </p:spPr>
        <p:txBody>
          <a:bodyPr wrap="square" rtlCol="0">
            <a:spAutoFit/>
          </a:bodyPr>
          <a:lstStyle/>
          <a:p>
            <a:r>
              <a:rPr lang="el-GR" sz="2800" dirty="0" smtClean="0"/>
              <a:t>Σπύρος </a:t>
            </a:r>
            <a:r>
              <a:rPr lang="el-GR" sz="2800" dirty="0" err="1" smtClean="0"/>
              <a:t>Πανέτσος</a:t>
            </a:r>
            <a:endParaRPr lang="el-GR" sz="2800" dirty="0" smtClean="0"/>
          </a:p>
          <a:p>
            <a:r>
              <a:rPr lang="el-GR" sz="2800" dirty="0" smtClean="0"/>
              <a:t>Καθ. Πληροφορικής</a:t>
            </a:r>
            <a:endParaRPr lang="el-GR" sz="2800" dirty="0"/>
          </a:p>
        </p:txBody>
      </p:sp>
      <p:sp>
        <p:nvSpPr>
          <p:cNvPr id="4" name="AutoShape 2" descr="Αποτέλεσμα εικόνας για pytho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
        <p:nvSpPr>
          <p:cNvPr id="5" name="AutoShape 4" descr="Αποτέλεσμα εικόνας για python"/>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pic>
        <p:nvPicPr>
          <p:cNvPr id="9" name="Εικόνα 8" descr="Python"/>
          <p:cNvPicPr/>
          <p:nvPr/>
        </p:nvPicPr>
        <p:blipFill>
          <a:blip r:embed="rId3">
            <a:extLst>
              <a:ext uri="{28A0092B-C50C-407E-A947-70E740481C1C}">
                <a14:useLocalDpi xmlns:a14="http://schemas.microsoft.com/office/drawing/2010/main" val="0"/>
              </a:ext>
            </a:extLst>
          </a:blip>
          <a:srcRect/>
          <a:stretch>
            <a:fillRect/>
          </a:stretch>
        </p:blipFill>
        <p:spPr bwMode="auto">
          <a:xfrm>
            <a:off x="755576" y="4437112"/>
            <a:ext cx="2448272" cy="2160240"/>
          </a:xfrm>
          <a:prstGeom prst="rect">
            <a:avLst/>
          </a:prstGeom>
          <a:noFill/>
          <a:ln>
            <a:no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75556" y="404813"/>
            <a:ext cx="8064698"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75556" y="439165"/>
            <a:ext cx="7992690" cy="6001643"/>
          </a:xfrm>
          <a:prstGeom prst="rect">
            <a:avLst/>
          </a:prstGeom>
          <a:noFill/>
        </p:spPr>
        <p:txBody>
          <a:bodyPr wrap="square">
            <a:spAutoFit/>
          </a:bodyPr>
          <a:lstStyle/>
          <a:p>
            <a:r>
              <a:rPr lang="el-GR" sz="2400" b="1" dirty="0"/>
              <a:t>Διάσχιση (</a:t>
            </a:r>
            <a:r>
              <a:rPr lang="el-GR" sz="2400" b="1" dirty="0" err="1"/>
              <a:t>traversal</a:t>
            </a:r>
            <a:r>
              <a:rPr lang="el-GR" sz="2400" b="1" dirty="0"/>
              <a:t>)</a:t>
            </a:r>
            <a:r>
              <a:rPr lang="el-GR" sz="2400" dirty="0"/>
              <a:t> ονομάζεται η διαδικασία με την οποία γίνεται προσπέλαση διαδοχικά όλων των στοιχείων μιας </a:t>
            </a:r>
            <a:r>
              <a:rPr lang="el-GR" sz="2400" dirty="0" smtClean="0"/>
              <a:t>λίστας. </a:t>
            </a:r>
            <a:r>
              <a:rPr lang="el-GR" sz="2400" dirty="0"/>
              <a:t>Στην περίπτωση αυτή, η επεξεργασία ξεκινάει με την προσπέλαση του πρώτου στοιχείου, την επεξεργασία του, την προσπέλαση του δεύτερου στοιχείου, την επεξεργασία του, την προσπέλαση του επόμενου στοιχείου και </a:t>
            </a:r>
            <a:r>
              <a:rPr lang="el-GR" sz="2400" dirty="0" smtClean="0"/>
              <a:t>μέχρι </a:t>
            </a:r>
            <a:r>
              <a:rPr lang="el-GR" sz="2400" dirty="0"/>
              <a:t>το τέλος της λίστας. </a:t>
            </a:r>
          </a:p>
          <a:p>
            <a:r>
              <a:rPr lang="el-GR" sz="2400" dirty="0"/>
              <a:t>Ένας τρόπος για την διάσχιση μιας λίστας είναι με χρήση της εντολής </a:t>
            </a:r>
            <a:r>
              <a:rPr lang="el-GR" sz="2400" dirty="0" err="1"/>
              <a:t>while</a:t>
            </a:r>
            <a:r>
              <a:rPr lang="el-GR" sz="2400" dirty="0"/>
              <a:t>. </a:t>
            </a:r>
          </a:p>
          <a:p>
            <a:endParaRPr lang="el-GR" sz="2400" b="1" dirty="0" smtClean="0"/>
          </a:p>
          <a:p>
            <a:r>
              <a:rPr lang="el-GR" sz="2400" b="1" dirty="0" smtClean="0"/>
              <a:t>Παράδειγμα</a:t>
            </a:r>
            <a:endParaRPr lang="el-GR" sz="2400" dirty="0"/>
          </a:p>
          <a:p>
            <a:r>
              <a:rPr lang="en-US" sz="2400" dirty="0">
                <a:latin typeface="Courier New" pitchFamily="49" charset="0"/>
                <a:cs typeface="Courier New" pitchFamily="49" charset="0"/>
              </a:rPr>
              <a:t>s</a:t>
            </a:r>
            <a:r>
              <a:rPr lang="el-GR" sz="2400" dirty="0">
                <a:latin typeface="Courier New" pitchFamily="49" charset="0"/>
                <a:cs typeface="Courier New" pitchFamily="49" charset="0"/>
              </a:rPr>
              <a:t>1 = ['</a:t>
            </a:r>
            <a:r>
              <a:rPr lang="en-US" sz="2400" dirty="0">
                <a:latin typeface="Courier New" pitchFamily="49" charset="0"/>
                <a:cs typeface="Courier New" pitchFamily="49" charset="0"/>
              </a:rPr>
              <a:t>a</a:t>
            </a:r>
            <a:r>
              <a:rPr lang="el-GR" sz="2400" dirty="0">
                <a:latin typeface="Courier New" pitchFamily="49" charset="0"/>
                <a:cs typeface="Courier New" pitchFamily="49" charset="0"/>
              </a:rPr>
              <a:t>', 1, '</a:t>
            </a:r>
            <a:r>
              <a:rPr lang="en-US" sz="2400" dirty="0">
                <a:latin typeface="Courier New" pitchFamily="49" charset="0"/>
                <a:cs typeface="Courier New" pitchFamily="49" charset="0"/>
              </a:rPr>
              <a:t>art</a:t>
            </a:r>
            <a:r>
              <a:rPr lang="el-GR" sz="2400" dirty="0">
                <a:latin typeface="Courier New" pitchFamily="49" charset="0"/>
                <a:cs typeface="Courier New" pitchFamily="49" charset="0"/>
              </a:rPr>
              <a:t>', '24', 6]</a:t>
            </a:r>
          </a:p>
          <a:p>
            <a:r>
              <a:rPr lang="en-US" sz="2400" dirty="0" err="1">
                <a:latin typeface="Courier New" pitchFamily="49" charset="0"/>
                <a:cs typeface="Courier New" pitchFamily="49" charset="0"/>
              </a:rPr>
              <a:t>deiktis</a:t>
            </a:r>
            <a:r>
              <a:rPr lang="en-US" sz="2400" dirty="0">
                <a:latin typeface="Courier New" pitchFamily="49" charset="0"/>
                <a:cs typeface="Courier New" pitchFamily="49" charset="0"/>
              </a:rPr>
              <a:t> = 0</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while </a:t>
            </a:r>
            <a:r>
              <a:rPr lang="en-US" sz="2400" dirty="0" err="1">
                <a:latin typeface="Courier New" pitchFamily="49" charset="0"/>
                <a:cs typeface="Courier New" pitchFamily="49" charset="0"/>
              </a:rPr>
              <a:t>deiktis</a:t>
            </a:r>
            <a:r>
              <a:rPr lang="en-US" sz="2400" dirty="0">
                <a:latin typeface="Courier New" pitchFamily="49" charset="0"/>
                <a:cs typeface="Courier New" pitchFamily="49" charset="0"/>
              </a:rPr>
              <a:t> &lt; </a:t>
            </a:r>
            <a:r>
              <a:rPr lang="en-US" sz="2400" dirty="0" err="1">
                <a:latin typeface="Courier New" pitchFamily="49" charset="0"/>
                <a:cs typeface="Courier New" pitchFamily="49" charset="0"/>
              </a:rPr>
              <a:t>len</a:t>
            </a:r>
            <a:r>
              <a:rPr lang="en-US" sz="2400" dirty="0">
                <a:latin typeface="Courier New" pitchFamily="49" charset="0"/>
                <a:cs typeface="Courier New" pitchFamily="49" charset="0"/>
              </a:rPr>
              <a:t>(s1):</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    print</a:t>
            </a:r>
            <a:r>
              <a:rPr lang="el-GR" sz="2400" dirty="0">
                <a:latin typeface="Courier New" pitchFamily="49" charset="0"/>
                <a:cs typeface="Courier New" pitchFamily="49" charset="0"/>
              </a:rPr>
              <a:t>(</a:t>
            </a:r>
            <a:r>
              <a:rPr lang="en-US" sz="2400" dirty="0">
                <a:latin typeface="Courier New" pitchFamily="49" charset="0"/>
                <a:cs typeface="Courier New" pitchFamily="49" charset="0"/>
              </a:rPr>
              <a:t>s</a:t>
            </a:r>
            <a:r>
              <a:rPr lang="el-GR" sz="2400" dirty="0">
                <a:latin typeface="Courier New" pitchFamily="49" charset="0"/>
                <a:cs typeface="Courier New" pitchFamily="49" charset="0"/>
              </a:rPr>
              <a:t>1[</a:t>
            </a:r>
            <a:r>
              <a:rPr lang="en-US" sz="2400" dirty="0" err="1">
                <a:latin typeface="Courier New" pitchFamily="49" charset="0"/>
                <a:cs typeface="Courier New" pitchFamily="49" charset="0"/>
              </a:rPr>
              <a:t>deiktis</a:t>
            </a:r>
            <a:r>
              <a:rPr lang="el-GR" sz="2400" dirty="0">
                <a:latin typeface="Courier New" pitchFamily="49" charset="0"/>
                <a:cs typeface="Courier New" pitchFamily="49" charset="0"/>
              </a:rPr>
              <a:t>])</a:t>
            </a:r>
          </a:p>
          <a:p>
            <a:r>
              <a:rPr lang="el-GR" sz="2400" dirty="0">
                <a:latin typeface="Courier New" pitchFamily="49" charset="0"/>
                <a:cs typeface="Courier New" pitchFamily="49" charset="0"/>
              </a:rPr>
              <a:t>    </a:t>
            </a:r>
            <a:r>
              <a:rPr lang="en-US" sz="2400" dirty="0" err="1">
                <a:latin typeface="Courier New" pitchFamily="49" charset="0"/>
                <a:cs typeface="Courier New" pitchFamily="49" charset="0"/>
              </a:rPr>
              <a:t>deiktis</a:t>
            </a:r>
            <a:r>
              <a:rPr lang="el-GR" sz="2400" dirty="0">
                <a:latin typeface="Courier New" pitchFamily="49" charset="0"/>
                <a:cs typeface="Courier New" pitchFamily="49" charset="0"/>
              </a:rPr>
              <a:t> += 1</a:t>
            </a:r>
          </a:p>
        </p:txBody>
      </p:sp>
      <p:sp>
        <p:nvSpPr>
          <p:cNvPr id="2" name="Ορθογώνιο 1"/>
          <p:cNvSpPr/>
          <p:nvPr/>
        </p:nvSpPr>
        <p:spPr>
          <a:xfrm>
            <a:off x="5744222" y="-31129"/>
            <a:ext cx="1334020" cy="369332"/>
          </a:xfrm>
          <a:prstGeom prst="rect">
            <a:avLst/>
          </a:prstGeom>
        </p:spPr>
        <p:txBody>
          <a:bodyPr wrap="none">
            <a:spAutoFit/>
          </a:bodyPr>
          <a:lstStyle/>
          <a:p>
            <a:pPr algn="ctr" fontAlgn="auto">
              <a:spcBef>
                <a:spcPts val="0"/>
              </a:spcBef>
              <a:spcAft>
                <a:spcPts val="0"/>
              </a:spcAft>
              <a:defRPr/>
            </a:pPr>
            <a:r>
              <a:rPr lang="el-GR" b="1" dirty="0" smtClean="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Διάσχιση</a:t>
            </a:r>
            <a:endParaRPr lang="el-GR"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755242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Ορθογώνιο 4"/>
          <p:cNvSpPr/>
          <p:nvPr/>
        </p:nvSpPr>
        <p:spPr>
          <a:xfrm>
            <a:off x="2771800" y="-72008"/>
            <a:ext cx="5616624" cy="476821"/>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2000" b="1" dirty="0">
                <a:solidFill>
                  <a:srgbClr val="A4E91B"/>
                </a:solidFill>
              </a:rPr>
              <a:t>Διαμέριση</a:t>
            </a:r>
            <a:endParaRPr lang="el-GR" sz="2000"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5" name="TextBox 4"/>
          <p:cNvSpPr txBox="1"/>
          <p:nvPr/>
        </p:nvSpPr>
        <p:spPr>
          <a:xfrm>
            <a:off x="575495" y="416590"/>
            <a:ext cx="8135938" cy="6063198"/>
          </a:xfrm>
          <a:prstGeom prst="rect">
            <a:avLst/>
          </a:prstGeom>
          <a:noFill/>
        </p:spPr>
        <p:txBody>
          <a:bodyPr>
            <a:spAutoFit/>
          </a:bodyPr>
          <a:lstStyle/>
          <a:p>
            <a:r>
              <a:rPr lang="el-GR" sz="2000" dirty="0" smtClean="0"/>
              <a:t>Μέσω </a:t>
            </a:r>
            <a:r>
              <a:rPr lang="el-GR" sz="2000" dirty="0"/>
              <a:t>της λειτουργίας της διαμέρισης (</a:t>
            </a:r>
            <a:r>
              <a:rPr lang="el-GR" sz="2000" dirty="0" err="1"/>
              <a:t>slicing</a:t>
            </a:r>
            <a:r>
              <a:rPr lang="el-GR" sz="2000" dirty="0"/>
              <a:t>) μπορούμε να εξάγουμε οποιοδήποτε τμήμα μιας λίστας. Η διαμέριση γίνεται ορίζοντας την αρχική και τελική θέση του επιθυμητού τμήματος και θέτοντας ανάμεσα την άνω και κάτω τελεία. </a:t>
            </a:r>
            <a:r>
              <a:rPr lang="el-GR" sz="2000" dirty="0" smtClean="0"/>
              <a:t>Συγκεκριμένα</a:t>
            </a:r>
            <a:r>
              <a:rPr lang="el-GR" sz="2000" dirty="0"/>
              <a:t>:</a:t>
            </a:r>
          </a:p>
          <a:p>
            <a:pPr marL="342900" lvl="0" indent="-342900">
              <a:buFont typeface="Arial" pitchFamily="34" charset="0"/>
              <a:buChar char="•"/>
            </a:pPr>
            <a:r>
              <a:rPr lang="el-GR" sz="2000" dirty="0"/>
              <a:t>[</a:t>
            </a:r>
            <a:r>
              <a:rPr lang="el-GR" sz="2000" dirty="0" err="1"/>
              <a:t>n:m</a:t>
            </a:r>
            <a:r>
              <a:rPr lang="el-GR" sz="2000" dirty="0"/>
              <a:t>], επιστρέφει το τμήμα της λίστας από το n-οστό στοιχείο μέχρι το </a:t>
            </a:r>
            <a:r>
              <a:rPr lang="el-GR" sz="2000" dirty="0" smtClean="0"/>
              <a:t>m-1 </a:t>
            </a:r>
            <a:r>
              <a:rPr lang="el-GR" sz="2000" dirty="0"/>
              <a:t>στοιχείο, περιλαμβάνοντας το πρώτο αλλά όχι το τελευταίο. </a:t>
            </a:r>
            <a:endParaRPr lang="el-GR" sz="2000" dirty="0" smtClean="0"/>
          </a:p>
          <a:p>
            <a:pPr marL="342900" lvl="0" indent="-342900">
              <a:buFont typeface="Arial" pitchFamily="34" charset="0"/>
              <a:buChar char="•"/>
            </a:pPr>
            <a:r>
              <a:rPr lang="el-GR" sz="2000" dirty="0" smtClean="0"/>
              <a:t>[:</a:t>
            </a:r>
            <a:r>
              <a:rPr lang="el-GR" sz="2000" dirty="0"/>
              <a:t>m], </a:t>
            </a:r>
            <a:r>
              <a:rPr lang="el-GR" sz="2000" dirty="0" smtClean="0"/>
              <a:t>επιστρέφει </a:t>
            </a:r>
            <a:r>
              <a:rPr lang="el-GR" sz="2000" dirty="0"/>
              <a:t>από το πρώτο στοιχείο μέχρι το n-οστό στοιχείο, μη περιλαμβάνοντας το τελευταίο</a:t>
            </a:r>
            <a:r>
              <a:rPr lang="el-GR" sz="2000" dirty="0" smtClean="0"/>
              <a:t>.</a:t>
            </a:r>
          </a:p>
          <a:p>
            <a:pPr marL="342900" lvl="0" indent="-342900">
              <a:buFont typeface="Arial" pitchFamily="34" charset="0"/>
              <a:buChar char="•"/>
            </a:pPr>
            <a:r>
              <a:rPr lang="el-GR" sz="2000" dirty="0" smtClean="0"/>
              <a:t>[</a:t>
            </a:r>
            <a:r>
              <a:rPr lang="el-GR" sz="2000" dirty="0"/>
              <a:t>n:], </a:t>
            </a:r>
            <a:r>
              <a:rPr lang="el-GR" sz="2000" dirty="0" smtClean="0"/>
              <a:t>επιστρέφει </a:t>
            </a:r>
            <a:r>
              <a:rPr lang="el-GR" sz="2000" dirty="0"/>
              <a:t>από το n-οστό στοιχείο μέχρι το τελευταίο στοιχεία</a:t>
            </a:r>
            <a:r>
              <a:rPr lang="el-GR" sz="2000" dirty="0" smtClean="0"/>
              <a:t>.</a:t>
            </a:r>
          </a:p>
          <a:p>
            <a:pPr marL="342900" lvl="0" indent="-342900">
              <a:buFont typeface="Arial" pitchFamily="34" charset="0"/>
              <a:buChar char="•"/>
            </a:pPr>
            <a:r>
              <a:rPr lang="el-GR" sz="2000" dirty="0" smtClean="0"/>
              <a:t>[</a:t>
            </a:r>
            <a:r>
              <a:rPr lang="el-GR" sz="2000" dirty="0" err="1"/>
              <a:t>n:m</a:t>
            </a:r>
            <a:r>
              <a:rPr lang="el-GR" sz="2000" dirty="0"/>
              <a:t>:</a:t>
            </a:r>
            <a:r>
              <a:rPr lang="en-US" sz="2000" dirty="0"/>
              <a:t>x</a:t>
            </a:r>
            <a:r>
              <a:rPr lang="el-GR" sz="2000" dirty="0"/>
              <a:t>], επιστρέφει το τμήμα της λίστας αποτελούμενο από τα στοιχεία n, </a:t>
            </a:r>
            <a:r>
              <a:rPr lang="en-US" sz="2000" dirty="0"/>
              <a:t>n</a:t>
            </a:r>
            <a:r>
              <a:rPr lang="el-GR" sz="2000" dirty="0"/>
              <a:t>+</a:t>
            </a:r>
            <a:r>
              <a:rPr lang="en-US" sz="2000" dirty="0"/>
              <a:t>x</a:t>
            </a:r>
            <a:r>
              <a:rPr lang="el-GR" sz="2000" dirty="0"/>
              <a:t>, </a:t>
            </a:r>
            <a:r>
              <a:rPr lang="en-US" sz="2000" dirty="0"/>
              <a:t>n</a:t>
            </a:r>
            <a:r>
              <a:rPr lang="el-GR" sz="2000" dirty="0"/>
              <a:t>+2*</a:t>
            </a:r>
            <a:r>
              <a:rPr lang="en-US" sz="2000" dirty="0"/>
              <a:t>x</a:t>
            </a:r>
            <a:r>
              <a:rPr lang="el-GR" sz="2000" dirty="0"/>
              <a:t>, </a:t>
            </a:r>
            <a:r>
              <a:rPr lang="en-US" sz="2000" dirty="0"/>
              <a:t>n</a:t>
            </a:r>
            <a:r>
              <a:rPr lang="el-GR" sz="2000" dirty="0"/>
              <a:t>+3*</a:t>
            </a:r>
            <a:r>
              <a:rPr lang="en-US" sz="2000" dirty="0"/>
              <a:t>x</a:t>
            </a:r>
            <a:r>
              <a:rPr lang="el-GR" sz="2000" dirty="0"/>
              <a:t> κλπ μέχρι το </a:t>
            </a:r>
            <a:r>
              <a:rPr lang="el-GR" sz="2000" dirty="0" smtClean="0"/>
              <a:t>m-1 στοιχείο.</a:t>
            </a:r>
          </a:p>
          <a:p>
            <a:r>
              <a:rPr lang="el-GR" sz="2400" dirty="0">
                <a:latin typeface="Courier New" pitchFamily="49" charset="0"/>
                <a:cs typeface="Courier New" pitchFamily="49" charset="0"/>
              </a:rPr>
              <a:t>&gt;&gt;&gt; </a:t>
            </a:r>
            <a:r>
              <a:rPr lang="en-US" sz="2400" dirty="0">
                <a:latin typeface="Courier New" pitchFamily="49" charset="0"/>
                <a:cs typeface="Courier New" pitchFamily="49" charset="0"/>
              </a:rPr>
              <a:t>s</a:t>
            </a:r>
            <a:r>
              <a:rPr lang="el-GR" sz="2400" dirty="0">
                <a:latin typeface="Courier New" pitchFamily="49" charset="0"/>
                <a:cs typeface="Courier New" pitchFamily="49" charset="0"/>
              </a:rPr>
              <a:t>1 = ['</a:t>
            </a:r>
            <a:r>
              <a:rPr lang="en-US" sz="2400" dirty="0">
                <a:latin typeface="Courier New" pitchFamily="49" charset="0"/>
                <a:cs typeface="Courier New" pitchFamily="49" charset="0"/>
              </a:rPr>
              <a:t>a</a:t>
            </a:r>
            <a:r>
              <a:rPr lang="el-GR" sz="2400" dirty="0">
                <a:latin typeface="Courier New" pitchFamily="49" charset="0"/>
                <a:cs typeface="Courier New" pitchFamily="49" charset="0"/>
              </a:rPr>
              <a:t>', 1, '</a:t>
            </a:r>
            <a:r>
              <a:rPr lang="en-US" sz="2400" dirty="0">
                <a:latin typeface="Courier New" pitchFamily="49" charset="0"/>
                <a:cs typeface="Courier New" pitchFamily="49" charset="0"/>
              </a:rPr>
              <a:t>art</a:t>
            </a:r>
            <a:r>
              <a:rPr lang="el-GR" sz="2400" dirty="0">
                <a:latin typeface="Courier New" pitchFamily="49" charset="0"/>
                <a:cs typeface="Courier New" pitchFamily="49" charset="0"/>
              </a:rPr>
              <a:t>', '24', 6]</a:t>
            </a:r>
          </a:p>
          <a:p>
            <a:r>
              <a:rPr lang="en-US" sz="2400" dirty="0">
                <a:latin typeface="Courier New" pitchFamily="49" charset="0"/>
                <a:cs typeface="Courier New" pitchFamily="49" charset="0"/>
              </a:rPr>
              <a:t>&gt;&gt;&gt; s1[2:4]</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['art', '24']</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&gt;&gt;&gt; s1[:3]</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['a', 1, 'art']</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&gt;&gt;&gt; s1[:]</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['a', 1, 'art', '24', 6</a:t>
            </a:r>
            <a:r>
              <a:rPr lang="en-US" sz="2400" dirty="0" smtClean="0">
                <a:latin typeface="Courier New" pitchFamily="49" charset="0"/>
                <a:cs typeface="Courier New" pitchFamily="49" charset="0"/>
              </a:rPr>
              <a:t>]</a:t>
            </a:r>
            <a:endParaRPr lang="el-GR" sz="2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Ορθογώνιο 4"/>
          <p:cNvSpPr/>
          <p:nvPr/>
        </p:nvSpPr>
        <p:spPr>
          <a:xfrm>
            <a:off x="2771800" y="-72008"/>
            <a:ext cx="5616624" cy="476821"/>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2000" b="1" dirty="0">
                <a:solidFill>
                  <a:srgbClr val="A4E91B"/>
                </a:solidFill>
              </a:rPr>
              <a:t>Μέθοδοι λιστών</a:t>
            </a:r>
            <a:endParaRPr lang="el-GR" sz="2000"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5" name="TextBox 4"/>
          <p:cNvSpPr txBox="1"/>
          <p:nvPr/>
        </p:nvSpPr>
        <p:spPr>
          <a:xfrm>
            <a:off x="494179" y="548680"/>
            <a:ext cx="8135938" cy="6124754"/>
          </a:xfrm>
          <a:prstGeom prst="rect">
            <a:avLst/>
          </a:prstGeom>
          <a:noFill/>
        </p:spPr>
        <p:txBody>
          <a:bodyPr>
            <a:spAutoFit/>
          </a:bodyPr>
          <a:lstStyle/>
          <a:p>
            <a:r>
              <a:rPr lang="el-GR" sz="2000" b="1" dirty="0" err="1"/>
              <a:t>append(obj</a:t>
            </a:r>
            <a:r>
              <a:rPr lang="el-GR" sz="2000" b="1" dirty="0"/>
              <a:t>)</a:t>
            </a:r>
            <a:r>
              <a:rPr lang="el-GR" sz="2000" dirty="0"/>
              <a:t>: Προσθέτει </a:t>
            </a:r>
            <a:r>
              <a:rPr lang="el-GR" sz="2000" dirty="0" err="1"/>
              <a:t>τo</a:t>
            </a:r>
            <a:r>
              <a:rPr lang="el-GR" sz="2000" dirty="0"/>
              <a:t> </a:t>
            </a:r>
            <a:r>
              <a:rPr lang="el-GR" sz="2000" dirty="0" err="1"/>
              <a:t>στοιχείo</a:t>
            </a:r>
            <a:r>
              <a:rPr lang="el-GR" sz="2000" dirty="0"/>
              <a:t> </a:t>
            </a:r>
            <a:r>
              <a:rPr lang="el-GR" sz="2000" dirty="0" err="1"/>
              <a:t>obj</a:t>
            </a:r>
            <a:r>
              <a:rPr lang="el-GR" sz="2000" dirty="0"/>
              <a:t> </a:t>
            </a:r>
            <a:r>
              <a:rPr lang="el-GR" sz="2000" dirty="0" smtClean="0"/>
              <a:t>στο τέλος της </a:t>
            </a:r>
            <a:r>
              <a:rPr lang="el-GR" sz="2000" dirty="0"/>
              <a:t>λίστα</a:t>
            </a:r>
            <a:r>
              <a:rPr lang="el-GR" sz="2000" dirty="0" smtClean="0"/>
              <a:t>.</a:t>
            </a:r>
          </a:p>
          <a:p>
            <a:pPr lvl="0"/>
            <a:r>
              <a:rPr lang="en-US" sz="2000" b="1" dirty="0"/>
              <a:t>clear</a:t>
            </a:r>
            <a:r>
              <a:rPr lang="el-GR" sz="2000" b="1" dirty="0"/>
              <a:t>():</a:t>
            </a:r>
            <a:r>
              <a:rPr lang="el-GR" sz="2000" dirty="0"/>
              <a:t> Διαγράφει όλα τα στοιχεία της λίστας.</a:t>
            </a:r>
          </a:p>
          <a:p>
            <a:pPr lvl="0"/>
            <a:r>
              <a:rPr lang="en-US" sz="2000" b="1" dirty="0"/>
              <a:t>copy</a:t>
            </a:r>
            <a:r>
              <a:rPr lang="el-GR" sz="2000" b="1" dirty="0"/>
              <a:t>():</a:t>
            </a:r>
            <a:r>
              <a:rPr lang="el-GR" sz="2000" dirty="0"/>
              <a:t> Επιστρέφει ένα αντίγραφο της λίστας (αντιγράφει τη λίστα).</a:t>
            </a:r>
          </a:p>
          <a:p>
            <a:r>
              <a:rPr lang="el-GR" sz="2000" b="1" dirty="0" err="1"/>
              <a:t>count(obj</a:t>
            </a:r>
            <a:r>
              <a:rPr lang="el-GR" sz="2000" b="1" dirty="0"/>
              <a:t>):</a:t>
            </a:r>
            <a:r>
              <a:rPr lang="el-GR" sz="2000" dirty="0"/>
              <a:t> Επιστρέφει το πλήθος του στοιχείου </a:t>
            </a:r>
            <a:r>
              <a:rPr lang="el-GR" sz="2000" dirty="0" err="1"/>
              <a:t>obj</a:t>
            </a:r>
            <a:r>
              <a:rPr lang="el-GR" sz="2000" dirty="0"/>
              <a:t> στην λίστα.</a:t>
            </a:r>
          </a:p>
          <a:p>
            <a:r>
              <a:rPr lang="el-GR" sz="2000" b="1" dirty="0" err="1"/>
              <a:t>extend(seq</a:t>
            </a:r>
            <a:r>
              <a:rPr lang="el-GR" sz="2000" b="1" dirty="0"/>
              <a:t>): </a:t>
            </a:r>
            <a:r>
              <a:rPr lang="el-GR" sz="2000" dirty="0"/>
              <a:t>Προσθέτει την ακολουθία </a:t>
            </a:r>
            <a:r>
              <a:rPr lang="el-GR" sz="2000" dirty="0" err="1"/>
              <a:t>seq</a:t>
            </a:r>
            <a:r>
              <a:rPr lang="el-GR" sz="2000" dirty="0"/>
              <a:t> στην λίστα.</a:t>
            </a:r>
            <a:endParaRPr lang="el-GR" sz="2000" dirty="0" smtClean="0"/>
          </a:p>
          <a:p>
            <a:r>
              <a:rPr lang="el-GR" sz="2000" b="1" dirty="0" err="1"/>
              <a:t>index(obj</a:t>
            </a:r>
            <a:r>
              <a:rPr lang="el-GR" sz="2000" b="1" dirty="0"/>
              <a:t>):</a:t>
            </a:r>
            <a:r>
              <a:rPr lang="el-GR" sz="2000" dirty="0"/>
              <a:t> Επιστρέφει τον μικρότερο δείκτη (την πρώτη θέση) που εμφανίστηκε το στοιχείο </a:t>
            </a:r>
            <a:r>
              <a:rPr lang="el-GR" sz="2000" dirty="0" err="1"/>
              <a:t>obj</a:t>
            </a:r>
            <a:r>
              <a:rPr lang="el-GR" sz="2000" dirty="0"/>
              <a:t> στην λίστα</a:t>
            </a:r>
            <a:r>
              <a:rPr lang="el-GR" sz="2000" dirty="0" smtClean="0"/>
              <a:t>.</a:t>
            </a:r>
          </a:p>
          <a:p>
            <a:r>
              <a:rPr lang="el-GR" sz="2000" b="1" dirty="0" err="1"/>
              <a:t>insert(pos</a:t>
            </a:r>
            <a:r>
              <a:rPr lang="el-GR" sz="2000" b="1" dirty="0"/>
              <a:t>, </a:t>
            </a:r>
            <a:r>
              <a:rPr lang="el-GR" sz="2000" b="1" dirty="0" err="1"/>
              <a:t>obj</a:t>
            </a:r>
            <a:r>
              <a:rPr lang="el-GR" sz="2000" b="1" dirty="0"/>
              <a:t>): </a:t>
            </a:r>
            <a:r>
              <a:rPr lang="el-GR" sz="2000" dirty="0"/>
              <a:t>Προσθέτει στην λίστα το στοιχείο </a:t>
            </a:r>
            <a:r>
              <a:rPr lang="el-GR" sz="2000" dirty="0" err="1"/>
              <a:t>obj</a:t>
            </a:r>
            <a:r>
              <a:rPr lang="el-GR" sz="2000" dirty="0"/>
              <a:t> στη θέση </a:t>
            </a:r>
            <a:r>
              <a:rPr lang="el-GR" sz="2000" dirty="0" err="1"/>
              <a:t>pos</a:t>
            </a:r>
            <a:r>
              <a:rPr lang="el-GR" sz="2000" dirty="0"/>
              <a:t>.</a:t>
            </a:r>
          </a:p>
          <a:p>
            <a:r>
              <a:rPr lang="el-GR" sz="2000" b="1" dirty="0" err="1"/>
              <a:t>pop(pos</a:t>
            </a:r>
            <a:r>
              <a:rPr lang="el-GR" sz="2000" b="1" dirty="0"/>
              <a:t>)</a:t>
            </a:r>
            <a:r>
              <a:rPr lang="el-GR" sz="2000" dirty="0"/>
              <a:t>: Αφαιρεί και επιστρέφει το στοιχείο που βρίσκεται στη θέση </a:t>
            </a:r>
            <a:r>
              <a:rPr lang="el-GR" sz="2000" dirty="0" err="1"/>
              <a:t>pos</a:t>
            </a:r>
            <a:r>
              <a:rPr lang="el-GR" sz="2000" dirty="0"/>
              <a:t> της λίστας. </a:t>
            </a:r>
            <a:endParaRPr lang="el-GR" sz="2000" dirty="0" smtClean="0"/>
          </a:p>
          <a:p>
            <a:r>
              <a:rPr lang="el-GR" sz="2000" b="1" dirty="0" err="1"/>
              <a:t>remove(obj</a:t>
            </a:r>
            <a:r>
              <a:rPr lang="el-GR" sz="2000" b="1" dirty="0"/>
              <a:t>)</a:t>
            </a:r>
            <a:r>
              <a:rPr lang="el-GR" sz="2000" dirty="0"/>
              <a:t>: Αφαιρεί το στοιχείο </a:t>
            </a:r>
            <a:r>
              <a:rPr lang="el-GR" sz="2000" dirty="0" err="1"/>
              <a:t>obj</a:t>
            </a:r>
            <a:r>
              <a:rPr lang="el-GR" sz="2000" dirty="0"/>
              <a:t> από την λίστα</a:t>
            </a:r>
            <a:r>
              <a:rPr lang="el-GR" sz="2000" dirty="0" smtClean="0"/>
              <a:t>.</a:t>
            </a:r>
          </a:p>
          <a:p>
            <a:r>
              <a:rPr lang="el-GR" sz="2000" b="1" dirty="0" err="1"/>
              <a:t>reverse</a:t>
            </a:r>
            <a:r>
              <a:rPr lang="el-GR" sz="2000" b="1" dirty="0"/>
              <a:t>()</a:t>
            </a:r>
            <a:r>
              <a:rPr lang="el-GR" sz="2000" dirty="0"/>
              <a:t>: Αντιστρέφει την σειρά των στοιχείων που βρίσκονται στην λίστα</a:t>
            </a:r>
            <a:r>
              <a:rPr lang="el-GR" sz="2000" dirty="0" smtClean="0"/>
              <a:t>.</a:t>
            </a:r>
          </a:p>
          <a:p>
            <a:r>
              <a:rPr lang="el-GR" sz="2000" b="1" dirty="0" err="1"/>
              <a:t>sort</a:t>
            </a:r>
            <a:r>
              <a:rPr lang="el-GR" sz="2000" b="1" dirty="0"/>
              <a:t>()</a:t>
            </a:r>
            <a:r>
              <a:rPr lang="el-GR" sz="2000" dirty="0"/>
              <a:t>: Ταξινομεί τα στοιχεία της λίστας σε σχέση σε αύξουσα σειρά. </a:t>
            </a:r>
          </a:p>
          <a:p>
            <a:r>
              <a:rPr lang="el-GR" sz="2000" dirty="0" err="1" smtClean="0"/>
              <a:t>Παραδειγμα</a:t>
            </a:r>
            <a:endParaRPr lang="el-GR" sz="2000" dirty="0"/>
          </a:p>
          <a:p>
            <a:r>
              <a:rPr lang="en-US" sz="2400" dirty="0" err="1" smtClean="0">
                <a:latin typeface="Courier New" pitchFamily="49" charset="0"/>
                <a:cs typeface="Courier New" pitchFamily="49" charset="0"/>
              </a:rPr>
              <a:t>fruits.append</a:t>
            </a:r>
            <a:r>
              <a:rPr lang="en-US" sz="2400" dirty="0">
                <a:latin typeface="Courier New" pitchFamily="49" charset="0"/>
                <a:cs typeface="Courier New" pitchFamily="49" charset="0"/>
              </a:rPr>
              <a:t>(‘</a:t>
            </a:r>
            <a:r>
              <a:rPr lang="el-GR" sz="2400" dirty="0">
                <a:latin typeface="Courier New" pitchFamily="49" charset="0"/>
                <a:cs typeface="Courier New" pitchFamily="49" charset="0"/>
              </a:rPr>
              <a:t>μήλο</a:t>
            </a:r>
            <a:r>
              <a:rPr lang="el-GR" sz="2400" dirty="0" smtClean="0">
                <a:latin typeface="Courier New" pitchFamily="49" charset="0"/>
                <a:cs typeface="Courier New" pitchFamily="49" charset="0"/>
              </a:rPr>
              <a:t>’)</a:t>
            </a:r>
            <a:endParaRPr lang="en-US" sz="2400" dirty="0" smtClean="0">
              <a:latin typeface="Courier New" pitchFamily="49" charset="0"/>
              <a:cs typeface="Courier New" pitchFamily="49" charset="0"/>
            </a:endParaRPr>
          </a:p>
          <a:p>
            <a:r>
              <a:rPr lang="en-US" sz="2400" dirty="0" err="1" smtClean="0">
                <a:latin typeface="Courier New" pitchFamily="49" charset="0"/>
                <a:cs typeface="Courier New" pitchFamily="49" charset="0"/>
              </a:rPr>
              <a:t>fruits.insert</a:t>
            </a:r>
            <a:r>
              <a:rPr lang="en-US" sz="2400" dirty="0" smtClean="0">
                <a:latin typeface="Courier New" pitchFamily="49" charset="0"/>
                <a:cs typeface="Courier New" pitchFamily="49" charset="0"/>
              </a:rPr>
              <a:t>(3,‘</a:t>
            </a:r>
            <a:r>
              <a:rPr lang="el-GR" sz="2400" dirty="0">
                <a:latin typeface="Courier New" pitchFamily="49" charset="0"/>
                <a:cs typeface="Courier New" pitchFamily="49" charset="0"/>
              </a:rPr>
              <a:t>μήλο’)</a:t>
            </a:r>
          </a:p>
          <a:p>
            <a:r>
              <a:rPr lang="en-US" sz="2400" dirty="0" err="1" smtClean="0">
                <a:latin typeface="Courier New" pitchFamily="49" charset="0"/>
                <a:cs typeface="Courier New" pitchFamily="49" charset="0"/>
              </a:rPr>
              <a:t>fruits.remove</a:t>
            </a:r>
            <a:r>
              <a:rPr lang="en-US" sz="2400" dirty="0" smtClean="0">
                <a:latin typeface="Courier New" pitchFamily="49" charset="0"/>
                <a:cs typeface="Courier New" pitchFamily="49" charset="0"/>
              </a:rPr>
              <a:t>(‘</a:t>
            </a:r>
            <a:r>
              <a:rPr lang="el-GR" sz="2400" dirty="0">
                <a:latin typeface="Courier New" pitchFamily="49" charset="0"/>
                <a:cs typeface="Courier New" pitchFamily="49" charset="0"/>
              </a:rPr>
              <a:t>μήλο</a:t>
            </a:r>
            <a:r>
              <a:rPr lang="el-GR" sz="2400" dirty="0" smtClean="0">
                <a:latin typeface="Courier New" pitchFamily="49" charset="0"/>
                <a:cs typeface="Courier New" pitchFamily="49" charset="0"/>
              </a:rPr>
              <a:t>’)</a:t>
            </a:r>
            <a:endParaRPr lang="el-GR" sz="2000" dirty="0"/>
          </a:p>
          <a:p>
            <a:endParaRPr lang="el-GR" sz="2000" dirty="0"/>
          </a:p>
        </p:txBody>
      </p:sp>
    </p:spTree>
    <p:extLst>
      <p:ext uri="{BB962C8B-B14F-4D97-AF65-F5344CB8AC3E}">
        <p14:creationId xmlns:p14="http://schemas.microsoft.com/office/powerpoint/2010/main" val="8876556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602791" y="1288504"/>
            <a:ext cx="8135938" cy="2554545"/>
          </a:xfrm>
          <a:prstGeom prst="rect">
            <a:avLst/>
          </a:prstGeom>
          <a:noFill/>
        </p:spPr>
        <p:txBody>
          <a:bodyPr>
            <a:spAutoFit/>
          </a:bodyPr>
          <a:lstStyle/>
          <a:p>
            <a:pPr lvl="0" fontAlgn="auto">
              <a:spcBef>
                <a:spcPts val="0"/>
              </a:spcBef>
              <a:spcAft>
                <a:spcPts val="0"/>
              </a:spcAft>
              <a:defRPr/>
            </a:pPr>
            <a:r>
              <a:rPr lang="el-GR" sz="2000" b="1" dirty="0" err="1"/>
              <a:t>len(list</a:t>
            </a:r>
            <a:r>
              <a:rPr lang="el-GR" sz="2000" b="1" dirty="0"/>
              <a:t>)</a:t>
            </a:r>
            <a:r>
              <a:rPr lang="el-GR" sz="2000" dirty="0"/>
              <a:t>: Επιστρέφει το συνολικό μήκος της λίστας </a:t>
            </a:r>
            <a:r>
              <a:rPr lang="el-GR" sz="2000" dirty="0" err="1"/>
              <a:t>list</a:t>
            </a:r>
            <a:r>
              <a:rPr lang="el-GR" sz="2000" dirty="0"/>
              <a:t>, δηλαδή το πλήθος των στοιχείων της λίστας</a:t>
            </a:r>
            <a:r>
              <a:rPr lang="el-GR" sz="2000" dirty="0" smtClean="0"/>
              <a:t>.</a:t>
            </a:r>
            <a:endParaRPr lang="en-US" sz="2000" dirty="0" smtClean="0"/>
          </a:p>
          <a:p>
            <a:pPr fontAlgn="auto">
              <a:spcBef>
                <a:spcPts val="0"/>
              </a:spcBef>
              <a:spcAft>
                <a:spcPts val="0"/>
              </a:spcAft>
              <a:defRPr/>
            </a:pPr>
            <a:r>
              <a:rPr lang="en-US" sz="2000" b="1" dirty="0"/>
              <a:t>max</a:t>
            </a:r>
            <a:r>
              <a:rPr lang="el-GR" sz="2000" b="1" dirty="0"/>
              <a:t>(</a:t>
            </a:r>
            <a:r>
              <a:rPr lang="en-US" sz="2000" b="1" dirty="0"/>
              <a:t>list</a:t>
            </a:r>
            <a:r>
              <a:rPr lang="el-GR" sz="2000" b="1" dirty="0"/>
              <a:t>)</a:t>
            </a:r>
            <a:r>
              <a:rPr lang="el-GR" sz="2000" dirty="0"/>
              <a:t>: Επιστρέφει το μεγαλύτερο στοιχείο σε αξία που βρίσκετε στην λίστα </a:t>
            </a:r>
            <a:r>
              <a:rPr lang="en-US" sz="2000" dirty="0"/>
              <a:t>list</a:t>
            </a:r>
            <a:r>
              <a:rPr lang="el-GR" sz="2000" dirty="0"/>
              <a:t>.</a:t>
            </a:r>
          </a:p>
          <a:p>
            <a:pPr fontAlgn="auto">
              <a:spcBef>
                <a:spcPts val="0"/>
              </a:spcBef>
              <a:spcAft>
                <a:spcPts val="0"/>
              </a:spcAft>
              <a:defRPr/>
            </a:pPr>
            <a:r>
              <a:rPr lang="en-US" sz="2000" b="1" dirty="0"/>
              <a:t>min</a:t>
            </a:r>
            <a:r>
              <a:rPr lang="el-GR" sz="2000" b="1" dirty="0"/>
              <a:t>(</a:t>
            </a:r>
            <a:r>
              <a:rPr lang="en-US" sz="2000" b="1" dirty="0"/>
              <a:t>list</a:t>
            </a:r>
            <a:r>
              <a:rPr lang="el-GR" sz="2000" b="1" dirty="0"/>
              <a:t>)</a:t>
            </a:r>
            <a:r>
              <a:rPr lang="el-GR" sz="2000" dirty="0"/>
              <a:t>: Επιστρέφει το μικρότερο στοιχείο σε αξία που βρίσκετε στην λίστα </a:t>
            </a:r>
            <a:r>
              <a:rPr lang="en-US" sz="2000" dirty="0"/>
              <a:t>list</a:t>
            </a:r>
            <a:r>
              <a:rPr lang="el-GR" sz="2000" dirty="0"/>
              <a:t>.</a:t>
            </a:r>
          </a:p>
          <a:p>
            <a:pPr fontAlgn="auto">
              <a:spcBef>
                <a:spcPts val="0"/>
              </a:spcBef>
              <a:spcAft>
                <a:spcPts val="0"/>
              </a:spcAft>
              <a:defRPr/>
            </a:pPr>
            <a:r>
              <a:rPr lang="en-US" sz="2000" b="1" dirty="0"/>
              <a:t>list</a:t>
            </a:r>
            <a:r>
              <a:rPr lang="el-GR" sz="2000" b="1" dirty="0"/>
              <a:t>(</a:t>
            </a:r>
            <a:r>
              <a:rPr lang="en-US" sz="2000" b="1" dirty="0" err="1"/>
              <a:t>seq</a:t>
            </a:r>
            <a:r>
              <a:rPr lang="el-GR" sz="2000" b="1" dirty="0"/>
              <a:t>)</a:t>
            </a:r>
            <a:r>
              <a:rPr lang="el-GR" sz="2000" dirty="0"/>
              <a:t>: Μετατρέπει την ακολουθία </a:t>
            </a:r>
            <a:r>
              <a:rPr lang="en-US" sz="2000" dirty="0" err="1"/>
              <a:t>seq</a:t>
            </a:r>
            <a:r>
              <a:rPr lang="el-GR" sz="2000" dirty="0"/>
              <a:t> σε λίστα.</a:t>
            </a:r>
          </a:p>
          <a:p>
            <a:pPr lvl="0" fontAlgn="auto">
              <a:spcBef>
                <a:spcPts val="0"/>
              </a:spcBef>
              <a:spcAft>
                <a:spcPts val="0"/>
              </a:spcAft>
              <a:defRPr/>
            </a:pPr>
            <a:endParaRPr lang="el-GR" sz="2000" dirty="0">
              <a:effectLst>
                <a:outerShdw blurRad="38100" dist="38100" dir="2700000" algn="tl">
                  <a:srgbClr val="000000">
                    <a:alpha val="43137"/>
                  </a:srgbClr>
                </a:outerShdw>
              </a:effectLst>
              <a:latin typeface="+mn-lt"/>
            </a:endParaRPr>
          </a:p>
        </p:txBody>
      </p:sp>
      <p:sp>
        <p:nvSpPr>
          <p:cNvPr id="2" name="Ορθογώνιο 1"/>
          <p:cNvSpPr/>
          <p:nvPr/>
        </p:nvSpPr>
        <p:spPr>
          <a:xfrm>
            <a:off x="4889014" y="4703"/>
            <a:ext cx="3018775" cy="400110"/>
          </a:xfrm>
          <a:prstGeom prst="rect">
            <a:avLst/>
          </a:prstGeom>
        </p:spPr>
        <p:txBody>
          <a:bodyPr wrap="none">
            <a:spAutoFit/>
          </a:bodyPr>
          <a:lstStyle/>
          <a:p>
            <a:pPr algn="ctr" fontAlgn="auto">
              <a:spcBef>
                <a:spcPts val="0"/>
              </a:spcBef>
              <a:spcAft>
                <a:spcPts val="0"/>
              </a:spcAft>
              <a:defRPr/>
            </a:pPr>
            <a:r>
              <a:rPr lang="el-GR" sz="2000" b="1" dirty="0" smtClean="0">
                <a:solidFill>
                  <a:srgbClr val="9ADD15"/>
                </a:solidFill>
                <a:latin typeface="Verdana" pitchFamily="34" charset="0"/>
                <a:ea typeface="Verdana" pitchFamily="34" charset="0"/>
                <a:cs typeface="Verdana" pitchFamily="34" charset="0"/>
              </a:rPr>
              <a:t>Συναρτήσεις λιστών</a:t>
            </a:r>
            <a:endParaRPr lang="el-GR" sz="2000"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4986798" y="4703"/>
            <a:ext cx="2823209" cy="400110"/>
          </a:xfrm>
          <a:prstGeom prst="rect">
            <a:avLst/>
          </a:prstGeom>
        </p:spPr>
        <p:txBody>
          <a:bodyPr wrap="none">
            <a:spAutoFit/>
          </a:bodyPr>
          <a:lstStyle/>
          <a:p>
            <a:pPr algn="ctr" fontAlgn="auto">
              <a:spcBef>
                <a:spcPts val="0"/>
              </a:spcBef>
              <a:spcAft>
                <a:spcPts val="0"/>
              </a:spcAft>
              <a:defRPr/>
            </a:pPr>
            <a:r>
              <a:rPr lang="el-GR" sz="2000" b="1" dirty="0">
                <a:solidFill>
                  <a:srgbClr val="A4E91B"/>
                </a:solidFill>
              </a:rPr>
              <a:t>Εμφωλευμένες λίστες</a:t>
            </a:r>
            <a:endParaRPr lang="el-GR" sz="2000"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l-GR" sz="2000" dirty="0">
                <a:solidFill>
                  <a:schemeClr val="tx1"/>
                </a:solidFill>
                <a:latin typeface="Arial" charset="0"/>
              </a:rPr>
              <a:t>Μια λίστα μπορεί να αποτελείται από στοιχεία διαφορετικών τύπων, ακόμα και από άλλες </a:t>
            </a:r>
            <a:r>
              <a:rPr lang="el-GR" sz="2000" dirty="0" smtClean="0">
                <a:solidFill>
                  <a:schemeClr val="tx1"/>
                </a:solidFill>
                <a:latin typeface="Arial" charset="0"/>
              </a:rPr>
              <a:t>λίστες</a:t>
            </a:r>
            <a:r>
              <a:rPr lang="el-GR" sz="2000" dirty="0">
                <a:solidFill>
                  <a:schemeClr val="tx1"/>
                </a:solidFill>
                <a:latin typeface="Arial" charset="0"/>
              </a:rPr>
              <a:t>. </a:t>
            </a:r>
          </a:p>
          <a:p>
            <a:r>
              <a:rPr lang="el-GR" sz="2000" b="1" dirty="0">
                <a:solidFill>
                  <a:schemeClr val="tx1"/>
                </a:solidFill>
                <a:latin typeface="Arial" charset="0"/>
              </a:rPr>
              <a:t>Παράδειγμα:</a:t>
            </a:r>
          </a:p>
          <a:p>
            <a:r>
              <a:rPr lang="el-GR" sz="2400" dirty="0">
                <a:solidFill>
                  <a:schemeClr val="tx1"/>
                </a:solidFill>
                <a:latin typeface="Courier New" pitchFamily="49" charset="0"/>
                <a:cs typeface="Courier New" pitchFamily="49" charset="0"/>
              </a:rPr>
              <a:t>&gt;&gt;&gt;</a:t>
            </a:r>
            <a:r>
              <a:rPr lang="en-US" sz="2400" dirty="0">
                <a:solidFill>
                  <a:schemeClr val="tx1"/>
                </a:solidFill>
                <a:latin typeface="Courier New" pitchFamily="49" charset="0"/>
                <a:cs typeface="Courier New" pitchFamily="49" charset="0"/>
              </a:rPr>
              <a:t>rec</a:t>
            </a:r>
            <a:r>
              <a:rPr lang="el-GR" sz="2400" dirty="0">
                <a:solidFill>
                  <a:schemeClr val="tx1"/>
                </a:solidFill>
                <a:latin typeface="Courier New" pitchFamily="49" charset="0"/>
                <a:cs typeface="Courier New" pitchFamily="49" charset="0"/>
              </a:rPr>
              <a:t> = [['Νίκος', 21], ['Σοφία', 25],['Κώστας', 23]]</a:t>
            </a:r>
          </a:p>
          <a:p>
            <a:r>
              <a:rPr lang="el-GR" sz="2400" dirty="0">
                <a:solidFill>
                  <a:schemeClr val="tx1"/>
                </a:solidFill>
                <a:latin typeface="Courier New" pitchFamily="49" charset="0"/>
                <a:cs typeface="Courier New" pitchFamily="49" charset="0"/>
              </a:rPr>
              <a:t>&gt;&gt;&gt;</a:t>
            </a:r>
            <a:r>
              <a:rPr lang="en-US" sz="2400" dirty="0">
                <a:solidFill>
                  <a:schemeClr val="tx1"/>
                </a:solidFill>
                <a:latin typeface="Courier New" pitchFamily="49" charset="0"/>
                <a:cs typeface="Courier New" pitchFamily="49" charset="0"/>
              </a:rPr>
              <a:t>rec</a:t>
            </a:r>
            <a:r>
              <a:rPr lang="el-GR" sz="2400" dirty="0">
                <a:solidFill>
                  <a:schemeClr val="tx1"/>
                </a:solidFill>
                <a:latin typeface="Courier New" pitchFamily="49" charset="0"/>
                <a:cs typeface="Courier New" pitchFamily="49" charset="0"/>
              </a:rPr>
              <a:t>[0]</a:t>
            </a:r>
          </a:p>
          <a:p>
            <a:r>
              <a:rPr lang="el-GR" sz="2400" dirty="0">
                <a:solidFill>
                  <a:schemeClr val="tx1"/>
                </a:solidFill>
                <a:latin typeface="Courier New" pitchFamily="49" charset="0"/>
                <a:cs typeface="Courier New" pitchFamily="49" charset="0"/>
              </a:rPr>
              <a:t>['Νίκος', 21</a:t>
            </a:r>
            <a:r>
              <a:rPr lang="el-GR" sz="2400" dirty="0" smtClean="0">
                <a:solidFill>
                  <a:schemeClr val="tx1"/>
                </a:solidFill>
                <a:latin typeface="Courier New" pitchFamily="49" charset="0"/>
                <a:cs typeface="Courier New" pitchFamily="49" charset="0"/>
              </a:rPr>
              <a:t>]</a:t>
            </a:r>
          </a:p>
          <a:p>
            <a:r>
              <a:rPr lang="el-GR" sz="2000" dirty="0">
                <a:solidFill>
                  <a:schemeClr val="tx1"/>
                </a:solidFill>
                <a:latin typeface="Arial" charset="0"/>
              </a:rPr>
              <a:t>Για να προσπελάσουμε τα επιμέρους στοιχεία από τα οποία αποτελείται το πρώτο στοιχείο (που είναι και αυτό λίστα), θα χρησιμοποιήσουμε έναν δεύτερο δείκτη. Ο πρώτος δείκτης αναφέρεται στην εσωτερική λίστα (που αποτελεί στοιχείο της αρχικής λίστας) και ο δεύτερος δείκτης αναφέρεται στο στοιχείο της εσωτερικής λίστας.</a:t>
            </a:r>
          </a:p>
          <a:p>
            <a:r>
              <a:rPr lang="el-GR" sz="2400" dirty="0">
                <a:solidFill>
                  <a:schemeClr val="tx1"/>
                </a:solidFill>
                <a:latin typeface="Courier New" pitchFamily="49" charset="0"/>
                <a:cs typeface="Courier New" pitchFamily="49" charset="0"/>
              </a:rPr>
              <a:t>&gt;&gt;&gt;rec[0][0]</a:t>
            </a:r>
          </a:p>
          <a:p>
            <a:r>
              <a:rPr lang="el-GR" sz="2400" dirty="0">
                <a:solidFill>
                  <a:schemeClr val="tx1"/>
                </a:solidFill>
                <a:latin typeface="Courier New" pitchFamily="49" charset="0"/>
                <a:cs typeface="Courier New" pitchFamily="49" charset="0"/>
              </a:rPr>
              <a:t>'Νίκος'</a:t>
            </a:r>
          </a:p>
          <a:p>
            <a:r>
              <a:rPr lang="el-GR" sz="2400" dirty="0">
                <a:solidFill>
                  <a:schemeClr val="tx1"/>
                </a:solidFill>
                <a:latin typeface="Courier New" pitchFamily="49" charset="0"/>
                <a:cs typeface="Courier New" pitchFamily="49" charset="0"/>
              </a:rPr>
              <a:t>&gt;&gt;&gt;rec[0][1]</a:t>
            </a:r>
          </a:p>
          <a:p>
            <a:r>
              <a:rPr lang="el-GR" sz="2400" dirty="0">
                <a:solidFill>
                  <a:schemeClr val="tx1"/>
                </a:solidFill>
                <a:latin typeface="Courier New" pitchFamily="49" charset="0"/>
                <a:cs typeface="Courier New" pitchFamily="49" charset="0"/>
              </a:rPr>
              <a:t>21</a:t>
            </a:r>
          </a:p>
        </p:txBody>
      </p:sp>
    </p:spTree>
    <p:extLst>
      <p:ext uri="{BB962C8B-B14F-4D97-AF65-F5344CB8AC3E}">
        <p14:creationId xmlns:p14="http://schemas.microsoft.com/office/powerpoint/2010/main" val="1209936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280722"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l-GR" sz="2000" dirty="0">
                <a:solidFill>
                  <a:schemeClr val="tx1"/>
                </a:solidFill>
                <a:latin typeface="Arial" pitchFamily="34" charset="0"/>
                <a:cs typeface="Arial" pitchFamily="34" charset="0"/>
              </a:rPr>
              <a:t>Η </a:t>
            </a:r>
            <a:r>
              <a:rPr lang="en-US" sz="2000" dirty="0">
                <a:solidFill>
                  <a:schemeClr val="tx1"/>
                </a:solidFill>
                <a:latin typeface="Arial" pitchFamily="34" charset="0"/>
                <a:cs typeface="Arial" pitchFamily="34" charset="0"/>
              </a:rPr>
              <a:t>Python</a:t>
            </a:r>
            <a:r>
              <a:rPr lang="el-GR" sz="2000" dirty="0">
                <a:solidFill>
                  <a:schemeClr val="tx1"/>
                </a:solidFill>
                <a:latin typeface="Arial" pitchFamily="34" charset="0"/>
                <a:cs typeface="Arial" pitchFamily="34" charset="0"/>
              </a:rPr>
              <a:t> δεν διαθέτει πίνακες με τη μορφή που υπάρχουν σε άλλες γλώσσες προγραμματισμού, μπορούμε, όμως, να υλοποιήσουμε δομές πινάκων με τη βοήθεια λιστών. </a:t>
            </a:r>
            <a:r>
              <a:rPr lang="el-GR" sz="2000" dirty="0" smtClean="0">
                <a:solidFill>
                  <a:schemeClr val="tx1"/>
                </a:solidFill>
                <a:latin typeface="Arial" pitchFamily="34" charset="0"/>
                <a:cs typeface="Arial" pitchFamily="34" charset="0"/>
              </a:rPr>
              <a:t>Ένας </a:t>
            </a:r>
            <a:r>
              <a:rPr lang="el-GR" sz="2000" dirty="0">
                <a:solidFill>
                  <a:schemeClr val="tx1"/>
                </a:solidFill>
                <a:latin typeface="Arial" pitchFamily="34" charset="0"/>
                <a:cs typeface="Arial" pitchFamily="34" charset="0"/>
              </a:rPr>
              <a:t>πίνακας μίας διάστασης αντιστοιχεί σε μία λίστα, ενώ ένας πίνακας 2 διαστάσεων αποτελείται από μια λίστα της οποίας κάθε στοιχείο είναι μια άλλη λίστα.</a:t>
            </a:r>
          </a:p>
          <a:p>
            <a:r>
              <a:rPr lang="el-GR" sz="2000" b="1" dirty="0">
                <a:solidFill>
                  <a:schemeClr val="tx1"/>
                </a:solidFill>
                <a:latin typeface="Arial" pitchFamily="34" charset="0"/>
                <a:cs typeface="Arial" pitchFamily="34" charset="0"/>
              </a:rPr>
              <a:t>Παράδειγμα</a:t>
            </a:r>
            <a:endParaRPr lang="el-GR" sz="2000" dirty="0">
              <a:solidFill>
                <a:schemeClr val="tx1"/>
              </a:solidFill>
              <a:latin typeface="Arial" pitchFamily="34" charset="0"/>
              <a:cs typeface="Arial" pitchFamily="34" charset="0"/>
            </a:endParaRPr>
          </a:p>
          <a:p>
            <a:r>
              <a:rPr lang="en-US" sz="2400" dirty="0">
                <a:solidFill>
                  <a:schemeClr val="tx1"/>
                </a:solidFill>
                <a:latin typeface="Courier New" pitchFamily="49" charset="0"/>
                <a:cs typeface="Courier New" pitchFamily="49" charset="0"/>
              </a:rPr>
              <a:t>matrix=[]</a:t>
            </a:r>
            <a:endParaRPr lang="el-GR" sz="2400" dirty="0">
              <a:solidFill>
                <a:schemeClr val="tx1"/>
              </a:solidFill>
              <a:latin typeface="Courier New" pitchFamily="49" charset="0"/>
              <a:cs typeface="Courier New" pitchFamily="49" charset="0"/>
            </a:endParaRPr>
          </a:p>
          <a:p>
            <a:r>
              <a:rPr lang="en-US" sz="2400" dirty="0">
                <a:solidFill>
                  <a:schemeClr val="tx1"/>
                </a:solidFill>
                <a:latin typeface="Courier New" pitchFamily="49" charset="0"/>
                <a:cs typeface="Courier New" pitchFamily="49" charset="0"/>
              </a:rPr>
              <a:t>for i in range(4):</a:t>
            </a:r>
            <a:endParaRPr lang="el-GR" sz="2400" dirty="0">
              <a:solidFill>
                <a:schemeClr val="tx1"/>
              </a:solidFill>
              <a:latin typeface="Courier New" pitchFamily="49" charset="0"/>
              <a:cs typeface="Courier New" pitchFamily="49" charset="0"/>
            </a:endParaRPr>
          </a:p>
          <a:p>
            <a:r>
              <a:rPr lang="en-US" sz="2400" dirty="0">
                <a:solidFill>
                  <a:schemeClr val="tx1"/>
                </a:solidFill>
                <a:latin typeface="Courier New" pitchFamily="49" charset="0"/>
                <a:cs typeface="Courier New" pitchFamily="49" charset="0"/>
              </a:rPr>
              <a:t>    </a:t>
            </a:r>
            <a:r>
              <a:rPr lang="en-US" sz="2400" dirty="0" err="1">
                <a:solidFill>
                  <a:schemeClr val="tx1"/>
                </a:solidFill>
                <a:latin typeface="Courier New" pitchFamily="49" charset="0"/>
                <a:cs typeface="Courier New" pitchFamily="49" charset="0"/>
              </a:rPr>
              <a:t>matrix.append</a:t>
            </a:r>
            <a:r>
              <a:rPr lang="en-US" sz="2400" dirty="0">
                <a:solidFill>
                  <a:schemeClr val="tx1"/>
                </a:solidFill>
                <a:latin typeface="Courier New" pitchFamily="49" charset="0"/>
                <a:cs typeface="Courier New" pitchFamily="49" charset="0"/>
              </a:rPr>
              <a:t>([])</a:t>
            </a:r>
            <a:endParaRPr lang="el-GR" sz="2400" dirty="0">
              <a:solidFill>
                <a:schemeClr val="tx1"/>
              </a:solidFill>
              <a:latin typeface="Courier New" pitchFamily="49" charset="0"/>
              <a:cs typeface="Courier New" pitchFamily="49" charset="0"/>
            </a:endParaRPr>
          </a:p>
          <a:p>
            <a:r>
              <a:rPr lang="en-US" sz="2400" dirty="0">
                <a:solidFill>
                  <a:schemeClr val="tx1"/>
                </a:solidFill>
                <a:latin typeface="Courier New" pitchFamily="49" charset="0"/>
                <a:cs typeface="Courier New" pitchFamily="49" charset="0"/>
              </a:rPr>
              <a:t>    for j in range(3):</a:t>
            </a:r>
            <a:endParaRPr lang="el-GR" sz="2400" dirty="0">
              <a:solidFill>
                <a:schemeClr val="tx1"/>
              </a:solidFill>
              <a:latin typeface="Courier New" pitchFamily="49" charset="0"/>
              <a:cs typeface="Courier New" pitchFamily="49" charset="0"/>
            </a:endParaRPr>
          </a:p>
          <a:p>
            <a:r>
              <a:rPr lang="en-US" sz="2400" dirty="0">
                <a:solidFill>
                  <a:schemeClr val="tx1"/>
                </a:solidFill>
                <a:latin typeface="Courier New" pitchFamily="49" charset="0"/>
                <a:cs typeface="Courier New" pitchFamily="49" charset="0"/>
              </a:rPr>
              <a:t>        matrix[i].append(</a:t>
            </a:r>
            <a:r>
              <a:rPr lang="en-US" sz="2400" dirty="0" err="1">
                <a:solidFill>
                  <a:schemeClr val="tx1"/>
                </a:solidFill>
                <a:latin typeface="Courier New" pitchFamily="49" charset="0"/>
                <a:cs typeface="Courier New" pitchFamily="49" charset="0"/>
              </a:rPr>
              <a:t>i+j</a:t>
            </a:r>
            <a:r>
              <a:rPr lang="en-US" sz="2400" dirty="0">
                <a:solidFill>
                  <a:schemeClr val="tx1"/>
                </a:solidFill>
                <a:latin typeface="Courier New" pitchFamily="49" charset="0"/>
                <a:cs typeface="Courier New" pitchFamily="49" charset="0"/>
              </a:rPr>
              <a:t>)</a:t>
            </a:r>
            <a:endParaRPr lang="el-GR" sz="2400" dirty="0">
              <a:solidFill>
                <a:schemeClr val="tx1"/>
              </a:solidFill>
              <a:latin typeface="Courier New" pitchFamily="49" charset="0"/>
              <a:cs typeface="Courier New" pitchFamily="49" charset="0"/>
            </a:endParaRPr>
          </a:p>
          <a:p>
            <a:r>
              <a:rPr lang="en-US" sz="2400" dirty="0" smtClean="0">
                <a:solidFill>
                  <a:schemeClr val="tx1"/>
                </a:solidFill>
                <a:latin typeface="Courier New" pitchFamily="49" charset="0"/>
                <a:cs typeface="Courier New" pitchFamily="49" charset="0"/>
              </a:rPr>
              <a:t>print</a:t>
            </a:r>
            <a:r>
              <a:rPr lang="el-GR" sz="2400" dirty="0" smtClean="0">
                <a:solidFill>
                  <a:schemeClr val="tx1"/>
                </a:solidFill>
                <a:latin typeface="Courier New" pitchFamily="49" charset="0"/>
                <a:cs typeface="Courier New" pitchFamily="49" charset="0"/>
              </a:rPr>
              <a:t> </a:t>
            </a:r>
            <a:r>
              <a:rPr lang="el-GR" sz="2400" dirty="0">
                <a:solidFill>
                  <a:schemeClr val="tx1"/>
                </a:solidFill>
                <a:latin typeface="Courier New" pitchFamily="49" charset="0"/>
                <a:cs typeface="Courier New" pitchFamily="49" charset="0"/>
              </a:rPr>
              <a:t>(</a:t>
            </a:r>
            <a:r>
              <a:rPr lang="en-US" sz="2400" dirty="0">
                <a:solidFill>
                  <a:schemeClr val="tx1"/>
                </a:solidFill>
                <a:latin typeface="Courier New" pitchFamily="49" charset="0"/>
                <a:cs typeface="Courier New" pitchFamily="49" charset="0"/>
              </a:rPr>
              <a:t>matrix</a:t>
            </a:r>
            <a:r>
              <a:rPr lang="el-GR" sz="2400" dirty="0">
                <a:solidFill>
                  <a:schemeClr val="tx1"/>
                </a:solidFill>
                <a:latin typeface="Courier New" pitchFamily="49" charset="0"/>
                <a:cs typeface="Courier New" pitchFamily="49" charset="0"/>
              </a:rPr>
              <a:t>)</a:t>
            </a:r>
          </a:p>
          <a:p>
            <a:r>
              <a:rPr lang="en-US" sz="2400" dirty="0" smtClean="0">
                <a:solidFill>
                  <a:schemeClr val="tx1"/>
                </a:solidFill>
                <a:latin typeface="Courier New" pitchFamily="49" charset="0"/>
                <a:cs typeface="Courier New" pitchFamily="49" charset="0"/>
              </a:rPr>
              <a:t>print </a:t>
            </a:r>
            <a:r>
              <a:rPr lang="en-US" sz="2400" dirty="0">
                <a:solidFill>
                  <a:schemeClr val="tx1"/>
                </a:solidFill>
                <a:latin typeface="Courier New" pitchFamily="49" charset="0"/>
                <a:cs typeface="Courier New" pitchFamily="49" charset="0"/>
              </a:rPr>
              <a:t>(matrix[1])</a:t>
            </a:r>
            <a:endParaRPr lang="el-GR" sz="2400" dirty="0">
              <a:solidFill>
                <a:schemeClr val="tx1"/>
              </a:solidFill>
              <a:latin typeface="Courier New" pitchFamily="49" charset="0"/>
              <a:cs typeface="Courier New" pitchFamily="49" charset="0"/>
            </a:endParaRPr>
          </a:p>
          <a:p>
            <a:r>
              <a:rPr lang="el-GR" sz="2400" dirty="0">
                <a:solidFill>
                  <a:schemeClr val="tx1"/>
                </a:solidFill>
                <a:latin typeface="Courier New" pitchFamily="49" charset="0"/>
                <a:cs typeface="Courier New" pitchFamily="49" charset="0"/>
              </a:rPr>
              <a:t>&gt;&gt;&gt; </a:t>
            </a:r>
          </a:p>
          <a:p>
            <a:r>
              <a:rPr lang="el-GR" sz="2000" dirty="0" smtClean="0">
                <a:solidFill>
                  <a:schemeClr val="tx1"/>
                </a:solidFill>
                <a:latin typeface="Arial" charset="0"/>
              </a:rPr>
              <a:t>[[0,1,2],[1,2,3],[2,3,4]]</a:t>
            </a:r>
            <a:endParaRPr lang="el-GR" sz="2000" dirty="0">
              <a:solidFill>
                <a:schemeClr val="tx1"/>
              </a:solidFill>
              <a:latin typeface="Arial" charset="0"/>
            </a:endParaRPr>
          </a:p>
        </p:txBody>
      </p:sp>
      <p:sp>
        <p:nvSpPr>
          <p:cNvPr id="2" name="Ορθογώνιο 1"/>
          <p:cNvSpPr/>
          <p:nvPr/>
        </p:nvSpPr>
        <p:spPr>
          <a:xfrm>
            <a:off x="4986798" y="4703"/>
            <a:ext cx="2823209" cy="400110"/>
          </a:xfrm>
          <a:prstGeom prst="rect">
            <a:avLst/>
          </a:prstGeom>
        </p:spPr>
        <p:txBody>
          <a:bodyPr wrap="none">
            <a:spAutoFit/>
          </a:bodyPr>
          <a:lstStyle/>
          <a:p>
            <a:pPr algn="ctr" fontAlgn="auto">
              <a:spcBef>
                <a:spcPts val="0"/>
              </a:spcBef>
              <a:spcAft>
                <a:spcPts val="0"/>
              </a:spcAft>
              <a:defRPr/>
            </a:pPr>
            <a:r>
              <a:rPr lang="el-GR" sz="2000" b="1" dirty="0">
                <a:solidFill>
                  <a:srgbClr val="A4E91B"/>
                </a:solidFill>
              </a:rPr>
              <a:t>Εμφωλευμένες λίστες</a:t>
            </a:r>
            <a:endParaRPr lang="el-GR" sz="2000"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40726030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51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611560" y="576914"/>
            <a:ext cx="7992690" cy="5632311"/>
          </a:xfrm>
          <a:prstGeom prst="rect">
            <a:avLst/>
          </a:prstGeom>
          <a:noFill/>
        </p:spPr>
        <p:txBody>
          <a:bodyPr wrap="square">
            <a:spAutoFit/>
          </a:bodyPr>
          <a:lstStyle/>
          <a:p>
            <a:r>
              <a:rPr lang="el-GR" sz="2000" dirty="0"/>
              <a:t>Οι </a:t>
            </a:r>
            <a:r>
              <a:rPr lang="el-GR" sz="2000" dirty="0" err="1"/>
              <a:t>πλειάδες(tuples</a:t>
            </a:r>
            <a:r>
              <a:rPr lang="el-GR" sz="2000" dirty="0"/>
              <a:t>) </a:t>
            </a:r>
            <a:r>
              <a:rPr lang="el-GR" sz="2000" dirty="0" smtClean="0"/>
              <a:t>είναι </a:t>
            </a:r>
            <a:r>
              <a:rPr lang="el-GR" sz="2000" dirty="0"/>
              <a:t>παρόμοιες δομές με τις λίστες, με τη διαφορά ότι δεν μπορούν να μεταβληθούν, είναι δηλαδή αμετάβλητες (</a:t>
            </a:r>
            <a:r>
              <a:rPr lang="el-GR" sz="2000" dirty="0" err="1"/>
              <a:t>immutable</a:t>
            </a:r>
            <a:r>
              <a:rPr lang="el-GR" sz="2000" dirty="0"/>
              <a:t>). </a:t>
            </a:r>
            <a:endParaRPr lang="en-US" sz="2000" dirty="0" smtClean="0"/>
          </a:p>
          <a:p>
            <a:r>
              <a:rPr lang="el-GR" sz="2000" dirty="0" smtClean="0"/>
              <a:t>Γενικότερα</a:t>
            </a:r>
            <a:r>
              <a:rPr lang="el-GR" sz="2000" dirty="0"/>
              <a:t>, υπάρχει η άποψη ότι </a:t>
            </a:r>
            <a:r>
              <a:rPr lang="el-GR" sz="2000" dirty="0" smtClean="0"/>
              <a:t>οι </a:t>
            </a:r>
            <a:r>
              <a:rPr lang="el-GR" sz="2000" dirty="0"/>
              <a:t>λίστες προορίζονται για ομοιογενείς ακολουθίες, ενώ οι πλειάδες για ανομοιογενείς. Μια πλειάδα είναι ιδανική δομή δεδομένων για την αντιστοίχιση μιας εγγραφής ενός πίνακα βάσης δεδομένων. </a:t>
            </a:r>
          </a:p>
          <a:p>
            <a:r>
              <a:rPr lang="el-GR" sz="2000" dirty="0"/>
              <a:t>Μια πλειάδα (</a:t>
            </a:r>
            <a:r>
              <a:rPr lang="el-GR" sz="2000" dirty="0" err="1"/>
              <a:t>tuple</a:t>
            </a:r>
            <a:r>
              <a:rPr lang="el-GR" sz="2000" dirty="0"/>
              <a:t>) είναι μια διατεταγμένη ακολουθία τιμών, οι οποίες αντιστοιχίζονται σε δείκτες. Οι τιμές, οι οποίες είναι μέλη μιας πλειάδας, λέγονται στοιχεία (</a:t>
            </a:r>
            <a:r>
              <a:rPr lang="el-GR" sz="2000" dirty="0" err="1"/>
              <a:t>elements</a:t>
            </a:r>
            <a:r>
              <a:rPr lang="el-GR" sz="2000" dirty="0"/>
              <a:t>) και μπορεί να είναι οποιουδήποτε τύπου (αριθμοί, συμβολοσειρές, λίστες, πλειάδες). </a:t>
            </a:r>
          </a:p>
          <a:p>
            <a:r>
              <a:rPr lang="el-GR" sz="2000" dirty="0"/>
              <a:t>Οι πλειάδες μοιάζουν με τις λίστες στη χρήση δεικτών, ειδικότερα στον τρόπο με τον οποίο διατρέχονται και στη χρήση του τελεστή διαμέρισης. </a:t>
            </a:r>
            <a:endParaRPr lang="en-US" sz="2000" dirty="0" smtClean="0"/>
          </a:p>
          <a:p>
            <a:r>
              <a:rPr lang="el-GR" sz="2000" dirty="0" smtClean="0"/>
              <a:t>Οι</a:t>
            </a:r>
            <a:r>
              <a:rPr lang="en-US" sz="2000" dirty="0" smtClean="0"/>
              <a:t> </a:t>
            </a:r>
            <a:r>
              <a:rPr lang="el-GR" sz="2000" dirty="0" smtClean="0"/>
              <a:t>πλειάδες</a:t>
            </a:r>
            <a:r>
              <a:rPr lang="el-GR" sz="2000" dirty="0"/>
              <a:t>, όπως και οι συμβολοσειρές, είναι αμετάβλητες. </a:t>
            </a:r>
            <a:endParaRPr lang="el-GR" sz="2000" dirty="0" smtClean="0"/>
          </a:p>
          <a:p>
            <a:r>
              <a:rPr lang="el-GR" sz="2000" dirty="0" smtClean="0"/>
              <a:t>Οι </a:t>
            </a:r>
            <a:r>
              <a:rPr lang="el-GR" sz="2000" dirty="0"/>
              <a:t>πλειάδες χρησιμοποιούνται, συνήθως, στις περιπτώσεις όπου πρόκειται να χρησιμοποιηθεί μια ακολουθία τιμών (πλειάδα) η οποία δεν πρόκειται να αλλάξει.</a:t>
            </a:r>
          </a:p>
        </p:txBody>
      </p:sp>
      <p:sp>
        <p:nvSpPr>
          <p:cNvPr id="7" name="Ορθογώνιο 6"/>
          <p:cNvSpPr/>
          <p:nvPr/>
        </p:nvSpPr>
        <p:spPr>
          <a:xfrm>
            <a:off x="5880117" y="22353"/>
            <a:ext cx="1164101" cy="369332"/>
          </a:xfrm>
          <a:prstGeom prst="rect">
            <a:avLst/>
          </a:prstGeom>
        </p:spPr>
        <p:txBody>
          <a:bodyPr wrap="none">
            <a:spAutoFit/>
          </a:bodyPr>
          <a:lstStyle/>
          <a:p>
            <a:pPr algn="ctr"/>
            <a:r>
              <a:rPr lang="el-GR" b="1" dirty="0">
                <a:solidFill>
                  <a:srgbClr val="A4E91B"/>
                </a:solidFill>
              </a:rPr>
              <a:t>Πλειάδες</a:t>
            </a:r>
            <a:endParaRPr lang="el-GR" dirty="0">
              <a:solidFill>
                <a:srgbClr val="A4E91B"/>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51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611560" y="576914"/>
            <a:ext cx="7992690" cy="5324535"/>
          </a:xfrm>
          <a:prstGeom prst="rect">
            <a:avLst/>
          </a:prstGeom>
          <a:noFill/>
        </p:spPr>
        <p:txBody>
          <a:bodyPr wrap="square">
            <a:spAutoFit/>
          </a:bodyPr>
          <a:lstStyle/>
          <a:p>
            <a:r>
              <a:rPr lang="el-GR" sz="2000" dirty="0"/>
              <a:t>Συντακτικά μια πλειάδα είναι μια λίστα τιμών οι οποίες χωρίζονται με κόμμα. Παρόλο που δεν είναι αναγκαίο, είναι σύνηθες να περικλείουμε τις πλειάδες με παρενθέσεις. Οι πλειάδες ορίζονται με παρόμοιο συντακτικό με τις λίστες, αλλά με παρενθέσεις αντί για τετραγωνικές αγκύλες.</a:t>
            </a:r>
          </a:p>
          <a:p>
            <a:r>
              <a:rPr lang="en-US" sz="2400" dirty="0">
                <a:latin typeface="Courier New" pitchFamily="49" charset="0"/>
                <a:cs typeface="Courier New" pitchFamily="49" charset="0"/>
              </a:rPr>
              <a:t>fruits</a:t>
            </a:r>
            <a:r>
              <a:rPr lang="el-GR" sz="2400" dirty="0">
                <a:latin typeface="Courier New" pitchFamily="49" charset="0"/>
                <a:cs typeface="Courier New" pitchFamily="49" charset="0"/>
              </a:rPr>
              <a:t> = 'Μήλο', 'Ροδάκινο', 'Κεράσι', 'Ροδάκινο', 'Μανταρίνι'</a:t>
            </a:r>
          </a:p>
          <a:p>
            <a:r>
              <a:rPr lang="en-US" sz="2400" dirty="0">
                <a:latin typeface="Courier New" pitchFamily="49" charset="0"/>
                <a:cs typeface="Courier New" pitchFamily="49" charset="0"/>
              </a:rPr>
              <a:t>print (fruits)</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tr1 = (1, 2, 3, 4, 5)</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print (tr1)</a:t>
            </a:r>
            <a:endParaRPr lang="el-GR" sz="2400" dirty="0">
              <a:latin typeface="Courier New" pitchFamily="49" charset="0"/>
              <a:cs typeface="Courier New" pitchFamily="49" charset="0"/>
            </a:endParaRPr>
          </a:p>
          <a:p>
            <a:r>
              <a:rPr lang="el-GR" sz="2400" dirty="0">
                <a:latin typeface="Courier New" pitchFamily="49" charset="0"/>
                <a:cs typeface="Courier New" pitchFamily="49" charset="0"/>
              </a:rPr>
              <a:t>&gt;&gt;&gt; </a:t>
            </a:r>
          </a:p>
          <a:p>
            <a:r>
              <a:rPr lang="el-GR" sz="2400" dirty="0">
                <a:latin typeface="Courier New" pitchFamily="49" charset="0"/>
                <a:cs typeface="Courier New" pitchFamily="49" charset="0"/>
              </a:rPr>
              <a:t>('Μήλο', 'Ροδάκινο', 'Κεράσι', 'Ροδάκινο', 'Μανταρίνι')</a:t>
            </a:r>
          </a:p>
          <a:p>
            <a:r>
              <a:rPr lang="el-GR" sz="2400" dirty="0">
                <a:latin typeface="Courier New" pitchFamily="49" charset="0"/>
                <a:cs typeface="Courier New" pitchFamily="49" charset="0"/>
              </a:rPr>
              <a:t>(1, 2, 3, 4, 5)</a:t>
            </a:r>
          </a:p>
          <a:p>
            <a:r>
              <a:rPr lang="el-GR" sz="2400" dirty="0">
                <a:latin typeface="Courier New" pitchFamily="49" charset="0"/>
                <a:cs typeface="Courier New" pitchFamily="49" charset="0"/>
              </a:rPr>
              <a:t>&gt;&gt;&gt; </a:t>
            </a:r>
          </a:p>
        </p:txBody>
      </p:sp>
      <p:sp>
        <p:nvSpPr>
          <p:cNvPr id="7" name="Ορθογώνιο 6"/>
          <p:cNvSpPr/>
          <p:nvPr/>
        </p:nvSpPr>
        <p:spPr>
          <a:xfrm>
            <a:off x="5880117" y="22353"/>
            <a:ext cx="1164101" cy="369332"/>
          </a:xfrm>
          <a:prstGeom prst="rect">
            <a:avLst/>
          </a:prstGeom>
        </p:spPr>
        <p:txBody>
          <a:bodyPr wrap="none">
            <a:spAutoFit/>
          </a:bodyPr>
          <a:lstStyle/>
          <a:p>
            <a:pPr algn="ctr"/>
            <a:r>
              <a:rPr lang="el-GR" b="1" dirty="0">
                <a:solidFill>
                  <a:srgbClr val="A4E91B"/>
                </a:solidFill>
              </a:rPr>
              <a:t>Πλειάδες</a:t>
            </a:r>
            <a:endParaRPr lang="el-GR" dirty="0">
              <a:solidFill>
                <a:srgbClr val="A4E91B"/>
              </a:solidFill>
            </a:endParaRPr>
          </a:p>
        </p:txBody>
      </p:sp>
    </p:spTree>
    <p:extLst>
      <p:ext uri="{BB962C8B-B14F-4D97-AF65-F5344CB8AC3E}">
        <p14:creationId xmlns:p14="http://schemas.microsoft.com/office/powerpoint/2010/main" val="6649371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75655" y="391685"/>
            <a:ext cx="8064500" cy="597651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663453" y="436336"/>
            <a:ext cx="7992690" cy="6001643"/>
          </a:xfrm>
          <a:prstGeom prst="rect">
            <a:avLst/>
          </a:prstGeom>
          <a:noFill/>
        </p:spPr>
        <p:txBody>
          <a:bodyPr wrap="square">
            <a:spAutoFit/>
          </a:bodyPr>
          <a:lstStyle/>
          <a:p>
            <a:r>
              <a:rPr lang="el-GR" sz="2000" dirty="0"/>
              <a:t>Η πλειάδα, παραμένει σταθερή σε όλη τη διάρκεια εκτέλεσης του προγράμματος. Η πρόσβαση στα στοιχεία της γίνεται με δεικτοδότηση, όπως ακριβώς και με τις λίστες. Και στις πλειάδες το πρώτο στοιχείο έχει δείκτη 0. </a:t>
            </a:r>
            <a:r>
              <a:rPr lang="el-GR" sz="2000" dirty="0" smtClean="0"/>
              <a:t>Ο </a:t>
            </a:r>
            <a:r>
              <a:rPr lang="el-GR" sz="2000" dirty="0"/>
              <a:t>τελεστής [] επιλέγει ένα στοιχείο από μια πλειάδα. Ο τελεστής διαμέρισης επιλέγει διάστημα </a:t>
            </a:r>
            <a:r>
              <a:rPr lang="el-GR" sz="2000" dirty="0" smtClean="0"/>
              <a:t>τιμών. </a:t>
            </a:r>
            <a:endParaRPr lang="el-GR" sz="2000" dirty="0"/>
          </a:p>
          <a:p>
            <a:r>
              <a:rPr lang="el-GR" sz="2000" b="1" dirty="0"/>
              <a:t>Παράδειγμα</a:t>
            </a:r>
            <a:endParaRPr lang="el-GR" sz="2000" dirty="0"/>
          </a:p>
          <a:p>
            <a:r>
              <a:rPr lang="en-US" sz="2400" dirty="0">
                <a:latin typeface="Courier New" pitchFamily="49" charset="0"/>
                <a:cs typeface="Courier New" pitchFamily="49" charset="0"/>
              </a:rPr>
              <a:t>fruits</a:t>
            </a:r>
            <a:r>
              <a:rPr lang="el-GR" sz="2400" dirty="0">
                <a:latin typeface="Courier New" pitchFamily="49" charset="0"/>
                <a:cs typeface="Courier New" pitchFamily="49" charset="0"/>
              </a:rPr>
              <a:t> = 'Μήλο', 'Ροδάκινο', 'Κεράσι', 'Ροδάκινο', 'Μανταρίνι'</a:t>
            </a:r>
          </a:p>
          <a:p>
            <a:r>
              <a:rPr lang="en-US" sz="2400" dirty="0">
                <a:latin typeface="Courier New" pitchFamily="49" charset="0"/>
                <a:cs typeface="Courier New" pitchFamily="49" charset="0"/>
              </a:rPr>
              <a:t>print (fruits[1])</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print (fruits[2:4])</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print (fruits[3:])</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print (fruits[-2])</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&gt;&gt;&gt; </a:t>
            </a:r>
            <a:endParaRPr lang="el-GR" sz="2400" dirty="0">
              <a:latin typeface="Courier New" pitchFamily="49" charset="0"/>
              <a:cs typeface="Courier New" pitchFamily="49" charset="0"/>
            </a:endParaRPr>
          </a:p>
          <a:p>
            <a:r>
              <a:rPr lang="el-GR" sz="2400" dirty="0">
                <a:latin typeface="Courier New" pitchFamily="49" charset="0"/>
                <a:cs typeface="Courier New" pitchFamily="49" charset="0"/>
              </a:rPr>
              <a:t>Ροδάκινο</a:t>
            </a:r>
          </a:p>
          <a:p>
            <a:r>
              <a:rPr lang="en-US" sz="2400" dirty="0">
                <a:latin typeface="Courier New" pitchFamily="49" charset="0"/>
                <a:cs typeface="Courier New" pitchFamily="49" charset="0"/>
              </a:rPr>
              <a:t>('</a:t>
            </a:r>
            <a:r>
              <a:rPr lang="el-GR" sz="2400" dirty="0">
                <a:latin typeface="Courier New" pitchFamily="49" charset="0"/>
                <a:cs typeface="Courier New" pitchFamily="49" charset="0"/>
              </a:rPr>
              <a:t>Κεράσι</a:t>
            </a:r>
            <a:r>
              <a:rPr lang="en-US" sz="2400" dirty="0">
                <a:latin typeface="Courier New" pitchFamily="49" charset="0"/>
                <a:cs typeface="Courier New" pitchFamily="49" charset="0"/>
              </a:rPr>
              <a:t>', '</a:t>
            </a:r>
            <a:r>
              <a:rPr lang="el-GR" sz="2400" dirty="0">
                <a:latin typeface="Courier New" pitchFamily="49" charset="0"/>
                <a:cs typeface="Courier New" pitchFamily="49" charset="0"/>
              </a:rPr>
              <a:t>Ροδάκινο</a:t>
            </a:r>
            <a:r>
              <a:rPr lang="en-US" sz="2400" dirty="0">
                <a:latin typeface="Courier New" pitchFamily="49" charset="0"/>
                <a:cs typeface="Courier New" pitchFamily="49" charset="0"/>
              </a:rPr>
              <a:t>')</a:t>
            </a:r>
            <a:endParaRPr lang="el-GR" sz="2400" dirty="0">
              <a:latin typeface="Courier New" pitchFamily="49" charset="0"/>
              <a:cs typeface="Courier New" pitchFamily="49" charset="0"/>
            </a:endParaRPr>
          </a:p>
          <a:p>
            <a:r>
              <a:rPr lang="el-GR" sz="2400" dirty="0">
                <a:latin typeface="Courier New" pitchFamily="49" charset="0"/>
                <a:cs typeface="Courier New" pitchFamily="49" charset="0"/>
              </a:rPr>
              <a:t>('Ροδάκινο', 'Μανταρίνι')</a:t>
            </a:r>
          </a:p>
          <a:p>
            <a:r>
              <a:rPr lang="el-GR" sz="2400" dirty="0" smtClean="0">
                <a:latin typeface="Courier New" pitchFamily="49" charset="0"/>
                <a:cs typeface="Courier New" pitchFamily="49" charset="0"/>
              </a:rPr>
              <a:t>Ροδάκινο</a:t>
            </a:r>
            <a:endParaRPr lang="el-GR" sz="2400" dirty="0">
              <a:latin typeface="Courier New" pitchFamily="49" charset="0"/>
              <a:cs typeface="Courier New" pitchFamily="49" charset="0"/>
            </a:endParaRPr>
          </a:p>
        </p:txBody>
      </p:sp>
      <p:sp>
        <p:nvSpPr>
          <p:cNvPr id="7" name="Ορθογώνιο 6"/>
          <p:cNvSpPr/>
          <p:nvPr/>
        </p:nvSpPr>
        <p:spPr>
          <a:xfrm>
            <a:off x="5880117" y="22353"/>
            <a:ext cx="1164101" cy="369332"/>
          </a:xfrm>
          <a:prstGeom prst="rect">
            <a:avLst/>
          </a:prstGeom>
        </p:spPr>
        <p:txBody>
          <a:bodyPr wrap="none">
            <a:spAutoFit/>
          </a:bodyPr>
          <a:lstStyle/>
          <a:p>
            <a:pPr algn="ctr"/>
            <a:r>
              <a:rPr lang="el-GR" b="1" dirty="0">
                <a:solidFill>
                  <a:srgbClr val="A4E91B"/>
                </a:solidFill>
              </a:rPr>
              <a:t>Πλειάδες</a:t>
            </a:r>
            <a:endParaRPr lang="el-GR" dirty="0">
              <a:solidFill>
                <a:srgbClr val="A4E91B"/>
              </a:solidFill>
            </a:endParaRPr>
          </a:p>
        </p:txBody>
      </p:sp>
    </p:spTree>
    <p:extLst>
      <p:ext uri="{BB962C8B-B14F-4D97-AF65-F5344CB8AC3E}">
        <p14:creationId xmlns:p14="http://schemas.microsoft.com/office/powerpoint/2010/main" val="38097597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75655" y="391685"/>
            <a:ext cx="8064500" cy="597651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663453" y="391685"/>
            <a:ext cx="7992690" cy="6555641"/>
          </a:xfrm>
          <a:prstGeom prst="rect">
            <a:avLst/>
          </a:prstGeom>
          <a:noFill/>
        </p:spPr>
        <p:txBody>
          <a:bodyPr wrap="square">
            <a:spAutoFit/>
          </a:bodyPr>
          <a:lstStyle/>
          <a:p>
            <a:r>
              <a:rPr lang="el-GR" sz="2000" dirty="0"/>
              <a:t>Ο τελεστής </a:t>
            </a:r>
            <a:r>
              <a:rPr lang="el-GR" sz="2000" dirty="0" err="1"/>
              <a:t>in</a:t>
            </a:r>
            <a:r>
              <a:rPr lang="el-GR" sz="2000" dirty="0"/>
              <a:t> ελέγχει εάν μια τιμή ανήκει σε μια πλειάδα. </a:t>
            </a:r>
            <a:endParaRPr lang="el-GR" sz="2000" dirty="0" smtClean="0"/>
          </a:p>
          <a:p>
            <a:r>
              <a:rPr lang="el-GR" sz="2000" dirty="0" smtClean="0"/>
              <a:t>Η </a:t>
            </a:r>
            <a:r>
              <a:rPr lang="el-GR" sz="2000" dirty="0"/>
              <a:t>συνάρτηση </a:t>
            </a:r>
            <a:r>
              <a:rPr lang="el-GR" sz="2000" dirty="0" err="1"/>
              <a:t>len</a:t>
            </a:r>
            <a:r>
              <a:rPr lang="el-GR" sz="2000" dirty="0"/>
              <a:t> επιστρέφει </a:t>
            </a:r>
            <a:r>
              <a:rPr lang="el-GR" sz="2000" dirty="0" smtClean="0"/>
              <a:t>τον </a:t>
            </a:r>
            <a:r>
              <a:rPr lang="el-GR" sz="2000" dirty="0"/>
              <a:t>αριθμό των στοιχείων που </a:t>
            </a:r>
            <a:r>
              <a:rPr lang="el-GR" sz="2000" dirty="0" smtClean="0"/>
              <a:t>περιέχει.</a:t>
            </a:r>
            <a:endParaRPr lang="el-GR" sz="2000" dirty="0"/>
          </a:p>
          <a:p>
            <a:r>
              <a:rPr lang="el-GR" sz="2000" b="1" dirty="0"/>
              <a:t>Παράδειγμα</a:t>
            </a:r>
            <a:endParaRPr lang="el-GR" sz="2000" dirty="0"/>
          </a:p>
          <a:p>
            <a:r>
              <a:rPr lang="en-US" sz="2400" dirty="0">
                <a:latin typeface="Courier New" pitchFamily="49" charset="0"/>
                <a:cs typeface="Courier New" pitchFamily="49" charset="0"/>
              </a:rPr>
              <a:t>fruits</a:t>
            </a:r>
            <a:r>
              <a:rPr lang="el-GR" sz="2400" dirty="0">
                <a:latin typeface="Courier New" pitchFamily="49" charset="0"/>
                <a:cs typeface="Courier New" pitchFamily="49" charset="0"/>
              </a:rPr>
              <a:t> = 'Μήλο', 'Ροδάκινο', 'Κεράσι', 'Ροδάκινο', 'Μανταρίνι'</a:t>
            </a:r>
          </a:p>
          <a:p>
            <a:r>
              <a:rPr lang="en-US" sz="2400" dirty="0" err="1">
                <a:latin typeface="Courier New" pitchFamily="49" charset="0"/>
                <a:cs typeface="Courier New" pitchFamily="49" charset="0"/>
              </a:rPr>
              <a:t>fr</a:t>
            </a:r>
            <a:r>
              <a:rPr lang="el-GR" sz="2400" dirty="0">
                <a:latin typeface="Courier New" pitchFamily="49" charset="0"/>
                <a:cs typeface="Courier New" pitchFamily="49" charset="0"/>
              </a:rPr>
              <a:t> = ('Αχλάδι', 'Σύκο')</a:t>
            </a:r>
          </a:p>
          <a:p>
            <a:r>
              <a:rPr lang="en-US" sz="2400" dirty="0">
                <a:latin typeface="Courier New" pitchFamily="49" charset="0"/>
                <a:cs typeface="Courier New" pitchFamily="49" charset="0"/>
              </a:rPr>
              <a:t>f</a:t>
            </a:r>
            <a:r>
              <a:rPr lang="el-GR" sz="2400" dirty="0">
                <a:latin typeface="Courier New" pitchFamily="49" charset="0"/>
                <a:cs typeface="Courier New" pitchFamily="49" charset="0"/>
              </a:rPr>
              <a:t> = </a:t>
            </a:r>
            <a:r>
              <a:rPr lang="en-US" sz="2400" dirty="0">
                <a:latin typeface="Courier New" pitchFamily="49" charset="0"/>
                <a:cs typeface="Courier New" pitchFamily="49" charset="0"/>
              </a:rPr>
              <a:t>fruits</a:t>
            </a:r>
            <a:r>
              <a:rPr lang="el-GR" sz="2400" dirty="0">
                <a:latin typeface="Courier New" pitchFamily="49" charset="0"/>
                <a:cs typeface="Courier New" pitchFamily="49" charset="0"/>
              </a:rPr>
              <a:t> + </a:t>
            </a:r>
            <a:r>
              <a:rPr lang="en-US" sz="2400" dirty="0" err="1">
                <a:latin typeface="Courier New" pitchFamily="49" charset="0"/>
                <a:cs typeface="Courier New" pitchFamily="49" charset="0"/>
              </a:rPr>
              <a:t>fr</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print (f)</a:t>
            </a:r>
            <a:endParaRPr lang="el-GR" sz="2400" dirty="0">
              <a:latin typeface="Courier New" pitchFamily="49" charset="0"/>
              <a:cs typeface="Courier New" pitchFamily="49" charset="0"/>
            </a:endParaRPr>
          </a:p>
          <a:p>
            <a:r>
              <a:rPr lang="en-US" sz="2400" dirty="0" smtClean="0">
                <a:latin typeface="Courier New" pitchFamily="49" charset="0"/>
                <a:cs typeface="Courier New" pitchFamily="49" charset="0"/>
              </a:rPr>
              <a:t>print</a:t>
            </a:r>
            <a:r>
              <a:rPr lang="en-US" sz="2400" dirty="0">
                <a:latin typeface="Courier New" pitchFamily="49" charset="0"/>
                <a:cs typeface="Courier New" pitchFamily="49" charset="0"/>
              </a:rPr>
              <a:t>('</a:t>
            </a:r>
            <a:r>
              <a:rPr lang="en-US" sz="2400" dirty="0" err="1">
                <a:latin typeface="Courier New" pitchFamily="49" charset="0"/>
                <a:cs typeface="Courier New" pitchFamily="49" charset="0"/>
              </a:rPr>
              <a:t>Σύκο</a:t>
            </a:r>
            <a:r>
              <a:rPr lang="en-US" sz="2400" dirty="0">
                <a:latin typeface="Courier New" pitchFamily="49" charset="0"/>
                <a:cs typeface="Courier New" pitchFamily="49" charset="0"/>
              </a:rPr>
              <a:t>' in f)</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print('</a:t>
            </a:r>
            <a:r>
              <a:rPr lang="en-US" sz="2400" dirty="0" err="1">
                <a:latin typeface="Courier New" pitchFamily="49" charset="0"/>
                <a:cs typeface="Courier New" pitchFamily="49" charset="0"/>
              </a:rPr>
              <a:t>Σύκο</a:t>
            </a:r>
            <a:r>
              <a:rPr lang="en-US" sz="2400" dirty="0">
                <a:latin typeface="Courier New" pitchFamily="49" charset="0"/>
                <a:cs typeface="Courier New" pitchFamily="49" charset="0"/>
              </a:rPr>
              <a:t>' in fruits)</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print (</a:t>
            </a:r>
            <a:r>
              <a:rPr lang="en-US" sz="2400" dirty="0" err="1">
                <a:latin typeface="Courier New" pitchFamily="49" charset="0"/>
                <a:cs typeface="Courier New" pitchFamily="49" charset="0"/>
              </a:rPr>
              <a:t>len</a:t>
            </a:r>
            <a:r>
              <a:rPr lang="en-US" sz="2400" dirty="0">
                <a:latin typeface="Courier New" pitchFamily="49" charset="0"/>
                <a:cs typeface="Courier New" pitchFamily="49" charset="0"/>
              </a:rPr>
              <a:t>(f))</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&gt;&gt;&gt; </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a:t>
            </a:r>
            <a:r>
              <a:rPr lang="en-US" sz="2400" dirty="0" err="1">
                <a:latin typeface="Courier New" pitchFamily="49" charset="0"/>
                <a:cs typeface="Courier New" pitchFamily="49" charset="0"/>
              </a:rPr>
              <a:t>Μήλο</a:t>
            </a:r>
            <a:r>
              <a:rPr lang="en-US" sz="2400" dirty="0">
                <a:latin typeface="Courier New" pitchFamily="49" charset="0"/>
                <a:cs typeface="Courier New" pitchFamily="49" charset="0"/>
              </a:rPr>
              <a:t>', '</a:t>
            </a:r>
            <a:r>
              <a:rPr lang="en-US" sz="2400" dirty="0" err="1">
                <a:latin typeface="Courier New" pitchFamily="49" charset="0"/>
                <a:cs typeface="Courier New" pitchFamily="49" charset="0"/>
              </a:rPr>
              <a:t>Ροδάκινο</a:t>
            </a:r>
            <a:r>
              <a:rPr lang="en-US" sz="2400" dirty="0">
                <a:latin typeface="Courier New" pitchFamily="49" charset="0"/>
                <a:cs typeface="Courier New" pitchFamily="49" charset="0"/>
              </a:rPr>
              <a:t>', '</a:t>
            </a:r>
            <a:r>
              <a:rPr lang="en-US" sz="2400" dirty="0" err="1">
                <a:latin typeface="Courier New" pitchFamily="49" charset="0"/>
                <a:cs typeface="Courier New" pitchFamily="49" charset="0"/>
              </a:rPr>
              <a:t>Κεράσι</a:t>
            </a:r>
            <a:r>
              <a:rPr lang="en-US" sz="2400" dirty="0">
                <a:latin typeface="Courier New" pitchFamily="49" charset="0"/>
                <a:cs typeface="Courier New" pitchFamily="49" charset="0"/>
              </a:rPr>
              <a:t>', '</a:t>
            </a:r>
            <a:r>
              <a:rPr lang="en-US" sz="2400" dirty="0" err="1">
                <a:latin typeface="Courier New" pitchFamily="49" charset="0"/>
                <a:cs typeface="Courier New" pitchFamily="49" charset="0"/>
              </a:rPr>
              <a:t>Ροδάκινο</a:t>
            </a:r>
            <a:r>
              <a:rPr lang="en-US" sz="2400" dirty="0">
                <a:latin typeface="Courier New" pitchFamily="49" charset="0"/>
                <a:cs typeface="Courier New" pitchFamily="49" charset="0"/>
              </a:rPr>
              <a:t>', 'Μα</a:t>
            </a:r>
            <a:r>
              <a:rPr lang="en-US" sz="2400" dirty="0" err="1">
                <a:latin typeface="Courier New" pitchFamily="49" charset="0"/>
                <a:cs typeface="Courier New" pitchFamily="49" charset="0"/>
              </a:rPr>
              <a:t>ντ</a:t>
            </a:r>
            <a:r>
              <a:rPr lang="en-US" sz="2400" dirty="0">
                <a:latin typeface="Courier New" pitchFamily="49" charset="0"/>
                <a:cs typeface="Courier New" pitchFamily="49" charset="0"/>
              </a:rPr>
              <a:t>αρίνι', 'Αχλάδι', 'Σύκο')</a:t>
            </a:r>
            <a:endParaRPr lang="el-GR" sz="2400" dirty="0">
              <a:latin typeface="Courier New" pitchFamily="49" charset="0"/>
              <a:cs typeface="Courier New" pitchFamily="49" charset="0"/>
            </a:endParaRPr>
          </a:p>
          <a:p>
            <a:r>
              <a:rPr lang="en-US" sz="2400" dirty="0" smtClean="0">
                <a:latin typeface="Courier New" pitchFamily="49" charset="0"/>
                <a:cs typeface="Courier New" pitchFamily="49" charset="0"/>
              </a:rPr>
              <a:t>True</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False</a:t>
            </a:r>
            <a:endParaRPr lang="el-GR" sz="2400" dirty="0">
              <a:latin typeface="Courier New" pitchFamily="49" charset="0"/>
              <a:cs typeface="Courier New" pitchFamily="49" charset="0"/>
            </a:endParaRPr>
          </a:p>
          <a:p>
            <a:r>
              <a:rPr lang="el-GR" sz="2400" dirty="0">
                <a:latin typeface="Courier New" pitchFamily="49" charset="0"/>
                <a:cs typeface="Courier New" pitchFamily="49" charset="0"/>
              </a:rPr>
              <a:t>7</a:t>
            </a:r>
          </a:p>
          <a:p>
            <a:r>
              <a:rPr lang="el-GR" sz="2400" dirty="0">
                <a:latin typeface="Courier New" pitchFamily="49" charset="0"/>
                <a:cs typeface="Courier New" pitchFamily="49" charset="0"/>
              </a:rPr>
              <a:t> </a:t>
            </a:r>
          </a:p>
        </p:txBody>
      </p:sp>
      <p:sp>
        <p:nvSpPr>
          <p:cNvPr id="7" name="Ορθογώνιο 6"/>
          <p:cNvSpPr/>
          <p:nvPr/>
        </p:nvSpPr>
        <p:spPr>
          <a:xfrm>
            <a:off x="5880117" y="22353"/>
            <a:ext cx="1164101" cy="369332"/>
          </a:xfrm>
          <a:prstGeom prst="rect">
            <a:avLst/>
          </a:prstGeom>
        </p:spPr>
        <p:txBody>
          <a:bodyPr wrap="none">
            <a:spAutoFit/>
          </a:bodyPr>
          <a:lstStyle/>
          <a:p>
            <a:pPr algn="ctr"/>
            <a:r>
              <a:rPr lang="el-GR" b="1" dirty="0">
                <a:solidFill>
                  <a:srgbClr val="A4E91B"/>
                </a:solidFill>
              </a:rPr>
              <a:t>Πλειάδες</a:t>
            </a:r>
            <a:endParaRPr lang="el-GR" dirty="0">
              <a:solidFill>
                <a:srgbClr val="A4E91B"/>
              </a:solidFill>
            </a:endParaRPr>
          </a:p>
        </p:txBody>
      </p:sp>
    </p:spTree>
    <p:extLst>
      <p:ext uri="{BB962C8B-B14F-4D97-AF65-F5344CB8AC3E}">
        <p14:creationId xmlns:p14="http://schemas.microsoft.com/office/powerpoint/2010/main" val="30532753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80569" y="1052736"/>
            <a:ext cx="8023681" cy="3785652"/>
          </a:xfrm>
          <a:prstGeom prst="rect">
            <a:avLst/>
          </a:prstGeom>
          <a:noFill/>
        </p:spPr>
        <p:txBody>
          <a:bodyPr wrap="square">
            <a:spAutoFit/>
          </a:bodyPr>
          <a:lstStyle/>
          <a:p>
            <a:r>
              <a:rPr lang="el-GR" sz="2400" dirty="0"/>
              <a:t>Οι τιμές, δηλαδή τα δεδομένα, που εισάγονται σε ένα πρόγραμμα αποθηκεύονται στον υπολογιστή, είτε στην κύρια μνήμη του είτε στη δευτερεύουσα μνήμη του. Η αποθήκευση αυτή δεν γίνεται κατά ένα τυχαίο τρόπο αλλά συστηματικά, δηλαδή χρησιμοποιώντας μία δομή. </a:t>
            </a:r>
            <a:endParaRPr lang="el-GR" sz="2400" dirty="0" smtClean="0"/>
          </a:p>
          <a:p>
            <a:r>
              <a:rPr lang="el-GR" sz="2400" dirty="0" smtClean="0"/>
              <a:t>Η </a:t>
            </a:r>
            <a:r>
              <a:rPr lang="el-GR" sz="2400" dirty="0"/>
              <a:t>έννοια της δομής δεδομένων (</a:t>
            </a:r>
            <a:r>
              <a:rPr lang="el-GR" sz="2400" dirty="0" err="1"/>
              <a:t>data</a:t>
            </a:r>
            <a:r>
              <a:rPr lang="el-GR" sz="2400" dirty="0"/>
              <a:t> </a:t>
            </a:r>
            <a:r>
              <a:rPr lang="el-GR" sz="2400" dirty="0" err="1"/>
              <a:t>structure</a:t>
            </a:r>
            <a:r>
              <a:rPr lang="el-GR" sz="2400" dirty="0"/>
              <a:t>) είναι σημαντική για την Πληροφορική και ορίζεται ως ένα σύνολο αποθηκευμένων δεδομένων που υφίστανται επεξεργασία από ένα σύνολο λειτουργιών. Κάθε δομή δεδομένων αποτελείται από ένα σύνολο κόμβων (</a:t>
            </a:r>
            <a:r>
              <a:rPr lang="el-GR" sz="2400" dirty="0" err="1"/>
              <a:t>nodes</a:t>
            </a:r>
            <a:r>
              <a:rPr lang="el-GR" sz="2400" dirty="0"/>
              <a:t>). </a:t>
            </a:r>
          </a:p>
        </p:txBody>
      </p:sp>
      <p:sp>
        <p:nvSpPr>
          <p:cNvPr id="2" name="Ορθογώνιο 1"/>
          <p:cNvSpPr/>
          <p:nvPr/>
        </p:nvSpPr>
        <p:spPr>
          <a:xfrm>
            <a:off x="5802982" y="0"/>
            <a:ext cx="964816" cy="400110"/>
          </a:xfrm>
          <a:prstGeom prst="rect">
            <a:avLst/>
          </a:prstGeom>
        </p:spPr>
        <p:txBody>
          <a:bodyPr wrap="none">
            <a:spAutoFit/>
          </a:bodyPr>
          <a:lstStyle/>
          <a:p>
            <a:pPr algn="ctr" fontAlgn="auto">
              <a:spcBef>
                <a:spcPts val="0"/>
              </a:spcBef>
              <a:spcAft>
                <a:spcPts val="0"/>
              </a:spcAft>
              <a:defRPr/>
            </a:pPr>
            <a:r>
              <a:rPr lang="el-GR" sz="2000" b="1" dirty="0" smtClean="0">
                <a:solidFill>
                  <a:srgbClr val="A4E91B"/>
                </a:solidFill>
              </a:rPr>
              <a:t>Γενικά</a:t>
            </a:r>
            <a:endParaRPr lang="el-GR" sz="2000"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1879848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607273" y="496022"/>
            <a:ext cx="8135938" cy="5509200"/>
          </a:xfrm>
          <a:prstGeom prst="rect">
            <a:avLst/>
          </a:prstGeom>
          <a:noFill/>
        </p:spPr>
        <p:txBody>
          <a:bodyPr>
            <a:spAutoFit/>
          </a:bodyPr>
          <a:lstStyle/>
          <a:p>
            <a:r>
              <a:rPr lang="el-GR" sz="2000" dirty="0"/>
              <a:t>Για να διατρέξουμε μια πλειάδα (πέρασμα πλειάδας), κάνουμε ακριβώς ότι κάναμε και στις λίστες.</a:t>
            </a:r>
          </a:p>
          <a:p>
            <a:r>
              <a:rPr lang="en-US" sz="2400" dirty="0">
                <a:latin typeface="Courier New" pitchFamily="49" charset="0"/>
                <a:cs typeface="Courier New" pitchFamily="49" charset="0"/>
              </a:rPr>
              <a:t>fruits</a:t>
            </a:r>
            <a:r>
              <a:rPr lang="el-GR" sz="2400" dirty="0">
                <a:latin typeface="Courier New" pitchFamily="49" charset="0"/>
                <a:cs typeface="Courier New" pitchFamily="49" charset="0"/>
              </a:rPr>
              <a:t> = 'Μήλο', 'Ροδάκινο', 'Κεράσι', 'Ροδάκινο', 'Μανταρίνι'</a:t>
            </a:r>
          </a:p>
          <a:p>
            <a:r>
              <a:rPr lang="en-US" sz="2400" dirty="0">
                <a:latin typeface="Courier New" pitchFamily="49" charset="0"/>
                <a:cs typeface="Courier New" pitchFamily="49" charset="0"/>
              </a:rPr>
              <a:t>i = 0</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while i &lt;</a:t>
            </a:r>
            <a:r>
              <a:rPr lang="en-US" sz="2400" dirty="0" err="1">
                <a:latin typeface="Courier New" pitchFamily="49" charset="0"/>
                <a:cs typeface="Courier New" pitchFamily="49" charset="0"/>
              </a:rPr>
              <a:t>len</a:t>
            </a:r>
            <a:r>
              <a:rPr lang="en-US" sz="2400" dirty="0">
                <a:latin typeface="Courier New" pitchFamily="49" charset="0"/>
                <a:cs typeface="Courier New" pitchFamily="49" charset="0"/>
              </a:rPr>
              <a:t>(fruits):</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    print (fruits[i])</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    i = i + 1</a:t>
            </a:r>
            <a:endParaRPr lang="el-GR" sz="2400" dirty="0">
              <a:latin typeface="Courier New" pitchFamily="49" charset="0"/>
              <a:cs typeface="Courier New" pitchFamily="49" charset="0"/>
            </a:endParaRPr>
          </a:p>
          <a:p>
            <a:r>
              <a:rPr lang="el-GR" sz="2400" dirty="0">
                <a:latin typeface="Courier New" pitchFamily="49" charset="0"/>
                <a:cs typeface="Courier New" pitchFamily="49" charset="0"/>
              </a:rPr>
              <a:t>&gt;&gt;&gt; </a:t>
            </a:r>
          </a:p>
          <a:p>
            <a:r>
              <a:rPr lang="el-GR" sz="2400" dirty="0">
                <a:latin typeface="Courier New" pitchFamily="49" charset="0"/>
                <a:cs typeface="Courier New" pitchFamily="49" charset="0"/>
              </a:rPr>
              <a:t>Μήλο</a:t>
            </a:r>
          </a:p>
          <a:p>
            <a:r>
              <a:rPr lang="el-GR" sz="2400" dirty="0">
                <a:latin typeface="Courier New" pitchFamily="49" charset="0"/>
                <a:cs typeface="Courier New" pitchFamily="49" charset="0"/>
              </a:rPr>
              <a:t>Ροδάκινο</a:t>
            </a:r>
          </a:p>
          <a:p>
            <a:r>
              <a:rPr lang="el-GR" sz="2400" dirty="0">
                <a:latin typeface="Courier New" pitchFamily="49" charset="0"/>
                <a:cs typeface="Courier New" pitchFamily="49" charset="0"/>
              </a:rPr>
              <a:t>Κεράσι</a:t>
            </a:r>
          </a:p>
          <a:p>
            <a:r>
              <a:rPr lang="el-GR" sz="2400" dirty="0">
                <a:latin typeface="Courier New" pitchFamily="49" charset="0"/>
                <a:cs typeface="Courier New" pitchFamily="49" charset="0"/>
              </a:rPr>
              <a:t>Ροδάκινο</a:t>
            </a:r>
          </a:p>
          <a:p>
            <a:r>
              <a:rPr lang="el-GR" sz="2400" dirty="0">
                <a:latin typeface="Courier New" pitchFamily="49" charset="0"/>
                <a:cs typeface="Courier New" pitchFamily="49" charset="0"/>
              </a:rPr>
              <a:t>Μανταρίνι</a:t>
            </a:r>
          </a:p>
          <a:p>
            <a:r>
              <a:rPr lang="el-GR" sz="2400" dirty="0">
                <a:latin typeface="Courier New" pitchFamily="49" charset="0"/>
                <a:cs typeface="Courier New" pitchFamily="49" charset="0"/>
              </a:rPr>
              <a:t>&gt;&gt;&gt; </a:t>
            </a:r>
          </a:p>
        </p:txBody>
      </p:sp>
      <p:sp>
        <p:nvSpPr>
          <p:cNvPr id="2" name="Ορθογώνιο 1"/>
          <p:cNvSpPr/>
          <p:nvPr/>
        </p:nvSpPr>
        <p:spPr>
          <a:xfrm>
            <a:off x="4675242" y="-57923"/>
            <a:ext cx="3497158" cy="400110"/>
          </a:xfrm>
          <a:prstGeom prst="rect">
            <a:avLst/>
          </a:prstGeom>
        </p:spPr>
        <p:txBody>
          <a:bodyPr wrap="square">
            <a:spAutoFit/>
          </a:bodyPr>
          <a:lstStyle/>
          <a:p>
            <a:pPr algn="ctr"/>
            <a:r>
              <a:rPr lang="el-GR" sz="2000" b="1" dirty="0">
                <a:solidFill>
                  <a:srgbClr val="A4E91B"/>
                </a:solidFill>
              </a:rPr>
              <a:t>Πλειάδες</a:t>
            </a:r>
            <a:endParaRPr lang="el-GR" sz="2000" dirty="0">
              <a:solidFill>
                <a:srgbClr val="A4E91B"/>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linds(horizont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linds(horizont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linds(horizont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linds(horizontal)">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blinds(horizontal)">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blinds(horizontal)">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blinds(horizontal)">
                                      <p:cBhvr>
                                        <p:cTn id="47" dur="500"/>
                                        <p:tgtEl>
                                          <p:spTgt spid="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5">
                                            <p:txEl>
                                              <p:pRg st="9" end="9"/>
                                            </p:txEl>
                                          </p:spTgt>
                                        </p:tgtEl>
                                        <p:attrNameLst>
                                          <p:attrName>style.visibility</p:attrName>
                                        </p:attrNameLst>
                                      </p:cBhvr>
                                      <p:to>
                                        <p:strVal val="visible"/>
                                      </p:to>
                                    </p:set>
                                    <p:animEffect transition="in" filter="blinds(horizontal)">
                                      <p:cBhvr>
                                        <p:cTn id="52" dur="500"/>
                                        <p:tgtEl>
                                          <p:spTgt spid="5">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5">
                                            <p:txEl>
                                              <p:pRg st="10" end="10"/>
                                            </p:txEl>
                                          </p:spTgt>
                                        </p:tgtEl>
                                        <p:attrNameLst>
                                          <p:attrName>style.visibility</p:attrName>
                                        </p:attrNameLst>
                                      </p:cBhvr>
                                      <p:to>
                                        <p:strVal val="visible"/>
                                      </p:to>
                                    </p:set>
                                    <p:animEffect transition="in" filter="blinds(horizontal)">
                                      <p:cBhvr>
                                        <p:cTn id="57" dur="500"/>
                                        <p:tgtEl>
                                          <p:spTgt spid="5">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5">
                                            <p:txEl>
                                              <p:pRg st="11" end="11"/>
                                            </p:txEl>
                                          </p:spTgt>
                                        </p:tgtEl>
                                        <p:attrNameLst>
                                          <p:attrName>style.visibility</p:attrName>
                                        </p:attrNameLst>
                                      </p:cBhvr>
                                      <p:to>
                                        <p:strVal val="visible"/>
                                      </p:to>
                                    </p:set>
                                    <p:animEffect transition="in" filter="blinds(horizontal)">
                                      <p:cBhvr>
                                        <p:cTn id="62" dur="500"/>
                                        <p:tgtEl>
                                          <p:spTgt spid="5">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5">
                                            <p:txEl>
                                              <p:pRg st="12" end="12"/>
                                            </p:txEl>
                                          </p:spTgt>
                                        </p:tgtEl>
                                        <p:attrNameLst>
                                          <p:attrName>style.visibility</p:attrName>
                                        </p:attrNameLst>
                                      </p:cBhvr>
                                      <p:to>
                                        <p:strVal val="visible"/>
                                      </p:to>
                                    </p:set>
                                    <p:animEffect transition="in" filter="blinds(horizontal)">
                                      <p:cBhvr>
                                        <p:cTn id="67" dur="500"/>
                                        <p:tgtEl>
                                          <p:spTgt spid="5">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Arial" pitchFamily="34" charset="0"/>
              <a:cs typeface="Arial" pitchFamily="34" charset="0"/>
            </a:endParaRPr>
          </a:p>
        </p:txBody>
      </p:sp>
      <p:sp>
        <p:nvSpPr>
          <p:cNvPr id="2" name="TextBox 1"/>
          <p:cNvSpPr txBox="1"/>
          <p:nvPr/>
        </p:nvSpPr>
        <p:spPr>
          <a:xfrm>
            <a:off x="467544" y="413300"/>
            <a:ext cx="8136706" cy="5878532"/>
          </a:xfrm>
          <a:prstGeom prst="rect">
            <a:avLst/>
          </a:prstGeom>
          <a:noFill/>
        </p:spPr>
        <p:txBody>
          <a:bodyPr wrap="square" rtlCol="0">
            <a:spAutoFit/>
          </a:bodyPr>
          <a:lstStyle/>
          <a:p>
            <a:r>
              <a:rPr lang="el-GR" sz="2000" dirty="0"/>
              <a:t>Η μέθοδος </a:t>
            </a:r>
            <a:r>
              <a:rPr lang="el-GR" sz="2000" b="1" dirty="0" err="1"/>
              <a:t>count</a:t>
            </a:r>
            <a:r>
              <a:rPr lang="el-GR" sz="2000" b="1" dirty="0"/>
              <a:t>() </a:t>
            </a:r>
            <a:r>
              <a:rPr lang="el-GR" sz="2000" dirty="0"/>
              <a:t>επιστρέφει τον αριθμό των εμφανίσεων μιας </a:t>
            </a:r>
            <a:r>
              <a:rPr lang="el-GR" sz="2000" dirty="0" smtClean="0"/>
              <a:t>τιμής. </a:t>
            </a:r>
          </a:p>
          <a:p>
            <a:r>
              <a:rPr lang="el-GR" sz="2000" dirty="0" smtClean="0"/>
              <a:t>Η </a:t>
            </a:r>
            <a:r>
              <a:rPr lang="el-GR" sz="2000" dirty="0"/>
              <a:t>μέθοδος </a:t>
            </a:r>
            <a:r>
              <a:rPr lang="el-GR" sz="2000" b="1" dirty="0" err="1"/>
              <a:t>index</a:t>
            </a:r>
            <a:r>
              <a:rPr lang="el-GR" sz="2000" b="1" dirty="0"/>
              <a:t>() </a:t>
            </a:r>
            <a:r>
              <a:rPr lang="el-GR" sz="2000" dirty="0"/>
              <a:t>επιστρέφει τον πρώτο δείκτη στον οποίο αντιστοιχεί μια τιμή. Αν δεν υπάρχει τιμή, εμφανίζεται μήνυμα λάθους</a:t>
            </a:r>
            <a:r>
              <a:rPr lang="el-GR" sz="2000" dirty="0" smtClean="0"/>
              <a:t>.</a:t>
            </a:r>
          </a:p>
          <a:p>
            <a:r>
              <a:rPr lang="el-GR" sz="2000" dirty="0"/>
              <a:t>Η συνάρτηση </a:t>
            </a:r>
            <a:r>
              <a:rPr lang="en-US" sz="2000" b="1" dirty="0"/>
              <a:t>sort</a:t>
            </a:r>
            <a:r>
              <a:rPr lang="el-GR" sz="2000" b="1" dirty="0"/>
              <a:t>() </a:t>
            </a:r>
            <a:r>
              <a:rPr lang="el-GR" sz="2000" dirty="0"/>
              <a:t>ταξινομεί μία πλειάδα</a:t>
            </a:r>
            <a:r>
              <a:rPr lang="el-GR" sz="2000" dirty="0" smtClean="0"/>
              <a:t>.</a:t>
            </a:r>
          </a:p>
          <a:p>
            <a:r>
              <a:rPr lang="el-GR" sz="2000" dirty="0"/>
              <a:t>Εφαρμογή στις πλειάδες έχουν επίσης οι συναρτήσεις </a:t>
            </a:r>
            <a:r>
              <a:rPr lang="en-US" sz="2000" b="1" dirty="0"/>
              <a:t>min</a:t>
            </a:r>
            <a:r>
              <a:rPr lang="el-GR" sz="2000" b="1" dirty="0"/>
              <a:t>() </a:t>
            </a:r>
            <a:r>
              <a:rPr lang="el-GR" sz="2000" dirty="0"/>
              <a:t>και </a:t>
            </a:r>
            <a:r>
              <a:rPr lang="en-US" sz="2000" b="1" dirty="0"/>
              <a:t>max</a:t>
            </a:r>
            <a:r>
              <a:rPr lang="el-GR" sz="2000" b="1" dirty="0"/>
              <a:t>()</a:t>
            </a:r>
            <a:r>
              <a:rPr lang="el-GR" sz="2000" dirty="0"/>
              <a:t>, καθώς και οι τελεστές </a:t>
            </a:r>
            <a:r>
              <a:rPr lang="el-GR" sz="2000" b="1" dirty="0"/>
              <a:t>==</a:t>
            </a:r>
            <a:r>
              <a:rPr lang="el-GR" sz="2000" dirty="0"/>
              <a:t> και </a:t>
            </a:r>
            <a:r>
              <a:rPr lang="el-GR" sz="2000" b="1" dirty="0"/>
              <a:t>!= </a:t>
            </a:r>
            <a:r>
              <a:rPr lang="el-GR" sz="2000" dirty="0" smtClean="0"/>
              <a:t>.</a:t>
            </a:r>
          </a:p>
          <a:p>
            <a:r>
              <a:rPr lang="el-GR" sz="2000" dirty="0"/>
              <a:t>Μπορούμε να έχουμε πράξεις με πλειάδες και τους τελεστές </a:t>
            </a:r>
            <a:r>
              <a:rPr lang="el-GR" sz="2000" b="1" dirty="0"/>
              <a:t>+, *</a:t>
            </a:r>
            <a:r>
              <a:rPr lang="el-GR" sz="2000" dirty="0"/>
              <a:t>.</a:t>
            </a:r>
          </a:p>
          <a:p>
            <a:r>
              <a:rPr lang="el-GR" sz="2000" b="1" dirty="0"/>
              <a:t>Παράδειγμα</a:t>
            </a:r>
            <a:endParaRPr lang="el-GR" sz="2000" dirty="0"/>
          </a:p>
          <a:p>
            <a:r>
              <a:rPr lang="en-US" sz="2400" dirty="0">
                <a:latin typeface="Courier New" pitchFamily="49" charset="0"/>
                <a:cs typeface="Courier New" pitchFamily="49" charset="0"/>
              </a:rPr>
              <a:t>t</a:t>
            </a:r>
            <a:r>
              <a:rPr lang="el-GR" sz="2400" dirty="0">
                <a:latin typeface="Courier New" pitchFamily="49" charset="0"/>
                <a:cs typeface="Courier New" pitchFamily="49" charset="0"/>
              </a:rPr>
              <a:t>1 = ('</a:t>
            </a:r>
            <a:r>
              <a:rPr lang="en-US" sz="2400" dirty="0">
                <a:latin typeface="Courier New" pitchFamily="49" charset="0"/>
                <a:cs typeface="Courier New" pitchFamily="49" charset="0"/>
              </a:rPr>
              <a:t>c</a:t>
            </a:r>
            <a:r>
              <a:rPr lang="el-GR" sz="2400" dirty="0">
                <a:latin typeface="Courier New" pitchFamily="49" charset="0"/>
                <a:cs typeface="Courier New" pitchFamily="49" charset="0"/>
              </a:rPr>
              <a:t>', '</a:t>
            </a:r>
            <a:r>
              <a:rPr lang="en-US" sz="2400" dirty="0">
                <a:latin typeface="Courier New" pitchFamily="49" charset="0"/>
                <a:cs typeface="Courier New" pitchFamily="49" charset="0"/>
              </a:rPr>
              <a:t>d</a:t>
            </a:r>
            <a:r>
              <a:rPr lang="el-GR" sz="2400" dirty="0">
                <a:latin typeface="Courier New" pitchFamily="49" charset="0"/>
                <a:cs typeface="Courier New" pitchFamily="49" charset="0"/>
              </a:rPr>
              <a:t>')</a:t>
            </a:r>
          </a:p>
          <a:p>
            <a:r>
              <a:rPr lang="en-US" sz="2400" dirty="0">
                <a:latin typeface="Courier New" pitchFamily="49" charset="0"/>
                <a:cs typeface="Courier New" pitchFamily="49" charset="0"/>
              </a:rPr>
              <a:t>t</a:t>
            </a:r>
            <a:r>
              <a:rPr lang="el-GR" sz="2400" dirty="0">
                <a:latin typeface="Courier New" pitchFamily="49" charset="0"/>
                <a:cs typeface="Courier New" pitchFamily="49" charset="0"/>
              </a:rPr>
              <a:t>2 = ('</a:t>
            </a:r>
            <a:r>
              <a:rPr lang="en-US" sz="2400" dirty="0">
                <a:latin typeface="Courier New" pitchFamily="49" charset="0"/>
                <a:cs typeface="Courier New" pitchFamily="49" charset="0"/>
              </a:rPr>
              <a:t>x</a:t>
            </a:r>
            <a:r>
              <a:rPr lang="el-GR" sz="2400" dirty="0">
                <a:latin typeface="Courier New" pitchFamily="49" charset="0"/>
                <a:cs typeface="Courier New" pitchFamily="49" charset="0"/>
              </a:rPr>
              <a:t>', '</a:t>
            </a:r>
            <a:r>
              <a:rPr lang="en-US" sz="2400" dirty="0">
                <a:latin typeface="Courier New" pitchFamily="49" charset="0"/>
                <a:cs typeface="Courier New" pitchFamily="49" charset="0"/>
              </a:rPr>
              <a:t>y</a:t>
            </a:r>
            <a:r>
              <a:rPr lang="el-GR" sz="2400" dirty="0">
                <a:latin typeface="Courier New" pitchFamily="49" charset="0"/>
                <a:cs typeface="Courier New" pitchFamily="49" charset="0"/>
              </a:rPr>
              <a:t>')</a:t>
            </a:r>
          </a:p>
          <a:p>
            <a:r>
              <a:rPr lang="en-US" sz="2400" dirty="0">
                <a:latin typeface="Courier New" pitchFamily="49" charset="0"/>
                <a:cs typeface="Courier New" pitchFamily="49" charset="0"/>
              </a:rPr>
              <a:t>t3 = t1 + t2</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t4 = t2 * 3</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print (t3)</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print(t4)</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&gt;&gt;&gt; </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('c', 'd', 'x', 'y')</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('x', 'y', 'x', 'y', 'x', 'y</a:t>
            </a:r>
            <a:r>
              <a:rPr lang="en-US" sz="2400" dirty="0" smtClean="0">
                <a:latin typeface="Courier New" pitchFamily="49" charset="0"/>
                <a:cs typeface="Courier New" pitchFamily="49" charset="0"/>
              </a:rPr>
              <a:t>')</a:t>
            </a:r>
            <a:endParaRPr lang="el-GR" sz="2400" dirty="0">
              <a:latin typeface="Courier New" pitchFamily="49" charset="0"/>
              <a:cs typeface="Courier New" pitchFamily="49" charset="0"/>
            </a:endParaRPr>
          </a:p>
        </p:txBody>
      </p:sp>
      <p:sp>
        <p:nvSpPr>
          <p:cNvPr id="5" name="Ορθογώνιο 4"/>
          <p:cNvSpPr/>
          <p:nvPr/>
        </p:nvSpPr>
        <p:spPr>
          <a:xfrm>
            <a:off x="5724128" y="0"/>
            <a:ext cx="1327608" cy="369332"/>
          </a:xfrm>
          <a:prstGeom prst="rect">
            <a:avLst/>
          </a:prstGeom>
        </p:spPr>
        <p:txBody>
          <a:bodyPr wrap="none">
            <a:spAutoFit/>
          </a:bodyPr>
          <a:lstStyle/>
          <a:p>
            <a:r>
              <a:rPr lang="el-GR" b="1" dirty="0" smtClean="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Πλειάδες</a:t>
            </a:r>
            <a:endParaRPr lang="el-G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607273" y="496022"/>
            <a:ext cx="7996977" cy="5940088"/>
          </a:xfrm>
          <a:prstGeom prst="rect">
            <a:avLst/>
          </a:prstGeom>
          <a:noFill/>
        </p:spPr>
        <p:txBody>
          <a:bodyPr wrap="square">
            <a:spAutoFit/>
          </a:bodyPr>
          <a:lstStyle/>
          <a:p>
            <a:r>
              <a:rPr lang="el-GR" sz="2000" dirty="0"/>
              <a:t>Το λεξικό (</a:t>
            </a:r>
            <a:r>
              <a:rPr lang="el-GR" sz="2000" dirty="0" err="1"/>
              <a:t>dictionary</a:t>
            </a:r>
            <a:r>
              <a:rPr lang="el-GR" sz="2000" dirty="0"/>
              <a:t>) είναι μια δομή δεδομένων για αποθήκευση ζευγών της μορφής κλειδί (</a:t>
            </a:r>
            <a:r>
              <a:rPr lang="el-GR" sz="2000" dirty="0" err="1"/>
              <a:t>keys</a:t>
            </a:r>
            <a:r>
              <a:rPr lang="el-GR" sz="2000" dirty="0"/>
              <a:t>) - τιμή (</a:t>
            </a:r>
            <a:r>
              <a:rPr lang="el-GR" sz="2000" dirty="0" err="1"/>
              <a:t>values</a:t>
            </a:r>
            <a:r>
              <a:rPr lang="el-GR" sz="2000" dirty="0"/>
              <a:t>). Πρόκειται για έναν σύνθετο τύπο. Το κλειδί χωρίζεται από την τιμή με το σύμβολο της άνω κάτω τελείας. </a:t>
            </a:r>
            <a:endParaRPr lang="el-GR" sz="2000" dirty="0" smtClean="0"/>
          </a:p>
          <a:p>
            <a:r>
              <a:rPr lang="el-GR" sz="2000" dirty="0" smtClean="0"/>
              <a:t>Κάθε </a:t>
            </a:r>
            <a:r>
              <a:rPr lang="el-GR" sz="2000" dirty="0"/>
              <a:t>κλειδί αντιστοιχεί σε μια τιμή και είναι μοναδικό σε ένα </a:t>
            </a:r>
            <a:r>
              <a:rPr lang="el-GR" sz="2000" dirty="0" smtClean="0"/>
              <a:t>λεξικό. </a:t>
            </a:r>
            <a:r>
              <a:rPr lang="el-GR" sz="2000" dirty="0"/>
              <a:t>Για τα κλειδιά ενός λεξικού χρησιμοποιούνται μόνο αμετάβλητα αντικείμενα (ακέραιοι αριθμοί, συμβολοσειρές, πλειάδες), για τις τιμές του μπορούμε να έχουμε είτε αμετάβλητα είτε μετατρέψιμα αντικείμενα. Δηλαδή ένα κλειδί μπορεί να είναι ένα αντικείμενο τύπου </a:t>
            </a:r>
            <a:r>
              <a:rPr lang="en-US" sz="2000" dirty="0" err="1"/>
              <a:t>int</a:t>
            </a:r>
            <a:r>
              <a:rPr lang="el-GR" sz="2000" dirty="0"/>
              <a:t>, </a:t>
            </a:r>
            <a:r>
              <a:rPr lang="en-US" sz="2000" dirty="0" err="1"/>
              <a:t>str</a:t>
            </a:r>
            <a:r>
              <a:rPr lang="el-GR" sz="2000" dirty="0"/>
              <a:t> ή </a:t>
            </a:r>
            <a:r>
              <a:rPr lang="en-US" sz="2000" dirty="0"/>
              <a:t>tuple</a:t>
            </a:r>
            <a:r>
              <a:rPr lang="el-GR" sz="2000" dirty="0"/>
              <a:t> (με αριθμούς και γράμματα), η δε τιμή μπορεί να είναι οποιουδήποτε τύπου.</a:t>
            </a:r>
          </a:p>
          <a:p>
            <a:r>
              <a:rPr lang="el-GR" sz="2000" dirty="0"/>
              <a:t>Το λεξικό δεν είναι αμετάβλητο, δηλαδή μπορούν εύκολα να προστεθούν και να διαγραφούν στοιχεία. Ένα λεξικό αποτελεί μια μη διατεταγμένη συλλογή από ζεύγη κλειδιών-τιμών, τα οποία δεν ταξινομούνται με κανένα τρόπο (απροσδιόριστη σειρά). </a:t>
            </a:r>
            <a:endParaRPr lang="el-GR" sz="2000" dirty="0" smtClean="0"/>
          </a:p>
          <a:p>
            <a:r>
              <a:rPr lang="el-GR" sz="2000" dirty="0" smtClean="0"/>
              <a:t>Δεν </a:t>
            </a:r>
            <a:r>
              <a:rPr lang="el-GR" sz="2000" dirty="0"/>
              <a:t>υπάρχει η έννοια της θέσης δείκτη και έτσι σε ένα λεξικό δεν μπορούμε να κάνουμε διάσχιση ή διαμέριση με δείκτη. </a:t>
            </a:r>
            <a:endParaRPr lang="el-GR" sz="2000" dirty="0" smtClean="0"/>
          </a:p>
          <a:p>
            <a:r>
              <a:rPr lang="el-GR" sz="2000" dirty="0" smtClean="0"/>
              <a:t>Επειδή </a:t>
            </a:r>
            <a:r>
              <a:rPr lang="el-GR" sz="2000" dirty="0"/>
              <a:t>τα στοιχεία του λεξικού δεν έχουν συγκεκριμένη σειρά, η αναφορά σε κάποιο στοιχείο γίνεται μέσω του κλειδιού. </a:t>
            </a:r>
          </a:p>
        </p:txBody>
      </p:sp>
      <p:sp>
        <p:nvSpPr>
          <p:cNvPr id="2" name="Ορθογώνιο 1"/>
          <p:cNvSpPr/>
          <p:nvPr/>
        </p:nvSpPr>
        <p:spPr>
          <a:xfrm>
            <a:off x="4671991" y="-57924"/>
            <a:ext cx="3497158" cy="496033"/>
          </a:xfrm>
          <a:prstGeom prst="rect">
            <a:avLst/>
          </a:prstGeom>
        </p:spPr>
        <p:txBody>
          <a:bodyPr wrap="square">
            <a:spAutoFit/>
          </a:bodyPr>
          <a:lstStyle/>
          <a:p>
            <a:pPr lvl="0" algn="ctr" fontAlgn="auto">
              <a:lnSpc>
                <a:spcPct val="150000"/>
              </a:lnSpc>
              <a:spcBef>
                <a:spcPts val="0"/>
              </a:spcBef>
              <a:spcAft>
                <a:spcPts val="0"/>
              </a:spcAft>
              <a:defRPr/>
            </a:pPr>
            <a:r>
              <a:rPr lang="el-GR" sz="2000" b="1" dirty="0">
                <a:solidFill>
                  <a:schemeClr val="bg2">
                    <a:lumMod val="75000"/>
                  </a:schemeClr>
                </a:solidFill>
              </a:rPr>
              <a:t>Λεξικά</a:t>
            </a:r>
            <a:endParaRPr lang="el-GR" sz="2000" b="1" dirty="0">
              <a:solidFill>
                <a:schemeClr val="bg2">
                  <a:lumMod val="75000"/>
                </a:schemeClr>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352710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linds(horizont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linds(horizont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linds(horizontal)">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Arial" pitchFamily="34" charset="0"/>
              <a:cs typeface="Arial" pitchFamily="34" charset="0"/>
            </a:endParaRPr>
          </a:p>
        </p:txBody>
      </p:sp>
      <p:sp>
        <p:nvSpPr>
          <p:cNvPr id="5" name="Ορθογώνιο 4"/>
          <p:cNvSpPr/>
          <p:nvPr/>
        </p:nvSpPr>
        <p:spPr>
          <a:xfrm>
            <a:off x="5349716" y="0"/>
            <a:ext cx="877484" cy="455638"/>
          </a:xfrm>
          <a:prstGeom prst="rect">
            <a:avLst/>
          </a:prstGeom>
        </p:spPr>
        <p:txBody>
          <a:bodyPr wrap="none">
            <a:spAutoFit/>
          </a:bodyPr>
          <a:lstStyle/>
          <a:p>
            <a:pPr lvl="0" algn="ctr" fontAlgn="auto">
              <a:lnSpc>
                <a:spcPct val="150000"/>
              </a:lnSpc>
              <a:spcBef>
                <a:spcPts val="0"/>
              </a:spcBef>
              <a:spcAft>
                <a:spcPts val="0"/>
              </a:spcAft>
              <a:defRPr/>
            </a:pPr>
            <a:r>
              <a:rPr lang="el-GR" b="1" dirty="0">
                <a:solidFill>
                  <a:schemeClr val="bg2">
                    <a:lumMod val="75000"/>
                  </a:schemeClr>
                </a:solidFill>
              </a:rPr>
              <a:t>Λεξικά</a:t>
            </a:r>
            <a:endParaRPr lang="el-GR" b="1" dirty="0">
              <a:solidFill>
                <a:schemeClr val="bg2">
                  <a:lumMod val="75000"/>
                </a:schemeClr>
              </a:solidFill>
              <a:latin typeface="Verdana" pitchFamily="34" charset="0"/>
              <a:ea typeface="Verdana" pitchFamily="34" charset="0"/>
              <a:cs typeface="Verdana" pitchFamily="34" charset="0"/>
            </a:endParaRPr>
          </a:p>
        </p:txBody>
      </p:sp>
      <p:sp>
        <p:nvSpPr>
          <p:cNvPr id="3" name="TextBox 2"/>
          <p:cNvSpPr txBox="1"/>
          <p:nvPr/>
        </p:nvSpPr>
        <p:spPr>
          <a:xfrm>
            <a:off x="524155" y="692696"/>
            <a:ext cx="8224309" cy="4093428"/>
          </a:xfrm>
          <a:prstGeom prst="rect">
            <a:avLst/>
          </a:prstGeom>
          <a:noFill/>
        </p:spPr>
        <p:txBody>
          <a:bodyPr wrap="square" rtlCol="0">
            <a:spAutoFit/>
          </a:bodyPr>
          <a:lstStyle/>
          <a:p>
            <a:r>
              <a:rPr lang="el-GR" sz="2000" dirty="0"/>
              <a:t>Το Λεξικό περικλείεται από άγκιστρα, { }. </a:t>
            </a:r>
            <a:endParaRPr lang="el-GR" sz="2000" dirty="0" smtClean="0"/>
          </a:p>
          <a:p>
            <a:endParaRPr lang="el-GR" sz="2000" dirty="0" smtClean="0"/>
          </a:p>
          <a:p>
            <a:r>
              <a:rPr lang="el-GR" sz="2000" dirty="0" smtClean="0"/>
              <a:t>Για </a:t>
            </a:r>
            <a:r>
              <a:rPr lang="el-GR" sz="2000" dirty="0"/>
              <a:t>την εκχώρηση τιμής, ή την απόκτηση πρόσβασης σε μία τιμή χρησιμοποιούνται οι αγκύλες, [ ]. </a:t>
            </a:r>
            <a:endParaRPr lang="el-GR" sz="2000" dirty="0" smtClean="0"/>
          </a:p>
          <a:p>
            <a:endParaRPr lang="el-GR" sz="2000" dirty="0" smtClean="0"/>
          </a:p>
          <a:p>
            <a:r>
              <a:rPr lang="el-GR" sz="2000" dirty="0" smtClean="0"/>
              <a:t>Οι </a:t>
            </a:r>
            <a:r>
              <a:rPr lang="el-GR" sz="2000" dirty="0"/>
              <a:t>τιμές των λεξικών δεν έχουν περιορισμούς, μπορεί να οποιαδήποτε τιμή επιθυμούμε να εισάγουμε. Ωστόσο, οι τιμές που εισάγουμε για τα κλειδιά των λεξικών έχουν κάποιους περιορισμούς, οι οποίοι είναι: </a:t>
            </a:r>
          </a:p>
          <a:p>
            <a:pPr marL="342900" lvl="0" indent="-342900">
              <a:buFont typeface="Arial" pitchFamily="34" charset="0"/>
              <a:buChar char="•"/>
            </a:pPr>
            <a:r>
              <a:rPr lang="el-GR" sz="2000" dirty="0"/>
              <a:t>Δεν επιτρέπεται παραπάνω από μία καταχώρηση σε κάθε κλειδί. Αυτό συνεπάγεται πως αν καταχωρηθούν δύο ίδια κλειδιά, θα υπερισχύσει η τελευταία καταχώρηση. </a:t>
            </a:r>
          </a:p>
          <a:p>
            <a:pPr marL="342900" lvl="0" indent="-342900">
              <a:buFont typeface="Arial" pitchFamily="34" charset="0"/>
              <a:buChar char="•"/>
            </a:pPr>
            <a:r>
              <a:rPr lang="el-GR" sz="2000" dirty="0"/>
              <a:t>Τα κλειδιά είναι αμετάβλητα. Μπορούν, ωστόσο, να χρησιμοποιηθούν συμβολοσειρές ή αριθμοί στις τιμές τους.</a:t>
            </a:r>
          </a:p>
        </p:txBody>
      </p:sp>
    </p:spTree>
    <p:extLst>
      <p:ext uri="{BB962C8B-B14F-4D97-AF65-F5344CB8AC3E}">
        <p14:creationId xmlns:p14="http://schemas.microsoft.com/office/powerpoint/2010/main" val="392968948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Arial" pitchFamily="34" charset="0"/>
              <a:cs typeface="Arial" pitchFamily="34" charset="0"/>
            </a:endParaRPr>
          </a:p>
        </p:txBody>
      </p:sp>
      <p:sp>
        <p:nvSpPr>
          <p:cNvPr id="5" name="Ορθογώνιο 4"/>
          <p:cNvSpPr/>
          <p:nvPr/>
        </p:nvSpPr>
        <p:spPr>
          <a:xfrm>
            <a:off x="4788024" y="0"/>
            <a:ext cx="2332433" cy="369332"/>
          </a:xfrm>
          <a:prstGeom prst="rect">
            <a:avLst/>
          </a:prstGeom>
        </p:spPr>
        <p:txBody>
          <a:bodyPr wrap="none">
            <a:spAutoFit/>
          </a:bodyPr>
          <a:lstStyle/>
          <a:p>
            <a:r>
              <a:rPr lang="el-GR" b="1" dirty="0">
                <a:solidFill>
                  <a:schemeClr val="bg2">
                    <a:lumMod val="75000"/>
                  </a:schemeClr>
                </a:solidFill>
              </a:rPr>
              <a:t>Δημιουργία Λεξικού</a:t>
            </a:r>
            <a:endParaRPr lang="el-GR" dirty="0">
              <a:solidFill>
                <a:schemeClr val="bg2">
                  <a:lumMod val="75000"/>
                </a:schemeClr>
              </a:solidFill>
            </a:endParaRPr>
          </a:p>
        </p:txBody>
      </p:sp>
      <p:sp>
        <p:nvSpPr>
          <p:cNvPr id="3" name="TextBox 2"/>
          <p:cNvSpPr txBox="1"/>
          <p:nvPr/>
        </p:nvSpPr>
        <p:spPr>
          <a:xfrm>
            <a:off x="539750" y="404813"/>
            <a:ext cx="8208714" cy="4555093"/>
          </a:xfrm>
          <a:prstGeom prst="rect">
            <a:avLst/>
          </a:prstGeom>
          <a:noFill/>
        </p:spPr>
        <p:txBody>
          <a:bodyPr wrap="square" rtlCol="0">
            <a:spAutoFit/>
          </a:bodyPr>
          <a:lstStyle/>
          <a:p>
            <a:r>
              <a:rPr lang="el-GR" sz="2000" dirty="0"/>
              <a:t>Η δημιουργία ενός λεξικού γίνεται είτε με κλήση του κατασκευαστή κλάσης  </a:t>
            </a:r>
            <a:r>
              <a:rPr lang="el-GR" sz="2000" dirty="0" err="1"/>
              <a:t>dict</a:t>
            </a:r>
            <a:r>
              <a:rPr lang="el-GR" sz="2000" dirty="0"/>
              <a:t>() είτε με ανάθεση ενός ζευγαριού {}. </a:t>
            </a:r>
          </a:p>
          <a:p>
            <a:r>
              <a:rPr lang="el-GR" sz="2000" b="1" dirty="0"/>
              <a:t>Παράδειγμα</a:t>
            </a:r>
            <a:endParaRPr lang="el-GR" sz="2000" dirty="0"/>
          </a:p>
          <a:p>
            <a:r>
              <a:rPr lang="en-US" sz="2000" dirty="0">
                <a:latin typeface="Courier New" pitchFamily="49" charset="0"/>
                <a:cs typeface="Courier New" pitchFamily="49" charset="0"/>
              </a:rPr>
              <a:t>&gt;&gt;&gt; </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&gt;&gt;&gt; </a:t>
            </a:r>
            <a:r>
              <a:rPr lang="en-US" sz="2000" dirty="0" err="1">
                <a:latin typeface="Courier New" pitchFamily="49" charset="0"/>
                <a:cs typeface="Courier New" pitchFamily="49" charset="0"/>
              </a:rPr>
              <a:t>this_dict</a:t>
            </a:r>
            <a:r>
              <a:rPr lang="en-US" sz="2000" dirty="0">
                <a:latin typeface="Courier New" pitchFamily="49" charset="0"/>
                <a:cs typeface="Courier New" pitchFamily="49" charset="0"/>
              </a:rPr>
              <a:t> = </a:t>
            </a:r>
            <a:r>
              <a:rPr lang="en-US" sz="2000" dirty="0" err="1">
                <a:latin typeface="Courier New" pitchFamily="49" charset="0"/>
                <a:cs typeface="Courier New" pitchFamily="49" charset="0"/>
              </a:rPr>
              <a:t>dict</a:t>
            </a:r>
            <a:r>
              <a:rPr lang="en-US" sz="2000" dirty="0">
                <a:latin typeface="Courier New" pitchFamily="49" charset="0"/>
                <a:cs typeface="Courier New" pitchFamily="49" charset="0"/>
              </a:rPr>
              <a:t> ()</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&gt;&gt;&gt; </a:t>
            </a:r>
            <a:r>
              <a:rPr lang="en-US" sz="2000" dirty="0" err="1">
                <a:latin typeface="Courier New" pitchFamily="49" charset="0"/>
                <a:cs typeface="Courier New" pitchFamily="49" charset="0"/>
              </a:rPr>
              <a:t>this_dict</a:t>
            </a:r>
            <a:r>
              <a:rPr lang="en-US" sz="2000" dirty="0">
                <a:latin typeface="Courier New" pitchFamily="49" charset="0"/>
                <a:cs typeface="Courier New" pitchFamily="49" charset="0"/>
              </a:rPr>
              <a:t> = {}</a:t>
            </a:r>
            <a:endParaRPr lang="el-GR" sz="2000" dirty="0">
              <a:latin typeface="Courier New" pitchFamily="49" charset="0"/>
              <a:cs typeface="Courier New" pitchFamily="49" charset="0"/>
            </a:endParaRPr>
          </a:p>
          <a:p>
            <a:r>
              <a:rPr lang="el-GR" sz="2000" dirty="0">
                <a:latin typeface="Courier New" pitchFamily="49" charset="0"/>
                <a:cs typeface="Courier New" pitchFamily="49" charset="0"/>
              </a:rPr>
              <a:t>&gt;&gt;&gt; </a:t>
            </a:r>
            <a:r>
              <a:rPr lang="en-US" sz="2000" dirty="0">
                <a:latin typeface="Courier New" pitchFamily="49" charset="0"/>
                <a:cs typeface="Courier New" pitchFamily="49" charset="0"/>
              </a:rPr>
              <a:t>this</a:t>
            </a:r>
            <a:r>
              <a:rPr lang="el-GR" sz="2000" dirty="0">
                <a:latin typeface="Courier New" pitchFamily="49" charset="0"/>
                <a:cs typeface="Courier New" pitchFamily="49" charset="0"/>
              </a:rPr>
              <a:t>_</a:t>
            </a:r>
            <a:r>
              <a:rPr lang="en-US" sz="2000" dirty="0" err="1">
                <a:latin typeface="Courier New" pitchFamily="49" charset="0"/>
                <a:cs typeface="Courier New" pitchFamily="49" charset="0"/>
              </a:rPr>
              <a:t>dict</a:t>
            </a:r>
            <a:endParaRPr lang="el-GR" sz="2000" dirty="0">
              <a:latin typeface="Courier New" pitchFamily="49" charset="0"/>
              <a:cs typeface="Courier New" pitchFamily="49" charset="0"/>
            </a:endParaRPr>
          </a:p>
          <a:p>
            <a:r>
              <a:rPr lang="el-GR" sz="2000" dirty="0">
                <a:latin typeface="Courier New" pitchFamily="49" charset="0"/>
                <a:cs typeface="Courier New" pitchFamily="49" charset="0"/>
              </a:rPr>
              <a:t>{}</a:t>
            </a:r>
          </a:p>
          <a:p>
            <a:r>
              <a:rPr lang="el-GR" sz="2000" dirty="0">
                <a:latin typeface="Courier New" pitchFamily="49" charset="0"/>
                <a:cs typeface="Courier New" pitchFamily="49" charset="0"/>
              </a:rPr>
              <a:t>&gt;&gt;&gt; </a:t>
            </a:r>
          </a:p>
          <a:p>
            <a:r>
              <a:rPr lang="el-GR" sz="2000" dirty="0"/>
              <a:t>Στο παραπάνω παράδειγμα δημιουργήσαμε ένα λεξικό χωρίς στοιχεία με κλήση του κατασκευαστή κλάσης </a:t>
            </a:r>
            <a:r>
              <a:rPr lang="el-GR" sz="2000" dirty="0" err="1"/>
              <a:t>dict</a:t>
            </a:r>
            <a:r>
              <a:rPr lang="el-GR" sz="2000" dirty="0"/>
              <a:t>() και με ανάθεση ενός ζευγαριού {}. </a:t>
            </a:r>
            <a:endParaRPr lang="el-GR" sz="2000" dirty="0" smtClean="0"/>
          </a:p>
          <a:p>
            <a:r>
              <a:rPr lang="el-GR" sz="2000" dirty="0" smtClean="0"/>
              <a:t>Το </a:t>
            </a:r>
            <a:r>
              <a:rPr lang="el-GR" sz="2000" dirty="0"/>
              <a:t>ζεύγος ανοικτό – κλειστό άγκιστρο {}, αντιπροσωπεύει ένα άδειο λεξικό.</a:t>
            </a:r>
          </a:p>
          <a:p>
            <a:r>
              <a:rPr lang="el-GR" sz="1000" dirty="0">
                <a:latin typeface="Courier New" pitchFamily="49" charset="0"/>
                <a:cs typeface="Courier New" pitchFamily="49" charset="0"/>
              </a:rPr>
              <a:t> </a:t>
            </a:r>
          </a:p>
        </p:txBody>
      </p:sp>
    </p:spTree>
    <p:extLst>
      <p:ext uri="{BB962C8B-B14F-4D97-AF65-F5344CB8AC3E}">
        <p14:creationId xmlns:p14="http://schemas.microsoft.com/office/powerpoint/2010/main" val="335687442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Arial" pitchFamily="34" charset="0"/>
              <a:cs typeface="Arial" pitchFamily="34" charset="0"/>
            </a:endParaRPr>
          </a:p>
        </p:txBody>
      </p:sp>
      <p:sp>
        <p:nvSpPr>
          <p:cNvPr id="5" name="Ορθογώνιο 4"/>
          <p:cNvSpPr/>
          <p:nvPr/>
        </p:nvSpPr>
        <p:spPr>
          <a:xfrm>
            <a:off x="4788024" y="0"/>
            <a:ext cx="2332433" cy="369332"/>
          </a:xfrm>
          <a:prstGeom prst="rect">
            <a:avLst/>
          </a:prstGeom>
        </p:spPr>
        <p:txBody>
          <a:bodyPr wrap="none">
            <a:spAutoFit/>
          </a:bodyPr>
          <a:lstStyle/>
          <a:p>
            <a:r>
              <a:rPr lang="el-GR" b="1" dirty="0">
                <a:solidFill>
                  <a:schemeClr val="bg2">
                    <a:lumMod val="75000"/>
                  </a:schemeClr>
                </a:solidFill>
              </a:rPr>
              <a:t>Δημιουργία Λεξικού</a:t>
            </a:r>
            <a:endParaRPr lang="el-GR" dirty="0">
              <a:solidFill>
                <a:schemeClr val="bg2">
                  <a:lumMod val="75000"/>
                </a:schemeClr>
              </a:solidFill>
            </a:endParaRPr>
          </a:p>
        </p:txBody>
      </p:sp>
      <p:sp>
        <p:nvSpPr>
          <p:cNvPr id="3" name="TextBox 2"/>
          <p:cNvSpPr txBox="1"/>
          <p:nvPr/>
        </p:nvSpPr>
        <p:spPr>
          <a:xfrm>
            <a:off x="539750" y="404813"/>
            <a:ext cx="8064500" cy="4401205"/>
          </a:xfrm>
          <a:prstGeom prst="rect">
            <a:avLst/>
          </a:prstGeom>
          <a:noFill/>
        </p:spPr>
        <p:txBody>
          <a:bodyPr wrap="square" rtlCol="0">
            <a:spAutoFit/>
          </a:bodyPr>
          <a:lstStyle/>
          <a:p>
            <a:r>
              <a:rPr lang="el-GR" sz="2000" dirty="0" smtClean="0"/>
              <a:t>Δημιουργούμε </a:t>
            </a:r>
            <a:r>
              <a:rPr lang="el-GR" sz="2000" dirty="0"/>
              <a:t>ένα λεξικό με αναγραφή των στοιχείων του όπου κάθε κλειδί θα διαχωρίζεται από την αντίστοιχη τιμή με το σύμβολο (:). </a:t>
            </a:r>
          </a:p>
          <a:p>
            <a:endParaRPr lang="el-GR" sz="2000" b="1" dirty="0" smtClean="0"/>
          </a:p>
          <a:p>
            <a:r>
              <a:rPr lang="el-GR" sz="2000" b="1" dirty="0" smtClean="0"/>
              <a:t>Παράδειγμα</a:t>
            </a:r>
            <a:endParaRPr lang="el-GR" sz="2000" dirty="0"/>
          </a:p>
          <a:p>
            <a:r>
              <a:rPr lang="el-GR" sz="2000" dirty="0">
                <a:latin typeface="Courier New" pitchFamily="49" charset="0"/>
                <a:cs typeface="Courier New" pitchFamily="49" charset="0"/>
              </a:rPr>
              <a:t>&gt;&gt;&gt; </a:t>
            </a:r>
          </a:p>
          <a:p>
            <a:r>
              <a:rPr lang="el-GR" sz="2000" dirty="0">
                <a:latin typeface="Courier New" pitchFamily="49" charset="0"/>
                <a:cs typeface="Courier New" pitchFamily="49" charset="0"/>
              </a:rPr>
              <a:t>&gt;&gt;&gt; </a:t>
            </a:r>
            <a:r>
              <a:rPr lang="en-US" sz="2000" dirty="0">
                <a:latin typeface="Courier New" pitchFamily="49" charset="0"/>
                <a:cs typeface="Courier New" pitchFamily="49" charset="0"/>
              </a:rPr>
              <a:t>this</a:t>
            </a:r>
            <a:r>
              <a:rPr lang="el-GR" sz="2000" dirty="0">
                <a:latin typeface="Courier New" pitchFamily="49" charset="0"/>
                <a:cs typeface="Courier New" pitchFamily="49" charset="0"/>
              </a:rPr>
              <a:t>_</a:t>
            </a:r>
            <a:r>
              <a:rPr lang="en-US" sz="2000" dirty="0" err="1">
                <a:latin typeface="Courier New" pitchFamily="49" charset="0"/>
                <a:cs typeface="Courier New" pitchFamily="49" charset="0"/>
              </a:rPr>
              <a:t>dict</a:t>
            </a:r>
            <a:r>
              <a:rPr lang="el-GR" sz="2000" dirty="0">
                <a:latin typeface="Courier New" pitchFamily="49" charset="0"/>
                <a:cs typeface="Courier New" pitchFamily="49" charset="0"/>
              </a:rPr>
              <a:t> = {</a:t>
            </a:r>
          </a:p>
          <a:p>
            <a:r>
              <a:rPr lang="el-GR" sz="2000" dirty="0">
                <a:latin typeface="Courier New" pitchFamily="49" charset="0"/>
                <a:cs typeface="Courier New" pitchFamily="49" charset="0"/>
              </a:rPr>
              <a:t>'</a:t>
            </a:r>
            <a:r>
              <a:rPr lang="el-GR" sz="2000" dirty="0" err="1">
                <a:latin typeface="Courier New" pitchFamily="49" charset="0"/>
                <a:cs typeface="Courier New" pitchFamily="49" charset="0"/>
              </a:rPr>
              <a:t>Αγγλία':'Λονδίνο</a:t>
            </a:r>
            <a:r>
              <a:rPr lang="el-GR" sz="2000" dirty="0">
                <a:latin typeface="Courier New" pitchFamily="49" charset="0"/>
                <a:cs typeface="Courier New" pitchFamily="49" charset="0"/>
              </a:rPr>
              <a:t>', </a:t>
            </a:r>
          </a:p>
          <a:p>
            <a:r>
              <a:rPr lang="el-GR" sz="2000" dirty="0">
                <a:latin typeface="Courier New" pitchFamily="49" charset="0"/>
                <a:cs typeface="Courier New" pitchFamily="49" charset="0"/>
              </a:rPr>
              <a:t>'</a:t>
            </a:r>
            <a:r>
              <a:rPr lang="el-GR" sz="2000" dirty="0" err="1">
                <a:latin typeface="Courier New" pitchFamily="49" charset="0"/>
                <a:cs typeface="Courier New" pitchFamily="49" charset="0"/>
              </a:rPr>
              <a:t>Γαλλία':'Παρίσι</a:t>
            </a:r>
            <a:r>
              <a:rPr lang="el-GR" sz="2000" dirty="0">
                <a:latin typeface="Courier New" pitchFamily="49" charset="0"/>
                <a:cs typeface="Courier New" pitchFamily="49" charset="0"/>
              </a:rPr>
              <a:t>', </a:t>
            </a:r>
          </a:p>
          <a:p>
            <a:r>
              <a:rPr lang="el-GR" sz="2000" dirty="0">
                <a:latin typeface="Courier New" pitchFamily="49" charset="0"/>
                <a:cs typeface="Courier New" pitchFamily="49" charset="0"/>
              </a:rPr>
              <a:t>'</a:t>
            </a:r>
            <a:r>
              <a:rPr lang="el-GR" sz="2000" dirty="0" err="1">
                <a:latin typeface="Courier New" pitchFamily="49" charset="0"/>
                <a:cs typeface="Courier New" pitchFamily="49" charset="0"/>
              </a:rPr>
              <a:t>Γερμανία':'Βερολίνο</a:t>
            </a:r>
            <a:r>
              <a:rPr lang="el-GR" sz="2000" dirty="0">
                <a:latin typeface="Courier New" pitchFamily="49" charset="0"/>
                <a:cs typeface="Courier New" pitchFamily="49" charset="0"/>
              </a:rPr>
              <a:t>'</a:t>
            </a:r>
          </a:p>
          <a:p>
            <a:r>
              <a:rPr lang="el-GR" sz="2000" dirty="0">
                <a:latin typeface="Courier New" pitchFamily="49" charset="0"/>
                <a:cs typeface="Courier New" pitchFamily="49" charset="0"/>
              </a:rPr>
              <a:t>}</a:t>
            </a:r>
          </a:p>
          <a:p>
            <a:r>
              <a:rPr lang="el-GR" sz="2000" dirty="0">
                <a:latin typeface="Courier New" pitchFamily="49" charset="0"/>
                <a:cs typeface="Courier New" pitchFamily="49" charset="0"/>
              </a:rPr>
              <a:t>&gt;&gt;&gt; </a:t>
            </a:r>
            <a:r>
              <a:rPr lang="en-US" sz="2000" dirty="0">
                <a:latin typeface="Courier New" pitchFamily="49" charset="0"/>
                <a:cs typeface="Courier New" pitchFamily="49" charset="0"/>
              </a:rPr>
              <a:t>this</a:t>
            </a:r>
            <a:r>
              <a:rPr lang="el-GR" sz="2000" dirty="0">
                <a:latin typeface="Courier New" pitchFamily="49" charset="0"/>
                <a:cs typeface="Courier New" pitchFamily="49" charset="0"/>
              </a:rPr>
              <a:t>_</a:t>
            </a:r>
            <a:r>
              <a:rPr lang="en-US" sz="2000" dirty="0" err="1">
                <a:latin typeface="Courier New" pitchFamily="49" charset="0"/>
                <a:cs typeface="Courier New" pitchFamily="49" charset="0"/>
              </a:rPr>
              <a:t>dict</a:t>
            </a:r>
            <a:endParaRPr lang="el-GR" sz="2000" dirty="0">
              <a:latin typeface="Courier New" pitchFamily="49" charset="0"/>
              <a:cs typeface="Courier New" pitchFamily="49" charset="0"/>
            </a:endParaRPr>
          </a:p>
          <a:p>
            <a:r>
              <a:rPr lang="el-GR" sz="2000" dirty="0">
                <a:latin typeface="Courier New" pitchFamily="49" charset="0"/>
                <a:cs typeface="Courier New" pitchFamily="49" charset="0"/>
              </a:rPr>
              <a:t>{'Αγγλία': 'Λονδίνο', 'Γαλλία': 'Παρίσι', 'Γερμανία': 'Βερολίνο'}</a:t>
            </a:r>
          </a:p>
          <a:p>
            <a:r>
              <a:rPr lang="el-GR" sz="2000" dirty="0">
                <a:latin typeface="Courier New" pitchFamily="49" charset="0"/>
                <a:cs typeface="Courier New" pitchFamily="49" charset="0"/>
              </a:rPr>
              <a:t>&gt;&gt;&gt; </a:t>
            </a:r>
          </a:p>
        </p:txBody>
      </p:sp>
    </p:spTree>
    <p:extLst>
      <p:ext uri="{BB962C8B-B14F-4D97-AF65-F5344CB8AC3E}">
        <p14:creationId xmlns:p14="http://schemas.microsoft.com/office/powerpoint/2010/main" val="60479407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Arial" pitchFamily="34" charset="0"/>
              <a:cs typeface="Arial" pitchFamily="34" charset="0"/>
            </a:endParaRPr>
          </a:p>
        </p:txBody>
      </p:sp>
      <p:sp>
        <p:nvSpPr>
          <p:cNvPr id="5" name="Ορθογώνιο 4"/>
          <p:cNvSpPr/>
          <p:nvPr/>
        </p:nvSpPr>
        <p:spPr>
          <a:xfrm>
            <a:off x="4788024" y="0"/>
            <a:ext cx="2332433" cy="369332"/>
          </a:xfrm>
          <a:prstGeom prst="rect">
            <a:avLst/>
          </a:prstGeom>
        </p:spPr>
        <p:txBody>
          <a:bodyPr wrap="none">
            <a:spAutoFit/>
          </a:bodyPr>
          <a:lstStyle/>
          <a:p>
            <a:r>
              <a:rPr lang="el-GR" b="1" dirty="0">
                <a:solidFill>
                  <a:schemeClr val="bg2">
                    <a:lumMod val="75000"/>
                  </a:schemeClr>
                </a:solidFill>
              </a:rPr>
              <a:t>Δημιουργία Λεξικού</a:t>
            </a:r>
            <a:endParaRPr lang="el-GR" dirty="0">
              <a:solidFill>
                <a:schemeClr val="bg2">
                  <a:lumMod val="75000"/>
                </a:schemeClr>
              </a:solidFill>
            </a:endParaRPr>
          </a:p>
        </p:txBody>
      </p:sp>
      <p:sp>
        <p:nvSpPr>
          <p:cNvPr id="3" name="TextBox 2"/>
          <p:cNvSpPr txBox="1"/>
          <p:nvPr/>
        </p:nvSpPr>
        <p:spPr>
          <a:xfrm>
            <a:off x="539750" y="404813"/>
            <a:ext cx="8064500" cy="5940088"/>
          </a:xfrm>
          <a:prstGeom prst="rect">
            <a:avLst/>
          </a:prstGeom>
          <a:noFill/>
        </p:spPr>
        <p:txBody>
          <a:bodyPr wrap="square" rtlCol="0">
            <a:spAutoFit/>
          </a:bodyPr>
          <a:lstStyle/>
          <a:p>
            <a:r>
              <a:rPr lang="el-GR" sz="2000" dirty="0" smtClean="0"/>
              <a:t>Δημιουργούμε ένα </a:t>
            </a:r>
            <a:r>
              <a:rPr lang="el-GR" sz="2000" dirty="0"/>
              <a:t>λεξικό με κλήση του κατασκευαστή κλάσης  </a:t>
            </a:r>
            <a:r>
              <a:rPr lang="el-GR" sz="2000" dirty="0" err="1"/>
              <a:t>dict</a:t>
            </a:r>
            <a:r>
              <a:rPr lang="el-GR" sz="2000" dirty="0"/>
              <a:t>() . </a:t>
            </a:r>
          </a:p>
          <a:p>
            <a:endParaRPr lang="el-GR" sz="2000" b="1" dirty="0" smtClean="0"/>
          </a:p>
          <a:p>
            <a:r>
              <a:rPr lang="el-GR" sz="2000" b="1" dirty="0" smtClean="0"/>
              <a:t>Παράδειγμα</a:t>
            </a:r>
            <a:endParaRPr lang="el-GR" sz="2000" dirty="0"/>
          </a:p>
          <a:p>
            <a:r>
              <a:rPr lang="en-US" sz="2000" dirty="0">
                <a:latin typeface="Courier New" pitchFamily="49" charset="0"/>
                <a:cs typeface="Courier New" pitchFamily="49" charset="0"/>
              </a:rPr>
              <a:t>this</a:t>
            </a:r>
            <a:r>
              <a:rPr lang="el-GR" sz="2000" dirty="0">
                <a:latin typeface="Courier New" pitchFamily="49" charset="0"/>
                <a:cs typeface="Courier New" pitchFamily="49" charset="0"/>
              </a:rPr>
              <a:t>_</a:t>
            </a:r>
            <a:r>
              <a:rPr lang="en-US" sz="2000" dirty="0" err="1">
                <a:latin typeface="Courier New" pitchFamily="49" charset="0"/>
                <a:cs typeface="Courier New" pitchFamily="49" charset="0"/>
              </a:rPr>
              <a:t>dict</a:t>
            </a:r>
            <a:r>
              <a:rPr lang="el-GR" sz="2000" dirty="0">
                <a:latin typeface="Courier New" pitchFamily="49" charset="0"/>
                <a:cs typeface="Courier New" pitchFamily="49" charset="0"/>
              </a:rPr>
              <a:t> =  </a:t>
            </a:r>
            <a:r>
              <a:rPr lang="en-US" sz="2000" dirty="0" err="1">
                <a:latin typeface="Courier New" pitchFamily="49" charset="0"/>
                <a:cs typeface="Courier New" pitchFamily="49" charset="0"/>
              </a:rPr>
              <a:t>dict</a:t>
            </a:r>
            <a:r>
              <a:rPr lang="el-GR" sz="2000" dirty="0">
                <a:latin typeface="Courier New" pitchFamily="49" charset="0"/>
                <a:cs typeface="Courier New" pitchFamily="49" charset="0"/>
              </a:rPr>
              <a:t>(</a:t>
            </a:r>
          </a:p>
          <a:p>
            <a:r>
              <a:rPr lang="el-GR" sz="2000" dirty="0">
                <a:latin typeface="Courier New" pitchFamily="49" charset="0"/>
                <a:cs typeface="Courier New" pitchFamily="49" charset="0"/>
              </a:rPr>
              <a:t>    Αγγλία = 'Λονδίνο',</a:t>
            </a:r>
          </a:p>
          <a:p>
            <a:r>
              <a:rPr lang="el-GR" sz="2000" dirty="0">
                <a:latin typeface="Courier New" pitchFamily="49" charset="0"/>
                <a:cs typeface="Courier New" pitchFamily="49" charset="0"/>
              </a:rPr>
              <a:t>    Γαλλία = 'Παρίσι',</a:t>
            </a:r>
          </a:p>
          <a:p>
            <a:r>
              <a:rPr lang="el-GR" sz="2000" dirty="0">
                <a:latin typeface="Courier New" pitchFamily="49" charset="0"/>
                <a:cs typeface="Courier New" pitchFamily="49" charset="0"/>
              </a:rPr>
              <a:t>    Γερμανία = 'Βερολίνο',</a:t>
            </a:r>
          </a:p>
          <a:p>
            <a:r>
              <a:rPr lang="el-GR" sz="2000" dirty="0">
                <a:latin typeface="Courier New" pitchFamily="49" charset="0"/>
                <a:cs typeface="Courier New" pitchFamily="49" charset="0"/>
              </a:rPr>
              <a:t>    Ελλάδα = 'Αθήνα')</a:t>
            </a:r>
          </a:p>
          <a:p>
            <a:r>
              <a:rPr lang="en-US" sz="2000" dirty="0">
                <a:latin typeface="Courier New" pitchFamily="49" charset="0"/>
                <a:cs typeface="Courier New" pitchFamily="49" charset="0"/>
              </a:rPr>
              <a:t>print</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this</a:t>
            </a:r>
            <a:r>
              <a:rPr lang="el-GR" sz="2000" dirty="0">
                <a:latin typeface="Courier New" pitchFamily="49" charset="0"/>
                <a:cs typeface="Courier New" pitchFamily="49" charset="0"/>
              </a:rPr>
              <a:t>_</a:t>
            </a:r>
            <a:r>
              <a:rPr lang="en-US" sz="2000" dirty="0" err="1">
                <a:latin typeface="Courier New" pitchFamily="49" charset="0"/>
                <a:cs typeface="Courier New" pitchFamily="49" charset="0"/>
              </a:rPr>
              <a:t>dict</a:t>
            </a:r>
            <a:r>
              <a:rPr lang="el-GR" sz="2000" dirty="0">
                <a:latin typeface="Courier New" pitchFamily="49" charset="0"/>
                <a:cs typeface="Courier New" pitchFamily="49" charset="0"/>
              </a:rPr>
              <a:t>)</a:t>
            </a:r>
          </a:p>
          <a:p>
            <a:r>
              <a:rPr lang="el-GR" sz="2000" dirty="0">
                <a:latin typeface="Courier New" pitchFamily="49" charset="0"/>
                <a:cs typeface="Courier New" pitchFamily="49" charset="0"/>
              </a:rPr>
              <a:t>&gt;&gt;&gt; </a:t>
            </a:r>
          </a:p>
          <a:p>
            <a:r>
              <a:rPr lang="el-GR" sz="2000" dirty="0">
                <a:latin typeface="Courier New" pitchFamily="49" charset="0"/>
                <a:cs typeface="Courier New" pitchFamily="49" charset="0"/>
              </a:rPr>
              <a:t>{'Αγγλία': 'Λονδίνο', 'Γαλλία': 'Παρίσι', 'Γερμανία': 'Βερολίνο', 'Ελλάδα': 'Αθήνα'}</a:t>
            </a:r>
          </a:p>
          <a:p>
            <a:r>
              <a:rPr lang="el-GR" sz="2000" dirty="0">
                <a:latin typeface="Courier New" pitchFamily="49" charset="0"/>
                <a:cs typeface="Courier New" pitchFamily="49" charset="0"/>
              </a:rPr>
              <a:t>&gt;&gt;&gt; </a:t>
            </a:r>
            <a:endParaRPr lang="el-GR" sz="2000" dirty="0" smtClean="0">
              <a:latin typeface="Courier New" pitchFamily="49" charset="0"/>
              <a:cs typeface="Courier New" pitchFamily="49" charset="0"/>
            </a:endParaRPr>
          </a:p>
          <a:p>
            <a:endParaRPr lang="el-GR" sz="2000" dirty="0">
              <a:latin typeface="Courier New" pitchFamily="49" charset="0"/>
              <a:cs typeface="Courier New" pitchFamily="49" charset="0"/>
            </a:endParaRPr>
          </a:p>
          <a:p>
            <a:r>
              <a:rPr lang="el-GR" sz="2000" dirty="0"/>
              <a:t>Η χρήση του κατασκευαστή κλάσης </a:t>
            </a:r>
            <a:r>
              <a:rPr lang="el-GR" sz="2000" dirty="0" err="1"/>
              <a:t>dict</a:t>
            </a:r>
            <a:r>
              <a:rPr lang="el-GR" sz="2000" dirty="0"/>
              <a:t>() για την δημιουργία ενός λεξικού έχει κάποιες διαφορές από τον κλασικό τρόπο δημιουργίας του λεξικού. Αυτές είναι:</a:t>
            </a:r>
          </a:p>
          <a:p>
            <a:pPr marL="342900" lvl="0" indent="-342900">
              <a:buFont typeface="Arial" pitchFamily="34" charset="0"/>
              <a:buChar char="•"/>
            </a:pPr>
            <a:r>
              <a:rPr lang="el-GR" sz="2000" dirty="0"/>
              <a:t>Το κλειδί δεν είναι συμβολοσειρά</a:t>
            </a:r>
          </a:p>
          <a:p>
            <a:pPr marL="342900" lvl="0" indent="-342900">
              <a:buFont typeface="Arial" pitchFamily="34" charset="0"/>
              <a:buChar char="•"/>
            </a:pPr>
            <a:r>
              <a:rPr lang="el-GR" sz="2000" dirty="0"/>
              <a:t>Μεταξύ κλειδιού και τιμής υπάρχει το σύμβολο </a:t>
            </a:r>
            <a:r>
              <a:rPr lang="el-GR" sz="2000" dirty="0" smtClean="0"/>
              <a:t>=.</a:t>
            </a:r>
            <a:endParaRPr lang="el-GR" sz="2000" dirty="0">
              <a:latin typeface="Courier New" pitchFamily="49" charset="0"/>
              <a:cs typeface="Courier New" pitchFamily="49" charset="0"/>
            </a:endParaRPr>
          </a:p>
        </p:txBody>
      </p:sp>
    </p:spTree>
    <p:extLst>
      <p:ext uri="{BB962C8B-B14F-4D97-AF65-F5344CB8AC3E}">
        <p14:creationId xmlns:p14="http://schemas.microsoft.com/office/powerpoint/2010/main" val="196676422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Arial" pitchFamily="34" charset="0"/>
              <a:cs typeface="Arial" pitchFamily="34" charset="0"/>
            </a:endParaRPr>
          </a:p>
        </p:txBody>
      </p:sp>
      <p:sp>
        <p:nvSpPr>
          <p:cNvPr id="5" name="Ορθογώνιο 4"/>
          <p:cNvSpPr/>
          <p:nvPr/>
        </p:nvSpPr>
        <p:spPr>
          <a:xfrm>
            <a:off x="4788024" y="0"/>
            <a:ext cx="2478884" cy="369332"/>
          </a:xfrm>
          <a:prstGeom prst="rect">
            <a:avLst/>
          </a:prstGeom>
        </p:spPr>
        <p:txBody>
          <a:bodyPr wrap="none">
            <a:spAutoFit/>
          </a:bodyPr>
          <a:lstStyle/>
          <a:p>
            <a:r>
              <a:rPr lang="el-GR" b="1" dirty="0">
                <a:solidFill>
                  <a:schemeClr val="bg2">
                    <a:lumMod val="75000"/>
                  </a:schemeClr>
                </a:solidFill>
              </a:rPr>
              <a:t>Επεξεργασία λεξικού</a:t>
            </a:r>
            <a:endParaRPr lang="el-GR" dirty="0">
              <a:solidFill>
                <a:schemeClr val="bg2">
                  <a:lumMod val="75000"/>
                </a:schemeClr>
              </a:solidFill>
            </a:endParaRPr>
          </a:p>
        </p:txBody>
      </p:sp>
      <p:sp>
        <p:nvSpPr>
          <p:cNvPr id="3" name="TextBox 2"/>
          <p:cNvSpPr txBox="1"/>
          <p:nvPr/>
        </p:nvSpPr>
        <p:spPr>
          <a:xfrm>
            <a:off x="524155" y="404813"/>
            <a:ext cx="8080095" cy="5539978"/>
          </a:xfrm>
          <a:prstGeom prst="rect">
            <a:avLst/>
          </a:prstGeom>
          <a:noFill/>
        </p:spPr>
        <p:txBody>
          <a:bodyPr wrap="square" rtlCol="0">
            <a:spAutoFit/>
          </a:bodyPr>
          <a:lstStyle/>
          <a:p>
            <a:r>
              <a:rPr lang="el-GR" dirty="0"/>
              <a:t> </a:t>
            </a:r>
          </a:p>
          <a:p>
            <a:r>
              <a:rPr lang="el-GR" sz="2000" dirty="0" smtClean="0"/>
              <a:t>Η </a:t>
            </a:r>
            <a:r>
              <a:rPr lang="el-GR" sz="2000" dirty="0"/>
              <a:t>αλλαγή τιμής σε ένα λεξικό γίνεται με τη χρήση του τελεστή ανάθεσης. </a:t>
            </a:r>
          </a:p>
          <a:p>
            <a:r>
              <a:rPr lang="el-GR" sz="2000" b="1" dirty="0"/>
              <a:t>Παράδειγμα</a:t>
            </a:r>
            <a:endParaRPr lang="el-GR" sz="2000" dirty="0"/>
          </a:p>
          <a:p>
            <a:r>
              <a:rPr lang="el-GR" sz="2000" dirty="0">
                <a:latin typeface="Courier New" pitchFamily="49" charset="0"/>
                <a:cs typeface="Courier New" pitchFamily="49" charset="0"/>
              </a:rPr>
              <a:t>&gt;&gt;&gt; </a:t>
            </a:r>
            <a:r>
              <a:rPr lang="en-US" sz="2000" dirty="0">
                <a:latin typeface="Courier New" pitchFamily="49" charset="0"/>
                <a:cs typeface="Courier New" pitchFamily="49" charset="0"/>
              </a:rPr>
              <a:t>this</a:t>
            </a:r>
            <a:r>
              <a:rPr lang="el-GR" sz="2000" dirty="0">
                <a:latin typeface="Courier New" pitchFamily="49" charset="0"/>
                <a:cs typeface="Courier New" pitchFamily="49" charset="0"/>
              </a:rPr>
              <a:t>_</a:t>
            </a:r>
            <a:r>
              <a:rPr lang="en-US" sz="2000" dirty="0" err="1">
                <a:latin typeface="Courier New" pitchFamily="49" charset="0"/>
                <a:cs typeface="Courier New" pitchFamily="49" charset="0"/>
              </a:rPr>
              <a:t>dict</a:t>
            </a:r>
            <a:r>
              <a:rPr lang="el-GR" sz="2000" dirty="0">
                <a:latin typeface="Courier New" pitchFamily="49" charset="0"/>
                <a:cs typeface="Courier New" pitchFamily="49" charset="0"/>
              </a:rPr>
              <a:t>['Γερμανία'] = 'Μονάχο'</a:t>
            </a:r>
          </a:p>
          <a:p>
            <a:r>
              <a:rPr lang="el-GR" sz="2000" dirty="0">
                <a:latin typeface="Courier New" pitchFamily="49" charset="0"/>
                <a:cs typeface="Courier New" pitchFamily="49" charset="0"/>
              </a:rPr>
              <a:t>&gt;&gt;&gt; </a:t>
            </a:r>
            <a:r>
              <a:rPr lang="en-US" sz="2000" dirty="0">
                <a:latin typeface="Courier New" pitchFamily="49" charset="0"/>
                <a:cs typeface="Courier New" pitchFamily="49" charset="0"/>
              </a:rPr>
              <a:t>this</a:t>
            </a:r>
            <a:r>
              <a:rPr lang="el-GR" sz="2000" dirty="0">
                <a:latin typeface="Courier New" pitchFamily="49" charset="0"/>
                <a:cs typeface="Courier New" pitchFamily="49" charset="0"/>
              </a:rPr>
              <a:t>_</a:t>
            </a:r>
            <a:r>
              <a:rPr lang="en-US" sz="2000" dirty="0" err="1">
                <a:latin typeface="Courier New" pitchFamily="49" charset="0"/>
                <a:cs typeface="Courier New" pitchFamily="49" charset="0"/>
              </a:rPr>
              <a:t>dict</a:t>
            </a:r>
            <a:r>
              <a:rPr lang="el-GR" sz="2000" dirty="0">
                <a:latin typeface="Courier New" pitchFamily="49" charset="0"/>
                <a:cs typeface="Courier New" pitchFamily="49" charset="0"/>
              </a:rPr>
              <a:t>['Γερμανία']</a:t>
            </a:r>
          </a:p>
          <a:p>
            <a:r>
              <a:rPr lang="el-GR" sz="2000" dirty="0">
                <a:latin typeface="Courier New" pitchFamily="49" charset="0"/>
                <a:cs typeface="Courier New" pitchFamily="49" charset="0"/>
              </a:rPr>
              <a:t>'Μονάχο'</a:t>
            </a:r>
          </a:p>
          <a:p>
            <a:r>
              <a:rPr lang="el-GR" sz="2000" dirty="0">
                <a:latin typeface="Courier New" pitchFamily="49" charset="0"/>
                <a:cs typeface="Courier New" pitchFamily="49" charset="0"/>
              </a:rPr>
              <a:t>&gt;&gt;&gt; </a:t>
            </a:r>
          </a:p>
          <a:p>
            <a:r>
              <a:rPr lang="el-GR" sz="2000" dirty="0"/>
              <a:t>Στο παραπάνω παράδειγμα βλέπουμε πως αν το κλειδί υπάρχει ενημερώνεται με τη νέα τιμή, αν το κλειδί δεν υπάρχει θα γίνει εισαγωγή νέου ζεύγους. </a:t>
            </a:r>
          </a:p>
          <a:p>
            <a:r>
              <a:rPr lang="el-GR" sz="2000" b="1" dirty="0"/>
              <a:t>Παράδειγμα</a:t>
            </a:r>
            <a:endParaRPr lang="el-GR" sz="2000" dirty="0"/>
          </a:p>
          <a:p>
            <a:r>
              <a:rPr lang="el-GR" sz="2000" dirty="0">
                <a:latin typeface="Courier New" pitchFamily="49" charset="0"/>
                <a:cs typeface="Courier New" pitchFamily="49" charset="0"/>
              </a:rPr>
              <a:t>&gt;&gt;&gt; </a:t>
            </a:r>
            <a:r>
              <a:rPr lang="en-US" sz="2000" dirty="0">
                <a:latin typeface="Courier New" pitchFamily="49" charset="0"/>
                <a:cs typeface="Courier New" pitchFamily="49" charset="0"/>
              </a:rPr>
              <a:t>this</a:t>
            </a:r>
            <a:r>
              <a:rPr lang="el-GR" sz="2000" dirty="0">
                <a:latin typeface="Courier New" pitchFamily="49" charset="0"/>
                <a:cs typeface="Courier New" pitchFamily="49" charset="0"/>
              </a:rPr>
              <a:t>_</a:t>
            </a:r>
            <a:r>
              <a:rPr lang="en-US" sz="2000" dirty="0" err="1">
                <a:latin typeface="Courier New" pitchFamily="49" charset="0"/>
                <a:cs typeface="Courier New" pitchFamily="49" charset="0"/>
              </a:rPr>
              <a:t>dict</a:t>
            </a:r>
            <a:r>
              <a:rPr lang="el-GR" sz="2000" dirty="0">
                <a:latin typeface="Courier New" pitchFamily="49" charset="0"/>
                <a:cs typeface="Courier New" pitchFamily="49" charset="0"/>
              </a:rPr>
              <a:t>['Ελλάδα'] = 'Αθήνα'</a:t>
            </a:r>
          </a:p>
          <a:p>
            <a:r>
              <a:rPr lang="el-GR" sz="2000" dirty="0">
                <a:latin typeface="Courier New" pitchFamily="49" charset="0"/>
                <a:cs typeface="Courier New" pitchFamily="49" charset="0"/>
              </a:rPr>
              <a:t>&gt;&gt;&gt; </a:t>
            </a:r>
            <a:r>
              <a:rPr lang="en-US" sz="2000" dirty="0">
                <a:latin typeface="Courier New" pitchFamily="49" charset="0"/>
                <a:cs typeface="Courier New" pitchFamily="49" charset="0"/>
              </a:rPr>
              <a:t>this</a:t>
            </a:r>
            <a:r>
              <a:rPr lang="el-GR" sz="2000" dirty="0">
                <a:latin typeface="Courier New" pitchFamily="49" charset="0"/>
                <a:cs typeface="Courier New" pitchFamily="49" charset="0"/>
              </a:rPr>
              <a:t>_</a:t>
            </a:r>
            <a:r>
              <a:rPr lang="en-US" sz="2000" dirty="0" err="1">
                <a:latin typeface="Courier New" pitchFamily="49" charset="0"/>
                <a:cs typeface="Courier New" pitchFamily="49" charset="0"/>
              </a:rPr>
              <a:t>dict</a:t>
            </a:r>
            <a:endParaRPr lang="el-GR" sz="2000" dirty="0">
              <a:latin typeface="Courier New" pitchFamily="49" charset="0"/>
              <a:cs typeface="Courier New" pitchFamily="49" charset="0"/>
            </a:endParaRPr>
          </a:p>
          <a:p>
            <a:r>
              <a:rPr lang="el-GR" sz="2000" dirty="0">
                <a:latin typeface="Courier New" pitchFamily="49" charset="0"/>
                <a:cs typeface="Courier New" pitchFamily="49" charset="0"/>
              </a:rPr>
              <a:t>{'Αγγλία': 'Λονδίνο', 'Γαλλία': 'Παρίσι', 'Γερμανία': 'Μονάχο', 'Ελλάδα': 'Αθήνα'}</a:t>
            </a:r>
          </a:p>
          <a:p>
            <a:r>
              <a:rPr lang="el-GR" sz="2000" dirty="0">
                <a:latin typeface="Courier New" pitchFamily="49" charset="0"/>
                <a:cs typeface="Courier New" pitchFamily="49" charset="0"/>
              </a:rPr>
              <a:t>&gt;&gt;&gt; </a:t>
            </a:r>
          </a:p>
          <a:p>
            <a:endParaRPr lang="el-GR" dirty="0"/>
          </a:p>
        </p:txBody>
      </p:sp>
    </p:spTree>
    <p:extLst>
      <p:ext uri="{BB962C8B-B14F-4D97-AF65-F5344CB8AC3E}">
        <p14:creationId xmlns:p14="http://schemas.microsoft.com/office/powerpoint/2010/main" val="348533298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TextBox 2"/>
          <p:cNvSpPr txBox="1"/>
          <p:nvPr/>
        </p:nvSpPr>
        <p:spPr>
          <a:xfrm>
            <a:off x="683568" y="548680"/>
            <a:ext cx="7920682" cy="5478423"/>
          </a:xfrm>
          <a:prstGeom prst="rect">
            <a:avLst/>
          </a:prstGeom>
          <a:noFill/>
        </p:spPr>
        <p:txBody>
          <a:bodyPr wrap="square" rtlCol="0">
            <a:spAutoFit/>
          </a:bodyPr>
          <a:lstStyle/>
          <a:p>
            <a:pPr>
              <a:spcAft>
                <a:spcPts val="600"/>
              </a:spcAft>
            </a:pPr>
            <a:r>
              <a:rPr lang="en-US" sz="2000" dirty="0"/>
              <a:t>Η </a:t>
            </a:r>
            <a:r>
              <a:rPr lang="en-US" sz="2000" b="1" dirty="0" err="1"/>
              <a:t>συνάρτηση</a:t>
            </a:r>
            <a:r>
              <a:rPr lang="en-US" sz="2000" b="1" dirty="0"/>
              <a:t> </a:t>
            </a:r>
            <a:r>
              <a:rPr lang="en-US" sz="2000" b="1" dirty="0" err="1"/>
              <a:t>len</a:t>
            </a:r>
            <a:r>
              <a:rPr lang="en-US" sz="2000" b="1" dirty="0"/>
              <a:t>()</a:t>
            </a:r>
            <a:r>
              <a:rPr lang="en-US" sz="2000" dirty="0"/>
              <a:t> </a:t>
            </a:r>
            <a:r>
              <a:rPr lang="en-US" sz="2000" dirty="0" err="1"/>
              <a:t>ότ</a:t>
            </a:r>
            <a:r>
              <a:rPr lang="en-US" sz="2000" dirty="0"/>
              <a:t>αν εφαρμοστεί σε ένα λεξικό επιστρέφει το πλήθος των στοιχείων του, δηλαδή των ζευγών «κλειδί-τιμή</a:t>
            </a:r>
            <a:r>
              <a:rPr lang="en-US" sz="2000" dirty="0" smtClean="0"/>
              <a:t>».</a:t>
            </a:r>
            <a:endParaRPr lang="el-GR" sz="2000" dirty="0" smtClean="0"/>
          </a:p>
          <a:p>
            <a:pPr>
              <a:spcAft>
                <a:spcPts val="600"/>
              </a:spcAft>
            </a:pPr>
            <a:endParaRPr lang="el-GR" sz="2000" dirty="0"/>
          </a:p>
          <a:p>
            <a:r>
              <a:rPr lang="el-GR" sz="2000" dirty="0"/>
              <a:t>Ο </a:t>
            </a:r>
            <a:r>
              <a:rPr lang="el-GR" sz="2000" b="1" dirty="0"/>
              <a:t>τελεστής </a:t>
            </a:r>
            <a:r>
              <a:rPr lang="en-US" sz="2000" b="1" dirty="0"/>
              <a:t>in</a:t>
            </a:r>
            <a:r>
              <a:rPr lang="en-US" sz="2000" dirty="0"/>
              <a:t> </a:t>
            </a:r>
            <a:r>
              <a:rPr lang="el-GR" sz="2000" dirty="0"/>
              <a:t>εφαρμόζεται και στα λεξικά. Η εφαρμογή του τελεστή </a:t>
            </a:r>
            <a:r>
              <a:rPr lang="en-US" sz="2000" dirty="0"/>
              <a:t>in </a:t>
            </a:r>
            <a:r>
              <a:rPr lang="el-GR" sz="2000" dirty="0"/>
              <a:t>σε ένα λεξικό επιστρέφει </a:t>
            </a:r>
            <a:r>
              <a:rPr lang="en-US" sz="2000" dirty="0"/>
              <a:t>True </a:t>
            </a:r>
            <a:r>
              <a:rPr lang="el-GR" sz="2000" dirty="0"/>
              <a:t>αν μία τιμή υπάρχει στο λεξικό σαν κλειδί. Ο τελεστής </a:t>
            </a:r>
            <a:r>
              <a:rPr lang="en-US" sz="2000" dirty="0"/>
              <a:t>in </a:t>
            </a:r>
            <a:r>
              <a:rPr lang="el-GR" sz="2000" dirty="0"/>
              <a:t>δεν μπορεί να εφαρμοστεί και για τις τιμές ενός λεξικού.</a:t>
            </a:r>
          </a:p>
          <a:p>
            <a:r>
              <a:rPr lang="el-GR" sz="2000" b="1" dirty="0"/>
              <a:t>Παράδειγμα</a:t>
            </a:r>
            <a:endParaRPr lang="el-GR" sz="2000" dirty="0"/>
          </a:p>
          <a:p>
            <a:r>
              <a:rPr lang="en-US" sz="2000" dirty="0">
                <a:latin typeface="Courier New" pitchFamily="49" charset="0"/>
                <a:cs typeface="Courier New" pitchFamily="49" charset="0"/>
              </a:rPr>
              <a:t>&gt;&gt;&gt; '</a:t>
            </a:r>
            <a:r>
              <a:rPr lang="en-US" sz="2000" dirty="0" err="1">
                <a:latin typeface="Courier New" pitchFamily="49" charset="0"/>
                <a:cs typeface="Courier New" pitchFamily="49" charset="0"/>
              </a:rPr>
              <a:t>Γερμ</a:t>
            </a:r>
            <a:r>
              <a:rPr lang="en-US" sz="2000" dirty="0">
                <a:latin typeface="Courier New" pitchFamily="49" charset="0"/>
                <a:cs typeface="Courier New" pitchFamily="49" charset="0"/>
              </a:rPr>
              <a:t>ανία' in this_dict</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True</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&gt;&gt;&gt; '</a:t>
            </a:r>
            <a:r>
              <a:rPr lang="en-US" sz="2000" dirty="0" err="1">
                <a:latin typeface="Courier New" pitchFamily="49" charset="0"/>
                <a:cs typeface="Courier New" pitchFamily="49" charset="0"/>
              </a:rPr>
              <a:t>Αθήν</a:t>
            </a:r>
            <a:r>
              <a:rPr lang="en-US" sz="2000" dirty="0">
                <a:latin typeface="Courier New" pitchFamily="49" charset="0"/>
                <a:cs typeface="Courier New" pitchFamily="49" charset="0"/>
              </a:rPr>
              <a:t>α' in this_dict</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False</a:t>
            </a:r>
            <a:endParaRPr lang="el-GR" sz="2000" dirty="0">
              <a:latin typeface="Courier New" pitchFamily="49" charset="0"/>
              <a:cs typeface="Courier New" pitchFamily="49" charset="0"/>
            </a:endParaRPr>
          </a:p>
          <a:p>
            <a:r>
              <a:rPr lang="el-GR" sz="2000" dirty="0">
                <a:latin typeface="Courier New" pitchFamily="49" charset="0"/>
                <a:cs typeface="Courier New" pitchFamily="49" charset="0"/>
              </a:rPr>
              <a:t>&gt;&gt;&gt; </a:t>
            </a:r>
          </a:p>
          <a:p>
            <a:r>
              <a:rPr lang="el-GR" sz="2000" dirty="0"/>
              <a:t>Ο τελεστής </a:t>
            </a:r>
            <a:r>
              <a:rPr lang="el-GR" sz="2000" dirty="0" err="1"/>
              <a:t>in</a:t>
            </a:r>
            <a:r>
              <a:rPr lang="el-GR" sz="2000" dirty="0"/>
              <a:t> όταν εφαρμόζεται σε ένα λεξικό αναζητά ένα αντικείμενο μόνο στα κλειδιά του λεξικού, αυτό δικαιολογεί την τιμή </a:t>
            </a:r>
            <a:r>
              <a:rPr lang="el-GR" sz="2000" dirty="0" err="1"/>
              <a:t>False</a:t>
            </a:r>
            <a:r>
              <a:rPr lang="el-GR" sz="2000" dirty="0"/>
              <a:t> που επιστρέφει ο τελεστής </a:t>
            </a:r>
            <a:r>
              <a:rPr lang="el-GR" sz="2000" dirty="0" err="1"/>
              <a:t>in</a:t>
            </a:r>
            <a:r>
              <a:rPr lang="el-GR" sz="2000" dirty="0"/>
              <a:t> στο παραπάνω παράδειγμα.</a:t>
            </a:r>
          </a:p>
          <a:p>
            <a:pPr>
              <a:spcAft>
                <a:spcPts val="600"/>
              </a:spcAft>
            </a:pPr>
            <a:endParaRPr lang="el-GR" sz="2000" dirty="0"/>
          </a:p>
        </p:txBody>
      </p:sp>
      <p:sp>
        <p:nvSpPr>
          <p:cNvPr id="2" name="Ορθογώνιο 1"/>
          <p:cNvSpPr/>
          <p:nvPr/>
        </p:nvSpPr>
        <p:spPr>
          <a:xfrm>
            <a:off x="4731611" y="0"/>
            <a:ext cx="3384376" cy="400110"/>
          </a:xfrm>
          <a:prstGeom prst="rect">
            <a:avLst/>
          </a:prstGeom>
        </p:spPr>
        <p:txBody>
          <a:bodyPr wrap="square">
            <a:spAutoFit/>
          </a:bodyPr>
          <a:lstStyle/>
          <a:p>
            <a:r>
              <a:rPr lang="el-GR" sz="2000" b="1">
                <a:solidFill>
                  <a:schemeClr val="bg2">
                    <a:lumMod val="75000"/>
                  </a:schemeClr>
                </a:solidFill>
              </a:rPr>
              <a:t>Επεξεργασία λεξικού</a:t>
            </a:r>
            <a:endParaRPr lang="el-GR" sz="2000" dirty="0">
              <a:solidFill>
                <a:schemeClr val="bg2">
                  <a:lumMod val="75000"/>
                </a:schemeClr>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Arial" pitchFamily="34" charset="0"/>
              <a:cs typeface="Arial" pitchFamily="34" charset="0"/>
            </a:endParaRPr>
          </a:p>
        </p:txBody>
      </p:sp>
      <p:sp>
        <p:nvSpPr>
          <p:cNvPr id="5" name="Ορθογώνιο 4"/>
          <p:cNvSpPr/>
          <p:nvPr/>
        </p:nvSpPr>
        <p:spPr>
          <a:xfrm>
            <a:off x="4788024" y="0"/>
            <a:ext cx="2304256" cy="369332"/>
          </a:xfrm>
          <a:prstGeom prst="rect">
            <a:avLst/>
          </a:prstGeom>
        </p:spPr>
        <p:txBody>
          <a:bodyPr wrap="square">
            <a:spAutoFit/>
          </a:bodyPr>
          <a:lstStyle/>
          <a:p>
            <a:r>
              <a:rPr lang="el-GR" b="1" dirty="0">
                <a:solidFill>
                  <a:schemeClr val="bg2">
                    <a:lumMod val="75000"/>
                  </a:schemeClr>
                </a:solidFill>
              </a:rPr>
              <a:t>Μέθοδοι λεξικού</a:t>
            </a:r>
            <a:endParaRPr lang="el-GR" dirty="0">
              <a:solidFill>
                <a:schemeClr val="bg2">
                  <a:lumMod val="75000"/>
                </a:schemeClr>
              </a:solidFill>
            </a:endParaRPr>
          </a:p>
        </p:txBody>
      </p:sp>
      <p:sp>
        <p:nvSpPr>
          <p:cNvPr id="2" name="TextBox 1"/>
          <p:cNvSpPr txBox="1"/>
          <p:nvPr/>
        </p:nvSpPr>
        <p:spPr>
          <a:xfrm>
            <a:off x="539750" y="407583"/>
            <a:ext cx="8064500" cy="6093976"/>
          </a:xfrm>
          <a:prstGeom prst="rect">
            <a:avLst/>
          </a:prstGeom>
          <a:noFill/>
        </p:spPr>
        <p:txBody>
          <a:bodyPr wrap="square" rtlCol="0">
            <a:spAutoFit/>
          </a:bodyPr>
          <a:lstStyle/>
          <a:p>
            <a:pPr lvl="0">
              <a:spcAft>
                <a:spcPts val="600"/>
              </a:spcAft>
            </a:pPr>
            <a:r>
              <a:rPr lang="en-US" sz="2000" b="1" dirty="0"/>
              <a:t>d</a:t>
            </a:r>
            <a:r>
              <a:rPr lang="el-GR" sz="2000" b="1" dirty="0"/>
              <a:t>.</a:t>
            </a:r>
            <a:r>
              <a:rPr lang="en-US" sz="2000" b="1" dirty="0"/>
              <a:t>clear</a:t>
            </a:r>
            <a:r>
              <a:rPr lang="el-GR" sz="2000" b="1" dirty="0"/>
              <a:t>():</a:t>
            </a:r>
            <a:r>
              <a:rPr lang="el-GR" sz="2000" dirty="0"/>
              <a:t>Επιστρέφει ένα κενό λεξικό. Διαγράφει όλα τα στοιχεία του </a:t>
            </a:r>
            <a:r>
              <a:rPr lang="el-GR" sz="2000" dirty="0" smtClean="0"/>
              <a:t>d.</a:t>
            </a:r>
          </a:p>
          <a:p>
            <a:pPr>
              <a:spcAft>
                <a:spcPts val="600"/>
              </a:spcAft>
            </a:pPr>
            <a:r>
              <a:rPr lang="en-US" sz="2000" b="1" dirty="0"/>
              <a:t>d</a:t>
            </a:r>
            <a:r>
              <a:rPr lang="el-GR" sz="2000" b="1" dirty="0"/>
              <a:t>.</a:t>
            </a:r>
            <a:r>
              <a:rPr lang="en-US" sz="2000" b="1" dirty="0"/>
              <a:t>copy</a:t>
            </a:r>
            <a:r>
              <a:rPr lang="el-GR" sz="2000" b="1" dirty="0"/>
              <a:t>():</a:t>
            </a:r>
            <a:r>
              <a:rPr lang="el-GR" sz="2000" dirty="0"/>
              <a:t>Επιστρέφει ένα αντίγραφο του λεξικού d .</a:t>
            </a:r>
          </a:p>
          <a:p>
            <a:pPr>
              <a:spcAft>
                <a:spcPts val="600"/>
              </a:spcAft>
            </a:pPr>
            <a:r>
              <a:rPr lang="en-US" sz="2000" b="1" dirty="0"/>
              <a:t>d</a:t>
            </a:r>
            <a:r>
              <a:rPr lang="el-GR" sz="2000" b="1" dirty="0"/>
              <a:t>.</a:t>
            </a:r>
            <a:r>
              <a:rPr lang="en-US" sz="2000" b="1" dirty="0" err="1"/>
              <a:t>fromkeys</a:t>
            </a:r>
            <a:r>
              <a:rPr lang="el-GR" sz="2000" b="1" dirty="0"/>
              <a:t>(</a:t>
            </a:r>
            <a:r>
              <a:rPr lang="en-US" sz="2000" b="1" dirty="0"/>
              <a:t>keys</a:t>
            </a:r>
            <a:r>
              <a:rPr lang="el-GR" sz="2000" b="1" dirty="0"/>
              <a:t>, </a:t>
            </a:r>
            <a:r>
              <a:rPr lang="en-US" sz="2000" b="1" dirty="0"/>
              <a:t>value</a:t>
            </a:r>
            <a:r>
              <a:rPr lang="el-GR" sz="2000" b="1" dirty="0"/>
              <a:t>):</a:t>
            </a:r>
            <a:r>
              <a:rPr lang="el-GR" sz="2000" dirty="0"/>
              <a:t>Επιστρέφει ένα λεξικό d με κλειδιά </a:t>
            </a:r>
            <a:r>
              <a:rPr lang="en-US" sz="2000" dirty="0"/>
              <a:t>keys </a:t>
            </a:r>
            <a:r>
              <a:rPr lang="el-GR" sz="2000" dirty="0"/>
              <a:t>και για κάθε κλειδί τιμή </a:t>
            </a:r>
            <a:r>
              <a:rPr lang="en-US" sz="2000" dirty="0"/>
              <a:t>value</a:t>
            </a:r>
            <a:r>
              <a:rPr lang="el-GR" sz="2000" dirty="0"/>
              <a:t>.</a:t>
            </a:r>
          </a:p>
          <a:p>
            <a:pPr>
              <a:spcAft>
                <a:spcPts val="600"/>
              </a:spcAft>
            </a:pPr>
            <a:r>
              <a:rPr lang="en-US" sz="2000" b="1" dirty="0"/>
              <a:t>d</a:t>
            </a:r>
            <a:r>
              <a:rPr lang="el-GR" sz="2000" b="1" dirty="0"/>
              <a:t>.</a:t>
            </a:r>
            <a:r>
              <a:rPr lang="en-US" sz="2000" b="1" dirty="0"/>
              <a:t>get</a:t>
            </a:r>
            <a:r>
              <a:rPr lang="el-GR" sz="2000" b="1" dirty="0"/>
              <a:t>(</a:t>
            </a:r>
            <a:r>
              <a:rPr lang="en-US" sz="2000" b="1" dirty="0"/>
              <a:t>key</a:t>
            </a:r>
            <a:r>
              <a:rPr lang="el-GR" sz="2000" b="1" dirty="0"/>
              <a:t>, </a:t>
            </a:r>
            <a:r>
              <a:rPr lang="en-US" sz="2000" b="1" dirty="0"/>
              <a:t>value</a:t>
            </a:r>
            <a:r>
              <a:rPr lang="el-GR" sz="2000" b="1" dirty="0"/>
              <a:t>):</a:t>
            </a:r>
            <a:r>
              <a:rPr lang="el-GR" sz="2000" dirty="0"/>
              <a:t>Επιστρέφει την τιμή του στοιχείου με κλειδί το </a:t>
            </a:r>
            <a:r>
              <a:rPr lang="en-US" sz="2000" dirty="0"/>
              <a:t>key</a:t>
            </a:r>
            <a:r>
              <a:rPr lang="el-GR" sz="2000" dirty="0"/>
              <a:t>. Αν το κλειδί δεν υπάρχει επιστρέφει την τιμή </a:t>
            </a:r>
            <a:r>
              <a:rPr lang="en-US" sz="2000" dirty="0"/>
              <a:t>value</a:t>
            </a:r>
            <a:r>
              <a:rPr lang="el-GR" sz="2000" dirty="0"/>
              <a:t>.</a:t>
            </a:r>
          </a:p>
          <a:p>
            <a:pPr>
              <a:spcAft>
                <a:spcPts val="600"/>
              </a:spcAft>
            </a:pPr>
            <a:r>
              <a:rPr lang="en-US" sz="2000" b="1" dirty="0"/>
              <a:t>d</a:t>
            </a:r>
            <a:r>
              <a:rPr lang="el-GR" sz="2000" b="1" dirty="0"/>
              <a:t>.</a:t>
            </a:r>
            <a:r>
              <a:rPr lang="en-US" sz="2000" b="1" dirty="0"/>
              <a:t>items</a:t>
            </a:r>
            <a:r>
              <a:rPr lang="el-GR" sz="2000" b="1" dirty="0"/>
              <a:t>():</a:t>
            </a:r>
            <a:r>
              <a:rPr lang="el-GR" sz="2000" dirty="0"/>
              <a:t>Επιστρέφει μία λίστα με όλα τα στοιχεία (κλειδί-τιμή) του </a:t>
            </a:r>
            <a:r>
              <a:rPr lang="en-US" sz="2000" dirty="0" smtClean="0"/>
              <a:t>d</a:t>
            </a:r>
            <a:r>
              <a:rPr lang="el-GR" sz="2000" dirty="0"/>
              <a:t>.</a:t>
            </a:r>
          </a:p>
          <a:p>
            <a:pPr lvl="0">
              <a:spcAft>
                <a:spcPts val="600"/>
              </a:spcAft>
            </a:pPr>
            <a:r>
              <a:rPr lang="en-US" sz="2000" b="1" dirty="0"/>
              <a:t>d</a:t>
            </a:r>
            <a:r>
              <a:rPr lang="el-GR" sz="2000" b="1" dirty="0"/>
              <a:t>.</a:t>
            </a:r>
            <a:r>
              <a:rPr lang="en-US" sz="2000" b="1" dirty="0"/>
              <a:t>keys</a:t>
            </a:r>
            <a:r>
              <a:rPr lang="el-GR" sz="2000" b="1" dirty="0"/>
              <a:t>():</a:t>
            </a:r>
            <a:r>
              <a:rPr lang="el-GR" sz="2000" dirty="0"/>
              <a:t>Επιστρέφει μία λίστα με όλα τα κλειδιά του λεξικού </a:t>
            </a:r>
            <a:r>
              <a:rPr lang="en-US" sz="2000" dirty="0"/>
              <a:t>d</a:t>
            </a:r>
            <a:r>
              <a:rPr lang="el-GR" sz="2000" dirty="0"/>
              <a:t>. </a:t>
            </a:r>
            <a:endParaRPr lang="el-GR" sz="2000" dirty="0" smtClean="0"/>
          </a:p>
          <a:p>
            <a:pPr>
              <a:spcAft>
                <a:spcPts val="600"/>
              </a:spcAft>
            </a:pPr>
            <a:r>
              <a:rPr lang="en-US" sz="2000" b="1" dirty="0"/>
              <a:t>d</a:t>
            </a:r>
            <a:r>
              <a:rPr lang="el-GR" sz="2000" b="1" dirty="0"/>
              <a:t>.</a:t>
            </a:r>
            <a:r>
              <a:rPr lang="en-US" sz="2000" b="1" dirty="0"/>
              <a:t>pop</a:t>
            </a:r>
            <a:r>
              <a:rPr lang="el-GR" sz="2000" b="1" dirty="0"/>
              <a:t>(</a:t>
            </a:r>
            <a:r>
              <a:rPr lang="en-US" sz="2000" b="1" dirty="0"/>
              <a:t>key</a:t>
            </a:r>
            <a:r>
              <a:rPr lang="el-GR" sz="2000" b="1" dirty="0"/>
              <a:t>, </a:t>
            </a:r>
            <a:r>
              <a:rPr lang="en-US" sz="2000" b="1" dirty="0"/>
              <a:t>value</a:t>
            </a:r>
            <a:r>
              <a:rPr lang="el-GR" sz="2000" b="1" dirty="0"/>
              <a:t>):</a:t>
            </a:r>
            <a:r>
              <a:rPr lang="el-GR" sz="2000" dirty="0"/>
              <a:t>Επιστρέφει το λεξικό </a:t>
            </a:r>
            <a:r>
              <a:rPr lang="en-US" sz="2000" dirty="0"/>
              <a:t>d</a:t>
            </a:r>
            <a:r>
              <a:rPr lang="el-GR" sz="2000" dirty="0"/>
              <a:t> έχοντας διαγράψει το στοιχείο με κλειδί το </a:t>
            </a:r>
            <a:r>
              <a:rPr lang="en-US" sz="2000" dirty="0"/>
              <a:t>key</a:t>
            </a:r>
            <a:r>
              <a:rPr lang="el-GR" sz="2000" dirty="0"/>
              <a:t>. Αν το κλειδί δεν υπάρχει επιστρέφει την τιμή </a:t>
            </a:r>
            <a:r>
              <a:rPr lang="en-US" sz="2000" dirty="0"/>
              <a:t>value</a:t>
            </a:r>
            <a:r>
              <a:rPr lang="el-GR" sz="2000" dirty="0"/>
              <a:t>.</a:t>
            </a:r>
          </a:p>
          <a:p>
            <a:pPr>
              <a:spcAft>
                <a:spcPts val="600"/>
              </a:spcAft>
            </a:pPr>
            <a:r>
              <a:rPr lang="en-US" sz="2000" b="1" dirty="0"/>
              <a:t>d</a:t>
            </a:r>
            <a:r>
              <a:rPr lang="el-GR" sz="2000" b="1" dirty="0"/>
              <a:t>.</a:t>
            </a:r>
            <a:r>
              <a:rPr lang="en-US" sz="2000" b="1" dirty="0" err="1"/>
              <a:t>popitem</a:t>
            </a:r>
            <a:r>
              <a:rPr lang="el-GR" sz="2000" b="1" dirty="0"/>
              <a:t>():</a:t>
            </a:r>
            <a:r>
              <a:rPr lang="el-GR" sz="2000" dirty="0"/>
              <a:t>Διαγράφει και</a:t>
            </a:r>
            <a:r>
              <a:rPr lang="el-GR" sz="2000" b="1" dirty="0"/>
              <a:t> </a:t>
            </a:r>
            <a:r>
              <a:rPr lang="el-GR" sz="2000" dirty="0"/>
              <a:t>Επιστρέφει το στοιχείο που προστέθηκε τελευταίο στο λεξικό </a:t>
            </a:r>
            <a:r>
              <a:rPr lang="en-US" sz="2000" dirty="0"/>
              <a:t>d</a:t>
            </a:r>
            <a:r>
              <a:rPr lang="el-GR" sz="2000" dirty="0"/>
              <a:t>.</a:t>
            </a:r>
          </a:p>
          <a:p>
            <a:pPr>
              <a:spcAft>
                <a:spcPts val="600"/>
              </a:spcAft>
            </a:pPr>
            <a:r>
              <a:rPr lang="en-US" sz="2000" b="1" dirty="0"/>
              <a:t>d</a:t>
            </a:r>
            <a:r>
              <a:rPr lang="el-GR" sz="2000" b="1" dirty="0"/>
              <a:t>.</a:t>
            </a:r>
            <a:r>
              <a:rPr lang="en-US" sz="2000" b="1" dirty="0" err="1"/>
              <a:t>setdefault</a:t>
            </a:r>
            <a:r>
              <a:rPr lang="el-GR" sz="2000" b="1" dirty="0"/>
              <a:t>(</a:t>
            </a:r>
            <a:r>
              <a:rPr lang="en-US" sz="2000" b="1" dirty="0"/>
              <a:t>key</a:t>
            </a:r>
            <a:r>
              <a:rPr lang="el-GR" sz="2000" b="1" dirty="0"/>
              <a:t>, </a:t>
            </a:r>
            <a:r>
              <a:rPr lang="en-US" sz="2000" b="1" dirty="0"/>
              <a:t>value</a:t>
            </a:r>
            <a:r>
              <a:rPr lang="el-GR" sz="2000" b="1" dirty="0"/>
              <a:t>): </a:t>
            </a:r>
            <a:r>
              <a:rPr lang="el-GR" sz="2000" dirty="0"/>
              <a:t>Επιστρέφει την τιμή του κλειδιού </a:t>
            </a:r>
            <a:r>
              <a:rPr lang="en-US" sz="2000" dirty="0"/>
              <a:t>key</a:t>
            </a:r>
            <a:r>
              <a:rPr lang="el-GR" sz="2000" dirty="0"/>
              <a:t>. Αν το κλειδί δεν υπάρχει προσθέτει το λεξικό </a:t>
            </a:r>
            <a:r>
              <a:rPr lang="en-US" sz="2000" dirty="0"/>
              <a:t>d</a:t>
            </a:r>
            <a:r>
              <a:rPr lang="el-GR" sz="2000" dirty="0"/>
              <a:t> το στοιχείο </a:t>
            </a:r>
            <a:r>
              <a:rPr lang="en-US" sz="2000" dirty="0"/>
              <a:t>key </a:t>
            </a:r>
            <a:r>
              <a:rPr lang="el-GR" sz="2000" dirty="0"/>
              <a:t>– </a:t>
            </a:r>
            <a:r>
              <a:rPr lang="en-US" sz="2000" dirty="0" smtClean="0"/>
              <a:t>value</a:t>
            </a:r>
            <a:r>
              <a:rPr lang="el-GR" sz="2000" dirty="0" smtClean="0"/>
              <a:t>.</a:t>
            </a:r>
            <a:endParaRPr lang="el-GR" sz="2000" dirty="0"/>
          </a:p>
          <a:p>
            <a:pPr>
              <a:spcAft>
                <a:spcPts val="600"/>
              </a:spcAft>
            </a:pPr>
            <a:r>
              <a:rPr lang="en-US" sz="2000" b="1" dirty="0"/>
              <a:t>d</a:t>
            </a:r>
            <a:r>
              <a:rPr lang="el-GR" sz="2000" b="1" dirty="0"/>
              <a:t>.</a:t>
            </a:r>
            <a:r>
              <a:rPr lang="en-US" sz="2000" b="1" dirty="0"/>
              <a:t>update</a:t>
            </a:r>
            <a:r>
              <a:rPr lang="el-GR" sz="2000" b="1" dirty="0"/>
              <a:t>({</a:t>
            </a:r>
            <a:r>
              <a:rPr lang="en-US" sz="2000" b="1" dirty="0"/>
              <a:t>key</a:t>
            </a:r>
            <a:r>
              <a:rPr lang="el-GR" sz="2000" b="1" dirty="0"/>
              <a:t>: </a:t>
            </a:r>
            <a:r>
              <a:rPr lang="en-US" sz="2000" b="1" dirty="0"/>
              <a:t>value</a:t>
            </a:r>
            <a:r>
              <a:rPr lang="el-GR" sz="2000" b="1" dirty="0"/>
              <a:t>}): </a:t>
            </a:r>
            <a:r>
              <a:rPr lang="el-GR" sz="2000" dirty="0"/>
              <a:t>Προσθέτει </a:t>
            </a:r>
            <a:r>
              <a:rPr lang="el-GR" sz="2000" dirty="0" smtClean="0"/>
              <a:t>στο </a:t>
            </a:r>
            <a:r>
              <a:rPr lang="en-US" sz="2000" dirty="0" smtClean="0"/>
              <a:t>d</a:t>
            </a:r>
            <a:r>
              <a:rPr lang="el-GR" sz="2000" dirty="0" smtClean="0"/>
              <a:t> </a:t>
            </a:r>
            <a:r>
              <a:rPr lang="el-GR" sz="2000" dirty="0"/>
              <a:t>το στοιχείο </a:t>
            </a:r>
            <a:r>
              <a:rPr lang="en-US" sz="2000" dirty="0" smtClean="0"/>
              <a:t>key</a:t>
            </a:r>
            <a:r>
              <a:rPr lang="el-GR" sz="2000" dirty="0" smtClean="0"/>
              <a:t>–</a:t>
            </a:r>
            <a:r>
              <a:rPr lang="en-US" sz="2000" dirty="0" smtClean="0"/>
              <a:t>value</a:t>
            </a:r>
            <a:r>
              <a:rPr lang="el-GR" sz="2000" dirty="0"/>
              <a:t>.</a:t>
            </a:r>
          </a:p>
          <a:p>
            <a:pPr lvl="0">
              <a:spcAft>
                <a:spcPts val="600"/>
              </a:spcAft>
            </a:pPr>
            <a:r>
              <a:rPr lang="en-US" sz="2000" b="1" dirty="0"/>
              <a:t>d</a:t>
            </a:r>
            <a:r>
              <a:rPr lang="el-GR" sz="2000" b="1" dirty="0"/>
              <a:t>.</a:t>
            </a:r>
            <a:r>
              <a:rPr lang="en-US" sz="2000" b="1" dirty="0"/>
              <a:t>values</a:t>
            </a:r>
            <a:r>
              <a:rPr lang="el-GR" sz="2000" b="1" dirty="0"/>
              <a:t>():</a:t>
            </a:r>
            <a:r>
              <a:rPr lang="el-GR" sz="2000" dirty="0"/>
              <a:t>Επιστρέφει μία λίστα με όλες τις τιμές του λεξικού </a:t>
            </a:r>
            <a:r>
              <a:rPr lang="en-US" sz="2000" dirty="0"/>
              <a:t>d</a:t>
            </a:r>
            <a:r>
              <a:rPr lang="el-GR" sz="2000" dirty="0"/>
              <a:t>. </a:t>
            </a:r>
          </a:p>
        </p:txBody>
      </p:sp>
    </p:spTree>
    <p:extLst>
      <p:ext uri="{BB962C8B-B14F-4D97-AF65-F5344CB8AC3E}">
        <p14:creationId xmlns:p14="http://schemas.microsoft.com/office/powerpoint/2010/main" val="36623448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51969" y="476672"/>
            <a:ext cx="8052281" cy="6001643"/>
          </a:xfrm>
          <a:prstGeom prst="rect">
            <a:avLst/>
          </a:prstGeom>
          <a:noFill/>
        </p:spPr>
        <p:txBody>
          <a:bodyPr wrap="square">
            <a:spAutoFit/>
          </a:bodyPr>
          <a:lstStyle/>
          <a:p>
            <a:r>
              <a:rPr lang="el-GR" sz="2400" dirty="0" smtClean="0"/>
              <a:t>Οι </a:t>
            </a:r>
            <a:r>
              <a:rPr lang="el-GR" sz="2400" dirty="0"/>
              <a:t>βασικές λειτουργίες επί των δομών δεδομένων είναι </a:t>
            </a:r>
            <a:r>
              <a:rPr lang="el-GR" sz="2400" dirty="0" smtClean="0"/>
              <a:t>:</a:t>
            </a:r>
            <a:endParaRPr lang="el-GR" sz="2400" dirty="0"/>
          </a:p>
          <a:p>
            <a:pPr lvl="0"/>
            <a:r>
              <a:rPr lang="el-GR" sz="2400" b="1" dirty="0"/>
              <a:t>Προσπέλαση </a:t>
            </a:r>
            <a:r>
              <a:rPr lang="el-GR" sz="2400" dirty="0"/>
              <a:t>(</a:t>
            </a:r>
            <a:r>
              <a:rPr lang="el-GR" sz="2400" dirty="0" err="1"/>
              <a:t>access</a:t>
            </a:r>
            <a:r>
              <a:rPr lang="el-GR" sz="2400" dirty="0"/>
              <a:t>), πρόσβαση σε ένα κόμβο με σκοπό να εξετασθεί </a:t>
            </a:r>
            <a:r>
              <a:rPr lang="el-GR" sz="2400" dirty="0" smtClean="0"/>
              <a:t>ή τροποποιηθεί </a:t>
            </a:r>
            <a:r>
              <a:rPr lang="el-GR" sz="2400" dirty="0"/>
              <a:t>το περιεχόμενό του.</a:t>
            </a:r>
          </a:p>
          <a:p>
            <a:pPr lvl="0"/>
            <a:r>
              <a:rPr lang="el-GR" sz="2400" b="1" dirty="0"/>
              <a:t>Εισαγωγή</a:t>
            </a:r>
            <a:r>
              <a:rPr lang="el-GR" sz="2400" dirty="0"/>
              <a:t> (</a:t>
            </a:r>
            <a:r>
              <a:rPr lang="el-GR" sz="2400" dirty="0" err="1"/>
              <a:t>insertion</a:t>
            </a:r>
            <a:r>
              <a:rPr lang="el-GR" sz="2400" dirty="0"/>
              <a:t>), προσθήκη νέων κόμβων σε μία υπάρχουσα δομή.</a:t>
            </a:r>
          </a:p>
          <a:p>
            <a:pPr lvl="0"/>
            <a:r>
              <a:rPr lang="el-GR" sz="2400" b="1" dirty="0"/>
              <a:t>Διαγραφή</a:t>
            </a:r>
            <a:r>
              <a:rPr lang="el-GR" sz="2400" dirty="0"/>
              <a:t> (</a:t>
            </a:r>
            <a:r>
              <a:rPr lang="el-GR" sz="2400" dirty="0" err="1"/>
              <a:t>deletion</a:t>
            </a:r>
            <a:r>
              <a:rPr lang="el-GR" sz="2400" dirty="0"/>
              <a:t>), αφαίρεση ενός υπάρχοντος κόμβου από μία δομή.</a:t>
            </a:r>
          </a:p>
          <a:p>
            <a:pPr lvl="0"/>
            <a:r>
              <a:rPr lang="el-GR" sz="2400" b="1" dirty="0"/>
              <a:t>Αναζήτηση</a:t>
            </a:r>
            <a:r>
              <a:rPr lang="el-GR" sz="2400" dirty="0"/>
              <a:t> (</a:t>
            </a:r>
            <a:r>
              <a:rPr lang="el-GR" sz="2400" dirty="0" err="1"/>
              <a:t>searching</a:t>
            </a:r>
            <a:r>
              <a:rPr lang="el-GR" sz="2400" dirty="0"/>
              <a:t>), εντοπισμός ενός ή περισσότερων κόμβων που έχουν μια δεδομένη ιδιότητα.</a:t>
            </a:r>
          </a:p>
          <a:p>
            <a:pPr lvl="0"/>
            <a:r>
              <a:rPr lang="el-GR" sz="2400" b="1" dirty="0"/>
              <a:t>Αντιγραφή </a:t>
            </a:r>
            <a:r>
              <a:rPr lang="el-GR" sz="2400" dirty="0"/>
              <a:t>(</a:t>
            </a:r>
            <a:r>
              <a:rPr lang="el-GR" sz="2400" dirty="0" err="1"/>
              <a:t>copying</a:t>
            </a:r>
            <a:r>
              <a:rPr lang="el-GR" sz="2400" dirty="0"/>
              <a:t>), όλων ή μερικών κόμβων μίας δομής σε μία άλλη δομή.</a:t>
            </a:r>
          </a:p>
          <a:p>
            <a:pPr lvl="0"/>
            <a:r>
              <a:rPr lang="el-GR" sz="2400" b="1" dirty="0"/>
              <a:t>Διαχωρισμός</a:t>
            </a:r>
            <a:r>
              <a:rPr lang="el-GR" sz="2400" dirty="0"/>
              <a:t> (</a:t>
            </a:r>
            <a:r>
              <a:rPr lang="el-GR" sz="2400" dirty="0" err="1"/>
              <a:t>separation</a:t>
            </a:r>
            <a:r>
              <a:rPr lang="el-GR" sz="2400" dirty="0"/>
              <a:t>), μίας ενιαίας δομής σε δύο ή περισσότερες δομές.</a:t>
            </a:r>
          </a:p>
          <a:p>
            <a:pPr lvl="0"/>
            <a:r>
              <a:rPr lang="el-GR" sz="2400" b="1" dirty="0"/>
              <a:t>Συγχώνευση</a:t>
            </a:r>
            <a:r>
              <a:rPr lang="el-GR" sz="2400" dirty="0"/>
              <a:t> (</a:t>
            </a:r>
            <a:r>
              <a:rPr lang="el-GR" sz="2400" dirty="0" err="1"/>
              <a:t>merging</a:t>
            </a:r>
            <a:r>
              <a:rPr lang="el-GR" sz="2400" dirty="0" smtClean="0"/>
              <a:t>).</a:t>
            </a:r>
            <a:endParaRPr lang="el-GR" sz="2400" dirty="0"/>
          </a:p>
          <a:p>
            <a:pPr lvl="0"/>
            <a:r>
              <a:rPr lang="el-GR" sz="2400" b="1" dirty="0"/>
              <a:t>Ταξινόμηση </a:t>
            </a:r>
            <a:r>
              <a:rPr lang="el-GR" sz="2400" dirty="0"/>
              <a:t>(</a:t>
            </a:r>
            <a:r>
              <a:rPr lang="el-GR" sz="2400" dirty="0" err="1"/>
              <a:t>sorting</a:t>
            </a:r>
            <a:r>
              <a:rPr lang="el-GR" sz="2400" dirty="0"/>
              <a:t>), διάταξη των κόμβων μιας δομής κατά αύξουσα ή φθίνουσα σειρά.</a:t>
            </a:r>
          </a:p>
        </p:txBody>
      </p:sp>
      <p:sp>
        <p:nvSpPr>
          <p:cNvPr id="2" name="Ορθογώνιο 1"/>
          <p:cNvSpPr/>
          <p:nvPr/>
        </p:nvSpPr>
        <p:spPr>
          <a:xfrm>
            <a:off x="5802982" y="0"/>
            <a:ext cx="964816" cy="400110"/>
          </a:xfrm>
          <a:prstGeom prst="rect">
            <a:avLst/>
          </a:prstGeom>
        </p:spPr>
        <p:txBody>
          <a:bodyPr wrap="none">
            <a:spAutoFit/>
          </a:bodyPr>
          <a:lstStyle/>
          <a:p>
            <a:pPr algn="ctr" fontAlgn="auto">
              <a:spcBef>
                <a:spcPts val="0"/>
              </a:spcBef>
              <a:spcAft>
                <a:spcPts val="0"/>
              </a:spcAft>
              <a:defRPr/>
            </a:pPr>
            <a:r>
              <a:rPr lang="el-GR" sz="2000" b="1" dirty="0" smtClean="0">
                <a:solidFill>
                  <a:srgbClr val="A4E91B"/>
                </a:solidFill>
              </a:rPr>
              <a:t>Γενικά</a:t>
            </a:r>
            <a:endParaRPr lang="el-GR" sz="2000"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55962210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Arial" pitchFamily="34" charset="0"/>
              <a:cs typeface="Arial" pitchFamily="34" charset="0"/>
            </a:endParaRPr>
          </a:p>
        </p:txBody>
      </p:sp>
      <p:sp>
        <p:nvSpPr>
          <p:cNvPr id="5" name="Ορθογώνιο 4"/>
          <p:cNvSpPr/>
          <p:nvPr/>
        </p:nvSpPr>
        <p:spPr>
          <a:xfrm>
            <a:off x="4788024" y="0"/>
            <a:ext cx="2445221" cy="369332"/>
          </a:xfrm>
          <a:prstGeom prst="rect">
            <a:avLst/>
          </a:prstGeom>
        </p:spPr>
        <p:txBody>
          <a:bodyPr wrap="none">
            <a:spAutoFit/>
          </a:bodyPr>
          <a:lstStyle/>
          <a:p>
            <a:r>
              <a:rPr lang="el-GR" b="1" dirty="0" smtClean="0">
                <a:solidFill>
                  <a:schemeClr val="bg2">
                    <a:lumMod val="75000"/>
                  </a:schemeClr>
                </a:solidFill>
              </a:rPr>
              <a:t>Συναρτήσεις </a:t>
            </a:r>
            <a:r>
              <a:rPr lang="el-GR" b="1" dirty="0">
                <a:solidFill>
                  <a:schemeClr val="bg2">
                    <a:lumMod val="75000"/>
                  </a:schemeClr>
                </a:solidFill>
              </a:rPr>
              <a:t>λεξικού</a:t>
            </a:r>
            <a:endParaRPr lang="el-GR" dirty="0">
              <a:solidFill>
                <a:schemeClr val="bg2">
                  <a:lumMod val="75000"/>
                </a:schemeClr>
              </a:solidFill>
            </a:endParaRPr>
          </a:p>
        </p:txBody>
      </p:sp>
      <p:sp>
        <p:nvSpPr>
          <p:cNvPr id="2" name="TextBox 1"/>
          <p:cNvSpPr txBox="1"/>
          <p:nvPr/>
        </p:nvSpPr>
        <p:spPr>
          <a:xfrm>
            <a:off x="581229" y="1069302"/>
            <a:ext cx="7981542" cy="3447098"/>
          </a:xfrm>
          <a:prstGeom prst="rect">
            <a:avLst/>
          </a:prstGeom>
          <a:noFill/>
        </p:spPr>
        <p:txBody>
          <a:bodyPr wrap="square" rtlCol="0">
            <a:spAutoFit/>
          </a:bodyPr>
          <a:lstStyle/>
          <a:p>
            <a:pPr lvl="0"/>
            <a:r>
              <a:rPr lang="en-US" sz="2000" b="1" dirty="0" err="1"/>
              <a:t>len</a:t>
            </a:r>
            <a:r>
              <a:rPr lang="el-GR" sz="2000" b="1" dirty="0"/>
              <a:t>(</a:t>
            </a:r>
            <a:r>
              <a:rPr lang="en-US" sz="2000" b="1" dirty="0"/>
              <a:t>d</a:t>
            </a:r>
            <a:r>
              <a:rPr lang="el-GR" sz="2000" b="1" dirty="0"/>
              <a:t>):</a:t>
            </a:r>
            <a:r>
              <a:rPr lang="el-GR" sz="2000" dirty="0"/>
              <a:t>Επιστρέφει πλήθος των στοιχείων (ζεύγη κλειδί-τιμή) του λεξικού d</a:t>
            </a:r>
            <a:r>
              <a:rPr lang="el-GR" sz="2000" dirty="0" smtClean="0"/>
              <a:t>.</a:t>
            </a:r>
          </a:p>
          <a:p>
            <a:pPr lvl="0"/>
            <a:endParaRPr lang="el-GR" sz="2000" dirty="0"/>
          </a:p>
          <a:p>
            <a:r>
              <a:rPr lang="en-US" sz="2000" b="1" dirty="0"/>
              <a:t>sorted</a:t>
            </a:r>
            <a:r>
              <a:rPr lang="el-GR" sz="2000" b="1" dirty="0"/>
              <a:t>(</a:t>
            </a:r>
            <a:r>
              <a:rPr lang="en-US" sz="2000" b="1" dirty="0"/>
              <a:t>d</a:t>
            </a:r>
            <a:r>
              <a:rPr lang="el-GR" sz="2000" b="1" dirty="0"/>
              <a:t>):</a:t>
            </a:r>
            <a:r>
              <a:rPr lang="el-GR" sz="2000" dirty="0"/>
              <a:t>Επιστρέφει μια ταξινομημένη λίστα με τα κλειδιά του λεξικού </a:t>
            </a:r>
            <a:r>
              <a:rPr lang="en-US" sz="2000" dirty="0"/>
              <a:t>d </a:t>
            </a:r>
            <a:r>
              <a:rPr lang="el-GR" sz="2000" dirty="0"/>
              <a:t>σε αύξουσα σειρά.</a:t>
            </a:r>
          </a:p>
          <a:p>
            <a:pPr lvl="0"/>
            <a:endParaRPr lang="el-GR" sz="2000" dirty="0" smtClean="0"/>
          </a:p>
          <a:p>
            <a:pPr lvl="0"/>
            <a:r>
              <a:rPr lang="en-US" sz="2000" b="1" dirty="0"/>
              <a:t>any</a:t>
            </a:r>
            <a:r>
              <a:rPr lang="el-GR" sz="2000" b="1" dirty="0"/>
              <a:t>(</a:t>
            </a:r>
            <a:r>
              <a:rPr lang="en-US" sz="2000" b="1" dirty="0"/>
              <a:t>d</a:t>
            </a:r>
            <a:r>
              <a:rPr lang="el-GR" sz="2000" b="1" dirty="0"/>
              <a:t>):</a:t>
            </a:r>
            <a:r>
              <a:rPr lang="el-GR" sz="2000" dirty="0"/>
              <a:t>Επιστρέφει την τιμή </a:t>
            </a:r>
            <a:r>
              <a:rPr lang="en-US" sz="2000" dirty="0"/>
              <a:t>True</a:t>
            </a:r>
            <a:r>
              <a:rPr lang="el-GR" sz="2000" dirty="0"/>
              <a:t> εάν κάποιο από τα κλειδιά του λεξικού d είναι </a:t>
            </a:r>
            <a:r>
              <a:rPr lang="en-US" sz="2000" dirty="0"/>
              <a:t>True</a:t>
            </a:r>
            <a:r>
              <a:rPr lang="el-GR" sz="2000" dirty="0" smtClean="0"/>
              <a:t>.</a:t>
            </a:r>
          </a:p>
          <a:p>
            <a:pPr lvl="0"/>
            <a:endParaRPr lang="el-GR" sz="2000" dirty="0"/>
          </a:p>
          <a:p>
            <a:pPr lvl="0"/>
            <a:r>
              <a:rPr lang="en-US" sz="2000" b="1" dirty="0"/>
              <a:t>all</a:t>
            </a:r>
            <a:r>
              <a:rPr lang="el-GR" sz="2000" b="1" dirty="0"/>
              <a:t>(</a:t>
            </a:r>
            <a:r>
              <a:rPr lang="en-US" sz="2000" b="1" dirty="0"/>
              <a:t>d</a:t>
            </a:r>
            <a:r>
              <a:rPr lang="el-GR" sz="2000" b="1" dirty="0"/>
              <a:t>):</a:t>
            </a:r>
            <a:r>
              <a:rPr lang="el-GR" sz="2000" dirty="0"/>
              <a:t>Επιστρέφει την τιμή </a:t>
            </a:r>
            <a:r>
              <a:rPr lang="en-US" sz="2000" dirty="0"/>
              <a:t>True</a:t>
            </a:r>
            <a:r>
              <a:rPr lang="el-GR" sz="2000" dirty="0"/>
              <a:t> εάν όλα τα κλειδιά του λεξικού d είναι </a:t>
            </a:r>
            <a:r>
              <a:rPr lang="en-US" sz="2000" dirty="0"/>
              <a:t>True</a:t>
            </a:r>
            <a:r>
              <a:rPr lang="el-GR" sz="2000" dirty="0"/>
              <a:t> ή το λεξικό d είναι κενό.</a:t>
            </a:r>
          </a:p>
        </p:txBody>
      </p:sp>
    </p:spTree>
    <p:extLst>
      <p:ext uri="{BB962C8B-B14F-4D97-AF65-F5344CB8AC3E}">
        <p14:creationId xmlns:p14="http://schemas.microsoft.com/office/powerpoint/2010/main" val="77929944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Arial" pitchFamily="34" charset="0"/>
              <a:cs typeface="Arial" pitchFamily="34" charset="0"/>
            </a:endParaRPr>
          </a:p>
        </p:txBody>
      </p:sp>
      <p:sp>
        <p:nvSpPr>
          <p:cNvPr id="5" name="Ορθογώνιο 4"/>
          <p:cNvSpPr/>
          <p:nvPr/>
        </p:nvSpPr>
        <p:spPr>
          <a:xfrm>
            <a:off x="5782592" y="0"/>
            <a:ext cx="994568" cy="369332"/>
          </a:xfrm>
          <a:prstGeom prst="rect">
            <a:avLst/>
          </a:prstGeom>
        </p:spPr>
        <p:txBody>
          <a:bodyPr wrap="none">
            <a:spAutoFit/>
          </a:bodyPr>
          <a:lstStyle/>
          <a:p>
            <a:r>
              <a:rPr lang="en-US" b="1" dirty="0" err="1">
                <a:solidFill>
                  <a:schemeClr val="bg2">
                    <a:lumMod val="75000"/>
                  </a:schemeClr>
                </a:solidFill>
              </a:rPr>
              <a:t>Σύνολ</a:t>
            </a:r>
            <a:r>
              <a:rPr lang="en-US" b="1" dirty="0">
                <a:solidFill>
                  <a:schemeClr val="bg2">
                    <a:lumMod val="75000"/>
                  </a:schemeClr>
                </a:solidFill>
              </a:rPr>
              <a:t>α</a:t>
            </a:r>
            <a:endParaRPr lang="el-GR" dirty="0">
              <a:solidFill>
                <a:schemeClr val="bg2">
                  <a:lumMod val="75000"/>
                </a:schemeClr>
              </a:solidFill>
            </a:endParaRPr>
          </a:p>
        </p:txBody>
      </p:sp>
      <p:sp>
        <p:nvSpPr>
          <p:cNvPr id="2" name="TextBox 1"/>
          <p:cNvSpPr txBox="1"/>
          <p:nvPr/>
        </p:nvSpPr>
        <p:spPr>
          <a:xfrm>
            <a:off x="554827" y="404813"/>
            <a:ext cx="8121629" cy="5632311"/>
          </a:xfrm>
          <a:prstGeom prst="rect">
            <a:avLst/>
          </a:prstGeom>
          <a:noFill/>
        </p:spPr>
        <p:txBody>
          <a:bodyPr wrap="square" rtlCol="0">
            <a:spAutoFit/>
          </a:bodyPr>
          <a:lstStyle/>
          <a:p>
            <a:pPr>
              <a:spcAft>
                <a:spcPts val="600"/>
              </a:spcAft>
            </a:pPr>
            <a:r>
              <a:rPr lang="el-GR" sz="2000" dirty="0" smtClean="0"/>
              <a:t>Τα </a:t>
            </a:r>
            <a:r>
              <a:rPr lang="el-GR" sz="2000" dirty="0"/>
              <a:t>σύνολα είναι συλλογές από μη διατεταγμένα μοναδικά στοιχεία και χρησιμοποιούνται σε μαθηματικές πράξεις συνόλων (ένωση, τομή, διαφορά </a:t>
            </a:r>
            <a:r>
              <a:rPr lang="el-GR" sz="2000" dirty="0" err="1"/>
              <a:t>κ.τ.λ</a:t>
            </a:r>
            <a:r>
              <a:rPr lang="el-GR" sz="2000" dirty="0"/>
              <a:t>). Επειδή τα σύνολα είναι μη διατεταγμένες δομές δεδομένων γι’ αυτό το λόγο, δεν χρησιμοποιούμε τους δείκτες. Οι τιμές που είναι μέλη ενός συνόλου ονομάζονται </a:t>
            </a:r>
            <a:r>
              <a:rPr lang="el-GR" sz="2000" dirty="0" smtClean="0"/>
              <a:t>στοιχεία. </a:t>
            </a:r>
          </a:p>
          <a:p>
            <a:pPr>
              <a:spcAft>
                <a:spcPts val="600"/>
              </a:spcAft>
            </a:pPr>
            <a:r>
              <a:rPr lang="el-GR" sz="2000" dirty="0" smtClean="0"/>
              <a:t>Τα </a:t>
            </a:r>
            <a:r>
              <a:rPr lang="el-GR" sz="2000" dirty="0"/>
              <a:t>σύνολα είναι μεταβαλλόμενα, δηλαδή μπορούμε να αλλάξουμε ένα ή μερικά από τα στοιχεία τους. </a:t>
            </a:r>
          </a:p>
          <a:p>
            <a:pPr>
              <a:spcAft>
                <a:spcPts val="600"/>
              </a:spcAft>
            </a:pPr>
            <a:r>
              <a:rPr lang="el-GR" sz="2000" dirty="0"/>
              <a:t>Ένα σύνολο μπορεί να αποτελείται από διαφορετικού τύπου στοιχεία, αλλά δεν μπορεί να περιέχει στοιχεία που μεταβάλλονται (</a:t>
            </a:r>
            <a:r>
              <a:rPr lang="el-GR" sz="2000" dirty="0" err="1"/>
              <a:t>mutable</a:t>
            </a:r>
            <a:r>
              <a:rPr lang="el-GR" sz="2000" dirty="0"/>
              <a:t>), δηλαδή, ένα σύνολο δέχεται ως στοιχεία μόνο αμετάβλητα δεδομένα, όπως συμβολοσειρές, αριθμούς ή πλειάδες. </a:t>
            </a:r>
            <a:endParaRPr lang="el-GR" sz="2000" dirty="0" smtClean="0"/>
          </a:p>
          <a:p>
            <a:pPr>
              <a:spcAft>
                <a:spcPts val="600"/>
              </a:spcAft>
            </a:pPr>
            <a:r>
              <a:rPr lang="el-GR" sz="2000" dirty="0" smtClean="0"/>
              <a:t>Τα </a:t>
            </a:r>
            <a:r>
              <a:rPr lang="el-GR" sz="2000" dirty="0"/>
              <a:t>στοιχεία ενός συνόλου είναι αμετάβλητα (</a:t>
            </a:r>
            <a:r>
              <a:rPr lang="en-US" sz="2000" dirty="0" err="1"/>
              <a:t>im</a:t>
            </a:r>
            <a:r>
              <a:rPr lang="el-GR" sz="2000" dirty="0" err="1"/>
              <a:t>mutable</a:t>
            </a:r>
            <a:r>
              <a:rPr lang="el-GR" sz="2000" dirty="0"/>
              <a:t>) (δηλαδή δεν μπορούν να τροποποιηθούν), το σύνολο όμως είναι μεταβλητό (</a:t>
            </a:r>
            <a:r>
              <a:rPr lang="el-GR" sz="2000" dirty="0" err="1"/>
              <a:t>mutable</a:t>
            </a:r>
            <a:r>
              <a:rPr lang="el-GR" sz="2000" dirty="0"/>
              <a:t>) (δηλαδή, μπορούμε να προσθέσουμε, διαγράψουμε στοιχεία). </a:t>
            </a:r>
            <a:endParaRPr lang="el-GR" sz="2000" dirty="0" smtClean="0"/>
          </a:p>
          <a:p>
            <a:pPr>
              <a:spcAft>
                <a:spcPts val="600"/>
              </a:spcAft>
            </a:pPr>
            <a:r>
              <a:rPr lang="el-GR" sz="2000" dirty="0" smtClean="0"/>
              <a:t>Τα </a:t>
            </a:r>
            <a:r>
              <a:rPr lang="el-GR" sz="2000" dirty="0"/>
              <a:t>στοιχεία ενός συνόλου χωρίζονται με κόμμα και περικλείονται σε άγκιστρα. </a:t>
            </a:r>
          </a:p>
        </p:txBody>
      </p:sp>
    </p:spTree>
    <p:extLst>
      <p:ext uri="{BB962C8B-B14F-4D97-AF65-F5344CB8AC3E}">
        <p14:creationId xmlns:p14="http://schemas.microsoft.com/office/powerpoint/2010/main" val="77929944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Arial" pitchFamily="34" charset="0"/>
              <a:cs typeface="Arial" pitchFamily="34" charset="0"/>
            </a:endParaRPr>
          </a:p>
        </p:txBody>
      </p:sp>
      <p:sp>
        <p:nvSpPr>
          <p:cNvPr id="5" name="Ορθογώνιο 4"/>
          <p:cNvSpPr/>
          <p:nvPr/>
        </p:nvSpPr>
        <p:spPr>
          <a:xfrm>
            <a:off x="4788024" y="0"/>
            <a:ext cx="2458109" cy="369332"/>
          </a:xfrm>
          <a:prstGeom prst="rect">
            <a:avLst/>
          </a:prstGeom>
        </p:spPr>
        <p:txBody>
          <a:bodyPr wrap="none">
            <a:spAutoFit/>
          </a:bodyPr>
          <a:lstStyle/>
          <a:p>
            <a:r>
              <a:rPr lang="el-GR" b="1" dirty="0">
                <a:solidFill>
                  <a:schemeClr val="bg2">
                    <a:lumMod val="75000"/>
                  </a:schemeClr>
                </a:solidFill>
              </a:rPr>
              <a:t>Δημιουργία Συνόλου</a:t>
            </a:r>
            <a:endParaRPr lang="el-GR" dirty="0">
              <a:solidFill>
                <a:schemeClr val="bg2">
                  <a:lumMod val="75000"/>
                </a:schemeClr>
              </a:solidFill>
            </a:endParaRPr>
          </a:p>
        </p:txBody>
      </p:sp>
      <p:sp>
        <p:nvSpPr>
          <p:cNvPr id="2" name="TextBox 1"/>
          <p:cNvSpPr txBox="1"/>
          <p:nvPr/>
        </p:nvSpPr>
        <p:spPr>
          <a:xfrm>
            <a:off x="549380" y="403166"/>
            <a:ext cx="8054870" cy="5786199"/>
          </a:xfrm>
          <a:prstGeom prst="rect">
            <a:avLst/>
          </a:prstGeom>
          <a:noFill/>
        </p:spPr>
        <p:txBody>
          <a:bodyPr wrap="square" rtlCol="0">
            <a:spAutoFit/>
          </a:bodyPr>
          <a:lstStyle/>
          <a:p>
            <a:r>
              <a:rPr lang="el-GR" sz="2000" dirty="0"/>
              <a:t>Η δημιουργία ενός συνόλου γίνεται με ανάθεση ενός ζευγαριού {} και μετά μετατρέποντας τη μεταβλητή αυτή με τον κατασκευαστή κλάσης </a:t>
            </a:r>
            <a:r>
              <a:rPr lang="el-GR" sz="2000" dirty="0" err="1"/>
              <a:t>set</a:t>
            </a:r>
            <a:r>
              <a:rPr lang="el-GR" sz="2000" dirty="0"/>
              <a:t>() σε σύνολο, διαφορετικά η Python τη δέχεται ως λεξικό.</a:t>
            </a:r>
          </a:p>
          <a:p>
            <a:r>
              <a:rPr lang="el-GR" sz="2000" b="1" dirty="0"/>
              <a:t>Παράδειγμα</a:t>
            </a:r>
            <a:endParaRPr lang="el-GR" sz="2000" dirty="0"/>
          </a:p>
          <a:p>
            <a:pPr>
              <a:spcAft>
                <a:spcPts val="1200"/>
              </a:spcAft>
            </a:pPr>
            <a:r>
              <a:rPr lang="en-US" sz="2000" dirty="0">
                <a:latin typeface="Courier New" pitchFamily="49" charset="0"/>
                <a:cs typeface="Courier New" pitchFamily="49" charset="0"/>
              </a:rPr>
              <a:t>&gt;&gt;&gt; </a:t>
            </a:r>
            <a:r>
              <a:rPr lang="en-US" sz="2000" dirty="0" err="1">
                <a:latin typeface="Courier New" pitchFamily="49" charset="0"/>
                <a:cs typeface="Courier New" pitchFamily="49" charset="0"/>
              </a:rPr>
              <a:t>this_set</a:t>
            </a:r>
            <a:r>
              <a:rPr lang="en-US" sz="2000" dirty="0">
                <a:latin typeface="Courier New" pitchFamily="49" charset="0"/>
                <a:cs typeface="Courier New" pitchFamily="49" charset="0"/>
              </a:rPr>
              <a:t> = {}</a:t>
            </a:r>
            <a:endParaRPr lang="el-GR" sz="2000" dirty="0">
              <a:latin typeface="Courier New" pitchFamily="49" charset="0"/>
              <a:cs typeface="Courier New" pitchFamily="49" charset="0"/>
            </a:endParaRPr>
          </a:p>
          <a:p>
            <a:pPr>
              <a:spcAft>
                <a:spcPts val="1200"/>
              </a:spcAft>
            </a:pPr>
            <a:r>
              <a:rPr lang="en-US" sz="2000" dirty="0">
                <a:latin typeface="Courier New" pitchFamily="49" charset="0"/>
                <a:cs typeface="Courier New" pitchFamily="49" charset="0"/>
              </a:rPr>
              <a:t>&gt;&gt;&gt; </a:t>
            </a:r>
            <a:r>
              <a:rPr lang="en-US" sz="2000" dirty="0" err="1">
                <a:latin typeface="Courier New" pitchFamily="49" charset="0"/>
                <a:cs typeface="Courier New" pitchFamily="49" charset="0"/>
              </a:rPr>
              <a:t>this_set</a:t>
            </a:r>
            <a:r>
              <a:rPr lang="en-US" sz="2000" dirty="0">
                <a:latin typeface="Courier New" pitchFamily="49" charset="0"/>
                <a:cs typeface="Courier New" pitchFamily="49" charset="0"/>
              </a:rPr>
              <a:t> =set(</a:t>
            </a:r>
            <a:r>
              <a:rPr lang="en-US" sz="2000" dirty="0" err="1">
                <a:latin typeface="Courier New" pitchFamily="49" charset="0"/>
                <a:cs typeface="Courier New" pitchFamily="49" charset="0"/>
              </a:rPr>
              <a:t>this_set</a:t>
            </a:r>
            <a:r>
              <a:rPr lang="en-US" sz="2000" dirty="0">
                <a:latin typeface="Courier New" pitchFamily="49" charset="0"/>
                <a:cs typeface="Courier New" pitchFamily="49" charset="0"/>
              </a:rPr>
              <a:t>)</a:t>
            </a:r>
            <a:endParaRPr lang="el-GR" sz="2000" dirty="0">
              <a:latin typeface="Courier New" pitchFamily="49" charset="0"/>
              <a:cs typeface="Courier New" pitchFamily="49" charset="0"/>
            </a:endParaRPr>
          </a:p>
          <a:p>
            <a:pPr>
              <a:spcAft>
                <a:spcPts val="1200"/>
              </a:spcAft>
            </a:pPr>
            <a:r>
              <a:rPr lang="el-GR" sz="2000" dirty="0">
                <a:latin typeface="Courier New" pitchFamily="49" charset="0"/>
                <a:cs typeface="Courier New" pitchFamily="49" charset="0"/>
              </a:rPr>
              <a:t>&gt;&gt;&gt; </a:t>
            </a:r>
            <a:r>
              <a:rPr lang="en-US" sz="2000" dirty="0">
                <a:latin typeface="Courier New" pitchFamily="49" charset="0"/>
                <a:cs typeface="Courier New" pitchFamily="49" charset="0"/>
              </a:rPr>
              <a:t>this</a:t>
            </a:r>
            <a:r>
              <a:rPr lang="el-GR" sz="2000" dirty="0">
                <a:latin typeface="Courier New" pitchFamily="49" charset="0"/>
                <a:cs typeface="Courier New" pitchFamily="49" charset="0"/>
              </a:rPr>
              <a:t>_</a:t>
            </a:r>
            <a:r>
              <a:rPr lang="en-US" sz="2000" dirty="0">
                <a:latin typeface="Courier New" pitchFamily="49" charset="0"/>
                <a:cs typeface="Courier New" pitchFamily="49" charset="0"/>
              </a:rPr>
              <a:t>set</a:t>
            </a:r>
            <a:endParaRPr lang="el-GR" sz="2000" dirty="0">
              <a:latin typeface="Courier New" pitchFamily="49" charset="0"/>
              <a:cs typeface="Courier New" pitchFamily="49" charset="0"/>
            </a:endParaRPr>
          </a:p>
          <a:p>
            <a:pPr>
              <a:spcAft>
                <a:spcPts val="1200"/>
              </a:spcAft>
            </a:pPr>
            <a:r>
              <a:rPr lang="en-US" sz="2000" dirty="0">
                <a:latin typeface="Courier New" pitchFamily="49" charset="0"/>
                <a:cs typeface="Courier New" pitchFamily="49" charset="0"/>
              </a:rPr>
              <a:t>set</a:t>
            </a:r>
            <a:r>
              <a:rPr lang="el-GR" sz="2000" dirty="0">
                <a:latin typeface="Courier New" pitchFamily="49" charset="0"/>
                <a:cs typeface="Courier New" pitchFamily="49" charset="0"/>
              </a:rPr>
              <a:t>()</a:t>
            </a:r>
          </a:p>
          <a:p>
            <a:pPr>
              <a:spcAft>
                <a:spcPts val="1200"/>
              </a:spcAft>
            </a:pPr>
            <a:r>
              <a:rPr lang="el-GR" sz="2000" dirty="0">
                <a:latin typeface="Courier New" pitchFamily="49" charset="0"/>
                <a:cs typeface="Courier New" pitchFamily="49" charset="0"/>
              </a:rPr>
              <a:t>&gt;&gt;&gt; </a:t>
            </a:r>
          </a:p>
          <a:p>
            <a:r>
              <a:rPr lang="el-GR" sz="2000" dirty="0" smtClean="0"/>
              <a:t>Η </a:t>
            </a:r>
            <a:r>
              <a:rPr lang="el-GR" sz="2000" dirty="0"/>
              <a:t>δημιουργία ενός συνόλου με στοιχεία γίνεται με κλήση της συνάρτησης </a:t>
            </a:r>
            <a:r>
              <a:rPr lang="el-GR" sz="2000" dirty="0" err="1"/>
              <a:t>set</a:t>
            </a:r>
            <a:r>
              <a:rPr lang="el-GR" sz="2000" dirty="0"/>
              <a:t>(), δίνοντας τα στοιχεία από τα οποία </a:t>
            </a:r>
            <a:r>
              <a:rPr lang="el-GR" sz="2000" dirty="0" smtClean="0"/>
              <a:t>αποτελείται</a:t>
            </a:r>
            <a:r>
              <a:rPr lang="el-GR" sz="2000" dirty="0"/>
              <a:t>. </a:t>
            </a:r>
          </a:p>
          <a:p>
            <a:r>
              <a:rPr lang="el-GR" sz="2000" b="1" dirty="0"/>
              <a:t>Παράδειγμα</a:t>
            </a:r>
            <a:endParaRPr lang="el-GR" sz="2000" dirty="0"/>
          </a:p>
          <a:p>
            <a:pPr>
              <a:spcAft>
                <a:spcPts val="1200"/>
              </a:spcAft>
            </a:pPr>
            <a:r>
              <a:rPr lang="en-US" sz="2000" dirty="0">
                <a:latin typeface="Courier New" pitchFamily="49" charset="0"/>
                <a:cs typeface="Courier New" pitchFamily="49" charset="0"/>
              </a:rPr>
              <a:t>&gt;&gt;&gt; </a:t>
            </a:r>
            <a:r>
              <a:rPr lang="en-US" sz="2000" dirty="0" err="1">
                <a:latin typeface="Courier New" pitchFamily="49" charset="0"/>
                <a:cs typeface="Courier New" pitchFamily="49" charset="0"/>
              </a:rPr>
              <a:t>this_set</a:t>
            </a:r>
            <a:r>
              <a:rPr lang="en-US" sz="2000" dirty="0">
                <a:latin typeface="Courier New" pitchFamily="49" charset="0"/>
                <a:cs typeface="Courier New" pitchFamily="49" charset="0"/>
              </a:rPr>
              <a:t> = set('</a:t>
            </a:r>
            <a:r>
              <a:rPr lang="en-US" sz="2000" dirty="0" err="1">
                <a:latin typeface="Courier New" pitchFamily="49" charset="0"/>
                <a:cs typeface="Courier New" pitchFamily="49" charset="0"/>
              </a:rPr>
              <a:t>Ελλάδ</a:t>
            </a:r>
            <a:r>
              <a:rPr lang="en-US" sz="2000" dirty="0">
                <a:latin typeface="Courier New" pitchFamily="49" charset="0"/>
                <a:cs typeface="Courier New" pitchFamily="49" charset="0"/>
              </a:rPr>
              <a:t>α')</a:t>
            </a:r>
            <a:endParaRPr lang="el-GR" sz="2000" dirty="0">
              <a:latin typeface="Courier New" pitchFamily="49" charset="0"/>
              <a:cs typeface="Courier New" pitchFamily="49" charset="0"/>
            </a:endParaRPr>
          </a:p>
          <a:p>
            <a:pPr>
              <a:spcAft>
                <a:spcPts val="1200"/>
              </a:spcAft>
            </a:pPr>
            <a:r>
              <a:rPr lang="en-US" sz="2000" dirty="0">
                <a:latin typeface="Courier New" pitchFamily="49" charset="0"/>
                <a:cs typeface="Courier New" pitchFamily="49" charset="0"/>
              </a:rPr>
              <a:t>&gt;&gt;&gt; </a:t>
            </a:r>
            <a:r>
              <a:rPr lang="en-US" sz="2000" dirty="0" err="1">
                <a:latin typeface="Courier New" pitchFamily="49" charset="0"/>
                <a:cs typeface="Courier New" pitchFamily="49" charset="0"/>
              </a:rPr>
              <a:t>this_set</a:t>
            </a:r>
            <a:endParaRPr lang="el-GR" sz="2000" dirty="0">
              <a:latin typeface="Courier New" pitchFamily="49" charset="0"/>
              <a:cs typeface="Courier New" pitchFamily="49" charset="0"/>
            </a:endParaRPr>
          </a:p>
          <a:p>
            <a:pPr>
              <a:spcAft>
                <a:spcPts val="1200"/>
              </a:spcAft>
            </a:pPr>
            <a:r>
              <a:rPr lang="en-US" sz="2000" dirty="0">
                <a:latin typeface="Courier New" pitchFamily="49" charset="0"/>
                <a:cs typeface="Courier New" pitchFamily="49" charset="0"/>
              </a:rPr>
              <a:t>{'λ', 'δ', 'ά', 'α', 'Ε</a:t>
            </a:r>
            <a:r>
              <a:rPr lang="en-US" sz="2000" dirty="0" smtClean="0">
                <a:latin typeface="Courier New" pitchFamily="49" charset="0"/>
                <a:cs typeface="Courier New" pitchFamily="49" charset="0"/>
              </a:rPr>
              <a:t>'}</a:t>
            </a:r>
            <a:endParaRPr lang="el-GR" sz="2000" dirty="0">
              <a:latin typeface="Courier New" pitchFamily="49" charset="0"/>
              <a:cs typeface="Courier New" pitchFamily="49" charset="0"/>
            </a:endParaRPr>
          </a:p>
        </p:txBody>
      </p:sp>
    </p:spTree>
    <p:extLst>
      <p:ext uri="{BB962C8B-B14F-4D97-AF65-F5344CB8AC3E}">
        <p14:creationId xmlns:p14="http://schemas.microsoft.com/office/powerpoint/2010/main" val="393760960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Arial" pitchFamily="34" charset="0"/>
              <a:cs typeface="Arial" pitchFamily="34" charset="0"/>
            </a:endParaRPr>
          </a:p>
        </p:txBody>
      </p:sp>
      <p:sp>
        <p:nvSpPr>
          <p:cNvPr id="5" name="Ορθογώνιο 4"/>
          <p:cNvSpPr/>
          <p:nvPr/>
        </p:nvSpPr>
        <p:spPr>
          <a:xfrm>
            <a:off x="4788024" y="0"/>
            <a:ext cx="2458109" cy="369332"/>
          </a:xfrm>
          <a:prstGeom prst="rect">
            <a:avLst/>
          </a:prstGeom>
        </p:spPr>
        <p:txBody>
          <a:bodyPr wrap="none">
            <a:spAutoFit/>
          </a:bodyPr>
          <a:lstStyle/>
          <a:p>
            <a:r>
              <a:rPr lang="el-GR" b="1" dirty="0">
                <a:solidFill>
                  <a:schemeClr val="bg2">
                    <a:lumMod val="75000"/>
                  </a:schemeClr>
                </a:solidFill>
              </a:rPr>
              <a:t>Δημιουργία Συνόλου</a:t>
            </a:r>
            <a:endParaRPr lang="el-GR" dirty="0">
              <a:solidFill>
                <a:schemeClr val="bg2">
                  <a:lumMod val="75000"/>
                </a:schemeClr>
              </a:solidFill>
            </a:endParaRPr>
          </a:p>
        </p:txBody>
      </p:sp>
      <p:sp>
        <p:nvSpPr>
          <p:cNvPr id="2" name="TextBox 1"/>
          <p:cNvSpPr txBox="1"/>
          <p:nvPr/>
        </p:nvSpPr>
        <p:spPr>
          <a:xfrm>
            <a:off x="549380" y="369332"/>
            <a:ext cx="8054870" cy="6093976"/>
          </a:xfrm>
          <a:prstGeom prst="rect">
            <a:avLst/>
          </a:prstGeom>
          <a:noFill/>
        </p:spPr>
        <p:txBody>
          <a:bodyPr wrap="square" rtlCol="0">
            <a:spAutoFit/>
          </a:bodyPr>
          <a:lstStyle/>
          <a:p>
            <a:r>
              <a:rPr lang="el-GR" sz="2000" dirty="0"/>
              <a:t>Η δημιουργία ενός συνόλου με στοιχεία γίνεται με κλήση της συνάρτησης </a:t>
            </a:r>
            <a:r>
              <a:rPr lang="el-GR" sz="2000" dirty="0" err="1"/>
              <a:t>set</a:t>
            </a:r>
            <a:r>
              <a:rPr lang="el-GR" sz="2000" dirty="0"/>
              <a:t>(), δίνοντας τα στοιχεία από τα οποία αποτελείται. </a:t>
            </a:r>
          </a:p>
          <a:p>
            <a:r>
              <a:rPr lang="el-GR" sz="2000" b="1" dirty="0"/>
              <a:t>Παράδειγμα</a:t>
            </a:r>
            <a:endParaRPr lang="el-GR" sz="2000" dirty="0"/>
          </a:p>
          <a:p>
            <a:pPr>
              <a:spcAft>
                <a:spcPts val="1200"/>
              </a:spcAft>
            </a:pPr>
            <a:r>
              <a:rPr lang="en-US" sz="2000" dirty="0">
                <a:latin typeface="Courier New" pitchFamily="49" charset="0"/>
                <a:cs typeface="Courier New" pitchFamily="49" charset="0"/>
              </a:rPr>
              <a:t>&gt;&gt;&gt; </a:t>
            </a:r>
            <a:r>
              <a:rPr lang="en-US" sz="2000" dirty="0" err="1">
                <a:latin typeface="Courier New" pitchFamily="49" charset="0"/>
                <a:cs typeface="Courier New" pitchFamily="49" charset="0"/>
              </a:rPr>
              <a:t>this_set</a:t>
            </a:r>
            <a:r>
              <a:rPr lang="en-US" sz="2000" dirty="0">
                <a:latin typeface="Courier New" pitchFamily="49" charset="0"/>
                <a:cs typeface="Courier New" pitchFamily="49" charset="0"/>
              </a:rPr>
              <a:t> = set('</a:t>
            </a:r>
            <a:r>
              <a:rPr lang="en-US" sz="2000" dirty="0" err="1">
                <a:latin typeface="Courier New" pitchFamily="49" charset="0"/>
                <a:cs typeface="Courier New" pitchFamily="49" charset="0"/>
              </a:rPr>
              <a:t>Ελλάδ</a:t>
            </a:r>
            <a:r>
              <a:rPr lang="en-US" sz="2000" dirty="0">
                <a:latin typeface="Courier New" pitchFamily="49" charset="0"/>
                <a:cs typeface="Courier New" pitchFamily="49" charset="0"/>
              </a:rPr>
              <a:t>α')</a:t>
            </a:r>
            <a:endParaRPr lang="el-GR" sz="2000" dirty="0">
              <a:latin typeface="Courier New" pitchFamily="49" charset="0"/>
              <a:cs typeface="Courier New" pitchFamily="49" charset="0"/>
            </a:endParaRPr>
          </a:p>
          <a:p>
            <a:pPr>
              <a:spcAft>
                <a:spcPts val="1200"/>
              </a:spcAft>
            </a:pPr>
            <a:r>
              <a:rPr lang="en-US" sz="2000" dirty="0">
                <a:latin typeface="Courier New" pitchFamily="49" charset="0"/>
                <a:cs typeface="Courier New" pitchFamily="49" charset="0"/>
              </a:rPr>
              <a:t>&gt;&gt;&gt; </a:t>
            </a:r>
            <a:r>
              <a:rPr lang="en-US" sz="2000" dirty="0" err="1">
                <a:latin typeface="Courier New" pitchFamily="49" charset="0"/>
                <a:cs typeface="Courier New" pitchFamily="49" charset="0"/>
              </a:rPr>
              <a:t>this_set</a:t>
            </a:r>
            <a:endParaRPr lang="el-GR" sz="2000" dirty="0">
              <a:latin typeface="Courier New" pitchFamily="49" charset="0"/>
              <a:cs typeface="Courier New" pitchFamily="49" charset="0"/>
            </a:endParaRPr>
          </a:p>
          <a:p>
            <a:pPr>
              <a:spcAft>
                <a:spcPts val="1200"/>
              </a:spcAft>
            </a:pPr>
            <a:r>
              <a:rPr lang="en-US" sz="2000" dirty="0">
                <a:latin typeface="Courier New" pitchFamily="49" charset="0"/>
                <a:cs typeface="Courier New" pitchFamily="49" charset="0"/>
              </a:rPr>
              <a:t>{'λ', 'δ', 'ά', 'α', 'Ε'}</a:t>
            </a:r>
            <a:endParaRPr lang="el-GR" sz="2000" dirty="0">
              <a:latin typeface="Courier New" pitchFamily="49" charset="0"/>
              <a:cs typeface="Courier New" pitchFamily="49" charset="0"/>
            </a:endParaRPr>
          </a:p>
          <a:p>
            <a:r>
              <a:rPr lang="el-GR" sz="2000" dirty="0" smtClean="0"/>
              <a:t>Δημιουργήσαμε </a:t>
            </a:r>
            <a:r>
              <a:rPr lang="el-GR" sz="2000" dirty="0"/>
              <a:t>ένα σύνολο με κλήση της συνάρτησης </a:t>
            </a:r>
            <a:r>
              <a:rPr lang="el-GR" sz="2000" dirty="0" err="1"/>
              <a:t>set</a:t>
            </a:r>
            <a:r>
              <a:rPr lang="el-GR" sz="2000" dirty="0"/>
              <a:t>() που θα αποτελείται από τους χαρακτήρες της λέξης «Ελλάδα». </a:t>
            </a:r>
            <a:r>
              <a:rPr lang="el-GR" sz="2000" dirty="0" smtClean="0"/>
              <a:t>Το </a:t>
            </a:r>
            <a:r>
              <a:rPr lang="el-GR" sz="2000" dirty="0"/>
              <a:t>σύνολο ορίζεται με άγκιστρα και </a:t>
            </a:r>
            <a:r>
              <a:rPr lang="el-GR" sz="2000" dirty="0" smtClean="0"/>
              <a:t> τα </a:t>
            </a:r>
            <a:r>
              <a:rPr lang="el-GR" sz="2000" dirty="0"/>
              <a:t>στοιχεία της ακολουθίας </a:t>
            </a:r>
            <a:r>
              <a:rPr lang="el-GR" sz="2000" dirty="0" smtClean="0"/>
              <a:t>είναι </a:t>
            </a:r>
            <a:r>
              <a:rPr lang="el-GR" sz="2000" dirty="0"/>
              <a:t>μοναδικά και μη διατεταγμένα. </a:t>
            </a:r>
          </a:p>
          <a:p>
            <a:r>
              <a:rPr lang="el-GR" sz="2000" dirty="0"/>
              <a:t>Μπορούμε να δημιουργήσουμε ένα σύνολο με αναγραφή των στοιχείων του μέσα σε {}, όπου κάθε στοιχείο θα διαχωρίζεται από το επόμενο με το σύμβολο (,). </a:t>
            </a:r>
          </a:p>
          <a:p>
            <a:r>
              <a:rPr lang="el-GR" sz="2000" b="1" dirty="0"/>
              <a:t>Παράδειγμα</a:t>
            </a:r>
            <a:endParaRPr lang="el-GR" sz="2000" dirty="0"/>
          </a:p>
          <a:p>
            <a:pPr>
              <a:spcAft>
                <a:spcPts val="1200"/>
              </a:spcAft>
            </a:pPr>
            <a:r>
              <a:rPr lang="en-US" sz="2000" dirty="0">
                <a:latin typeface="Courier New" pitchFamily="49" charset="0"/>
                <a:cs typeface="Courier New" pitchFamily="49" charset="0"/>
              </a:rPr>
              <a:t>&gt;&gt;&gt; </a:t>
            </a:r>
            <a:r>
              <a:rPr lang="en-US" sz="2000" dirty="0" err="1">
                <a:latin typeface="Courier New" pitchFamily="49" charset="0"/>
                <a:cs typeface="Courier New" pitchFamily="49" charset="0"/>
              </a:rPr>
              <a:t>this_set</a:t>
            </a:r>
            <a:r>
              <a:rPr lang="en-US" sz="2000" dirty="0">
                <a:latin typeface="Courier New" pitchFamily="49" charset="0"/>
                <a:cs typeface="Courier New" pitchFamily="49" charset="0"/>
              </a:rPr>
              <a:t> = {1, 2, 3, 4, 5, 6}</a:t>
            </a:r>
            <a:endParaRPr lang="el-GR" sz="2000" dirty="0">
              <a:latin typeface="Courier New" pitchFamily="49" charset="0"/>
              <a:cs typeface="Courier New" pitchFamily="49" charset="0"/>
            </a:endParaRPr>
          </a:p>
          <a:p>
            <a:pPr>
              <a:spcAft>
                <a:spcPts val="1200"/>
              </a:spcAft>
            </a:pPr>
            <a:r>
              <a:rPr lang="en-US" sz="2000" dirty="0">
                <a:latin typeface="Courier New" pitchFamily="49" charset="0"/>
                <a:cs typeface="Courier New" pitchFamily="49" charset="0"/>
              </a:rPr>
              <a:t>&gt;&gt;&gt; </a:t>
            </a:r>
            <a:r>
              <a:rPr lang="en-US" sz="2000" dirty="0" err="1">
                <a:latin typeface="Courier New" pitchFamily="49" charset="0"/>
                <a:cs typeface="Courier New" pitchFamily="49" charset="0"/>
              </a:rPr>
              <a:t>this_set</a:t>
            </a:r>
            <a:endParaRPr lang="el-GR" sz="2000" dirty="0">
              <a:latin typeface="Courier New" pitchFamily="49" charset="0"/>
              <a:cs typeface="Courier New" pitchFamily="49" charset="0"/>
            </a:endParaRPr>
          </a:p>
          <a:p>
            <a:pPr>
              <a:spcAft>
                <a:spcPts val="1200"/>
              </a:spcAft>
            </a:pPr>
            <a:r>
              <a:rPr lang="en-US" sz="2000" dirty="0">
                <a:latin typeface="Courier New" pitchFamily="49" charset="0"/>
                <a:cs typeface="Courier New" pitchFamily="49" charset="0"/>
              </a:rPr>
              <a:t>{1, 2, 3, 4, 5, 6</a:t>
            </a:r>
            <a:r>
              <a:rPr lang="en-US" sz="2000" dirty="0" smtClean="0">
                <a:latin typeface="Courier New" pitchFamily="49" charset="0"/>
                <a:cs typeface="Courier New" pitchFamily="49" charset="0"/>
              </a:rPr>
              <a:t>}</a:t>
            </a:r>
            <a:endParaRPr lang="el-GR" sz="2000" dirty="0">
              <a:latin typeface="Courier New" pitchFamily="49" charset="0"/>
              <a:cs typeface="Courier New" pitchFamily="49" charset="0"/>
            </a:endParaRPr>
          </a:p>
        </p:txBody>
      </p:sp>
    </p:spTree>
    <p:extLst>
      <p:ext uri="{BB962C8B-B14F-4D97-AF65-F5344CB8AC3E}">
        <p14:creationId xmlns:p14="http://schemas.microsoft.com/office/powerpoint/2010/main" val="33287827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11025" y="512123"/>
            <a:ext cx="8093225" cy="6093976"/>
          </a:xfrm>
          <a:prstGeom prst="rect">
            <a:avLst/>
          </a:prstGeom>
          <a:noFill/>
        </p:spPr>
        <p:txBody>
          <a:bodyPr wrap="square">
            <a:spAutoFit/>
          </a:bodyPr>
          <a:lstStyle/>
          <a:p>
            <a:r>
              <a:rPr lang="el-GR" sz="2000" dirty="0"/>
              <a:t>Ένα σύνολο μπορεί να αποτελείται από μοναδικά στοιχεία διαφορετικού τύπου.</a:t>
            </a:r>
          </a:p>
          <a:p>
            <a:r>
              <a:rPr lang="el-GR" sz="2000" b="1" dirty="0"/>
              <a:t>Παράδειγμα</a:t>
            </a:r>
            <a:endParaRPr lang="el-GR" sz="2000" dirty="0"/>
          </a:p>
          <a:p>
            <a:pPr>
              <a:spcAft>
                <a:spcPts val="1200"/>
              </a:spcAft>
            </a:pPr>
            <a:r>
              <a:rPr lang="el-GR" sz="2000" dirty="0">
                <a:latin typeface="Courier New" pitchFamily="49" charset="0"/>
                <a:cs typeface="Courier New" pitchFamily="49" charset="0"/>
              </a:rPr>
              <a:t>&gt;&gt;&gt; </a:t>
            </a:r>
            <a:r>
              <a:rPr lang="en-US" sz="2000" dirty="0">
                <a:latin typeface="Courier New" pitchFamily="49" charset="0"/>
                <a:cs typeface="Courier New" pitchFamily="49" charset="0"/>
              </a:rPr>
              <a:t>this</a:t>
            </a:r>
            <a:r>
              <a:rPr lang="el-GR" sz="2000" dirty="0">
                <a:latin typeface="Courier New" pitchFamily="49" charset="0"/>
                <a:cs typeface="Courier New" pitchFamily="49" charset="0"/>
              </a:rPr>
              <a:t>_</a:t>
            </a:r>
            <a:r>
              <a:rPr lang="en-US" sz="2000" dirty="0">
                <a:latin typeface="Courier New" pitchFamily="49" charset="0"/>
                <a:cs typeface="Courier New" pitchFamily="49" charset="0"/>
              </a:rPr>
              <a:t>set</a:t>
            </a:r>
            <a:r>
              <a:rPr lang="el-GR" sz="2000" dirty="0">
                <a:latin typeface="Courier New" pitchFamily="49" charset="0"/>
                <a:cs typeface="Courier New" pitchFamily="49" charset="0"/>
              </a:rPr>
              <a:t> = {1,2,3,'</a:t>
            </a:r>
            <a:r>
              <a:rPr lang="en-US" sz="2000" dirty="0">
                <a:latin typeface="Courier New" pitchFamily="49" charset="0"/>
                <a:cs typeface="Courier New" pitchFamily="49" charset="0"/>
              </a:rPr>
              <a:t>a</a:t>
            </a:r>
            <a:r>
              <a:rPr lang="el-GR" sz="2000" dirty="0">
                <a:latin typeface="Courier New" pitchFamily="49" charset="0"/>
                <a:cs typeface="Courier New" pitchFamily="49" charset="0"/>
              </a:rPr>
              <a:t>','φ', '</a:t>
            </a:r>
            <a:r>
              <a:rPr lang="el-GR" sz="2000" dirty="0" err="1">
                <a:latin typeface="Courier New" pitchFamily="49" charset="0"/>
                <a:cs typeface="Courier New" pitchFamily="49" charset="0"/>
              </a:rPr>
              <a:t>αβ</a:t>
            </a:r>
            <a:r>
              <a:rPr lang="el-GR" sz="2000" dirty="0">
                <a:latin typeface="Courier New" pitchFamily="49" charset="0"/>
                <a:cs typeface="Courier New" pitchFamily="49" charset="0"/>
              </a:rPr>
              <a:t>', (1, 5, 7)}</a:t>
            </a:r>
          </a:p>
          <a:p>
            <a:pPr>
              <a:spcAft>
                <a:spcPts val="1200"/>
              </a:spcAft>
            </a:pPr>
            <a:r>
              <a:rPr lang="en-US" sz="2000" dirty="0">
                <a:latin typeface="Courier New" pitchFamily="49" charset="0"/>
                <a:cs typeface="Courier New" pitchFamily="49" charset="0"/>
              </a:rPr>
              <a:t>&gt;&gt;&gt; </a:t>
            </a:r>
            <a:r>
              <a:rPr lang="en-US" sz="2000" dirty="0" err="1">
                <a:latin typeface="Courier New" pitchFamily="49" charset="0"/>
                <a:cs typeface="Courier New" pitchFamily="49" charset="0"/>
              </a:rPr>
              <a:t>this_set</a:t>
            </a:r>
            <a:endParaRPr lang="el-GR" sz="2000" dirty="0">
              <a:latin typeface="Courier New" pitchFamily="49" charset="0"/>
              <a:cs typeface="Courier New" pitchFamily="49" charset="0"/>
            </a:endParaRPr>
          </a:p>
          <a:p>
            <a:pPr>
              <a:spcAft>
                <a:spcPts val="1200"/>
              </a:spcAft>
            </a:pPr>
            <a:r>
              <a:rPr lang="en-US" sz="2000" dirty="0">
                <a:latin typeface="Courier New" pitchFamily="49" charset="0"/>
                <a:cs typeface="Courier New" pitchFamily="49" charset="0"/>
              </a:rPr>
              <a:t>{1, 2, 3, 'a', (1, 5, 7), 'φ', 'αβ'}</a:t>
            </a:r>
            <a:endParaRPr lang="el-GR" sz="2000" dirty="0">
              <a:latin typeface="Courier New" pitchFamily="49" charset="0"/>
              <a:cs typeface="Courier New" pitchFamily="49" charset="0"/>
            </a:endParaRPr>
          </a:p>
          <a:p>
            <a:pPr>
              <a:spcAft>
                <a:spcPts val="1200"/>
              </a:spcAft>
            </a:pPr>
            <a:r>
              <a:rPr lang="el-GR" sz="2000" dirty="0">
                <a:latin typeface="Courier New" pitchFamily="49" charset="0"/>
                <a:cs typeface="Courier New" pitchFamily="49" charset="0"/>
              </a:rPr>
              <a:t>&gt;&gt;&gt; </a:t>
            </a:r>
          </a:p>
          <a:p>
            <a:r>
              <a:rPr lang="el-GR" sz="2000" dirty="0" smtClean="0"/>
              <a:t>Επιτρέπεται να </a:t>
            </a:r>
            <a:r>
              <a:rPr lang="el-GR" sz="2000" dirty="0"/>
              <a:t>χρησιμοποιήσουμε μία λίστα για να δημιουργήσουμε ένα σύνολο από τα στοιχεία της.</a:t>
            </a:r>
          </a:p>
          <a:p>
            <a:r>
              <a:rPr lang="el-GR" sz="2000" b="1" dirty="0"/>
              <a:t>Παράδειγμα</a:t>
            </a:r>
            <a:endParaRPr lang="el-GR" sz="2000" dirty="0"/>
          </a:p>
          <a:p>
            <a:pPr>
              <a:spcAft>
                <a:spcPts val="1200"/>
              </a:spcAft>
            </a:pPr>
            <a:r>
              <a:rPr lang="en-US" sz="2000" dirty="0">
                <a:latin typeface="Courier New" pitchFamily="49" charset="0"/>
                <a:cs typeface="Courier New" pitchFamily="49" charset="0"/>
              </a:rPr>
              <a:t>&gt;&gt;&gt; </a:t>
            </a:r>
            <a:r>
              <a:rPr lang="en-US" sz="2000" dirty="0" err="1">
                <a:latin typeface="Courier New" pitchFamily="49" charset="0"/>
                <a:cs typeface="Courier New" pitchFamily="49" charset="0"/>
              </a:rPr>
              <a:t>this_set</a:t>
            </a:r>
            <a:r>
              <a:rPr lang="en-US" sz="2000" dirty="0">
                <a:latin typeface="Courier New" pitchFamily="49" charset="0"/>
                <a:cs typeface="Courier New" pitchFamily="49" charset="0"/>
              </a:rPr>
              <a:t> = set ([1, 5, 7])</a:t>
            </a:r>
            <a:endParaRPr lang="el-GR" sz="2000" dirty="0">
              <a:latin typeface="Courier New" pitchFamily="49" charset="0"/>
              <a:cs typeface="Courier New" pitchFamily="49" charset="0"/>
            </a:endParaRPr>
          </a:p>
          <a:p>
            <a:pPr>
              <a:spcAft>
                <a:spcPts val="1200"/>
              </a:spcAft>
            </a:pPr>
            <a:r>
              <a:rPr lang="en-US" sz="2000" dirty="0">
                <a:latin typeface="Courier New" pitchFamily="49" charset="0"/>
                <a:cs typeface="Courier New" pitchFamily="49" charset="0"/>
              </a:rPr>
              <a:t>&gt;&gt;&gt; </a:t>
            </a:r>
            <a:r>
              <a:rPr lang="en-US" sz="2000" dirty="0" err="1">
                <a:latin typeface="Courier New" pitchFamily="49" charset="0"/>
                <a:cs typeface="Courier New" pitchFamily="49" charset="0"/>
              </a:rPr>
              <a:t>this_set</a:t>
            </a:r>
            <a:endParaRPr lang="el-GR" sz="2000" dirty="0">
              <a:latin typeface="Courier New" pitchFamily="49" charset="0"/>
              <a:cs typeface="Courier New" pitchFamily="49" charset="0"/>
            </a:endParaRPr>
          </a:p>
          <a:p>
            <a:pPr>
              <a:spcAft>
                <a:spcPts val="1200"/>
              </a:spcAft>
            </a:pPr>
            <a:r>
              <a:rPr lang="el-GR" sz="2000" dirty="0">
                <a:latin typeface="Courier New" pitchFamily="49" charset="0"/>
                <a:cs typeface="Courier New" pitchFamily="49" charset="0"/>
              </a:rPr>
              <a:t>{1, 5, 7}</a:t>
            </a:r>
          </a:p>
          <a:p>
            <a:pPr>
              <a:spcAft>
                <a:spcPts val="1200"/>
              </a:spcAft>
            </a:pPr>
            <a:r>
              <a:rPr lang="el-GR" sz="2000" dirty="0">
                <a:latin typeface="Courier New" pitchFamily="49" charset="0"/>
                <a:cs typeface="Courier New" pitchFamily="49" charset="0"/>
              </a:rPr>
              <a:t>&gt;&gt;&gt; </a:t>
            </a:r>
          </a:p>
          <a:p>
            <a:pPr marL="231775" indent="-231775" fontAlgn="auto">
              <a:lnSpc>
                <a:spcPct val="150000"/>
              </a:lnSpc>
              <a:spcBef>
                <a:spcPts val="0"/>
              </a:spcBef>
              <a:spcAft>
                <a:spcPts val="0"/>
              </a:spcAft>
              <a:buFontTx/>
              <a:buBlip>
                <a:blip r:embed="rId2"/>
              </a:buBlip>
              <a:defRPr/>
            </a:pPr>
            <a:endParaRPr lang="el-GR" sz="2000" dirty="0">
              <a:effectLst>
                <a:outerShdw blurRad="38100" dist="38100" dir="2700000" algn="tl">
                  <a:srgbClr val="000000">
                    <a:alpha val="43137"/>
                  </a:srgbClr>
                </a:outerShdw>
              </a:effectLst>
              <a:latin typeface="+mn-lt"/>
            </a:endParaRPr>
          </a:p>
        </p:txBody>
      </p:sp>
      <p:sp>
        <p:nvSpPr>
          <p:cNvPr id="2" name="Ορθογώνιο 1"/>
          <p:cNvSpPr/>
          <p:nvPr/>
        </p:nvSpPr>
        <p:spPr>
          <a:xfrm>
            <a:off x="5155113" y="0"/>
            <a:ext cx="2458109" cy="369332"/>
          </a:xfrm>
          <a:prstGeom prst="rect">
            <a:avLst/>
          </a:prstGeom>
        </p:spPr>
        <p:txBody>
          <a:bodyPr wrap="none">
            <a:spAutoFit/>
          </a:bodyPr>
          <a:lstStyle/>
          <a:p>
            <a:r>
              <a:rPr lang="el-GR" b="1" dirty="0">
                <a:solidFill>
                  <a:schemeClr val="bg2">
                    <a:lumMod val="75000"/>
                  </a:schemeClr>
                </a:solidFill>
              </a:rPr>
              <a:t>Δημιουργία Συνόλου</a:t>
            </a:r>
            <a:endParaRPr lang="el-GR" dirty="0">
              <a:solidFill>
                <a:schemeClr val="bg2">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linds(horizont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linds(horizont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linds(horizont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linds(horizontal)">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blinds(horizontal)">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blinds(horizontal)">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blinds(horizontal)">
                                      <p:cBhvr>
                                        <p:cTn id="47" dur="500"/>
                                        <p:tgtEl>
                                          <p:spTgt spid="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5">
                                            <p:txEl>
                                              <p:pRg st="9" end="9"/>
                                            </p:txEl>
                                          </p:spTgt>
                                        </p:tgtEl>
                                        <p:attrNameLst>
                                          <p:attrName>style.visibility</p:attrName>
                                        </p:attrNameLst>
                                      </p:cBhvr>
                                      <p:to>
                                        <p:strVal val="visible"/>
                                      </p:to>
                                    </p:set>
                                    <p:animEffect transition="in" filter="blinds(horizontal)">
                                      <p:cBhvr>
                                        <p:cTn id="52" dur="500"/>
                                        <p:tgtEl>
                                          <p:spTgt spid="5">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5">
                                            <p:txEl>
                                              <p:pRg st="10" end="10"/>
                                            </p:txEl>
                                          </p:spTgt>
                                        </p:tgtEl>
                                        <p:attrNameLst>
                                          <p:attrName>style.visibility</p:attrName>
                                        </p:attrNameLst>
                                      </p:cBhvr>
                                      <p:to>
                                        <p:strVal val="visible"/>
                                      </p:to>
                                    </p:set>
                                    <p:animEffect transition="in" filter="blinds(horizontal)">
                                      <p:cBhvr>
                                        <p:cTn id="57" dur="500"/>
                                        <p:tgtEl>
                                          <p:spTgt spid="5">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5">
                                            <p:txEl>
                                              <p:pRg st="11" end="11"/>
                                            </p:txEl>
                                          </p:spTgt>
                                        </p:tgtEl>
                                        <p:attrNameLst>
                                          <p:attrName>style.visibility</p:attrName>
                                        </p:attrNameLst>
                                      </p:cBhvr>
                                      <p:to>
                                        <p:strVal val="visible"/>
                                      </p:to>
                                    </p:set>
                                    <p:animEffect transition="in" filter="blinds(horizontal)">
                                      <p:cBhvr>
                                        <p:cTn id="62" dur="500"/>
                                        <p:tgtEl>
                                          <p:spTgt spid="5">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39750" y="404813"/>
            <a:ext cx="8207375" cy="5632311"/>
          </a:xfrm>
          <a:prstGeom prst="rect">
            <a:avLst/>
          </a:prstGeom>
          <a:noFill/>
        </p:spPr>
        <p:txBody>
          <a:bodyPr>
            <a:spAutoFit/>
          </a:bodyPr>
          <a:lstStyle/>
          <a:p>
            <a:pPr lvl="0">
              <a:spcAft>
                <a:spcPts val="600"/>
              </a:spcAft>
            </a:pPr>
            <a:r>
              <a:rPr lang="en-US" sz="2000" b="1" dirty="0"/>
              <a:t>s</a:t>
            </a:r>
            <a:r>
              <a:rPr lang="el-GR" sz="2000" b="1" dirty="0"/>
              <a:t>.</a:t>
            </a:r>
            <a:r>
              <a:rPr lang="en-US" sz="2000" b="1" dirty="0"/>
              <a:t>add</a:t>
            </a:r>
            <a:r>
              <a:rPr lang="el-GR" sz="2000" b="1" dirty="0"/>
              <a:t>(</a:t>
            </a:r>
            <a:r>
              <a:rPr lang="en-US" sz="2000" b="1" dirty="0"/>
              <a:t>item</a:t>
            </a:r>
            <a:r>
              <a:rPr lang="el-GR" sz="2000" b="1" dirty="0"/>
              <a:t>):</a:t>
            </a:r>
            <a:r>
              <a:rPr lang="el-GR" sz="2000" dirty="0"/>
              <a:t>Προσθέτει το στοιχείο </a:t>
            </a:r>
            <a:r>
              <a:rPr lang="en-US" sz="2000" dirty="0"/>
              <a:t>item </a:t>
            </a:r>
            <a:r>
              <a:rPr lang="el-GR" sz="2000" dirty="0"/>
              <a:t>στο σύνολο </a:t>
            </a:r>
            <a:r>
              <a:rPr lang="en-US" sz="2000" dirty="0"/>
              <a:t>s</a:t>
            </a:r>
            <a:r>
              <a:rPr lang="el-GR" sz="2000" dirty="0"/>
              <a:t>.</a:t>
            </a:r>
          </a:p>
          <a:p>
            <a:pPr lvl="0">
              <a:spcAft>
                <a:spcPts val="600"/>
              </a:spcAft>
            </a:pPr>
            <a:r>
              <a:rPr lang="en-US" sz="2000" b="1" dirty="0"/>
              <a:t>s</a:t>
            </a:r>
            <a:r>
              <a:rPr lang="el-GR" sz="2000" b="1" dirty="0"/>
              <a:t>.</a:t>
            </a:r>
            <a:r>
              <a:rPr lang="en-US" sz="2000" b="1" dirty="0"/>
              <a:t>clear</a:t>
            </a:r>
            <a:r>
              <a:rPr lang="el-GR" sz="2000" b="1" dirty="0"/>
              <a:t>():</a:t>
            </a:r>
            <a:r>
              <a:rPr lang="el-GR" sz="2000" dirty="0"/>
              <a:t>Επιστρέφει ένα κενό σύνολο. Διαγράφει όλα τα στοιχεία του συνόλου </a:t>
            </a:r>
            <a:r>
              <a:rPr lang="en-US" sz="2000" dirty="0"/>
              <a:t>s</a:t>
            </a:r>
            <a:r>
              <a:rPr lang="el-GR" sz="2000" dirty="0"/>
              <a:t>.</a:t>
            </a:r>
          </a:p>
          <a:p>
            <a:pPr lvl="0">
              <a:spcAft>
                <a:spcPts val="600"/>
              </a:spcAft>
            </a:pPr>
            <a:r>
              <a:rPr lang="en-US" sz="2000" b="1" dirty="0"/>
              <a:t>s</a:t>
            </a:r>
            <a:r>
              <a:rPr lang="el-GR" sz="2000" b="1" dirty="0"/>
              <a:t>.</a:t>
            </a:r>
            <a:r>
              <a:rPr lang="en-US" sz="2000" b="1" dirty="0"/>
              <a:t>copy</a:t>
            </a:r>
            <a:r>
              <a:rPr lang="el-GR" sz="2000" b="1" dirty="0"/>
              <a:t>():</a:t>
            </a:r>
            <a:r>
              <a:rPr lang="el-GR" sz="2000" dirty="0"/>
              <a:t>Επιστρέφει ένα αντίγραφο του συνόλου </a:t>
            </a:r>
            <a:r>
              <a:rPr lang="en-US" sz="2000" dirty="0"/>
              <a:t>s</a:t>
            </a:r>
            <a:r>
              <a:rPr lang="el-GR" sz="2000" dirty="0"/>
              <a:t> .</a:t>
            </a:r>
          </a:p>
          <a:p>
            <a:pPr lvl="0">
              <a:spcAft>
                <a:spcPts val="600"/>
              </a:spcAft>
            </a:pPr>
            <a:r>
              <a:rPr lang="en-US" sz="2000" b="1" dirty="0"/>
              <a:t>s</a:t>
            </a:r>
            <a:r>
              <a:rPr lang="el-GR" sz="2000" b="1" dirty="0"/>
              <a:t>.</a:t>
            </a:r>
            <a:r>
              <a:rPr lang="en-US" sz="2000" b="1" dirty="0" err="1"/>
              <a:t>differce</a:t>
            </a:r>
            <a:r>
              <a:rPr lang="el-GR" sz="2000" b="1" dirty="0"/>
              <a:t>(</a:t>
            </a:r>
            <a:r>
              <a:rPr lang="en-US" sz="2000" b="1" dirty="0"/>
              <a:t>s</a:t>
            </a:r>
            <a:r>
              <a:rPr lang="el-GR" sz="2000" b="1" dirty="0"/>
              <a:t>1):</a:t>
            </a:r>
            <a:r>
              <a:rPr lang="el-GR" sz="2000" dirty="0"/>
              <a:t>Επιστρέφει ένα σύνολο που περιλαμβάνει τα στοιχεία που υπάρχουν στο σύνολο </a:t>
            </a:r>
            <a:r>
              <a:rPr lang="en-US" sz="2000" dirty="0"/>
              <a:t>s </a:t>
            </a:r>
            <a:r>
              <a:rPr lang="el-GR" sz="2000" dirty="0"/>
              <a:t>αλλά δεν υπάρχουν στο σύνολο </a:t>
            </a:r>
            <a:r>
              <a:rPr lang="en-US" sz="2000" dirty="0"/>
              <a:t>s</a:t>
            </a:r>
            <a:r>
              <a:rPr lang="el-GR" sz="2000" dirty="0"/>
              <a:t>1.</a:t>
            </a:r>
          </a:p>
          <a:p>
            <a:pPr lvl="0">
              <a:spcAft>
                <a:spcPts val="600"/>
              </a:spcAft>
            </a:pPr>
            <a:r>
              <a:rPr lang="en-US" sz="2000" b="1" dirty="0"/>
              <a:t>s</a:t>
            </a:r>
            <a:r>
              <a:rPr lang="el-GR" sz="2000" b="1" dirty="0"/>
              <a:t>.</a:t>
            </a:r>
            <a:r>
              <a:rPr lang="en-US" sz="2000" b="1" dirty="0" err="1"/>
              <a:t>differce</a:t>
            </a:r>
            <a:r>
              <a:rPr lang="el-GR" sz="2000" b="1" dirty="0"/>
              <a:t>_</a:t>
            </a:r>
            <a:r>
              <a:rPr lang="en-US" sz="2000" b="1" dirty="0"/>
              <a:t>update</a:t>
            </a:r>
            <a:r>
              <a:rPr lang="el-GR" sz="2000" b="1" dirty="0"/>
              <a:t>(</a:t>
            </a:r>
            <a:r>
              <a:rPr lang="en-US" sz="2000" b="1" dirty="0"/>
              <a:t>s</a:t>
            </a:r>
            <a:r>
              <a:rPr lang="el-GR" sz="2000" b="1" dirty="0"/>
              <a:t>1):</a:t>
            </a:r>
            <a:r>
              <a:rPr lang="el-GR" sz="2000" dirty="0"/>
              <a:t> Διαγράφει από το σύνολο </a:t>
            </a:r>
            <a:r>
              <a:rPr lang="en-US" sz="2000" dirty="0"/>
              <a:t>s</a:t>
            </a:r>
            <a:r>
              <a:rPr lang="el-GR" sz="2000" dirty="0"/>
              <a:t> τα στοιχεία εκείνα που υπάρχουν στο σύνολο </a:t>
            </a:r>
            <a:r>
              <a:rPr lang="en-US" sz="2000" dirty="0"/>
              <a:t>s</a:t>
            </a:r>
            <a:r>
              <a:rPr lang="el-GR" sz="2000" dirty="0"/>
              <a:t>1.</a:t>
            </a:r>
          </a:p>
          <a:p>
            <a:pPr lvl="0">
              <a:spcAft>
                <a:spcPts val="600"/>
              </a:spcAft>
            </a:pPr>
            <a:r>
              <a:rPr lang="en-US" sz="2000" b="1" dirty="0"/>
              <a:t>s</a:t>
            </a:r>
            <a:r>
              <a:rPr lang="el-GR" sz="2000" b="1" dirty="0"/>
              <a:t>.</a:t>
            </a:r>
            <a:r>
              <a:rPr lang="en-US" sz="2000" b="1" dirty="0"/>
              <a:t>discard</a:t>
            </a:r>
            <a:r>
              <a:rPr lang="el-GR" sz="2000" b="1" dirty="0"/>
              <a:t>(</a:t>
            </a:r>
            <a:r>
              <a:rPr lang="en-US" sz="2000" b="1" dirty="0"/>
              <a:t>item</a:t>
            </a:r>
            <a:r>
              <a:rPr lang="el-GR" sz="2000" b="1" dirty="0"/>
              <a:t>):</a:t>
            </a:r>
            <a:r>
              <a:rPr lang="el-GR" sz="2000" dirty="0"/>
              <a:t> Διαγράφει το στοιχείο </a:t>
            </a:r>
            <a:r>
              <a:rPr lang="en-US" sz="2000" dirty="0"/>
              <a:t>item </a:t>
            </a:r>
            <a:r>
              <a:rPr lang="el-GR" sz="2000" dirty="0"/>
              <a:t>από το σύνολο </a:t>
            </a:r>
            <a:r>
              <a:rPr lang="en-US" sz="2000" dirty="0"/>
              <a:t>s</a:t>
            </a:r>
            <a:r>
              <a:rPr lang="el-GR" sz="2000" dirty="0"/>
              <a:t>. Αν το στοιχείο </a:t>
            </a:r>
            <a:r>
              <a:rPr lang="en-US" sz="2000" dirty="0"/>
              <a:t>item </a:t>
            </a:r>
            <a:r>
              <a:rPr lang="el-GR" sz="2000" dirty="0"/>
              <a:t>δεν υπάρχει δεν δίνει μήνυμα λάθους.</a:t>
            </a:r>
          </a:p>
          <a:p>
            <a:pPr lvl="0">
              <a:spcAft>
                <a:spcPts val="600"/>
              </a:spcAft>
            </a:pPr>
            <a:r>
              <a:rPr lang="en-US" sz="2000" b="1" dirty="0"/>
              <a:t>s</a:t>
            </a:r>
            <a:r>
              <a:rPr lang="el-GR" sz="2000" b="1" dirty="0"/>
              <a:t>.</a:t>
            </a:r>
            <a:r>
              <a:rPr lang="en-US" sz="2000" b="1" dirty="0"/>
              <a:t>intersection</a:t>
            </a:r>
            <a:r>
              <a:rPr lang="el-GR" sz="2000" b="1" dirty="0"/>
              <a:t>(</a:t>
            </a:r>
            <a:r>
              <a:rPr lang="en-US" sz="2000" b="1" dirty="0"/>
              <a:t>s</a:t>
            </a:r>
            <a:r>
              <a:rPr lang="el-GR" sz="2000" b="1" dirty="0"/>
              <a:t>1):</a:t>
            </a:r>
            <a:r>
              <a:rPr lang="el-GR" sz="2000" dirty="0"/>
              <a:t> Επιστρέφει ένα σύνολο που περιλαμβάνει τα στοιχεία που υπάρχουν και στα δύο σύνολα </a:t>
            </a:r>
            <a:r>
              <a:rPr lang="en-US" sz="2000" dirty="0"/>
              <a:t>s </a:t>
            </a:r>
            <a:r>
              <a:rPr lang="el-GR" sz="2000" dirty="0"/>
              <a:t>και </a:t>
            </a:r>
            <a:r>
              <a:rPr lang="en-US" sz="2000" dirty="0"/>
              <a:t>s</a:t>
            </a:r>
            <a:r>
              <a:rPr lang="el-GR" sz="2000" dirty="0"/>
              <a:t>1.</a:t>
            </a:r>
          </a:p>
          <a:p>
            <a:pPr lvl="0">
              <a:spcAft>
                <a:spcPts val="600"/>
              </a:spcAft>
            </a:pPr>
            <a:r>
              <a:rPr lang="en-US" sz="2000" b="1" dirty="0"/>
              <a:t>s</a:t>
            </a:r>
            <a:r>
              <a:rPr lang="el-GR" sz="2000" b="1" dirty="0"/>
              <a:t>.</a:t>
            </a:r>
            <a:r>
              <a:rPr lang="en-US" sz="2000" b="1" dirty="0"/>
              <a:t>intersection</a:t>
            </a:r>
            <a:r>
              <a:rPr lang="el-GR" sz="2000" b="1" dirty="0"/>
              <a:t>_</a:t>
            </a:r>
            <a:r>
              <a:rPr lang="en-US" sz="2000" b="1" dirty="0"/>
              <a:t>update</a:t>
            </a:r>
            <a:r>
              <a:rPr lang="el-GR" sz="2000" b="1" dirty="0"/>
              <a:t>(</a:t>
            </a:r>
            <a:r>
              <a:rPr lang="en-US" sz="2000" b="1" dirty="0"/>
              <a:t>s</a:t>
            </a:r>
            <a:r>
              <a:rPr lang="el-GR" sz="2000" b="1" dirty="0"/>
              <a:t>1):</a:t>
            </a:r>
            <a:r>
              <a:rPr lang="el-GR" sz="2000" dirty="0"/>
              <a:t> Διαγράφει από το σύνολο </a:t>
            </a:r>
            <a:r>
              <a:rPr lang="en-US" sz="2000" dirty="0"/>
              <a:t>s</a:t>
            </a:r>
            <a:r>
              <a:rPr lang="el-GR" sz="2000" dirty="0"/>
              <a:t> τα στοιχεία που δεν υπάρχουν και στα δύο σύνολα </a:t>
            </a:r>
            <a:r>
              <a:rPr lang="en-US" sz="2000" dirty="0"/>
              <a:t>s </a:t>
            </a:r>
            <a:r>
              <a:rPr lang="el-GR" sz="2000" dirty="0"/>
              <a:t>και </a:t>
            </a:r>
            <a:r>
              <a:rPr lang="en-US" sz="2000" dirty="0"/>
              <a:t>s</a:t>
            </a:r>
            <a:r>
              <a:rPr lang="el-GR" sz="2000" dirty="0"/>
              <a:t>1.</a:t>
            </a:r>
          </a:p>
          <a:p>
            <a:pPr lvl="0">
              <a:spcAft>
                <a:spcPts val="600"/>
              </a:spcAft>
            </a:pPr>
            <a:r>
              <a:rPr lang="en-US" sz="2000" b="1" dirty="0"/>
              <a:t>s</a:t>
            </a:r>
            <a:r>
              <a:rPr lang="el-GR" sz="2000" b="1" dirty="0"/>
              <a:t>.</a:t>
            </a:r>
            <a:r>
              <a:rPr lang="en-US" sz="2000" b="1" dirty="0" err="1"/>
              <a:t>isdisjoint</a:t>
            </a:r>
            <a:r>
              <a:rPr lang="el-GR" sz="2000" b="1" dirty="0"/>
              <a:t>(</a:t>
            </a:r>
            <a:r>
              <a:rPr lang="en-US" sz="2000" b="1" dirty="0"/>
              <a:t>s</a:t>
            </a:r>
            <a:r>
              <a:rPr lang="el-GR" sz="2000" b="1" dirty="0"/>
              <a:t>1):</a:t>
            </a:r>
            <a:r>
              <a:rPr lang="el-GR" sz="2000" dirty="0"/>
              <a:t> Επιστρέφει την τιμή </a:t>
            </a:r>
            <a:r>
              <a:rPr lang="en-US" sz="2000" dirty="0"/>
              <a:t>True </a:t>
            </a:r>
            <a:r>
              <a:rPr lang="el-GR" sz="2000" dirty="0"/>
              <a:t>αν δεν υπάρχουν κοινά στοιχεία και στα δύο σύνολα </a:t>
            </a:r>
            <a:r>
              <a:rPr lang="en-US" sz="2000" dirty="0"/>
              <a:t>s </a:t>
            </a:r>
            <a:r>
              <a:rPr lang="el-GR" sz="2000" dirty="0"/>
              <a:t>και </a:t>
            </a:r>
            <a:r>
              <a:rPr lang="en-US" sz="2000" dirty="0"/>
              <a:t>s</a:t>
            </a:r>
            <a:r>
              <a:rPr lang="el-GR" sz="2000" dirty="0"/>
              <a:t>1 και </a:t>
            </a:r>
            <a:r>
              <a:rPr lang="en-US" sz="2000" dirty="0"/>
              <a:t>False </a:t>
            </a:r>
            <a:r>
              <a:rPr lang="el-GR" sz="2000" dirty="0"/>
              <a:t>αν υπάρχουν</a:t>
            </a:r>
            <a:r>
              <a:rPr lang="el-GR" sz="2000" dirty="0" smtClean="0"/>
              <a:t>.</a:t>
            </a:r>
            <a:endParaRPr lang="el-GR" sz="2000" dirty="0"/>
          </a:p>
        </p:txBody>
      </p:sp>
      <p:sp>
        <p:nvSpPr>
          <p:cNvPr id="2" name="Ορθογώνιο 1"/>
          <p:cNvSpPr/>
          <p:nvPr/>
        </p:nvSpPr>
        <p:spPr>
          <a:xfrm>
            <a:off x="4988369" y="-17481"/>
            <a:ext cx="2401684" cy="400110"/>
          </a:xfrm>
          <a:prstGeom prst="rect">
            <a:avLst/>
          </a:prstGeom>
        </p:spPr>
        <p:txBody>
          <a:bodyPr wrap="none">
            <a:spAutoFit/>
          </a:bodyPr>
          <a:lstStyle/>
          <a:p>
            <a:pPr algn="ctr" fontAlgn="auto">
              <a:spcBef>
                <a:spcPts val="0"/>
              </a:spcBef>
              <a:spcAft>
                <a:spcPts val="0"/>
              </a:spcAft>
              <a:defRPr/>
            </a:pPr>
            <a:r>
              <a:rPr lang="el-GR" sz="2000" b="1" dirty="0" smtClean="0">
                <a:solidFill>
                  <a:schemeClr val="bg2">
                    <a:lumMod val="75000"/>
                  </a:schemeClr>
                </a:solidFill>
              </a:rPr>
              <a:t>Μέθοδοι  </a:t>
            </a:r>
            <a:r>
              <a:rPr lang="el-GR" sz="2000" b="1" dirty="0">
                <a:solidFill>
                  <a:schemeClr val="bg2">
                    <a:lumMod val="75000"/>
                  </a:schemeClr>
                </a:solidFill>
              </a:rPr>
              <a:t>συνόλου</a:t>
            </a:r>
            <a:endParaRPr lang="el-GR" sz="2000" b="1" dirty="0">
              <a:ln w="12700">
                <a:solidFill>
                  <a:schemeClr val="tx2">
                    <a:satMod val="155000"/>
                  </a:schemeClr>
                </a:solidFill>
                <a:prstDash val="solid"/>
              </a:ln>
              <a:solidFill>
                <a:schemeClr val="bg2">
                  <a:lumMod val="75000"/>
                </a:schemeClr>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39750" y="404813"/>
            <a:ext cx="8207375" cy="5786199"/>
          </a:xfrm>
          <a:prstGeom prst="rect">
            <a:avLst/>
          </a:prstGeom>
          <a:noFill/>
        </p:spPr>
        <p:txBody>
          <a:bodyPr>
            <a:spAutoFit/>
          </a:bodyPr>
          <a:lstStyle/>
          <a:p>
            <a:pPr lvl="0">
              <a:spcAft>
                <a:spcPts val="600"/>
              </a:spcAft>
            </a:pPr>
            <a:r>
              <a:rPr lang="en-US" sz="2000" b="1" dirty="0" smtClean="0"/>
              <a:t>s</a:t>
            </a:r>
            <a:r>
              <a:rPr lang="el-GR" sz="2000" b="1" dirty="0"/>
              <a:t>.</a:t>
            </a:r>
            <a:r>
              <a:rPr lang="en-US" sz="2000" b="1" dirty="0" err="1"/>
              <a:t>issubset</a:t>
            </a:r>
            <a:r>
              <a:rPr lang="el-GR" sz="2000" b="1" dirty="0"/>
              <a:t>(</a:t>
            </a:r>
            <a:r>
              <a:rPr lang="en-US" sz="2000" b="1" dirty="0"/>
              <a:t>s</a:t>
            </a:r>
            <a:r>
              <a:rPr lang="el-GR" sz="2000" b="1" dirty="0"/>
              <a:t>1):</a:t>
            </a:r>
            <a:r>
              <a:rPr lang="el-GR" sz="2000" dirty="0"/>
              <a:t> Επιστρέφει την τιμή </a:t>
            </a:r>
            <a:r>
              <a:rPr lang="en-US" sz="2000" dirty="0"/>
              <a:t>True </a:t>
            </a:r>
            <a:r>
              <a:rPr lang="el-GR" sz="2000" dirty="0"/>
              <a:t>αν τα στοιχεία του συνόλου </a:t>
            </a:r>
            <a:r>
              <a:rPr lang="en-US" sz="2000" dirty="0"/>
              <a:t>s</a:t>
            </a:r>
            <a:r>
              <a:rPr lang="el-GR" sz="2000" dirty="0"/>
              <a:t> υπάρχουν και στο σύνολο </a:t>
            </a:r>
            <a:r>
              <a:rPr lang="en-US" sz="2000" dirty="0"/>
              <a:t>s</a:t>
            </a:r>
            <a:r>
              <a:rPr lang="el-GR" sz="2000" dirty="0"/>
              <a:t>1 και </a:t>
            </a:r>
            <a:r>
              <a:rPr lang="en-US" sz="2000" dirty="0"/>
              <a:t>False </a:t>
            </a:r>
            <a:r>
              <a:rPr lang="el-GR" sz="2000" dirty="0"/>
              <a:t>αν δεν υπάρχουν.</a:t>
            </a:r>
          </a:p>
          <a:p>
            <a:pPr lvl="0">
              <a:spcAft>
                <a:spcPts val="600"/>
              </a:spcAft>
            </a:pPr>
            <a:r>
              <a:rPr lang="en-US" sz="2000" b="1" dirty="0"/>
              <a:t>s</a:t>
            </a:r>
            <a:r>
              <a:rPr lang="el-GR" sz="2000" b="1" dirty="0"/>
              <a:t>.</a:t>
            </a:r>
            <a:r>
              <a:rPr lang="en-US" sz="2000" b="1" dirty="0" err="1"/>
              <a:t>issuperset</a:t>
            </a:r>
            <a:r>
              <a:rPr lang="el-GR" sz="2000" b="1" dirty="0"/>
              <a:t>(</a:t>
            </a:r>
            <a:r>
              <a:rPr lang="en-US" sz="2000" b="1" dirty="0"/>
              <a:t>s</a:t>
            </a:r>
            <a:r>
              <a:rPr lang="el-GR" sz="2000" b="1" dirty="0"/>
              <a:t>1):</a:t>
            </a:r>
            <a:r>
              <a:rPr lang="el-GR" sz="2000" dirty="0"/>
              <a:t> Επιστρέφει την τιμή </a:t>
            </a:r>
            <a:r>
              <a:rPr lang="en-US" sz="2000" dirty="0"/>
              <a:t>True </a:t>
            </a:r>
            <a:r>
              <a:rPr lang="el-GR" sz="2000" dirty="0"/>
              <a:t>αν τα στοιχεία του συνόλου </a:t>
            </a:r>
            <a:r>
              <a:rPr lang="en-US" sz="2000" dirty="0"/>
              <a:t>s</a:t>
            </a:r>
            <a:r>
              <a:rPr lang="el-GR" sz="2000" dirty="0"/>
              <a:t>1 υπάρχουν και στο σύνολο </a:t>
            </a:r>
            <a:r>
              <a:rPr lang="en-US" sz="2000" dirty="0"/>
              <a:t>s</a:t>
            </a:r>
            <a:r>
              <a:rPr lang="el-GR" sz="2000" dirty="0"/>
              <a:t> και </a:t>
            </a:r>
            <a:r>
              <a:rPr lang="en-US" sz="2000" dirty="0"/>
              <a:t>False </a:t>
            </a:r>
            <a:r>
              <a:rPr lang="el-GR" sz="2000" dirty="0"/>
              <a:t>αν δεν υπάρχουν.</a:t>
            </a:r>
          </a:p>
          <a:p>
            <a:pPr lvl="0">
              <a:spcAft>
                <a:spcPts val="600"/>
              </a:spcAft>
            </a:pPr>
            <a:r>
              <a:rPr lang="en-US" sz="2000" b="1" dirty="0"/>
              <a:t>s</a:t>
            </a:r>
            <a:r>
              <a:rPr lang="el-GR" sz="2000" b="1" dirty="0"/>
              <a:t>.</a:t>
            </a:r>
            <a:r>
              <a:rPr lang="en-US" sz="2000" b="1" dirty="0"/>
              <a:t>pop</a:t>
            </a:r>
            <a:r>
              <a:rPr lang="el-GR" sz="2000" b="1" dirty="0"/>
              <a:t>():</a:t>
            </a:r>
            <a:r>
              <a:rPr lang="el-GR" sz="2000" dirty="0"/>
              <a:t> Διαγράφει τυχαία ένα στοιχείο του συνόλου </a:t>
            </a:r>
            <a:r>
              <a:rPr lang="en-US" sz="2000" dirty="0"/>
              <a:t>s</a:t>
            </a:r>
            <a:r>
              <a:rPr lang="el-GR" sz="2000" dirty="0"/>
              <a:t>. Το στοιχείο αυτό επιστρέφεται από την </a:t>
            </a:r>
            <a:r>
              <a:rPr lang="en-US" sz="2000" dirty="0"/>
              <a:t>pop</a:t>
            </a:r>
            <a:r>
              <a:rPr lang="el-GR" sz="2000" dirty="0"/>
              <a:t> ().</a:t>
            </a:r>
          </a:p>
          <a:p>
            <a:pPr lvl="0">
              <a:spcAft>
                <a:spcPts val="600"/>
              </a:spcAft>
            </a:pPr>
            <a:r>
              <a:rPr lang="en-US" sz="2000" b="1" dirty="0"/>
              <a:t>s</a:t>
            </a:r>
            <a:r>
              <a:rPr lang="el-GR" sz="2000" b="1" dirty="0"/>
              <a:t>.</a:t>
            </a:r>
            <a:r>
              <a:rPr lang="en-US" sz="2000" b="1" dirty="0"/>
              <a:t>remove</a:t>
            </a:r>
            <a:r>
              <a:rPr lang="el-GR" sz="2000" b="1" dirty="0"/>
              <a:t>(</a:t>
            </a:r>
            <a:r>
              <a:rPr lang="en-US" sz="2000" b="1" dirty="0"/>
              <a:t>item</a:t>
            </a:r>
            <a:r>
              <a:rPr lang="el-GR" sz="2000" b="1" dirty="0"/>
              <a:t>):</a:t>
            </a:r>
            <a:r>
              <a:rPr lang="el-GR" sz="2000" dirty="0"/>
              <a:t> Διαγράφει το στοιχείο </a:t>
            </a:r>
            <a:r>
              <a:rPr lang="en-US" sz="2000" dirty="0"/>
              <a:t>item </a:t>
            </a:r>
            <a:r>
              <a:rPr lang="el-GR" sz="2000" dirty="0"/>
              <a:t>του συνόλου </a:t>
            </a:r>
            <a:r>
              <a:rPr lang="en-US" sz="2000" dirty="0"/>
              <a:t>s</a:t>
            </a:r>
            <a:r>
              <a:rPr lang="el-GR" sz="2000" dirty="0"/>
              <a:t>. Αν το στοιχείο </a:t>
            </a:r>
            <a:r>
              <a:rPr lang="en-US" sz="2000" dirty="0"/>
              <a:t>item</a:t>
            </a:r>
            <a:r>
              <a:rPr lang="el-GR" sz="2000" dirty="0"/>
              <a:t> δεν υπάρχει εμφανίζεται μήνυμα λάθους.</a:t>
            </a:r>
          </a:p>
          <a:p>
            <a:pPr lvl="0">
              <a:spcAft>
                <a:spcPts val="600"/>
              </a:spcAft>
            </a:pPr>
            <a:r>
              <a:rPr lang="en-US" sz="2000" b="1" dirty="0"/>
              <a:t>s</a:t>
            </a:r>
            <a:r>
              <a:rPr lang="el-GR" sz="2000" b="1" dirty="0"/>
              <a:t>.</a:t>
            </a:r>
            <a:r>
              <a:rPr lang="en-US" sz="2000" b="1" dirty="0"/>
              <a:t>symmetric</a:t>
            </a:r>
            <a:r>
              <a:rPr lang="el-GR" sz="2000" b="1" dirty="0"/>
              <a:t>_</a:t>
            </a:r>
            <a:r>
              <a:rPr lang="en-US" sz="2000" b="1" dirty="0"/>
              <a:t>difference</a:t>
            </a:r>
            <a:r>
              <a:rPr lang="el-GR" sz="2000" b="1" dirty="0"/>
              <a:t>_</a:t>
            </a:r>
            <a:r>
              <a:rPr lang="en-US" sz="2000" b="1" dirty="0"/>
              <a:t>update</a:t>
            </a:r>
            <a:r>
              <a:rPr lang="el-GR" sz="2000" b="1" dirty="0"/>
              <a:t>(</a:t>
            </a:r>
            <a:r>
              <a:rPr lang="en-US" sz="2000" b="1" dirty="0"/>
              <a:t>s</a:t>
            </a:r>
            <a:r>
              <a:rPr lang="el-GR" sz="2000" b="1" dirty="0"/>
              <a:t>1):</a:t>
            </a:r>
            <a:r>
              <a:rPr lang="el-GR" sz="2000" dirty="0"/>
              <a:t> Διαγράφει από το σύνολο </a:t>
            </a:r>
            <a:r>
              <a:rPr lang="en-US" sz="2000" dirty="0"/>
              <a:t>s </a:t>
            </a:r>
            <a:r>
              <a:rPr lang="el-GR" sz="2000" dirty="0"/>
              <a:t>τα στοιχεία που υπάρχουν και στα δύο σύνολα </a:t>
            </a:r>
            <a:r>
              <a:rPr lang="en-US" sz="2000" dirty="0"/>
              <a:t>s </a:t>
            </a:r>
            <a:r>
              <a:rPr lang="el-GR" sz="2000" dirty="0"/>
              <a:t>και </a:t>
            </a:r>
            <a:r>
              <a:rPr lang="en-US" sz="2000" dirty="0"/>
              <a:t>s</a:t>
            </a:r>
            <a:r>
              <a:rPr lang="el-GR" sz="2000" dirty="0"/>
              <a:t>1 και προσθέτει τα υπόλοιπα στοιχεία του συνόλου </a:t>
            </a:r>
            <a:r>
              <a:rPr lang="en-US" sz="2000" dirty="0"/>
              <a:t>s</a:t>
            </a:r>
            <a:r>
              <a:rPr lang="el-GR" sz="2000" dirty="0"/>
              <a:t>1.</a:t>
            </a:r>
          </a:p>
          <a:p>
            <a:pPr lvl="0">
              <a:spcAft>
                <a:spcPts val="600"/>
              </a:spcAft>
            </a:pPr>
            <a:r>
              <a:rPr lang="en-US" sz="2000" b="1" dirty="0"/>
              <a:t>s</a:t>
            </a:r>
            <a:r>
              <a:rPr lang="el-GR" sz="2000" b="1" dirty="0"/>
              <a:t>.</a:t>
            </a:r>
            <a:r>
              <a:rPr lang="en-US" sz="2000" b="1" dirty="0"/>
              <a:t>union</a:t>
            </a:r>
            <a:r>
              <a:rPr lang="el-GR" sz="2000" b="1" dirty="0"/>
              <a:t>(</a:t>
            </a:r>
            <a:r>
              <a:rPr lang="en-US" sz="2000" b="1" dirty="0"/>
              <a:t>s</a:t>
            </a:r>
            <a:r>
              <a:rPr lang="el-GR" sz="2000" b="1" dirty="0"/>
              <a:t>1):</a:t>
            </a:r>
            <a:r>
              <a:rPr lang="el-GR" sz="2000" dirty="0"/>
              <a:t> Επιστρέφει ένα σύνολο που περιλαμβάνει όλα τα στοιχεία του συνόλου </a:t>
            </a:r>
            <a:r>
              <a:rPr lang="en-US" sz="2000" dirty="0"/>
              <a:t>s </a:t>
            </a:r>
            <a:r>
              <a:rPr lang="el-GR" sz="2000" dirty="0"/>
              <a:t>και όλα τα στοιχεία του συνόλου </a:t>
            </a:r>
            <a:r>
              <a:rPr lang="en-US" sz="2000" dirty="0"/>
              <a:t>s</a:t>
            </a:r>
            <a:r>
              <a:rPr lang="el-GR" sz="2000" dirty="0"/>
              <a:t>1. Τα κοινά στοιχεία των συνόλων </a:t>
            </a:r>
            <a:r>
              <a:rPr lang="en-US" sz="2000" dirty="0"/>
              <a:t>s</a:t>
            </a:r>
            <a:r>
              <a:rPr lang="el-GR" sz="2000" dirty="0"/>
              <a:t> και </a:t>
            </a:r>
            <a:r>
              <a:rPr lang="en-US" sz="2000" dirty="0"/>
              <a:t>s</a:t>
            </a:r>
            <a:r>
              <a:rPr lang="el-GR" sz="2000" dirty="0"/>
              <a:t>1εμφανίζονται μία φορά. </a:t>
            </a:r>
          </a:p>
          <a:p>
            <a:pPr lvl="0">
              <a:spcAft>
                <a:spcPts val="600"/>
              </a:spcAft>
            </a:pPr>
            <a:r>
              <a:rPr lang="en-US" sz="2000" b="1" dirty="0"/>
              <a:t>s</a:t>
            </a:r>
            <a:r>
              <a:rPr lang="el-GR" sz="2000" b="1" dirty="0"/>
              <a:t>.</a:t>
            </a:r>
            <a:r>
              <a:rPr lang="en-US" sz="2000" b="1" dirty="0"/>
              <a:t>update</a:t>
            </a:r>
            <a:r>
              <a:rPr lang="el-GR" sz="2000" b="1" dirty="0"/>
              <a:t>(</a:t>
            </a:r>
            <a:r>
              <a:rPr lang="en-US" sz="2000" b="1" dirty="0"/>
              <a:t>s</a:t>
            </a:r>
            <a:r>
              <a:rPr lang="el-GR" sz="2000" b="1" dirty="0"/>
              <a:t>1):</a:t>
            </a:r>
            <a:r>
              <a:rPr lang="el-GR" sz="2000" dirty="0"/>
              <a:t> Ενημερώνει το σύνολο </a:t>
            </a:r>
            <a:r>
              <a:rPr lang="en-US" sz="2000" dirty="0"/>
              <a:t>s</a:t>
            </a:r>
            <a:r>
              <a:rPr lang="el-GR" sz="2000" dirty="0"/>
              <a:t> με τα στοιχεία του συνόλου </a:t>
            </a:r>
            <a:r>
              <a:rPr lang="en-US" sz="2000" dirty="0"/>
              <a:t>s</a:t>
            </a:r>
            <a:r>
              <a:rPr lang="el-GR" sz="2000" dirty="0"/>
              <a:t>1. Τα στοιχεία του συνόλου </a:t>
            </a:r>
            <a:r>
              <a:rPr lang="en-US" sz="2000" dirty="0"/>
              <a:t>s</a:t>
            </a:r>
            <a:r>
              <a:rPr lang="el-GR" sz="2000" dirty="0"/>
              <a:t>1 που υπάρχουν στο σύνολο </a:t>
            </a:r>
            <a:r>
              <a:rPr lang="en-US" sz="2000" dirty="0"/>
              <a:t>s </a:t>
            </a:r>
            <a:r>
              <a:rPr lang="el-GR" sz="2000" dirty="0"/>
              <a:t>εμφανίζονται μία φορά. </a:t>
            </a:r>
          </a:p>
        </p:txBody>
      </p:sp>
      <p:sp>
        <p:nvSpPr>
          <p:cNvPr id="2" name="Ορθογώνιο 1"/>
          <p:cNvSpPr/>
          <p:nvPr/>
        </p:nvSpPr>
        <p:spPr>
          <a:xfrm>
            <a:off x="4988369" y="-17481"/>
            <a:ext cx="2401684" cy="400110"/>
          </a:xfrm>
          <a:prstGeom prst="rect">
            <a:avLst/>
          </a:prstGeom>
        </p:spPr>
        <p:txBody>
          <a:bodyPr wrap="none">
            <a:spAutoFit/>
          </a:bodyPr>
          <a:lstStyle/>
          <a:p>
            <a:pPr algn="ctr" fontAlgn="auto">
              <a:spcBef>
                <a:spcPts val="0"/>
              </a:spcBef>
              <a:spcAft>
                <a:spcPts val="0"/>
              </a:spcAft>
              <a:defRPr/>
            </a:pPr>
            <a:r>
              <a:rPr lang="el-GR" sz="2000" b="1" dirty="0" smtClean="0">
                <a:solidFill>
                  <a:schemeClr val="bg2">
                    <a:lumMod val="75000"/>
                  </a:schemeClr>
                </a:solidFill>
              </a:rPr>
              <a:t>Μέθοδοι  </a:t>
            </a:r>
            <a:r>
              <a:rPr lang="el-GR" sz="2000" b="1" dirty="0">
                <a:solidFill>
                  <a:schemeClr val="bg2">
                    <a:lumMod val="75000"/>
                  </a:schemeClr>
                </a:solidFill>
              </a:rPr>
              <a:t>συνόλου</a:t>
            </a:r>
            <a:endParaRPr lang="el-GR" sz="2000" b="1" dirty="0">
              <a:ln w="12700">
                <a:solidFill>
                  <a:schemeClr val="tx2">
                    <a:satMod val="155000"/>
                  </a:schemeClr>
                </a:solidFill>
                <a:prstDash val="solid"/>
              </a:ln>
              <a:solidFill>
                <a:schemeClr val="bg2">
                  <a:lumMod val="75000"/>
                </a:schemeClr>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05468395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04031" y="731013"/>
            <a:ext cx="8100220" cy="4939814"/>
          </a:xfrm>
          <a:prstGeom prst="rect">
            <a:avLst/>
          </a:prstGeom>
          <a:noFill/>
        </p:spPr>
        <p:txBody>
          <a:bodyPr wrap="square">
            <a:spAutoFit/>
          </a:bodyPr>
          <a:lstStyle/>
          <a:p>
            <a:pPr lvl="0">
              <a:spcAft>
                <a:spcPts val="600"/>
              </a:spcAft>
            </a:pPr>
            <a:r>
              <a:rPr lang="en-US" sz="2000" b="1" dirty="0"/>
              <a:t>all</a:t>
            </a:r>
            <a:r>
              <a:rPr lang="el-GR" sz="2000" b="1" dirty="0"/>
              <a:t>(</a:t>
            </a:r>
            <a:r>
              <a:rPr lang="en-US" sz="2000" b="1" dirty="0"/>
              <a:t>s</a:t>
            </a:r>
            <a:r>
              <a:rPr lang="el-GR" sz="2000" b="1" dirty="0"/>
              <a:t>): </a:t>
            </a:r>
            <a:r>
              <a:rPr lang="el-GR" sz="2000" dirty="0"/>
              <a:t>Επιστρέφει την τιμή </a:t>
            </a:r>
            <a:r>
              <a:rPr lang="en-US" sz="2000" dirty="0"/>
              <a:t>True</a:t>
            </a:r>
            <a:r>
              <a:rPr lang="el-GR" sz="2000" dirty="0"/>
              <a:t> εάν όλα τα στοιχεία του συνόλου </a:t>
            </a:r>
            <a:r>
              <a:rPr lang="en-US" sz="2000" dirty="0"/>
              <a:t>s </a:t>
            </a:r>
            <a:r>
              <a:rPr lang="el-GR" sz="2000" dirty="0"/>
              <a:t>είναι </a:t>
            </a:r>
            <a:r>
              <a:rPr lang="en-US" sz="2000" dirty="0"/>
              <a:t>True</a:t>
            </a:r>
            <a:r>
              <a:rPr lang="el-GR" sz="2000" dirty="0"/>
              <a:t> ή το σύνολο </a:t>
            </a:r>
            <a:r>
              <a:rPr lang="en-US" sz="2000" dirty="0"/>
              <a:t>s</a:t>
            </a:r>
            <a:r>
              <a:rPr lang="el-GR" sz="2000" dirty="0"/>
              <a:t> είναι κενό.</a:t>
            </a:r>
          </a:p>
          <a:p>
            <a:pPr lvl="0">
              <a:spcAft>
                <a:spcPts val="600"/>
              </a:spcAft>
            </a:pPr>
            <a:r>
              <a:rPr lang="en-US" sz="2000" b="1" dirty="0"/>
              <a:t>any</a:t>
            </a:r>
            <a:r>
              <a:rPr lang="el-GR" sz="2000" b="1" dirty="0"/>
              <a:t>(</a:t>
            </a:r>
            <a:r>
              <a:rPr lang="en-US" sz="2000" b="1" dirty="0"/>
              <a:t>s</a:t>
            </a:r>
            <a:r>
              <a:rPr lang="el-GR" sz="2000" b="1" dirty="0"/>
              <a:t>): </a:t>
            </a:r>
            <a:r>
              <a:rPr lang="el-GR" sz="2000" dirty="0"/>
              <a:t>Επιστρέφει την τιμή </a:t>
            </a:r>
            <a:r>
              <a:rPr lang="en-US" sz="2000" dirty="0"/>
              <a:t>True</a:t>
            </a:r>
            <a:r>
              <a:rPr lang="el-GR" sz="2000" dirty="0"/>
              <a:t> εάν κάποιο από τα στοιχεία του συνόλου </a:t>
            </a:r>
            <a:r>
              <a:rPr lang="en-US" sz="2000" dirty="0"/>
              <a:t>s </a:t>
            </a:r>
            <a:r>
              <a:rPr lang="el-GR" sz="2000" dirty="0"/>
              <a:t>είναι </a:t>
            </a:r>
            <a:r>
              <a:rPr lang="en-US" sz="2000" dirty="0"/>
              <a:t>True</a:t>
            </a:r>
            <a:r>
              <a:rPr lang="el-GR" sz="2000" dirty="0"/>
              <a:t>.</a:t>
            </a:r>
          </a:p>
          <a:p>
            <a:pPr lvl="0">
              <a:spcAft>
                <a:spcPts val="600"/>
              </a:spcAft>
            </a:pPr>
            <a:r>
              <a:rPr lang="en-US" sz="2000" b="1" dirty="0" err="1"/>
              <a:t>enumarate</a:t>
            </a:r>
            <a:r>
              <a:rPr lang="el-GR" sz="2000" b="1" dirty="0"/>
              <a:t>(</a:t>
            </a:r>
            <a:r>
              <a:rPr lang="en-US" sz="2000" b="1" dirty="0"/>
              <a:t>s</a:t>
            </a:r>
            <a:r>
              <a:rPr lang="el-GR" sz="2000" b="1" dirty="0"/>
              <a:t>, </a:t>
            </a:r>
            <a:r>
              <a:rPr lang="en-US" sz="2000" b="1" dirty="0"/>
              <a:t>start</a:t>
            </a:r>
            <a:r>
              <a:rPr lang="el-GR" sz="2000" b="1" dirty="0"/>
              <a:t>): </a:t>
            </a:r>
            <a:r>
              <a:rPr lang="el-GR" sz="2000" dirty="0"/>
              <a:t>Επιστρέφει έναν μετρητή που ενσωματώνει στο σύνολο </a:t>
            </a:r>
            <a:r>
              <a:rPr lang="en-US" sz="2000" dirty="0"/>
              <a:t>s</a:t>
            </a:r>
            <a:r>
              <a:rPr lang="el-GR" sz="2000" dirty="0"/>
              <a:t>. Το </a:t>
            </a:r>
            <a:r>
              <a:rPr lang="en-US" sz="2000" dirty="0"/>
              <a:t>start </a:t>
            </a:r>
            <a:r>
              <a:rPr lang="el-GR" sz="2000" dirty="0"/>
              <a:t>προσδιορίζει την έναρξη του μετρητή.</a:t>
            </a:r>
          </a:p>
          <a:p>
            <a:pPr lvl="0">
              <a:spcAft>
                <a:spcPts val="600"/>
              </a:spcAft>
            </a:pPr>
            <a:r>
              <a:rPr lang="en-US" sz="2000" b="1" dirty="0" err="1"/>
              <a:t>len</a:t>
            </a:r>
            <a:r>
              <a:rPr lang="el-GR" sz="2000" b="1" dirty="0"/>
              <a:t>(</a:t>
            </a:r>
            <a:r>
              <a:rPr lang="en-US" sz="2000" b="1" dirty="0"/>
              <a:t>s</a:t>
            </a:r>
            <a:r>
              <a:rPr lang="el-GR" sz="2000" b="1" dirty="0"/>
              <a:t>): </a:t>
            </a:r>
            <a:r>
              <a:rPr lang="el-GR" sz="2000" dirty="0"/>
              <a:t>Επιστρέφει πλήθος των στοιχείων του συνόλου </a:t>
            </a:r>
            <a:r>
              <a:rPr lang="en-US" sz="2000" dirty="0"/>
              <a:t>s</a:t>
            </a:r>
            <a:r>
              <a:rPr lang="el-GR" sz="2000" dirty="0"/>
              <a:t>.</a:t>
            </a:r>
          </a:p>
          <a:p>
            <a:pPr lvl="0">
              <a:spcAft>
                <a:spcPts val="600"/>
              </a:spcAft>
            </a:pPr>
            <a:r>
              <a:rPr lang="en-US" sz="2000" b="1" dirty="0"/>
              <a:t>max</a:t>
            </a:r>
            <a:r>
              <a:rPr lang="el-GR" sz="2000" b="1" dirty="0"/>
              <a:t>(</a:t>
            </a:r>
            <a:r>
              <a:rPr lang="en-US" sz="2000" b="1" dirty="0"/>
              <a:t>s</a:t>
            </a:r>
            <a:r>
              <a:rPr lang="el-GR" sz="2000" b="1" dirty="0"/>
              <a:t>): </a:t>
            </a:r>
            <a:r>
              <a:rPr lang="el-GR" sz="2000" dirty="0"/>
              <a:t>Επιστρέφει το μέγιστο στοιχείο του συνόλου </a:t>
            </a:r>
            <a:r>
              <a:rPr lang="en-US" sz="2000" dirty="0"/>
              <a:t>s</a:t>
            </a:r>
            <a:r>
              <a:rPr lang="el-GR" sz="2000" dirty="0"/>
              <a:t>.</a:t>
            </a:r>
          </a:p>
          <a:p>
            <a:pPr lvl="0">
              <a:spcAft>
                <a:spcPts val="600"/>
              </a:spcAft>
            </a:pPr>
            <a:r>
              <a:rPr lang="en-US" sz="2000" b="1" dirty="0" err="1"/>
              <a:t>mim</a:t>
            </a:r>
            <a:r>
              <a:rPr lang="el-GR" sz="2000" b="1" dirty="0"/>
              <a:t>(</a:t>
            </a:r>
            <a:r>
              <a:rPr lang="en-US" sz="2000" b="1" dirty="0"/>
              <a:t>s</a:t>
            </a:r>
            <a:r>
              <a:rPr lang="el-GR" sz="2000" b="1" dirty="0"/>
              <a:t>): </a:t>
            </a:r>
            <a:r>
              <a:rPr lang="el-GR" sz="2000" dirty="0"/>
              <a:t>Επιστρέφει το ελάχιστο στοιχείο του συνόλου </a:t>
            </a:r>
            <a:r>
              <a:rPr lang="en-US" sz="2000" dirty="0"/>
              <a:t>s</a:t>
            </a:r>
            <a:r>
              <a:rPr lang="el-GR" sz="2000" dirty="0"/>
              <a:t>.</a:t>
            </a:r>
          </a:p>
          <a:p>
            <a:pPr lvl="0">
              <a:spcAft>
                <a:spcPts val="600"/>
              </a:spcAft>
            </a:pPr>
            <a:r>
              <a:rPr lang="en-US" sz="2000" b="1" dirty="0"/>
              <a:t>sorted</a:t>
            </a:r>
            <a:r>
              <a:rPr lang="el-GR" sz="2000" b="1" dirty="0"/>
              <a:t>(</a:t>
            </a:r>
            <a:r>
              <a:rPr lang="en-US" sz="2000" b="1" dirty="0"/>
              <a:t>s</a:t>
            </a:r>
            <a:r>
              <a:rPr lang="el-GR" sz="2000" b="1" dirty="0"/>
              <a:t>, </a:t>
            </a:r>
            <a:r>
              <a:rPr lang="en-US" sz="2000" b="1" dirty="0"/>
              <a:t>v</a:t>
            </a:r>
            <a:r>
              <a:rPr lang="el-GR" sz="2000" b="1" dirty="0"/>
              <a:t>):</a:t>
            </a:r>
            <a:r>
              <a:rPr lang="el-GR" sz="2000" dirty="0"/>
              <a:t>Επιστρέφει μια ταξινομημένη λίστα με τα στοιχεία του συνόλου </a:t>
            </a:r>
            <a:r>
              <a:rPr lang="en-US" sz="2000" dirty="0"/>
              <a:t>s </a:t>
            </a:r>
            <a:r>
              <a:rPr lang="el-GR" sz="2000" dirty="0"/>
              <a:t>σε αύξουσα σειρά.</a:t>
            </a:r>
          </a:p>
          <a:p>
            <a:pPr lvl="0">
              <a:spcAft>
                <a:spcPts val="600"/>
              </a:spcAft>
            </a:pPr>
            <a:r>
              <a:rPr lang="en-US" sz="2000" b="1" dirty="0"/>
              <a:t>sum</a:t>
            </a:r>
            <a:r>
              <a:rPr lang="el-GR" sz="2000" b="1" dirty="0"/>
              <a:t>(</a:t>
            </a:r>
            <a:r>
              <a:rPr lang="en-US" sz="2000" b="1" dirty="0"/>
              <a:t>s</a:t>
            </a:r>
            <a:r>
              <a:rPr lang="el-GR" sz="2000" b="1" dirty="0"/>
              <a:t>): </a:t>
            </a:r>
            <a:r>
              <a:rPr lang="el-GR" sz="2000" dirty="0"/>
              <a:t>Επιστρέφει το άθροισμα των στοιχείων του συνόλου </a:t>
            </a:r>
            <a:r>
              <a:rPr lang="en-US" sz="2000" dirty="0"/>
              <a:t>s</a:t>
            </a:r>
            <a:r>
              <a:rPr lang="el-GR" sz="2000" dirty="0"/>
              <a:t>. Τα στοιχεία πρέπει να είναι αριθμητικά, σε αντίθετη περίπτωση εμφανίζει μήνυμα λάθους.</a:t>
            </a:r>
          </a:p>
        </p:txBody>
      </p:sp>
      <p:sp>
        <p:nvSpPr>
          <p:cNvPr id="2" name="Ορθογώνιο 1"/>
          <p:cNvSpPr/>
          <p:nvPr/>
        </p:nvSpPr>
        <p:spPr>
          <a:xfrm>
            <a:off x="4608630" y="-103018"/>
            <a:ext cx="3491762" cy="455638"/>
          </a:xfrm>
          <a:prstGeom prst="rect">
            <a:avLst/>
          </a:prstGeom>
        </p:spPr>
        <p:txBody>
          <a:bodyPr wrap="square">
            <a:spAutoFit/>
          </a:bodyPr>
          <a:lstStyle/>
          <a:p>
            <a:pPr algn="ctr" fontAlgn="auto">
              <a:lnSpc>
                <a:spcPct val="150000"/>
              </a:lnSpc>
              <a:spcBef>
                <a:spcPts val="0"/>
              </a:spcBef>
              <a:spcAft>
                <a:spcPts val="0"/>
              </a:spcAft>
              <a:defRPr/>
            </a:pPr>
            <a:r>
              <a:rPr lang="el-GR" b="1" dirty="0" smtClean="0">
                <a:solidFill>
                  <a:schemeClr val="bg2">
                    <a:lumMod val="75000"/>
                  </a:schemeClr>
                </a:solidFill>
              </a:rPr>
              <a:t>Συναρτήσεις </a:t>
            </a:r>
            <a:r>
              <a:rPr lang="el-GR" b="1" dirty="0">
                <a:solidFill>
                  <a:schemeClr val="bg2">
                    <a:lumMod val="75000"/>
                  </a:schemeClr>
                </a:solidFill>
              </a:rPr>
              <a:t>συνόλου</a:t>
            </a:r>
            <a:endParaRPr lang="el-GR" dirty="0">
              <a:solidFill>
                <a:schemeClr val="bg2">
                  <a:lumMod val="75000"/>
                </a:schemeClr>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39750" y="548680"/>
            <a:ext cx="8064500" cy="4893647"/>
          </a:xfrm>
          <a:prstGeom prst="rect">
            <a:avLst/>
          </a:prstGeom>
          <a:noFill/>
        </p:spPr>
        <p:txBody>
          <a:bodyPr wrap="square">
            <a:spAutoFit/>
          </a:bodyPr>
          <a:lstStyle/>
          <a:p>
            <a:r>
              <a:rPr lang="el-GR" sz="2400" dirty="0"/>
              <a:t>Με τον όρο </a:t>
            </a:r>
            <a:r>
              <a:rPr lang="el-GR" sz="2400" i="1" dirty="0"/>
              <a:t>στατική δομή δεδομένων</a:t>
            </a:r>
            <a:r>
              <a:rPr lang="el-GR" sz="2400" dirty="0"/>
              <a:t> εννοείται ότι το ακριβές μέγεθος της απαιτούμενης κύριας μνήμης καθορίζεται κατά τη στιγμή του προγραμματισμού τους, και κατά συνέπεια κατά τη στιγμή της μετάφρασής και όχι κατά τη στιγμή της εκτέλεσης του προγράμματος. </a:t>
            </a:r>
            <a:endParaRPr lang="el-GR" sz="2400" dirty="0" smtClean="0"/>
          </a:p>
          <a:p>
            <a:r>
              <a:rPr lang="el-GR" sz="2400" dirty="0" smtClean="0"/>
              <a:t>Στον </a:t>
            </a:r>
            <a:r>
              <a:rPr lang="el-GR" sz="2400" dirty="0"/>
              <a:t>προγραμματισμό συχνά δημιουργούμε δομές δεδομένων (</a:t>
            </a:r>
            <a:r>
              <a:rPr lang="el-GR" sz="2400" dirty="0" err="1"/>
              <a:t>data</a:t>
            </a:r>
            <a:r>
              <a:rPr lang="el-GR" sz="2400" dirty="0"/>
              <a:t> </a:t>
            </a:r>
            <a:r>
              <a:rPr lang="el-GR" sz="2400" dirty="0" err="1"/>
              <a:t>structures</a:t>
            </a:r>
            <a:r>
              <a:rPr lang="el-GR" sz="2400" dirty="0"/>
              <a:t> ) οι οποίες καθιστούν το πρόγραμμα πιο ευέλικτο και λειτουργικό. Στη </a:t>
            </a:r>
            <a:r>
              <a:rPr lang="en-US" sz="2400" dirty="0"/>
              <a:t>Python</a:t>
            </a:r>
            <a:r>
              <a:rPr lang="el-GR" sz="2400" dirty="0"/>
              <a:t> η λίστα δεδομένων αποτελείται από έναν αριθμό στοιχείων</a:t>
            </a:r>
            <a:r>
              <a:rPr lang="el-GR" sz="2400" dirty="0" smtClean="0"/>
              <a:t>. </a:t>
            </a:r>
            <a:r>
              <a:rPr lang="el-GR" sz="2400" dirty="0"/>
              <a:t>Η λίστα είναι ένας δομημένος τύπος δεδομένων. Είναι ένας συνεχής χώρος από θέσεις στην μνήμη όπου όλες οι θέσεις έχουν το ίδιο όνομα, και διαχωρίζονται μεταξύ τους με ένα δείκτη. </a:t>
            </a:r>
            <a:endParaRPr lang="el-GR" sz="2400" b="1" dirty="0">
              <a:effectLst>
                <a:outerShdw blurRad="38100" dist="38100" dir="2700000" algn="tl">
                  <a:srgbClr val="000000">
                    <a:alpha val="43137"/>
                  </a:srgbClr>
                </a:outerShdw>
              </a:effectLst>
              <a:latin typeface="+mn-lt"/>
            </a:endParaRPr>
          </a:p>
        </p:txBody>
      </p:sp>
      <p:sp>
        <p:nvSpPr>
          <p:cNvPr id="2" name="Ορθογώνιο 1"/>
          <p:cNvSpPr/>
          <p:nvPr/>
        </p:nvSpPr>
        <p:spPr>
          <a:xfrm>
            <a:off x="4644107" y="-5855"/>
            <a:ext cx="3528294" cy="369332"/>
          </a:xfrm>
          <a:prstGeom prst="rect">
            <a:avLst/>
          </a:prstGeom>
        </p:spPr>
        <p:txBody>
          <a:bodyPr wrap="square">
            <a:spAutoFit/>
          </a:bodyPr>
          <a:lstStyle/>
          <a:p>
            <a:pPr algn="ctr" fontAlgn="auto">
              <a:spcBef>
                <a:spcPts val="0"/>
              </a:spcBef>
              <a:spcAft>
                <a:spcPts val="0"/>
              </a:spcAft>
              <a:defRPr/>
            </a:pPr>
            <a:r>
              <a:rPr lang="el-GR" b="1" dirty="0">
                <a:solidFill>
                  <a:srgbClr val="A4E91B"/>
                </a:solidFill>
              </a:rPr>
              <a:t>Γενικά</a:t>
            </a:r>
            <a:endParaRPr lang="el-GR"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shade val="94000"/>
                <a:satMod val="114000"/>
                <a:lumMod val="96000"/>
              </a:schemeClr>
            </a:gs>
            <a:gs pos="76000">
              <a:schemeClr val="bg2">
                <a:tint val="92000"/>
                <a:shade val="66000"/>
                <a:satMod val="110000"/>
                <a:lumMod val="80000"/>
              </a:schemeClr>
            </a:gs>
            <a:gs pos="100000">
              <a:schemeClr val="bg2">
                <a:tint val="89000"/>
                <a:shade val="62000"/>
                <a:satMod val="110000"/>
                <a:lumMod val="72000"/>
              </a:schemeClr>
            </a:gs>
          </a:gsLst>
          <a:lin ang="5400000" scaled="0"/>
        </a:gradFill>
        <a:effectLst/>
      </p:bgPr>
    </p:bg>
    <p:spTree>
      <p:nvGrpSpPr>
        <p:cNvPr id="1" name=""/>
        <p:cNvGrpSpPr/>
        <p:nvPr/>
      </p:nvGrpSpPr>
      <p:grpSpPr>
        <a:xfrm>
          <a:off x="0" y="0"/>
          <a:ext cx="0" cy="0"/>
          <a:chOff x="0" y="0"/>
          <a:chExt cx="0" cy="0"/>
        </a:xfrm>
      </p:grpSpPr>
      <p:sp>
        <p:nvSpPr>
          <p:cNvPr id="4" name="Ορθογώνιο 3"/>
          <p:cNvSpPr/>
          <p:nvPr/>
        </p:nvSpPr>
        <p:spPr>
          <a:xfrm>
            <a:off x="611188" y="404813"/>
            <a:ext cx="7993062" cy="5832499"/>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Ορθογώνιο 4"/>
          <p:cNvSpPr/>
          <p:nvPr/>
        </p:nvSpPr>
        <p:spPr>
          <a:xfrm>
            <a:off x="4427984" y="0"/>
            <a:ext cx="3672408" cy="548680"/>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2000" b="1" dirty="0" smtClean="0">
                <a:solidFill>
                  <a:srgbClr val="A4E91B"/>
                </a:solidFill>
                <a:latin typeface="Verdana" pitchFamily="34" charset="0"/>
                <a:ea typeface="Verdana" pitchFamily="34" charset="0"/>
                <a:cs typeface="Verdana" pitchFamily="34" charset="0"/>
              </a:rPr>
              <a:t>Λίστα</a:t>
            </a:r>
            <a:endParaRPr lang="el-GR" sz="2000" b="1" dirty="0">
              <a:ln w="12700">
                <a:solidFill>
                  <a:schemeClr val="tx2">
                    <a:satMod val="155000"/>
                  </a:schemeClr>
                </a:solidFill>
                <a:prstDash val="solid"/>
              </a:ln>
              <a:solidFill>
                <a:srgbClr val="9ADD15"/>
              </a:solidFill>
              <a:effectLst>
                <a:outerShdw blurRad="41275" dist="20320" dir="1800000" algn="tl" rotWithShape="0">
                  <a:srgbClr val="000000">
                    <a:alpha val="40000"/>
                  </a:srgbClr>
                </a:outerShdw>
              </a:effectLst>
              <a:latin typeface="Verdana" pitchFamily="34" charset="0"/>
              <a:ea typeface="Verdana" pitchFamily="34" charset="0"/>
              <a:cs typeface="Verdana" pitchFamily="34" charset="0"/>
            </a:endParaRPr>
          </a:p>
        </p:txBody>
      </p:sp>
      <p:sp>
        <p:nvSpPr>
          <p:cNvPr id="5" name="TextBox 4"/>
          <p:cNvSpPr txBox="1"/>
          <p:nvPr/>
        </p:nvSpPr>
        <p:spPr>
          <a:xfrm>
            <a:off x="611188" y="593841"/>
            <a:ext cx="7777236" cy="5324535"/>
          </a:xfrm>
          <a:prstGeom prst="rect">
            <a:avLst/>
          </a:prstGeom>
          <a:noFill/>
        </p:spPr>
        <p:txBody>
          <a:bodyPr wrap="square">
            <a:spAutoFit/>
          </a:bodyPr>
          <a:lstStyle/>
          <a:p>
            <a:r>
              <a:rPr lang="el-GR" sz="2000" dirty="0"/>
              <a:t>Μία λίστα (</a:t>
            </a:r>
            <a:r>
              <a:rPr lang="el-GR" sz="2000" dirty="0" err="1"/>
              <a:t>list</a:t>
            </a:r>
            <a:r>
              <a:rPr lang="el-GR" sz="2000" dirty="0"/>
              <a:t>) είναι μια διατεταγμένη συλλογή τιμών, οι οποίες αντιστοιχίζονται σε δείκτες. Οι τιμές που είναι μέλη μιας λίστας ονομάζονται στοιχεία (</a:t>
            </a:r>
            <a:r>
              <a:rPr lang="el-GR" sz="2000" dirty="0" err="1"/>
              <a:t>elements</a:t>
            </a:r>
            <a:r>
              <a:rPr lang="el-GR" sz="2000" dirty="0"/>
              <a:t>). Ο όρος «διατεταγμένη» σημαίνει ότι μπορούμε να ορίσουμε ότι αυτό είναι το πρώτο, αυτό είναι δεύτερο, αυτό τρίτο κλπ</a:t>
            </a:r>
            <a:r>
              <a:rPr lang="el-GR" sz="2000" dirty="0" smtClean="0"/>
              <a:t>. Τα </a:t>
            </a:r>
            <a:r>
              <a:rPr lang="el-GR" sz="2000" dirty="0"/>
              <a:t>στοιχεία μιας λίστας δεν χρειάζεται να είναι ίδιου τύπου. Μπορεί να είναι νούμερα, ακέραιοι, πραγματικοί, μπορεί να είναι άλλες λίστες. Ένα στοιχείο σε μία λίστα μπορεί να υπάρχει περισσότερες από μία φορές. Μία λίστα μέσα σε μία άλλη λίστα ονομάζεται εμφωλευμένη λίστα (</a:t>
            </a:r>
            <a:r>
              <a:rPr lang="el-GR" sz="2000" dirty="0" err="1"/>
              <a:t>nested</a:t>
            </a:r>
            <a:r>
              <a:rPr lang="el-GR" sz="2000" dirty="0"/>
              <a:t> </a:t>
            </a:r>
            <a:r>
              <a:rPr lang="el-GR" sz="2000" dirty="0" err="1"/>
              <a:t>list</a:t>
            </a:r>
            <a:r>
              <a:rPr lang="el-GR" sz="2000" dirty="0"/>
              <a:t>). </a:t>
            </a:r>
            <a:endParaRPr lang="el-GR" sz="2000" dirty="0" smtClean="0"/>
          </a:p>
          <a:p>
            <a:r>
              <a:rPr lang="el-GR" sz="2000" dirty="0" smtClean="0"/>
              <a:t>Τόσο </a:t>
            </a:r>
            <a:r>
              <a:rPr lang="el-GR" sz="2000" dirty="0"/>
              <a:t>οι λίστες όσο και οι </a:t>
            </a:r>
            <a:r>
              <a:rPr lang="el-GR" sz="2000" dirty="0" smtClean="0"/>
              <a:t>συμβολοσειρές </a:t>
            </a:r>
            <a:r>
              <a:rPr lang="el-GR" sz="2000" dirty="0"/>
              <a:t>συμπεριφέρονται ως διατεταγμένες συλλογές </a:t>
            </a:r>
            <a:r>
              <a:rPr lang="el-GR" sz="2000" dirty="0" smtClean="0"/>
              <a:t>τιμών και  </a:t>
            </a:r>
            <a:r>
              <a:rPr lang="el-GR" sz="2000" dirty="0"/>
              <a:t>ονομάζονται </a:t>
            </a:r>
            <a:r>
              <a:rPr lang="el-GR" sz="2000" b="1" dirty="0" smtClean="0"/>
              <a:t>ακολουθίες.</a:t>
            </a:r>
            <a:endParaRPr lang="el-GR" sz="2000" b="1" dirty="0"/>
          </a:p>
          <a:p>
            <a:r>
              <a:rPr lang="el-GR" sz="2000" dirty="0" smtClean="0"/>
              <a:t>Η </a:t>
            </a:r>
            <a:r>
              <a:rPr lang="el-GR" sz="2000" dirty="0"/>
              <a:t>θέση κάθε στοιχείου στην λίστα προσδιορίζεται μονοσήμαντα από έναν αριθμό-δείκτη. Μία μονοδιάστατη λίστα έχει μόνο ένα δείκτη. </a:t>
            </a:r>
            <a:r>
              <a:rPr lang="el-GR" sz="2000" dirty="0" smtClean="0"/>
              <a:t>Οι </a:t>
            </a:r>
            <a:r>
              <a:rPr lang="el-GR" sz="2000" dirty="0"/>
              <a:t>λίστες είναι </a:t>
            </a:r>
            <a:r>
              <a:rPr lang="el-GR" sz="2000" dirty="0" smtClean="0"/>
              <a:t>ευέλικτες</a:t>
            </a:r>
            <a:r>
              <a:rPr lang="el-GR" sz="2000" dirty="0"/>
              <a:t>: </a:t>
            </a:r>
            <a:endParaRPr lang="el-GR" sz="2000" dirty="0" smtClean="0"/>
          </a:p>
          <a:p>
            <a:pPr marL="342900" indent="-342900">
              <a:buFont typeface="Arial" pitchFamily="34" charset="0"/>
              <a:buChar char="•"/>
            </a:pPr>
            <a:r>
              <a:rPr lang="el-GR" sz="2000" dirty="0" smtClean="0"/>
              <a:t>τα </a:t>
            </a:r>
            <a:r>
              <a:rPr lang="el-GR" sz="2000" dirty="0"/>
              <a:t>στοιχεία τους μπορούν να είναι διαφορετικού τύπου και </a:t>
            </a:r>
            <a:endParaRPr lang="el-GR" sz="2000" dirty="0" smtClean="0"/>
          </a:p>
          <a:p>
            <a:pPr marL="342900" indent="-342900">
              <a:buFont typeface="Arial" pitchFamily="34" charset="0"/>
              <a:buChar char="•"/>
            </a:pPr>
            <a:r>
              <a:rPr lang="el-GR" sz="2000" dirty="0" smtClean="0"/>
              <a:t>μας </a:t>
            </a:r>
            <a:r>
              <a:rPr lang="el-GR" sz="2000" dirty="0"/>
              <a:t>παρέχουν τη δυνατότητα να αυξομειώνουμε το μέγεθός τους κατά βούληση. </a:t>
            </a:r>
            <a:endParaRPr lang="el-GR" sz="2000" dirty="0">
              <a:effectLst>
                <a:outerShdw blurRad="38100" dist="38100" dir="2700000" algn="tl">
                  <a:srgbClr val="FFFFFF"/>
                </a:outerShdw>
              </a:effectLst>
              <a:latin typeface="Century Gothic"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611188" y="404813"/>
            <a:ext cx="7993062" cy="5832499"/>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Ορθογώνιο 4"/>
          <p:cNvSpPr/>
          <p:nvPr/>
        </p:nvSpPr>
        <p:spPr>
          <a:xfrm>
            <a:off x="4427984" y="0"/>
            <a:ext cx="3672408" cy="548680"/>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2000" b="1" dirty="0" smtClean="0">
                <a:solidFill>
                  <a:srgbClr val="A4E91B"/>
                </a:solidFill>
                <a:latin typeface="Verdana" pitchFamily="34" charset="0"/>
                <a:ea typeface="Verdana" pitchFamily="34" charset="0"/>
                <a:cs typeface="Verdana" pitchFamily="34" charset="0"/>
              </a:rPr>
              <a:t>Λίστα</a:t>
            </a:r>
            <a:endParaRPr lang="el-GR" sz="2000" b="1" dirty="0">
              <a:ln w="12700">
                <a:solidFill>
                  <a:schemeClr val="tx2">
                    <a:satMod val="155000"/>
                  </a:schemeClr>
                </a:solidFill>
                <a:prstDash val="solid"/>
              </a:ln>
              <a:solidFill>
                <a:srgbClr val="9ADD15"/>
              </a:solidFill>
              <a:effectLst>
                <a:outerShdw blurRad="41275" dist="20320" dir="1800000" algn="tl" rotWithShape="0">
                  <a:srgbClr val="000000">
                    <a:alpha val="40000"/>
                  </a:srgbClr>
                </a:outerShdw>
              </a:effectLst>
              <a:latin typeface="Verdana" pitchFamily="34" charset="0"/>
              <a:ea typeface="Verdana" pitchFamily="34" charset="0"/>
              <a:cs typeface="Verdana" pitchFamily="34" charset="0"/>
            </a:endParaRPr>
          </a:p>
        </p:txBody>
      </p:sp>
      <p:sp>
        <p:nvSpPr>
          <p:cNvPr id="5" name="TextBox 4"/>
          <p:cNvSpPr txBox="1"/>
          <p:nvPr/>
        </p:nvSpPr>
        <p:spPr>
          <a:xfrm>
            <a:off x="611188" y="593841"/>
            <a:ext cx="7777236" cy="5693866"/>
          </a:xfrm>
          <a:prstGeom prst="rect">
            <a:avLst/>
          </a:prstGeom>
          <a:noFill/>
        </p:spPr>
        <p:txBody>
          <a:bodyPr wrap="square">
            <a:spAutoFit/>
          </a:bodyPr>
          <a:lstStyle/>
          <a:p>
            <a:r>
              <a:rPr lang="el-GR" sz="2000" dirty="0"/>
              <a:t>Μια λίστα αποτελείται από στοιχεία χωρισμένα με κόμμα ανάμεσα σε ένα ζευγάρι </a:t>
            </a:r>
            <a:r>
              <a:rPr lang="el-GR" sz="2000" dirty="0" smtClean="0"/>
              <a:t>αγκυλών ([, ]).</a:t>
            </a:r>
            <a:endParaRPr lang="el-GR" sz="2000" dirty="0"/>
          </a:p>
          <a:p>
            <a:r>
              <a:rPr lang="el-GR" sz="2000" dirty="0" smtClean="0"/>
              <a:t>Μια </a:t>
            </a:r>
            <a:r>
              <a:rPr lang="el-GR" sz="2000" dirty="0"/>
              <a:t>λίστα η οποία δεν περιέχει στοιχεία, ονομάζεται άδεια λίστα και συμβολίζεται με []. </a:t>
            </a:r>
            <a:endParaRPr lang="el-GR" sz="2000" dirty="0" smtClean="0"/>
          </a:p>
          <a:p>
            <a:r>
              <a:rPr lang="el-GR" sz="2000" dirty="0" smtClean="0"/>
              <a:t>Για </a:t>
            </a:r>
            <a:r>
              <a:rPr lang="el-GR" sz="2000" dirty="0"/>
              <a:t>να ορίσουμε μια κενή λίστα απλά εκχωρούμε ένα άδειο ζευγάρι αγκυλών:</a:t>
            </a:r>
          </a:p>
          <a:p>
            <a:r>
              <a:rPr lang="el-GR" sz="2400" dirty="0" err="1">
                <a:latin typeface="Courier New" pitchFamily="49" charset="0"/>
                <a:cs typeface="Courier New" pitchFamily="49" charset="0"/>
              </a:rPr>
              <a:t>newList</a:t>
            </a:r>
            <a:r>
              <a:rPr lang="el-GR" sz="2400" dirty="0">
                <a:latin typeface="Courier New" pitchFamily="49" charset="0"/>
                <a:cs typeface="Courier New" pitchFamily="49" charset="0"/>
              </a:rPr>
              <a:t>=[]</a:t>
            </a:r>
          </a:p>
          <a:p>
            <a:r>
              <a:rPr lang="el-GR" sz="2000" dirty="0"/>
              <a:t>Οι λίστες που έχουν στοιχεία του ίδιου τύπου (ακεραίους συμβολοσειρές, κλπ) ονομάζονται ομοιογενείς. </a:t>
            </a:r>
            <a:endParaRPr lang="el-GR" sz="2000" dirty="0" smtClean="0"/>
          </a:p>
          <a:p>
            <a:r>
              <a:rPr lang="el-GR" sz="2000" dirty="0" smtClean="0"/>
              <a:t>Ανομοιογενής </a:t>
            </a:r>
            <a:r>
              <a:rPr lang="el-GR" sz="2000" dirty="0"/>
              <a:t>ονομάζεται η λίστα που έχει </a:t>
            </a:r>
            <a:r>
              <a:rPr lang="el-GR" sz="2000" dirty="0" smtClean="0"/>
              <a:t>στοιχεία </a:t>
            </a:r>
            <a:r>
              <a:rPr lang="el-GR" sz="2000" dirty="0"/>
              <a:t>διαφορετικών τύπων </a:t>
            </a:r>
            <a:r>
              <a:rPr lang="el-GR" sz="2000" dirty="0" smtClean="0"/>
              <a:t>(ακέραιο</a:t>
            </a:r>
            <a:r>
              <a:rPr lang="el-GR" sz="2000" dirty="0"/>
              <a:t>, </a:t>
            </a:r>
            <a:r>
              <a:rPr lang="el-GR" sz="2000" dirty="0" smtClean="0"/>
              <a:t>πραγματικό </a:t>
            </a:r>
            <a:r>
              <a:rPr lang="el-GR" sz="2000" dirty="0"/>
              <a:t>αριθμό, </a:t>
            </a:r>
            <a:r>
              <a:rPr lang="el-GR" sz="2000" dirty="0" smtClean="0"/>
              <a:t>συμβολοσειρά</a:t>
            </a:r>
            <a:r>
              <a:rPr lang="el-GR" sz="2000" dirty="0"/>
              <a:t>, κλπ).</a:t>
            </a:r>
          </a:p>
          <a:p>
            <a:r>
              <a:rPr lang="el-GR" sz="2000" dirty="0"/>
              <a:t>Ο εντοπισμός ενός στοιχείου (ή η αναφορά σε ένα στοιχείο) της λίστας μπορεί να γίνει με τη χρήση του δείκτη. Πιο συγκεκριμένα προκειμένου να προσπελασθεί ένα στοιχείο κάποιας λίστας, γράφουμε το όνομά της ακολουθούμενο από το δείκτη μέσα σε αγκύλες. Η δε τιμή του δείκτη καθορίζει το στοιχείο της λίστας στο οποίο επιθυμούμε να αναφερθούμε. </a:t>
            </a:r>
          </a:p>
          <a:p>
            <a:pPr marL="342900" indent="-342900">
              <a:spcAft>
                <a:spcPts val="1200"/>
              </a:spcAft>
              <a:buFont typeface="Arial" pitchFamily="34" charset="0"/>
              <a:buChar char="•"/>
            </a:pPr>
            <a:endParaRPr lang="el-GR" sz="2000" dirty="0">
              <a:effectLst>
                <a:outerShdw blurRad="38100" dist="38100" dir="2700000" algn="tl">
                  <a:srgbClr val="FFFFFF"/>
                </a:outerShdw>
              </a:effectLst>
              <a:latin typeface="Century Gothic" pitchFamily="34" charset="0"/>
            </a:endParaRPr>
          </a:p>
        </p:txBody>
      </p:sp>
    </p:spTree>
    <p:extLst>
      <p:ext uri="{BB962C8B-B14F-4D97-AF65-F5344CB8AC3E}">
        <p14:creationId xmlns:p14="http://schemas.microsoft.com/office/powerpoint/2010/main" val="37264219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75556" y="404813"/>
            <a:ext cx="8064698"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75556" y="439165"/>
            <a:ext cx="7992690" cy="5632311"/>
          </a:xfrm>
          <a:prstGeom prst="rect">
            <a:avLst/>
          </a:prstGeom>
          <a:noFill/>
        </p:spPr>
        <p:txBody>
          <a:bodyPr wrap="square">
            <a:spAutoFit/>
          </a:bodyPr>
          <a:lstStyle/>
          <a:p>
            <a:r>
              <a:rPr lang="el-GR" sz="2400" dirty="0">
                <a:latin typeface="Courier New" pitchFamily="49" charset="0"/>
                <a:cs typeface="Courier New" pitchFamily="49" charset="0"/>
              </a:rPr>
              <a:t>&gt;&gt;&gt; </a:t>
            </a:r>
            <a:r>
              <a:rPr lang="en-US" sz="2400" dirty="0" err="1">
                <a:latin typeface="Courier New" pitchFamily="49" charset="0"/>
                <a:cs typeface="Courier New" pitchFamily="49" charset="0"/>
              </a:rPr>
              <a:t>mylist</a:t>
            </a:r>
            <a:r>
              <a:rPr lang="el-GR" sz="2400" dirty="0">
                <a:latin typeface="Courier New" pitchFamily="49" charset="0"/>
                <a:cs typeface="Courier New" pitchFamily="49" charset="0"/>
              </a:rPr>
              <a:t> = ['</a:t>
            </a:r>
            <a:r>
              <a:rPr lang="en-US" sz="2400" dirty="0">
                <a:latin typeface="Courier New" pitchFamily="49" charset="0"/>
                <a:cs typeface="Courier New" pitchFamily="49" charset="0"/>
              </a:rPr>
              <a:t>a</a:t>
            </a:r>
            <a:r>
              <a:rPr lang="el-GR" sz="2400" dirty="0">
                <a:latin typeface="Courier New" pitchFamily="49" charset="0"/>
                <a:cs typeface="Courier New" pitchFamily="49" charset="0"/>
              </a:rPr>
              <a:t>', 1, '</a:t>
            </a:r>
            <a:r>
              <a:rPr lang="en-US" sz="2400" dirty="0">
                <a:latin typeface="Courier New" pitchFamily="49" charset="0"/>
                <a:cs typeface="Courier New" pitchFamily="49" charset="0"/>
              </a:rPr>
              <a:t>red</a:t>
            </a:r>
            <a:r>
              <a:rPr lang="el-GR" sz="2400" dirty="0">
                <a:latin typeface="Courier New" pitchFamily="49" charset="0"/>
                <a:cs typeface="Courier New" pitchFamily="49" charset="0"/>
              </a:rPr>
              <a:t>', '</a:t>
            </a:r>
            <a:r>
              <a:rPr lang="en-US" sz="2400" dirty="0">
                <a:latin typeface="Courier New" pitchFamily="49" charset="0"/>
                <a:cs typeface="Courier New" pitchFamily="49" charset="0"/>
              </a:rPr>
              <a:t>Athens</a:t>
            </a:r>
            <a:r>
              <a:rPr lang="el-GR" sz="2400" dirty="0">
                <a:latin typeface="Courier New" pitchFamily="49" charset="0"/>
                <a:cs typeface="Courier New" pitchFamily="49" charset="0"/>
              </a:rPr>
              <a:t>']</a:t>
            </a:r>
          </a:p>
          <a:p>
            <a:r>
              <a:rPr lang="el-GR" sz="2400" dirty="0">
                <a:latin typeface="Courier New" pitchFamily="49" charset="0"/>
                <a:cs typeface="Courier New" pitchFamily="49" charset="0"/>
              </a:rPr>
              <a:t>&gt;&gt;&gt; </a:t>
            </a:r>
            <a:r>
              <a:rPr lang="en-US" sz="2400" dirty="0" err="1">
                <a:latin typeface="Courier New" pitchFamily="49" charset="0"/>
                <a:cs typeface="Courier New" pitchFamily="49" charset="0"/>
              </a:rPr>
              <a:t>mylist</a:t>
            </a:r>
            <a:endParaRPr lang="el-GR" sz="2400" dirty="0">
              <a:latin typeface="Courier New" pitchFamily="49" charset="0"/>
              <a:cs typeface="Courier New" pitchFamily="49" charset="0"/>
            </a:endParaRPr>
          </a:p>
          <a:p>
            <a:r>
              <a:rPr lang="el-GR" sz="2400" dirty="0">
                <a:latin typeface="Courier New" pitchFamily="49" charset="0"/>
                <a:cs typeface="Courier New" pitchFamily="49" charset="0"/>
              </a:rPr>
              <a:t>['</a:t>
            </a:r>
            <a:r>
              <a:rPr lang="en-US" sz="2400" dirty="0">
                <a:latin typeface="Courier New" pitchFamily="49" charset="0"/>
                <a:cs typeface="Courier New" pitchFamily="49" charset="0"/>
              </a:rPr>
              <a:t>a</a:t>
            </a:r>
            <a:r>
              <a:rPr lang="el-GR" sz="2400" dirty="0">
                <a:latin typeface="Courier New" pitchFamily="49" charset="0"/>
                <a:cs typeface="Courier New" pitchFamily="49" charset="0"/>
              </a:rPr>
              <a:t>', 1, '</a:t>
            </a:r>
            <a:r>
              <a:rPr lang="en-US" sz="2400" dirty="0">
                <a:latin typeface="Courier New" pitchFamily="49" charset="0"/>
                <a:cs typeface="Courier New" pitchFamily="49" charset="0"/>
              </a:rPr>
              <a:t>red</a:t>
            </a:r>
            <a:r>
              <a:rPr lang="el-GR" sz="2400" dirty="0">
                <a:latin typeface="Courier New" pitchFamily="49" charset="0"/>
                <a:cs typeface="Courier New" pitchFamily="49" charset="0"/>
              </a:rPr>
              <a:t>', '</a:t>
            </a:r>
            <a:r>
              <a:rPr lang="en-US" sz="2400" dirty="0">
                <a:latin typeface="Courier New" pitchFamily="49" charset="0"/>
                <a:cs typeface="Courier New" pitchFamily="49" charset="0"/>
              </a:rPr>
              <a:t>Athens</a:t>
            </a:r>
            <a:r>
              <a:rPr lang="el-GR" sz="2400" dirty="0">
                <a:latin typeface="Courier New" pitchFamily="49" charset="0"/>
                <a:cs typeface="Courier New" pitchFamily="49" charset="0"/>
              </a:rPr>
              <a:t>']</a:t>
            </a:r>
          </a:p>
          <a:p>
            <a:r>
              <a:rPr lang="el-GR" sz="2400" dirty="0">
                <a:latin typeface="Courier New" pitchFamily="49" charset="0"/>
                <a:cs typeface="Courier New" pitchFamily="49" charset="0"/>
              </a:rPr>
              <a:t>&gt;&gt;&gt; </a:t>
            </a:r>
          </a:p>
          <a:p>
            <a:endParaRPr lang="el-GR" sz="2400" dirty="0" smtClean="0"/>
          </a:p>
          <a:p>
            <a:r>
              <a:rPr lang="el-GR" sz="2400" dirty="0" smtClean="0"/>
              <a:t>Το </a:t>
            </a:r>
            <a:r>
              <a:rPr lang="el-GR" sz="2400" dirty="0"/>
              <a:t>πρώτο στοιχείο της λίστας έχει δείκτη 0.</a:t>
            </a:r>
          </a:p>
          <a:p>
            <a:r>
              <a:rPr lang="en-US" sz="2400" dirty="0" err="1" smtClean="0">
                <a:latin typeface="Courier New" pitchFamily="49" charset="0"/>
                <a:cs typeface="Courier New" pitchFamily="49" charset="0"/>
              </a:rPr>
              <a:t>mylist</a:t>
            </a:r>
            <a:r>
              <a:rPr lang="en-US" sz="2400" dirty="0" smtClean="0">
                <a:latin typeface="Courier New" pitchFamily="49" charset="0"/>
                <a:cs typeface="Courier New" pitchFamily="49" charset="0"/>
              </a:rPr>
              <a:t> </a:t>
            </a:r>
            <a:r>
              <a:rPr lang="en-US" sz="2400" dirty="0">
                <a:latin typeface="Courier New" pitchFamily="49" charset="0"/>
                <a:cs typeface="Courier New" pitchFamily="49" charset="0"/>
              </a:rPr>
              <a:t>= ['a', 1, 'red', 'Athens']</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print (</a:t>
            </a:r>
            <a:r>
              <a:rPr lang="en-US" sz="2400" dirty="0" err="1">
                <a:latin typeface="Courier New" pitchFamily="49" charset="0"/>
                <a:cs typeface="Courier New" pitchFamily="49" charset="0"/>
              </a:rPr>
              <a:t>mylist</a:t>
            </a:r>
            <a:r>
              <a:rPr lang="en-US" sz="2400" dirty="0">
                <a:latin typeface="Courier New" pitchFamily="49" charset="0"/>
                <a:cs typeface="Courier New" pitchFamily="49" charset="0"/>
              </a:rPr>
              <a:t>[0])</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print (</a:t>
            </a:r>
            <a:r>
              <a:rPr lang="en-US" sz="2400" dirty="0" err="1">
                <a:latin typeface="Courier New" pitchFamily="49" charset="0"/>
                <a:cs typeface="Courier New" pitchFamily="49" charset="0"/>
              </a:rPr>
              <a:t>mylist</a:t>
            </a:r>
            <a:r>
              <a:rPr lang="en-US" sz="2400" dirty="0">
                <a:latin typeface="Courier New" pitchFamily="49" charset="0"/>
                <a:cs typeface="Courier New" pitchFamily="49" charset="0"/>
              </a:rPr>
              <a:t>[1])</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print (</a:t>
            </a:r>
            <a:r>
              <a:rPr lang="en-US" sz="2400" dirty="0" err="1">
                <a:latin typeface="Courier New" pitchFamily="49" charset="0"/>
                <a:cs typeface="Courier New" pitchFamily="49" charset="0"/>
              </a:rPr>
              <a:t>mylist</a:t>
            </a:r>
            <a:r>
              <a:rPr lang="en-US" sz="2400" dirty="0">
                <a:latin typeface="Courier New" pitchFamily="49" charset="0"/>
                <a:cs typeface="Courier New" pitchFamily="49" charset="0"/>
              </a:rPr>
              <a:t> [3])</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&gt;&gt;&gt; </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a</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1</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Athens</a:t>
            </a:r>
            <a:endParaRPr lang="el-GR" sz="2400" dirty="0">
              <a:latin typeface="Courier New" pitchFamily="49" charset="0"/>
              <a:cs typeface="Courier New" pitchFamily="49" charset="0"/>
            </a:endParaRPr>
          </a:p>
          <a:p>
            <a:r>
              <a:rPr lang="el-GR" sz="2400" dirty="0">
                <a:latin typeface="Courier New" pitchFamily="49" charset="0"/>
                <a:cs typeface="Courier New" pitchFamily="49" charset="0"/>
              </a:rPr>
              <a:t>&gt;&gt;&gt; </a:t>
            </a:r>
            <a:endParaRPr lang="el-GR" sz="2400" dirty="0"/>
          </a:p>
        </p:txBody>
      </p:sp>
      <p:sp>
        <p:nvSpPr>
          <p:cNvPr id="2" name="Ορθογώνιο 1"/>
          <p:cNvSpPr/>
          <p:nvPr/>
        </p:nvSpPr>
        <p:spPr>
          <a:xfrm>
            <a:off x="5410796" y="-31129"/>
            <a:ext cx="2000869" cy="369332"/>
          </a:xfrm>
          <a:prstGeom prst="rect">
            <a:avLst/>
          </a:prstGeom>
        </p:spPr>
        <p:txBody>
          <a:bodyPr wrap="none">
            <a:spAutoFit/>
          </a:bodyPr>
          <a:lstStyle/>
          <a:p>
            <a:pPr algn="ctr" fontAlgn="auto">
              <a:spcBef>
                <a:spcPts val="0"/>
              </a:spcBef>
              <a:spcAft>
                <a:spcPts val="0"/>
              </a:spcAft>
              <a:defRPr/>
            </a:pPr>
            <a:r>
              <a:rPr lang="el-GR" b="1" dirty="0" smtClean="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Παραδείγματα</a:t>
            </a:r>
            <a:endParaRPr lang="el-GR"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75556" y="404813"/>
            <a:ext cx="8064698"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68027" y="404813"/>
            <a:ext cx="7992690" cy="6001643"/>
          </a:xfrm>
          <a:prstGeom prst="rect">
            <a:avLst/>
          </a:prstGeom>
          <a:noFill/>
        </p:spPr>
        <p:txBody>
          <a:bodyPr wrap="square">
            <a:spAutoFit/>
          </a:bodyPr>
          <a:lstStyle/>
          <a:p>
            <a:r>
              <a:rPr lang="el-GR" sz="2400" dirty="0" smtClean="0"/>
              <a:t>Γενικά</a:t>
            </a:r>
            <a:r>
              <a:rPr lang="el-GR" sz="2400" dirty="0"/>
              <a:t>, ο δείκτης μπορεί να είναι μία παράσταση αρκεί ο τύπος της να είναι συμβατός με τον τύπο του δείκτη. </a:t>
            </a:r>
            <a:r>
              <a:rPr lang="el-GR" sz="2400" dirty="0" smtClean="0"/>
              <a:t>Οι </a:t>
            </a:r>
            <a:r>
              <a:rPr lang="el-GR" sz="2400" dirty="0"/>
              <a:t>τιμές του δείκτη πρέπει </a:t>
            </a:r>
            <a:r>
              <a:rPr lang="el-GR" sz="2400" dirty="0" smtClean="0"/>
              <a:t>να </a:t>
            </a:r>
            <a:r>
              <a:rPr lang="el-GR" sz="2400" dirty="0"/>
              <a:t>κυμαίνονται μέσα </a:t>
            </a:r>
            <a:r>
              <a:rPr lang="el-GR" sz="2400" dirty="0" smtClean="0"/>
              <a:t>στις </a:t>
            </a:r>
            <a:r>
              <a:rPr lang="el-GR" sz="2400" dirty="0"/>
              <a:t>οριακές τιμές του τύπου δείκτης της </a:t>
            </a:r>
            <a:r>
              <a:rPr lang="el-GR" sz="2400" dirty="0" smtClean="0"/>
              <a:t>λίστας.</a:t>
            </a:r>
            <a:endParaRPr lang="el-GR" sz="2400" dirty="0"/>
          </a:p>
          <a:p>
            <a:r>
              <a:rPr lang="el-GR" sz="2400" b="1" dirty="0"/>
              <a:t>Παράδειγμα</a:t>
            </a:r>
            <a:endParaRPr lang="el-GR" sz="2400" dirty="0"/>
          </a:p>
          <a:p>
            <a:r>
              <a:rPr lang="en-US" sz="2400" dirty="0">
                <a:latin typeface="Courier New" pitchFamily="49" charset="0"/>
                <a:cs typeface="Courier New" pitchFamily="49" charset="0"/>
              </a:rPr>
              <a:t>i=0</a:t>
            </a:r>
            <a:endParaRPr lang="el-GR" sz="2400" dirty="0">
              <a:latin typeface="Courier New" pitchFamily="49" charset="0"/>
              <a:cs typeface="Courier New" pitchFamily="49" charset="0"/>
            </a:endParaRPr>
          </a:p>
          <a:p>
            <a:r>
              <a:rPr lang="en-US" sz="2400" dirty="0" err="1">
                <a:latin typeface="Courier New" pitchFamily="49" charset="0"/>
                <a:cs typeface="Courier New" pitchFamily="49" charset="0"/>
              </a:rPr>
              <a:t>mylist</a:t>
            </a:r>
            <a:r>
              <a:rPr lang="en-US" sz="2400" dirty="0">
                <a:latin typeface="Courier New" pitchFamily="49" charset="0"/>
                <a:cs typeface="Courier New" pitchFamily="49" charset="0"/>
              </a:rPr>
              <a:t> = ['a', 1, 'red', 'Athens']</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print (</a:t>
            </a:r>
            <a:r>
              <a:rPr lang="en-US" sz="2400" dirty="0" err="1">
                <a:latin typeface="Courier New" pitchFamily="49" charset="0"/>
                <a:cs typeface="Courier New" pitchFamily="49" charset="0"/>
              </a:rPr>
              <a:t>mylist</a:t>
            </a:r>
            <a:r>
              <a:rPr lang="en-US" sz="2400" dirty="0">
                <a:latin typeface="Courier New" pitchFamily="49" charset="0"/>
                <a:cs typeface="Courier New" pitchFamily="49" charset="0"/>
              </a:rPr>
              <a:t>[i])</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print (</a:t>
            </a:r>
            <a:r>
              <a:rPr lang="en-US" sz="2400" dirty="0" err="1">
                <a:latin typeface="Courier New" pitchFamily="49" charset="0"/>
                <a:cs typeface="Courier New" pitchFamily="49" charset="0"/>
              </a:rPr>
              <a:t>mylist</a:t>
            </a:r>
            <a:r>
              <a:rPr lang="en-US" sz="2400" dirty="0">
                <a:latin typeface="Courier New" pitchFamily="49" charset="0"/>
                <a:cs typeface="Courier New" pitchFamily="49" charset="0"/>
              </a:rPr>
              <a:t>[i+1])</a:t>
            </a:r>
            <a:endParaRPr lang="el-GR" sz="2400" dirty="0">
              <a:latin typeface="Courier New" pitchFamily="49" charset="0"/>
              <a:cs typeface="Courier New" pitchFamily="49" charset="0"/>
            </a:endParaRPr>
          </a:p>
          <a:p>
            <a:r>
              <a:rPr lang="en-US" sz="2400" dirty="0" smtClean="0">
                <a:latin typeface="Courier New" pitchFamily="49" charset="0"/>
                <a:cs typeface="Courier New" pitchFamily="49" charset="0"/>
              </a:rPr>
              <a:t>print </a:t>
            </a:r>
            <a:r>
              <a:rPr lang="en-US" sz="2400" dirty="0">
                <a:latin typeface="Courier New" pitchFamily="49" charset="0"/>
                <a:cs typeface="Courier New" pitchFamily="49" charset="0"/>
              </a:rPr>
              <a:t>(</a:t>
            </a:r>
            <a:r>
              <a:rPr lang="en-US" sz="2400" dirty="0" err="1">
                <a:latin typeface="Courier New" pitchFamily="49" charset="0"/>
                <a:cs typeface="Courier New" pitchFamily="49" charset="0"/>
              </a:rPr>
              <a:t>mylist</a:t>
            </a:r>
            <a:r>
              <a:rPr lang="en-US" sz="2400" dirty="0">
                <a:latin typeface="Courier New" pitchFamily="49" charset="0"/>
                <a:cs typeface="Courier New" pitchFamily="49" charset="0"/>
              </a:rPr>
              <a:t> [i+4])</a:t>
            </a:r>
            <a:endParaRPr lang="el-GR" sz="2400" dirty="0">
              <a:latin typeface="Courier New" pitchFamily="49" charset="0"/>
              <a:cs typeface="Courier New" pitchFamily="49" charset="0"/>
            </a:endParaRPr>
          </a:p>
          <a:p>
            <a:r>
              <a:rPr lang="el-GR" sz="2400" dirty="0"/>
              <a:t>Έξοδος</a:t>
            </a:r>
          </a:p>
          <a:p>
            <a:r>
              <a:rPr lang="en-US" sz="2400" dirty="0">
                <a:latin typeface="Courier New" pitchFamily="49" charset="0"/>
                <a:cs typeface="Courier New" pitchFamily="49" charset="0"/>
              </a:rPr>
              <a:t>a</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1</a:t>
            </a:r>
            <a:endParaRPr lang="el-GR" sz="2400" dirty="0">
              <a:latin typeface="Courier New" pitchFamily="49" charset="0"/>
              <a:cs typeface="Courier New" pitchFamily="49" charset="0"/>
            </a:endParaRPr>
          </a:p>
          <a:p>
            <a:r>
              <a:rPr lang="en-US" sz="2400" dirty="0" err="1" smtClean="0">
                <a:latin typeface="Courier New" pitchFamily="49" charset="0"/>
                <a:cs typeface="Courier New" pitchFamily="49" charset="0"/>
              </a:rPr>
              <a:t>Traceback</a:t>
            </a:r>
            <a:r>
              <a:rPr lang="en-US" sz="2400" dirty="0" smtClean="0">
                <a:latin typeface="Courier New" pitchFamily="49" charset="0"/>
                <a:cs typeface="Courier New" pitchFamily="49" charset="0"/>
              </a:rPr>
              <a:t> </a:t>
            </a:r>
            <a:r>
              <a:rPr lang="en-US" sz="2400" dirty="0">
                <a:latin typeface="Courier New" pitchFamily="49" charset="0"/>
                <a:cs typeface="Courier New" pitchFamily="49" charset="0"/>
              </a:rPr>
              <a:t>(most recent call last):</a:t>
            </a:r>
            <a:endParaRPr lang="el-GR" sz="2400" dirty="0">
              <a:latin typeface="Courier New" pitchFamily="49" charset="0"/>
              <a:cs typeface="Courier New" pitchFamily="49" charset="0"/>
            </a:endParaRPr>
          </a:p>
          <a:p>
            <a:r>
              <a:rPr lang="en-US" sz="2400" dirty="0" smtClean="0">
                <a:latin typeface="Courier New" pitchFamily="49" charset="0"/>
                <a:cs typeface="Courier New" pitchFamily="49" charset="0"/>
              </a:rPr>
              <a:t>print </a:t>
            </a:r>
            <a:r>
              <a:rPr lang="en-US" sz="2400" dirty="0">
                <a:latin typeface="Courier New" pitchFamily="49" charset="0"/>
                <a:cs typeface="Courier New" pitchFamily="49" charset="0"/>
              </a:rPr>
              <a:t>(</a:t>
            </a:r>
            <a:r>
              <a:rPr lang="en-US" sz="2400" dirty="0" err="1">
                <a:latin typeface="Courier New" pitchFamily="49" charset="0"/>
                <a:cs typeface="Courier New" pitchFamily="49" charset="0"/>
              </a:rPr>
              <a:t>mylist</a:t>
            </a:r>
            <a:r>
              <a:rPr lang="en-US" sz="2400" dirty="0">
                <a:latin typeface="Courier New" pitchFamily="49" charset="0"/>
                <a:cs typeface="Courier New" pitchFamily="49" charset="0"/>
              </a:rPr>
              <a:t> [i+4])</a:t>
            </a:r>
            <a:endParaRPr lang="el-GR" sz="2400" dirty="0">
              <a:latin typeface="Courier New" pitchFamily="49" charset="0"/>
              <a:cs typeface="Courier New" pitchFamily="49" charset="0"/>
            </a:endParaRPr>
          </a:p>
          <a:p>
            <a:r>
              <a:rPr lang="en-US" sz="2400" dirty="0" err="1">
                <a:latin typeface="Courier New" pitchFamily="49" charset="0"/>
                <a:cs typeface="Courier New" pitchFamily="49" charset="0"/>
              </a:rPr>
              <a:t>IndexError</a:t>
            </a:r>
            <a:r>
              <a:rPr lang="en-US" sz="2400" dirty="0">
                <a:latin typeface="Courier New" pitchFamily="49" charset="0"/>
                <a:cs typeface="Courier New" pitchFamily="49" charset="0"/>
              </a:rPr>
              <a:t>: list index out of </a:t>
            </a:r>
            <a:r>
              <a:rPr lang="en-US" sz="2400" dirty="0" smtClean="0">
                <a:latin typeface="Courier New" pitchFamily="49" charset="0"/>
                <a:cs typeface="Courier New" pitchFamily="49" charset="0"/>
              </a:rPr>
              <a:t>range</a:t>
            </a:r>
            <a:endParaRPr lang="el-GR" sz="2400" dirty="0"/>
          </a:p>
        </p:txBody>
      </p:sp>
      <p:sp>
        <p:nvSpPr>
          <p:cNvPr id="2" name="Ορθογώνιο 1"/>
          <p:cNvSpPr/>
          <p:nvPr/>
        </p:nvSpPr>
        <p:spPr>
          <a:xfrm>
            <a:off x="5410796" y="-31129"/>
            <a:ext cx="2000869" cy="369332"/>
          </a:xfrm>
          <a:prstGeom prst="rect">
            <a:avLst/>
          </a:prstGeom>
        </p:spPr>
        <p:txBody>
          <a:bodyPr wrap="none">
            <a:spAutoFit/>
          </a:bodyPr>
          <a:lstStyle/>
          <a:p>
            <a:pPr algn="ctr" fontAlgn="auto">
              <a:spcBef>
                <a:spcPts val="0"/>
              </a:spcBef>
              <a:spcAft>
                <a:spcPts val="0"/>
              </a:spcAft>
              <a:defRPr/>
            </a:pPr>
            <a:r>
              <a:rPr lang="el-GR" b="1" dirty="0" smtClean="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Παραδείγματα</a:t>
            </a:r>
            <a:endParaRPr lang="el-GR"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7462297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75556" y="404813"/>
            <a:ext cx="8064698"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68027" y="404813"/>
            <a:ext cx="7992690" cy="5262979"/>
          </a:xfrm>
          <a:prstGeom prst="rect">
            <a:avLst/>
          </a:prstGeom>
          <a:noFill/>
        </p:spPr>
        <p:txBody>
          <a:bodyPr wrap="square">
            <a:spAutoFit/>
          </a:bodyPr>
          <a:lstStyle/>
          <a:p>
            <a:r>
              <a:rPr lang="el-GR" sz="2400" dirty="0"/>
              <a:t>Οι αρνητικοί δείκτες μετράνε από το τέλος της λίστας προς την αρχή. Ο δείκτης -1 αντιστοιχεί στο τελευταίο στοιχείο μιας λίστας, ο -2 στο προτελευταίο, </a:t>
            </a:r>
            <a:r>
              <a:rPr lang="el-GR" sz="2400" dirty="0" err="1"/>
              <a:t>κ.ο.κ</a:t>
            </a:r>
            <a:r>
              <a:rPr lang="el-GR" sz="2400" dirty="0"/>
              <a:t>.  </a:t>
            </a:r>
          </a:p>
          <a:p>
            <a:r>
              <a:rPr lang="el-GR" sz="2400" b="1" dirty="0" smtClean="0"/>
              <a:t>Παράδειγμα</a:t>
            </a:r>
            <a:endParaRPr lang="el-GR" sz="2400" dirty="0"/>
          </a:p>
          <a:p>
            <a:r>
              <a:rPr lang="el-GR" sz="2400" dirty="0">
                <a:latin typeface="Courier New" pitchFamily="49" charset="0"/>
                <a:cs typeface="Courier New" pitchFamily="49" charset="0"/>
              </a:rPr>
              <a:t>&gt;&gt;&gt; s1 = ['a', 1, '</a:t>
            </a:r>
            <a:r>
              <a:rPr lang="el-GR" sz="2400" dirty="0" err="1">
                <a:latin typeface="Courier New" pitchFamily="49" charset="0"/>
                <a:cs typeface="Courier New" pitchFamily="49" charset="0"/>
              </a:rPr>
              <a:t>art</a:t>
            </a:r>
            <a:r>
              <a:rPr lang="el-GR" sz="2400" dirty="0">
                <a:latin typeface="Courier New" pitchFamily="49" charset="0"/>
                <a:cs typeface="Courier New" pitchFamily="49" charset="0"/>
              </a:rPr>
              <a:t>', '24', 6]</a:t>
            </a:r>
          </a:p>
          <a:p>
            <a:r>
              <a:rPr lang="el-GR" sz="2400" dirty="0">
                <a:latin typeface="Courier New" pitchFamily="49" charset="0"/>
                <a:cs typeface="Courier New" pitchFamily="49" charset="0"/>
              </a:rPr>
              <a:t>&gt;&gt;&gt; s1[-1]</a:t>
            </a:r>
          </a:p>
          <a:p>
            <a:r>
              <a:rPr lang="el-GR" sz="2400" dirty="0">
                <a:latin typeface="Courier New" pitchFamily="49" charset="0"/>
                <a:cs typeface="Courier New" pitchFamily="49" charset="0"/>
              </a:rPr>
              <a:t>6</a:t>
            </a:r>
          </a:p>
          <a:p>
            <a:r>
              <a:rPr lang="el-GR" sz="2400" dirty="0" smtClean="0">
                <a:latin typeface="Courier New" pitchFamily="49" charset="0"/>
                <a:cs typeface="Courier New" pitchFamily="49" charset="0"/>
              </a:rPr>
              <a:t>&gt;&gt;&gt; </a:t>
            </a:r>
            <a:r>
              <a:rPr lang="el-GR" sz="2400" dirty="0">
                <a:latin typeface="Courier New" pitchFamily="49" charset="0"/>
                <a:cs typeface="Courier New" pitchFamily="49" charset="0"/>
              </a:rPr>
              <a:t>s1[-3]</a:t>
            </a:r>
          </a:p>
          <a:p>
            <a:r>
              <a:rPr lang="el-GR" sz="2400" dirty="0">
                <a:latin typeface="Courier New" pitchFamily="49" charset="0"/>
                <a:cs typeface="Courier New" pitchFamily="49" charset="0"/>
              </a:rPr>
              <a:t>'</a:t>
            </a:r>
            <a:r>
              <a:rPr lang="el-GR" sz="2400" dirty="0" err="1">
                <a:latin typeface="Courier New" pitchFamily="49" charset="0"/>
                <a:cs typeface="Courier New" pitchFamily="49" charset="0"/>
              </a:rPr>
              <a:t>art</a:t>
            </a:r>
            <a:r>
              <a:rPr lang="el-GR" sz="2400" dirty="0">
                <a:latin typeface="Courier New" pitchFamily="49" charset="0"/>
                <a:cs typeface="Courier New" pitchFamily="49" charset="0"/>
              </a:rPr>
              <a:t>'</a:t>
            </a:r>
          </a:p>
          <a:p>
            <a:r>
              <a:rPr lang="el-GR" sz="2400" dirty="0">
                <a:latin typeface="Courier New" pitchFamily="49" charset="0"/>
                <a:cs typeface="Courier New" pitchFamily="49" charset="0"/>
              </a:rPr>
              <a:t>&gt;&gt;&gt; s1[-4]</a:t>
            </a:r>
          </a:p>
          <a:p>
            <a:r>
              <a:rPr lang="el-GR" sz="2400" dirty="0">
                <a:latin typeface="Courier New" pitchFamily="49" charset="0"/>
                <a:cs typeface="Courier New" pitchFamily="49" charset="0"/>
              </a:rPr>
              <a:t>1</a:t>
            </a:r>
          </a:p>
          <a:p>
            <a:r>
              <a:rPr lang="el-GR" sz="2400" dirty="0">
                <a:latin typeface="Courier New" pitchFamily="49" charset="0"/>
                <a:cs typeface="Courier New" pitchFamily="49" charset="0"/>
              </a:rPr>
              <a:t>&gt;&gt;&gt; s1[-</a:t>
            </a:r>
            <a:r>
              <a:rPr lang="en-US" sz="2400" dirty="0" err="1">
                <a:latin typeface="Courier New" pitchFamily="49" charset="0"/>
                <a:cs typeface="Courier New" pitchFamily="49" charset="0"/>
              </a:rPr>
              <a:t>len</a:t>
            </a:r>
            <a:r>
              <a:rPr lang="en-US" sz="2400" dirty="0">
                <a:latin typeface="Courier New" pitchFamily="49" charset="0"/>
                <a:cs typeface="Courier New" pitchFamily="49" charset="0"/>
              </a:rPr>
              <a:t>(s1)</a:t>
            </a:r>
            <a:r>
              <a:rPr lang="el-GR" sz="2400" dirty="0">
                <a:latin typeface="Courier New" pitchFamily="49" charset="0"/>
                <a:cs typeface="Courier New" pitchFamily="49" charset="0"/>
              </a:rPr>
              <a:t>]</a:t>
            </a:r>
          </a:p>
          <a:p>
            <a:r>
              <a:rPr lang="el-GR" sz="2400" dirty="0">
                <a:latin typeface="Courier New" pitchFamily="49" charset="0"/>
                <a:cs typeface="Courier New" pitchFamily="49" charset="0"/>
              </a:rPr>
              <a:t>'a'</a:t>
            </a:r>
          </a:p>
          <a:p>
            <a:r>
              <a:rPr lang="el-GR" sz="2400" dirty="0">
                <a:latin typeface="Courier New" pitchFamily="49" charset="0"/>
                <a:cs typeface="Courier New" pitchFamily="49" charset="0"/>
              </a:rPr>
              <a:t>&gt;&gt;&gt; </a:t>
            </a:r>
          </a:p>
        </p:txBody>
      </p:sp>
      <p:sp>
        <p:nvSpPr>
          <p:cNvPr id="2" name="Ορθογώνιο 1"/>
          <p:cNvSpPr/>
          <p:nvPr/>
        </p:nvSpPr>
        <p:spPr>
          <a:xfrm>
            <a:off x="5410796" y="-31129"/>
            <a:ext cx="2000869" cy="369332"/>
          </a:xfrm>
          <a:prstGeom prst="rect">
            <a:avLst/>
          </a:prstGeom>
        </p:spPr>
        <p:txBody>
          <a:bodyPr wrap="none">
            <a:spAutoFit/>
          </a:bodyPr>
          <a:lstStyle/>
          <a:p>
            <a:pPr algn="ctr" fontAlgn="auto">
              <a:spcBef>
                <a:spcPts val="0"/>
              </a:spcBef>
              <a:spcAft>
                <a:spcPts val="0"/>
              </a:spcAft>
              <a:defRPr/>
            </a:pPr>
            <a:r>
              <a:rPr lang="el-GR" b="1" dirty="0" smtClean="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Παραδείγματα</a:t>
            </a:r>
            <a:endParaRPr lang="el-GR"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93729610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11956</TotalTime>
  <Words>4128</Words>
  <Application>Microsoft Office PowerPoint</Application>
  <PresentationFormat>Προβολή στην οθόνη (4:3)</PresentationFormat>
  <Paragraphs>396</Paragraphs>
  <Slides>37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37</vt:i4>
      </vt:variant>
    </vt:vector>
  </HeadingPairs>
  <TitlesOfParts>
    <vt:vector size="38" baseType="lpstr">
      <vt:lpstr>Austin</vt:lpstr>
      <vt:lpstr>ΓΛΩΣΣΑ ΠΡΟΓΡΑΜΜΑΤΙΣΜΟΥ ΡYTHON  ΛΙΣΤΕΣ ΚΑΙ ΑΛΛΕΣ ΔΟΜΕΣ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Ιάκωβος</dc:creator>
  <cp:lastModifiedBy>spanetsos</cp:lastModifiedBy>
  <cp:revision>228</cp:revision>
  <dcterms:created xsi:type="dcterms:W3CDTF">2011-12-29T07:56:36Z</dcterms:created>
  <dcterms:modified xsi:type="dcterms:W3CDTF">2020-06-03T09:16:06Z</dcterms:modified>
</cp:coreProperties>
</file>