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74" r:id="rId4"/>
    <p:sldId id="279" r:id="rId5"/>
    <p:sldId id="257" r:id="rId6"/>
    <p:sldId id="258" r:id="rId7"/>
    <p:sldId id="275" r:id="rId8"/>
    <p:sldId id="259" r:id="rId9"/>
    <p:sldId id="276" r:id="rId10"/>
    <p:sldId id="260" r:id="rId11"/>
    <p:sldId id="262" r:id="rId12"/>
    <p:sldId id="263" r:id="rId13"/>
    <p:sldId id="264" r:id="rId14"/>
    <p:sldId id="269" r:id="rId15"/>
    <p:sldId id="273"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80"/>
    <a:srgbClr val="ABDB77"/>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816" y="3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0F05032B-54FE-4BCD-A657-5436905E4615}" type="datetimeFigureOut">
              <a:rPr lang="el-GR" smtClean="0"/>
              <a:t>17/2/2019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165801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0F05032B-54FE-4BCD-A657-5436905E4615}" type="datetimeFigureOut">
              <a:rPr lang="el-GR" smtClean="0"/>
              <a:t>17/2/2019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3349900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0F05032B-54FE-4BCD-A657-5436905E4615}" type="datetimeFigureOut">
              <a:rPr lang="el-GR" smtClean="0"/>
              <a:t>17/2/2019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3175321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0F05032B-54FE-4BCD-A657-5436905E4615}" type="datetimeFigureOut">
              <a:rPr lang="el-GR" smtClean="0"/>
              <a:t>17/2/2019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2373745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0F05032B-54FE-4BCD-A657-5436905E4615}" type="datetimeFigureOut">
              <a:rPr lang="el-GR" smtClean="0"/>
              <a:t>17/2/2019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568735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0F05032B-54FE-4BCD-A657-5436905E4615}" type="datetimeFigureOut">
              <a:rPr lang="el-GR" smtClean="0"/>
              <a:t>17/2/2019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746001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0F05032B-54FE-4BCD-A657-5436905E4615}" type="datetimeFigureOut">
              <a:rPr lang="el-GR" smtClean="0"/>
              <a:t>17/2/2019</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3756892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0F05032B-54FE-4BCD-A657-5436905E4615}" type="datetimeFigureOut">
              <a:rPr lang="el-GR" smtClean="0"/>
              <a:t>17/2/2019</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558442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0F05032B-54FE-4BCD-A657-5436905E4615}" type="datetimeFigureOut">
              <a:rPr lang="el-GR" smtClean="0"/>
              <a:t>17/2/2019</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1473796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0F05032B-54FE-4BCD-A657-5436905E4615}" type="datetimeFigureOut">
              <a:rPr lang="el-GR" smtClean="0"/>
              <a:t>17/2/2019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344642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0F05032B-54FE-4BCD-A657-5436905E4615}" type="datetimeFigureOut">
              <a:rPr lang="el-GR" smtClean="0"/>
              <a:t>17/2/2019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2255068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05032B-54FE-4BCD-A657-5436905E4615}" type="datetimeFigureOut">
              <a:rPr lang="el-GR" smtClean="0"/>
              <a:t>17/2/2019</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E2E649-CEAA-495D-8116-279D8B067E94}" type="slidenum">
              <a:rPr lang="el-GR" smtClean="0"/>
              <a:t>‹#›</a:t>
            </a:fld>
            <a:endParaRPr lang="el-GR"/>
          </a:p>
        </p:txBody>
      </p:sp>
    </p:spTree>
    <p:extLst>
      <p:ext uri="{BB962C8B-B14F-4D97-AF65-F5344CB8AC3E}">
        <p14:creationId xmlns:p14="http://schemas.microsoft.com/office/powerpoint/2010/main" val="9182388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858218"/>
          </a:xfrm>
          <a:solidFill>
            <a:schemeClr val="bg1"/>
          </a:solidFill>
        </p:spPr>
        <p:txBody>
          <a:bodyPr>
            <a:normAutofit/>
          </a:bodyPr>
          <a:lstStyle/>
          <a:p>
            <a:r>
              <a:rPr lang="el-GR" sz="1400" dirty="0" smtClean="0">
                <a:solidFill>
                  <a:srgbClr val="008080"/>
                </a:solidFill>
                <a:latin typeface="Comic Sans MS" panose="030F0702030302020204" pitchFamily="66" charset="0"/>
              </a:rPr>
              <a:t>                                                                                             </a:t>
            </a:r>
            <a:r>
              <a:rPr lang="el-GR" sz="1600" dirty="0" smtClean="0">
                <a:solidFill>
                  <a:srgbClr val="008080"/>
                </a:solidFill>
                <a:latin typeface="Comic Sans MS" panose="030F0702030302020204" pitchFamily="66" charset="0"/>
              </a:rPr>
              <a:t>Πρόγραμμα Ειδίκευσης </a:t>
            </a:r>
            <a:br>
              <a:rPr lang="el-GR" sz="1600" dirty="0" smtClean="0">
                <a:solidFill>
                  <a:srgbClr val="008080"/>
                </a:solidFill>
                <a:latin typeface="Comic Sans MS" panose="030F0702030302020204" pitchFamily="66" charset="0"/>
              </a:rPr>
            </a:br>
            <a:r>
              <a:rPr lang="el-GR" sz="1600" dirty="0" smtClean="0">
                <a:solidFill>
                  <a:srgbClr val="008080"/>
                </a:solidFill>
                <a:latin typeface="Comic Sans MS" panose="030F0702030302020204" pitchFamily="66" charset="0"/>
              </a:rPr>
              <a:t>                                                                                 στη Συμβουλευτική </a:t>
            </a:r>
            <a:br>
              <a:rPr lang="el-GR" sz="1600" dirty="0" smtClean="0">
                <a:solidFill>
                  <a:srgbClr val="008080"/>
                </a:solidFill>
                <a:latin typeface="Comic Sans MS" panose="030F0702030302020204" pitchFamily="66" charset="0"/>
              </a:rPr>
            </a:br>
            <a:r>
              <a:rPr lang="el-GR" sz="1600" dirty="0" smtClean="0">
                <a:solidFill>
                  <a:srgbClr val="008080"/>
                </a:solidFill>
                <a:latin typeface="Comic Sans MS" panose="030F0702030302020204" pitchFamily="66" charset="0"/>
              </a:rPr>
              <a:t>                                                                                και </a:t>
            </a:r>
            <a:br>
              <a:rPr lang="el-GR" sz="1600" dirty="0" smtClean="0">
                <a:solidFill>
                  <a:srgbClr val="008080"/>
                </a:solidFill>
                <a:latin typeface="Comic Sans MS" panose="030F0702030302020204" pitchFamily="66" charset="0"/>
              </a:rPr>
            </a:br>
            <a:r>
              <a:rPr lang="el-GR" sz="1600" dirty="0" smtClean="0">
                <a:solidFill>
                  <a:srgbClr val="008080"/>
                </a:solidFill>
                <a:latin typeface="Comic Sans MS" panose="030F0702030302020204" pitchFamily="66" charset="0"/>
              </a:rPr>
              <a:t>                                                                                   στον Προσανατολισμό</a:t>
            </a:r>
            <a:endParaRPr lang="el-GR" sz="1600" dirty="0">
              <a:solidFill>
                <a:srgbClr val="008080"/>
              </a:solidFill>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1" y="404664"/>
            <a:ext cx="2736303" cy="1584176"/>
          </a:xfrm>
        </p:spPr>
      </p:pic>
      <p:sp>
        <p:nvSpPr>
          <p:cNvPr id="6" name="TextBox 5"/>
          <p:cNvSpPr txBox="1"/>
          <p:nvPr/>
        </p:nvSpPr>
        <p:spPr>
          <a:xfrm>
            <a:off x="611560" y="2204864"/>
            <a:ext cx="8280920" cy="4124206"/>
          </a:xfrm>
          <a:prstGeom prst="rect">
            <a:avLst/>
          </a:prstGeom>
          <a:gradFill>
            <a:gsLst>
              <a:gs pos="99000">
                <a:srgbClr val="FFFFFF"/>
              </a:gs>
              <a:gs pos="100000">
                <a:srgbClr val="7D8496"/>
              </a:gs>
              <a:gs pos="79000">
                <a:srgbClr val="E6E6E6"/>
              </a:gs>
              <a:gs pos="100000">
                <a:srgbClr val="7D8496"/>
              </a:gs>
              <a:gs pos="100000">
                <a:srgbClr val="E6E6E6"/>
              </a:gs>
            </a:gsLst>
            <a:lin ang="5400000" scaled="0"/>
          </a:gradFill>
        </p:spPr>
        <p:txBody>
          <a:bodyPr wrap="square" rtlCol="0">
            <a:spAutoFit/>
          </a:bodyPr>
          <a:lstStyle/>
          <a:p>
            <a:endParaRPr lang="el-GR" dirty="0" smtClean="0"/>
          </a:p>
          <a:p>
            <a:endParaRPr lang="el-GR" dirty="0"/>
          </a:p>
          <a:p>
            <a:pPr algn="ctr"/>
            <a:endParaRPr lang="el-GR" sz="2000" b="1" i="1" dirty="0" smtClean="0"/>
          </a:p>
          <a:p>
            <a:pPr algn="ctr"/>
            <a:r>
              <a:rPr lang="el-GR" sz="2000" b="1" i="1" dirty="0" smtClean="0"/>
              <a:t>Συμβουλευτική Κοινωνικά Ευάλωτων Ομάδων</a:t>
            </a:r>
          </a:p>
          <a:p>
            <a:pPr algn="ctr"/>
            <a:endParaRPr lang="el-GR" sz="2000" b="1" i="1" dirty="0" smtClean="0"/>
          </a:p>
          <a:p>
            <a:pPr algn="ctr"/>
            <a:r>
              <a:rPr lang="el-GR" sz="2000" b="1" i="1" dirty="0" smtClean="0"/>
              <a:t>(Διαπολιτισμική Συμβουλευτική , Μειονότητες, ΑΜΕΑ κλπ)</a:t>
            </a:r>
          </a:p>
          <a:p>
            <a:endParaRPr lang="el-GR" sz="2000" b="1" i="1" dirty="0"/>
          </a:p>
          <a:p>
            <a:endParaRPr lang="el-GR" dirty="0" smtClean="0"/>
          </a:p>
          <a:p>
            <a:endParaRPr lang="el-GR" dirty="0"/>
          </a:p>
          <a:p>
            <a:endParaRPr lang="el-GR" dirty="0" smtClean="0"/>
          </a:p>
          <a:p>
            <a:endParaRPr lang="el-GR" dirty="0"/>
          </a:p>
          <a:p>
            <a:endParaRPr lang="el-GR" dirty="0" smtClean="0"/>
          </a:p>
          <a:p>
            <a:endParaRPr lang="el-GR" dirty="0" smtClean="0"/>
          </a:p>
          <a:p>
            <a:endParaRPr lang="el-GR" dirty="0"/>
          </a:p>
        </p:txBody>
      </p:sp>
    </p:spTree>
    <p:extLst>
      <p:ext uri="{BB962C8B-B14F-4D97-AF65-F5344CB8AC3E}">
        <p14:creationId xmlns:p14="http://schemas.microsoft.com/office/powerpoint/2010/main" val="2206912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2000" b="1" i="1" dirty="0" smtClean="0">
                <a:solidFill>
                  <a:srgbClr val="008080"/>
                </a:solidFill>
              </a:rPr>
              <a:t>Κριτική της Διαπολιτισμικής Θεωρίας</a:t>
            </a:r>
            <a:endParaRPr lang="el-GR" sz="2000" dirty="0"/>
          </a:p>
        </p:txBody>
      </p:sp>
      <p:sp>
        <p:nvSpPr>
          <p:cNvPr id="3" name="Θέση περιεχομένου 2"/>
          <p:cNvSpPr>
            <a:spLocks noGrp="1"/>
          </p:cNvSpPr>
          <p:nvPr>
            <p:ph idx="1"/>
          </p:nvPr>
        </p:nvSpPr>
        <p:spPr>
          <a:xfrm>
            <a:off x="467544" y="1484664"/>
            <a:ext cx="8229600" cy="4752648"/>
          </a:xfrm>
          <a:gradFill>
            <a:gsLst>
              <a:gs pos="58000">
                <a:srgbClr val="FFFFFF"/>
              </a:gs>
              <a:gs pos="99000">
                <a:srgbClr val="E6E6E6"/>
              </a:gs>
              <a:gs pos="100000">
                <a:srgbClr val="7D8496"/>
              </a:gs>
              <a:gs pos="100000">
                <a:srgbClr val="E6E6E6"/>
              </a:gs>
              <a:gs pos="100000">
                <a:srgbClr val="7D8496"/>
              </a:gs>
              <a:gs pos="99000">
                <a:srgbClr val="E6E6E6"/>
              </a:gs>
            </a:gsLst>
            <a:lin ang="5400000" scaled="0"/>
          </a:gradFill>
        </p:spPr>
        <p:txBody>
          <a:bodyPr>
            <a:normAutofit/>
          </a:bodyPr>
          <a:lstStyle/>
          <a:p>
            <a:pPr>
              <a:buFontTx/>
              <a:buChar char="-"/>
            </a:pPr>
            <a:endParaRPr lang="el-GR" sz="1800" dirty="0" smtClean="0">
              <a:latin typeface="Comic Sans MS" panose="030F0702030302020204" pitchFamily="66" charset="0"/>
            </a:endParaRPr>
          </a:p>
          <a:p>
            <a:pPr marL="0" indent="0" algn="ctr">
              <a:buNone/>
            </a:pPr>
            <a:r>
              <a:rPr lang="el-GR" sz="1800" b="1" u="sng" dirty="0"/>
              <a:t>Κριτική της Διαπολιτισμικής Θεωρίας</a:t>
            </a:r>
          </a:p>
          <a:p>
            <a:pPr marL="0" indent="0" algn="ctr">
              <a:buNone/>
            </a:pPr>
            <a:endParaRPr lang="el-GR" sz="1800" b="1" u="sng" dirty="0"/>
          </a:p>
          <a:p>
            <a:pPr algn="just">
              <a:buFont typeface="Wingdings" panose="05000000000000000000" pitchFamily="2" charset="2"/>
              <a:buChar char="ü"/>
            </a:pPr>
            <a:r>
              <a:rPr lang="el-GR" sz="1800" dirty="0"/>
              <a:t>Χάσμα μεταξύ θεωρίας και πράξης</a:t>
            </a:r>
          </a:p>
          <a:p>
            <a:pPr marL="0" indent="0" algn="just">
              <a:buNone/>
            </a:pPr>
            <a:endParaRPr lang="el-GR" sz="1800" dirty="0"/>
          </a:p>
          <a:p>
            <a:pPr algn="just">
              <a:buFont typeface="Wingdings" panose="05000000000000000000" pitchFamily="2" charset="2"/>
              <a:buChar char="ü"/>
            </a:pPr>
            <a:r>
              <a:rPr lang="el-GR" sz="1800" dirty="0" smtClean="0"/>
              <a:t>Το θεωρητικό υπόβαθρο δεν είναι σαφές υπό την έννοια ότι δεν έχει αποσαφηνιστεί πλήρως εάν αναφέρεται στην αναγνώριση του πολυπολιτισμικού χαρακτήρα της κοινωνίας ή/και στη δυναμική αλληλεπίδραση των διαφορετικών πολιτισμικών ομάδων και των διαφορετικών ατόμων</a:t>
            </a:r>
            <a:endParaRPr lang="el-GR" sz="1800" dirty="0"/>
          </a:p>
          <a:p>
            <a:pPr marL="0" indent="0" algn="just">
              <a:buNone/>
            </a:pPr>
            <a:endParaRPr lang="el-GR" sz="1800" dirty="0"/>
          </a:p>
          <a:p>
            <a:pPr marL="0" indent="0">
              <a:buNone/>
            </a:pPr>
            <a:endParaRPr lang="el-GR" sz="1800" dirty="0">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404664"/>
            <a:ext cx="1865451" cy="1080000"/>
          </a:xfrm>
        </p:spPr>
      </p:pic>
      <p:pic>
        <p:nvPicPr>
          <p:cNvPr id="5"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1" y="404664"/>
            <a:ext cx="1865451" cy="1080000"/>
          </a:xfrm>
          <a:prstGeom prst="rect">
            <a:avLst/>
          </a:prstGeom>
        </p:spPr>
      </p:pic>
    </p:spTree>
    <p:extLst>
      <p:ext uri="{BB962C8B-B14F-4D97-AF65-F5344CB8AC3E}">
        <p14:creationId xmlns:p14="http://schemas.microsoft.com/office/powerpoint/2010/main" val="1235968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210026"/>
          </a:xfrm>
        </p:spPr>
        <p:txBody>
          <a:bodyPr>
            <a:normAutofit/>
          </a:bodyPr>
          <a:lstStyle/>
          <a:p>
            <a:pPr algn="r"/>
            <a:r>
              <a:rPr lang="el-GR" sz="2000" b="1" i="1" dirty="0">
                <a:solidFill>
                  <a:srgbClr val="008080"/>
                </a:solidFill>
              </a:rPr>
              <a:t>Κριτική της Διαπολιτισμικής Θεωρίας</a:t>
            </a:r>
            <a:endParaRPr lang="el-GR" sz="2000" dirty="0"/>
          </a:p>
        </p:txBody>
      </p:sp>
      <p:sp>
        <p:nvSpPr>
          <p:cNvPr id="3" name="Θέση περιεχομένου 2"/>
          <p:cNvSpPr>
            <a:spLocks noGrp="1"/>
          </p:cNvSpPr>
          <p:nvPr>
            <p:ph idx="1"/>
          </p:nvPr>
        </p:nvSpPr>
        <p:spPr>
          <a:gradFill>
            <a:gsLst>
              <a:gs pos="100000">
                <a:schemeClr val="bg1"/>
              </a:gs>
              <a:gs pos="99000">
                <a:srgbClr val="7D8496"/>
              </a:gs>
              <a:gs pos="59000">
                <a:schemeClr val="bg1"/>
              </a:gs>
              <a:gs pos="100000">
                <a:srgbClr val="7D8496"/>
              </a:gs>
              <a:gs pos="97000">
                <a:srgbClr val="E6E6E6"/>
              </a:gs>
              <a:gs pos="65000">
                <a:srgbClr val="E6E6E6"/>
              </a:gs>
            </a:gsLst>
            <a:lin ang="5400000" scaled="0"/>
          </a:gradFill>
        </p:spPr>
        <p:txBody>
          <a:bodyPr>
            <a:normAutofit/>
          </a:bodyPr>
          <a:lstStyle/>
          <a:p>
            <a:pPr marL="0" indent="0">
              <a:buNone/>
            </a:pPr>
            <a:endParaRPr lang="el-GR" sz="1800" dirty="0"/>
          </a:p>
          <a:p>
            <a:pPr marL="0" indent="0" algn="ctr">
              <a:buNone/>
            </a:pPr>
            <a:r>
              <a:rPr lang="el-GR" sz="1800" b="1" u="sng" dirty="0" smtClean="0"/>
              <a:t>Κριτική του πολιτισμικού οικουμενισμού</a:t>
            </a:r>
          </a:p>
          <a:p>
            <a:pPr marL="0" indent="0" algn="ctr">
              <a:buNone/>
            </a:pPr>
            <a:endParaRPr lang="el-GR" sz="1800" b="1" u="sng" dirty="0"/>
          </a:p>
          <a:p>
            <a:pPr>
              <a:buFont typeface="Wingdings" panose="05000000000000000000" pitchFamily="2" charset="2"/>
              <a:buChar char="ü"/>
            </a:pPr>
            <a:r>
              <a:rPr lang="el-GR" sz="1400" dirty="0" smtClean="0">
                <a:latin typeface="Comic Sans MS" panose="030F0702030302020204" pitchFamily="66" charset="0"/>
              </a:rPr>
              <a:t>Αποτελεί μια </a:t>
            </a:r>
            <a:r>
              <a:rPr lang="el-GR" sz="1400" dirty="0" err="1" smtClean="0">
                <a:latin typeface="Comic Sans MS" panose="030F0702030302020204" pitchFamily="66" charset="0"/>
              </a:rPr>
              <a:t>ευρωκεντρική</a:t>
            </a:r>
            <a:r>
              <a:rPr lang="el-GR" sz="1400" dirty="0" smtClean="0">
                <a:latin typeface="Comic Sans MS" panose="030F0702030302020204" pitchFamily="66" charset="0"/>
              </a:rPr>
              <a:t> έννοια καθώς είναι προϊόν της ευρωπαϊκής πνευματικής παράδοσης</a:t>
            </a:r>
          </a:p>
          <a:p>
            <a:pPr>
              <a:buFont typeface="Wingdings" panose="05000000000000000000" pitchFamily="2" charset="2"/>
              <a:buChar char="ü"/>
            </a:pPr>
            <a:endParaRPr lang="el-GR" sz="1400" dirty="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Εγκυμονεί κινδύνους προώθησης ολοκληρωτικών απόψεων</a:t>
            </a:r>
          </a:p>
          <a:p>
            <a:pPr>
              <a:buFont typeface="Wingdings" panose="05000000000000000000" pitchFamily="2" charset="2"/>
              <a:buChar char="ü"/>
            </a:pPr>
            <a:endParaRPr lang="el-GR" sz="1400" dirty="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Υπό την έννοια του πολιτισμικού οικουμενισμού μπορεί να διαφυλαχθεί η πρωτοτυπία του κάθε πολιτισμού;  </a:t>
            </a:r>
          </a:p>
          <a:p>
            <a:pPr marL="0" indent="0" algn="ctr">
              <a:buNone/>
            </a:pPr>
            <a:endParaRPr lang="el-GR" sz="1400" b="1" u="sng" dirty="0">
              <a:latin typeface="Comic Sans MS" panose="030F0702030302020204" pitchFamily="66" charset="0"/>
            </a:endParaRPr>
          </a:p>
          <a:p>
            <a:pPr marL="0" indent="0" algn="ctr">
              <a:buNone/>
            </a:pPr>
            <a:endParaRPr lang="el-GR" sz="1400" b="1" u="sng" dirty="0" smtClean="0">
              <a:latin typeface="Comic Sans MS" panose="030F0702030302020204" pitchFamily="66" charset="0"/>
            </a:endParaRPr>
          </a:p>
          <a:p>
            <a:pPr marL="0" indent="0" algn="ctr">
              <a:buNone/>
            </a:pPr>
            <a:endParaRPr lang="el-GR" sz="1400" b="1" u="sng" dirty="0">
              <a:latin typeface="Comic Sans MS" panose="030F0702030302020204" pitchFamily="66" charset="0"/>
            </a:endParaRPr>
          </a:p>
          <a:p>
            <a:pPr marL="0" indent="0" algn="ctr">
              <a:buNone/>
            </a:pPr>
            <a:endParaRPr lang="el-GR" sz="1400" b="1" u="sng" dirty="0" smtClean="0">
              <a:latin typeface="Comic Sans MS" panose="030F0702030302020204" pitchFamily="66" charset="0"/>
            </a:endParaRPr>
          </a:p>
          <a:p>
            <a:pPr marL="0" indent="0" algn="ctr">
              <a:buNone/>
            </a:pPr>
            <a:endParaRPr lang="el-GR" sz="1400" b="1" u="sng" dirty="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2" y="404664"/>
            <a:ext cx="1865451" cy="1080000"/>
          </a:xfrm>
          <a:prstGeom prst="rect">
            <a:avLst/>
          </a:prstGeom>
        </p:spPr>
      </p:pic>
    </p:spTree>
    <p:extLst>
      <p:ext uri="{BB962C8B-B14F-4D97-AF65-F5344CB8AC3E}">
        <p14:creationId xmlns:p14="http://schemas.microsoft.com/office/powerpoint/2010/main" val="1686093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2000" b="1" i="1" dirty="0">
                <a:solidFill>
                  <a:srgbClr val="008080"/>
                </a:solidFill>
              </a:rPr>
              <a:t>Κριτική της Διαπολιτισμικής Θεωρίας</a:t>
            </a:r>
            <a:endParaRPr lang="el-GR" sz="2000" dirty="0"/>
          </a:p>
        </p:txBody>
      </p:sp>
      <p:sp>
        <p:nvSpPr>
          <p:cNvPr id="3" name="Θέση περιεχομένου 2"/>
          <p:cNvSpPr>
            <a:spLocks noGrp="1"/>
          </p:cNvSpPr>
          <p:nvPr>
            <p:ph idx="1"/>
          </p:nvPr>
        </p:nvSpPr>
        <p:spPr>
          <a:gradFill>
            <a:gsLst>
              <a:gs pos="39000">
                <a:srgbClr val="FFFFFF"/>
              </a:gs>
              <a:gs pos="86000">
                <a:srgbClr val="E6E6E6"/>
              </a:gs>
              <a:gs pos="96000">
                <a:srgbClr val="7D8496"/>
              </a:gs>
              <a:gs pos="96000">
                <a:srgbClr val="E6E6E6"/>
              </a:gs>
              <a:gs pos="100000">
                <a:srgbClr val="7D8496"/>
              </a:gs>
              <a:gs pos="100000">
                <a:srgbClr val="E6E6E6"/>
              </a:gs>
            </a:gsLst>
            <a:lin ang="5400000" scaled="0"/>
          </a:gradFill>
        </p:spPr>
        <p:txBody>
          <a:bodyPr>
            <a:normAutofit/>
          </a:bodyPr>
          <a:lstStyle/>
          <a:p>
            <a:pPr algn="just">
              <a:lnSpc>
                <a:spcPct val="110000"/>
              </a:lnSpc>
              <a:spcBef>
                <a:spcPts val="0"/>
              </a:spcBef>
              <a:buFont typeface="Wingdings" panose="05000000000000000000" pitchFamily="2" charset="2"/>
              <a:buChar char="ü"/>
            </a:pPr>
            <a:endParaRPr lang="el-GR" sz="1700" dirty="0" smtClean="0">
              <a:latin typeface="Comic Sans MS" panose="030F0702030302020204" pitchFamily="66" charset="0"/>
            </a:endParaRPr>
          </a:p>
          <a:p>
            <a:pPr marL="0" indent="0" algn="ctr">
              <a:lnSpc>
                <a:spcPct val="110000"/>
              </a:lnSpc>
              <a:spcBef>
                <a:spcPts val="0"/>
              </a:spcBef>
              <a:buNone/>
            </a:pPr>
            <a:r>
              <a:rPr lang="el-GR" sz="1800" b="1" u="sng" dirty="0"/>
              <a:t>Κριτική του πολιτισμικού </a:t>
            </a:r>
            <a:r>
              <a:rPr lang="el-GR" sz="1800" b="1" u="sng" dirty="0" smtClean="0"/>
              <a:t>σχετικισμού</a:t>
            </a:r>
            <a:endParaRPr lang="el-GR" sz="1800" b="1" u="sng" dirty="0"/>
          </a:p>
          <a:p>
            <a:pPr marL="0" indent="0" algn="just">
              <a:lnSpc>
                <a:spcPct val="110000"/>
              </a:lnSpc>
              <a:spcBef>
                <a:spcPts val="0"/>
              </a:spcBef>
              <a:buNone/>
            </a:pPr>
            <a:endParaRPr lang="el-GR" sz="1700" dirty="0" smtClean="0">
              <a:latin typeface="Comic Sans MS" panose="030F0702030302020204" pitchFamily="66" charset="0"/>
            </a:endParaRPr>
          </a:p>
          <a:p>
            <a:pPr algn="just">
              <a:lnSpc>
                <a:spcPct val="110000"/>
              </a:lnSpc>
              <a:spcBef>
                <a:spcPts val="0"/>
              </a:spcBef>
              <a:buFont typeface="Wingdings" panose="05000000000000000000" pitchFamily="2" charset="2"/>
              <a:buChar char="ü"/>
            </a:pPr>
            <a:r>
              <a:rPr lang="el-GR" sz="1400" dirty="0" smtClean="0">
                <a:latin typeface="Comic Sans MS" panose="030F0702030302020204" pitchFamily="66" charset="0"/>
              </a:rPr>
              <a:t>Οδηγεί στην περιχαράκωση και την απομάκρυνση των διαφορετικών ομάδων μιας πολιτισμικά ετερογενούς κοινωνίας</a:t>
            </a:r>
          </a:p>
          <a:p>
            <a:pPr algn="just">
              <a:lnSpc>
                <a:spcPct val="110000"/>
              </a:lnSpc>
              <a:spcBef>
                <a:spcPts val="0"/>
              </a:spcBef>
              <a:buFont typeface="Wingdings" panose="05000000000000000000" pitchFamily="2" charset="2"/>
              <a:buChar char="ü"/>
            </a:pPr>
            <a:endParaRPr lang="el-GR" sz="1400" dirty="0">
              <a:latin typeface="Comic Sans MS" panose="030F0702030302020204" pitchFamily="66" charset="0"/>
            </a:endParaRPr>
          </a:p>
          <a:p>
            <a:pPr algn="just">
              <a:lnSpc>
                <a:spcPct val="110000"/>
              </a:lnSpc>
              <a:spcBef>
                <a:spcPts val="0"/>
              </a:spcBef>
              <a:buFont typeface="Wingdings" panose="05000000000000000000" pitchFamily="2" charset="2"/>
              <a:buChar char="ü"/>
            </a:pPr>
            <a:r>
              <a:rPr lang="el-GR" sz="1400" dirty="0" smtClean="0">
                <a:latin typeface="Comic Sans MS" panose="030F0702030302020204" pitchFamily="66" charset="0"/>
              </a:rPr>
              <a:t>Υπό αυτή την έννοια το αποτέλεσμα μπορεί να είναι ο διαχωρισμός και πιθανότατα ο κοινωνικός αποκλεισμός κάποιων ομάδων</a:t>
            </a:r>
          </a:p>
          <a:p>
            <a:pPr algn="just">
              <a:lnSpc>
                <a:spcPct val="110000"/>
              </a:lnSpc>
              <a:spcBef>
                <a:spcPts val="0"/>
              </a:spcBef>
              <a:buFont typeface="Wingdings" panose="05000000000000000000" pitchFamily="2" charset="2"/>
              <a:buChar char="ü"/>
            </a:pPr>
            <a:endParaRPr lang="el-GR" sz="1400" dirty="0">
              <a:latin typeface="Comic Sans MS" panose="030F0702030302020204" pitchFamily="66" charset="0"/>
            </a:endParaRPr>
          </a:p>
          <a:p>
            <a:pPr algn="just">
              <a:lnSpc>
                <a:spcPct val="110000"/>
              </a:lnSpc>
              <a:spcBef>
                <a:spcPts val="0"/>
              </a:spcBef>
              <a:buFont typeface="Wingdings" panose="05000000000000000000" pitchFamily="2" charset="2"/>
              <a:buChar char="ü"/>
            </a:pPr>
            <a:r>
              <a:rPr lang="el-GR" sz="1400" dirty="0" smtClean="0">
                <a:latin typeface="Comic Sans MS" panose="030F0702030302020204" pitchFamily="66" charset="0"/>
              </a:rPr>
              <a:t>Μπορεί να υπάρξει αρμονική συνύπαρξη των πολιτισμικών ομάδων, αλλά χωρίς αλληλεπιδράσεις και ουσιαστική επικοινωνία</a:t>
            </a:r>
          </a:p>
          <a:p>
            <a:pPr algn="just">
              <a:lnSpc>
                <a:spcPct val="110000"/>
              </a:lnSpc>
              <a:spcBef>
                <a:spcPts val="0"/>
              </a:spcBef>
              <a:buFont typeface="Wingdings" panose="05000000000000000000" pitchFamily="2" charset="2"/>
              <a:buChar char="ü"/>
            </a:pPr>
            <a:endParaRPr lang="el-GR" sz="1400" dirty="0">
              <a:latin typeface="Comic Sans MS" panose="030F0702030302020204" pitchFamily="66" charset="0"/>
            </a:endParaRPr>
          </a:p>
          <a:p>
            <a:pPr algn="just">
              <a:lnSpc>
                <a:spcPct val="110000"/>
              </a:lnSpc>
              <a:spcBef>
                <a:spcPts val="0"/>
              </a:spcBef>
              <a:buFont typeface="Wingdings" panose="05000000000000000000" pitchFamily="2" charset="2"/>
              <a:buChar char="ü"/>
            </a:pPr>
            <a:r>
              <a:rPr lang="el-GR" sz="1400" dirty="0" smtClean="0">
                <a:latin typeface="Comic Sans MS" panose="030F0702030302020204" pitchFamily="66" charset="0"/>
              </a:rPr>
              <a:t>Τίθενται ηθικά διλήμματα</a:t>
            </a:r>
          </a:p>
          <a:p>
            <a:pPr algn="just">
              <a:lnSpc>
                <a:spcPct val="110000"/>
              </a:lnSpc>
              <a:spcBef>
                <a:spcPts val="0"/>
              </a:spcBef>
              <a:buFont typeface="Wingdings" panose="05000000000000000000" pitchFamily="2" charset="2"/>
              <a:buChar char="ü"/>
            </a:pPr>
            <a:endParaRPr lang="el-GR" sz="1400" dirty="0">
              <a:latin typeface="Comic Sans MS" panose="030F0702030302020204" pitchFamily="66" charset="0"/>
            </a:endParaRPr>
          </a:p>
          <a:p>
            <a:pPr algn="just">
              <a:lnSpc>
                <a:spcPct val="110000"/>
              </a:lnSpc>
              <a:spcBef>
                <a:spcPts val="0"/>
              </a:spcBef>
              <a:buFont typeface="Wingdings" panose="05000000000000000000" pitchFamily="2" charset="2"/>
              <a:buChar char="ü"/>
            </a:pPr>
            <a:endParaRPr lang="el-GR" sz="1400" dirty="0" smtClean="0">
              <a:latin typeface="Comic Sans MS" panose="030F0702030302020204" pitchFamily="66" charset="0"/>
            </a:endParaRPr>
          </a:p>
          <a:p>
            <a:pPr algn="just">
              <a:lnSpc>
                <a:spcPct val="110000"/>
              </a:lnSpc>
              <a:spcBef>
                <a:spcPts val="0"/>
              </a:spcBef>
              <a:buFont typeface="Wingdings" panose="05000000000000000000" pitchFamily="2" charset="2"/>
              <a:buChar char="ü"/>
            </a:pPr>
            <a:endParaRPr lang="el-GR" sz="1400" dirty="0">
              <a:latin typeface="Comic Sans MS" panose="030F0702030302020204" pitchFamily="66" charset="0"/>
            </a:endParaRPr>
          </a:p>
          <a:p>
            <a:pPr algn="just">
              <a:lnSpc>
                <a:spcPct val="110000"/>
              </a:lnSpc>
              <a:spcBef>
                <a:spcPts val="0"/>
              </a:spcBef>
              <a:buFont typeface="Wingdings" panose="05000000000000000000" pitchFamily="2" charset="2"/>
              <a:buChar char="ü"/>
            </a:pPr>
            <a:endParaRPr lang="el-GR" sz="1400" dirty="0" smtClean="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2" y="404664"/>
            <a:ext cx="1865451" cy="1080000"/>
          </a:xfrm>
          <a:prstGeom prst="rect">
            <a:avLst/>
          </a:prstGeom>
        </p:spPr>
      </p:pic>
    </p:spTree>
    <p:extLst>
      <p:ext uri="{BB962C8B-B14F-4D97-AF65-F5344CB8AC3E}">
        <p14:creationId xmlns:p14="http://schemas.microsoft.com/office/powerpoint/2010/main" val="227651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1301006"/>
          </a:xfrm>
        </p:spPr>
        <p:txBody>
          <a:bodyPr>
            <a:normAutofit/>
          </a:bodyPr>
          <a:lstStyle/>
          <a:p>
            <a:pPr algn="r"/>
            <a:r>
              <a:rPr lang="el-GR" sz="2000" b="1" i="1" dirty="0">
                <a:solidFill>
                  <a:srgbClr val="008080"/>
                </a:solidFill>
              </a:rPr>
              <a:t>Κριτική της Διαπολιτισμικής Θεωρίας</a:t>
            </a:r>
            <a:endParaRPr lang="el-GR" sz="2000" dirty="0"/>
          </a:p>
        </p:txBody>
      </p:sp>
      <p:sp>
        <p:nvSpPr>
          <p:cNvPr id="3" name="Θέση περιεχομένου 2"/>
          <p:cNvSpPr>
            <a:spLocks noGrp="1"/>
          </p:cNvSpPr>
          <p:nvPr>
            <p:ph idx="1"/>
          </p:nvPr>
        </p:nvSpPr>
        <p:spPr>
          <a:gradFill>
            <a:gsLst>
              <a:gs pos="39000">
                <a:srgbClr val="FFFFFF"/>
              </a:gs>
              <a:gs pos="66000">
                <a:srgbClr val="E6E6E6"/>
              </a:gs>
              <a:gs pos="93000">
                <a:srgbClr val="7D8496"/>
              </a:gs>
              <a:gs pos="100000">
                <a:srgbClr val="E6E6E6"/>
              </a:gs>
              <a:gs pos="100000">
                <a:srgbClr val="7D8496"/>
              </a:gs>
              <a:gs pos="100000">
                <a:srgbClr val="E6E6E6"/>
              </a:gs>
            </a:gsLst>
            <a:lin ang="5400000" scaled="0"/>
          </a:gradFill>
        </p:spPr>
        <p:txBody>
          <a:bodyPr>
            <a:normAutofit/>
          </a:bodyPr>
          <a:lstStyle/>
          <a:p>
            <a:pPr marL="0" indent="0" algn="just">
              <a:lnSpc>
                <a:spcPct val="120000"/>
              </a:lnSpc>
              <a:spcBef>
                <a:spcPts val="0"/>
              </a:spcBef>
              <a:buNone/>
            </a:pPr>
            <a:r>
              <a:rPr lang="el-GR" dirty="0" smtClean="0">
                <a:latin typeface="Comic Sans MS" panose="030F0702030302020204" pitchFamily="66" charset="0"/>
              </a:rPr>
              <a:t>   </a:t>
            </a:r>
          </a:p>
          <a:p>
            <a:pPr marL="0" indent="0" algn="ctr">
              <a:lnSpc>
                <a:spcPct val="120000"/>
              </a:lnSpc>
              <a:spcBef>
                <a:spcPts val="0"/>
              </a:spcBef>
              <a:buNone/>
            </a:pPr>
            <a:r>
              <a:rPr lang="el-GR" sz="2700" dirty="0" smtClean="0">
                <a:latin typeface="Comic Sans MS" panose="030F0702030302020204" pitchFamily="66" charset="0"/>
              </a:rPr>
              <a:t>Πολιτισμικός Οικουμενισμός </a:t>
            </a:r>
          </a:p>
          <a:p>
            <a:pPr marL="0" indent="0" algn="ctr">
              <a:lnSpc>
                <a:spcPct val="120000"/>
              </a:lnSpc>
              <a:spcBef>
                <a:spcPts val="0"/>
              </a:spcBef>
              <a:buNone/>
            </a:pPr>
            <a:endParaRPr lang="el-GR" sz="2700" dirty="0" smtClean="0">
              <a:latin typeface="Comic Sans MS" panose="030F0702030302020204" pitchFamily="66" charset="0"/>
            </a:endParaRPr>
          </a:p>
          <a:p>
            <a:pPr marL="0" indent="0" algn="ctr">
              <a:lnSpc>
                <a:spcPct val="120000"/>
              </a:lnSpc>
              <a:spcBef>
                <a:spcPts val="0"/>
              </a:spcBef>
              <a:buNone/>
            </a:pPr>
            <a:r>
              <a:rPr lang="el-GR" sz="2700" dirty="0">
                <a:latin typeface="Comic Sans MS" panose="030F0702030302020204" pitchFamily="66" charset="0"/>
              </a:rPr>
              <a:t>#</a:t>
            </a:r>
          </a:p>
          <a:p>
            <a:pPr marL="0" indent="0" algn="ctr">
              <a:lnSpc>
                <a:spcPct val="120000"/>
              </a:lnSpc>
              <a:spcBef>
                <a:spcPts val="0"/>
              </a:spcBef>
              <a:buNone/>
            </a:pPr>
            <a:endParaRPr lang="el-GR" sz="2700" dirty="0" smtClean="0">
              <a:latin typeface="Comic Sans MS" panose="030F0702030302020204" pitchFamily="66" charset="0"/>
            </a:endParaRPr>
          </a:p>
          <a:p>
            <a:pPr marL="0" indent="0" algn="ctr">
              <a:lnSpc>
                <a:spcPct val="120000"/>
              </a:lnSpc>
              <a:spcBef>
                <a:spcPts val="0"/>
              </a:spcBef>
              <a:buNone/>
            </a:pPr>
            <a:r>
              <a:rPr lang="el-GR" sz="2700" dirty="0">
                <a:latin typeface="Comic Sans MS" panose="030F0702030302020204" pitchFamily="66" charset="0"/>
              </a:rPr>
              <a:t>Πολιτισμικός σχετικισμός</a:t>
            </a:r>
            <a:endParaRPr lang="el-GR" sz="2700" dirty="0"/>
          </a:p>
          <a:p>
            <a:pPr marL="0" indent="0" algn="just">
              <a:lnSpc>
                <a:spcPct val="120000"/>
              </a:lnSpc>
              <a:spcBef>
                <a:spcPts val="0"/>
              </a:spcBef>
              <a:buNone/>
            </a:pPr>
            <a:endParaRPr lang="el-GR" sz="2700" dirty="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1783" y="252262"/>
            <a:ext cx="1865451" cy="1080000"/>
          </a:xfrm>
          <a:prstGeom prst="rect">
            <a:avLst/>
          </a:prstGeom>
        </p:spPr>
      </p:pic>
    </p:spTree>
    <p:extLst>
      <p:ext uri="{BB962C8B-B14F-4D97-AF65-F5344CB8AC3E}">
        <p14:creationId xmlns:p14="http://schemas.microsoft.com/office/powerpoint/2010/main" val="3039472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800" b="1" i="1" dirty="0" smtClean="0">
                <a:solidFill>
                  <a:srgbClr val="008080"/>
                </a:solidFill>
              </a:rPr>
              <a:t>Βιβλιογραφικές αναφορές</a:t>
            </a:r>
            <a:endParaRPr lang="el-GR" sz="1800" dirty="0">
              <a:solidFill>
                <a:srgbClr val="008080"/>
              </a:solidFill>
            </a:endParaRPr>
          </a:p>
        </p:txBody>
      </p:sp>
      <p:sp>
        <p:nvSpPr>
          <p:cNvPr id="3" name="Θέση περιεχομένου 2"/>
          <p:cNvSpPr>
            <a:spLocks noGrp="1"/>
          </p:cNvSpPr>
          <p:nvPr>
            <p:ph idx="1"/>
          </p:nvPr>
        </p:nvSpPr>
        <p:spPr>
          <a:gradFill>
            <a:gsLst>
              <a:gs pos="67000">
                <a:srgbClr val="FFFFFF"/>
              </a:gs>
              <a:gs pos="85000">
                <a:srgbClr val="7D8496"/>
              </a:gs>
              <a:gs pos="95000">
                <a:srgbClr val="E6E6E6"/>
              </a:gs>
              <a:gs pos="100000">
                <a:srgbClr val="7D8496"/>
              </a:gs>
              <a:gs pos="100000">
                <a:srgbClr val="E6E6E6"/>
              </a:gs>
            </a:gsLst>
            <a:lin ang="5400000" scaled="0"/>
          </a:gradFill>
        </p:spPr>
        <p:txBody>
          <a:bodyPr>
            <a:noAutofit/>
          </a:bodyPr>
          <a:lstStyle/>
          <a:p>
            <a:pPr marL="0" indent="0" algn="just">
              <a:buNone/>
            </a:pPr>
            <a:r>
              <a:rPr lang="el-GR" sz="2000" u="sng" dirty="0" smtClean="0">
                <a:solidFill>
                  <a:srgbClr val="008080"/>
                </a:solidFill>
                <a:latin typeface="Comic Sans MS" panose="030F0702030302020204" pitchFamily="66" charset="0"/>
              </a:rPr>
              <a:t>Ελληνόγλωσσες</a:t>
            </a:r>
            <a:endParaRPr lang="en-US" sz="2000" u="sng" dirty="0" smtClean="0">
              <a:solidFill>
                <a:srgbClr val="008080"/>
              </a:solidFill>
              <a:latin typeface="Comic Sans MS" panose="030F0702030302020204" pitchFamily="66" charset="0"/>
            </a:endParaRPr>
          </a:p>
          <a:p>
            <a:pPr marL="0" indent="0" algn="just">
              <a:buNone/>
            </a:pPr>
            <a:endParaRPr lang="el-GR" sz="1800" dirty="0" smtClean="0"/>
          </a:p>
          <a:p>
            <a:pPr marL="0" indent="0" algn="just">
              <a:buNone/>
            </a:pPr>
            <a:r>
              <a:rPr lang="en-US" sz="1800" dirty="0" smtClean="0"/>
              <a:t>Banks</a:t>
            </a:r>
            <a:r>
              <a:rPr lang="en-US" sz="1800" dirty="0"/>
              <a:t>, J. (2004). </a:t>
            </a:r>
            <a:r>
              <a:rPr lang="el-GR" sz="1800" i="1" dirty="0"/>
              <a:t>Εισαγωγή στην πολυπολιτισμική εκπαίδευση</a:t>
            </a:r>
            <a:r>
              <a:rPr lang="el-GR" sz="1800" dirty="0"/>
              <a:t> </a:t>
            </a:r>
            <a:r>
              <a:rPr lang="en-US" sz="1800" dirty="0"/>
              <a:t>(</a:t>
            </a:r>
            <a:r>
              <a:rPr lang="el-GR" sz="1800" dirty="0" err="1"/>
              <a:t>μτφρ</a:t>
            </a:r>
            <a:r>
              <a:rPr lang="el-GR" sz="1800" dirty="0"/>
              <a:t>. Ν. </a:t>
            </a:r>
            <a:r>
              <a:rPr lang="el-GR" sz="1800" dirty="0" err="1"/>
              <a:t>Σταματάκης</a:t>
            </a:r>
            <a:r>
              <a:rPr lang="el-GR" sz="1800" dirty="0"/>
              <a:t>, </a:t>
            </a:r>
            <a:r>
              <a:rPr lang="el-GR" sz="1800" dirty="0" err="1"/>
              <a:t>Ευγ</a:t>
            </a:r>
            <a:r>
              <a:rPr lang="el-GR" sz="1800" dirty="0"/>
              <a:t>. </a:t>
            </a:r>
            <a:r>
              <a:rPr lang="el-GR" sz="1800" dirty="0" err="1"/>
              <a:t>Κουτσοβάνου</a:t>
            </a:r>
            <a:r>
              <a:rPr lang="el-GR" sz="1800" dirty="0"/>
              <a:t>) Αθήνα: </a:t>
            </a:r>
            <a:r>
              <a:rPr lang="el-GR" sz="1800" dirty="0" err="1"/>
              <a:t>Παπαζήσης</a:t>
            </a:r>
            <a:r>
              <a:rPr lang="el-GR" sz="1800" dirty="0" smtClean="0"/>
              <a:t>.</a:t>
            </a:r>
            <a:endParaRPr lang="en-US" sz="1800" dirty="0" smtClean="0"/>
          </a:p>
          <a:p>
            <a:pPr marL="0" indent="0" algn="just">
              <a:buNone/>
            </a:pPr>
            <a:endParaRPr lang="en-US" sz="1800" dirty="0"/>
          </a:p>
          <a:p>
            <a:pPr marL="0" indent="0" algn="just">
              <a:buNone/>
            </a:pPr>
            <a:r>
              <a:rPr lang="el-GR" sz="1800" dirty="0" smtClean="0"/>
              <a:t>Ευαγγέλου, Ο. (2007). </a:t>
            </a:r>
            <a:r>
              <a:rPr lang="el-GR" sz="1800" i="1" dirty="0" smtClean="0"/>
              <a:t>Διαπολιτισμικά  Αναλυτικά  Προγράμματα</a:t>
            </a:r>
            <a:r>
              <a:rPr lang="el-GR" sz="1800" dirty="0" smtClean="0"/>
              <a:t>. Αθήνα: </a:t>
            </a:r>
            <a:r>
              <a:rPr lang="el-GR" sz="1800" dirty="0" err="1" smtClean="0"/>
              <a:t>Τυπωθήτω</a:t>
            </a:r>
            <a:r>
              <a:rPr lang="el-GR" sz="1800" dirty="0" smtClean="0"/>
              <a:t>.</a:t>
            </a:r>
          </a:p>
          <a:p>
            <a:pPr marL="0" indent="0" algn="just">
              <a:buNone/>
            </a:pPr>
            <a:endParaRPr lang="el-GR" sz="1800" dirty="0"/>
          </a:p>
          <a:p>
            <a:pPr marL="0" indent="0" algn="just">
              <a:buNone/>
            </a:pPr>
            <a:r>
              <a:rPr lang="el-GR" sz="1800" dirty="0" err="1" smtClean="0"/>
              <a:t>Κλεφτάρας</a:t>
            </a:r>
            <a:r>
              <a:rPr lang="el-GR" sz="1800" dirty="0" smtClean="0"/>
              <a:t>, Γ . (2009). </a:t>
            </a:r>
            <a:r>
              <a:rPr lang="el-GR" sz="1800" i="1" dirty="0" smtClean="0"/>
              <a:t>Πολιτισμική και Πολυπολιτισμική Συμβουλευτική</a:t>
            </a:r>
            <a:r>
              <a:rPr lang="el-GR" sz="1800" dirty="0" smtClean="0"/>
              <a:t>.  Αθήνα: Ελληνικά Γράμματα.</a:t>
            </a:r>
          </a:p>
          <a:p>
            <a:pPr marL="0" indent="0" algn="just">
              <a:buNone/>
            </a:pPr>
            <a:endParaRPr lang="el-GR" sz="1800" dirty="0" smtClean="0"/>
          </a:p>
          <a:p>
            <a:pPr marL="0" indent="0" algn="just">
              <a:buNone/>
            </a:pPr>
            <a:r>
              <a:rPr lang="el-GR" sz="1800" dirty="0" err="1" smtClean="0"/>
              <a:t>Λεζέ</a:t>
            </a:r>
            <a:r>
              <a:rPr lang="el-GR" sz="1800" dirty="0" smtClean="0"/>
              <a:t>, Ε. (2016) Διαπολιτισμική Συμβουλευτική στη Θεωρία και στην Πράξη. Στο Γ. Κουγιουμτζής (</a:t>
            </a:r>
            <a:r>
              <a:rPr lang="el-GR" sz="1800" dirty="0" err="1" smtClean="0"/>
              <a:t>επιμ</a:t>
            </a:r>
            <a:r>
              <a:rPr lang="el-GR" sz="1800" dirty="0" smtClean="0"/>
              <a:t>.) </a:t>
            </a:r>
            <a:r>
              <a:rPr lang="el-GR" sz="1800" i="1" dirty="0" smtClean="0"/>
              <a:t>Εφαρμοσμένη Συμβουλευτική Συναρμογή Θεωρίας και Πράξης (σελ.31 – 46). </a:t>
            </a:r>
            <a:r>
              <a:rPr lang="el-GR" sz="1800" dirty="0" smtClean="0"/>
              <a:t>Αθήνα: Εκδόσεις Γρηγόρη</a:t>
            </a:r>
            <a:r>
              <a:rPr lang="el-GR" sz="1800" i="1" dirty="0" smtClean="0"/>
              <a:t>.</a:t>
            </a:r>
            <a:endParaRPr lang="el-GR" sz="1800" i="1" dirty="0"/>
          </a:p>
          <a:p>
            <a:pPr marL="0" indent="0" algn="just">
              <a:buNone/>
            </a:pPr>
            <a:endParaRPr lang="el-GR" sz="1800" dirty="0"/>
          </a:p>
          <a:p>
            <a:pPr marL="0" indent="0">
              <a:buNone/>
            </a:pPr>
            <a:endParaRPr lang="el-GR" sz="1800" dirty="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2" y="404664"/>
            <a:ext cx="1865451" cy="936104"/>
          </a:xfrm>
          <a:prstGeom prst="rect">
            <a:avLst/>
          </a:prstGeom>
        </p:spPr>
      </p:pic>
    </p:spTree>
    <p:extLst>
      <p:ext uri="{BB962C8B-B14F-4D97-AF65-F5344CB8AC3E}">
        <p14:creationId xmlns:p14="http://schemas.microsoft.com/office/powerpoint/2010/main" val="3007537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Θέση περιεχομένου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99793" y="3068960"/>
            <a:ext cx="3322674" cy="1979290"/>
          </a:xfrm>
          <a:prstGeom prst="rect">
            <a:avLst/>
          </a:prstGeom>
        </p:spPr>
      </p:pic>
      <p:sp>
        <p:nvSpPr>
          <p:cNvPr id="6" name="Ορθογώνιο 5"/>
          <p:cNvSpPr/>
          <p:nvPr/>
        </p:nvSpPr>
        <p:spPr>
          <a:xfrm>
            <a:off x="824849" y="1340768"/>
            <a:ext cx="7560840" cy="1077218"/>
          </a:xfrm>
          <a:prstGeom prst="rect">
            <a:avLst/>
          </a:prstGeom>
        </p:spPr>
        <p:txBody>
          <a:bodyPr wrap="square">
            <a:spAutoFit/>
          </a:bodyPr>
          <a:lstStyle/>
          <a:p>
            <a:pPr algn="ctr"/>
            <a:r>
              <a:rPr lang="el-GR" sz="3200" dirty="0"/>
              <a:t>Σας ευχαριστώ για την παρουσία σας και τη συμμετοχή σας</a:t>
            </a:r>
            <a:r>
              <a:rPr lang="en-US" sz="3200" dirty="0"/>
              <a:t>!</a:t>
            </a:r>
            <a:endParaRPr lang="el-GR" sz="3200" dirty="0"/>
          </a:p>
        </p:txBody>
      </p:sp>
    </p:spTree>
    <p:extLst>
      <p:ext uri="{BB962C8B-B14F-4D97-AF65-F5344CB8AC3E}">
        <p14:creationId xmlns:p14="http://schemas.microsoft.com/office/powerpoint/2010/main" val="137551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2000" b="1" i="1" dirty="0">
                <a:solidFill>
                  <a:srgbClr val="008080"/>
                </a:solidFill>
              </a:rPr>
              <a:t>Η έννοια </a:t>
            </a:r>
            <a:r>
              <a:rPr lang="el-GR" sz="2000" b="1" i="1" dirty="0" smtClean="0">
                <a:solidFill>
                  <a:srgbClr val="008080"/>
                </a:solidFill>
              </a:rPr>
              <a:t>του </a:t>
            </a:r>
            <a:r>
              <a:rPr lang="el-GR" sz="2000" b="1" i="1" dirty="0" err="1" smtClean="0">
                <a:solidFill>
                  <a:srgbClr val="008080"/>
                </a:solidFill>
              </a:rPr>
              <a:t>επιπολιτισμού</a:t>
            </a:r>
            <a:endParaRPr lang="el-GR" sz="2000" dirty="0"/>
          </a:p>
        </p:txBody>
      </p:sp>
      <p:sp>
        <p:nvSpPr>
          <p:cNvPr id="3" name="Θέση περιεχομένου 2"/>
          <p:cNvSpPr>
            <a:spLocks noGrp="1"/>
          </p:cNvSpPr>
          <p:nvPr>
            <p:ph idx="1"/>
          </p:nvPr>
        </p:nvSpPr>
        <p:spPr>
          <a:xfrm>
            <a:off x="313184" y="1772816"/>
            <a:ext cx="8229600" cy="4525963"/>
          </a:xfrm>
          <a:gradFill>
            <a:gsLst>
              <a:gs pos="96669">
                <a:srgbClr val="8A90A0"/>
              </a:gs>
              <a:gs pos="72000">
                <a:srgbClr val="FFFFFF"/>
              </a:gs>
              <a:gs pos="83000">
                <a:srgbClr val="E6E6E6"/>
              </a:gs>
              <a:gs pos="100000">
                <a:srgbClr val="7D8496"/>
              </a:gs>
              <a:gs pos="100000">
                <a:srgbClr val="E6E6E6"/>
              </a:gs>
              <a:gs pos="98000">
                <a:srgbClr val="7D8496"/>
              </a:gs>
              <a:gs pos="100000">
                <a:srgbClr val="E6E6E6"/>
              </a:gs>
            </a:gsLst>
            <a:lin ang="5400000" scaled="0"/>
          </a:gradFill>
        </p:spPr>
        <p:txBody>
          <a:bodyPr>
            <a:normAutofit/>
          </a:bodyPr>
          <a:lstStyle/>
          <a:p>
            <a:pPr marL="0" indent="0">
              <a:buNone/>
            </a:pPr>
            <a:endParaRPr lang="el-GR" sz="1800" dirty="0" smtClean="0">
              <a:latin typeface="Comic Sans MS" panose="030F0702030302020204" pitchFamily="66" charset="0"/>
            </a:endParaRPr>
          </a:p>
          <a:p>
            <a:pPr marL="0" indent="0">
              <a:buNone/>
            </a:pPr>
            <a:r>
              <a:rPr lang="el-GR" sz="1800" dirty="0" smtClean="0">
                <a:latin typeface="Comic Sans MS" panose="030F0702030302020204" pitchFamily="66" charset="0"/>
              </a:rPr>
              <a:t>         </a:t>
            </a:r>
            <a:r>
              <a:rPr lang="el-GR" sz="1600" u="sng" dirty="0" err="1" smtClean="0">
                <a:latin typeface="Comic Sans MS" panose="030F0702030302020204" pitchFamily="66" charset="0"/>
              </a:rPr>
              <a:t>Επιπολιτισμός</a:t>
            </a:r>
            <a:endParaRPr lang="el-GR" sz="1600" u="sng" dirty="0" smtClean="0">
              <a:latin typeface="Comic Sans MS" panose="030F0702030302020204" pitchFamily="66" charset="0"/>
            </a:endParaRPr>
          </a:p>
          <a:p>
            <a:pPr marL="0" indent="0">
              <a:buNone/>
            </a:pPr>
            <a:endParaRPr lang="el-GR" sz="1600" u="sng" dirty="0">
              <a:latin typeface="Comic Sans MS" panose="030F0702030302020204" pitchFamily="66" charset="0"/>
            </a:endParaRPr>
          </a:p>
          <a:p>
            <a:pPr algn="just">
              <a:buFont typeface="Wingdings" panose="05000000000000000000" pitchFamily="2" charset="2"/>
              <a:buChar char="ü"/>
            </a:pPr>
            <a:r>
              <a:rPr lang="el-GR" sz="1600" dirty="0" smtClean="0">
                <a:latin typeface="Comic Sans MS" panose="030F0702030302020204" pitchFamily="66" charset="0"/>
              </a:rPr>
              <a:t>Υποδηλώνει τη διαφοροποιημένη συμπεριφορά των μεταναστών</a:t>
            </a:r>
            <a:r>
              <a:rPr lang="el-GR" sz="1600" dirty="0">
                <a:latin typeface="Comic Sans MS" panose="030F0702030302020204" pitchFamily="66" charset="0"/>
              </a:rPr>
              <a:t> </a:t>
            </a:r>
            <a:r>
              <a:rPr lang="el-GR" sz="1600" dirty="0" smtClean="0">
                <a:latin typeface="Comic Sans MS" panose="030F0702030302020204" pitchFamily="66" charset="0"/>
              </a:rPr>
              <a:t>– προσφύγων – παλιννοστούντων σε μια πολιτισμικά διαφορετική κοινωνία από αυτή της χώρας καταγωγής</a:t>
            </a:r>
          </a:p>
          <a:p>
            <a:pPr marL="0" indent="0">
              <a:buNone/>
            </a:pPr>
            <a:endParaRPr lang="el-GR" sz="1600" dirty="0">
              <a:latin typeface="Comic Sans MS" panose="030F0702030302020204" pitchFamily="66" charset="0"/>
            </a:endParaRPr>
          </a:p>
          <a:p>
            <a:pPr marL="0" indent="0" algn="ctr">
              <a:buNone/>
            </a:pPr>
            <a:endParaRPr lang="el-GR" sz="1800" dirty="0" smtClean="0">
              <a:latin typeface="Comic Sans MS" panose="030F0702030302020204" pitchFamily="66" charset="0"/>
            </a:endParaRPr>
          </a:p>
          <a:p>
            <a:pPr marL="0" indent="0" algn="ctr">
              <a:buNone/>
            </a:pPr>
            <a:endParaRPr lang="el-GR" sz="1800" dirty="0" smtClean="0">
              <a:latin typeface="Comic Sans MS" panose="030F0702030302020204" pitchFamily="66" charset="0"/>
            </a:endParaRPr>
          </a:p>
          <a:p>
            <a:pPr marL="0" indent="0" algn="ctr">
              <a:buNone/>
            </a:pPr>
            <a:endParaRPr lang="el-GR" sz="1800" dirty="0">
              <a:latin typeface="Comic Sans MS" panose="030F0702030302020204" pitchFamily="66" charset="0"/>
            </a:endParaRPr>
          </a:p>
          <a:p>
            <a:pPr>
              <a:buFont typeface="Wingdings" panose="05000000000000000000" pitchFamily="2" charset="2"/>
              <a:buChar char="ü"/>
            </a:pPr>
            <a:r>
              <a:rPr lang="el-GR" sz="1600" dirty="0" smtClean="0">
                <a:latin typeface="Comic Sans MS" panose="030F0702030302020204" pitchFamily="66" charset="0"/>
              </a:rPr>
              <a:t>Αναδόμηση της ατομικής και </a:t>
            </a:r>
            <a:r>
              <a:rPr lang="el-GR" sz="1600" dirty="0" err="1" smtClean="0">
                <a:latin typeface="Comic Sans MS" panose="030F0702030302020204" pitchFamily="66" charset="0"/>
              </a:rPr>
              <a:t>εθνοπολιτισμικής</a:t>
            </a:r>
            <a:r>
              <a:rPr lang="el-GR" sz="1600" dirty="0" smtClean="0">
                <a:latin typeface="Comic Sans MS" panose="030F0702030302020204" pitchFamily="66" charset="0"/>
              </a:rPr>
              <a:t> ταυτότητας στο νέο πλαίσιο (μέσω της ‘αφομοίωσης’ ή του ‘διαχωρισμού’ ή την ‘περιθωριοποίηση’ ‘η την ‘εναρμόνιση’)</a:t>
            </a:r>
            <a:endParaRPr lang="el-GR" sz="1600" dirty="0">
              <a:latin typeface="Comic Sans MS" panose="030F0702030302020204" pitchFamily="66" charset="0"/>
            </a:endParaRPr>
          </a:p>
          <a:p>
            <a:pPr>
              <a:buFont typeface="Wingdings" panose="05000000000000000000" pitchFamily="2" charset="2"/>
              <a:buChar char="ü"/>
            </a:pPr>
            <a:endParaRPr lang="el-GR" sz="1800" dirty="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1" y="332656"/>
            <a:ext cx="1865451" cy="1080000"/>
          </a:xfrm>
          <a:prstGeom prst="rect">
            <a:avLst/>
          </a:prstGeom>
        </p:spPr>
      </p:pic>
      <p:cxnSp>
        <p:nvCxnSpPr>
          <p:cNvPr id="7" name="Ευθύγραμμο βέλος σύνδεσης 6"/>
          <p:cNvCxnSpPr/>
          <p:nvPr/>
        </p:nvCxnSpPr>
        <p:spPr>
          <a:xfrm>
            <a:off x="4427984" y="3356992"/>
            <a:ext cx="0" cy="10801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3670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r"/>
            <a:r>
              <a:rPr lang="el-GR" sz="2200" b="1" i="1" dirty="0" smtClean="0">
                <a:solidFill>
                  <a:srgbClr val="008080"/>
                </a:solidFill>
              </a:rPr>
              <a:t/>
            </a:r>
            <a:br>
              <a:rPr lang="el-GR" sz="2200" b="1" i="1" dirty="0" smtClean="0">
                <a:solidFill>
                  <a:srgbClr val="008080"/>
                </a:solidFill>
              </a:rPr>
            </a:br>
            <a:r>
              <a:rPr lang="el-GR" sz="2200" b="1" i="1" dirty="0" smtClean="0">
                <a:solidFill>
                  <a:srgbClr val="008080"/>
                </a:solidFill>
              </a:rPr>
              <a:t>Στερεότυπα και Προκαταλήψεις</a:t>
            </a:r>
            <a:br>
              <a:rPr lang="el-GR" sz="2200" b="1" i="1" dirty="0" smtClean="0">
                <a:solidFill>
                  <a:srgbClr val="008080"/>
                </a:solidFill>
              </a:rPr>
            </a:br>
            <a:r>
              <a:rPr lang="el-GR" sz="2200" b="1" i="1" dirty="0" smtClean="0">
                <a:solidFill>
                  <a:srgbClr val="008080"/>
                </a:solidFill>
              </a:rPr>
              <a:t>13.02.2019</a:t>
            </a:r>
            <a:r>
              <a:rPr lang="el-GR" b="1" i="1" dirty="0">
                <a:solidFill>
                  <a:srgbClr val="008080"/>
                </a:solidFill>
              </a:rPr>
              <a:t/>
            </a:r>
            <a:br>
              <a:rPr lang="el-GR" b="1" i="1" dirty="0">
                <a:solidFill>
                  <a:srgbClr val="008080"/>
                </a:solidFill>
              </a:rPr>
            </a:br>
            <a:endParaRPr lang="el-GR" sz="2200" dirty="0"/>
          </a:p>
        </p:txBody>
      </p:sp>
      <p:sp>
        <p:nvSpPr>
          <p:cNvPr id="3" name="Θέση περιεχομένου 2"/>
          <p:cNvSpPr>
            <a:spLocks noGrp="1"/>
          </p:cNvSpPr>
          <p:nvPr>
            <p:ph idx="1"/>
          </p:nvPr>
        </p:nvSpPr>
        <p:spPr>
          <a:gradFill>
            <a:gsLst>
              <a:gs pos="0">
                <a:srgbClr val="FFFFFF"/>
              </a:gs>
              <a:gs pos="7001">
                <a:srgbClr val="E6E6E6"/>
              </a:gs>
              <a:gs pos="92000">
                <a:srgbClr val="7D8496"/>
              </a:gs>
              <a:gs pos="73000">
                <a:srgbClr val="E6E6E6"/>
              </a:gs>
              <a:gs pos="97000">
                <a:srgbClr val="7D8496"/>
              </a:gs>
              <a:gs pos="100000">
                <a:srgbClr val="E6E6E6"/>
              </a:gs>
            </a:gsLst>
            <a:lin ang="5400000" scaled="0"/>
          </a:gradFill>
        </p:spPr>
        <p:txBody>
          <a:bodyPr>
            <a:normAutofit/>
          </a:bodyPr>
          <a:lstStyle/>
          <a:p>
            <a:pPr marL="0" indent="0">
              <a:buNone/>
            </a:pPr>
            <a:r>
              <a:rPr lang="el-GR" sz="1600" dirty="0" smtClean="0">
                <a:latin typeface="Comic Sans MS" panose="030F0702030302020204" pitchFamily="66" charset="0"/>
              </a:rPr>
              <a:t>     </a:t>
            </a:r>
          </a:p>
          <a:p>
            <a:pPr marL="0" indent="0">
              <a:buNone/>
            </a:pPr>
            <a:r>
              <a:rPr lang="el-GR" sz="1600" dirty="0">
                <a:latin typeface="Comic Sans MS" panose="030F0702030302020204" pitchFamily="66" charset="0"/>
              </a:rPr>
              <a:t> </a:t>
            </a:r>
            <a:r>
              <a:rPr lang="el-GR" sz="1600" dirty="0" smtClean="0">
                <a:latin typeface="Comic Sans MS" panose="030F0702030302020204" pitchFamily="66" charset="0"/>
              </a:rPr>
              <a:t>    </a:t>
            </a:r>
            <a:r>
              <a:rPr lang="el-GR" sz="1600" u="sng" dirty="0" smtClean="0">
                <a:latin typeface="Comic Sans MS" panose="030F0702030302020204" pitchFamily="66" charset="0"/>
              </a:rPr>
              <a:t>Στερεότυπα</a:t>
            </a:r>
          </a:p>
          <a:p>
            <a:pPr marL="0" indent="0">
              <a:buNone/>
            </a:pPr>
            <a:endParaRPr lang="el-GR" sz="1600" u="sng" dirty="0">
              <a:latin typeface="Comic Sans MS" panose="030F0702030302020204" pitchFamily="66" charset="0"/>
            </a:endParaRPr>
          </a:p>
          <a:p>
            <a:pPr algn="just">
              <a:lnSpc>
                <a:spcPct val="80000"/>
              </a:lnSpc>
            </a:pPr>
            <a:r>
              <a:rPr lang="el-GR" altLang="el-GR" sz="1600" dirty="0">
                <a:latin typeface="Comic Sans MS" panose="030F0702030302020204" pitchFamily="66" charset="0"/>
                <a:ea typeface="MS PGothic" pitchFamily="34" charset="-128"/>
              </a:rPr>
              <a:t>Στερεοτυπική σκέψη ονομάζεται στην κοινωνική ψυχολογία εκείνη η σκέψη, η οποία με αφετηρία την ταξινόμηση ενός ατόμου, οδηγείται σε ατεκμηρίωτες γενικεύσεις ως προς τις ιδιότητες που υποτίθεται ότι </a:t>
            </a:r>
            <a:r>
              <a:rPr lang="el-GR" altLang="el-GR" sz="1600" dirty="0" smtClean="0">
                <a:latin typeface="Comic Sans MS" panose="030F0702030302020204" pitchFamily="66" charset="0"/>
                <a:ea typeface="MS PGothic" pitchFamily="34" charset="-128"/>
              </a:rPr>
              <a:t>έχει </a:t>
            </a:r>
            <a:r>
              <a:rPr lang="el-GR" altLang="el-GR" sz="1600" dirty="0">
                <a:latin typeface="Comic Sans MS" panose="030F0702030302020204" pitchFamily="66" charset="0"/>
                <a:ea typeface="MS PGothic" pitchFamily="34" charset="-128"/>
              </a:rPr>
              <a:t>κάθε άτομο που ανήκει στις παραπάνω κατηγορίες</a:t>
            </a:r>
            <a:r>
              <a:rPr lang="en-US" altLang="el-GR" sz="1600" dirty="0" smtClean="0">
                <a:latin typeface="Comic Sans MS" panose="030F0702030302020204" pitchFamily="66" charset="0"/>
                <a:ea typeface="MS PGothic" pitchFamily="34" charset="-128"/>
              </a:rPr>
              <a:t>.</a:t>
            </a:r>
            <a:endParaRPr lang="el-GR" altLang="el-GR" sz="1600" dirty="0" smtClean="0">
              <a:latin typeface="Comic Sans MS" panose="030F0702030302020204" pitchFamily="66" charset="0"/>
              <a:ea typeface="MS PGothic" pitchFamily="34" charset="-128"/>
            </a:endParaRPr>
          </a:p>
          <a:p>
            <a:pPr marL="0" indent="0" algn="just">
              <a:lnSpc>
                <a:spcPct val="80000"/>
              </a:lnSpc>
              <a:buNone/>
            </a:pPr>
            <a:endParaRPr lang="el-GR" altLang="el-GR" sz="1600" dirty="0">
              <a:latin typeface="Comic Sans MS" panose="030F0702030302020204" pitchFamily="66" charset="0"/>
              <a:ea typeface="MS PGothic" pitchFamily="34" charset="-128"/>
            </a:endParaRPr>
          </a:p>
          <a:p>
            <a:pPr algn="just">
              <a:lnSpc>
                <a:spcPct val="80000"/>
              </a:lnSpc>
            </a:pPr>
            <a:r>
              <a:rPr lang="el-GR" altLang="el-GR" sz="1600" dirty="0">
                <a:latin typeface="Comic Sans MS" panose="030F0702030302020204" pitchFamily="66" charset="0"/>
                <a:ea typeface="MS PGothic" pitchFamily="34" charset="-128"/>
              </a:rPr>
              <a:t>Στερεότυπο = γενίκευση για το πώς συγκροτείται ο άλλος</a:t>
            </a:r>
            <a:r>
              <a:rPr lang="en-US" altLang="el-GR" sz="1600" dirty="0" smtClean="0">
                <a:latin typeface="Comic Sans MS" panose="030F0702030302020204" pitchFamily="66" charset="0"/>
                <a:ea typeface="MS PGothic" pitchFamily="34" charset="-128"/>
              </a:rPr>
              <a:t>.</a:t>
            </a:r>
            <a:r>
              <a:rPr lang="el-GR" altLang="el-GR" sz="1600" dirty="0" smtClean="0">
                <a:latin typeface="Comic Sans MS" panose="030F0702030302020204" pitchFamily="66" charset="0"/>
                <a:ea typeface="MS PGothic" pitchFamily="34" charset="-128"/>
              </a:rPr>
              <a:t> Αποτελεί μια απλοποιημένη κατηγοριοποίηση και γενικευμένη εικόνα για άτομα ή κοινωνικές ομάδες. </a:t>
            </a:r>
          </a:p>
          <a:p>
            <a:pPr marL="0" indent="0" algn="just">
              <a:lnSpc>
                <a:spcPct val="80000"/>
              </a:lnSpc>
              <a:buNone/>
            </a:pPr>
            <a:r>
              <a:rPr lang="el-GR" altLang="el-GR" sz="1600" dirty="0" smtClean="0">
                <a:latin typeface="Comic Sans MS" panose="030F0702030302020204" pitchFamily="66" charset="0"/>
                <a:ea typeface="MS PGothic" pitchFamily="34" charset="-128"/>
              </a:rPr>
              <a:t>     Η υιοθέτηση στερεοτύπων παραπέμπει αυτόματα στην αποδοχή της άποψης ότι όλα</a:t>
            </a:r>
          </a:p>
          <a:p>
            <a:pPr marL="0" indent="0" algn="just">
              <a:lnSpc>
                <a:spcPct val="80000"/>
              </a:lnSpc>
              <a:buNone/>
            </a:pPr>
            <a:r>
              <a:rPr lang="el-GR" altLang="el-GR" sz="1600" dirty="0">
                <a:latin typeface="Comic Sans MS" panose="030F0702030302020204" pitchFamily="66" charset="0"/>
                <a:ea typeface="MS PGothic" pitchFamily="34" charset="-128"/>
              </a:rPr>
              <a:t> </a:t>
            </a:r>
            <a:r>
              <a:rPr lang="el-GR" altLang="el-GR" sz="1600" dirty="0" smtClean="0">
                <a:latin typeface="Comic Sans MS" panose="030F0702030302020204" pitchFamily="66" charset="0"/>
                <a:ea typeface="MS PGothic" pitchFamily="34" charset="-128"/>
              </a:rPr>
              <a:t>    τα μέλη της ομάδας στην οποία ανήκουν έχουν τα ίδια χαρακτηριστικά, χωρίς να</a:t>
            </a:r>
          </a:p>
          <a:p>
            <a:pPr marL="0" indent="0" algn="just">
              <a:lnSpc>
                <a:spcPct val="80000"/>
              </a:lnSpc>
              <a:buNone/>
            </a:pPr>
            <a:r>
              <a:rPr lang="el-GR" altLang="el-GR" sz="1600" dirty="0">
                <a:latin typeface="Comic Sans MS" panose="030F0702030302020204" pitchFamily="66" charset="0"/>
                <a:ea typeface="MS PGothic" pitchFamily="34" charset="-128"/>
              </a:rPr>
              <a:t> </a:t>
            </a:r>
            <a:r>
              <a:rPr lang="el-GR" altLang="el-GR" sz="1600" dirty="0" smtClean="0">
                <a:latin typeface="Comic Sans MS" panose="030F0702030302020204" pitchFamily="66" charset="0"/>
                <a:ea typeface="MS PGothic" pitchFamily="34" charset="-128"/>
              </a:rPr>
              <a:t>    εξετασθεί αν πραγματικά ανταποκρίνονται στην πραγματικότητα.</a:t>
            </a:r>
          </a:p>
          <a:p>
            <a:pPr marL="0" indent="0" algn="just">
              <a:lnSpc>
                <a:spcPct val="80000"/>
              </a:lnSpc>
              <a:buNone/>
            </a:pPr>
            <a:endParaRPr lang="el-GR" altLang="el-GR" sz="1600" dirty="0">
              <a:latin typeface="Comic Sans MS" panose="030F0702030302020204" pitchFamily="66" charset="0"/>
              <a:ea typeface="MS PGothic" pitchFamily="34" charset="-128"/>
            </a:endParaRPr>
          </a:p>
          <a:p>
            <a:pPr algn="just">
              <a:lnSpc>
                <a:spcPct val="90000"/>
              </a:lnSpc>
            </a:pPr>
            <a:r>
              <a:rPr lang="el-GR" altLang="el-GR" sz="1600" dirty="0">
                <a:latin typeface="Comic Sans MS" panose="030F0702030302020204" pitchFamily="66" charset="0"/>
                <a:ea typeface="MS PGothic" pitchFamily="34" charset="-128"/>
              </a:rPr>
              <a:t>Το στερεότυπο βασίζεται πάνω στην </a:t>
            </a:r>
            <a:r>
              <a:rPr lang="el-GR" altLang="el-GR" sz="1600" dirty="0" smtClean="0">
                <a:latin typeface="Comic Sans MS" panose="030F0702030302020204" pitchFamily="66" charset="0"/>
                <a:ea typeface="MS PGothic" pitchFamily="34" charset="-128"/>
              </a:rPr>
              <a:t>άγνοια. Για </a:t>
            </a:r>
            <a:r>
              <a:rPr lang="el-GR" altLang="el-GR" sz="1600" dirty="0">
                <a:latin typeface="Comic Sans MS" panose="030F0702030302020204" pitchFamily="66" charset="0"/>
                <a:ea typeface="MS PGothic" pitchFamily="34" charset="-128"/>
              </a:rPr>
              <a:t>το λόγο αυτό προκύπτουν και οι </a:t>
            </a:r>
            <a:r>
              <a:rPr lang="el-GR" altLang="el-GR" sz="1600" dirty="0" smtClean="0">
                <a:latin typeface="Comic Sans MS" panose="030F0702030302020204" pitchFamily="66" charset="0"/>
                <a:ea typeface="MS PGothic" pitchFamily="34" charset="-128"/>
              </a:rPr>
              <a:t>υπερβολές, οι οποίες αποτελούν χαρακτηριστικό στοιχείο των στερεοτύπων. </a:t>
            </a:r>
            <a:endParaRPr lang="el-GR" sz="1600" u="sng" dirty="0" smtClean="0">
              <a:latin typeface="Comic Sans MS" panose="030F0702030302020204" pitchFamily="66" charset="0"/>
            </a:endParaRPr>
          </a:p>
          <a:p>
            <a:pPr marL="0" indent="0">
              <a:buNone/>
            </a:pPr>
            <a:endParaRPr lang="el-GR" sz="1900" u="sng" dirty="0">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260648"/>
            <a:ext cx="1865451" cy="1080000"/>
          </a:xfrm>
        </p:spPr>
      </p:pic>
    </p:spTree>
    <p:extLst>
      <p:ext uri="{BB962C8B-B14F-4D97-AF65-F5344CB8AC3E}">
        <p14:creationId xmlns:p14="http://schemas.microsoft.com/office/powerpoint/2010/main" val="2486009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2000" b="1" i="1" dirty="0">
                <a:solidFill>
                  <a:srgbClr val="008080"/>
                </a:solidFill>
              </a:rPr>
              <a:t>Στερεότυπα και Προκαταλήψεις</a:t>
            </a:r>
            <a:endParaRPr lang="el-GR" sz="2000" dirty="0"/>
          </a:p>
        </p:txBody>
      </p:sp>
      <p:sp>
        <p:nvSpPr>
          <p:cNvPr id="3" name="Θέση περιεχομένου 2"/>
          <p:cNvSpPr>
            <a:spLocks noGrp="1"/>
          </p:cNvSpPr>
          <p:nvPr>
            <p:ph idx="1"/>
          </p:nvPr>
        </p:nvSpPr>
        <p:spPr>
          <a:gradFill>
            <a:gsLst>
              <a:gs pos="41000">
                <a:srgbClr val="FFFFFF"/>
              </a:gs>
              <a:gs pos="93000">
                <a:srgbClr val="E6E6E6"/>
              </a:gs>
              <a:gs pos="95000">
                <a:srgbClr val="7D8496"/>
              </a:gs>
              <a:gs pos="98000">
                <a:srgbClr val="E6E6E6"/>
              </a:gs>
              <a:gs pos="97000">
                <a:srgbClr val="7D8496"/>
              </a:gs>
              <a:gs pos="100000">
                <a:srgbClr val="E6E6E6"/>
              </a:gs>
            </a:gsLst>
            <a:lin ang="5400000" scaled="0"/>
          </a:gradFill>
          <a:ln>
            <a:solidFill>
              <a:schemeClr val="tx1"/>
            </a:solidFill>
          </a:ln>
        </p:spPr>
        <p:txBody>
          <a:bodyPr>
            <a:normAutofit/>
          </a:bodyPr>
          <a:lstStyle/>
          <a:p>
            <a:pPr marL="0" indent="0">
              <a:buNone/>
            </a:pPr>
            <a:endParaRPr lang="el-GR" sz="1400" u="sng" dirty="0" smtClean="0">
              <a:latin typeface="Comic Sans MS" panose="030F0702030302020204" pitchFamily="66" charset="0"/>
            </a:endParaRPr>
          </a:p>
          <a:p>
            <a:pPr marL="0" indent="0">
              <a:buNone/>
            </a:pPr>
            <a:r>
              <a:rPr lang="el-GR" sz="1400" b="1" dirty="0" smtClean="0">
                <a:latin typeface="Comic Sans MS" panose="030F0702030302020204" pitchFamily="66" charset="0"/>
              </a:rPr>
              <a:t>    </a:t>
            </a:r>
            <a:r>
              <a:rPr lang="el-GR" sz="1600" u="sng" dirty="0" smtClean="0">
                <a:latin typeface="Comic Sans MS" panose="030F0702030302020204" pitchFamily="66" charset="0"/>
              </a:rPr>
              <a:t>Στερεότυπα</a:t>
            </a:r>
            <a:endParaRPr lang="el-GR" sz="1600" u="sng" dirty="0">
              <a:latin typeface="Comic Sans MS" panose="030F0702030302020204" pitchFamily="66" charset="0"/>
            </a:endParaRPr>
          </a:p>
          <a:p>
            <a:pPr marL="0" indent="0">
              <a:buNone/>
            </a:pPr>
            <a:endParaRPr lang="el-GR" sz="1400" dirty="0" smtClean="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Φυλετικά                                                                    </a:t>
            </a:r>
          </a:p>
          <a:p>
            <a:pPr>
              <a:buFont typeface="Wingdings" panose="05000000000000000000" pitchFamily="2" charset="2"/>
              <a:buChar char="ü"/>
            </a:pPr>
            <a:endParaRPr lang="el-GR" sz="1400" dirty="0" smtClean="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Θρησκευτικά</a:t>
            </a:r>
          </a:p>
          <a:p>
            <a:pPr>
              <a:buFont typeface="Wingdings" panose="05000000000000000000" pitchFamily="2" charset="2"/>
              <a:buChar char="ü"/>
            </a:pPr>
            <a:endParaRPr lang="el-GR" sz="1400" dirty="0" smtClean="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Επαγγελματικά</a:t>
            </a:r>
          </a:p>
          <a:p>
            <a:pPr>
              <a:buFont typeface="Wingdings" panose="05000000000000000000" pitchFamily="2" charset="2"/>
              <a:buChar char="ü"/>
            </a:pPr>
            <a:endParaRPr lang="el-GR" sz="1400" dirty="0" smtClean="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Σχετικά με το φύλο</a:t>
            </a:r>
          </a:p>
          <a:p>
            <a:pPr>
              <a:buFont typeface="Wingdings" panose="05000000000000000000" pitchFamily="2" charset="2"/>
              <a:buChar char="ü"/>
            </a:pPr>
            <a:endParaRPr lang="el-GR" sz="1400" dirty="0" smtClean="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Την εξωτερική εμφάνιση</a:t>
            </a:r>
          </a:p>
          <a:p>
            <a:pPr>
              <a:buFont typeface="Wingdings" panose="05000000000000000000" pitchFamily="2" charset="2"/>
              <a:buChar char="ü"/>
            </a:pPr>
            <a:endParaRPr lang="el-GR" sz="1400" dirty="0" smtClean="0">
              <a:latin typeface="Comic Sans MS" panose="030F0702030302020204" pitchFamily="66" charset="0"/>
            </a:endParaRPr>
          </a:p>
          <a:p>
            <a:pPr>
              <a:buFont typeface="Wingdings" panose="05000000000000000000" pitchFamily="2" charset="2"/>
              <a:buChar char="ü"/>
            </a:pPr>
            <a:r>
              <a:rPr lang="el-GR" sz="1400" dirty="0" smtClean="0">
                <a:latin typeface="Comic Sans MS" panose="030F0702030302020204" pitchFamily="66" charset="0"/>
              </a:rPr>
              <a:t>Την </a:t>
            </a:r>
            <a:r>
              <a:rPr lang="el-GR" sz="1400" dirty="0">
                <a:latin typeface="Comic Sans MS" panose="030F0702030302020204" pitchFamily="66" charset="0"/>
              </a:rPr>
              <a:t>κ</a:t>
            </a:r>
            <a:r>
              <a:rPr lang="el-GR" sz="1400" dirty="0" smtClean="0">
                <a:latin typeface="Comic Sans MS" panose="030F0702030302020204" pitchFamily="66" charset="0"/>
              </a:rPr>
              <a:t>οινωνική θέση</a:t>
            </a:r>
          </a:p>
          <a:p>
            <a:pPr>
              <a:buFont typeface="Wingdings" panose="05000000000000000000" pitchFamily="2" charset="2"/>
              <a:buChar char="ü"/>
            </a:pPr>
            <a:endParaRPr lang="el-GR" sz="1400" dirty="0">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552" y="332656"/>
            <a:ext cx="1865451" cy="1080000"/>
          </a:xfrm>
        </p:spPr>
      </p:pic>
      <p:sp>
        <p:nvSpPr>
          <p:cNvPr id="5" name="Δεξιό άγκιστρο 4"/>
          <p:cNvSpPr/>
          <p:nvPr/>
        </p:nvSpPr>
        <p:spPr>
          <a:xfrm>
            <a:off x="3419872" y="2348880"/>
            <a:ext cx="432048" cy="316835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aphicFrame>
        <p:nvGraphicFramePr>
          <p:cNvPr id="6" name="Πίνακας 5"/>
          <p:cNvGraphicFramePr>
            <a:graphicFrameLocks noGrp="1"/>
          </p:cNvGraphicFramePr>
          <p:nvPr>
            <p:extLst>
              <p:ext uri="{D42A27DB-BD31-4B8C-83A1-F6EECF244321}">
                <p14:modId xmlns:p14="http://schemas.microsoft.com/office/powerpoint/2010/main" val="1503176887"/>
              </p:ext>
            </p:extLst>
          </p:nvPr>
        </p:nvGraphicFramePr>
        <p:xfrm>
          <a:off x="3861524" y="2028056"/>
          <a:ext cx="4320480" cy="3810000"/>
        </p:xfrm>
        <a:graphic>
          <a:graphicData uri="http://schemas.openxmlformats.org/drawingml/2006/table">
            <a:tbl>
              <a:tblPr firstRow="1" bandRow="1">
                <a:tableStyleId>{5C22544A-7EE6-4342-B048-85BDC9FD1C3A}</a:tableStyleId>
              </a:tblPr>
              <a:tblGrid>
                <a:gridCol w="4320480"/>
              </a:tblGrid>
              <a:tr h="3305552">
                <a:tc>
                  <a:txBody>
                    <a:bodyPr/>
                    <a:lstStyle/>
                    <a:p>
                      <a:r>
                        <a:rPr lang="el-GR" sz="1200" b="0" dirty="0" smtClean="0">
                          <a:solidFill>
                            <a:schemeClr val="tx1"/>
                          </a:solidFill>
                          <a:latin typeface="Comic Sans MS" panose="030F0702030302020204" pitchFamily="66" charset="0"/>
                        </a:rPr>
                        <a:t>      Ευάλωτες</a:t>
                      </a:r>
                      <a:r>
                        <a:rPr lang="el-GR" sz="1200" b="0" baseline="0" dirty="0" smtClean="0">
                          <a:solidFill>
                            <a:schemeClr val="tx1"/>
                          </a:solidFill>
                          <a:latin typeface="Comic Sans MS" panose="030F0702030302020204" pitchFamily="66" charset="0"/>
                        </a:rPr>
                        <a:t> κοινωνικά ομάδες σε αυτά είναι:</a:t>
                      </a:r>
                    </a:p>
                    <a:p>
                      <a:endParaRPr lang="el-GR" sz="1200" b="0" baseline="0" dirty="0" smtClean="0">
                        <a:solidFill>
                          <a:schemeClr val="tx1"/>
                        </a:solidFill>
                        <a:latin typeface="Comic Sans MS" panose="030F0702030302020204" pitchFamily="66" charset="0"/>
                      </a:endParaRPr>
                    </a:p>
                    <a:p>
                      <a:pPr marL="285750" indent="-285750">
                        <a:buFont typeface="Wingdings" panose="05000000000000000000" pitchFamily="2" charset="2"/>
                        <a:buChar char="Ø"/>
                      </a:pPr>
                      <a:r>
                        <a:rPr lang="el-GR" sz="1200" b="0" baseline="0" dirty="0" smtClean="0">
                          <a:solidFill>
                            <a:schemeClr val="tx1"/>
                          </a:solidFill>
                          <a:latin typeface="Comic Sans MS" panose="030F0702030302020204" pitchFamily="66" charset="0"/>
                        </a:rPr>
                        <a:t>Μετανάστες – πρόσφυγες – παλιννοστούντες</a:t>
                      </a:r>
                    </a:p>
                    <a:p>
                      <a:pPr marL="285750" indent="-285750">
                        <a:buFont typeface="Wingdings" panose="05000000000000000000" pitchFamily="2" charset="2"/>
                        <a:buChar char="Ø"/>
                      </a:pPr>
                      <a:endParaRPr lang="el-GR" sz="1200" b="0" baseline="0" dirty="0" smtClean="0">
                        <a:solidFill>
                          <a:schemeClr val="tx1"/>
                        </a:solidFill>
                        <a:latin typeface="Comic Sans MS" panose="030F0702030302020204" pitchFamily="66" charset="0"/>
                      </a:endParaRPr>
                    </a:p>
                    <a:p>
                      <a:pPr marL="285750" indent="-285750">
                        <a:buFont typeface="Wingdings" panose="05000000000000000000" pitchFamily="2" charset="2"/>
                        <a:buChar char="Ø"/>
                      </a:pPr>
                      <a:r>
                        <a:rPr lang="el-GR" sz="1200" b="0" baseline="0" dirty="0" smtClean="0">
                          <a:solidFill>
                            <a:schemeClr val="tx1"/>
                          </a:solidFill>
                          <a:latin typeface="Comic Sans MS" panose="030F0702030302020204" pitchFamily="66" charset="0"/>
                        </a:rPr>
                        <a:t>Άτομα με ειδικές ανάγκες</a:t>
                      </a:r>
                    </a:p>
                    <a:p>
                      <a:pPr marL="285750" indent="-285750">
                        <a:buFont typeface="Wingdings" panose="05000000000000000000" pitchFamily="2" charset="2"/>
                        <a:buChar char="Ø"/>
                      </a:pPr>
                      <a:endParaRPr lang="el-GR" sz="1200" b="0" baseline="0" dirty="0" smtClean="0">
                        <a:solidFill>
                          <a:schemeClr val="tx1"/>
                        </a:solidFill>
                        <a:latin typeface="Comic Sans MS" panose="030F0702030302020204" pitchFamily="66" charset="0"/>
                      </a:endParaRPr>
                    </a:p>
                    <a:p>
                      <a:pPr marL="285750" indent="-285750">
                        <a:buFont typeface="Wingdings" panose="05000000000000000000" pitchFamily="2" charset="2"/>
                        <a:buChar char="Ø"/>
                      </a:pPr>
                      <a:r>
                        <a:rPr lang="el-GR" sz="1200" b="0" baseline="0" dirty="0" smtClean="0">
                          <a:solidFill>
                            <a:schemeClr val="tx1"/>
                          </a:solidFill>
                          <a:latin typeface="Comic Sans MS" panose="030F0702030302020204" pitchFamily="66" charset="0"/>
                        </a:rPr>
                        <a:t>Άνεργοι</a:t>
                      </a:r>
                    </a:p>
                    <a:p>
                      <a:pPr marL="285750" indent="-285750">
                        <a:buFont typeface="Wingdings" panose="05000000000000000000" pitchFamily="2" charset="2"/>
                        <a:buChar char="Ø"/>
                      </a:pPr>
                      <a:endParaRPr lang="el-GR" sz="1200" b="0" baseline="0" dirty="0" smtClean="0">
                        <a:solidFill>
                          <a:schemeClr val="tx1"/>
                        </a:solidFill>
                        <a:latin typeface="Comic Sans MS" panose="030F0702030302020204" pitchFamily="66" charset="0"/>
                      </a:endParaRPr>
                    </a:p>
                    <a:p>
                      <a:pPr marL="285750" indent="-285750">
                        <a:buFont typeface="Wingdings" panose="05000000000000000000" pitchFamily="2" charset="2"/>
                        <a:buChar char="Ø"/>
                      </a:pPr>
                      <a:r>
                        <a:rPr lang="el-GR" sz="1200" b="0" baseline="0" dirty="0" smtClean="0">
                          <a:solidFill>
                            <a:schemeClr val="tx1"/>
                          </a:solidFill>
                          <a:latin typeface="Comic Sans MS" panose="030F0702030302020204" pitchFamily="66" charset="0"/>
                        </a:rPr>
                        <a:t>Ομοφυλόφιλοι</a:t>
                      </a:r>
                    </a:p>
                    <a:p>
                      <a:pPr marL="285750" indent="-285750">
                        <a:buFont typeface="Wingdings" panose="05000000000000000000" pitchFamily="2" charset="2"/>
                        <a:buChar char="Ø"/>
                      </a:pPr>
                      <a:endParaRPr lang="el-GR" sz="1200" b="0" baseline="0" dirty="0" smtClean="0">
                        <a:solidFill>
                          <a:schemeClr val="tx1"/>
                        </a:solidFill>
                        <a:latin typeface="Comic Sans MS" panose="030F0702030302020204" pitchFamily="66" charset="0"/>
                      </a:endParaRPr>
                    </a:p>
                    <a:p>
                      <a:pPr marL="285750" indent="-285750">
                        <a:buFont typeface="Wingdings" panose="05000000000000000000" pitchFamily="2" charset="2"/>
                        <a:buChar char="Ø"/>
                      </a:pPr>
                      <a:r>
                        <a:rPr lang="el-GR" sz="1200" b="0" baseline="0" dirty="0" smtClean="0">
                          <a:solidFill>
                            <a:schemeClr val="tx1"/>
                          </a:solidFill>
                          <a:latin typeface="Comic Sans MS" panose="030F0702030302020204" pitchFamily="66" charset="0"/>
                        </a:rPr>
                        <a:t>Πρώην και νυν εξαρτημένοι από ουσίες</a:t>
                      </a:r>
                    </a:p>
                    <a:p>
                      <a:pPr marL="285750" indent="-285750">
                        <a:buFont typeface="Wingdings" panose="05000000000000000000" pitchFamily="2" charset="2"/>
                        <a:buChar char="Ø"/>
                      </a:pPr>
                      <a:endParaRPr lang="el-GR" sz="1200" b="0" baseline="0" dirty="0" smtClean="0">
                        <a:solidFill>
                          <a:schemeClr val="tx1"/>
                        </a:solidFill>
                        <a:latin typeface="Comic Sans MS" panose="030F0702030302020204" pitchFamily="66" charset="0"/>
                      </a:endParaRPr>
                    </a:p>
                    <a:p>
                      <a:pPr marL="285750" indent="-285750">
                        <a:buFont typeface="Wingdings" panose="05000000000000000000" pitchFamily="2" charset="2"/>
                        <a:buChar char="Ø"/>
                      </a:pPr>
                      <a:r>
                        <a:rPr lang="el-GR" sz="1200" b="0" baseline="0" dirty="0" smtClean="0">
                          <a:solidFill>
                            <a:schemeClr val="tx1"/>
                          </a:solidFill>
                          <a:latin typeface="Comic Sans MS" panose="030F0702030302020204" pitchFamily="66" charset="0"/>
                        </a:rPr>
                        <a:t>Φυλακισμένοι και αποφυλακισμένοι</a:t>
                      </a:r>
                    </a:p>
                    <a:p>
                      <a:pPr marL="285750" indent="-285750">
                        <a:buFont typeface="Wingdings" panose="05000000000000000000" pitchFamily="2" charset="2"/>
                        <a:buChar char="Ø"/>
                      </a:pPr>
                      <a:endParaRPr lang="el-GR" sz="1200" b="0" baseline="0" dirty="0" smtClean="0">
                        <a:solidFill>
                          <a:schemeClr val="tx1"/>
                        </a:solidFill>
                        <a:latin typeface="Comic Sans MS" panose="030F0702030302020204" pitchFamily="66" charset="0"/>
                      </a:endParaRPr>
                    </a:p>
                    <a:p>
                      <a:pPr marL="285750" indent="-285750">
                        <a:buFont typeface="Wingdings" panose="05000000000000000000" pitchFamily="2" charset="2"/>
                        <a:buChar char="Ø"/>
                      </a:pPr>
                      <a:r>
                        <a:rPr lang="el-GR" sz="1200" b="0" baseline="0" dirty="0" smtClean="0">
                          <a:solidFill>
                            <a:schemeClr val="tx1"/>
                          </a:solidFill>
                          <a:latin typeface="Comic Sans MS" panose="030F0702030302020204" pitchFamily="66" charset="0"/>
                        </a:rPr>
                        <a:t>Ασθενείς και φορείς του </a:t>
                      </a:r>
                      <a:r>
                        <a:rPr lang="en-US" sz="1200" b="0" baseline="0" dirty="0" smtClean="0">
                          <a:solidFill>
                            <a:schemeClr val="tx1"/>
                          </a:solidFill>
                          <a:latin typeface="Comic Sans MS" panose="030F0702030302020204" pitchFamily="66" charset="0"/>
                        </a:rPr>
                        <a:t>AIDS</a:t>
                      </a:r>
                      <a:endParaRPr lang="el-GR" sz="1200" b="0" baseline="0" dirty="0" smtClean="0">
                        <a:solidFill>
                          <a:schemeClr val="tx1"/>
                        </a:solidFill>
                        <a:latin typeface="Comic Sans MS" panose="030F0702030302020204" pitchFamily="66" charset="0"/>
                      </a:endParaRPr>
                    </a:p>
                    <a:p>
                      <a:pPr marL="285750" indent="-285750">
                        <a:buFont typeface="Wingdings" panose="05000000000000000000" pitchFamily="2" charset="2"/>
                        <a:buChar char="Ø"/>
                      </a:pPr>
                      <a:endParaRPr lang="en-US" sz="1200" b="0" baseline="0" dirty="0" smtClean="0">
                        <a:solidFill>
                          <a:schemeClr val="tx1"/>
                        </a:solidFill>
                        <a:latin typeface="Comic Sans MS" panose="030F0702030302020204" pitchFamily="66" charset="0"/>
                      </a:endParaRPr>
                    </a:p>
                    <a:p>
                      <a:pPr marL="285750" indent="-285750">
                        <a:buFont typeface="Wingdings" panose="05000000000000000000" pitchFamily="2" charset="2"/>
                        <a:buChar char="Ø"/>
                      </a:pPr>
                      <a:r>
                        <a:rPr lang="el-GR" sz="1200" b="0" baseline="0" dirty="0" err="1" smtClean="0">
                          <a:solidFill>
                            <a:schemeClr val="tx1"/>
                          </a:solidFill>
                          <a:latin typeface="Comic Sans MS" panose="030F0702030302020204" pitchFamily="66" charset="0"/>
                        </a:rPr>
                        <a:t>Ρομά</a:t>
                      </a:r>
                      <a:endParaRPr lang="el-GR" sz="1200" b="0" baseline="0" dirty="0" smtClean="0">
                        <a:solidFill>
                          <a:schemeClr val="tx1"/>
                        </a:solidFill>
                        <a:latin typeface="Comic Sans MS" panose="030F0702030302020204" pitchFamily="66" charset="0"/>
                      </a:endParaRPr>
                    </a:p>
                    <a:p>
                      <a:pPr marL="285750" indent="-285750">
                        <a:buFont typeface="Wingdings" panose="05000000000000000000" pitchFamily="2" charset="2"/>
                        <a:buChar char="Ø"/>
                      </a:pPr>
                      <a:endParaRPr lang="el-GR" sz="1200" b="0" baseline="0" dirty="0" smtClean="0">
                        <a:solidFill>
                          <a:schemeClr val="tx1"/>
                        </a:solidFill>
                        <a:latin typeface="Comic Sans MS" panose="030F0702030302020204" pitchFamily="66" charset="0"/>
                      </a:endParaRPr>
                    </a:p>
                    <a:p>
                      <a:pPr marL="285750" indent="-285750">
                        <a:buFont typeface="Wingdings" panose="05000000000000000000" pitchFamily="2" charset="2"/>
                        <a:buChar char="Ø"/>
                      </a:pPr>
                      <a:r>
                        <a:rPr lang="el-GR" sz="1200" b="0" baseline="0" dirty="0" smtClean="0">
                          <a:solidFill>
                            <a:schemeClr val="tx1"/>
                          </a:solidFill>
                          <a:latin typeface="Comic Sans MS" panose="030F0702030302020204" pitchFamily="66" charset="0"/>
                        </a:rPr>
                        <a:t>Θρησκευτικές μειονότητες</a:t>
                      </a:r>
                    </a:p>
                    <a:p>
                      <a:endParaRPr lang="el-GR" sz="1600" b="0" dirty="0">
                        <a:solidFill>
                          <a:schemeClr val="tx1"/>
                        </a:solidFill>
                        <a:latin typeface="Comic Sans MS" panose="030F0702030302020204" pitchFamily="66" charset="0"/>
                      </a:endParaRPr>
                    </a:p>
                  </a:txBody>
                  <a:tcPr>
                    <a:gradFill>
                      <a:gsLst>
                        <a:gs pos="82000">
                          <a:srgbClr val="DDEBCF"/>
                        </a:gs>
                        <a:gs pos="98000">
                          <a:srgbClr val="9CB86E"/>
                        </a:gs>
                        <a:gs pos="100000">
                          <a:srgbClr val="156B13"/>
                        </a:gs>
                      </a:gsLst>
                      <a:lin ang="5400000" scaled="0"/>
                    </a:gradFill>
                  </a:tcPr>
                </a:tc>
              </a:tr>
            </a:tbl>
          </a:graphicData>
        </a:graphic>
      </p:graphicFrame>
    </p:spTree>
    <p:extLst>
      <p:ext uri="{BB962C8B-B14F-4D97-AF65-F5344CB8AC3E}">
        <p14:creationId xmlns:p14="http://schemas.microsoft.com/office/powerpoint/2010/main" val="918449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354162"/>
          </a:xfrm>
          <a:noFill/>
        </p:spPr>
        <p:txBody>
          <a:bodyPr>
            <a:normAutofit fontScale="90000"/>
          </a:bodyPr>
          <a:lstStyle/>
          <a:p>
            <a:pPr algn="r"/>
            <a:r>
              <a:rPr lang="el-GR" sz="2000" b="1" i="1" dirty="0" smtClean="0"/>
              <a:t/>
            </a:r>
            <a:br>
              <a:rPr lang="el-GR" sz="2000" b="1" i="1" dirty="0" smtClean="0"/>
            </a:br>
            <a:r>
              <a:rPr lang="el-GR" sz="2400" b="1" i="1" dirty="0">
                <a:solidFill>
                  <a:srgbClr val="008080"/>
                </a:solidFill>
              </a:rPr>
              <a:t>Στερεότυπα και Προκαταλήψεις</a:t>
            </a:r>
            <a:br>
              <a:rPr lang="el-GR" sz="2400" b="1" i="1" dirty="0">
                <a:solidFill>
                  <a:srgbClr val="008080"/>
                </a:solidFill>
              </a:rPr>
            </a:br>
            <a:r>
              <a:rPr lang="el-GR" sz="2400" b="1" i="1" dirty="0" smtClean="0">
                <a:solidFill>
                  <a:srgbClr val="008080"/>
                </a:solidFill>
              </a:rPr>
              <a:t/>
            </a:r>
            <a:br>
              <a:rPr lang="el-GR" sz="2400" b="1" i="1" dirty="0" smtClean="0">
                <a:solidFill>
                  <a:srgbClr val="008080"/>
                </a:solidFill>
              </a:rPr>
            </a:br>
            <a:endParaRPr lang="el-GR" sz="2400" i="1" dirty="0">
              <a:solidFill>
                <a:srgbClr val="008080"/>
              </a:solidFill>
            </a:endParaRPr>
          </a:p>
        </p:txBody>
      </p:sp>
      <p:sp>
        <p:nvSpPr>
          <p:cNvPr id="3" name="Θέση περιεχομένου 2"/>
          <p:cNvSpPr>
            <a:spLocks noGrp="1"/>
          </p:cNvSpPr>
          <p:nvPr>
            <p:ph idx="1"/>
          </p:nvPr>
        </p:nvSpPr>
        <p:spPr>
          <a:xfrm>
            <a:off x="467544" y="1556792"/>
            <a:ext cx="8229600" cy="4608512"/>
          </a:xfrm>
          <a:gradFill>
            <a:gsLst>
              <a:gs pos="58000">
                <a:srgbClr val="FFFFFF"/>
              </a:gs>
              <a:gs pos="100000">
                <a:srgbClr val="E6E6E6"/>
              </a:gs>
              <a:gs pos="100000">
                <a:srgbClr val="7D8496"/>
              </a:gs>
              <a:gs pos="100000">
                <a:srgbClr val="E6E6E6"/>
              </a:gs>
              <a:gs pos="100000">
                <a:srgbClr val="7D8496"/>
              </a:gs>
              <a:gs pos="100000">
                <a:srgbClr val="E6E6E6"/>
              </a:gs>
            </a:gsLst>
            <a:lin ang="5400000" scaled="0"/>
          </a:gradFill>
        </p:spPr>
        <p:txBody>
          <a:bodyPr>
            <a:normAutofit/>
          </a:bodyPr>
          <a:lstStyle/>
          <a:p>
            <a:pPr marL="0" indent="0" algn="just">
              <a:buNone/>
            </a:pPr>
            <a:r>
              <a:rPr lang="el-GR" sz="2000" dirty="0" smtClean="0">
                <a:latin typeface="Comic Sans MS" panose="030F0702030302020204" pitchFamily="66" charset="0"/>
              </a:rPr>
              <a:t>     </a:t>
            </a:r>
          </a:p>
          <a:p>
            <a:pPr marL="0" indent="0" algn="just">
              <a:buNone/>
            </a:pPr>
            <a:r>
              <a:rPr lang="el-GR" sz="2000" dirty="0">
                <a:latin typeface="Comic Sans MS" panose="030F0702030302020204" pitchFamily="66" charset="0"/>
              </a:rPr>
              <a:t> </a:t>
            </a:r>
            <a:r>
              <a:rPr lang="el-GR" sz="2000" dirty="0" smtClean="0">
                <a:latin typeface="Comic Sans MS" panose="030F0702030302020204" pitchFamily="66" charset="0"/>
              </a:rPr>
              <a:t>   </a:t>
            </a:r>
            <a:r>
              <a:rPr lang="el-GR" sz="1800" u="sng" dirty="0" smtClean="0">
                <a:latin typeface="Comic Sans MS" panose="030F0702030302020204" pitchFamily="66" charset="0"/>
              </a:rPr>
              <a:t>Προκαταλήψεις</a:t>
            </a:r>
          </a:p>
          <a:p>
            <a:pPr marL="0" indent="0" algn="just">
              <a:buNone/>
            </a:pPr>
            <a:endParaRPr lang="el-GR" sz="1900" dirty="0">
              <a:latin typeface="Comic Sans MS" panose="030F0702030302020204" pitchFamily="66" charset="0"/>
            </a:endParaRPr>
          </a:p>
          <a:p>
            <a:pPr algn="just"/>
            <a:r>
              <a:rPr lang="el-GR" altLang="el-GR" sz="1600" dirty="0">
                <a:latin typeface="Comic Sans MS" panose="030F0702030302020204" pitchFamily="66" charset="0"/>
                <a:ea typeface="MS PGothic" pitchFamily="34" charset="-128"/>
              </a:rPr>
              <a:t>Αν το </a:t>
            </a:r>
            <a:r>
              <a:rPr lang="el-GR" altLang="el-GR" sz="1600" b="1" dirty="0">
                <a:latin typeface="Comic Sans MS" panose="030F0702030302020204" pitchFamily="66" charset="0"/>
                <a:ea typeface="MS PGothic" pitchFamily="34" charset="-128"/>
              </a:rPr>
              <a:t>στερεότυπο</a:t>
            </a:r>
            <a:r>
              <a:rPr lang="el-GR" altLang="el-GR" sz="1600" b="1" dirty="0">
                <a:solidFill>
                  <a:schemeClr val="hlink"/>
                </a:solidFill>
                <a:latin typeface="Comic Sans MS" panose="030F0702030302020204" pitchFamily="66" charset="0"/>
                <a:ea typeface="MS PGothic" pitchFamily="34" charset="-128"/>
              </a:rPr>
              <a:t> </a:t>
            </a:r>
            <a:r>
              <a:rPr lang="el-GR" altLang="el-GR" sz="1600" dirty="0">
                <a:latin typeface="Comic Sans MS" panose="030F0702030302020204" pitchFamily="66" charset="0"/>
                <a:ea typeface="MS PGothic" pitchFamily="34" charset="-128"/>
              </a:rPr>
              <a:t>είναι η εικόνα που έχω για τον «άλλο», ως μέλους μιας συγκεκριμένης κοινωνικής κατηγορίας, η </a:t>
            </a:r>
            <a:r>
              <a:rPr lang="el-GR" altLang="el-GR" sz="1600" b="1" dirty="0">
                <a:latin typeface="Comic Sans MS" panose="030F0702030302020204" pitchFamily="66" charset="0"/>
                <a:ea typeface="MS PGothic" pitchFamily="34" charset="-128"/>
              </a:rPr>
              <a:t>προκατάληψη</a:t>
            </a:r>
            <a:r>
              <a:rPr lang="el-GR" altLang="el-GR" sz="1600" dirty="0">
                <a:solidFill>
                  <a:schemeClr val="hlink"/>
                </a:solidFill>
                <a:latin typeface="Comic Sans MS" panose="030F0702030302020204" pitchFamily="66" charset="0"/>
                <a:ea typeface="MS PGothic" pitchFamily="34" charset="-128"/>
              </a:rPr>
              <a:t> </a:t>
            </a:r>
            <a:r>
              <a:rPr lang="el-GR" altLang="el-GR" sz="1600" dirty="0">
                <a:latin typeface="Comic Sans MS" panose="030F0702030302020204" pitchFamily="66" charset="0"/>
                <a:ea typeface="MS PGothic" pitchFamily="34" charset="-128"/>
              </a:rPr>
              <a:t>περιγράφει τη στάση απέναντι στο συλλογικό «άλλο», που μας </a:t>
            </a:r>
            <a:r>
              <a:rPr lang="el-GR" altLang="el-GR" sz="1600" dirty="0" smtClean="0">
                <a:latin typeface="Comic Sans MS" panose="030F0702030302020204" pitchFamily="66" charset="0"/>
                <a:ea typeface="MS PGothic" pitchFamily="34" charset="-128"/>
              </a:rPr>
              <a:t>προδιαθέτει </a:t>
            </a:r>
            <a:r>
              <a:rPr lang="el-GR" altLang="el-GR" sz="1600" dirty="0">
                <a:latin typeface="Comic Sans MS" panose="030F0702030302020204" pitchFamily="66" charset="0"/>
                <a:ea typeface="MS PGothic" pitchFamily="34" charset="-128"/>
              </a:rPr>
              <a:t>αρνητικά απέναντί του</a:t>
            </a:r>
            <a:r>
              <a:rPr lang="el-GR" altLang="el-GR" sz="1600" dirty="0" smtClean="0">
                <a:latin typeface="Comic Sans MS" panose="030F0702030302020204" pitchFamily="66" charset="0"/>
                <a:ea typeface="MS PGothic" pitchFamily="34" charset="-128"/>
              </a:rPr>
              <a:t>.  </a:t>
            </a:r>
          </a:p>
          <a:p>
            <a:pPr algn="just"/>
            <a:endParaRPr lang="el-GR" altLang="el-GR" sz="1600" dirty="0">
              <a:latin typeface="Comic Sans MS" panose="030F0702030302020204" pitchFamily="66" charset="0"/>
              <a:ea typeface="MS PGothic" pitchFamily="34" charset="-128"/>
            </a:endParaRPr>
          </a:p>
          <a:p>
            <a:pPr algn="just"/>
            <a:r>
              <a:rPr lang="el-GR" altLang="el-GR" sz="1600" dirty="0" smtClean="0">
                <a:latin typeface="Comic Sans MS" panose="030F0702030302020204" pitchFamily="66" charset="0"/>
                <a:ea typeface="MS PGothic" pitchFamily="34" charset="-128"/>
              </a:rPr>
              <a:t>Οι </a:t>
            </a:r>
            <a:r>
              <a:rPr lang="el-GR" altLang="el-GR" sz="1600" b="1" dirty="0" smtClean="0">
                <a:latin typeface="Comic Sans MS" panose="030F0702030302020204" pitchFamily="66" charset="0"/>
                <a:ea typeface="MS PGothic" pitchFamily="34" charset="-128"/>
              </a:rPr>
              <a:t>προκαταλήψεις</a:t>
            </a:r>
            <a:r>
              <a:rPr lang="el-GR" altLang="el-GR" sz="1600" dirty="0" smtClean="0">
                <a:latin typeface="Comic Sans MS" panose="030F0702030302020204" pitchFamily="66" charset="0"/>
                <a:ea typeface="MS PGothic" pitchFamily="34" charset="-128"/>
              </a:rPr>
              <a:t> είναι οι  </a:t>
            </a:r>
            <a:r>
              <a:rPr lang="en-US" altLang="el-GR" sz="1600" dirty="0" smtClean="0">
                <a:latin typeface="Comic Sans MS" panose="030F0702030302020204" pitchFamily="66" charset="0"/>
                <a:ea typeface="MS PGothic" pitchFamily="34" charset="-128"/>
              </a:rPr>
              <a:t>a priori </a:t>
            </a:r>
            <a:r>
              <a:rPr lang="el-GR" altLang="el-GR" sz="1600" dirty="0" smtClean="0">
                <a:latin typeface="Comic Sans MS" panose="030F0702030302020204" pitchFamily="66" charset="0"/>
                <a:ea typeface="MS PGothic" pitchFamily="34" charset="-128"/>
              </a:rPr>
              <a:t>στερεοτυπικές αντιλήψεις και στάσεις, οι οποίες χαρακτηρίζονται από αρνητικά συναισθήματα και εχθρική διάθεση. Σχετίζονται με τον τρόπο διαπαιδαγώγησης των παιδιών, διαμορφώνονται υπό την επίδραση διαχρονικών </a:t>
            </a:r>
            <a:r>
              <a:rPr lang="el-GR" altLang="el-GR" sz="1600" dirty="0" err="1" smtClean="0">
                <a:latin typeface="Comic Sans MS" panose="030F0702030302020204" pitchFamily="66" charset="0"/>
                <a:ea typeface="MS PGothic" pitchFamily="34" charset="-128"/>
              </a:rPr>
              <a:t>κοινωνικοπολιτισμικών</a:t>
            </a:r>
            <a:r>
              <a:rPr lang="el-GR" altLang="el-GR" sz="1600" dirty="0" smtClean="0">
                <a:latin typeface="Comic Sans MS" panose="030F0702030302020204" pitchFamily="66" charset="0"/>
                <a:ea typeface="MS PGothic" pitchFamily="34" charset="-128"/>
              </a:rPr>
              <a:t>  επιρροών και εξαρτώνται από τον τύπο προσωπικότητας </a:t>
            </a:r>
            <a:r>
              <a:rPr lang="el-GR" altLang="el-GR" sz="1600" dirty="0">
                <a:latin typeface="Comic Sans MS" panose="030F0702030302020204" pitchFamily="66" charset="0"/>
                <a:ea typeface="MS PGothic" pitchFamily="34" charset="-128"/>
              </a:rPr>
              <a:t>τ</a:t>
            </a:r>
            <a:r>
              <a:rPr lang="el-GR" altLang="el-GR" sz="1600" dirty="0" smtClean="0">
                <a:latin typeface="Comic Sans MS" panose="030F0702030302020204" pitchFamily="66" charset="0"/>
                <a:ea typeface="MS PGothic" pitchFamily="34" charset="-128"/>
              </a:rPr>
              <a:t>ων ατόμων που τις έχουν.</a:t>
            </a:r>
          </a:p>
          <a:p>
            <a:pPr algn="just"/>
            <a:endParaRPr lang="el-GR" altLang="el-GR" sz="1600" dirty="0" smtClean="0">
              <a:ea typeface="MS PGothic" pitchFamily="34" charset="-128"/>
            </a:endParaRPr>
          </a:p>
          <a:p>
            <a:pPr marL="0" indent="0" algn="just">
              <a:buNone/>
            </a:pPr>
            <a:r>
              <a:rPr lang="el-GR" sz="2000" dirty="0" smtClean="0">
                <a:latin typeface="Comic Sans MS" panose="030F0702030302020204" pitchFamily="66" charset="0"/>
              </a:rPr>
              <a:t>*</a:t>
            </a:r>
            <a:r>
              <a:rPr lang="el-GR" sz="1300" dirty="0" smtClean="0">
                <a:latin typeface="Comic Sans MS" panose="030F0702030302020204" pitchFamily="66" charset="0"/>
              </a:rPr>
              <a:t>Με </a:t>
            </a:r>
            <a:r>
              <a:rPr lang="el-GR" sz="1300" dirty="0">
                <a:latin typeface="Comic Sans MS" panose="030F0702030302020204" pitchFamily="66" charset="0"/>
              </a:rPr>
              <a:t>τον όρο «στάσεις» εννοείται το σύνολο των υποκειμενικών  - σταθερών αντιλήψεων, των πεποιθήσεων, των συναισθημάτων, των προτιμήσεων και των φόβων για ανθρώπους, καταστάσεις, γεγονότα και κοινωνικά φαινόμενα.</a:t>
            </a:r>
          </a:p>
          <a:p>
            <a:pPr marL="0" indent="0">
              <a:buNone/>
            </a:pPr>
            <a:endParaRPr lang="el-GR" sz="2400" dirty="0">
              <a:latin typeface="Comic Sans MS" panose="030F0702030302020204" pitchFamily="66" charset="0"/>
            </a:endParaRPr>
          </a:p>
          <a:p>
            <a:pPr algn="just"/>
            <a:endParaRPr lang="el-GR" altLang="el-GR" sz="2000" dirty="0" smtClean="0">
              <a:ea typeface="MS PGothic" pitchFamily="34" charset="-128"/>
            </a:endParaRPr>
          </a:p>
          <a:p>
            <a:pPr algn="just"/>
            <a:endParaRPr lang="el-GR" altLang="el-GR" sz="2000" dirty="0">
              <a:ea typeface="MS PGothic" pitchFamily="34" charset="-128"/>
            </a:endParaRPr>
          </a:p>
          <a:p>
            <a:pPr algn="just"/>
            <a:endParaRPr lang="el-GR" altLang="el-GR" sz="2000" dirty="0">
              <a:ea typeface="MS PGothic" pitchFamily="34" charset="-128"/>
            </a:endParaRPr>
          </a:p>
          <a:p>
            <a:pPr marL="0" indent="0" algn="just">
              <a:buNone/>
            </a:pPr>
            <a:endParaRPr lang="el-GR" sz="1900" dirty="0">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1" y="404664"/>
            <a:ext cx="1865451" cy="1080000"/>
          </a:xfrm>
        </p:spPr>
      </p:pic>
      <p:pic>
        <p:nvPicPr>
          <p:cNvPr id="5"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3" y="260648"/>
            <a:ext cx="2414115" cy="1080000"/>
          </a:xfrm>
          <a:prstGeom prst="rect">
            <a:avLst/>
          </a:prstGeom>
        </p:spPr>
      </p:pic>
    </p:spTree>
    <p:extLst>
      <p:ext uri="{BB962C8B-B14F-4D97-AF65-F5344CB8AC3E}">
        <p14:creationId xmlns:p14="http://schemas.microsoft.com/office/powerpoint/2010/main" val="2373510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210146"/>
          </a:xfrm>
        </p:spPr>
        <p:txBody>
          <a:bodyPr>
            <a:normAutofit/>
          </a:bodyPr>
          <a:lstStyle/>
          <a:p>
            <a:pPr algn="r"/>
            <a:r>
              <a:rPr lang="el-GR" sz="1800" b="1" i="1" dirty="0" smtClean="0">
                <a:solidFill>
                  <a:srgbClr val="008080"/>
                </a:solidFill>
              </a:rPr>
              <a:t>Προκαταλήψεις</a:t>
            </a:r>
            <a:r>
              <a:rPr lang="el-GR" sz="1800" b="1" i="1" dirty="0">
                <a:solidFill>
                  <a:srgbClr val="008080"/>
                </a:solidFill>
              </a:rPr>
              <a:t/>
            </a:r>
            <a:br>
              <a:rPr lang="el-GR" sz="1800" b="1" i="1" dirty="0">
                <a:solidFill>
                  <a:srgbClr val="008080"/>
                </a:solidFill>
              </a:rPr>
            </a:br>
            <a:endParaRPr lang="el-GR" sz="1800" dirty="0"/>
          </a:p>
        </p:txBody>
      </p:sp>
      <p:sp>
        <p:nvSpPr>
          <p:cNvPr id="3" name="Θέση περιεχομένου 2"/>
          <p:cNvSpPr>
            <a:spLocks noGrp="1"/>
          </p:cNvSpPr>
          <p:nvPr>
            <p:ph idx="1"/>
          </p:nvPr>
        </p:nvSpPr>
        <p:spPr>
          <a:xfrm>
            <a:off x="581117" y="1700808"/>
            <a:ext cx="8229600" cy="4281339"/>
          </a:xfrm>
          <a:gradFill>
            <a:gsLst>
              <a:gs pos="58000">
                <a:srgbClr val="FFFFFF"/>
              </a:gs>
              <a:gs pos="99000">
                <a:srgbClr val="E6E6E6"/>
              </a:gs>
              <a:gs pos="100000">
                <a:srgbClr val="7D8496"/>
              </a:gs>
              <a:gs pos="98000">
                <a:srgbClr val="E6E6E6"/>
              </a:gs>
              <a:gs pos="100000">
                <a:srgbClr val="7D8496"/>
              </a:gs>
              <a:gs pos="100000">
                <a:srgbClr val="E6E6E6"/>
              </a:gs>
            </a:gsLst>
            <a:lin ang="5400000" scaled="0"/>
          </a:gradFill>
        </p:spPr>
        <p:txBody>
          <a:bodyPr>
            <a:normAutofit fontScale="92500" lnSpcReduction="20000"/>
          </a:bodyPr>
          <a:lstStyle/>
          <a:p>
            <a:pPr marL="0" indent="0" algn="just">
              <a:buNone/>
            </a:pPr>
            <a:r>
              <a:rPr lang="el-GR" sz="1800" u="sng" dirty="0">
                <a:latin typeface="Comic Sans MS" panose="030F0702030302020204" pitchFamily="66" charset="0"/>
              </a:rPr>
              <a:t>Προκαταλήψεις</a:t>
            </a:r>
          </a:p>
          <a:p>
            <a:pPr marL="0" indent="0" algn="just">
              <a:buNone/>
            </a:pPr>
            <a:endParaRPr lang="el-GR" sz="1800" dirty="0"/>
          </a:p>
          <a:p>
            <a:pPr algn="just"/>
            <a:r>
              <a:rPr lang="el-GR" sz="1800" dirty="0"/>
              <a:t>Ο</a:t>
            </a:r>
            <a:r>
              <a:rPr lang="el-GR" sz="1800" dirty="0" smtClean="0"/>
              <a:t>ι </a:t>
            </a:r>
            <a:r>
              <a:rPr lang="el-GR" sz="1800" dirty="0"/>
              <a:t>προκαταλήψεις είναι </a:t>
            </a:r>
            <a:r>
              <a:rPr lang="el-GR" sz="1800" dirty="0" smtClean="0"/>
              <a:t>πρόβλημα </a:t>
            </a:r>
            <a:r>
              <a:rPr lang="el-GR" sz="1800" dirty="0"/>
              <a:t>για το άτομο που τις έχει, επειδή εξαιτίας τους αδυνατεί </a:t>
            </a:r>
            <a:r>
              <a:rPr lang="el-GR" sz="1800" dirty="0" smtClean="0"/>
              <a:t>να χρησιμοποιήσει </a:t>
            </a:r>
            <a:r>
              <a:rPr lang="el-GR" sz="1800" dirty="0"/>
              <a:t>προς όφελός του το σύνολο των δυνατοτήτων </a:t>
            </a:r>
            <a:r>
              <a:rPr lang="el-GR" sz="1800" dirty="0" smtClean="0"/>
              <a:t>και των </a:t>
            </a:r>
            <a:r>
              <a:rPr lang="el-GR" sz="1800" dirty="0"/>
              <a:t>ευκαιριών που του παρέχει η ανθρώπινη κοινωνία, </a:t>
            </a:r>
            <a:r>
              <a:rPr lang="el-GR" sz="1800" dirty="0" smtClean="0"/>
              <a:t>ιδιαίτερα στον </a:t>
            </a:r>
            <a:r>
              <a:rPr lang="el-GR" sz="1800" dirty="0"/>
              <a:t>τομέα των κοινωνικών σχέσεων. Συνεπώς, το τίμημα που </a:t>
            </a:r>
            <a:r>
              <a:rPr lang="el-GR" sz="1800" dirty="0" smtClean="0"/>
              <a:t>πληρώνει </a:t>
            </a:r>
            <a:r>
              <a:rPr lang="el-GR" sz="1800" dirty="0"/>
              <a:t>ένας άνθρωπος για τις προκαταλήψεις του είναι κυρίως </a:t>
            </a:r>
            <a:r>
              <a:rPr lang="el-GR" sz="1800" dirty="0" smtClean="0"/>
              <a:t>ένας </a:t>
            </a:r>
            <a:r>
              <a:rPr lang="el-GR" sz="1800" dirty="0"/>
              <a:t>αυτοπεριορισμός σε πολλούς τομείς της ζωής. Με την </a:t>
            </a:r>
            <a:r>
              <a:rPr lang="el-GR" sz="1800" dirty="0" smtClean="0"/>
              <a:t>παραπάνω έννοια </a:t>
            </a:r>
            <a:r>
              <a:rPr lang="el-GR" sz="1800" dirty="0"/>
              <a:t>οι προκαταλήψεις αποτελούν προσωπικό πρόβλημα </a:t>
            </a:r>
            <a:r>
              <a:rPr lang="el-GR" sz="1800" dirty="0" smtClean="0"/>
              <a:t> του φορέα </a:t>
            </a:r>
            <a:r>
              <a:rPr lang="el-GR" sz="1800" dirty="0"/>
              <a:t>τους</a:t>
            </a:r>
            <a:r>
              <a:rPr lang="el-GR" sz="1800" dirty="0" smtClean="0"/>
              <a:t>.</a:t>
            </a:r>
          </a:p>
          <a:p>
            <a:pPr algn="just"/>
            <a:endParaRPr lang="el-GR" sz="1800" dirty="0"/>
          </a:p>
          <a:p>
            <a:pPr algn="just"/>
            <a:r>
              <a:rPr lang="el-GR" sz="1800" dirty="0" smtClean="0"/>
              <a:t>Οι προκαταλήψεις </a:t>
            </a:r>
            <a:r>
              <a:rPr lang="el-GR" sz="1800" dirty="0"/>
              <a:t>μ</a:t>
            </a:r>
            <a:r>
              <a:rPr lang="el-GR" sz="1800" dirty="0" smtClean="0"/>
              <a:t>πορεί </a:t>
            </a:r>
            <a:r>
              <a:rPr lang="el-GR" sz="1800" dirty="0"/>
              <a:t>να μας στερήσουν πολλές ευκαιρίες και </a:t>
            </a:r>
            <a:r>
              <a:rPr lang="el-GR" sz="1800" dirty="0" smtClean="0"/>
              <a:t>δυνατότητες στη </a:t>
            </a:r>
            <a:r>
              <a:rPr lang="el-GR" sz="1800" dirty="0"/>
              <a:t>ζωή μας - </a:t>
            </a:r>
            <a:r>
              <a:rPr lang="el-GR" sz="1800" dirty="0" smtClean="0"/>
              <a:t>για </a:t>
            </a:r>
            <a:r>
              <a:rPr lang="el-GR" sz="1800" dirty="0"/>
              <a:t>παράδειγμα, να συναναστραφούμε </a:t>
            </a:r>
            <a:r>
              <a:rPr lang="el-GR" sz="1800" dirty="0" smtClean="0"/>
              <a:t>κάποιους από </a:t>
            </a:r>
            <a:r>
              <a:rPr lang="el-GR" sz="1800" dirty="0"/>
              <a:t>τους οποίους θα είχαμε να κερδίσουμε πολλά. </a:t>
            </a:r>
            <a:r>
              <a:rPr lang="el-GR" sz="1800" dirty="0" smtClean="0"/>
              <a:t>Μπορεί να </a:t>
            </a:r>
            <a:r>
              <a:rPr lang="el-GR" sz="1800" dirty="0"/>
              <a:t>περιορίσουν τις περιοχές όπου συχνάζουμε, επειδή είναι </a:t>
            </a:r>
            <a:r>
              <a:rPr lang="el-GR" sz="1800" dirty="0" smtClean="0"/>
              <a:t>περιοχές </a:t>
            </a:r>
            <a:r>
              <a:rPr lang="el-GR" sz="1800" dirty="0"/>
              <a:t>όπου κατοικούν πρόσφυγες τους οποίους θεωρούμε </a:t>
            </a:r>
            <a:r>
              <a:rPr lang="el-GR" sz="1800" dirty="0" smtClean="0"/>
              <a:t>επικίνδυνους</a:t>
            </a:r>
            <a:r>
              <a:rPr lang="el-GR" sz="1800" dirty="0"/>
              <a:t>. Μπορεί να παρεμποδίσουν τη συνεργασία μας με </a:t>
            </a:r>
            <a:r>
              <a:rPr lang="el-GR" sz="1800" dirty="0" smtClean="0"/>
              <a:t>έναν ενδιαφέροντα </a:t>
            </a:r>
            <a:r>
              <a:rPr lang="el-GR" sz="1800" dirty="0"/>
              <a:t>και σημαντικό συνάδελφο, τη δημιουργία μιας </a:t>
            </a:r>
            <a:r>
              <a:rPr lang="el-GR" sz="1800" dirty="0" smtClean="0"/>
              <a:t>σχέσης </a:t>
            </a:r>
            <a:r>
              <a:rPr lang="el-GR" sz="1800" dirty="0"/>
              <a:t>με ένα άτομο με το οποίο θα ταιριάζαμε, την απόλαυση </a:t>
            </a:r>
            <a:r>
              <a:rPr lang="el-GR" sz="1800" dirty="0" smtClean="0"/>
              <a:t>μιας καλλιτεχνικής </a:t>
            </a:r>
            <a:r>
              <a:rPr lang="el-GR" sz="1800" dirty="0"/>
              <a:t>εκδήλωσης, τη σύναψη κοινωνικών συμμαχιών </a:t>
            </a:r>
            <a:r>
              <a:rPr lang="el-GR" sz="1800" dirty="0" smtClean="0"/>
              <a:t>με ανθρώπους </a:t>
            </a:r>
            <a:r>
              <a:rPr lang="el-GR" sz="1800" dirty="0"/>
              <a:t>κοινών αντιλήψεων κ.λπ.</a:t>
            </a: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404664"/>
            <a:ext cx="1865451" cy="1080000"/>
          </a:xfrm>
        </p:spPr>
      </p:pic>
      <p:pic>
        <p:nvPicPr>
          <p:cNvPr id="5"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1" y="404664"/>
            <a:ext cx="1865451" cy="1080000"/>
          </a:xfrm>
          <a:prstGeom prst="rect">
            <a:avLst/>
          </a:prstGeom>
        </p:spPr>
      </p:pic>
    </p:spTree>
    <p:extLst>
      <p:ext uri="{BB962C8B-B14F-4D97-AF65-F5344CB8AC3E}">
        <p14:creationId xmlns:p14="http://schemas.microsoft.com/office/powerpoint/2010/main" val="1356089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2000" b="1" i="1" dirty="0" smtClean="0">
                <a:solidFill>
                  <a:srgbClr val="008080"/>
                </a:solidFill>
              </a:rPr>
              <a:t>Στερεότυπα και Προκαταλήψεις</a:t>
            </a:r>
            <a:endParaRPr lang="el-GR" sz="2000" dirty="0"/>
          </a:p>
        </p:txBody>
      </p:sp>
      <p:sp>
        <p:nvSpPr>
          <p:cNvPr id="3" name="Θέση περιεχομένου 2"/>
          <p:cNvSpPr>
            <a:spLocks noGrp="1"/>
          </p:cNvSpPr>
          <p:nvPr>
            <p:ph idx="1"/>
          </p:nvPr>
        </p:nvSpPr>
        <p:spPr>
          <a:gradFill>
            <a:gsLst>
              <a:gs pos="0">
                <a:srgbClr val="FFFFFF"/>
              </a:gs>
              <a:gs pos="7001">
                <a:srgbClr val="E6E6E6"/>
              </a:gs>
              <a:gs pos="95000">
                <a:srgbClr val="7D8496"/>
              </a:gs>
              <a:gs pos="91000">
                <a:srgbClr val="E6E6E6"/>
              </a:gs>
              <a:gs pos="93000">
                <a:srgbClr val="7D8496"/>
              </a:gs>
              <a:gs pos="100000">
                <a:srgbClr val="E6E6E6"/>
              </a:gs>
            </a:gsLst>
            <a:lin ang="5400000" scaled="0"/>
          </a:gradFill>
        </p:spPr>
        <p:txBody>
          <a:bodyPr>
            <a:normAutofit/>
          </a:bodyPr>
          <a:lstStyle/>
          <a:p>
            <a:pPr marL="0" indent="0">
              <a:buNone/>
            </a:pPr>
            <a:endParaRPr lang="el-GR" sz="1800" dirty="0" smtClean="0">
              <a:latin typeface="Comic Sans MS" panose="030F0702030302020204" pitchFamily="66" charset="0"/>
            </a:endParaRPr>
          </a:p>
          <a:p>
            <a:pPr marL="0" indent="0" algn="ctr">
              <a:buNone/>
            </a:pPr>
            <a:r>
              <a:rPr lang="el-GR" sz="1800" dirty="0"/>
              <a:t>Προκαταλήψεις</a:t>
            </a:r>
          </a:p>
          <a:p>
            <a:pPr marL="0" indent="0">
              <a:buNone/>
            </a:pPr>
            <a:endParaRPr lang="el-GR" sz="1800" dirty="0"/>
          </a:p>
          <a:p>
            <a:pPr marL="0" indent="0">
              <a:buNone/>
            </a:pPr>
            <a:r>
              <a:rPr lang="el-GR" sz="1800" dirty="0"/>
              <a:t> </a:t>
            </a:r>
            <a:r>
              <a:rPr lang="el-GR" sz="1800" dirty="0" smtClean="0"/>
              <a:t> </a:t>
            </a:r>
          </a:p>
          <a:p>
            <a:pPr marL="0" indent="0">
              <a:buNone/>
            </a:pPr>
            <a:endParaRPr lang="el-GR" sz="1800" dirty="0" smtClean="0"/>
          </a:p>
          <a:p>
            <a:pPr marL="0" indent="0">
              <a:buNone/>
            </a:pPr>
            <a:r>
              <a:rPr lang="el-GR" sz="1800" dirty="0" smtClean="0"/>
              <a:t>           Η </a:t>
            </a:r>
            <a:r>
              <a:rPr lang="el-GR" sz="1800" dirty="0"/>
              <a:t>δύναμη των φορέων                       </a:t>
            </a:r>
            <a:r>
              <a:rPr lang="el-GR" sz="1800" dirty="0" smtClean="0"/>
              <a:t>                           Διάθεση  </a:t>
            </a:r>
            <a:r>
              <a:rPr lang="el-GR" sz="1800" dirty="0"/>
              <a:t>των φορέων </a:t>
            </a:r>
          </a:p>
          <a:p>
            <a:pPr marL="0" indent="0">
              <a:buNone/>
            </a:pPr>
            <a:r>
              <a:rPr lang="el-GR" sz="1800" dirty="0"/>
              <a:t>                </a:t>
            </a:r>
            <a:r>
              <a:rPr lang="el-GR" sz="1200" dirty="0" smtClean="0"/>
              <a:t>(προϋπόθεση)</a:t>
            </a:r>
            <a:r>
              <a:rPr lang="el-GR" sz="1800" dirty="0" smtClean="0"/>
              <a:t>                                                                 απέναντι </a:t>
            </a:r>
            <a:r>
              <a:rPr lang="el-GR" sz="1800" dirty="0"/>
              <a:t>σε </a:t>
            </a:r>
            <a:r>
              <a:rPr lang="el-GR" sz="1800" dirty="0" smtClean="0"/>
              <a:t>‘αδύναμους’               </a:t>
            </a:r>
            <a:endParaRPr lang="el-GR" sz="1800" dirty="0"/>
          </a:p>
          <a:p>
            <a:pPr marL="0" indent="0">
              <a:buNone/>
            </a:pPr>
            <a:r>
              <a:rPr lang="el-GR" sz="1800" dirty="0"/>
              <a:t>                                                   </a:t>
            </a:r>
            <a:r>
              <a:rPr lang="el-GR" sz="1800" dirty="0" smtClean="0"/>
              <a:t>                                                        ανθρώπους</a:t>
            </a:r>
            <a:endParaRPr lang="el-GR" sz="1800" dirty="0"/>
          </a:p>
          <a:p>
            <a:pPr marL="0" indent="0" algn="ctr">
              <a:buNone/>
            </a:pPr>
            <a:r>
              <a:rPr lang="el-GR" sz="1800" dirty="0" smtClean="0"/>
              <a:t>                                                                                      </a:t>
            </a:r>
            <a:r>
              <a:rPr lang="el-GR" sz="1200" dirty="0" smtClean="0"/>
              <a:t>(προϋπόθεση)</a:t>
            </a:r>
            <a:endParaRPr lang="el-GR" sz="1800" dirty="0" smtClean="0"/>
          </a:p>
          <a:p>
            <a:pPr marL="0" indent="0" algn="ctr">
              <a:buNone/>
            </a:pPr>
            <a:r>
              <a:rPr lang="el-GR" sz="1800" dirty="0" smtClean="0"/>
              <a:t>Ρατσισμός  </a:t>
            </a:r>
          </a:p>
          <a:p>
            <a:pPr marL="0" indent="0" algn="ctr">
              <a:buNone/>
            </a:pPr>
            <a:r>
              <a:rPr lang="el-GR" sz="1800" dirty="0" smtClean="0"/>
              <a:t>(</a:t>
            </a:r>
            <a:r>
              <a:rPr lang="el-GR" sz="1600" dirty="0" smtClean="0"/>
              <a:t>διακρίσεις που ενέχουν το στοιχείο της αρνητικής ενέργειας εις βάρος άλλων)</a:t>
            </a:r>
          </a:p>
          <a:p>
            <a:pPr marL="0" indent="0" algn="ctr">
              <a:buNone/>
            </a:pPr>
            <a:r>
              <a:rPr lang="el-GR" sz="1600" dirty="0" smtClean="0"/>
              <a:t> </a:t>
            </a:r>
            <a:endParaRPr lang="el-GR" sz="1600" dirty="0"/>
          </a:p>
          <a:p>
            <a:pPr marL="0" indent="0">
              <a:buNone/>
            </a:pPr>
            <a:endParaRPr lang="el-GR" sz="1800" dirty="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3818" y="332656"/>
            <a:ext cx="1865451" cy="1080000"/>
          </a:xfrm>
          <a:prstGeom prst="rect">
            <a:avLst/>
          </a:prstGeom>
        </p:spPr>
      </p:pic>
      <p:sp>
        <p:nvSpPr>
          <p:cNvPr id="5" name="Βέλος προς τα κάτω 4"/>
          <p:cNvSpPr/>
          <p:nvPr/>
        </p:nvSpPr>
        <p:spPr>
          <a:xfrm>
            <a:off x="4499992" y="2276872"/>
            <a:ext cx="72008" cy="22322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7" name="Ευθύγραμμο βέλος σύνδεσης 6"/>
          <p:cNvCxnSpPr/>
          <p:nvPr/>
        </p:nvCxnSpPr>
        <p:spPr>
          <a:xfrm>
            <a:off x="3275856" y="3573016"/>
            <a:ext cx="1008112"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Ευθύγραμμο βέλος σύνδεσης 8"/>
          <p:cNvCxnSpPr/>
          <p:nvPr/>
        </p:nvCxnSpPr>
        <p:spPr>
          <a:xfrm flipH="1">
            <a:off x="4788024" y="3501008"/>
            <a:ext cx="792088" cy="936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6346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2000" b="1" i="1" dirty="0" err="1">
                <a:solidFill>
                  <a:srgbClr val="008080"/>
                </a:solidFill>
              </a:rPr>
              <a:t>Πολυπολιτισμικότητα</a:t>
            </a:r>
            <a:r>
              <a:rPr lang="el-GR" sz="2000" b="1" i="1" dirty="0">
                <a:solidFill>
                  <a:srgbClr val="008080"/>
                </a:solidFill>
              </a:rPr>
              <a:t> - </a:t>
            </a:r>
            <a:r>
              <a:rPr lang="el-GR" sz="2000" b="1" i="1" dirty="0" err="1">
                <a:solidFill>
                  <a:srgbClr val="008080"/>
                </a:solidFill>
              </a:rPr>
              <a:t>Διαπολιτισμικότητα</a:t>
            </a:r>
            <a:endParaRPr lang="el-GR" sz="2000" dirty="0"/>
          </a:p>
        </p:txBody>
      </p:sp>
      <p:sp>
        <p:nvSpPr>
          <p:cNvPr id="3" name="Θέση περιεχομένου 2"/>
          <p:cNvSpPr>
            <a:spLocks noGrp="1"/>
          </p:cNvSpPr>
          <p:nvPr>
            <p:ph idx="1"/>
          </p:nvPr>
        </p:nvSpPr>
        <p:spPr>
          <a:xfrm>
            <a:off x="457200" y="1844824"/>
            <a:ext cx="8229600" cy="4281339"/>
          </a:xfrm>
          <a:noFill/>
        </p:spPr>
        <p:txBody>
          <a:bodyPr>
            <a:normAutofit/>
          </a:bodyPr>
          <a:lstStyle/>
          <a:p>
            <a:pPr marL="0" indent="0">
              <a:buNone/>
            </a:pPr>
            <a:r>
              <a:rPr lang="el-GR" sz="2800" dirty="0" smtClean="0">
                <a:latin typeface="Comic Sans MS" panose="030F0702030302020204" pitchFamily="66" charset="0"/>
              </a:rPr>
              <a:t>     </a:t>
            </a:r>
            <a:r>
              <a:rPr lang="el-GR" sz="1400" b="1" dirty="0" err="1" smtClean="0">
                <a:latin typeface="Comic Sans MS" panose="030F0702030302020204" pitchFamily="66" charset="0"/>
              </a:rPr>
              <a:t>Πολυπολιτισμικότητα</a:t>
            </a:r>
            <a:r>
              <a:rPr lang="el-GR" sz="1400" b="1" dirty="0" smtClean="0">
                <a:latin typeface="Comic Sans MS" panose="030F0702030302020204" pitchFamily="66" charset="0"/>
              </a:rPr>
              <a:t>                                              </a:t>
            </a:r>
            <a:r>
              <a:rPr lang="el-GR" sz="1400" b="1" dirty="0" err="1" smtClean="0">
                <a:latin typeface="Comic Sans MS" panose="030F0702030302020204" pitchFamily="66" charset="0"/>
              </a:rPr>
              <a:t>Διαπολιτισμικότητα</a:t>
            </a:r>
            <a:endParaRPr lang="el-GR" sz="1400" b="1" i="1" dirty="0" smtClean="0">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260648"/>
            <a:ext cx="1865451" cy="1152008"/>
          </a:xfrm>
        </p:spPr>
      </p:pic>
      <p:pic>
        <p:nvPicPr>
          <p:cNvPr id="5"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1" y="404664"/>
            <a:ext cx="1865451" cy="1080000"/>
          </a:xfrm>
          <a:prstGeom prst="rect">
            <a:avLst/>
          </a:prstGeom>
        </p:spPr>
      </p:pic>
      <p:sp>
        <p:nvSpPr>
          <p:cNvPr id="8" name="Έλλειψη 7"/>
          <p:cNvSpPr/>
          <p:nvPr/>
        </p:nvSpPr>
        <p:spPr>
          <a:xfrm>
            <a:off x="5796136" y="2636912"/>
            <a:ext cx="2808312" cy="324036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l-GR" sz="1300" dirty="0">
                <a:solidFill>
                  <a:schemeClr val="tx1"/>
                </a:solidFill>
                <a:latin typeface="Comic Sans MS" panose="030F0702030302020204" pitchFamily="66" charset="0"/>
              </a:rPr>
              <a:t>δ</a:t>
            </a:r>
            <a:r>
              <a:rPr lang="el-GR" sz="1300" dirty="0" smtClean="0">
                <a:solidFill>
                  <a:schemeClr val="tx1"/>
                </a:solidFill>
                <a:latin typeface="Comic Sans MS" panose="030F0702030302020204" pitchFamily="66" charset="0"/>
              </a:rPr>
              <a:t>ια + πολιτισμός</a:t>
            </a:r>
          </a:p>
          <a:p>
            <a:pPr marL="285750" indent="-285750">
              <a:buFont typeface="Arial" panose="020B0604020202020204" pitchFamily="34" charset="0"/>
              <a:buChar char="•"/>
            </a:pPr>
            <a:r>
              <a:rPr lang="el-GR" sz="1300" dirty="0" smtClean="0">
                <a:solidFill>
                  <a:schemeClr val="tx1"/>
                </a:solidFill>
                <a:latin typeface="Comic Sans MS" panose="030F0702030302020204" pitchFamily="66" charset="0"/>
              </a:rPr>
              <a:t>Δυναμική αλληλεπίδραση μεταξύ των πολιτισμών</a:t>
            </a:r>
          </a:p>
          <a:p>
            <a:pPr marL="285750" indent="-285750">
              <a:buFont typeface="Arial" panose="020B0604020202020204" pitchFamily="34" charset="0"/>
              <a:buChar char="•"/>
            </a:pPr>
            <a:r>
              <a:rPr lang="el-GR" sz="1300" dirty="0" smtClean="0">
                <a:solidFill>
                  <a:schemeClr val="tx1"/>
                </a:solidFill>
                <a:latin typeface="Comic Sans MS" panose="030F0702030302020204" pitchFamily="66" charset="0"/>
              </a:rPr>
              <a:t>Αμοιβαία αναγνώριση και συνεργασία και </a:t>
            </a:r>
          </a:p>
          <a:p>
            <a:r>
              <a:rPr lang="el-GR" sz="1300" dirty="0" smtClean="0">
                <a:solidFill>
                  <a:schemeClr val="tx1"/>
                </a:solidFill>
                <a:latin typeface="Comic Sans MS" panose="030F0702030302020204" pitchFamily="66" charset="0"/>
              </a:rPr>
              <a:t>      αποτελεσματική </a:t>
            </a:r>
          </a:p>
          <a:p>
            <a:r>
              <a:rPr lang="el-GR" sz="1300" dirty="0" smtClean="0">
                <a:solidFill>
                  <a:schemeClr val="tx1"/>
                </a:solidFill>
                <a:latin typeface="Comic Sans MS" panose="030F0702030302020204" pitchFamily="66" charset="0"/>
              </a:rPr>
              <a:t>      επικοινωνία</a:t>
            </a:r>
            <a:endParaRPr lang="el-GR" sz="1300" dirty="0">
              <a:solidFill>
                <a:schemeClr val="tx1"/>
              </a:solidFill>
              <a:latin typeface="Comic Sans MS" panose="030F0702030302020204" pitchFamily="66" charset="0"/>
            </a:endParaRPr>
          </a:p>
        </p:txBody>
      </p:sp>
      <p:sp>
        <p:nvSpPr>
          <p:cNvPr id="9" name="Έλλειψη 8"/>
          <p:cNvSpPr/>
          <p:nvPr/>
        </p:nvSpPr>
        <p:spPr>
          <a:xfrm>
            <a:off x="611561" y="2564904"/>
            <a:ext cx="2952327" cy="324036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endParaRPr lang="el-GR" sz="1300" dirty="0" smtClean="0">
              <a:solidFill>
                <a:schemeClr val="tx1"/>
              </a:solidFill>
              <a:latin typeface="Comic Sans MS" panose="030F0702030302020204" pitchFamily="66" charset="0"/>
            </a:endParaRPr>
          </a:p>
          <a:p>
            <a:pPr marL="285750" indent="-285750">
              <a:buFont typeface="Arial" panose="020B0604020202020204" pitchFamily="34" charset="0"/>
              <a:buChar char="•"/>
            </a:pPr>
            <a:endParaRPr lang="el-GR" sz="1300" dirty="0">
              <a:solidFill>
                <a:schemeClr val="tx1"/>
              </a:solidFill>
              <a:latin typeface="Comic Sans MS" panose="030F0702030302020204" pitchFamily="66" charset="0"/>
            </a:endParaRPr>
          </a:p>
          <a:p>
            <a:pPr marL="285750" indent="-285750">
              <a:buFont typeface="Arial" panose="020B0604020202020204" pitchFamily="34" charset="0"/>
              <a:buChar char="•"/>
            </a:pPr>
            <a:r>
              <a:rPr lang="el-GR" sz="1300" dirty="0" smtClean="0">
                <a:solidFill>
                  <a:schemeClr val="tx1"/>
                </a:solidFill>
                <a:latin typeface="Comic Sans MS" panose="030F0702030302020204" pitchFamily="66" charset="0"/>
              </a:rPr>
              <a:t>πολύ + πολιτισμός</a:t>
            </a:r>
          </a:p>
          <a:p>
            <a:pPr marL="285750" indent="-285750">
              <a:buFont typeface="Arial" panose="020B0604020202020204" pitchFamily="34" charset="0"/>
              <a:buChar char="•"/>
            </a:pPr>
            <a:r>
              <a:rPr lang="el-GR" sz="1300" dirty="0" smtClean="0">
                <a:solidFill>
                  <a:schemeClr val="tx1"/>
                </a:solidFill>
                <a:latin typeface="Comic Sans MS" panose="030F0702030302020204" pitchFamily="66" charset="0"/>
              </a:rPr>
              <a:t>Περιγράφει την κατάσταση στην κοινωνία</a:t>
            </a:r>
          </a:p>
          <a:p>
            <a:pPr marL="285750" indent="-285750">
              <a:buFont typeface="Arial" panose="020B0604020202020204" pitchFamily="34" charset="0"/>
              <a:buChar char="•"/>
            </a:pPr>
            <a:r>
              <a:rPr lang="el-GR" sz="1300" dirty="0" smtClean="0">
                <a:solidFill>
                  <a:schemeClr val="tx1"/>
                </a:solidFill>
                <a:latin typeface="Comic Sans MS" panose="030F0702030302020204" pitchFamily="66" charset="0"/>
              </a:rPr>
              <a:t>Αναγνωρίζει την</a:t>
            </a:r>
          </a:p>
          <a:p>
            <a:r>
              <a:rPr lang="el-GR" sz="1300" dirty="0">
                <a:solidFill>
                  <a:schemeClr val="tx1"/>
                </a:solidFill>
                <a:latin typeface="Comic Sans MS" panose="030F0702030302020204" pitchFamily="66" charset="0"/>
              </a:rPr>
              <a:t> </a:t>
            </a:r>
            <a:r>
              <a:rPr lang="el-GR" sz="1300" dirty="0" smtClean="0">
                <a:solidFill>
                  <a:schemeClr val="tx1"/>
                </a:solidFill>
                <a:latin typeface="Comic Sans MS" panose="030F0702030302020204" pitchFamily="66" charset="0"/>
              </a:rPr>
              <a:t>    </a:t>
            </a:r>
            <a:r>
              <a:rPr lang="el-GR" sz="1300" dirty="0" err="1" smtClean="0">
                <a:solidFill>
                  <a:schemeClr val="tx1"/>
                </a:solidFill>
                <a:latin typeface="Comic Sans MS" panose="030F0702030302020204" pitchFamily="66" charset="0"/>
              </a:rPr>
              <a:t>πολυπολιτισμικότητα</a:t>
            </a:r>
            <a:endParaRPr lang="el-GR" sz="1300" dirty="0" smtClean="0">
              <a:solidFill>
                <a:schemeClr val="tx1"/>
              </a:solidFill>
              <a:latin typeface="Comic Sans MS" panose="030F0702030302020204" pitchFamily="66" charset="0"/>
            </a:endParaRPr>
          </a:p>
          <a:p>
            <a:r>
              <a:rPr lang="el-GR" sz="1300" dirty="0">
                <a:solidFill>
                  <a:schemeClr val="tx1"/>
                </a:solidFill>
                <a:latin typeface="Comic Sans MS" panose="030F0702030302020204" pitchFamily="66" charset="0"/>
              </a:rPr>
              <a:t> </a:t>
            </a:r>
            <a:r>
              <a:rPr lang="el-GR" sz="1300" dirty="0" smtClean="0">
                <a:solidFill>
                  <a:schemeClr val="tx1"/>
                </a:solidFill>
                <a:latin typeface="Comic Sans MS" panose="030F0702030302020204" pitchFamily="66" charset="0"/>
              </a:rPr>
              <a:t>    της κοινωνίας </a:t>
            </a:r>
          </a:p>
          <a:p>
            <a:pPr marL="285750" indent="-285750">
              <a:buFont typeface="Arial" panose="020B0604020202020204" pitchFamily="34" charset="0"/>
              <a:buChar char="•"/>
            </a:pPr>
            <a:r>
              <a:rPr lang="el-GR" sz="1300" dirty="0" smtClean="0">
                <a:solidFill>
                  <a:schemeClr val="tx1"/>
                </a:solidFill>
                <a:latin typeface="Comic Sans MS" panose="030F0702030302020204" pitchFamily="66" charset="0"/>
              </a:rPr>
              <a:t>Διαπίστωση της </a:t>
            </a:r>
          </a:p>
          <a:p>
            <a:r>
              <a:rPr lang="el-GR" sz="1300" dirty="0">
                <a:solidFill>
                  <a:schemeClr val="tx1"/>
                </a:solidFill>
                <a:latin typeface="Comic Sans MS" panose="030F0702030302020204" pitchFamily="66" charset="0"/>
              </a:rPr>
              <a:t> </a:t>
            </a:r>
            <a:r>
              <a:rPr lang="el-GR" sz="1300" dirty="0" smtClean="0">
                <a:solidFill>
                  <a:schemeClr val="tx1"/>
                </a:solidFill>
                <a:latin typeface="Comic Sans MS" panose="030F0702030302020204" pitchFamily="66" charset="0"/>
              </a:rPr>
              <a:t>     συνύπαρξης πολλών</a:t>
            </a:r>
          </a:p>
          <a:p>
            <a:r>
              <a:rPr lang="el-GR" sz="1300" dirty="0">
                <a:solidFill>
                  <a:schemeClr val="tx1"/>
                </a:solidFill>
                <a:latin typeface="Comic Sans MS" panose="030F0702030302020204" pitchFamily="66" charset="0"/>
              </a:rPr>
              <a:t> </a:t>
            </a:r>
            <a:r>
              <a:rPr lang="el-GR" sz="1300" dirty="0" smtClean="0">
                <a:solidFill>
                  <a:schemeClr val="tx1"/>
                </a:solidFill>
                <a:latin typeface="Comic Sans MS" panose="030F0702030302020204" pitchFamily="66" charset="0"/>
              </a:rPr>
              <a:t>     πολιτισμών στον ίδιο </a:t>
            </a:r>
          </a:p>
          <a:p>
            <a:r>
              <a:rPr lang="el-GR" sz="1300" dirty="0">
                <a:solidFill>
                  <a:schemeClr val="tx1"/>
                </a:solidFill>
                <a:latin typeface="Comic Sans MS" panose="030F0702030302020204" pitchFamily="66" charset="0"/>
              </a:rPr>
              <a:t> </a:t>
            </a:r>
            <a:r>
              <a:rPr lang="el-GR" sz="1300" dirty="0" smtClean="0">
                <a:solidFill>
                  <a:schemeClr val="tx1"/>
                </a:solidFill>
                <a:latin typeface="Comic Sans MS" panose="030F0702030302020204" pitchFamily="66" charset="0"/>
              </a:rPr>
              <a:t>     χώρο </a:t>
            </a:r>
          </a:p>
          <a:p>
            <a:pPr marL="285750" indent="-285750">
              <a:buFont typeface="Arial" panose="020B0604020202020204" pitchFamily="34" charset="0"/>
              <a:buChar char="•"/>
            </a:pPr>
            <a:endParaRPr lang="el-GR" sz="1400" dirty="0" smtClean="0">
              <a:solidFill>
                <a:schemeClr val="tx1"/>
              </a:solidFill>
              <a:latin typeface="Comic Sans MS" panose="030F0702030302020204" pitchFamily="66" charset="0"/>
            </a:endParaRPr>
          </a:p>
          <a:p>
            <a:endParaRPr lang="el-GR" sz="1400" dirty="0">
              <a:solidFill>
                <a:schemeClr val="tx1"/>
              </a:solidFill>
              <a:latin typeface="Comic Sans MS" panose="030F0702030302020204" pitchFamily="66" charset="0"/>
            </a:endParaRPr>
          </a:p>
        </p:txBody>
      </p:sp>
      <p:sp>
        <p:nvSpPr>
          <p:cNvPr id="6" name="Δεξιό βέλος 5"/>
          <p:cNvSpPr/>
          <p:nvPr/>
        </p:nvSpPr>
        <p:spPr>
          <a:xfrm>
            <a:off x="3820461" y="3212976"/>
            <a:ext cx="1872208" cy="1800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Δεξιό άγκιστρο 9"/>
          <p:cNvSpPr/>
          <p:nvPr/>
        </p:nvSpPr>
        <p:spPr>
          <a:xfrm>
            <a:off x="5508104" y="3608982"/>
            <a:ext cx="288032" cy="230425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3" name="Αριστερό άγκιστρο 12"/>
          <p:cNvSpPr/>
          <p:nvPr/>
        </p:nvSpPr>
        <p:spPr>
          <a:xfrm>
            <a:off x="3620646" y="3617596"/>
            <a:ext cx="208984" cy="230425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4" name="TextBox 13"/>
          <p:cNvSpPr txBox="1"/>
          <p:nvPr/>
        </p:nvSpPr>
        <p:spPr>
          <a:xfrm>
            <a:off x="3820461" y="3789580"/>
            <a:ext cx="1745056" cy="2123658"/>
          </a:xfrm>
          <a:prstGeom prst="rect">
            <a:avLst/>
          </a:prstGeom>
          <a:noFill/>
        </p:spPr>
        <p:txBody>
          <a:bodyPr wrap="square" rtlCol="0">
            <a:spAutoFit/>
          </a:bodyPr>
          <a:lstStyle/>
          <a:p>
            <a:pPr algn="just"/>
            <a:r>
              <a:rPr lang="el-GR" sz="1100" dirty="0">
                <a:latin typeface="Comic Sans MS" panose="030F0702030302020204" pitchFamily="66" charset="0"/>
              </a:rPr>
              <a:t>Και οι δύο έννοιες </a:t>
            </a:r>
            <a:r>
              <a:rPr lang="el-GR" sz="1100" dirty="0" smtClean="0">
                <a:latin typeface="Comic Sans MS" panose="030F0702030302020204" pitchFamily="66" charset="0"/>
              </a:rPr>
              <a:t>αποδέχονται: </a:t>
            </a:r>
          </a:p>
          <a:p>
            <a:pPr marL="171450" indent="-171450" algn="just">
              <a:buFontTx/>
              <a:buChar char="-"/>
            </a:pPr>
            <a:r>
              <a:rPr lang="el-GR" sz="1100" dirty="0" smtClean="0">
                <a:latin typeface="Comic Sans MS" panose="030F0702030302020204" pitchFamily="66" charset="0"/>
              </a:rPr>
              <a:t>τον </a:t>
            </a:r>
            <a:r>
              <a:rPr lang="el-GR" sz="1100" dirty="0">
                <a:latin typeface="Comic Sans MS" panose="030F0702030302020204" pitchFamily="66" charset="0"/>
              </a:rPr>
              <a:t>πλουραλισμό, </a:t>
            </a:r>
            <a:endParaRPr lang="el-GR" sz="1100" dirty="0" smtClean="0">
              <a:latin typeface="Comic Sans MS" panose="030F0702030302020204" pitchFamily="66" charset="0"/>
            </a:endParaRPr>
          </a:p>
          <a:p>
            <a:pPr marL="171450" indent="-171450" algn="just">
              <a:buFontTx/>
              <a:buChar char="-"/>
            </a:pPr>
            <a:r>
              <a:rPr lang="el-GR" sz="1100" dirty="0" smtClean="0">
                <a:latin typeface="Comic Sans MS" panose="030F0702030302020204" pitchFamily="66" charset="0"/>
              </a:rPr>
              <a:t>την </a:t>
            </a:r>
            <a:r>
              <a:rPr lang="el-GR" sz="1100" dirty="0">
                <a:latin typeface="Comic Sans MS" panose="030F0702030302020204" pitchFamily="66" charset="0"/>
              </a:rPr>
              <a:t>πολυφωνία </a:t>
            </a:r>
          </a:p>
          <a:p>
            <a:pPr marL="171450" indent="-171450">
              <a:buFontTx/>
              <a:buChar char="-"/>
            </a:pPr>
            <a:r>
              <a:rPr lang="el-GR" sz="1100" dirty="0" smtClean="0">
                <a:latin typeface="Comic Sans MS" panose="030F0702030302020204" pitchFamily="66" charset="0"/>
              </a:rPr>
              <a:t> </a:t>
            </a:r>
            <a:r>
              <a:rPr lang="el-GR" sz="1100" dirty="0">
                <a:latin typeface="Comic Sans MS" panose="030F0702030302020204" pitchFamily="66" charset="0"/>
              </a:rPr>
              <a:t>ποικιλομορφία των </a:t>
            </a:r>
            <a:r>
              <a:rPr lang="el-GR" sz="1100" dirty="0" smtClean="0">
                <a:latin typeface="Comic Sans MS" panose="030F0702030302020204" pitchFamily="66" charset="0"/>
              </a:rPr>
              <a:t>σύγχρονων κοινωνιών,</a:t>
            </a:r>
          </a:p>
          <a:p>
            <a:r>
              <a:rPr lang="el-GR" sz="1100" dirty="0" smtClean="0">
                <a:latin typeface="Comic Sans MS" panose="030F0702030302020204" pitchFamily="66" charset="0"/>
              </a:rPr>
              <a:t>θεωρώντας </a:t>
            </a:r>
            <a:r>
              <a:rPr lang="el-GR" sz="1100" dirty="0">
                <a:latin typeface="Comic Sans MS" panose="030F0702030302020204" pitchFamily="66" charset="0"/>
              </a:rPr>
              <a:t>την </a:t>
            </a:r>
            <a:r>
              <a:rPr lang="el-GR" sz="1100" dirty="0" err="1">
                <a:latin typeface="Comic Sans MS" panose="030F0702030302020204" pitchFamily="66" charset="0"/>
              </a:rPr>
              <a:t>πολυπολιτισμικότητα</a:t>
            </a:r>
            <a:r>
              <a:rPr lang="el-GR" sz="1100" dirty="0">
                <a:latin typeface="Comic Sans MS" panose="030F0702030302020204" pitchFamily="66" charset="0"/>
              </a:rPr>
              <a:t> δεδομένη και τη </a:t>
            </a:r>
            <a:r>
              <a:rPr lang="el-GR" sz="1100" dirty="0" err="1">
                <a:latin typeface="Comic Sans MS" panose="030F0702030302020204" pitchFamily="66" charset="0"/>
              </a:rPr>
              <a:t>διαπολιτισμικότητα</a:t>
            </a:r>
            <a:r>
              <a:rPr lang="el-GR" sz="1100" dirty="0">
                <a:latin typeface="Comic Sans MS" panose="030F0702030302020204" pitchFamily="66" charset="0"/>
              </a:rPr>
              <a:t> ως προοπτική</a:t>
            </a:r>
          </a:p>
        </p:txBody>
      </p:sp>
    </p:spTree>
    <p:extLst>
      <p:ext uri="{BB962C8B-B14F-4D97-AF65-F5344CB8AC3E}">
        <p14:creationId xmlns:p14="http://schemas.microsoft.com/office/powerpoint/2010/main" val="3705196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2000" b="1" i="1" dirty="0" err="1" smtClean="0">
                <a:solidFill>
                  <a:srgbClr val="008080"/>
                </a:solidFill>
              </a:rPr>
              <a:t>Πολυπολιτσμικότητα</a:t>
            </a:r>
            <a:r>
              <a:rPr lang="el-GR" sz="2000" b="1" i="1" dirty="0" smtClean="0">
                <a:solidFill>
                  <a:srgbClr val="008080"/>
                </a:solidFill>
              </a:rPr>
              <a:t>  -  </a:t>
            </a:r>
            <a:r>
              <a:rPr lang="el-GR" sz="2000" b="1" i="1" dirty="0" err="1" smtClean="0">
                <a:solidFill>
                  <a:srgbClr val="008080"/>
                </a:solidFill>
              </a:rPr>
              <a:t>Διαπολιτισμικότητα</a:t>
            </a:r>
            <a:endParaRPr lang="el-GR" sz="2000" dirty="0"/>
          </a:p>
        </p:txBody>
      </p:sp>
      <p:sp>
        <p:nvSpPr>
          <p:cNvPr id="3" name="Θέση περιεχομένου 2"/>
          <p:cNvSpPr>
            <a:spLocks noGrp="1"/>
          </p:cNvSpPr>
          <p:nvPr>
            <p:ph idx="1"/>
          </p:nvPr>
        </p:nvSpPr>
        <p:spPr>
          <a:gradFill>
            <a:gsLst>
              <a:gs pos="20000">
                <a:srgbClr val="FFFFFF"/>
              </a:gs>
              <a:gs pos="78000">
                <a:srgbClr val="E6E6E6"/>
              </a:gs>
              <a:gs pos="93000">
                <a:srgbClr val="7D8496"/>
              </a:gs>
              <a:gs pos="89000">
                <a:srgbClr val="E6E6E6"/>
              </a:gs>
              <a:gs pos="95000">
                <a:srgbClr val="7D8496"/>
              </a:gs>
              <a:gs pos="100000">
                <a:srgbClr val="E6E6E6"/>
              </a:gs>
            </a:gsLst>
            <a:lin ang="5400000" scaled="0"/>
          </a:gradFill>
        </p:spPr>
        <p:txBody>
          <a:bodyPr>
            <a:normAutofit/>
          </a:bodyPr>
          <a:lstStyle/>
          <a:p>
            <a:pPr marL="0" indent="0" algn="ctr">
              <a:buNone/>
            </a:pPr>
            <a:r>
              <a:rPr lang="el-GR" sz="1800" b="1" u="sng" dirty="0"/>
              <a:t>Κατευθύνσεις της Διαπολιτισμικής Θεωρίας</a:t>
            </a:r>
          </a:p>
          <a:p>
            <a:pPr marL="0" indent="0" algn="ctr">
              <a:buNone/>
            </a:pPr>
            <a:endParaRPr lang="el-GR" sz="1800" b="1" u="sng" dirty="0"/>
          </a:p>
          <a:p>
            <a:pPr marL="0" indent="0" algn="ctr">
              <a:buNone/>
            </a:pPr>
            <a:endParaRPr lang="el-GR" sz="1800" b="1" u="sng" dirty="0"/>
          </a:p>
          <a:p>
            <a:pPr marL="0" indent="0" algn="ctr">
              <a:buNone/>
            </a:pPr>
            <a:endParaRPr lang="el-GR" sz="1800" b="1" u="sng" dirty="0"/>
          </a:p>
          <a:p>
            <a:pPr marL="0" indent="0" algn="ctr">
              <a:buNone/>
            </a:pPr>
            <a:endParaRPr lang="el-GR" sz="1800" b="1" u="sng" dirty="0"/>
          </a:p>
          <a:p>
            <a:pPr marL="0" indent="0" algn="ctr">
              <a:buNone/>
            </a:pPr>
            <a:endParaRPr lang="el-GR" sz="1800" b="1" u="sng" dirty="0"/>
          </a:p>
          <a:p>
            <a:pPr marL="0" indent="0">
              <a:buNone/>
            </a:pPr>
            <a:r>
              <a:rPr lang="el-GR" sz="1800" dirty="0"/>
              <a:t>Πολιτισμικός οικουμενισμός                                  </a:t>
            </a:r>
            <a:r>
              <a:rPr lang="el-GR" sz="1800" dirty="0" smtClean="0"/>
              <a:t>         Πολιτισμικός </a:t>
            </a:r>
            <a:r>
              <a:rPr lang="el-GR" sz="1800" dirty="0"/>
              <a:t>σχετικισμός</a:t>
            </a:r>
          </a:p>
          <a:p>
            <a:pPr marL="0" indent="0" algn="ctr">
              <a:buNone/>
            </a:pPr>
            <a:endParaRPr lang="el-GR" sz="1800" b="1" u="sng" dirty="0"/>
          </a:p>
          <a:p>
            <a:pPr marL="0" indent="0">
              <a:buNone/>
            </a:pPr>
            <a:endParaRPr lang="el-GR" sz="1800" dirty="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3818" y="332656"/>
            <a:ext cx="1865451" cy="1080000"/>
          </a:xfrm>
          <a:prstGeom prst="rect">
            <a:avLst/>
          </a:prstGeom>
        </p:spPr>
      </p:pic>
      <p:cxnSp>
        <p:nvCxnSpPr>
          <p:cNvPr id="6" name="Ευθύγραμμο βέλος σύνδεσης 5"/>
          <p:cNvCxnSpPr/>
          <p:nvPr/>
        </p:nvCxnSpPr>
        <p:spPr>
          <a:xfrm flipH="1">
            <a:off x="2459269" y="1916832"/>
            <a:ext cx="2040723" cy="15841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Ευθύγραμμο βέλος σύνδεσης 7"/>
          <p:cNvCxnSpPr/>
          <p:nvPr/>
        </p:nvCxnSpPr>
        <p:spPr>
          <a:xfrm>
            <a:off x="4499992" y="1916832"/>
            <a:ext cx="1728192" cy="15841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41833" y="4725144"/>
            <a:ext cx="3456384" cy="954107"/>
          </a:xfrm>
          <a:prstGeom prst="rect">
            <a:avLst/>
          </a:prstGeom>
          <a:noFill/>
        </p:spPr>
        <p:txBody>
          <a:bodyPr wrap="square" rtlCol="0">
            <a:spAutoFit/>
          </a:bodyPr>
          <a:lstStyle/>
          <a:p>
            <a:pPr algn="just"/>
            <a:r>
              <a:rPr lang="el-GR" sz="1400" dirty="0" smtClean="0"/>
              <a:t>Ανάδειξη ομοιοτήτων που παρουσιάζουν οι πολιτισμικές αξίες των διαφορετικών ομάδων στο πλαίσιο μιας πολυπολιτισμικής κοινωνίας </a:t>
            </a:r>
            <a:endParaRPr lang="el-GR" sz="1400" dirty="0"/>
          </a:p>
        </p:txBody>
      </p:sp>
      <p:sp>
        <p:nvSpPr>
          <p:cNvPr id="10" name="TextBox 9"/>
          <p:cNvSpPr txBox="1"/>
          <p:nvPr/>
        </p:nvSpPr>
        <p:spPr>
          <a:xfrm>
            <a:off x="4788024" y="4725144"/>
            <a:ext cx="3528392" cy="1384995"/>
          </a:xfrm>
          <a:prstGeom prst="rect">
            <a:avLst/>
          </a:prstGeom>
          <a:noFill/>
        </p:spPr>
        <p:txBody>
          <a:bodyPr wrap="square" rtlCol="0">
            <a:spAutoFit/>
          </a:bodyPr>
          <a:lstStyle/>
          <a:p>
            <a:pPr algn="just"/>
            <a:r>
              <a:rPr lang="el-GR" sz="1400" dirty="0" smtClean="0"/>
              <a:t>Ανάδειξη των πολιτισμικών διαφορών που υπάρχουν μεταξύ των διαφορετικών ομάδων  οι οποίες δεν είναι συγκρίσιμες καθώς μπορούν να γίνουν κατανοητές κάτω από το χώρο, το χρόνο και τις συνθήκες που δημιουργήθηκαν.</a:t>
            </a:r>
            <a:endParaRPr lang="el-GR" sz="1400" dirty="0"/>
          </a:p>
        </p:txBody>
      </p:sp>
      <p:cxnSp>
        <p:nvCxnSpPr>
          <p:cNvPr id="12" name="Ευθύγραμμο βέλος σύνδεσης 11"/>
          <p:cNvCxnSpPr/>
          <p:nvPr/>
        </p:nvCxnSpPr>
        <p:spPr>
          <a:xfrm>
            <a:off x="1979712" y="3933056"/>
            <a:ext cx="0"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Ευθύγραμμο βέλος σύνδεσης 13"/>
          <p:cNvCxnSpPr/>
          <p:nvPr/>
        </p:nvCxnSpPr>
        <p:spPr>
          <a:xfrm>
            <a:off x="6552220" y="3933056"/>
            <a:ext cx="0"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078726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1174</TotalTime>
  <Words>986</Words>
  <Application>Microsoft Office PowerPoint</Application>
  <PresentationFormat>Προβολή στην οθόνη (4:3)</PresentationFormat>
  <Paragraphs>183</Paragraphs>
  <Slides>15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Θέμα του Office</vt:lpstr>
      <vt:lpstr>                                                                                             Πρόγραμμα Ειδίκευσης                                                                                   στη Συμβουλευτική                                                                                  και                                                                                     στον Προσανατολισμό</vt:lpstr>
      <vt:lpstr>Η έννοια του επιπολιτισμού</vt:lpstr>
      <vt:lpstr> Στερεότυπα και Προκαταλήψεις 13.02.2019 </vt:lpstr>
      <vt:lpstr>Στερεότυπα και Προκαταλήψεις</vt:lpstr>
      <vt:lpstr> Στερεότυπα και Προκαταλήψεις  </vt:lpstr>
      <vt:lpstr>Προκαταλήψεις </vt:lpstr>
      <vt:lpstr>Στερεότυπα και Προκαταλήψεις</vt:lpstr>
      <vt:lpstr>Πολυπολιτισμικότητα - Διαπολιτισμικότητα</vt:lpstr>
      <vt:lpstr>Πολυπολιτσμικότητα  -  Διαπολιτισμικότητα</vt:lpstr>
      <vt:lpstr>Κριτική της Διαπολιτισμικής Θεωρίας</vt:lpstr>
      <vt:lpstr>Κριτική της Διαπολιτισμικής Θεωρίας</vt:lpstr>
      <vt:lpstr>Κριτική της Διαπολιτισμικής Θεωρίας</vt:lpstr>
      <vt:lpstr>Κριτική της Διαπολιτισμικής Θεωρίας</vt:lpstr>
      <vt:lpstr>Βιβλιογραφικές αναφορές</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Evanthia Tsaliki</dc:creator>
  <cp:lastModifiedBy>Evanthia Tsaliki</cp:lastModifiedBy>
  <cp:revision>73</cp:revision>
  <dcterms:created xsi:type="dcterms:W3CDTF">2019-01-21T17:43:19Z</dcterms:created>
  <dcterms:modified xsi:type="dcterms:W3CDTF">2019-02-17T17:28:38Z</dcterms:modified>
</cp:coreProperties>
</file>