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8" autoAdjust="0"/>
    <p:restoredTop sz="94660"/>
  </p:normalViewPr>
  <p:slideViewPr>
    <p:cSldViewPr snapToGrid="0">
      <p:cViewPr varScale="1">
        <p:scale>
          <a:sx n="89" d="100"/>
          <a:sy n="89" d="100"/>
        </p:scale>
        <p:origin x="2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C140-8700-4D4E-A380-09C7631E315F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0EFD-5E0F-4777-BFA3-4F70ED4944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10032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C140-8700-4D4E-A380-09C7631E315F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0EFD-5E0F-4777-BFA3-4F70ED4944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0134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C140-8700-4D4E-A380-09C7631E315F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0EFD-5E0F-4777-BFA3-4F70ED4944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4732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C140-8700-4D4E-A380-09C7631E315F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0EFD-5E0F-4777-BFA3-4F70ED4944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9506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C140-8700-4D4E-A380-09C7631E315F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0EFD-5E0F-4777-BFA3-4F70ED4944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7983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C140-8700-4D4E-A380-09C7631E315F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0EFD-5E0F-4777-BFA3-4F70ED4944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2929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C140-8700-4D4E-A380-09C7631E315F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0EFD-5E0F-4777-BFA3-4F70ED4944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6393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C140-8700-4D4E-A380-09C7631E315F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0EFD-5E0F-4777-BFA3-4F70ED4944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1697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C140-8700-4D4E-A380-09C7631E315F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0EFD-5E0F-4777-BFA3-4F70ED4944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50280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C140-8700-4D4E-A380-09C7631E315F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0EFD-5E0F-4777-BFA3-4F70ED4944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9195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C140-8700-4D4E-A380-09C7631E315F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0EFD-5E0F-4777-BFA3-4F70ED4944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54383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4C140-8700-4D4E-A380-09C7631E315F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D0EFD-5E0F-4777-BFA3-4F70ED4944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6645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7" Type="http://schemas.openxmlformats.org/officeDocument/2006/relationships/image" Target="../media/image53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12" Type="http://schemas.openxmlformats.org/officeDocument/2006/relationships/image" Target="../media/image39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0" Type="http://schemas.openxmlformats.org/officeDocument/2006/relationships/image" Target="../media/image37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/>
        </p:nvSpPr>
        <p:spPr bwMode="auto">
          <a:xfrm>
            <a:off x="5199933" y="538162"/>
            <a:ext cx="4144962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Α</a:t>
            </a:r>
            <a:r>
              <a:rPr lang="el-GR" dirty="0" smtClean="0">
                <a:solidFill>
                  <a:srgbClr val="0000CC"/>
                </a:solidFill>
                <a:cs typeface="Times New Roman" pitchFamily="18" charset="0"/>
              </a:rPr>
              <a:t>ΝΩΤΑΤΗ</a:t>
            </a:r>
            <a:r>
              <a:rPr lang="el-GR" sz="3000" dirty="0" smtClean="0">
                <a:cs typeface="Times New Roman" pitchFamily="18" charset="0"/>
              </a:rPr>
              <a:t> </a:t>
            </a:r>
            <a:r>
              <a:rPr lang="en-US" sz="3000" dirty="0" smtClean="0">
                <a:cs typeface="Times New Roman" pitchFamily="18" charset="0"/>
              </a:rPr>
              <a:t/>
            </a:r>
            <a:br>
              <a:rPr lang="en-US" sz="3000" dirty="0" smtClean="0">
                <a:cs typeface="Times New Roman" pitchFamily="18" charset="0"/>
              </a:rPr>
            </a:b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Σ</a:t>
            </a:r>
            <a:r>
              <a:rPr lang="el-GR" dirty="0" smtClean="0">
                <a:solidFill>
                  <a:srgbClr val="0000CC"/>
                </a:solidFill>
                <a:cs typeface="Times New Roman" pitchFamily="18" charset="0"/>
              </a:rPr>
              <a:t>ΧΟΛΗ</a:t>
            </a:r>
            <a:r>
              <a:rPr lang="el-GR" sz="3000" dirty="0">
                <a:cs typeface="Times New Roman" pitchFamily="18" charset="0"/>
              </a:rPr>
              <a:t/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ΠΑΙ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ΔΑΓΩΓΙΚΗΣ</a:t>
            </a:r>
            <a:r>
              <a:rPr lang="el-GR" sz="3000" dirty="0">
                <a:cs typeface="Times New Roman" pitchFamily="18" charset="0"/>
              </a:rPr>
              <a:t> 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ΚΑΙ</a:t>
            </a:r>
            <a:r>
              <a:rPr lang="el-GR" sz="3000" dirty="0">
                <a:solidFill>
                  <a:srgbClr val="FFFF00"/>
                </a:solidFill>
                <a:cs typeface="Times New Roman" pitchFamily="18" charset="0"/>
              </a:rPr>
              <a:t/>
            </a:r>
            <a:br>
              <a:rPr lang="el-GR" sz="3000" dirty="0">
                <a:solidFill>
                  <a:srgbClr val="FFFF00"/>
                </a:solidFill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Τ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ΕΧΝΟΛΟΓΙΚΗΣ</a:t>
            </a:r>
            <a:r>
              <a:rPr lang="el-GR" sz="3000" dirty="0">
                <a:cs typeface="Times New Roman" pitchFamily="18" charset="0"/>
              </a:rPr>
              <a:t/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Ε</a:t>
            </a:r>
            <a:r>
              <a:rPr lang="el-GR" dirty="0" smtClean="0">
                <a:solidFill>
                  <a:srgbClr val="0000CC"/>
                </a:solidFill>
                <a:cs typeface="Times New Roman" pitchFamily="18" charset="0"/>
              </a:rPr>
              <a:t>ΚΠΑΙΔΕΥΣΗΣ</a:t>
            </a:r>
            <a:endParaRPr lang="el-GR" dirty="0">
              <a:solidFill>
                <a:srgbClr val="0000CC"/>
              </a:solidFill>
              <a:cs typeface="Times New Roman" pitchFamily="18" charset="0"/>
            </a:endParaRPr>
          </a:p>
        </p:txBody>
      </p:sp>
      <p:pic>
        <p:nvPicPr>
          <p:cNvPr id="5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595" y="619124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4 - Ορθογώνιο"/>
          <p:cNvSpPr>
            <a:spLocks noChangeArrowheads="1"/>
          </p:cNvSpPr>
          <p:nvPr/>
        </p:nvSpPr>
        <p:spPr bwMode="auto">
          <a:xfrm>
            <a:off x="1768768" y="5857874"/>
            <a:ext cx="820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l-GR" altLang="el-GR" sz="2400" dirty="0">
                <a:solidFill>
                  <a:srgbClr val="0000CC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  <p:graphicFrame>
        <p:nvGraphicFramePr>
          <p:cNvPr id="7" name="Πίνακα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544216"/>
              </p:ext>
            </p:extLst>
          </p:nvPr>
        </p:nvGraphicFramePr>
        <p:xfrm>
          <a:off x="2073562" y="3316136"/>
          <a:ext cx="8128000" cy="1689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600">
                  <a:extLst>
                    <a:ext uri="{9D8B030D-6E8A-4147-A177-3AD203B41FA5}">
                      <a16:colId xmlns:a16="http://schemas.microsoft.com/office/drawing/2014/main" val="4241030437"/>
                    </a:ext>
                  </a:extLst>
                </a:gridCol>
                <a:gridCol w="5359400">
                  <a:extLst>
                    <a:ext uri="{9D8B030D-6E8A-4147-A177-3AD203B41FA5}">
                      <a16:colId xmlns:a16="http://schemas.microsoft.com/office/drawing/2014/main" val="21721720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ΜΑΘΗΜΑ</a:t>
                      </a:r>
                      <a:endParaRPr lang="el-GR" sz="2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ΤΜΗΜΑ ΕΚΠΑΙΔΕΥΤΙΚΩΝ</a:t>
                      </a:r>
                      <a:endParaRPr lang="el-GR" sz="2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9147964"/>
                  </a:ext>
                </a:extLst>
              </a:tr>
              <a:tr h="632409">
                <a:tc rowSpan="2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ΦΥΣΙΚΗ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Μηχανολόγων Μηχανικών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5193725"/>
                  </a:ext>
                </a:extLst>
              </a:tr>
              <a:tr h="599851">
                <a:tc vMerge="1">
                  <a:txBody>
                    <a:bodyPr/>
                    <a:lstStyle/>
                    <a:p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Ηλεκτρονικών Μηχανικών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7285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350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3200" i="0" u="none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Ισοδύναμη </a:t>
            </a:r>
            <a:r>
              <a:rPr lang="el-GR" altLang="el-GR" sz="3200" i="0" u="none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Ηχοστάθ</a:t>
            </a:r>
            <a:r>
              <a:rPr lang="el-GR" altLang="el-GR" sz="3200" i="0" u="none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μη</a:t>
            </a:r>
            <a:r>
              <a:rPr lang="el-GR" altLang="el-GR" sz="3200" i="0" u="none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l-GR" sz="3200" u="none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L</a:t>
            </a:r>
            <a:r>
              <a:rPr lang="en-US" altLang="el-GR" sz="3200" i="0" u="none" baseline="-25000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eq</a:t>
            </a:r>
            <a:r>
              <a:rPr lang="el-GR" altLang="el-GR" sz="3200" i="0" u="none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Πολλών Ηχητικών Πηγών</a:t>
            </a:r>
            <a:endParaRPr lang="en-US" altLang="el-GR" sz="3200" i="0" u="none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grpSp>
        <p:nvGrpSpPr>
          <p:cNvPr id="22" name="Ομάδα 21"/>
          <p:cNvGrpSpPr/>
          <p:nvPr/>
        </p:nvGrpSpPr>
        <p:grpSpPr>
          <a:xfrm>
            <a:off x="96821" y="698645"/>
            <a:ext cx="8483892" cy="616772"/>
            <a:chOff x="-1" y="698645"/>
            <a:chExt cx="8483892" cy="616772"/>
          </a:xfrm>
        </p:grpSpPr>
        <p:sp>
          <p:nvSpPr>
            <p:cNvPr id="5" name="Ορθογώνιο 4"/>
            <p:cNvSpPr/>
            <p:nvPr/>
          </p:nvSpPr>
          <p:spPr>
            <a:xfrm>
              <a:off x="-1" y="855184"/>
              <a:ext cx="127547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Αποδείξαμε:</a:t>
              </a:r>
              <a:endParaRPr lang="el-GR" sz="1600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" name="Ορθογώνιο 7"/>
                <p:cNvSpPr/>
                <p:nvPr/>
              </p:nvSpPr>
              <p:spPr>
                <a:xfrm>
                  <a:off x="1247891" y="698645"/>
                  <a:ext cx="7236000" cy="616772"/>
                </a:xfrm>
                <a:prstGeom prst="rect">
                  <a:avLst/>
                </a:prstGeom>
                <a:ln w="19050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𝑳</m:t>
                            </m:r>
                          </m:e>
                          <m:sub>
                            <m:r>
                              <a:rPr lang="en-US" b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𝐞𝐪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  <m:sup>
                                    <m:sSub>
                                      <m:sSubPr>
                                        <m:ctrlP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𝑳</m:t>
                                        </m:r>
                                      </m:e>
                                      <m:sub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/</m:t>
                                    </m:r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sup>
                                </m:sSup>
                                <m:f>
                                  <m:fPr>
                                    <m:ctrlP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𝑻</m:t>
                                        </m:r>
                                      </m:e>
                                      <m:sub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𝑻</m:t>
                                    </m:r>
                                  </m:den>
                                </m:f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  <m:sup>
                                    <m:sSub>
                                      <m:sSubPr>
                                        <m:ctrlP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𝑳</m:t>
                                        </m:r>
                                      </m:e>
                                      <m:sub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b>
                                    </m:sSub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/</m:t>
                                    </m:r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sup>
                                </m:sSup>
                                <m:f>
                                  <m:fPr>
                                    <m:ctrlP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𝑻</m:t>
                                        </m:r>
                                      </m:e>
                                      <m:sub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𝑻</m:t>
                                    </m:r>
                                  </m:den>
                                </m:f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  <m:sup>
                                    <m:sSub>
                                      <m:sSubPr>
                                        <m:ctrlP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𝑳</m:t>
                                        </m:r>
                                      </m:e>
                                      <m:sub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𝟑</m:t>
                                        </m:r>
                                      </m:sub>
                                    </m:sSub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/</m:t>
                                    </m:r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sup>
                                </m:sSup>
                                <m:f>
                                  <m:fPr>
                                    <m:ctrlP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𝑻</m:t>
                                        </m:r>
                                      </m:e>
                                      <m:sub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𝑻</m:t>
                                    </m:r>
                                  </m:den>
                                </m:f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+. . . . .+</m:t>
                                </m:r>
                                <m:sSup>
                                  <m:sSupPr>
                                    <m:ctrlP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  <m:sup>
                                    <m:sSub>
                                      <m:sSubPr>
                                        <m:ctrlP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𝑳</m:t>
                                        </m:r>
                                      </m:e>
                                      <m:sub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𝑵</m:t>
                                        </m:r>
                                      </m:sub>
                                    </m:sSub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/</m:t>
                                    </m:r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sup>
                                </m:sSup>
                                <m:f>
                                  <m:fPr>
                                    <m:ctrlP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𝑻</m:t>
                                        </m:r>
                                      </m:e>
                                      <m:sub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𝑵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𝑻</m:t>
                                    </m:r>
                                  </m:den>
                                </m:f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dirty="0"/>
                </a:p>
              </p:txBody>
            </p:sp>
          </mc:Choice>
          <mc:Fallback>
            <p:sp>
              <p:nvSpPr>
                <p:cNvPr id="8" name="Ορθογώνιο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47891" y="698645"/>
                  <a:ext cx="7236000" cy="61677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" name="Ορθογώνιο 8"/>
          <p:cNvSpPr/>
          <p:nvPr/>
        </p:nvSpPr>
        <p:spPr>
          <a:xfrm>
            <a:off x="1787" y="2104864"/>
            <a:ext cx="577055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Περίπτωση 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η: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πλήθος μηχανήματα </a:t>
            </a:r>
          </a:p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λειτουργούν ταυτόχρονα: 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. . . =</a:t>
            </a:r>
            <a:r>
              <a:rPr lang="el-GR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l-GR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παράγουν την ίδια </a:t>
            </a:r>
            <a:r>
              <a:rPr lang="el-G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. . . =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endParaRPr lang="el-GR" sz="1600" dirty="0"/>
          </a:p>
        </p:txBody>
      </p:sp>
      <p:grpSp>
        <p:nvGrpSpPr>
          <p:cNvPr id="23" name="Ομάδα 22"/>
          <p:cNvGrpSpPr/>
          <p:nvPr/>
        </p:nvGrpSpPr>
        <p:grpSpPr>
          <a:xfrm>
            <a:off x="5674889" y="1818055"/>
            <a:ext cx="6497184" cy="1323177"/>
            <a:chOff x="5674889" y="1818055"/>
            <a:chExt cx="6497184" cy="1323177"/>
          </a:xfrm>
        </p:grpSpPr>
        <p:sp>
          <p:nvSpPr>
            <p:cNvPr id="16" name="AutoShape 18"/>
            <p:cNvSpPr>
              <a:spLocks/>
            </p:cNvSpPr>
            <p:nvPr/>
          </p:nvSpPr>
          <p:spPr bwMode="auto">
            <a:xfrm flipH="1">
              <a:off x="5674889" y="1818055"/>
              <a:ext cx="324000" cy="1323177"/>
            </a:xfrm>
            <a:prstGeom prst="leftBrace">
              <a:avLst>
                <a:gd name="adj1" fmla="val 15879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" name="Ορθογώνιο 16"/>
                <p:cNvSpPr/>
                <p:nvPr/>
              </p:nvSpPr>
              <p:spPr>
                <a:xfrm>
                  <a:off x="5983904" y="2273360"/>
                  <a:ext cx="6188169" cy="413959"/>
                </a:xfrm>
                <a:prstGeom prst="rect">
                  <a:avLst/>
                </a:prstGeom>
                <a:ln w="19050">
                  <a:noFill/>
                </a:ln>
              </p:spPr>
              <p:txBody>
                <a:bodyPr wrap="none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𝑳</m:t>
                            </m:r>
                          </m:e>
                          <m:sub>
                            <m:r>
                              <a:rPr lang="en-US" b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𝐞𝐪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  <m:sup>
                                    <m:r>
                                      <a:rPr lang="en-US" b="1" i="1" smtClean="0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𝑳</m:t>
                                    </m:r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/</m:t>
                                    </m:r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sup>
                                </m:sSup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  <m:sup>
                                    <m:r>
                                      <a:rPr lang="en-US" b="1" i="1" smtClean="0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𝑳</m:t>
                                    </m:r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/</m:t>
                                    </m:r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sup>
                                </m:sSup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  <m:sup>
                                    <m:r>
                                      <a:rPr lang="en-US" b="1" i="1" smtClean="0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𝑳</m:t>
                                    </m:r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/</m:t>
                                    </m:r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sup>
                                </m:sSup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+. . . . .+</m:t>
                                </m:r>
                                <m:sSup>
                                  <m:sSupPr>
                                    <m:ctrlP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  <m:sup>
                                    <m:r>
                                      <a:rPr lang="en-US" b="1" i="1" smtClean="0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𝑳</m:t>
                                    </m:r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/</m:t>
                                    </m:r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sup>
                                </m:sSup>
                              </m:e>
                            </m:d>
                          </m:e>
                        </m:func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>
            <p:sp>
              <p:nvSpPr>
                <p:cNvPr id="17" name="Ορθογώνιο 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3904" y="2273360"/>
                  <a:ext cx="6188169" cy="413959"/>
                </a:xfrm>
                <a:prstGeom prst="rect">
                  <a:avLst/>
                </a:prstGeom>
                <a:blipFill>
                  <a:blip r:embed="rId3"/>
                  <a:stretch>
                    <a:fillRect b="-7353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Ορθογώνιο 17"/>
              <p:cNvSpPr/>
              <p:nvPr/>
            </p:nvSpPr>
            <p:spPr>
              <a:xfrm>
                <a:off x="6030520" y="2894704"/>
                <a:ext cx="3088153" cy="413959"/>
              </a:xfrm>
              <a:prstGeom prst="rect">
                <a:avLst/>
              </a:prstGeom>
              <a:ln w="19050">
                <a:noFill/>
              </a:ln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n-US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𝐞𝐪</m:t>
                          </m:r>
                        </m:sub>
                      </m:sSub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𝑵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8" name="Ορθογώνιο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0520" y="2894704"/>
                <a:ext cx="3088153" cy="413959"/>
              </a:xfrm>
              <a:prstGeom prst="rect">
                <a:avLst/>
              </a:prstGeom>
              <a:blipFill>
                <a:blip r:embed="rId4"/>
                <a:stretch>
                  <a:fillRect b="-7353"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Ορθογώνιο 18"/>
              <p:cNvSpPr/>
              <p:nvPr/>
            </p:nvSpPr>
            <p:spPr>
              <a:xfrm>
                <a:off x="6064582" y="3445139"/>
                <a:ext cx="4151778" cy="413959"/>
              </a:xfrm>
              <a:prstGeom prst="rect">
                <a:avLst/>
              </a:prstGeom>
              <a:ln w="19050">
                <a:noFill/>
              </a:ln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n-US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𝐞𝐪</m:t>
                          </m:r>
                        </m:sub>
                      </m:sSub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𝑵</m:t>
                              </m:r>
                            </m:e>
                          </m:d>
                        </m:e>
                      </m:func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unc>
                        <m:func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d>
                            <m:d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9" name="Ορθογώνιο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4582" y="3445139"/>
                <a:ext cx="4151778" cy="413959"/>
              </a:xfrm>
              <a:prstGeom prst="rect">
                <a:avLst/>
              </a:prstGeom>
              <a:blipFill>
                <a:blip r:embed="rId5"/>
                <a:stretch>
                  <a:fillRect b="-7353"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Ορθογώνιο 19"/>
              <p:cNvSpPr/>
              <p:nvPr/>
            </p:nvSpPr>
            <p:spPr>
              <a:xfrm>
                <a:off x="6077128" y="3963305"/>
                <a:ext cx="3170227" cy="610873"/>
              </a:xfrm>
              <a:prstGeom prst="rect">
                <a:avLst/>
              </a:prstGeom>
              <a:ln w="19050">
                <a:noFill/>
              </a:ln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n-US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𝐞𝐪</m:t>
                          </m:r>
                        </m:sub>
                      </m:sSub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𝑵</m:t>
                              </m:r>
                            </m:e>
                          </m:d>
                        </m:e>
                      </m:func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20" name="Ορθογώνιο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7128" y="3963305"/>
                <a:ext cx="3170227" cy="61087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Ορθογώνιο 20"/>
              <p:cNvSpPr/>
              <p:nvPr/>
            </p:nvSpPr>
            <p:spPr>
              <a:xfrm>
                <a:off x="6089674" y="4696620"/>
                <a:ext cx="2531655" cy="427618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𝐞𝐪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𝑳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𝑵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000" dirty="0"/>
              </a:p>
            </p:txBody>
          </p:sp>
        </mc:Choice>
        <mc:Fallback>
          <p:sp>
            <p:nvSpPr>
              <p:cNvPr id="21" name="Ορθογώνιο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9674" y="4696620"/>
                <a:ext cx="2531655" cy="427618"/>
              </a:xfrm>
              <a:prstGeom prst="rect">
                <a:avLst/>
              </a:prstGeom>
              <a:blipFill>
                <a:blip r:embed="rId7"/>
                <a:stretch>
                  <a:fillRect b="-5405"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0667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8" grpId="0"/>
      <p:bldP spid="19" grpId="0"/>
      <p:bldP spid="20" grpId="0"/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1509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ΑΚΟΥΣΤΙΚΗ - ΗΧΟΔΟΣΙΜΕΤΡΙΑ</a:t>
            </a:r>
            <a:endParaRPr lang="el-G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46" y="141104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Αντικειμενικά και Υποκειμενικά Χαρακτηριστικά του Ήχου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6" y="237028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Κλίμακα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decibel  (dB)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34" y="3327707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Ηχοδοσιμετρία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4292293"/>
            <a:ext cx="121920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2800" i="0" u="none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Ισοδύναμη </a:t>
            </a:r>
            <a:r>
              <a:rPr lang="el-GR" altLang="el-GR" sz="2800" i="0" u="none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Ηχοστάθ</a:t>
            </a:r>
            <a:r>
              <a:rPr lang="el-GR" altLang="el-GR" sz="2800" i="0" u="none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μη</a:t>
            </a:r>
            <a:r>
              <a:rPr lang="el-GR" altLang="el-GR" sz="2800" i="0" u="none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l-GR" sz="2800" u="none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L</a:t>
            </a:r>
            <a:r>
              <a:rPr lang="en-US" altLang="el-GR" sz="2800" i="0" u="none" baseline="-25000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eq</a:t>
            </a:r>
            <a:r>
              <a:rPr lang="el-GR" altLang="el-GR" sz="2800" i="0" u="none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Πολλών Ηχητικών Πηγών</a:t>
            </a:r>
            <a:endParaRPr lang="en-US" altLang="el-GR" sz="2800" i="0" u="none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814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46" y="12546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Αντικειμενικά και Υποκειμενικά </a:t>
            </a:r>
          </a:p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Χαρακτηριστικά του Ήχου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Πίνακας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538612"/>
              </p:ext>
            </p:extLst>
          </p:nvPr>
        </p:nvGraphicFramePr>
        <p:xfrm>
          <a:off x="1001219" y="1149539"/>
          <a:ext cx="10214654" cy="8629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7327">
                  <a:extLst>
                    <a:ext uri="{9D8B030D-6E8A-4147-A177-3AD203B41FA5}">
                      <a16:colId xmlns:a16="http://schemas.microsoft.com/office/drawing/2014/main" val="3227816791"/>
                    </a:ext>
                  </a:extLst>
                </a:gridCol>
                <a:gridCol w="5107327">
                  <a:extLst>
                    <a:ext uri="{9D8B030D-6E8A-4147-A177-3AD203B41FA5}">
                      <a16:colId xmlns:a16="http://schemas.microsoft.com/office/drawing/2014/main" val="2493498024"/>
                    </a:ext>
                  </a:extLst>
                </a:gridCol>
              </a:tblGrid>
              <a:tr h="862903"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Αντικειμενικά Χαρακτηριστικά</a:t>
                      </a:r>
                      <a:endParaRPr lang="el-GR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944" marR="91944" marT="45972" marB="45972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Υποκειμενικά Χαρακτηριστικά</a:t>
                      </a:r>
                      <a:endParaRPr lang="el-GR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944" marR="91944" marT="45972" marB="45972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033623"/>
                  </a:ext>
                </a:extLst>
              </a:tr>
            </a:tbl>
          </a:graphicData>
        </a:graphic>
      </p:graphicFrame>
      <p:graphicFrame>
        <p:nvGraphicFramePr>
          <p:cNvPr id="7" name="Πίνακα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766689"/>
              </p:ext>
            </p:extLst>
          </p:nvPr>
        </p:nvGraphicFramePr>
        <p:xfrm>
          <a:off x="989703" y="3837299"/>
          <a:ext cx="10235272" cy="1311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7636">
                  <a:extLst>
                    <a:ext uri="{9D8B030D-6E8A-4147-A177-3AD203B41FA5}">
                      <a16:colId xmlns:a16="http://schemas.microsoft.com/office/drawing/2014/main" val="679393444"/>
                    </a:ext>
                  </a:extLst>
                </a:gridCol>
                <a:gridCol w="5117636">
                  <a:extLst>
                    <a:ext uri="{9D8B030D-6E8A-4147-A177-3AD203B41FA5}">
                      <a16:colId xmlns:a16="http://schemas.microsoft.com/office/drawing/2014/main" val="2944378613"/>
                    </a:ext>
                  </a:extLst>
                </a:gridCol>
              </a:tblGrid>
              <a:tr h="1304850"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Ένταση </a:t>
                      </a:r>
                      <a:r>
                        <a:rPr lang="el-GR" sz="20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</a:t>
                      </a:r>
                      <a:r>
                        <a:rPr lang="el-GR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του Ήχου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(W/m</a:t>
                      </a:r>
                      <a:r>
                        <a:rPr lang="en-US" sz="2000" b="1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r>
                        <a:rPr lang="el-GR" sz="20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Ηχοαστάθμη</a:t>
                      </a:r>
                      <a:r>
                        <a:rPr lang="el-GR" sz="2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ήχου  (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dB</a:t>
                      </a:r>
                      <a:r>
                        <a:rPr lang="el-GR" sz="2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r>
                        <a:rPr lang="el-GR" sz="1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Μέγιστη </a:t>
                      </a:r>
                      <a:r>
                        <a:rPr lang="el-GR" sz="18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ηχοστάθμη</a:t>
                      </a:r>
                      <a:r>
                        <a:rPr lang="el-GR" sz="1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θορύβου σε εργασιακό περιβάλλον για 8ωρη εργασία:</a:t>
                      </a:r>
                      <a:r>
                        <a:rPr lang="el-GR" sz="2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US" sz="20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max,8h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=87 dB</a:t>
                      </a:r>
                      <a:endParaRPr lang="el-GR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944" marR="91944" marT="45972" marB="45972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Ακουστότητα Ήχου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 (</a:t>
                      </a:r>
                      <a:r>
                        <a:rPr lang="en-US" sz="20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phon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r>
                        <a:rPr lang="el-GR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Σε τι</a:t>
                      </a:r>
                      <a:r>
                        <a:rPr lang="el-GR" sz="2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ένταση αντιλαμβάνεται ένα ήχο το αυτί του ανθρώπου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 &lt; A &lt; 100 </a:t>
                      </a:r>
                      <a:r>
                        <a:rPr lang="en-US" sz="20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phon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l-GR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944" marR="91944" marT="45972" marB="45972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2782946"/>
                  </a:ext>
                </a:extLst>
              </a:tr>
            </a:tbl>
          </a:graphicData>
        </a:graphic>
      </p:graphicFrame>
      <p:graphicFrame>
        <p:nvGraphicFramePr>
          <p:cNvPr id="8" name="Πίνακας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8828132"/>
              </p:ext>
            </p:extLst>
          </p:nvPr>
        </p:nvGraphicFramePr>
        <p:xfrm>
          <a:off x="999570" y="2019269"/>
          <a:ext cx="10214654" cy="17997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7327">
                  <a:extLst>
                    <a:ext uri="{9D8B030D-6E8A-4147-A177-3AD203B41FA5}">
                      <a16:colId xmlns:a16="http://schemas.microsoft.com/office/drawing/2014/main" val="3778463554"/>
                    </a:ext>
                  </a:extLst>
                </a:gridCol>
                <a:gridCol w="5107327">
                  <a:extLst>
                    <a:ext uri="{9D8B030D-6E8A-4147-A177-3AD203B41FA5}">
                      <a16:colId xmlns:a16="http://schemas.microsoft.com/office/drawing/2014/main" val="2292953851"/>
                    </a:ext>
                  </a:extLst>
                </a:gridCol>
              </a:tblGrid>
              <a:tr h="1799778"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Συχνότητα</a:t>
                      </a:r>
                      <a:r>
                        <a:rPr lang="el-GR" sz="2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l-GR" sz="2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του ήχου  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(Hz)</a:t>
                      </a:r>
                      <a:endParaRPr lang="el-GR" sz="2000" b="1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l-GR" sz="2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l-GR" sz="20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Υπόηχοι</a:t>
                      </a:r>
                      <a:r>
                        <a:rPr lang="el-GR" sz="2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Ακουστικοί ήχοι – Υπέρηχοι)</a:t>
                      </a:r>
                      <a:endParaRPr lang="el-GR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944" marR="91944" marT="45972" marB="45972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Ύψος του Ήχου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el-GR" sz="2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l-GR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Υψίφωνος</a:t>
                      </a:r>
                      <a:r>
                        <a:rPr lang="el-GR" sz="2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(υψηλές συχνότητες)</a:t>
                      </a:r>
                    </a:p>
                    <a:p>
                      <a:r>
                        <a:rPr lang="el-GR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Βαρύτονος (χαμηλέ συχνότητες)</a:t>
                      </a:r>
                    </a:p>
                    <a:p>
                      <a:r>
                        <a:rPr lang="el-GR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Μεσόφωνος (μεσαίες</a:t>
                      </a:r>
                      <a:r>
                        <a:rPr lang="el-GR" sz="2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συχνότητες)</a:t>
                      </a:r>
                    </a:p>
                    <a:p>
                      <a:r>
                        <a:rPr lang="el-GR" sz="2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(20 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Hz &lt; </a:t>
                      </a:r>
                      <a:r>
                        <a:rPr lang="en-US" sz="2000" b="1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&lt; 20000 Hz)</a:t>
                      </a:r>
                      <a:r>
                        <a:rPr lang="el-GR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l-GR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944" marR="91944" marT="45972" marB="45972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635757"/>
                  </a:ext>
                </a:extLst>
              </a:tr>
            </a:tbl>
          </a:graphicData>
        </a:graphic>
      </p:graphicFrame>
      <p:graphicFrame>
        <p:nvGraphicFramePr>
          <p:cNvPr id="9" name="Πίνακας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1524041"/>
              </p:ext>
            </p:extLst>
          </p:nvPr>
        </p:nvGraphicFramePr>
        <p:xfrm>
          <a:off x="999566" y="5160508"/>
          <a:ext cx="10214654" cy="1341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7327">
                  <a:extLst>
                    <a:ext uri="{9D8B030D-6E8A-4147-A177-3AD203B41FA5}">
                      <a16:colId xmlns:a16="http://schemas.microsoft.com/office/drawing/2014/main" val="1476748654"/>
                    </a:ext>
                  </a:extLst>
                </a:gridCol>
                <a:gridCol w="5107327">
                  <a:extLst>
                    <a:ext uri="{9D8B030D-6E8A-4147-A177-3AD203B41FA5}">
                      <a16:colId xmlns:a16="http://schemas.microsoft.com/office/drawing/2014/main" val="297810207"/>
                    </a:ext>
                  </a:extLst>
                </a:gridCol>
              </a:tblGrid>
              <a:tr h="1341586">
                <a:tc>
                  <a:txBody>
                    <a:bodyPr/>
                    <a:lstStyle/>
                    <a:p>
                      <a:endParaRPr lang="el-GR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944" marR="91944" marT="45972" marB="45972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Ήχου</a:t>
                      </a:r>
                      <a:endParaRPr lang="en-US" sz="2000" b="1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l-GR" sz="2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Σύνθετος ήχος διαφορετικών συχνοτήτων – Αναγνώριση ηχητικής πηγής)</a:t>
                      </a:r>
                      <a:endParaRPr lang="el-GR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944" marR="91944" marT="45972" marB="45972"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835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865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733682" y="0"/>
            <a:ext cx="71628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2800" i="0" u="none" dirty="0">
                <a:solidFill>
                  <a:schemeClr val="tx1"/>
                </a:solidFill>
                <a:cs typeface="Times New Roman" panose="02020603050405020304" pitchFamily="18" charset="0"/>
              </a:rPr>
              <a:t>ΚΛΙΜΑΚΑ </a:t>
            </a:r>
            <a:r>
              <a:rPr lang="en-US" altLang="el-GR" sz="2800" i="0" u="none" dirty="0" err="1">
                <a:solidFill>
                  <a:schemeClr val="tx1"/>
                </a:solidFill>
                <a:cs typeface="Times New Roman" panose="02020603050405020304" pitchFamily="18" charset="0"/>
              </a:rPr>
              <a:t>deciBel</a:t>
            </a:r>
            <a:r>
              <a:rPr lang="en-US" altLang="el-GR" sz="2800" i="0" u="none" dirty="0">
                <a:solidFill>
                  <a:schemeClr val="tx1"/>
                </a:solidFill>
                <a:cs typeface="Times New Roman" panose="02020603050405020304" pitchFamily="18" charset="0"/>
              </a:rPr>
              <a:t> (dB)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392370" y="4381500"/>
            <a:ext cx="23622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i="0" u="none" dirty="0">
                <a:solidFill>
                  <a:schemeClr val="tx1"/>
                </a:solidFill>
              </a:rPr>
              <a:t>Κλίμακα </a:t>
            </a:r>
            <a:r>
              <a:rPr lang="en-US" altLang="el-GR" i="0" u="none" dirty="0" err="1">
                <a:solidFill>
                  <a:schemeClr val="tx1"/>
                </a:solidFill>
              </a:rPr>
              <a:t>deciBel</a:t>
            </a:r>
            <a:endParaRPr lang="el-GR" altLang="el-GR" i="0" u="none" dirty="0">
              <a:solidFill>
                <a:schemeClr val="tx1"/>
              </a:solidFill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4564070" y="4391025"/>
            <a:ext cx="55149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u="none" dirty="0">
                <a:solidFill>
                  <a:srgbClr val="FFFF00"/>
                </a:solidFill>
              </a:rPr>
              <a:t>	</a:t>
            </a:r>
            <a:r>
              <a:rPr lang="en-US" altLang="el-GR" sz="2000" i="0" u="none" dirty="0">
                <a:solidFill>
                  <a:schemeClr val="tx1"/>
                </a:solidFill>
              </a:rPr>
              <a:t>H </a:t>
            </a:r>
            <a:r>
              <a:rPr lang="el-GR" altLang="el-GR" sz="2000" i="0" u="none" dirty="0">
                <a:solidFill>
                  <a:schemeClr val="tx1"/>
                </a:solidFill>
              </a:rPr>
              <a:t>στάθμη ή το επίπεδο έντασης ενός ηχητικού κύματος </a:t>
            </a:r>
            <a:r>
              <a:rPr lang="el-GR" altLang="el-GR" sz="2000" i="0" u="none" dirty="0" smtClean="0">
                <a:solidFill>
                  <a:schemeClr val="tx1"/>
                </a:solidFill>
              </a:rPr>
              <a:t>(</a:t>
            </a:r>
            <a:r>
              <a:rPr lang="el-GR" altLang="el-GR" sz="2000" i="0" u="none" dirty="0" err="1" smtClean="0">
                <a:solidFill>
                  <a:schemeClr val="tx1"/>
                </a:solidFill>
              </a:rPr>
              <a:t>ηχοστάθμη</a:t>
            </a:r>
            <a:r>
              <a:rPr lang="el-GR" altLang="el-GR" sz="2000" i="0" u="none" dirty="0" smtClean="0">
                <a:solidFill>
                  <a:schemeClr val="tx1"/>
                </a:solidFill>
              </a:rPr>
              <a:t>) ορίζεται </a:t>
            </a:r>
            <a:r>
              <a:rPr lang="el-GR" altLang="el-GR" sz="2000" i="0" u="none" dirty="0">
                <a:solidFill>
                  <a:schemeClr val="tx1"/>
                </a:solidFill>
              </a:rPr>
              <a:t>με τη σχέση: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4052895" y="1368425"/>
            <a:ext cx="623097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400" u="none" dirty="0">
                <a:solidFill>
                  <a:srgbClr val="0000CC"/>
                </a:solidFill>
              </a:rPr>
              <a:t>Ι </a:t>
            </a:r>
            <a:r>
              <a:rPr lang="en-US" altLang="el-GR" sz="2400" i="0" u="none" baseline="-25000" dirty="0">
                <a:solidFill>
                  <a:srgbClr val="0000CC"/>
                </a:solidFill>
              </a:rPr>
              <a:t>0</a:t>
            </a:r>
            <a:r>
              <a:rPr lang="el-GR" altLang="el-GR" sz="2400" u="none" dirty="0">
                <a:solidFill>
                  <a:srgbClr val="0000CC"/>
                </a:solidFill>
              </a:rPr>
              <a:t>= </a:t>
            </a:r>
            <a:r>
              <a:rPr lang="el-GR" altLang="el-GR" sz="2400" i="0" u="none" dirty="0">
                <a:solidFill>
                  <a:srgbClr val="0000CC"/>
                </a:solidFill>
              </a:rPr>
              <a:t>10</a:t>
            </a:r>
            <a:r>
              <a:rPr lang="el-GR" altLang="el-GR" sz="2400" i="0" u="none" baseline="30000" dirty="0">
                <a:solidFill>
                  <a:srgbClr val="0000CC"/>
                </a:solidFill>
              </a:rPr>
              <a:t>-12</a:t>
            </a:r>
            <a:r>
              <a:rPr lang="el-GR" altLang="el-GR" sz="2400" i="0" u="none" dirty="0">
                <a:solidFill>
                  <a:srgbClr val="0000CC"/>
                </a:solidFill>
              </a:rPr>
              <a:t> </a:t>
            </a:r>
            <a:r>
              <a:rPr lang="en-US" altLang="el-GR" sz="2400" i="0" u="none" dirty="0">
                <a:solidFill>
                  <a:srgbClr val="0000CC"/>
                </a:solidFill>
              </a:rPr>
              <a:t>W/m</a:t>
            </a:r>
            <a:r>
              <a:rPr lang="en-US" altLang="el-GR" sz="2400" i="0" u="none" baseline="30000" dirty="0">
                <a:solidFill>
                  <a:srgbClr val="0000CC"/>
                </a:solidFill>
              </a:rPr>
              <a:t>2</a:t>
            </a:r>
            <a:r>
              <a:rPr lang="el-GR" altLang="el-GR" sz="2400" i="0" u="none" dirty="0">
                <a:solidFill>
                  <a:srgbClr val="0000CC"/>
                </a:solidFill>
              </a:rPr>
              <a:t>   έως</a:t>
            </a:r>
            <a:r>
              <a:rPr lang="el-GR" altLang="el-GR" sz="2400" u="none" dirty="0">
                <a:solidFill>
                  <a:srgbClr val="0000CC"/>
                </a:solidFill>
              </a:rPr>
              <a:t>   </a:t>
            </a:r>
            <a:r>
              <a:rPr lang="en-US" altLang="el-GR" sz="2400" u="none" dirty="0">
                <a:solidFill>
                  <a:srgbClr val="0000CC"/>
                </a:solidFill>
              </a:rPr>
              <a:t>I</a:t>
            </a:r>
            <a:r>
              <a:rPr lang="en-US" altLang="el-GR" sz="2400" i="0" u="none" baseline="-25000" dirty="0">
                <a:solidFill>
                  <a:srgbClr val="0000CC"/>
                </a:solidFill>
              </a:rPr>
              <a:t>max</a:t>
            </a:r>
            <a:r>
              <a:rPr lang="en-US" altLang="el-GR" sz="2400" u="none" dirty="0">
                <a:solidFill>
                  <a:srgbClr val="0000CC"/>
                </a:solidFill>
              </a:rPr>
              <a:t>=</a:t>
            </a:r>
            <a:r>
              <a:rPr lang="en-US" altLang="el-GR" sz="2400" i="0" u="none" dirty="0">
                <a:solidFill>
                  <a:srgbClr val="0000CC"/>
                </a:solidFill>
              </a:rPr>
              <a:t>10</a:t>
            </a:r>
            <a:r>
              <a:rPr lang="en-US" altLang="el-GR" sz="2400" i="0" u="none" baseline="30000" dirty="0">
                <a:solidFill>
                  <a:srgbClr val="0000CC"/>
                </a:solidFill>
              </a:rPr>
              <a:t>0</a:t>
            </a:r>
            <a:r>
              <a:rPr lang="en-US" altLang="el-GR" sz="2400" i="0" u="none" dirty="0">
                <a:solidFill>
                  <a:srgbClr val="0000CC"/>
                </a:solidFill>
              </a:rPr>
              <a:t> W/m</a:t>
            </a:r>
            <a:r>
              <a:rPr lang="en-US" altLang="el-GR" sz="2400" i="0" u="none" baseline="30000" dirty="0">
                <a:solidFill>
                  <a:srgbClr val="0000CC"/>
                </a:solidFill>
              </a:rPr>
              <a:t>2 </a:t>
            </a:r>
            <a:r>
              <a:rPr lang="en-US" altLang="el-GR" sz="2400" i="0" u="none" dirty="0">
                <a:solidFill>
                  <a:srgbClr val="0000CC"/>
                </a:solidFill>
              </a:rPr>
              <a:t>= 1 W/m</a:t>
            </a:r>
            <a:r>
              <a:rPr lang="en-US" altLang="el-GR" sz="2400" i="0" u="none" baseline="30000" dirty="0">
                <a:solidFill>
                  <a:srgbClr val="0000CC"/>
                </a:solidFill>
              </a:rPr>
              <a:t>2</a:t>
            </a:r>
            <a:endParaRPr lang="el-GR" altLang="el-GR" sz="2400" i="0" u="none" dirty="0">
              <a:solidFill>
                <a:srgbClr val="0000CC"/>
              </a:solidFill>
            </a:endParaRPr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1590806" y="611188"/>
            <a:ext cx="895611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u="none" dirty="0">
                <a:solidFill>
                  <a:schemeClr val="tx1"/>
                </a:solidFill>
              </a:rPr>
              <a:t>	Περιοχή Εντάσεων Ήχου που μπορεί να αντιληφθεί το αυτί μας χωρίς κίνδυνο:</a:t>
            </a:r>
          </a:p>
        </p:txBody>
      </p:sp>
      <p:grpSp>
        <p:nvGrpSpPr>
          <p:cNvPr id="9" name="Group 23"/>
          <p:cNvGrpSpPr>
            <a:grpSpLocks/>
          </p:cNvGrpSpPr>
          <p:nvPr/>
        </p:nvGrpSpPr>
        <p:grpSpPr bwMode="auto">
          <a:xfrm>
            <a:off x="3509970" y="1392238"/>
            <a:ext cx="2987675" cy="1749425"/>
            <a:chOff x="1059" y="1212"/>
            <a:chExt cx="1882" cy="1102"/>
          </a:xfrm>
        </p:grpSpPr>
        <p:grpSp>
          <p:nvGrpSpPr>
            <p:cNvPr id="10" name="Group 22"/>
            <p:cNvGrpSpPr>
              <a:grpSpLocks/>
            </p:cNvGrpSpPr>
            <p:nvPr/>
          </p:nvGrpSpPr>
          <p:grpSpPr bwMode="auto">
            <a:xfrm>
              <a:off x="1358" y="1212"/>
              <a:ext cx="1281" cy="593"/>
              <a:chOff x="1358" y="1212"/>
              <a:chExt cx="1281" cy="593"/>
            </a:xfrm>
          </p:grpSpPr>
          <p:sp>
            <p:nvSpPr>
              <p:cNvPr id="12" name="Rectangle 15"/>
              <p:cNvSpPr>
                <a:spLocks noChangeArrowheads="1"/>
              </p:cNvSpPr>
              <p:nvPr/>
            </p:nvSpPr>
            <p:spPr bwMode="auto">
              <a:xfrm>
                <a:off x="1358" y="1212"/>
                <a:ext cx="1281" cy="284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rIns="0" anchor="ctr"/>
              <a:lstStyle>
                <a:lvl1pPr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13" name="Line 16"/>
              <p:cNvSpPr>
                <a:spLocks noChangeShapeType="1"/>
              </p:cNvSpPr>
              <p:nvPr/>
            </p:nvSpPr>
            <p:spPr bwMode="auto">
              <a:xfrm>
                <a:off x="2003" y="1504"/>
                <a:ext cx="0" cy="301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</p:grpSp>
        <p:sp>
          <p:nvSpPr>
            <p:cNvPr id="11" name="Text Box 17"/>
            <p:cNvSpPr txBox="1">
              <a:spLocks noChangeArrowheads="1"/>
            </p:cNvSpPr>
            <p:nvPr/>
          </p:nvSpPr>
          <p:spPr bwMode="auto">
            <a:xfrm>
              <a:off x="1059" y="1804"/>
              <a:ext cx="1882" cy="510"/>
            </a:xfrm>
            <a:prstGeom prst="rect">
              <a:avLst/>
            </a:prstGeom>
            <a:noFill/>
            <a:ln w="1905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algn="ctr">
                <a:lnSpc>
                  <a:spcPct val="70000"/>
                </a:lnSpc>
                <a:spcBef>
                  <a:spcPct val="10000"/>
                </a:spcBef>
              </a:pPr>
              <a:r>
                <a:rPr lang="el-GR" altLang="el-GR" sz="2000" i="0" u="none" dirty="0">
                  <a:solidFill>
                    <a:schemeClr val="tx1"/>
                  </a:solidFill>
                </a:rPr>
                <a:t>Κατώφλι Ακουστότητας</a:t>
              </a:r>
              <a:endParaRPr lang="en-US" altLang="el-GR" sz="2000" i="0" u="none" dirty="0">
                <a:solidFill>
                  <a:schemeClr val="tx1"/>
                </a:solidFill>
              </a:endParaRPr>
            </a:p>
            <a:p>
              <a:pPr algn="ctr">
                <a:lnSpc>
                  <a:spcPct val="70000"/>
                </a:lnSpc>
                <a:spcBef>
                  <a:spcPct val="10000"/>
                </a:spcBef>
              </a:pPr>
              <a:r>
                <a:rPr lang="el-GR" altLang="el-GR" sz="2000" i="0" u="none" dirty="0">
                  <a:solidFill>
                    <a:schemeClr val="tx1"/>
                  </a:solidFill>
                </a:rPr>
                <a:t> </a:t>
              </a:r>
              <a:r>
                <a:rPr lang="en-US" altLang="el-GR" sz="2000" i="0" u="none" dirty="0">
                  <a:solidFill>
                    <a:schemeClr val="tx1"/>
                  </a:solidFill>
                </a:rPr>
                <a:t>Threshold of Hearing</a:t>
              </a:r>
            </a:p>
            <a:p>
              <a:pPr algn="ctr">
                <a:lnSpc>
                  <a:spcPct val="70000"/>
                </a:lnSpc>
                <a:spcBef>
                  <a:spcPct val="10000"/>
                </a:spcBef>
              </a:pPr>
              <a:r>
                <a:rPr lang="en-US" altLang="el-GR" sz="2000" i="0" u="none" dirty="0">
                  <a:solidFill>
                    <a:schemeClr val="tx1"/>
                  </a:solidFill>
                </a:rPr>
                <a:t>(TOH)</a:t>
              </a:r>
              <a:endParaRPr lang="el-GR" altLang="el-GR" sz="2000" i="0" u="none" dirty="0">
                <a:solidFill>
                  <a:schemeClr val="tx1"/>
                </a:solidFill>
              </a:endParaRPr>
            </a:p>
          </p:txBody>
        </p:sp>
      </p:grpSp>
      <p:sp>
        <p:nvSpPr>
          <p:cNvPr id="14" name="AutoShape 18"/>
          <p:cNvSpPr>
            <a:spLocks/>
          </p:cNvSpPr>
          <p:nvPr/>
        </p:nvSpPr>
        <p:spPr bwMode="auto">
          <a:xfrm>
            <a:off x="6605595" y="2320925"/>
            <a:ext cx="436562" cy="831850"/>
          </a:xfrm>
          <a:prstGeom prst="leftBrace">
            <a:avLst>
              <a:gd name="adj1" fmla="val 15879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7151695" y="2070100"/>
            <a:ext cx="21640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400" u="none" dirty="0">
                <a:solidFill>
                  <a:srgbClr val="0000CC"/>
                </a:solidFill>
              </a:rPr>
              <a:t>δ</a:t>
            </a:r>
            <a:r>
              <a:rPr lang="en-US" altLang="el-GR" sz="2400" u="none" dirty="0">
                <a:solidFill>
                  <a:srgbClr val="0000CC"/>
                </a:solidFill>
              </a:rPr>
              <a:t>p</a:t>
            </a:r>
            <a:r>
              <a:rPr lang="en-US" altLang="el-GR" sz="2400" u="none" dirty="0">
                <a:solidFill>
                  <a:srgbClr val="0000CC"/>
                </a:solidFill>
                <a:sym typeface="Symbol" pitchFamily="18" charset="2"/>
              </a:rPr>
              <a:t> </a:t>
            </a:r>
            <a:r>
              <a:rPr lang="en-US" altLang="el-GR" sz="2400" i="0" u="none" dirty="0">
                <a:solidFill>
                  <a:srgbClr val="0000CC"/>
                </a:solidFill>
              </a:rPr>
              <a:t>0,3x</a:t>
            </a:r>
            <a:r>
              <a:rPr lang="el-GR" altLang="el-GR" sz="2400" i="0" u="none" dirty="0">
                <a:solidFill>
                  <a:srgbClr val="0000CC"/>
                </a:solidFill>
              </a:rPr>
              <a:t>10</a:t>
            </a:r>
            <a:r>
              <a:rPr lang="el-GR" altLang="el-GR" sz="2400" i="0" u="none" baseline="30000" dirty="0">
                <a:solidFill>
                  <a:srgbClr val="0000CC"/>
                </a:solidFill>
              </a:rPr>
              <a:t>-9</a:t>
            </a:r>
            <a:r>
              <a:rPr lang="en-US" altLang="el-GR" sz="2400" i="0" u="none" dirty="0">
                <a:solidFill>
                  <a:srgbClr val="0000CC"/>
                </a:solidFill>
              </a:rPr>
              <a:t> </a:t>
            </a:r>
            <a:r>
              <a:rPr lang="en-US" altLang="el-GR" sz="2400" i="0" u="none" dirty="0" err="1">
                <a:solidFill>
                  <a:srgbClr val="0000CC"/>
                </a:solidFill>
              </a:rPr>
              <a:t>atm</a:t>
            </a:r>
            <a:endParaRPr lang="el-GR" altLang="el-GR" sz="2400" i="0" u="none" dirty="0">
              <a:solidFill>
                <a:srgbClr val="0000CC"/>
              </a:solidFill>
            </a:endParaRPr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7167570" y="2878138"/>
            <a:ext cx="13720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2400" u="none" dirty="0">
                <a:solidFill>
                  <a:srgbClr val="0000CC"/>
                </a:solidFill>
              </a:rPr>
              <a:t>D</a:t>
            </a:r>
            <a:r>
              <a:rPr lang="en-US" altLang="el-GR" sz="2400" u="none" dirty="0">
                <a:solidFill>
                  <a:srgbClr val="0000CC"/>
                </a:solidFill>
                <a:sym typeface="Symbol" pitchFamily="18" charset="2"/>
              </a:rPr>
              <a:t> </a:t>
            </a:r>
            <a:r>
              <a:rPr lang="el-GR" altLang="el-GR" sz="2400" i="0" u="none" dirty="0">
                <a:solidFill>
                  <a:srgbClr val="0000CC"/>
                </a:solidFill>
              </a:rPr>
              <a:t>10</a:t>
            </a:r>
            <a:r>
              <a:rPr lang="el-GR" altLang="el-GR" sz="2400" i="0" u="none" baseline="30000" dirty="0">
                <a:solidFill>
                  <a:srgbClr val="0000CC"/>
                </a:solidFill>
              </a:rPr>
              <a:t>-</a:t>
            </a:r>
            <a:r>
              <a:rPr lang="en-US" altLang="el-GR" sz="2400" i="0" u="none" baseline="30000" dirty="0">
                <a:solidFill>
                  <a:srgbClr val="0000CC"/>
                </a:solidFill>
              </a:rPr>
              <a:t>11</a:t>
            </a:r>
            <a:r>
              <a:rPr lang="en-US" altLang="el-GR" sz="2400" i="0" u="none" dirty="0">
                <a:solidFill>
                  <a:srgbClr val="0000CC"/>
                </a:solidFill>
              </a:rPr>
              <a:t> m</a:t>
            </a:r>
            <a:endParaRPr lang="el-GR" altLang="el-GR" sz="2400" i="0" u="none" dirty="0">
              <a:solidFill>
                <a:srgbClr val="0000CC"/>
              </a:solidFill>
            </a:endParaRPr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2470157" y="3509963"/>
            <a:ext cx="7431073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u="none" dirty="0">
                <a:solidFill>
                  <a:schemeClr val="tx1"/>
                </a:solidFill>
              </a:rPr>
              <a:t>I &gt; I</a:t>
            </a:r>
            <a:r>
              <a:rPr lang="en-US" altLang="el-GR" u="none" baseline="-25000" dirty="0">
                <a:solidFill>
                  <a:schemeClr val="tx1"/>
                </a:solidFill>
              </a:rPr>
              <a:t>max</a:t>
            </a:r>
            <a:r>
              <a:rPr lang="en-US" altLang="el-GR" u="none" dirty="0">
                <a:solidFill>
                  <a:schemeClr val="tx1"/>
                </a:solidFill>
              </a:rPr>
              <a:t> </a:t>
            </a:r>
            <a:r>
              <a:rPr lang="en-US" altLang="el-GR" i="0" u="none" dirty="0">
                <a:solidFill>
                  <a:schemeClr val="tx1"/>
                </a:solidFill>
              </a:rPr>
              <a:t>:  </a:t>
            </a:r>
            <a:r>
              <a:rPr lang="el-GR" altLang="el-GR" i="0" u="none" dirty="0">
                <a:solidFill>
                  <a:schemeClr val="tx1"/>
                </a:solidFill>
              </a:rPr>
              <a:t>Προκαλεί πόνο στο αυτί και μόνιμη κώφωση</a:t>
            </a: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2286007" y="6081908"/>
            <a:ext cx="378142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i="0" u="none" dirty="0">
                <a:solidFill>
                  <a:schemeClr val="tx1"/>
                </a:solidFill>
              </a:rPr>
              <a:t>Όρια Ακουστότητας Ήχων:</a:t>
            </a:r>
          </a:p>
        </p:txBody>
      </p:sp>
      <p:sp>
        <p:nvSpPr>
          <p:cNvPr id="19" name="Text Box 25"/>
          <p:cNvSpPr txBox="1">
            <a:spLocks noChangeArrowheads="1"/>
          </p:cNvSpPr>
          <p:nvPr/>
        </p:nvSpPr>
        <p:spPr bwMode="auto">
          <a:xfrm>
            <a:off x="6202369" y="6067621"/>
            <a:ext cx="2528271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i="0" u="none" dirty="0">
                <a:solidFill>
                  <a:srgbClr val="0000CC"/>
                </a:solidFill>
              </a:rPr>
              <a:t>0</a:t>
            </a:r>
            <a:r>
              <a:rPr lang="el-GR" altLang="el-GR" u="none" dirty="0">
                <a:solidFill>
                  <a:srgbClr val="0000CC"/>
                </a:solidFill>
              </a:rPr>
              <a:t> </a:t>
            </a:r>
            <a:r>
              <a:rPr lang="en-US" altLang="el-GR" i="0" u="none" dirty="0">
                <a:solidFill>
                  <a:srgbClr val="0000CC"/>
                </a:solidFill>
              </a:rPr>
              <a:t>dB</a:t>
            </a:r>
            <a:r>
              <a:rPr lang="en-US" altLang="el-GR" u="none" dirty="0">
                <a:solidFill>
                  <a:srgbClr val="0000CC"/>
                </a:solidFill>
              </a:rPr>
              <a:t> </a:t>
            </a:r>
            <a:r>
              <a:rPr lang="en-US" altLang="el-GR" u="none" dirty="0">
                <a:solidFill>
                  <a:srgbClr val="0000CC"/>
                </a:solidFill>
                <a:sym typeface="Symbol" pitchFamily="18" charset="2"/>
              </a:rPr>
              <a:t> </a:t>
            </a:r>
            <a:r>
              <a:rPr lang="en-US" altLang="el-GR" u="none" dirty="0" smtClean="0">
                <a:solidFill>
                  <a:srgbClr val="0000CC"/>
                </a:solidFill>
                <a:sym typeface="Symbol" pitchFamily="18" charset="2"/>
              </a:rPr>
              <a:t> L </a:t>
            </a:r>
            <a:r>
              <a:rPr lang="en-US" altLang="el-GR" u="none" dirty="0">
                <a:solidFill>
                  <a:srgbClr val="0000CC"/>
                </a:solidFill>
                <a:sym typeface="Symbol" pitchFamily="18" charset="2"/>
              </a:rPr>
              <a:t></a:t>
            </a:r>
            <a:r>
              <a:rPr lang="el-GR" altLang="el-GR" u="none" dirty="0">
                <a:solidFill>
                  <a:srgbClr val="0000CC"/>
                </a:solidFill>
                <a:sym typeface="Symbol" pitchFamily="18" charset="2"/>
              </a:rPr>
              <a:t> </a:t>
            </a:r>
            <a:r>
              <a:rPr lang="el-GR" altLang="el-GR" i="0" u="none" dirty="0">
                <a:solidFill>
                  <a:srgbClr val="0000CC"/>
                </a:solidFill>
                <a:sym typeface="Symbol" pitchFamily="18" charset="2"/>
              </a:rPr>
              <a:t>120</a:t>
            </a:r>
            <a:r>
              <a:rPr lang="el-GR" altLang="el-GR" u="none" dirty="0">
                <a:solidFill>
                  <a:srgbClr val="0000CC"/>
                </a:solidFill>
                <a:sym typeface="Symbol" pitchFamily="18" charset="2"/>
              </a:rPr>
              <a:t> </a:t>
            </a:r>
            <a:r>
              <a:rPr lang="en-US" altLang="el-GR" i="0" u="none" dirty="0">
                <a:solidFill>
                  <a:srgbClr val="0000CC"/>
                </a:solidFill>
                <a:sym typeface="Symbol" pitchFamily="18" charset="2"/>
              </a:rPr>
              <a:t>dB</a:t>
            </a:r>
            <a:endParaRPr lang="el-GR" altLang="el-GR" i="0" u="none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811417" y="5134470"/>
                <a:ext cx="2581925" cy="779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u="none" smtClean="0">
                        <a:solidFill>
                          <a:srgbClr val="0000CC"/>
                        </a:solidFill>
                        <a:latin typeface="Cambria Math"/>
                      </a:rPr>
                      <m:t>𝑳</m:t>
                    </m:r>
                    <m:r>
                      <a:rPr lang="en-US" sz="2800" b="1" i="1" u="none" smtClean="0">
                        <a:solidFill>
                          <a:srgbClr val="0000CC"/>
                        </a:solidFill>
                        <a:latin typeface="Cambria Math"/>
                      </a:rPr>
                      <m:t>=</m:t>
                    </m:r>
                    <m:r>
                      <a:rPr lang="en-US" sz="2800" b="1" i="1" u="none" smtClean="0">
                        <a:solidFill>
                          <a:srgbClr val="0000CC"/>
                        </a:solidFill>
                        <a:latin typeface="Cambria Math"/>
                      </a:rPr>
                      <m:t>𝟏𝟎</m:t>
                    </m:r>
                    <m:func>
                      <m:funcPr>
                        <m:ctrlPr>
                          <a:rPr lang="en-US" sz="2800" b="1" i="1" u="none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800" b="1" i="0" u="none" smtClean="0">
                            <a:solidFill>
                              <a:srgbClr val="0000CC"/>
                            </a:solidFill>
                            <a:latin typeface="Cambria Math"/>
                          </a:rPr>
                          <m:t>𝐥𝐨𝐠</m:t>
                        </m:r>
                      </m:fName>
                      <m:e>
                        <m:d>
                          <m:dPr>
                            <m:ctrlPr>
                              <a:rPr lang="en-US" sz="2800" b="1" i="1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800" b="1" i="1" u="none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 u="none" smtClean="0">
                                    <a:solidFill>
                                      <a:srgbClr val="0000CC"/>
                                    </a:solidFill>
                                    <a:latin typeface="Cambria Math"/>
                                  </a:rPr>
                                  <m:t>𝑰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sz="2800" b="1" i="1" u="none" smtClean="0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1" i="1" u="none" smtClean="0">
                                        <a:solidFill>
                                          <a:srgbClr val="0000CC"/>
                                        </a:solidFill>
                                        <a:latin typeface="Cambria Math"/>
                                      </a:rPr>
                                      <m:t>𝑰</m:t>
                                    </m:r>
                                  </m:e>
                                  <m:sub>
                                    <m:r>
                                      <a:rPr lang="en-US" sz="2800" b="1" i="1" u="none" smtClean="0">
                                        <a:solidFill>
                                          <a:srgbClr val="0000CC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</m:func>
                  </m:oMath>
                </a14:m>
                <a:r>
                  <a:rPr lang="en-US" b="1" u="none" dirty="0" smtClean="0">
                    <a:solidFill>
                      <a:srgbClr val="0000CC"/>
                    </a:solidFill>
                  </a:rPr>
                  <a:t> </a:t>
                </a:r>
                <a:endParaRPr lang="el-GR" b="1" u="none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1417" y="5134470"/>
                <a:ext cx="2581925" cy="77925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8210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  <p:bldP spid="6" grpId="0" build="p" autoUpdateAnimBg="0"/>
      <p:bldP spid="7" grpId="0" autoUpdateAnimBg="0"/>
      <p:bldP spid="8" grpId="0" autoUpdateAnimBg="0"/>
      <p:bldP spid="14" grpId="0" animBg="1"/>
      <p:bldP spid="15" grpId="0" autoUpdateAnimBg="0"/>
      <p:bldP spid="16" grpId="0" autoUpdateAnimBg="0"/>
      <p:bldP spid="17" grpId="0" autoUpdateAnimBg="0"/>
      <p:bldP spid="18" grpId="0" build="p" autoUpdateAnimBg="0"/>
      <p:bldP spid="19" grpId="0" build="p" autoUpdateAnimBg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Ομάδα 29"/>
          <p:cNvGrpSpPr/>
          <p:nvPr/>
        </p:nvGrpSpPr>
        <p:grpSpPr>
          <a:xfrm>
            <a:off x="0" y="91514"/>
            <a:ext cx="12165707" cy="5495094"/>
            <a:chOff x="159792" y="229300"/>
            <a:chExt cx="14685937" cy="6233328"/>
          </a:xfrm>
        </p:grpSpPr>
        <p:grpSp>
          <p:nvGrpSpPr>
            <p:cNvPr id="31" name="Ομάδα 30"/>
            <p:cNvGrpSpPr/>
            <p:nvPr/>
          </p:nvGrpSpPr>
          <p:grpSpPr>
            <a:xfrm>
              <a:off x="323528" y="990253"/>
              <a:ext cx="8424936" cy="5472375"/>
              <a:chOff x="323528" y="990253"/>
              <a:chExt cx="8424936" cy="5472375"/>
            </a:xfrm>
          </p:grpSpPr>
          <p:grpSp>
            <p:nvGrpSpPr>
              <p:cNvPr id="33" name="Ομάδα 32"/>
              <p:cNvGrpSpPr/>
              <p:nvPr/>
            </p:nvGrpSpPr>
            <p:grpSpPr>
              <a:xfrm>
                <a:off x="323528" y="990253"/>
                <a:ext cx="8424936" cy="5184575"/>
                <a:chOff x="323528" y="1206277"/>
                <a:chExt cx="8424936" cy="5184575"/>
              </a:xfrm>
            </p:grpSpPr>
            <p:pic>
              <p:nvPicPr>
                <p:cNvPr id="38" name="Εικόνα 37"/>
                <p:cNvPicPr/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1043608" y="1206277"/>
                  <a:ext cx="7704856" cy="51845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39" name="Ορθογώνιο 38"/>
                <p:cNvSpPr/>
                <p:nvPr/>
              </p:nvSpPr>
              <p:spPr>
                <a:xfrm>
                  <a:off x="323528" y="1978464"/>
                  <a:ext cx="461665" cy="3874074"/>
                </a:xfrm>
                <a:prstGeom prst="rect">
                  <a:avLst/>
                </a:prstGeom>
              </p:spPr>
              <p:txBody>
                <a:bodyPr vert="vert270" wrap="none">
                  <a:spAutoFit/>
                </a:bodyPr>
                <a:lstStyle/>
                <a:p>
                  <a:r>
                    <a: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Στάθμη Ηχητικής Πίεσης – </a:t>
                  </a:r>
                  <a:r>
                    <a:rPr lang="en-US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SPL</a:t>
                  </a:r>
                  <a:r>
                    <a: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 (</a:t>
                  </a:r>
                  <a:r>
                    <a:rPr lang="en-US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dB</a:t>
                  </a:r>
                  <a:r>
                    <a: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)</a:t>
                  </a:r>
                </a:p>
              </p:txBody>
            </p:sp>
            <p:sp>
              <p:nvSpPr>
                <p:cNvPr id="40" name="Ορθογώνιο 39"/>
                <p:cNvSpPr/>
                <p:nvPr/>
              </p:nvSpPr>
              <p:spPr>
                <a:xfrm>
                  <a:off x="664518" y="1422301"/>
                  <a:ext cx="53572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b="1" dirty="0" smtClean="0"/>
                    <a:t>120</a:t>
                  </a:r>
                  <a:endParaRPr lang="el-GR" dirty="0"/>
                </a:p>
              </p:txBody>
            </p:sp>
            <p:sp>
              <p:nvSpPr>
                <p:cNvPr id="41" name="Ορθογώνιο 40"/>
                <p:cNvSpPr/>
                <p:nvPr/>
              </p:nvSpPr>
              <p:spPr>
                <a:xfrm>
                  <a:off x="651900" y="2142381"/>
                  <a:ext cx="53572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b="1" dirty="0"/>
                    <a:t>100</a:t>
                  </a:r>
                  <a:endParaRPr lang="el-GR" dirty="0"/>
                </a:p>
              </p:txBody>
            </p:sp>
            <p:sp>
              <p:nvSpPr>
                <p:cNvPr id="42" name="Ορθογώνιο 41"/>
                <p:cNvSpPr/>
                <p:nvPr/>
              </p:nvSpPr>
              <p:spPr>
                <a:xfrm>
                  <a:off x="765101" y="2884527"/>
                  <a:ext cx="41870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b="1" dirty="0"/>
                    <a:t>80</a:t>
                  </a:r>
                  <a:endParaRPr lang="el-GR" dirty="0"/>
                </a:p>
              </p:txBody>
            </p:sp>
            <p:sp>
              <p:nvSpPr>
                <p:cNvPr id="43" name="Ορθογώνιο 42"/>
                <p:cNvSpPr/>
                <p:nvPr/>
              </p:nvSpPr>
              <p:spPr>
                <a:xfrm>
                  <a:off x="768920" y="3604373"/>
                  <a:ext cx="41870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b="1" dirty="0"/>
                    <a:t>60</a:t>
                  </a:r>
                  <a:endParaRPr lang="el-GR" dirty="0"/>
                </a:p>
              </p:txBody>
            </p:sp>
            <p:sp>
              <p:nvSpPr>
                <p:cNvPr id="44" name="Ορθογώνιο 43"/>
                <p:cNvSpPr/>
                <p:nvPr/>
              </p:nvSpPr>
              <p:spPr>
                <a:xfrm>
                  <a:off x="768920" y="4293096"/>
                  <a:ext cx="41870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b="1" dirty="0" smtClean="0"/>
                    <a:t>40</a:t>
                  </a:r>
                  <a:endParaRPr lang="el-GR" dirty="0"/>
                </a:p>
              </p:txBody>
            </p:sp>
            <p:sp>
              <p:nvSpPr>
                <p:cNvPr id="45" name="Ορθογώνιο 44"/>
                <p:cNvSpPr/>
                <p:nvPr/>
              </p:nvSpPr>
              <p:spPr>
                <a:xfrm>
                  <a:off x="768920" y="5013176"/>
                  <a:ext cx="41870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b="1" dirty="0"/>
                    <a:t>20</a:t>
                  </a:r>
                  <a:endParaRPr lang="el-GR" dirty="0"/>
                </a:p>
              </p:txBody>
            </p:sp>
            <p:sp>
              <p:nvSpPr>
                <p:cNvPr id="46" name="Ορθογώνιο 45"/>
                <p:cNvSpPr/>
                <p:nvPr/>
              </p:nvSpPr>
              <p:spPr>
                <a:xfrm>
                  <a:off x="885938" y="5733256"/>
                  <a:ext cx="30168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b="1" dirty="0"/>
                    <a:t>0</a:t>
                  </a:r>
                  <a:endParaRPr lang="el-GR" dirty="0"/>
                </a:p>
              </p:txBody>
            </p:sp>
          </p:grpSp>
          <p:sp>
            <p:nvSpPr>
              <p:cNvPr id="34" name="Ορθογώνιο 33"/>
              <p:cNvSpPr/>
              <p:nvPr/>
            </p:nvSpPr>
            <p:spPr>
              <a:xfrm>
                <a:off x="971600" y="6093296"/>
                <a:ext cx="41870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 smtClean="0"/>
                  <a:t>10</a:t>
                </a:r>
                <a:endParaRPr lang="el-GR" dirty="0"/>
              </a:p>
            </p:txBody>
          </p:sp>
          <p:sp>
            <p:nvSpPr>
              <p:cNvPr id="35" name="Ορθογώνιο 34"/>
              <p:cNvSpPr/>
              <p:nvPr/>
            </p:nvSpPr>
            <p:spPr>
              <a:xfrm>
                <a:off x="3059832" y="6093296"/>
                <a:ext cx="53572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/>
                  <a:t>100</a:t>
                </a:r>
                <a:endParaRPr lang="el-GR" dirty="0"/>
              </a:p>
            </p:txBody>
          </p:sp>
          <p:sp>
            <p:nvSpPr>
              <p:cNvPr id="36" name="Ορθογώνιο 35"/>
              <p:cNvSpPr/>
              <p:nvPr/>
            </p:nvSpPr>
            <p:spPr>
              <a:xfrm>
                <a:off x="5148064" y="6093296"/>
                <a:ext cx="65274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/>
                  <a:t>1000</a:t>
                </a:r>
                <a:endParaRPr lang="el-GR" dirty="0"/>
              </a:p>
            </p:txBody>
          </p:sp>
          <p:sp>
            <p:nvSpPr>
              <p:cNvPr id="37" name="Ορθογώνιο 36"/>
              <p:cNvSpPr/>
              <p:nvPr/>
            </p:nvSpPr>
            <p:spPr>
              <a:xfrm>
                <a:off x="7236296" y="6093296"/>
                <a:ext cx="76976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/>
                  <a:t>10000</a:t>
                </a:r>
                <a:endParaRPr lang="el-GR" dirty="0"/>
              </a:p>
            </p:txBody>
          </p:sp>
        </p:grpSp>
        <p:sp>
          <p:nvSpPr>
            <p:cNvPr id="32" name="Ορθογώνιο 31"/>
            <p:cNvSpPr/>
            <p:nvPr/>
          </p:nvSpPr>
          <p:spPr>
            <a:xfrm>
              <a:off x="159792" y="229300"/>
              <a:ext cx="14685937" cy="59351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Ισ</a:t>
              </a:r>
              <a:r>
                <a:rPr lang="el-GR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</a:t>
              </a:r>
              <a:r>
                <a: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r>
                <a:rPr lang="en-US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κουστικές</a:t>
              </a:r>
              <a:r>
                <a: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Καμπύλες κατά ISO 226:2003 </a:t>
              </a:r>
              <a:endParaRPr lang="el-GR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6381444" y="5448626"/>
            <a:ext cx="803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(Hz)</a:t>
            </a:r>
            <a:endParaRPr lang="el-G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377834" y="617255"/>
            <a:ext cx="34225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Μονάδα Ακουστότητας:  </a:t>
            </a:r>
            <a:r>
              <a:rPr lang="el-GR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</a:t>
            </a:r>
            <a:endParaRPr lang="el-GR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Ομάδα 1"/>
          <p:cNvGrpSpPr/>
          <p:nvPr/>
        </p:nvGrpSpPr>
        <p:grpSpPr>
          <a:xfrm>
            <a:off x="7462172" y="1086954"/>
            <a:ext cx="4299768" cy="646331"/>
            <a:chOff x="7462172" y="1086954"/>
            <a:chExt cx="4299768" cy="646331"/>
          </a:xfrm>
        </p:grpSpPr>
        <p:sp>
          <p:nvSpPr>
            <p:cNvPr id="57" name="Ορθογώνιο 56"/>
            <p:cNvSpPr/>
            <p:nvPr/>
          </p:nvSpPr>
          <p:spPr>
            <a:xfrm>
              <a:off x="7462172" y="1086954"/>
              <a:ext cx="115573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20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 </a:t>
              </a:r>
              <a:r>
                <a:rPr lang="en-US" sz="2000" b="1" dirty="0" err="1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phon</a:t>
              </a:r>
              <a:r>
                <a:rPr lang="en-US" sz="2000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</a:t>
              </a:r>
              <a:endParaRPr lang="el-GR" sz="2000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8505176" y="1086954"/>
              <a:ext cx="32567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Ηχοστάθμη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του ήχου σε 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dB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στη συχνότητα </a:t>
              </a:r>
              <a:r>
                <a:rPr lang="en-US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 </a:t>
              </a:r>
              <a:r>
                <a:rPr lang="en-US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 1000 Hz</a:t>
              </a:r>
              <a:endParaRPr lang="el-GR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Ομάδα 2"/>
          <p:cNvGrpSpPr/>
          <p:nvPr/>
        </p:nvGrpSpPr>
        <p:grpSpPr>
          <a:xfrm>
            <a:off x="797550" y="2076552"/>
            <a:ext cx="9370018" cy="3240000"/>
            <a:chOff x="797550" y="2076552"/>
            <a:chExt cx="9370018" cy="3240000"/>
          </a:xfrm>
        </p:grpSpPr>
        <p:sp>
          <p:nvSpPr>
            <p:cNvPr id="54" name="Ελεύθερη σχεδίαση 53"/>
            <p:cNvSpPr/>
            <p:nvPr/>
          </p:nvSpPr>
          <p:spPr>
            <a:xfrm>
              <a:off x="797550" y="2076552"/>
              <a:ext cx="882000" cy="3240000"/>
            </a:xfrm>
            <a:custGeom>
              <a:avLst/>
              <a:gdLst>
                <a:gd name="connsiteX0" fmla="*/ 0 w 2381250"/>
                <a:gd name="connsiteY0" fmla="*/ 0 h 1171575"/>
                <a:gd name="connsiteX1" fmla="*/ 2381250 w 2381250"/>
                <a:gd name="connsiteY1" fmla="*/ 0 h 1171575"/>
                <a:gd name="connsiteX2" fmla="*/ 2381250 w 2381250"/>
                <a:gd name="connsiteY2" fmla="*/ 1171575 h 1171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81250" h="1171575">
                  <a:moveTo>
                    <a:pt x="0" y="0"/>
                  </a:moveTo>
                  <a:lnTo>
                    <a:pt x="2381250" y="0"/>
                  </a:lnTo>
                  <a:lnTo>
                    <a:pt x="2381250" y="1171575"/>
                  </a:lnTo>
                </a:path>
              </a:pathLst>
            </a:custGeom>
            <a:noFill/>
            <a:ln w="28575">
              <a:solidFill>
                <a:srgbClr val="0000CC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242548" y="2752266"/>
              <a:ext cx="29250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Ήχος </a:t>
              </a:r>
              <a:r>
                <a:rPr lang="el-GR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ηχοστάθμη</a:t>
              </a:r>
              <a:r>
                <a:rPr lang="el-GR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ς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el-GR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90 </a:t>
              </a:r>
              <a:r>
                <a:rPr lang="en-US" b="1" dirty="0" err="1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db</a:t>
              </a:r>
              <a:r>
                <a:rPr lang="el-GR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r>
                <a:rPr lang="el-GR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συχνότητα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ς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l-GR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el-GR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 Hz </a:t>
              </a:r>
              <a:endParaRPr lang="el-GR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Ομάδα 3"/>
          <p:cNvGrpSpPr/>
          <p:nvPr/>
        </p:nvGrpSpPr>
        <p:grpSpPr>
          <a:xfrm>
            <a:off x="761740" y="3318024"/>
            <a:ext cx="9478948" cy="2073887"/>
            <a:chOff x="761740" y="3318024"/>
            <a:chExt cx="9478948" cy="2073887"/>
          </a:xfrm>
        </p:grpSpPr>
        <p:sp>
          <p:nvSpPr>
            <p:cNvPr id="61" name="Ελεύθερη σχεδίαση 60"/>
            <p:cNvSpPr/>
            <p:nvPr/>
          </p:nvSpPr>
          <p:spPr>
            <a:xfrm>
              <a:off x="761740" y="3339911"/>
              <a:ext cx="2412000" cy="2052000"/>
            </a:xfrm>
            <a:custGeom>
              <a:avLst/>
              <a:gdLst>
                <a:gd name="connsiteX0" fmla="*/ 0 w 2381250"/>
                <a:gd name="connsiteY0" fmla="*/ 0 h 1171575"/>
                <a:gd name="connsiteX1" fmla="*/ 2381250 w 2381250"/>
                <a:gd name="connsiteY1" fmla="*/ 0 h 1171575"/>
                <a:gd name="connsiteX2" fmla="*/ 2381250 w 2381250"/>
                <a:gd name="connsiteY2" fmla="*/ 1171575 h 1171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81250" h="1171575">
                  <a:moveTo>
                    <a:pt x="0" y="0"/>
                  </a:moveTo>
                  <a:lnTo>
                    <a:pt x="2381250" y="0"/>
                  </a:lnTo>
                  <a:lnTo>
                    <a:pt x="2381250" y="1171575"/>
                  </a:lnTo>
                </a:path>
              </a:pathLst>
            </a:custGeom>
            <a:noFill/>
            <a:ln w="28575">
              <a:solidFill>
                <a:srgbClr val="0000CC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7274992" y="3318024"/>
              <a:ext cx="296569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</a:t>
              </a:r>
            </a:p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Ήχος </a:t>
              </a:r>
              <a:r>
                <a:rPr lang="el-GR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ηχοστάθμη</a:t>
              </a:r>
              <a:r>
                <a:rPr lang="el-GR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ς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el-GR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50 </a:t>
              </a:r>
              <a:r>
                <a:rPr lang="en-US" b="1" dirty="0" err="1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db</a:t>
              </a:r>
              <a:r>
                <a:rPr lang="el-GR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r>
                <a:rPr lang="el-GR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συχνότητα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ς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l-GR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el-GR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</a:t>
              </a:r>
              <a:r>
                <a:rPr lang="en-US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 </a:t>
              </a:r>
              <a:r>
                <a:rPr lang="en-US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Hz </a:t>
              </a:r>
              <a:endParaRPr lang="el-GR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" name="Ομάδα 4"/>
          <p:cNvGrpSpPr/>
          <p:nvPr/>
        </p:nvGrpSpPr>
        <p:grpSpPr>
          <a:xfrm>
            <a:off x="10137961" y="2878175"/>
            <a:ext cx="1592298" cy="1293715"/>
            <a:chOff x="10245541" y="2878175"/>
            <a:chExt cx="1592298" cy="1293715"/>
          </a:xfrm>
        </p:grpSpPr>
        <p:sp>
          <p:nvSpPr>
            <p:cNvPr id="63" name="AutoShape 18"/>
            <p:cNvSpPr>
              <a:spLocks/>
            </p:cNvSpPr>
            <p:nvPr/>
          </p:nvSpPr>
          <p:spPr bwMode="auto">
            <a:xfrm flipH="1">
              <a:off x="10245541" y="2878175"/>
              <a:ext cx="436562" cy="1293715"/>
            </a:xfrm>
            <a:prstGeom prst="leftBrace">
              <a:avLst>
                <a:gd name="adj1" fmla="val 15879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65" name="Ορθογώνιο 64"/>
            <p:cNvSpPr/>
            <p:nvPr/>
          </p:nvSpPr>
          <p:spPr>
            <a:xfrm>
              <a:off x="10682103" y="3295206"/>
              <a:ext cx="115573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2000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40 </a:t>
              </a:r>
              <a:r>
                <a:rPr lang="en-US" sz="2000" b="1" dirty="0" err="1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phon</a:t>
              </a:r>
              <a:endParaRPr lang="el-GR" sz="2000" dirty="0"/>
            </a:p>
          </p:txBody>
        </p:sp>
      </p:grpSp>
      <p:sp>
        <p:nvSpPr>
          <p:cNvPr id="66" name="TextBox 65"/>
          <p:cNvSpPr txBox="1"/>
          <p:nvPr/>
        </p:nvSpPr>
        <p:spPr>
          <a:xfrm>
            <a:off x="7276219" y="4468478"/>
            <a:ext cx="45502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Δυο ήχοι ίδιας </a:t>
            </a:r>
            <a:r>
              <a:rPr lang="el-G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ηχοστάθμης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σε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και διαφορετικής συχνότητα έχουν διαφορετική ακουστότητα σε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π.χ.</a:t>
            </a:r>
            <a:endParaRPr lang="el-GR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270933" y="1838260"/>
            <a:ext cx="45502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Δυο ήχοι διαφορετικής </a:t>
            </a:r>
            <a:r>
              <a:rPr lang="el-G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ηχοστάθμης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σε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και διαφορετικής συχνότητα μπορούν να έχουν την ίδια ακουστότητα σε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π.χ.</a:t>
            </a:r>
            <a:endParaRPr lang="el-GR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Ομάδα 9"/>
          <p:cNvGrpSpPr/>
          <p:nvPr/>
        </p:nvGrpSpPr>
        <p:grpSpPr>
          <a:xfrm>
            <a:off x="10135293" y="5468214"/>
            <a:ext cx="1476035" cy="442648"/>
            <a:chOff x="10253631" y="5468214"/>
            <a:chExt cx="1476035" cy="442648"/>
          </a:xfrm>
        </p:grpSpPr>
        <p:sp>
          <p:nvSpPr>
            <p:cNvPr id="70" name="AutoShape 18"/>
            <p:cNvSpPr>
              <a:spLocks/>
            </p:cNvSpPr>
            <p:nvPr/>
          </p:nvSpPr>
          <p:spPr bwMode="auto">
            <a:xfrm flipH="1">
              <a:off x="10253631" y="5471013"/>
              <a:ext cx="277149" cy="439849"/>
            </a:xfrm>
            <a:prstGeom prst="leftBrace">
              <a:avLst>
                <a:gd name="adj1" fmla="val 15879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71" name="Ορθογώνιο 70"/>
            <p:cNvSpPr/>
            <p:nvPr/>
          </p:nvSpPr>
          <p:spPr>
            <a:xfrm>
              <a:off x="10573930" y="5468214"/>
              <a:ext cx="115573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2000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 </a:t>
              </a:r>
              <a:r>
                <a:rPr lang="en-US" sz="2000" b="1" dirty="0" err="1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phon</a:t>
              </a:r>
              <a:endParaRPr lang="el-GR" sz="2000" dirty="0"/>
            </a:p>
          </p:txBody>
        </p:sp>
      </p:grpSp>
      <p:grpSp>
        <p:nvGrpSpPr>
          <p:cNvPr id="7" name="Ομάδα 6"/>
          <p:cNvGrpSpPr/>
          <p:nvPr/>
        </p:nvGrpSpPr>
        <p:grpSpPr>
          <a:xfrm>
            <a:off x="761740" y="3365153"/>
            <a:ext cx="9435916" cy="2626282"/>
            <a:chOff x="761740" y="3365153"/>
            <a:chExt cx="9435916" cy="2626282"/>
          </a:xfrm>
        </p:grpSpPr>
        <p:sp>
          <p:nvSpPr>
            <p:cNvPr id="53" name="Ελεύθερη σχεδίαση 52"/>
            <p:cNvSpPr/>
            <p:nvPr/>
          </p:nvSpPr>
          <p:spPr>
            <a:xfrm>
              <a:off x="761740" y="3365153"/>
              <a:ext cx="1188000" cy="1944000"/>
            </a:xfrm>
            <a:custGeom>
              <a:avLst/>
              <a:gdLst>
                <a:gd name="connsiteX0" fmla="*/ 0 w 2381250"/>
                <a:gd name="connsiteY0" fmla="*/ 0 h 1171575"/>
                <a:gd name="connsiteX1" fmla="*/ 2381250 w 2381250"/>
                <a:gd name="connsiteY1" fmla="*/ 0 h 1171575"/>
                <a:gd name="connsiteX2" fmla="*/ 2381250 w 2381250"/>
                <a:gd name="connsiteY2" fmla="*/ 1171575 h 1171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81250" h="1171575">
                  <a:moveTo>
                    <a:pt x="0" y="0"/>
                  </a:moveTo>
                  <a:lnTo>
                    <a:pt x="2381250" y="0"/>
                  </a:lnTo>
                  <a:lnTo>
                    <a:pt x="2381250" y="1171575"/>
                  </a:lnTo>
                </a:path>
              </a:pathLst>
            </a:custGeom>
            <a:noFill/>
            <a:ln w="28575">
              <a:solidFill>
                <a:srgbClr val="00B05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ln w="28575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7236083" y="5345104"/>
              <a:ext cx="29615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Ήχος </a:t>
              </a:r>
              <a:r>
                <a:rPr lang="el-GR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ηχοστάθμη</a:t>
              </a:r>
              <a:r>
                <a:rPr lang="el-GR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ς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5</a:t>
              </a:r>
              <a:r>
                <a:rPr lang="el-GR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 </a:t>
              </a:r>
              <a:r>
                <a:rPr lang="en-US" b="1" dirty="0" err="1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db</a:t>
              </a:r>
              <a:r>
                <a:rPr lang="el-GR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r>
                <a:rPr lang="el-GR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συχνότητα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ς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l-GR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en-US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40 Hz </a:t>
              </a:r>
              <a:endParaRPr lang="el-GR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" name="Ομάδα 7"/>
          <p:cNvGrpSpPr/>
          <p:nvPr/>
        </p:nvGrpSpPr>
        <p:grpSpPr>
          <a:xfrm>
            <a:off x="763528" y="3356183"/>
            <a:ext cx="9470696" cy="3478009"/>
            <a:chOff x="763528" y="3356183"/>
            <a:chExt cx="9470696" cy="3478009"/>
          </a:xfrm>
        </p:grpSpPr>
        <p:sp>
          <p:nvSpPr>
            <p:cNvPr id="69" name="TextBox 68"/>
            <p:cNvSpPr txBox="1"/>
            <p:nvPr/>
          </p:nvSpPr>
          <p:spPr>
            <a:xfrm>
              <a:off x="7268528" y="5910862"/>
              <a:ext cx="296569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</a:t>
              </a:r>
            </a:p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Ήχος </a:t>
              </a:r>
              <a:r>
                <a:rPr lang="el-GR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ηχοστάθμη</a:t>
              </a:r>
              <a:r>
                <a:rPr lang="el-GR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ς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5</a:t>
              </a:r>
              <a:r>
                <a:rPr lang="el-GR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 </a:t>
              </a:r>
              <a:r>
                <a:rPr lang="en-US" b="1" dirty="0" err="1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db</a:t>
              </a:r>
              <a:r>
                <a:rPr lang="el-GR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r>
                <a:rPr lang="el-GR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συχνότητα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ς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l-GR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el-GR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</a:t>
              </a:r>
              <a:r>
                <a:rPr lang="en-US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 </a:t>
              </a:r>
              <a:r>
                <a:rPr lang="en-US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Hz </a:t>
              </a:r>
              <a:endParaRPr lang="el-GR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Ελεύθερη σχεδίαση 47"/>
            <p:cNvSpPr/>
            <p:nvPr/>
          </p:nvSpPr>
          <p:spPr>
            <a:xfrm>
              <a:off x="763528" y="3356183"/>
              <a:ext cx="2412000" cy="1944000"/>
            </a:xfrm>
            <a:custGeom>
              <a:avLst/>
              <a:gdLst>
                <a:gd name="connsiteX0" fmla="*/ 0 w 2381250"/>
                <a:gd name="connsiteY0" fmla="*/ 0 h 1171575"/>
                <a:gd name="connsiteX1" fmla="*/ 2381250 w 2381250"/>
                <a:gd name="connsiteY1" fmla="*/ 0 h 1171575"/>
                <a:gd name="connsiteX2" fmla="*/ 2381250 w 2381250"/>
                <a:gd name="connsiteY2" fmla="*/ 1171575 h 1171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81250" h="1171575">
                  <a:moveTo>
                    <a:pt x="0" y="0"/>
                  </a:moveTo>
                  <a:lnTo>
                    <a:pt x="2381250" y="0"/>
                  </a:lnTo>
                  <a:lnTo>
                    <a:pt x="2381250" y="1171575"/>
                  </a:lnTo>
                </a:path>
              </a:pathLst>
            </a:custGeom>
            <a:noFill/>
            <a:ln w="28575">
              <a:solidFill>
                <a:srgbClr val="00B05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9" name="Ομάδα 8"/>
          <p:cNvGrpSpPr/>
          <p:nvPr/>
        </p:nvGrpSpPr>
        <p:grpSpPr>
          <a:xfrm>
            <a:off x="10158601" y="6298352"/>
            <a:ext cx="1476035" cy="442648"/>
            <a:chOff x="10233907" y="6298352"/>
            <a:chExt cx="1476035" cy="442648"/>
          </a:xfrm>
        </p:grpSpPr>
        <p:sp>
          <p:nvSpPr>
            <p:cNvPr id="49" name="AutoShape 18"/>
            <p:cNvSpPr>
              <a:spLocks/>
            </p:cNvSpPr>
            <p:nvPr/>
          </p:nvSpPr>
          <p:spPr bwMode="auto">
            <a:xfrm flipH="1">
              <a:off x="10233907" y="6301151"/>
              <a:ext cx="277149" cy="439849"/>
            </a:xfrm>
            <a:prstGeom prst="leftBrace">
              <a:avLst>
                <a:gd name="adj1" fmla="val 15879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50" name="Ορθογώνιο 49"/>
            <p:cNvSpPr/>
            <p:nvPr/>
          </p:nvSpPr>
          <p:spPr>
            <a:xfrm>
              <a:off x="10554206" y="6298352"/>
              <a:ext cx="115573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r>
                <a:rPr lang="el-GR" sz="2000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 </a:t>
              </a:r>
              <a:r>
                <a:rPr lang="en-US" sz="2000" b="1" dirty="0" err="1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phon</a:t>
              </a:r>
              <a:endParaRPr lang="el-GR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913512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66" grpId="0"/>
      <p:bldP spid="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3200" i="0" u="none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Ηχοδοσιμετρία</a:t>
            </a:r>
            <a:endParaRPr lang="en-US" altLang="el-GR" sz="3200" i="0" u="none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Ορθογώνιο 5"/>
          <p:cNvSpPr/>
          <p:nvPr/>
        </p:nvSpPr>
        <p:spPr>
          <a:xfrm>
            <a:off x="1" y="559253"/>
            <a:ext cx="12192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Μέγιστη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ασφαλής </a:t>
            </a:r>
            <a:r>
              <a:rPr lang="el-G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θορύβου σε εργασιακό περιβάλλον για 8ωρη εργασία: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000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max,8h</a:t>
            </a:r>
            <a:r>
              <a:rPr lang="en-US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l-GR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87 </a:t>
            </a:r>
            <a:r>
              <a:rPr lang="en-US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endParaRPr lang="el-GR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Ορθογώνιο 6"/>
          <p:cNvSpPr/>
          <p:nvPr/>
        </p:nvSpPr>
        <p:spPr>
          <a:xfrm>
            <a:off x="121919" y="1809923"/>
            <a:ext cx="119696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 παράγοντας που επηρεάζει το ακουστικό σύστημα του ανθρώπου είναι </a:t>
            </a:r>
            <a:r>
              <a:rPr lang="el-G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ηχητική ενέργεια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που συσσωρεύεται σε αυτό</a:t>
            </a:r>
            <a:endParaRPr lang="el-GR" dirty="0"/>
          </a:p>
        </p:txBody>
      </p:sp>
      <p:sp>
        <p:nvSpPr>
          <p:cNvPr id="8" name="Ορθογώνιο 7"/>
          <p:cNvSpPr/>
          <p:nvPr/>
        </p:nvSpPr>
        <p:spPr>
          <a:xfrm>
            <a:off x="121919" y="2377481"/>
            <a:ext cx="119696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ηχητική ενέργεια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που συσσωρεύεται στο ακουστικό σύστημα του ανθρώπου εξαρτάται από την </a:t>
            </a:r>
            <a:r>
              <a:rPr lang="el-G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του ήχου και από το χρόνο έκθεσης </a:t>
            </a:r>
            <a:r>
              <a:rPr lang="el-GR" sz="2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στην </a:t>
            </a:r>
            <a:r>
              <a:rPr lang="el-G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αυτή.</a:t>
            </a:r>
            <a:endParaRPr lang="el-GR" dirty="0"/>
          </a:p>
        </p:txBody>
      </p:sp>
      <p:sp>
        <p:nvSpPr>
          <p:cNvPr id="11" name="Ορθογώνιο 10"/>
          <p:cNvSpPr/>
          <p:nvPr/>
        </p:nvSpPr>
        <p:spPr>
          <a:xfrm>
            <a:off x="123707" y="3328549"/>
            <a:ext cx="86760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Υπολογισμός της ενέργειας που συσσωρεύεται στο ακουστικό σύστημα του ανθρώπου:</a:t>
            </a:r>
            <a:endParaRPr lang="el-GR" dirty="0"/>
          </a:p>
        </p:txBody>
      </p:sp>
      <p:sp>
        <p:nvSpPr>
          <p:cNvPr id="12" name="Ορθογώνιο 11"/>
          <p:cNvSpPr/>
          <p:nvPr/>
        </p:nvSpPr>
        <p:spPr>
          <a:xfrm>
            <a:off x="123707" y="3991419"/>
            <a:ext cx="30390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Ορισμός </a:t>
            </a:r>
            <a:r>
              <a:rPr lang="el-G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ηχοστάθμης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σε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3162748" y="3865461"/>
                <a:ext cx="1646540" cy="6223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𝑳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𝑰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𝑰</m:t>
                                      </m:r>
                                    </m:e>
                                    <m:sub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𝟎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2748" y="3865461"/>
                <a:ext cx="1646540" cy="62235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5" name="Ομάδα 34"/>
          <p:cNvGrpSpPr/>
          <p:nvPr/>
        </p:nvGrpSpPr>
        <p:grpSpPr>
          <a:xfrm>
            <a:off x="4895350" y="3642126"/>
            <a:ext cx="3366392" cy="761680"/>
            <a:chOff x="4895350" y="3173784"/>
            <a:chExt cx="3366392" cy="761680"/>
          </a:xfrm>
        </p:grpSpPr>
        <p:sp>
          <p:nvSpPr>
            <p:cNvPr id="14" name="AutoShape 18"/>
            <p:cNvSpPr>
              <a:spLocks/>
            </p:cNvSpPr>
            <p:nvPr/>
          </p:nvSpPr>
          <p:spPr bwMode="auto">
            <a:xfrm>
              <a:off x="4895350" y="3323464"/>
              <a:ext cx="277149" cy="612000"/>
            </a:xfrm>
            <a:prstGeom prst="leftBrace">
              <a:avLst>
                <a:gd name="adj1" fmla="val 15879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5" name="Ορθογώνιο 14"/>
                <p:cNvSpPr/>
                <p:nvPr/>
              </p:nvSpPr>
              <p:spPr>
                <a:xfrm>
                  <a:off x="5172499" y="3173784"/>
                  <a:ext cx="3089243" cy="37555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𝛆𝛎𝛕𝛂𝛔𝛈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𝛈𝛘𝛐𝛖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𝛔𝛆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𝐖</m:t>
                        </m:r>
                        <m:r>
                          <a:rPr lang="en-US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/</m:t>
                        </m:r>
                        <m:sSup>
                          <m:sSupPr>
                            <m:ctrlPr>
                              <a:rPr lang="en-US" b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𝐦</m:t>
                            </m:r>
                          </m:e>
                          <m:sup>
                            <m:r>
                              <a:rPr lang="en-US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l-GR" dirty="0"/>
                </a:p>
              </p:txBody>
            </p:sp>
          </mc:Choice>
          <mc:Fallback>
            <p:sp>
              <p:nvSpPr>
                <p:cNvPr id="15" name="Ορθογώνιο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72499" y="3173784"/>
                  <a:ext cx="3089243" cy="375552"/>
                </a:xfrm>
                <a:prstGeom prst="rect">
                  <a:avLst/>
                </a:prstGeom>
                <a:blipFill>
                  <a:blip r:embed="rId3"/>
                  <a:stretch>
                    <a:fillRect b="-1290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Ορθογώνιο 15"/>
              <p:cNvSpPr/>
              <p:nvPr/>
            </p:nvSpPr>
            <p:spPr>
              <a:xfrm>
                <a:off x="5195803" y="4174984"/>
                <a:ext cx="2077620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sup>
                      </m:sSup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𝐖</m:t>
                      </m:r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sSup>
                        <m:sSupPr>
                          <m:ctrlPr>
                            <a:rPr lang="en-US" b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6" name="Ορθογώνιο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5803" y="4174984"/>
                <a:ext cx="2077620" cy="375552"/>
              </a:xfrm>
              <a:prstGeom prst="rect">
                <a:avLst/>
              </a:prstGeom>
              <a:blipFill>
                <a:blip r:embed="rId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Ομάδα 35"/>
          <p:cNvGrpSpPr/>
          <p:nvPr/>
        </p:nvGrpSpPr>
        <p:grpSpPr>
          <a:xfrm>
            <a:off x="3162748" y="3831867"/>
            <a:ext cx="2033968" cy="1590400"/>
            <a:chOff x="3162748" y="3363525"/>
            <a:chExt cx="2033968" cy="1590400"/>
          </a:xfrm>
        </p:grpSpPr>
        <p:grpSp>
          <p:nvGrpSpPr>
            <p:cNvPr id="2" name="Ομάδα 1"/>
            <p:cNvGrpSpPr/>
            <p:nvPr/>
          </p:nvGrpSpPr>
          <p:grpSpPr>
            <a:xfrm>
              <a:off x="3162748" y="3363525"/>
              <a:ext cx="1646540" cy="1047110"/>
              <a:chOff x="3162748" y="3363525"/>
              <a:chExt cx="1646540" cy="1047110"/>
            </a:xfrm>
          </p:grpSpPr>
          <p:sp>
            <p:nvSpPr>
              <p:cNvPr id="17" name="Ορθογώνιο 16"/>
              <p:cNvSpPr/>
              <p:nvPr/>
            </p:nvSpPr>
            <p:spPr>
              <a:xfrm>
                <a:off x="3162748" y="3363525"/>
                <a:ext cx="1646540" cy="692106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19" name="Ευθύγραμμο βέλος σύνδεσης 18"/>
              <p:cNvCxnSpPr>
                <a:stCxn id="17" idx="2"/>
              </p:cNvCxnSpPr>
              <p:nvPr/>
            </p:nvCxnSpPr>
            <p:spPr>
              <a:xfrm>
                <a:off x="3986018" y="4055631"/>
                <a:ext cx="0" cy="355004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3248810" y="4331575"/>
                  <a:ext cx="1947906" cy="62235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𝑳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b="1" i="1" smtClean="0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𝑰</m:t>
                                    </m:r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b="1" i="1" smtClean="0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𝑰</m:t>
                                        </m:r>
                                      </m:e>
                                      <m:sub>
                                        <m:r>
                                          <a:rPr lang="en-US" b="1" i="1" smtClean="0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𝟎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d>
                          </m:e>
                        </m:func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48810" y="4331575"/>
                  <a:ext cx="1947906" cy="62235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Ορθογώνιο 2"/>
              <p:cNvSpPr/>
              <p:nvPr/>
            </p:nvSpPr>
            <p:spPr>
              <a:xfrm>
                <a:off x="5195803" y="4784651"/>
                <a:ext cx="1936620" cy="657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3" name="Ορθογώνιο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5803" y="4784651"/>
                <a:ext cx="1936620" cy="65755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Ορθογώνιο 19"/>
              <p:cNvSpPr/>
              <p:nvPr/>
            </p:nvSpPr>
            <p:spPr>
              <a:xfrm>
                <a:off x="7132423" y="4908094"/>
                <a:ext cx="1567930" cy="3796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𝑰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20" name="Ορθογώνιο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2423" y="4908094"/>
                <a:ext cx="1567930" cy="379656"/>
              </a:xfrm>
              <a:prstGeom prst="rect">
                <a:avLst/>
              </a:prstGeom>
              <a:blipFill>
                <a:blip r:embed="rId7"/>
                <a:stretch>
                  <a:fillRect b="-161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Ομάδα 26"/>
          <p:cNvGrpSpPr/>
          <p:nvPr/>
        </p:nvGrpSpPr>
        <p:grpSpPr>
          <a:xfrm>
            <a:off x="114361" y="5527581"/>
            <a:ext cx="3984171" cy="531940"/>
            <a:chOff x="5154705" y="4992333"/>
            <a:chExt cx="3984171" cy="531940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" name="Ορθογώνιο 3"/>
                <p:cNvSpPr/>
                <p:nvPr/>
              </p:nvSpPr>
              <p:spPr>
                <a:xfrm>
                  <a:off x="5154705" y="5094331"/>
                  <a:ext cx="57579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>
            <p:sp>
              <p:nvSpPr>
                <p:cNvPr id="4" name="Ορθογώνιο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54705" y="5094331"/>
                  <a:ext cx="575799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2" name="Ορθογώνιο 21"/>
                <p:cNvSpPr/>
                <p:nvPr/>
              </p:nvSpPr>
              <p:spPr>
                <a:xfrm>
                  <a:off x="5560460" y="4992333"/>
                  <a:ext cx="3578416" cy="53194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1400" b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𝚰𝛔𝛘𝛖𝛓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𝛈𝛘𝛐𝛖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𝛑𝛐𝛖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𝛆𝛊𝛔𝛒𝛘𝛆𝛕𝛂𝛊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𝛔𝛕𝛐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𝛂𝛖𝛕𝛊</m:t>
                            </m:r>
                          </m:num>
                          <m:den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𝚬𝛍𝛃𝛂𝛅𝛐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𝛂𝛖𝛕𝛊𝛐𝛖</m:t>
                            </m:r>
                          </m:den>
                        </m:f>
                        <m:r>
                          <a:rPr lang="el-GR" sz="1400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     </m:t>
                        </m:r>
                        <m:r>
                          <a:rPr lang="el-GR" sz="1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1400" dirty="0"/>
                </a:p>
              </p:txBody>
            </p:sp>
          </mc:Choice>
          <mc:Fallback>
            <p:sp>
              <p:nvSpPr>
                <p:cNvPr id="22" name="Ορθογώνιο 2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60460" y="4992333"/>
                  <a:ext cx="3578416" cy="531940"/>
                </a:xfrm>
                <a:prstGeom prst="rect">
                  <a:avLst/>
                </a:prstGeom>
                <a:blipFill>
                  <a:blip r:embed="rId9"/>
                  <a:stretch>
                    <a:fillRect b="-574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Ορθογώνιο 9"/>
              <p:cNvSpPr/>
              <p:nvPr/>
            </p:nvSpPr>
            <p:spPr>
              <a:xfrm>
                <a:off x="4203350" y="5464590"/>
                <a:ext cx="1569597" cy="657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𝑰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num>
                        <m:den>
                          <m:sSub>
                            <m:sSubPr>
                              <m:ctrlPr>
                                <a:rPr lang="en-US" b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𝛂𝛖𝛕𝛊</m:t>
                              </m:r>
                            </m:sub>
                          </m:sSub>
                        </m:den>
                      </m:f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0" name="Ορθογώνιο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3350" y="5464590"/>
                <a:ext cx="1569597" cy="65755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Ομάδα 27"/>
          <p:cNvGrpSpPr/>
          <p:nvPr/>
        </p:nvGrpSpPr>
        <p:grpSpPr>
          <a:xfrm>
            <a:off x="159181" y="6196356"/>
            <a:ext cx="3918448" cy="532453"/>
            <a:chOff x="5199525" y="5661108"/>
            <a:chExt cx="3918448" cy="532453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3" name="Ορθογώνιο 22"/>
                <p:cNvSpPr/>
                <p:nvPr/>
              </p:nvSpPr>
              <p:spPr>
                <a:xfrm>
                  <a:off x="5199525" y="5752348"/>
                  <a:ext cx="63350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>
            <p:sp>
              <p:nvSpPr>
                <p:cNvPr id="23" name="Ορθογώνιο 2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99525" y="5752348"/>
                  <a:ext cx="633507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" name="Ορθογώνιο 23"/>
                <p:cNvSpPr/>
                <p:nvPr/>
              </p:nvSpPr>
              <p:spPr>
                <a:xfrm>
                  <a:off x="5605280" y="5661108"/>
                  <a:ext cx="3512693" cy="53245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1400" b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𝚬𝛎𝛆𝛒𝛄𝛆𝛊𝛂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𝛑𝛐𝛖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𝛆𝛊𝛔𝛆𝛒𝛘𝛆𝛕𝛂𝛊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𝛔𝛕𝛐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𝛂𝛖𝛕𝛊</m:t>
                            </m:r>
                          </m:num>
                          <m:den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𝚾𝛒𝛐𝛎𝛊𝛋𝛐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𝛅𝛊𝛂𝛔𝛕𝛈𝛍𝛂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𝛆𝛋𝛉𝛆𝛔𝛈𝛓</m:t>
                            </m:r>
                          </m:den>
                        </m:f>
                        <m:r>
                          <a:rPr lang="en-US" sz="1400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     </m:t>
                        </m:r>
                        <m:r>
                          <a:rPr lang="en-US" sz="1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1400" dirty="0"/>
                </a:p>
              </p:txBody>
            </p:sp>
          </mc:Choice>
          <mc:Fallback>
            <p:sp>
              <p:nvSpPr>
                <p:cNvPr id="24" name="Ορθογώνιο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05280" y="5661108"/>
                  <a:ext cx="3512693" cy="532453"/>
                </a:xfrm>
                <a:prstGeom prst="rect">
                  <a:avLst/>
                </a:prstGeom>
                <a:blipFill>
                  <a:blip r:embed="rId12"/>
                  <a:stretch>
                    <a:fillRect b="-454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Ορθογώνιο 24"/>
              <p:cNvSpPr/>
              <p:nvPr/>
            </p:nvSpPr>
            <p:spPr>
              <a:xfrm>
                <a:off x="4077629" y="6137240"/>
                <a:ext cx="1317990" cy="609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𝜠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25" name="Ορθογώνιο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7629" y="6137240"/>
                <a:ext cx="1317990" cy="60907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Ορθογώνιο 28"/>
              <p:cNvSpPr/>
              <p:nvPr/>
            </p:nvSpPr>
            <p:spPr>
              <a:xfrm>
                <a:off x="5730342" y="5619023"/>
                <a:ext cx="130991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𝑰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29" name="Ορθογώνιο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0342" y="5619023"/>
                <a:ext cx="1309910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Ορθογώνιο 29"/>
              <p:cNvSpPr/>
              <p:nvPr/>
            </p:nvSpPr>
            <p:spPr>
              <a:xfrm>
                <a:off x="5395619" y="6237716"/>
                <a:ext cx="9925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𝑷𝑻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30" name="Ορθογώνιο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619" y="6237716"/>
                <a:ext cx="992579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7" name="Ομάδα 36"/>
          <p:cNvGrpSpPr/>
          <p:nvPr/>
        </p:nvGrpSpPr>
        <p:grpSpPr>
          <a:xfrm>
            <a:off x="6922611" y="5678051"/>
            <a:ext cx="1770165" cy="828000"/>
            <a:chOff x="6922611" y="5209709"/>
            <a:chExt cx="1770165" cy="828000"/>
          </a:xfrm>
        </p:grpSpPr>
        <p:sp>
          <p:nvSpPr>
            <p:cNvPr id="26" name="AutoShape 18"/>
            <p:cNvSpPr>
              <a:spLocks/>
            </p:cNvSpPr>
            <p:nvPr/>
          </p:nvSpPr>
          <p:spPr bwMode="auto">
            <a:xfrm flipH="1">
              <a:off x="6922611" y="5209709"/>
              <a:ext cx="324000" cy="828000"/>
            </a:xfrm>
            <a:prstGeom prst="leftBrace">
              <a:avLst>
                <a:gd name="adj1" fmla="val 15879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1" name="Ορθογώνιο 30"/>
                <p:cNvSpPr/>
                <p:nvPr/>
              </p:nvSpPr>
              <p:spPr>
                <a:xfrm>
                  <a:off x="7246611" y="5439043"/>
                  <a:ext cx="144616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el-GR" b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𝛂𝛖𝛕𝛊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>
            <p:sp>
              <p:nvSpPr>
                <p:cNvPr id="31" name="Ορθογώνιο 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46611" y="5439043"/>
                  <a:ext cx="1446165" cy="369332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8" name="Ομάδα 37"/>
          <p:cNvGrpSpPr/>
          <p:nvPr/>
        </p:nvGrpSpPr>
        <p:grpSpPr>
          <a:xfrm>
            <a:off x="8637755" y="4947998"/>
            <a:ext cx="2825312" cy="1248358"/>
            <a:chOff x="8637755" y="4479656"/>
            <a:chExt cx="2825312" cy="1248358"/>
          </a:xfrm>
        </p:grpSpPr>
        <p:sp>
          <p:nvSpPr>
            <p:cNvPr id="32" name="AutoShape 18"/>
            <p:cNvSpPr>
              <a:spLocks/>
            </p:cNvSpPr>
            <p:nvPr/>
          </p:nvSpPr>
          <p:spPr bwMode="auto">
            <a:xfrm flipH="1">
              <a:off x="8637755" y="4479656"/>
              <a:ext cx="324000" cy="1248358"/>
            </a:xfrm>
            <a:prstGeom prst="leftBrace">
              <a:avLst>
                <a:gd name="adj1" fmla="val 15879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3" name="Ορθογώνιο 32"/>
                <p:cNvSpPr/>
                <p:nvPr/>
              </p:nvSpPr>
              <p:spPr>
                <a:xfrm>
                  <a:off x="9013679" y="4899109"/>
                  <a:ext cx="2449388" cy="411651"/>
                </a:xfrm>
                <a:prstGeom prst="rect">
                  <a:avLst/>
                </a:prstGeom>
                <a:ln w="28575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𝑰</m:t>
                                </m:r>
                              </m:e>
                              <m:sub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𝑳</m:t>
                            </m:r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sup>
                        </m:sSup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el-GR" sz="2000" b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𝛂𝛖𝛕𝛊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>
            <p:sp>
              <p:nvSpPr>
                <p:cNvPr id="33" name="Ορθογώνιο 3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13679" y="4899109"/>
                  <a:ext cx="2449388" cy="411651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4" name="Ορθογώνιο 33"/>
          <p:cNvSpPr/>
          <p:nvPr/>
        </p:nvSpPr>
        <p:spPr>
          <a:xfrm>
            <a:off x="9052554" y="5736783"/>
            <a:ext cx="303904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Ενέργεια ήχου </a:t>
            </a:r>
            <a:r>
              <a:rPr lang="el-G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ηχοστάθμης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(dB)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που εισέρχεται στο αυτί σε χρονικό διάστημα </a:t>
            </a:r>
            <a:r>
              <a:rPr lang="el-GR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sz="1600" dirty="0"/>
          </a:p>
        </p:txBody>
      </p:sp>
      <p:grpSp>
        <p:nvGrpSpPr>
          <p:cNvPr id="42" name="Ομάδα 41"/>
          <p:cNvGrpSpPr/>
          <p:nvPr/>
        </p:nvGrpSpPr>
        <p:grpSpPr>
          <a:xfrm>
            <a:off x="5772947" y="5619023"/>
            <a:ext cx="1149664" cy="668573"/>
            <a:chOff x="5772947" y="5150681"/>
            <a:chExt cx="1149664" cy="668573"/>
          </a:xfrm>
        </p:grpSpPr>
        <p:sp>
          <p:nvSpPr>
            <p:cNvPr id="39" name="Οβάλ 38"/>
            <p:cNvSpPr/>
            <p:nvPr/>
          </p:nvSpPr>
          <p:spPr>
            <a:xfrm>
              <a:off x="5772947" y="5150681"/>
              <a:ext cx="1149664" cy="44049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41" name="Ευθύγραμμο βέλος σύνδεσης 40"/>
            <p:cNvCxnSpPr>
              <a:stCxn id="39" idx="4"/>
            </p:cNvCxnSpPr>
            <p:nvPr/>
          </p:nvCxnSpPr>
          <p:spPr>
            <a:xfrm flipH="1">
              <a:off x="6077415" y="5591179"/>
              <a:ext cx="270364" cy="228075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Ομάδα 42"/>
          <p:cNvGrpSpPr/>
          <p:nvPr/>
        </p:nvGrpSpPr>
        <p:grpSpPr>
          <a:xfrm>
            <a:off x="7072623" y="4836706"/>
            <a:ext cx="1513207" cy="1116000"/>
            <a:chOff x="5772947" y="5150681"/>
            <a:chExt cx="1149664" cy="1088498"/>
          </a:xfrm>
        </p:grpSpPr>
        <p:sp>
          <p:nvSpPr>
            <p:cNvPr id="44" name="Οβάλ 43"/>
            <p:cNvSpPr/>
            <p:nvPr/>
          </p:nvSpPr>
          <p:spPr>
            <a:xfrm>
              <a:off x="5772947" y="5150681"/>
              <a:ext cx="1149664" cy="44049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45" name="Ευθύγραμμο βέλος σύνδεσης 44"/>
            <p:cNvCxnSpPr>
              <a:stCxn id="44" idx="4"/>
            </p:cNvCxnSpPr>
            <p:nvPr/>
          </p:nvCxnSpPr>
          <p:spPr>
            <a:xfrm>
              <a:off x="6347779" y="5591179"/>
              <a:ext cx="0" cy="6480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Ορθογώνιο 46"/>
          <p:cNvSpPr/>
          <p:nvPr/>
        </p:nvSpPr>
        <p:spPr>
          <a:xfrm>
            <a:off x="114361" y="1177084"/>
            <a:ext cx="1197723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Ενέργεια ήχου </a:t>
            </a:r>
            <a:r>
              <a:rPr lang="el-GR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ηχοστάθμης</a:t>
            </a:r>
            <a:r>
              <a:rPr lang="el-G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l-G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(σε</a:t>
            </a:r>
            <a:r>
              <a:rPr lang="en-US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dB)</a:t>
            </a:r>
            <a:r>
              <a:rPr lang="el-GR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που εισέρχεται στο αυτί σε χρονικό διάστημα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l-GR" sz="2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(σε ώρες </a:t>
            </a:r>
            <a:r>
              <a:rPr lang="en-US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h)</a:t>
            </a:r>
            <a:endParaRPr lang="el-GR" sz="2000" i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8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/>
      <p:bldP spid="12" grpId="0"/>
      <p:bldP spid="13" grpId="0"/>
      <p:bldP spid="16" grpId="0"/>
      <p:bldP spid="3" grpId="0"/>
      <p:bldP spid="20" grpId="0"/>
      <p:bldP spid="10" grpId="0"/>
      <p:bldP spid="25" grpId="0"/>
      <p:bldP spid="29" grpId="0"/>
      <p:bldP spid="30" grpId="0"/>
      <p:bldP spid="34" grpId="0"/>
      <p:bldP spid="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3200" i="0" u="none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Ηχοδοσιμετρία</a:t>
            </a:r>
            <a:endParaRPr lang="en-US" altLang="el-GR" sz="3200" i="0" u="none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1" y="559253"/>
            <a:ext cx="12192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Μέγιστη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ασφαλής </a:t>
            </a:r>
            <a:r>
              <a:rPr lang="el-G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θορύβου σε εργασιακό περιβάλλον για </a:t>
            </a:r>
            <a:r>
              <a:rPr lang="el-GR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8ωρη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εργασία: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000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max,8h</a:t>
            </a:r>
            <a:r>
              <a:rPr lang="en-US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l-GR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87 </a:t>
            </a:r>
            <a:r>
              <a:rPr lang="en-US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endParaRPr lang="el-GR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Ορθογώνιο 36"/>
              <p:cNvSpPr/>
              <p:nvPr/>
            </p:nvSpPr>
            <p:spPr>
              <a:xfrm>
                <a:off x="7722768" y="1773755"/>
                <a:ext cx="2449388" cy="411651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sSub>
                        <m:sSub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sz="20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>
          <p:sp>
            <p:nvSpPr>
              <p:cNvPr id="37" name="Ορθογώνιο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2768" y="1773755"/>
                <a:ext cx="2449388" cy="411651"/>
              </a:xfrm>
              <a:prstGeom prst="rect">
                <a:avLst/>
              </a:prstGeom>
              <a:blipFill>
                <a:blip r:embed="rId2"/>
                <a:stretch>
                  <a:fillRect b="-1493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Ορθογώνιο 37"/>
          <p:cNvSpPr/>
          <p:nvPr/>
        </p:nvSpPr>
        <p:spPr>
          <a:xfrm>
            <a:off x="114361" y="1794915"/>
            <a:ext cx="75665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Ενέργεια ήχου </a:t>
            </a:r>
            <a:r>
              <a:rPr lang="el-G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ηχοστάθμης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(dB)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που εισέρχεται στο αυτί σε χρονικό διάστημα </a:t>
            </a:r>
            <a:r>
              <a:rPr lang="el-GR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sz="1600" dirty="0"/>
          </a:p>
        </p:txBody>
      </p:sp>
      <p:sp>
        <p:nvSpPr>
          <p:cNvPr id="45" name="Ορθογώνιο 44"/>
          <p:cNvSpPr/>
          <p:nvPr/>
        </p:nvSpPr>
        <p:spPr>
          <a:xfrm>
            <a:off x="43032" y="1177084"/>
            <a:ext cx="1209159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Μέγιστος χρόνος έκθεσης </a:t>
            </a:r>
            <a:r>
              <a:rPr lang="el-GR" sz="2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n-US" sz="2000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l-G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σε περιβάλλον με ήχο (ή θόρυβο) με </a:t>
            </a:r>
            <a:r>
              <a:rPr lang="el-GR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</a:t>
            </a:r>
            <a:r>
              <a:rPr lang="el-G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l-GR" sz="2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(σε </a:t>
            </a:r>
            <a:r>
              <a:rPr lang="en-US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dB)</a:t>
            </a:r>
            <a:endParaRPr lang="el-GR" sz="2000" i="1" dirty="0">
              <a:solidFill>
                <a:srgbClr val="0000CC"/>
              </a:solidFill>
            </a:endParaRPr>
          </a:p>
        </p:txBody>
      </p:sp>
      <p:sp>
        <p:nvSpPr>
          <p:cNvPr id="46" name="Ορθογώνιο 45"/>
          <p:cNvSpPr/>
          <p:nvPr/>
        </p:nvSpPr>
        <p:spPr>
          <a:xfrm>
            <a:off x="116150" y="2280810"/>
            <a:ext cx="7467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Στις συνθήκες 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l-GR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max,8h 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8h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= T</a:t>
            </a:r>
            <a:r>
              <a:rPr lang="en-US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8h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8h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στο αυτί εισέρχεται η μέγισ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τη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επιτρεπτή ηχητική ενέργεια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=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b="1" baseline="-25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endParaRPr lang="el-GR" sz="16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7" name="Ορθογώνιο 46"/>
              <p:cNvSpPr/>
              <p:nvPr/>
            </p:nvSpPr>
            <p:spPr>
              <a:xfrm>
                <a:off x="7735314" y="2571619"/>
                <a:ext cx="3618170" cy="411651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𝐦𝐚𝐱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𝐦𝐚𝐱</m:t>
                              </m:r>
                              <m:r>
                                <a:rPr lang="en-US" sz="2000" b="1" i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𝟖𝐡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sSub>
                        <m:sSub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sz="20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𝟖𝐡</m:t>
                          </m:r>
                        </m:sub>
                      </m:sSub>
                    </m:oMath>
                  </m:oMathPara>
                </a14:m>
                <a:endParaRPr lang="el-GR" sz="2000" dirty="0"/>
              </a:p>
            </p:txBody>
          </p:sp>
        </mc:Choice>
        <mc:Fallback>
          <p:sp>
            <p:nvSpPr>
              <p:cNvPr id="47" name="Ορθογώνιο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5314" y="2571619"/>
                <a:ext cx="3618170" cy="411651"/>
              </a:xfrm>
              <a:prstGeom prst="rect">
                <a:avLst/>
              </a:prstGeom>
              <a:blipFill>
                <a:blip r:embed="rId3"/>
                <a:stretch>
                  <a:fillRect b="-2985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Ορθογώνιο 47"/>
          <p:cNvSpPr/>
          <p:nvPr/>
        </p:nvSpPr>
        <p:spPr>
          <a:xfrm>
            <a:off x="116151" y="3216720"/>
            <a:ext cx="73281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περιβάλλον με </a:t>
            </a:r>
            <a:r>
              <a:rPr lang="el-G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θορύβου 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(dB)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στο αυτί εισέρχεται η μέγιστη επιτρεπτή ηχητική ενέργεια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b="1" baseline="-25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l-GR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χρονικό διάστημα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n-US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sz="1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9" name="Ορθογώνιο 48"/>
              <p:cNvSpPr/>
              <p:nvPr/>
            </p:nvSpPr>
            <p:spPr>
              <a:xfrm>
                <a:off x="7747860" y="3444782"/>
                <a:ext cx="3211264" cy="411651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𝐦𝐚𝐱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sSub>
                        <m:sSub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sz="20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𝐦𝐚𝐱</m:t>
                          </m:r>
                        </m:sub>
                      </m:sSub>
                    </m:oMath>
                  </m:oMathPara>
                </a14:m>
                <a:endParaRPr lang="el-GR" sz="2000" dirty="0"/>
              </a:p>
            </p:txBody>
          </p:sp>
        </mc:Choice>
        <mc:Fallback>
          <p:sp>
            <p:nvSpPr>
              <p:cNvPr id="49" name="Ορθογώνιο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7860" y="3444782"/>
                <a:ext cx="3211264" cy="411651"/>
              </a:xfrm>
              <a:prstGeom prst="rect">
                <a:avLst/>
              </a:prstGeom>
              <a:blipFill>
                <a:blip r:embed="rId4"/>
                <a:stretch>
                  <a:fillRect b="-1471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AutoShape 18"/>
          <p:cNvSpPr>
            <a:spLocks/>
          </p:cNvSpPr>
          <p:nvPr/>
        </p:nvSpPr>
        <p:spPr bwMode="auto">
          <a:xfrm flipH="1">
            <a:off x="11191484" y="2711885"/>
            <a:ext cx="324000" cy="1144548"/>
          </a:xfrm>
          <a:prstGeom prst="leftBrace">
            <a:avLst>
              <a:gd name="adj1" fmla="val 15879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1" name="Ορθογώνιο 50"/>
              <p:cNvSpPr/>
              <p:nvPr/>
            </p:nvSpPr>
            <p:spPr>
              <a:xfrm>
                <a:off x="542016" y="4404006"/>
                <a:ext cx="5158848" cy="379656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sSub>
                        <m:sSub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𝐦𝐚𝐱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n-US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𝐦𝐚𝐱</m:t>
                              </m:r>
                              <m:r>
                                <a:rPr lang="en-US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𝟖𝐡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sSub>
                        <m:sSub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  <m:sSub>
                        <m:sSub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n-US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𝟖𝐡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51" name="Ορθογώνιο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016" y="4404006"/>
                <a:ext cx="5158848" cy="379656"/>
              </a:xfrm>
              <a:prstGeom prst="rect">
                <a:avLst/>
              </a:prstGeom>
              <a:blipFill>
                <a:blip r:embed="rId5"/>
                <a:stretch>
                  <a:fillRect b="-1587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7" name="Ομάδα 56"/>
          <p:cNvGrpSpPr/>
          <p:nvPr/>
        </p:nvGrpSpPr>
        <p:grpSpPr>
          <a:xfrm>
            <a:off x="645447" y="4457633"/>
            <a:ext cx="2417826" cy="326029"/>
            <a:chOff x="5217460" y="4457633"/>
            <a:chExt cx="2417826" cy="326029"/>
          </a:xfrm>
        </p:grpSpPr>
        <p:cxnSp>
          <p:nvCxnSpPr>
            <p:cNvPr id="53" name="Ευθεία γραμμή σύνδεσης 52"/>
            <p:cNvCxnSpPr/>
            <p:nvPr/>
          </p:nvCxnSpPr>
          <p:spPr>
            <a:xfrm flipH="1" flipV="1">
              <a:off x="5217460" y="4464838"/>
              <a:ext cx="301213" cy="31882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Ευθεία γραμμή σύνδεσης 55"/>
            <p:cNvCxnSpPr/>
            <p:nvPr/>
          </p:nvCxnSpPr>
          <p:spPr>
            <a:xfrm flipH="1" flipV="1">
              <a:off x="7334073" y="4457633"/>
              <a:ext cx="301213" cy="31882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Ομάδα 57"/>
          <p:cNvGrpSpPr/>
          <p:nvPr/>
        </p:nvGrpSpPr>
        <p:grpSpPr>
          <a:xfrm>
            <a:off x="1553147" y="4474750"/>
            <a:ext cx="2934198" cy="326029"/>
            <a:chOff x="5217460" y="4457633"/>
            <a:chExt cx="2934198" cy="326029"/>
          </a:xfrm>
        </p:grpSpPr>
        <p:cxnSp>
          <p:nvCxnSpPr>
            <p:cNvPr id="59" name="Ευθεία γραμμή σύνδεσης 58"/>
            <p:cNvCxnSpPr/>
            <p:nvPr/>
          </p:nvCxnSpPr>
          <p:spPr>
            <a:xfrm flipH="1" flipV="1">
              <a:off x="5217460" y="4464838"/>
              <a:ext cx="301213" cy="31882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Ευθεία γραμμή σύνδεσης 59"/>
            <p:cNvCxnSpPr/>
            <p:nvPr/>
          </p:nvCxnSpPr>
          <p:spPr>
            <a:xfrm flipH="1" flipV="1">
              <a:off x="7850445" y="4457633"/>
              <a:ext cx="301213" cy="31882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61" name="Ορθογώνιο 60"/>
              <p:cNvSpPr/>
              <p:nvPr/>
            </p:nvSpPr>
            <p:spPr>
              <a:xfrm>
                <a:off x="5603597" y="4405122"/>
                <a:ext cx="3713196" cy="379656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𝐦𝐚𝐱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n-US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𝐦𝐚𝐱</m:t>
                              </m:r>
                              <m:r>
                                <a:rPr lang="en-US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𝟖𝐡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sSub>
                        <m:sSub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n-US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𝟖𝐡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61" name="Ορθογώνιο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3597" y="4405122"/>
                <a:ext cx="3713196" cy="379656"/>
              </a:xfrm>
              <a:prstGeom prst="rect">
                <a:avLst/>
              </a:prstGeom>
              <a:blipFill>
                <a:blip r:embed="rId6"/>
                <a:stretch>
                  <a:fillRect b="-1613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2" name="Ορθογώνιο 61"/>
              <p:cNvSpPr/>
              <p:nvPr/>
            </p:nvSpPr>
            <p:spPr>
              <a:xfrm>
                <a:off x="9270091" y="4165607"/>
                <a:ext cx="2828531" cy="726224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𝐦𝐚𝐱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20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n-US" sz="2000" b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𝐦𝐚𝐱</m:t>
                                  </m:r>
                                  <m:r>
                                    <a:rPr lang="en-US" sz="2000" b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b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𝟖𝐡</m:t>
                                  </m:r>
                                </m:sub>
                              </m:sSub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</m:den>
                      </m:f>
                      <m:sSub>
                        <m:sSubPr>
                          <m:ctrlP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𝟖𝐡</m:t>
                          </m:r>
                        </m:sub>
                      </m:sSub>
                    </m:oMath>
                  </m:oMathPara>
                </a14:m>
                <a:endParaRPr lang="el-GR" sz="2000" dirty="0"/>
              </a:p>
            </p:txBody>
          </p:sp>
        </mc:Choice>
        <mc:Fallback>
          <p:sp>
            <p:nvSpPr>
              <p:cNvPr id="62" name="Ορθογώνιο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0091" y="4165607"/>
                <a:ext cx="2828531" cy="72622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7" name="Ομάδα 66"/>
          <p:cNvGrpSpPr/>
          <p:nvPr/>
        </p:nvGrpSpPr>
        <p:grpSpPr>
          <a:xfrm>
            <a:off x="542016" y="5578744"/>
            <a:ext cx="2194896" cy="369332"/>
            <a:chOff x="542016" y="5578744"/>
            <a:chExt cx="2194896" cy="369332"/>
          </a:xfrm>
        </p:grpSpPr>
        <p:sp>
          <p:nvSpPr>
            <p:cNvPr id="63" name="Ορθογώνιο 62"/>
            <p:cNvSpPr/>
            <p:nvPr/>
          </p:nvSpPr>
          <p:spPr>
            <a:xfrm>
              <a:off x="542016" y="5578744"/>
              <a:ext cx="114941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Ηχοδόση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4" name="Ορθογώνιο 63"/>
                <p:cNvSpPr/>
                <p:nvPr/>
              </p:nvSpPr>
              <p:spPr>
                <a:xfrm>
                  <a:off x="1691433" y="5578744"/>
                  <a:ext cx="104547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(%)=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>
            <p:sp>
              <p:nvSpPr>
                <p:cNvPr id="64" name="Ορθογώνιο 6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91433" y="5578744"/>
                  <a:ext cx="1045479" cy="369332"/>
                </a:xfrm>
                <a:prstGeom prst="rect">
                  <a:avLst/>
                </a:prstGeom>
                <a:blipFill>
                  <a:blip r:embed="rId8"/>
                  <a:stretch>
                    <a:fillRect b="-131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65" name="Ορθογώνιο 64"/>
              <p:cNvSpPr/>
              <p:nvPr/>
            </p:nvSpPr>
            <p:spPr>
              <a:xfrm>
                <a:off x="2579804" y="5497037"/>
                <a:ext cx="5230727" cy="5431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b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𝚷𝛒𝛂𝛄𝛍𝛂𝛕𝛊𝛋</m:t>
                          </m:r>
                          <m:r>
                            <m:rPr>
                              <m:sty m:val="p"/>
                            </m:rP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ό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𝛘𝛒𝛐𝛎𝛊𝛋𝛐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𝛅𝛊𝛂𝛔𝛕𝛈𝛍𝛂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𝛆𝛒𝛄𝛂𝛔𝛊𝛂𝛓</m:t>
                          </m:r>
                        </m:num>
                        <m:den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𝚳𝛆𝛄𝛊𝛔𝛕𝛐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𝛆𝛑𝛊𝛕𝛒𝛆𝛑𝛕𝛐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𝛘𝛒𝛐𝛎𝛊𝛋𝛐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𝛅𝛊𝛂𝛔𝛕𝛈𝛍𝛂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𝛆𝛒𝛄𝛂𝛔𝛊𝛂𝛓</m:t>
                          </m:r>
                        </m:den>
                      </m:f>
                      <m:r>
                        <a:rPr lang="en-US" sz="14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14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𝟏𝟎𝟎</m:t>
                      </m:r>
                      <m:r>
                        <a:rPr lang="el-GR" sz="1400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l-GR" sz="14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400" dirty="0"/>
              </a:p>
            </p:txBody>
          </p:sp>
        </mc:Choice>
        <mc:Fallback>
          <p:sp>
            <p:nvSpPr>
              <p:cNvPr id="65" name="Ορθογώνιο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9804" y="5497037"/>
                <a:ext cx="5230727" cy="543162"/>
              </a:xfrm>
              <a:prstGeom prst="rect">
                <a:avLst/>
              </a:prstGeom>
              <a:blipFill>
                <a:blip r:embed="rId9"/>
                <a:stretch>
                  <a:fillRect b="-561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6" name="Ορθογώνιο 65"/>
              <p:cNvSpPr/>
              <p:nvPr/>
            </p:nvSpPr>
            <p:spPr>
              <a:xfrm>
                <a:off x="7719982" y="5409033"/>
                <a:ext cx="2508444" cy="720325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(%)=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𝐦𝐚𝐱</m:t>
                              </m:r>
                            </m:sub>
                          </m:sSub>
                        </m:den>
                      </m:f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𝟏𝟎𝟎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>
          <p:sp>
            <p:nvSpPr>
              <p:cNvPr id="66" name="Ορθογώνιο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9982" y="5409033"/>
                <a:ext cx="2508444" cy="72032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1864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46" grpId="0"/>
      <p:bldP spid="47" grpId="0"/>
      <p:bldP spid="48" grpId="0"/>
      <p:bldP spid="49" grpId="0"/>
      <p:bldP spid="50" grpId="0" animBg="1"/>
      <p:bldP spid="51" grpId="0"/>
      <p:bldP spid="61" grpId="0"/>
      <p:bldP spid="62" grpId="0" animBg="1"/>
      <p:bldP spid="65" grpId="0"/>
      <p:bldP spid="6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3200" i="0" u="none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Ισοδύναμη </a:t>
            </a:r>
            <a:r>
              <a:rPr lang="el-GR" altLang="el-GR" sz="3200" i="0" u="none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Ηχοστάθ</a:t>
            </a:r>
            <a:r>
              <a:rPr lang="el-GR" altLang="el-GR" sz="3200" i="0" u="none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μη</a:t>
            </a:r>
            <a:r>
              <a:rPr lang="el-GR" altLang="el-GR" sz="3200" i="0" u="none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l-GR" sz="3200" u="none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L</a:t>
            </a:r>
            <a:r>
              <a:rPr lang="en-US" altLang="el-GR" sz="3200" i="0" u="none" baseline="-25000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eq</a:t>
            </a:r>
            <a:r>
              <a:rPr lang="el-GR" altLang="el-GR" sz="3200" i="0" u="none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Πολλών Ηχητικών Πηγών</a:t>
            </a:r>
            <a:endParaRPr lang="en-US" altLang="el-GR" sz="3200" i="0" u="none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Ορθογώνιο 6"/>
          <p:cNvSpPr/>
          <p:nvPr/>
        </p:nvSpPr>
        <p:spPr>
          <a:xfrm>
            <a:off x="0" y="1489569"/>
            <a:ext cx="3431689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μια βάρδια χρονικού διαστήματος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λειτουργούν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μηχανήματα</a:t>
            </a:r>
            <a:endParaRPr lang="el-GR" sz="1600" dirty="0"/>
          </a:p>
        </p:txBody>
      </p:sp>
      <p:grpSp>
        <p:nvGrpSpPr>
          <p:cNvPr id="60" name="Ομάδα 59"/>
          <p:cNvGrpSpPr/>
          <p:nvPr/>
        </p:nvGrpSpPr>
        <p:grpSpPr>
          <a:xfrm>
            <a:off x="3399045" y="592663"/>
            <a:ext cx="8752037" cy="1999929"/>
            <a:chOff x="3399045" y="592663"/>
            <a:chExt cx="8752037" cy="1999929"/>
          </a:xfrm>
        </p:grpSpPr>
        <p:sp>
          <p:nvSpPr>
            <p:cNvPr id="13" name="AutoShape 18"/>
            <p:cNvSpPr>
              <a:spLocks/>
            </p:cNvSpPr>
            <p:nvPr/>
          </p:nvSpPr>
          <p:spPr bwMode="auto">
            <a:xfrm>
              <a:off x="3399045" y="1040573"/>
              <a:ext cx="324000" cy="1552019"/>
            </a:xfrm>
            <a:prstGeom prst="leftBrace">
              <a:avLst>
                <a:gd name="adj1" fmla="val 15879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grpSp>
          <p:nvGrpSpPr>
            <p:cNvPr id="59" name="Ομάδα 58"/>
            <p:cNvGrpSpPr/>
            <p:nvPr/>
          </p:nvGrpSpPr>
          <p:grpSpPr>
            <a:xfrm>
              <a:off x="3700631" y="592663"/>
              <a:ext cx="8450451" cy="652625"/>
              <a:chOff x="3700631" y="592663"/>
              <a:chExt cx="8450451" cy="652625"/>
            </a:xfrm>
          </p:grpSpPr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6" name="Ορθογώνιο 5"/>
                  <p:cNvSpPr/>
                  <p:nvPr/>
                </p:nvSpPr>
                <p:spPr>
                  <a:xfrm>
                    <a:off x="9400955" y="865632"/>
                    <a:ext cx="2533322" cy="379656"/>
                  </a:xfrm>
                  <a:prstGeom prst="rect">
                    <a:avLst/>
                  </a:prstGeom>
                  <a:ln w="28575"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𝑰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l-GR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𝛂𝛖𝛕𝛊</m:t>
                              </m:r>
                            </m:sub>
                          </m:sSub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>
              <p:sp>
                <p:nvSpPr>
                  <p:cNvPr id="6" name="Ορθογώνιο 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400955" y="865632"/>
                    <a:ext cx="2533322" cy="379656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  <a:ln w="28575">
                    <a:noFill/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30" name="Ομάδα 29"/>
              <p:cNvGrpSpPr/>
              <p:nvPr/>
            </p:nvGrpSpPr>
            <p:grpSpPr>
              <a:xfrm>
                <a:off x="3700631" y="592663"/>
                <a:ext cx="8450451" cy="642301"/>
                <a:chOff x="3700631" y="592663"/>
                <a:chExt cx="8450451" cy="642301"/>
              </a:xfrm>
            </p:grpSpPr>
            <p:sp>
              <p:nvSpPr>
                <p:cNvPr id="28" name="Ορθογώνιο 27"/>
                <p:cNvSpPr/>
                <p:nvPr/>
              </p:nvSpPr>
              <p:spPr>
                <a:xfrm>
                  <a:off x="3700631" y="865632"/>
                  <a:ext cx="5789407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 μηχάνημα με </a:t>
                  </a:r>
                  <a:r>
                    <a:rPr lang="el-GR" sz="1600" b="1" dirty="0" err="1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ηχοστάθμη</a:t>
                  </a:r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θορύβου </a:t>
                  </a:r>
                  <a:r>
                    <a:rPr lang="en-US" b="1" i="1" dirty="0" smtClean="0">
                      <a:solidFill>
                        <a:srgbClr val="0000CC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</a:t>
                  </a:r>
                  <a:r>
                    <a:rPr lang="el-GR" b="1" baseline="-25000" dirty="0" smtClean="0">
                      <a:solidFill>
                        <a:srgbClr val="0000CC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r>
                    <a:rPr lang="en-US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για χρονικό διάστημα </a:t>
                  </a:r>
                  <a:r>
                    <a:rPr lang="en-US" b="1" i="1" dirty="0" smtClean="0">
                      <a:solidFill>
                        <a:srgbClr val="0000CC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</a:t>
                  </a:r>
                  <a:r>
                    <a:rPr lang="en-US" b="1" baseline="-25000" dirty="0" smtClean="0">
                      <a:solidFill>
                        <a:srgbClr val="0000CC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</a:t>
                  </a:r>
                  <a:endParaRPr lang="el-GR" sz="1600" dirty="0"/>
                </a:p>
              </p:txBody>
            </p:sp>
            <p:sp>
              <p:nvSpPr>
                <p:cNvPr id="29" name="Ορθογώνιο 28"/>
                <p:cNvSpPr/>
                <p:nvPr/>
              </p:nvSpPr>
              <p:spPr>
                <a:xfrm>
                  <a:off x="9384171" y="592663"/>
                  <a:ext cx="2766911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Στο αυτί εισέρχεται ενέργεια:</a:t>
                  </a:r>
                  <a:endParaRPr lang="el-GR" sz="1600" dirty="0"/>
                </a:p>
              </p:txBody>
            </p:sp>
          </p:grpSp>
        </p:grpSp>
      </p:grpSp>
      <p:grpSp>
        <p:nvGrpSpPr>
          <p:cNvPr id="33" name="Ομάδα 32"/>
          <p:cNvGrpSpPr/>
          <p:nvPr/>
        </p:nvGrpSpPr>
        <p:grpSpPr>
          <a:xfrm>
            <a:off x="3700631" y="1233192"/>
            <a:ext cx="8246192" cy="381862"/>
            <a:chOff x="3700631" y="1233192"/>
            <a:chExt cx="8246192" cy="381862"/>
          </a:xfrm>
        </p:grpSpPr>
        <p:sp>
          <p:nvSpPr>
            <p:cNvPr id="31" name="Ορθογώνιο 30"/>
            <p:cNvSpPr/>
            <p:nvPr/>
          </p:nvSpPr>
          <p:spPr>
            <a:xfrm>
              <a:off x="3700631" y="1245722"/>
              <a:ext cx="6096000" cy="369332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 μηχάνημα με </a:t>
              </a:r>
              <a:r>
                <a:rPr lang="el-GR" sz="16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ηχοστάθμη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θορύβου </a:t>
              </a:r>
              <a:r>
                <a:rPr lang="en-US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l-GR" b="1" baseline="-25000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για χρονικό διάστημα </a:t>
              </a:r>
              <a:r>
                <a:rPr lang="en-US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l-GR" b="1" baseline="-25000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1600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2" name="Ορθογώνιο 31"/>
                <p:cNvSpPr/>
                <p:nvPr/>
              </p:nvSpPr>
              <p:spPr>
                <a:xfrm>
                  <a:off x="9413501" y="1233192"/>
                  <a:ext cx="2533322" cy="379656"/>
                </a:xfrm>
                <a:prstGeom prst="rect">
                  <a:avLst/>
                </a:prstGeom>
                <a:ln w="28575">
                  <a:noFill/>
                </a:ln>
              </p:spPr>
              <p:txBody>
                <a:bodyPr wrap="none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𝑰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sup>
                        </m:sSup>
                        <m:sSub>
                          <m:sSub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el-GR" b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𝛂𝛖𝛕𝛊</m:t>
                            </m:r>
                          </m:sub>
                        </m:sSub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𝑻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>
            <p:sp>
              <p:nvSpPr>
                <p:cNvPr id="32" name="Ορθογώνιο 3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13501" y="1233192"/>
                  <a:ext cx="2533322" cy="379656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4" name="Ομάδα 33"/>
          <p:cNvGrpSpPr/>
          <p:nvPr/>
        </p:nvGrpSpPr>
        <p:grpSpPr>
          <a:xfrm>
            <a:off x="3713180" y="1622263"/>
            <a:ext cx="8246192" cy="381862"/>
            <a:chOff x="3700631" y="1233192"/>
            <a:chExt cx="8246192" cy="381862"/>
          </a:xfrm>
        </p:grpSpPr>
        <p:sp>
          <p:nvSpPr>
            <p:cNvPr id="35" name="Ορθογώνιο 34"/>
            <p:cNvSpPr/>
            <p:nvPr/>
          </p:nvSpPr>
          <p:spPr>
            <a:xfrm>
              <a:off x="3700631" y="1245722"/>
              <a:ext cx="6096000" cy="369332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 μηχάνημα με </a:t>
              </a:r>
              <a:r>
                <a:rPr lang="el-GR" sz="16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ηχοστάθμη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θορύβου </a:t>
              </a:r>
              <a:r>
                <a:rPr lang="en-US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l-GR" b="1" baseline="-25000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για χρονικό διάστημα </a:t>
              </a:r>
              <a:r>
                <a:rPr lang="en-US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l-GR" b="1" baseline="-25000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1600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6" name="Ορθογώνιο 35"/>
                <p:cNvSpPr/>
                <p:nvPr/>
              </p:nvSpPr>
              <p:spPr>
                <a:xfrm>
                  <a:off x="9413501" y="1233192"/>
                  <a:ext cx="2533322" cy="379656"/>
                </a:xfrm>
                <a:prstGeom prst="rect">
                  <a:avLst/>
                </a:prstGeom>
                <a:ln w="28575">
                  <a:noFill/>
                </a:ln>
              </p:spPr>
              <p:txBody>
                <a:bodyPr wrap="none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𝑰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b>
                            </m:sSub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sup>
                        </m:sSup>
                        <m:sSub>
                          <m:sSub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el-GR" b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𝛂𝛖𝛕𝛊</m:t>
                            </m:r>
                          </m:sub>
                        </m:sSub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𝑻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>
            <p:sp>
              <p:nvSpPr>
                <p:cNvPr id="36" name="Ορθογώνιο 3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13501" y="1233192"/>
                  <a:ext cx="2533322" cy="379656"/>
                </a:xfrm>
                <a:prstGeom prst="rect">
                  <a:avLst/>
                </a:prstGeom>
                <a:blipFill>
                  <a:blip r:embed="rId4"/>
                  <a:stretch>
                    <a:fillRect b="-1613"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1" name="Ομάδα 60"/>
          <p:cNvGrpSpPr/>
          <p:nvPr/>
        </p:nvGrpSpPr>
        <p:grpSpPr>
          <a:xfrm>
            <a:off x="3714968" y="2002350"/>
            <a:ext cx="8275045" cy="713577"/>
            <a:chOff x="3714968" y="2002350"/>
            <a:chExt cx="8275045" cy="713577"/>
          </a:xfrm>
        </p:grpSpPr>
        <p:sp>
          <p:nvSpPr>
            <p:cNvPr id="38" name="Ορθογώνιο 37"/>
            <p:cNvSpPr/>
            <p:nvPr/>
          </p:nvSpPr>
          <p:spPr>
            <a:xfrm>
              <a:off x="3757999" y="2002350"/>
              <a:ext cx="820855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. . . . . . . . . . . . . . . . . . . . . . . . . . . . . . . . . . . . . . . . . . . . . . . . . . . . . . . </a:t>
              </a:r>
              <a:r>
                <a:rPr lang="el-GR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 . . . . . . . . . . . . . . . . . . . </a:t>
              </a:r>
              <a:endParaRPr lang="el-GR" sz="1600" dirty="0"/>
            </a:p>
          </p:txBody>
        </p:sp>
        <p:grpSp>
          <p:nvGrpSpPr>
            <p:cNvPr id="40" name="Ομάδα 39"/>
            <p:cNvGrpSpPr/>
            <p:nvPr/>
          </p:nvGrpSpPr>
          <p:grpSpPr>
            <a:xfrm>
              <a:off x="3714968" y="2334065"/>
              <a:ext cx="8275045" cy="381862"/>
              <a:chOff x="3700631" y="1233192"/>
              <a:chExt cx="8275045" cy="381862"/>
            </a:xfrm>
          </p:grpSpPr>
          <p:sp>
            <p:nvSpPr>
              <p:cNvPr id="41" name="Ορθογώνιο 40"/>
              <p:cNvSpPr/>
              <p:nvPr/>
            </p:nvSpPr>
            <p:spPr>
              <a:xfrm>
                <a:off x="3700631" y="1245722"/>
                <a:ext cx="6096000" cy="36933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μηχάνημα με </a:t>
                </a:r>
                <a:r>
                  <a:rPr lang="el-GR" sz="16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ηχοστάθμη</a:t>
                </a:r>
                <a:r>
                  <a: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θορύβου </a:t>
                </a:r>
                <a:r>
                  <a:rPr lang="en-US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l-GR" b="1" baseline="-25000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Ν</a:t>
                </a:r>
                <a:r>
                  <a:rPr lang="en-US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για χρονικό διάστημα </a:t>
                </a:r>
                <a:r>
                  <a:rPr lang="en-US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l-GR" b="1" baseline="-25000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Ν</a:t>
                </a:r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el-GR" sz="1600" dirty="0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2" name="Ορθογώνιο 41"/>
                  <p:cNvSpPr/>
                  <p:nvPr/>
                </p:nvSpPr>
                <p:spPr>
                  <a:xfrm>
                    <a:off x="9413501" y="1233192"/>
                    <a:ext cx="2562175" cy="379656"/>
                  </a:xfrm>
                  <a:prstGeom prst="rect">
                    <a:avLst/>
                  </a:prstGeom>
                  <a:ln w="28575"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𝚴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𝑰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l-GR" b="1" i="0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𝚴</m:t>
                                  </m:r>
                                </m:sub>
                              </m:s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l-GR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𝛂𝛖𝛕𝛊</m:t>
                              </m:r>
                            </m:sub>
                          </m:sSub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𝚴</m:t>
                              </m:r>
                            </m:sub>
                          </m:sSub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>
              <p:sp>
                <p:nvSpPr>
                  <p:cNvPr id="42" name="Ορθογώνιο 4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413501" y="1233192"/>
                    <a:ext cx="2562175" cy="379656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  <a:ln w="28575">
                    <a:noFill/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43" name="Ορθογώνιο 42"/>
          <p:cNvSpPr/>
          <p:nvPr/>
        </p:nvSpPr>
        <p:spPr>
          <a:xfrm>
            <a:off x="0" y="2996401"/>
            <a:ext cx="362612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Στο αυτί εισέρχεται συνολική ενέργεια:</a:t>
            </a:r>
            <a:endParaRPr lang="el-GR" sz="1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4" name="Ορθογώνιο 43"/>
              <p:cNvSpPr/>
              <p:nvPr/>
            </p:nvSpPr>
            <p:spPr>
              <a:xfrm>
                <a:off x="57468" y="3360708"/>
                <a:ext cx="2987421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en-US" sz="1600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𝐧𝐞𝐭</m:t>
                        </m:r>
                      </m:sub>
                    </m:sSub>
                    <m:r>
                      <a:rPr lang="en-US" sz="1600" b="1" i="1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en-US" sz="1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1600" dirty="0" smtClean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en-US" sz="16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1600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en-US" sz="16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sz="1600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+ . . . . +</m:t>
                    </m:r>
                    <m:sSub>
                      <m:sSubPr>
                        <m:ctrlPr>
                          <a:rPr lang="en-US" sz="1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en-US" sz="1600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𝐍</m:t>
                        </m:r>
                      </m:sub>
                    </m:sSub>
                    <m:r>
                      <a:rPr lang="en-US" sz="1600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l-GR" sz="1600" dirty="0"/>
              </a:p>
            </p:txBody>
          </p:sp>
        </mc:Choice>
        <mc:Fallback>
          <p:sp>
            <p:nvSpPr>
              <p:cNvPr id="44" name="Ορθογώνιο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68" y="3360708"/>
                <a:ext cx="2987421" cy="338554"/>
              </a:xfrm>
              <a:prstGeom prst="rect">
                <a:avLst/>
              </a:prstGeom>
              <a:blipFill>
                <a:blip r:embed="rId6"/>
                <a:stretch>
                  <a:fillRect t="-5357" b="-2142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5" name="Ορθογώνιο 44"/>
              <p:cNvSpPr/>
              <p:nvPr/>
            </p:nvSpPr>
            <p:spPr>
              <a:xfrm>
                <a:off x="2847533" y="3350295"/>
                <a:ext cx="7917424" cy="347788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sz="16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n-US" sz="16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sSub>
                        <m:sSub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  <m:sSub>
                        <m:sSubPr>
                          <m:ctrlPr>
                            <a:rPr lang="el-GR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sSub>
                        <m:sSub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  <m:sSub>
                        <m:sSubPr>
                          <m:ctrlPr>
                            <a:rPr lang="el-GR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l-GR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sSub>
                        <m:sSub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  <m:sSub>
                        <m:sSubPr>
                          <m:ctrlPr>
                            <a:rPr lang="el-GR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l-GR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 . . .+</m:t>
                      </m:r>
                      <m:sSup>
                        <m:sSup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l-GR" sz="1600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𝚴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sSub>
                        <m:sSub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  <m:sSub>
                        <m:sSubPr>
                          <m:ctrlPr>
                            <a:rPr lang="el-GR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l-GR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𝚴</m:t>
                          </m:r>
                        </m:sub>
                      </m:sSub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>
          <p:sp>
            <p:nvSpPr>
              <p:cNvPr id="45" name="Ορθογώνιο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7533" y="3350295"/>
                <a:ext cx="7917424" cy="34778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6" name="Ορθογώνιο 45"/>
              <p:cNvSpPr/>
              <p:nvPr/>
            </p:nvSpPr>
            <p:spPr>
              <a:xfrm>
                <a:off x="0" y="3932824"/>
                <a:ext cx="6397777" cy="3702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𝐧𝐞𝐭</m:t>
                          </m:r>
                        </m:sub>
                      </m:sSub>
                      <m:r>
                        <a:rPr lang="en-US" sz="16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sSub>
                        <m:sSub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  <m:d>
                        <m:dPr>
                          <m:ctrlPr>
                            <a:rPr lang="el-GR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l-GR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l-GR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b>
                              </m:s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 . . .+</m:t>
                          </m:r>
                          <m:sSup>
                            <m:sSupPr>
                              <m:ctrlPr>
                                <a:rPr lang="en-US" sz="16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l-GR" sz="1600" b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𝚴</m:t>
                                  </m:r>
                                </m:sub>
                              </m:s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l-GR" sz="1600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𝚴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l-GR" sz="1600" dirty="0"/>
              </a:p>
            </p:txBody>
          </p:sp>
        </mc:Choice>
        <mc:Fallback>
          <p:sp>
            <p:nvSpPr>
              <p:cNvPr id="46" name="Ορθογώνιο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932824"/>
                <a:ext cx="6397777" cy="37029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Ορθογώνιο 46"/>
          <p:cNvSpPr/>
          <p:nvPr/>
        </p:nvSpPr>
        <p:spPr>
          <a:xfrm>
            <a:off x="-1" y="4328371"/>
            <a:ext cx="67969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ζητούμενη ισοδύναμη </a:t>
            </a:r>
            <a:r>
              <a:rPr lang="el-G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baseline="-25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του συνολικού θορύβου θα παρέχει 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στο αυτί την ίδια ποσότητα ενέργειας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b="1" baseline="-25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en-US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χρονικό διάστημα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el-GR" i="1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8" name="Ορθογώνιο 47"/>
              <p:cNvSpPr/>
              <p:nvPr/>
            </p:nvSpPr>
            <p:spPr>
              <a:xfrm>
                <a:off x="3937296" y="5020505"/>
                <a:ext cx="2387640" cy="3529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𝐧𝐞𝐭</m:t>
                          </m:r>
                        </m:sub>
                      </m:sSub>
                      <m:r>
                        <a:rPr lang="en-US" sz="16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sSub>
                        <m:sSub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  <m:sSup>
                        <m:sSup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n-US" sz="1600" b="1" i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𝐞𝐪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>
          <p:sp>
            <p:nvSpPr>
              <p:cNvPr id="48" name="Ορθογώνιο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7296" y="5020505"/>
                <a:ext cx="2387640" cy="35291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AutoShape 18"/>
          <p:cNvSpPr>
            <a:spLocks/>
          </p:cNvSpPr>
          <p:nvPr/>
        </p:nvSpPr>
        <p:spPr bwMode="auto">
          <a:xfrm flipH="1">
            <a:off x="6564858" y="4023373"/>
            <a:ext cx="324000" cy="1323177"/>
          </a:xfrm>
          <a:prstGeom prst="leftBrace">
            <a:avLst>
              <a:gd name="adj1" fmla="val 15879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0" name="Ορθογώνιο 49"/>
              <p:cNvSpPr/>
              <p:nvPr/>
            </p:nvSpPr>
            <p:spPr>
              <a:xfrm>
                <a:off x="57468" y="5620780"/>
                <a:ext cx="7538346" cy="3726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sSub>
                        <m:sSub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  <m:sSup>
                        <m:sSup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n-US" sz="1600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𝐞𝐪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r>
                        <a:rPr lang="en-US" sz="16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sSub>
                        <m:sSub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  <m:d>
                        <m:dPr>
                          <m:ctrlPr>
                            <a:rPr lang="el-GR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l-GR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l-GR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b>
                              </m:s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 . . .+</m:t>
                          </m:r>
                          <m:sSup>
                            <m:sSup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l-GR" sz="1600" b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𝚴</m:t>
                                  </m:r>
                                </m:sub>
                              </m:s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l-GR" sz="1600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𝚴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l-GR" sz="1600" dirty="0"/>
              </a:p>
            </p:txBody>
          </p:sp>
        </mc:Choice>
        <mc:Fallback>
          <p:sp>
            <p:nvSpPr>
              <p:cNvPr id="50" name="Ορθογώνιο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68" y="5620780"/>
                <a:ext cx="7538346" cy="37266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1" name="Ομάδα 50"/>
          <p:cNvGrpSpPr/>
          <p:nvPr/>
        </p:nvGrpSpPr>
        <p:grpSpPr>
          <a:xfrm>
            <a:off x="139837" y="5724600"/>
            <a:ext cx="2312897" cy="249396"/>
            <a:chOff x="5217461" y="4464838"/>
            <a:chExt cx="2312897" cy="249396"/>
          </a:xfrm>
        </p:grpSpPr>
        <p:cxnSp>
          <p:nvCxnSpPr>
            <p:cNvPr id="52" name="Ευθεία γραμμή σύνδεσης 51"/>
            <p:cNvCxnSpPr/>
            <p:nvPr/>
          </p:nvCxnSpPr>
          <p:spPr>
            <a:xfrm flipH="1" flipV="1">
              <a:off x="5217461" y="4464838"/>
              <a:ext cx="548650" cy="249396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Ευθεία γραμμή σύνδεσης 52"/>
            <p:cNvCxnSpPr/>
            <p:nvPr/>
          </p:nvCxnSpPr>
          <p:spPr>
            <a:xfrm flipH="1" flipV="1">
              <a:off x="6989819" y="4500666"/>
              <a:ext cx="540539" cy="21356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7" name="Ορθογώνιο 56"/>
              <p:cNvSpPr/>
              <p:nvPr/>
            </p:nvSpPr>
            <p:spPr>
              <a:xfrm>
                <a:off x="0" y="6215214"/>
                <a:ext cx="6148926" cy="5947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n-US" sz="1600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𝐞𝐪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r>
                        <a:rPr lang="en-US" sz="16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l-GR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l-GR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b>
                              </m:s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 . . .+</m:t>
                          </m:r>
                          <m:sSup>
                            <m:sSup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l-GR" sz="1600" b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𝚴</m:t>
                                  </m:r>
                                </m:sub>
                              </m:s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l-GR" sz="1600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𝚴</m:t>
                              </m:r>
                            </m:sub>
                          </m:sSub>
                        </m:num>
                        <m:den>
                          <m: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>
          <p:sp>
            <p:nvSpPr>
              <p:cNvPr id="57" name="Ορθογώνιο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6215214"/>
                <a:ext cx="6148926" cy="59477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8" name="Ορθογώνιο 57"/>
              <p:cNvSpPr/>
              <p:nvPr/>
            </p:nvSpPr>
            <p:spPr>
              <a:xfrm>
                <a:off x="5913124" y="6232985"/>
                <a:ext cx="5830635" cy="609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f>
                        <m:f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f>
                        <m:f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f>
                        <m:f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</m:num>
                        <m:den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+. . . . .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n-US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𝐍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f>
                        <m:f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n-US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𝐍</m:t>
                              </m:r>
                            </m:sub>
                          </m:sSub>
                        </m:num>
                        <m:den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58" name="Ορθογώνιο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3124" y="6232985"/>
                <a:ext cx="5830635" cy="60907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4123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3" grpId="0"/>
      <p:bldP spid="44" grpId="0"/>
      <p:bldP spid="45" grpId="0"/>
      <p:bldP spid="46" grpId="0"/>
      <p:bldP spid="47" grpId="0"/>
      <p:bldP spid="48" grpId="0"/>
      <p:bldP spid="49" grpId="0" animBg="1"/>
      <p:bldP spid="50" grpId="0"/>
      <p:bldP spid="57" grpId="0"/>
      <p:bldP spid="5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3200" i="0" u="none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Ισοδύναμη </a:t>
            </a:r>
            <a:r>
              <a:rPr lang="el-GR" altLang="el-GR" sz="3200" i="0" u="none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Ηχοστάθ</a:t>
            </a:r>
            <a:r>
              <a:rPr lang="el-GR" altLang="el-GR" sz="3200" i="0" u="none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μη</a:t>
            </a:r>
            <a:r>
              <a:rPr lang="el-GR" altLang="el-GR" sz="3200" i="0" u="none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l-GR" sz="3200" u="none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L</a:t>
            </a:r>
            <a:r>
              <a:rPr lang="en-US" altLang="el-GR" sz="3200" i="0" u="none" baseline="-25000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eq</a:t>
            </a:r>
            <a:r>
              <a:rPr lang="el-GR" altLang="el-GR" sz="3200" i="0" u="none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Πολλών Ηχητικών Πηγών</a:t>
            </a:r>
            <a:endParaRPr lang="en-US" altLang="el-GR" sz="3200" i="0" u="none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grpSp>
        <p:nvGrpSpPr>
          <p:cNvPr id="73" name="Ομάδα 72"/>
          <p:cNvGrpSpPr/>
          <p:nvPr/>
        </p:nvGrpSpPr>
        <p:grpSpPr>
          <a:xfrm>
            <a:off x="-1" y="734744"/>
            <a:ext cx="7704125" cy="551754"/>
            <a:chOff x="-1" y="734744"/>
            <a:chExt cx="7704125" cy="551754"/>
          </a:xfrm>
        </p:grpSpPr>
        <p:sp>
          <p:nvSpPr>
            <p:cNvPr id="21" name="Ορθογώνιο 20"/>
            <p:cNvSpPr/>
            <p:nvPr/>
          </p:nvSpPr>
          <p:spPr>
            <a:xfrm>
              <a:off x="-1" y="855184"/>
              <a:ext cx="127547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Αποδείξαμε:</a:t>
              </a:r>
              <a:endParaRPr lang="el-GR" sz="1600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2" name="Ορθογώνιο 31"/>
                <p:cNvSpPr/>
                <p:nvPr/>
              </p:nvSpPr>
              <p:spPr>
                <a:xfrm>
                  <a:off x="1118795" y="734744"/>
                  <a:ext cx="6585329" cy="5517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16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sSub>
                              <m:sSubPr>
                                <m:ctrlP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n-US" sz="1600" b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𝐞𝐪</m:t>
                                </m:r>
                              </m:sub>
                            </m:sSub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sup>
                        </m:sSup>
                        <m:r>
                          <a:rPr lang="en-US" sz="1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sSub>
                              <m:sSubPr>
                                <m:ctrlP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sup>
                        </m:sSup>
                        <m:f>
                          <m:fPr>
                            <m:ctrlP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𝑻</m:t>
                                </m:r>
                              </m:e>
                              <m:sub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𝑻</m:t>
                            </m:r>
                          </m:den>
                        </m:f>
                        <m:r>
                          <a:rPr lang="en-US" sz="1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sSub>
                              <m:sSubPr>
                                <m:ctrlP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sup>
                        </m:sSup>
                        <m:f>
                          <m:fPr>
                            <m:ctrlP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𝑻</m:t>
                                </m:r>
                              </m:e>
                              <m:sub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𝑻</m:t>
                            </m:r>
                          </m:den>
                        </m:f>
                        <m:r>
                          <a:rPr lang="en-US" sz="1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sSub>
                              <m:sSubPr>
                                <m:ctrlP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b>
                            </m:sSub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sup>
                        </m:sSup>
                        <m:f>
                          <m:fPr>
                            <m:ctrlP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𝑻</m:t>
                                </m:r>
                              </m:e>
                              <m:sub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𝑻</m:t>
                            </m:r>
                          </m:den>
                        </m:f>
                        <m:r>
                          <a:rPr lang="en-US" sz="1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+. . . . .+</m:t>
                        </m:r>
                        <m:sSup>
                          <m:sSupPr>
                            <m:ctrlP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sSub>
                              <m:sSubPr>
                                <m:ctrlP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n-US" sz="1600" b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𝐍</m:t>
                                </m:r>
                              </m:sub>
                            </m:sSub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sup>
                        </m:sSup>
                        <m:f>
                          <m:fPr>
                            <m:ctrlP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𝑻</m:t>
                                </m:r>
                              </m:e>
                              <m:sub>
                                <m:r>
                                  <a:rPr lang="en-US" sz="1600" b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𝐍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𝑻</m:t>
                            </m:r>
                          </m:den>
                        </m:f>
                        <m:r>
                          <a:rPr lang="el-GR" sz="16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l-GR" sz="16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1600" dirty="0"/>
                </a:p>
              </p:txBody>
            </p:sp>
          </mc:Choice>
          <mc:Fallback>
            <p:sp>
              <p:nvSpPr>
                <p:cNvPr id="32" name="Ορθογώνιο 3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18795" y="734744"/>
                  <a:ext cx="6585329" cy="551754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64" name="Ορθογώνιο 63"/>
              <p:cNvSpPr/>
              <p:nvPr/>
            </p:nvSpPr>
            <p:spPr>
              <a:xfrm>
                <a:off x="1118795" y="1406938"/>
                <a:ext cx="6642909" cy="5678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n-US" sz="1600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𝐞𝐪</m:t>
                              </m:r>
                            </m:sub>
                          </m:sSub>
                        </m:num>
                        <m:den>
                          <m: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  <m:r>
                        <a:rPr lang="en-US" sz="16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6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d>
                            <m:dPr>
                              <m:ctrlPr>
                                <a:rPr lang="en-US" sz="16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sSub>
                                    <m:sSubPr>
                                      <m:ctrlP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𝑳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sSub>
                                    <m:sSubPr>
                                      <m:ctrlP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𝑳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sSub>
                                    <m:sSubPr>
                                      <m:ctrlP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𝑳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sub>
                                  </m:sSub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+. . . . .+</m:t>
                              </m:r>
                              <m:sSup>
                                <m:sSup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sSub>
                                    <m:sSubPr>
                                      <m:ctrlP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𝑳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𝑵</m:t>
                                      </m:r>
                                    </m:sub>
                                  </m:sSub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𝑵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l-GR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l-GR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>
          <p:sp>
            <p:nvSpPr>
              <p:cNvPr id="64" name="Ορθογώνιο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8795" y="1406938"/>
                <a:ext cx="6642909" cy="56784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5" name="Ορθογώνιο 64"/>
              <p:cNvSpPr/>
              <p:nvPr/>
            </p:nvSpPr>
            <p:spPr>
              <a:xfrm>
                <a:off x="1118795" y="2011079"/>
                <a:ext cx="7400424" cy="616772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n-US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𝐞𝐪</m:t>
                          </m:r>
                        </m:sub>
                      </m:sSub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𝑳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𝑳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𝑳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sub>
                                  </m:s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+. . . . .+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𝑳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𝑵</m:t>
                                      </m:r>
                                    </m:sub>
                                  </m:s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𝑵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65" name="Ορθογώνιο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8795" y="2011079"/>
                <a:ext cx="7400424" cy="61677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Ορθογώνιο 65"/>
          <p:cNvSpPr/>
          <p:nvPr/>
        </p:nvSpPr>
        <p:spPr>
          <a:xfrm>
            <a:off x="1787" y="2685779"/>
            <a:ext cx="5488105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Περίπτωση 1η:</a:t>
            </a:r>
            <a:r>
              <a:rPr lang="el-GR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 μηχανήματα </a:t>
            </a:r>
          </a:p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λειτουργούν ταυτόχρονα: 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. . . =</a:t>
            </a:r>
            <a:r>
              <a:rPr lang="el-GR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l-GR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 smtClean="0">
                <a:solidFill>
                  <a:srgbClr val="0000CC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⇒</a:t>
            </a:r>
            <a:endParaRPr lang="el-GR" sz="1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7" name="Ορθογώνιο 66"/>
              <p:cNvSpPr/>
              <p:nvPr/>
            </p:nvSpPr>
            <p:spPr>
              <a:xfrm>
                <a:off x="5696870" y="3133594"/>
                <a:ext cx="5976000" cy="413959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n-US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𝐞𝐪</m:t>
                          </m:r>
                        </m:sub>
                      </m:sSub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𝑳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𝑳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𝑳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sub>
                                  </m:s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+. . . . .+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𝑳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𝑵</m:t>
                                      </m:r>
                                    </m:sub>
                                  </m:s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67" name="Ορθογώνιο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6870" y="3133594"/>
                <a:ext cx="5976000" cy="413959"/>
              </a:xfrm>
              <a:prstGeom prst="rect">
                <a:avLst/>
              </a:prstGeom>
              <a:blipFill>
                <a:blip r:embed="rId5"/>
                <a:stretch>
                  <a:fillRect b="-4225"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Ορθογώνιο 67"/>
          <p:cNvSpPr/>
          <p:nvPr/>
        </p:nvSpPr>
        <p:spPr>
          <a:xfrm>
            <a:off x="3575" y="3817132"/>
            <a:ext cx="5858207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Περίπτωση 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η: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 μηχανήματα </a:t>
            </a:r>
          </a:p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παράγουν την ίδια </a:t>
            </a:r>
            <a:r>
              <a:rPr lang="el-G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. . . =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 smtClean="0">
                <a:solidFill>
                  <a:srgbClr val="0000CC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⇒</a:t>
            </a:r>
            <a:endParaRPr lang="el-GR" sz="1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9" name="Ορθογώνιο 68"/>
              <p:cNvSpPr/>
              <p:nvPr/>
            </p:nvSpPr>
            <p:spPr>
              <a:xfrm>
                <a:off x="5714100" y="4174145"/>
                <a:ext cx="6263381" cy="5585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n-US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𝐞𝐪</m:t>
                          </m:r>
                        </m:sub>
                      </m:sSub>
                      <m:r>
                        <a:rPr lang="en-US" sz="16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unc>
                        <m:func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6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d>
                            <m:dPr>
                              <m:ctrlPr>
                                <a:rPr lang="en-US" sz="16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r>
                                    <a:rPr lang="en-US" sz="16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r>
                                    <a:rPr lang="en-US" sz="16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r>
                                    <a:rPr lang="en-US" sz="16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+. . . . .+</m:t>
                              </m:r>
                              <m:sSup>
                                <m:sSup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r>
                                    <a:rPr lang="en-US" sz="16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𝑵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l-GR" sz="1600" dirty="0"/>
              </a:p>
            </p:txBody>
          </p:sp>
        </mc:Choice>
        <mc:Fallback>
          <p:sp>
            <p:nvSpPr>
              <p:cNvPr id="69" name="Ορθογώνιο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4100" y="4174145"/>
                <a:ext cx="6263381" cy="55855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0" name="Ορθογώνιο 69"/>
              <p:cNvSpPr/>
              <p:nvPr/>
            </p:nvSpPr>
            <p:spPr>
              <a:xfrm>
                <a:off x="2358201" y="4946834"/>
                <a:ext cx="8963351" cy="5585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n-US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𝐞𝐪</m:t>
                          </m:r>
                        </m:sub>
                      </m:sSub>
                      <m:r>
                        <a:rPr lang="en-US" sz="16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unc>
                        <m:func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6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  <m:d>
                            <m:dPr>
                              <m:ctrlPr>
                                <a:rPr lang="en-US" sz="16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</m:e>
                          </m:d>
                        </m:fName>
                        <m:e>
                          <m:d>
                            <m:dPr>
                              <m:ctrlPr>
                                <a:rPr lang="en-US" sz="16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en-US" sz="16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  <m:r>
                                    <a:rPr lang="en-US" sz="16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sub>
                                  </m:sSub>
                                  <m:r>
                                    <a:rPr lang="en-US" sz="16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+. . . +</m:t>
                                  </m:r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𝑵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US" sz="1600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𝐥𝐨𝐠</m:t>
                      </m:r>
                      <m:d>
                        <m:d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</m:e>
                      </m:d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unc>
                        <m:func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6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d>
                            <m:dPr>
                              <m:ctrlPr>
                                <a:rPr lang="en-US" sz="16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sub>
                                  </m:sSub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+. . . +</m:t>
                                  </m:r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𝑵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l-GR" sz="1600" b="1" dirty="0"/>
              </a:p>
            </p:txBody>
          </p:sp>
        </mc:Choice>
        <mc:Fallback>
          <p:sp>
            <p:nvSpPr>
              <p:cNvPr id="70" name="Ορθογώνιο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8201" y="4946834"/>
                <a:ext cx="8963351" cy="55855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1" name="Ορθογώνιο 70"/>
              <p:cNvSpPr/>
              <p:nvPr/>
            </p:nvSpPr>
            <p:spPr>
              <a:xfrm>
                <a:off x="2358200" y="5774765"/>
                <a:ext cx="4888389" cy="5585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n-US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𝐞𝐪</m:t>
                          </m:r>
                        </m:sub>
                      </m:sSub>
                      <m:r>
                        <a:rPr lang="en-US" sz="16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>
                        <m:f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unc>
                        <m:func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6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d>
                            <m:dPr>
                              <m:ctrlPr>
                                <a:rPr lang="en-US" sz="16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sub>
                                  </m:sSub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+. . . +</m:t>
                                  </m:r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𝑵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600" b="1" dirty="0"/>
              </a:p>
            </p:txBody>
          </p:sp>
        </mc:Choice>
        <mc:Fallback>
          <p:sp>
            <p:nvSpPr>
              <p:cNvPr id="71" name="Ορθογώνιο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8200" y="5774765"/>
                <a:ext cx="4888389" cy="55855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2" name="Ορθογώνιο 71"/>
              <p:cNvSpPr/>
              <p:nvPr/>
            </p:nvSpPr>
            <p:spPr>
              <a:xfrm>
                <a:off x="7089092" y="5753249"/>
                <a:ext cx="4395947" cy="616772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n-US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𝐞𝐪</m:t>
                          </m:r>
                        </m:sub>
                      </m:sSub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𝑳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sub>
                                  </m:s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+. . . +</m:t>
                                  </m:r>
                                  <m:sSub>
                                    <m:sSubPr>
                                      <m:ctrlP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𝑵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l-GR" b="1" dirty="0"/>
              </a:p>
            </p:txBody>
          </p:sp>
        </mc:Choice>
        <mc:Fallback>
          <p:sp>
            <p:nvSpPr>
              <p:cNvPr id="72" name="Ορθογώνιο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9092" y="5753249"/>
                <a:ext cx="4395947" cy="61677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0119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 animBg="1"/>
      <p:bldP spid="66" grpId="0"/>
      <p:bldP spid="67" grpId="0" animBg="1"/>
      <p:bldP spid="68" grpId="0"/>
      <p:bldP spid="69" grpId="0"/>
      <p:bldP spid="70" grpId="0"/>
      <p:bldP spid="71" grpId="0"/>
      <p:bldP spid="72" grpId="0" animBg="1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2958</Words>
  <Application>Microsoft Office PowerPoint</Application>
  <PresentationFormat>Ευρεία οθόνη</PresentationFormat>
  <Paragraphs>167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Symbol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Sideris</cp:lastModifiedBy>
  <cp:revision>47</cp:revision>
  <dcterms:created xsi:type="dcterms:W3CDTF">2021-04-18T07:58:25Z</dcterms:created>
  <dcterms:modified xsi:type="dcterms:W3CDTF">2021-04-18T16:31:12Z</dcterms:modified>
</cp:coreProperties>
</file>