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0"/>
  </p:notesMasterIdLst>
  <p:sldIdLst>
    <p:sldId id="292" r:id="rId2"/>
    <p:sldId id="261" r:id="rId3"/>
    <p:sldId id="262" r:id="rId4"/>
    <p:sldId id="263" r:id="rId5"/>
    <p:sldId id="264" r:id="rId6"/>
    <p:sldId id="258" r:id="rId7"/>
    <p:sldId id="259" r:id="rId8"/>
    <p:sldId id="265" r:id="rId9"/>
    <p:sldId id="266" r:id="rId10"/>
    <p:sldId id="268" r:id="rId11"/>
    <p:sldId id="269" r:id="rId12"/>
    <p:sldId id="270" r:id="rId13"/>
    <p:sldId id="271" r:id="rId14"/>
    <p:sldId id="272" r:id="rId15"/>
    <p:sldId id="290" r:id="rId16"/>
    <p:sldId id="273" r:id="rId17"/>
    <p:sldId id="267" r:id="rId18"/>
    <p:sldId id="274" r:id="rId19"/>
    <p:sldId id="275" r:id="rId20"/>
    <p:sldId id="278" r:id="rId21"/>
    <p:sldId id="276" r:id="rId22"/>
    <p:sldId id="277" r:id="rId23"/>
    <p:sldId id="279" r:id="rId24"/>
    <p:sldId id="280" r:id="rId25"/>
    <p:sldId id="288" r:id="rId26"/>
    <p:sldId id="289" r:id="rId27"/>
    <p:sldId id="281" r:id="rId28"/>
    <p:sldId id="28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1729" autoAdjust="0"/>
  </p:normalViewPr>
  <p:slideViewPr>
    <p:cSldViewPr snapToGrid="0">
      <p:cViewPr varScale="1">
        <p:scale>
          <a:sx n="51" d="100"/>
          <a:sy n="51" d="100"/>
        </p:scale>
        <p:origin x="854" y="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55A764-4C2E-4D4A-A087-92B0AF7E614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l-GR"/>
        </a:p>
      </dgm:t>
    </dgm:pt>
    <dgm:pt modelId="{C44A190B-B2D7-4924-A38F-E3A99974D97D}">
      <dgm:prSet phldrT="[Κείμενο]" custT="1"/>
      <dgm:spPr/>
      <dgm:t>
        <a:bodyPr/>
        <a:lstStyle/>
        <a:p>
          <a:r>
            <a:rPr lang="el-GR" sz="2400" dirty="0"/>
            <a:t>Επίσημη μετάδοση της </a:t>
          </a:r>
          <a:r>
            <a:rPr lang="el-GR" sz="2400" dirty="0" err="1"/>
            <a:t>γνωσης</a:t>
          </a:r>
          <a:endParaRPr lang="el-GR" sz="2400" dirty="0"/>
        </a:p>
      </dgm:t>
    </dgm:pt>
    <dgm:pt modelId="{53E049A2-E862-4828-B88E-E8EFD5BAA854}" type="parTrans" cxnId="{2DC2244B-4F63-4B32-8787-954E2E887BAA}">
      <dgm:prSet/>
      <dgm:spPr/>
      <dgm:t>
        <a:bodyPr/>
        <a:lstStyle/>
        <a:p>
          <a:endParaRPr lang="el-GR"/>
        </a:p>
      </dgm:t>
    </dgm:pt>
    <dgm:pt modelId="{C77F7ABC-CCCF-477F-8921-281505D86258}" type="sibTrans" cxnId="{2DC2244B-4F63-4B32-8787-954E2E887BAA}">
      <dgm:prSet/>
      <dgm:spPr/>
      <dgm:t>
        <a:bodyPr/>
        <a:lstStyle/>
        <a:p>
          <a:endParaRPr lang="el-GR"/>
        </a:p>
      </dgm:t>
    </dgm:pt>
    <dgm:pt modelId="{7955EC8E-9BFA-4236-BFB6-6720C5FC1DA3}">
      <dgm:prSet phldrT="[Κείμενο]" custT="1"/>
      <dgm:spPr/>
      <dgm:t>
        <a:bodyPr/>
        <a:lstStyle/>
        <a:p>
          <a:r>
            <a:rPr lang="el-GR" sz="2400" dirty="0"/>
            <a:t>Δομές εξουσίας και αρχές ελέγχου</a:t>
          </a:r>
        </a:p>
      </dgm:t>
    </dgm:pt>
    <dgm:pt modelId="{6A5212F7-41E8-4B32-8CBF-EAF6EE9673FD}" type="parTrans" cxnId="{86A9BCC4-C624-43AC-86CE-F0F26FBA2794}">
      <dgm:prSet/>
      <dgm:spPr/>
      <dgm:t>
        <a:bodyPr/>
        <a:lstStyle/>
        <a:p>
          <a:endParaRPr lang="el-GR"/>
        </a:p>
      </dgm:t>
    </dgm:pt>
    <dgm:pt modelId="{9423BB07-FE97-4489-AFEC-18D1CB0BEC15}" type="sibTrans" cxnId="{86A9BCC4-C624-43AC-86CE-F0F26FBA2794}">
      <dgm:prSet/>
      <dgm:spPr/>
      <dgm:t>
        <a:bodyPr/>
        <a:lstStyle/>
        <a:p>
          <a:endParaRPr lang="el-GR"/>
        </a:p>
      </dgm:t>
    </dgm:pt>
    <dgm:pt modelId="{D4703475-E63D-4299-9D1F-4C813D1EBE8D}">
      <dgm:prSet phldrT="[Κείμενο]" custT="1"/>
      <dgm:spPr/>
      <dgm:t>
        <a:bodyPr/>
        <a:lstStyle/>
        <a:p>
          <a:r>
            <a:rPr lang="el-GR" sz="2400" dirty="0"/>
            <a:t>Εκπαιδευτική γνώση</a:t>
          </a:r>
        </a:p>
      </dgm:t>
    </dgm:pt>
    <dgm:pt modelId="{C07E8816-44EA-48A9-9D22-EABEB59B388E}" type="parTrans" cxnId="{79B8E088-1E56-46C5-BA3D-D17E95A095DE}">
      <dgm:prSet/>
      <dgm:spPr/>
      <dgm:t>
        <a:bodyPr/>
        <a:lstStyle/>
        <a:p>
          <a:endParaRPr lang="el-GR"/>
        </a:p>
      </dgm:t>
    </dgm:pt>
    <dgm:pt modelId="{C19D9AD6-1075-4797-B756-11FDF1FDED38}" type="sibTrans" cxnId="{79B8E088-1E56-46C5-BA3D-D17E95A095DE}">
      <dgm:prSet/>
      <dgm:spPr/>
      <dgm:t>
        <a:bodyPr/>
        <a:lstStyle/>
        <a:p>
          <a:endParaRPr lang="el-GR"/>
        </a:p>
      </dgm:t>
    </dgm:pt>
    <dgm:pt modelId="{E5D97AF2-9517-46B0-B935-E92C0732F2CB}">
      <dgm:prSet phldrT="[Κείμενο]"/>
      <dgm:spPr/>
      <dgm:t>
        <a:bodyPr/>
        <a:lstStyle/>
        <a:p>
          <a:r>
            <a:rPr lang="el-GR" dirty="0"/>
            <a:t>Μορφές εμπειρίας, ταυτότητας </a:t>
          </a:r>
        </a:p>
      </dgm:t>
    </dgm:pt>
    <dgm:pt modelId="{1A23F839-3A57-48FF-BB7B-AE06041E3739}" type="parTrans" cxnId="{E7AD5BF9-0F63-42BD-B21C-9546BEB1362F}">
      <dgm:prSet/>
      <dgm:spPr/>
      <dgm:t>
        <a:bodyPr/>
        <a:lstStyle/>
        <a:p>
          <a:endParaRPr lang="el-GR"/>
        </a:p>
      </dgm:t>
    </dgm:pt>
    <dgm:pt modelId="{22A16D3D-4FF9-424E-AAB7-9F57C685A5CD}" type="sibTrans" cxnId="{E7AD5BF9-0F63-42BD-B21C-9546BEB1362F}">
      <dgm:prSet/>
      <dgm:spPr/>
      <dgm:t>
        <a:bodyPr/>
        <a:lstStyle/>
        <a:p>
          <a:endParaRPr lang="el-GR"/>
        </a:p>
      </dgm:t>
    </dgm:pt>
    <dgm:pt modelId="{9D680A2F-09EE-493E-9528-255989B3DBD7}" type="pres">
      <dgm:prSet presAssocID="{5D55A764-4C2E-4D4A-A087-92B0AF7E6149}" presName="Name0" presStyleCnt="0">
        <dgm:presLayoutVars>
          <dgm:chPref val="1"/>
          <dgm:dir/>
          <dgm:animOne val="branch"/>
          <dgm:animLvl val="lvl"/>
          <dgm:resizeHandles val="exact"/>
        </dgm:presLayoutVars>
      </dgm:prSet>
      <dgm:spPr/>
    </dgm:pt>
    <dgm:pt modelId="{205AC76F-F05E-4D5F-BAC5-E366DF4CACC9}" type="pres">
      <dgm:prSet presAssocID="{C44A190B-B2D7-4924-A38F-E3A99974D97D}" presName="root1" presStyleCnt="0"/>
      <dgm:spPr/>
    </dgm:pt>
    <dgm:pt modelId="{1276E017-C797-4F45-B4A7-40738DA3A3C7}" type="pres">
      <dgm:prSet presAssocID="{C44A190B-B2D7-4924-A38F-E3A99974D97D}" presName="LevelOneTextNode" presStyleLbl="node0" presStyleIdx="0" presStyleCnt="1">
        <dgm:presLayoutVars>
          <dgm:chPref val="3"/>
        </dgm:presLayoutVars>
      </dgm:prSet>
      <dgm:spPr/>
    </dgm:pt>
    <dgm:pt modelId="{4BD72C3D-40C3-4E50-A714-5AAED0BD5606}" type="pres">
      <dgm:prSet presAssocID="{C44A190B-B2D7-4924-A38F-E3A99974D97D}" presName="level2hierChild" presStyleCnt="0"/>
      <dgm:spPr/>
    </dgm:pt>
    <dgm:pt modelId="{9AAECAA8-C4A1-4EF4-A3F7-C86904A0D784}" type="pres">
      <dgm:prSet presAssocID="{6A5212F7-41E8-4B32-8CBF-EAF6EE9673FD}" presName="conn2-1" presStyleLbl="parChTrans1D2" presStyleIdx="0" presStyleCnt="3"/>
      <dgm:spPr/>
    </dgm:pt>
    <dgm:pt modelId="{69435DD9-3979-418D-A791-F91C18725672}" type="pres">
      <dgm:prSet presAssocID="{6A5212F7-41E8-4B32-8CBF-EAF6EE9673FD}" presName="connTx" presStyleLbl="parChTrans1D2" presStyleIdx="0" presStyleCnt="3"/>
      <dgm:spPr/>
    </dgm:pt>
    <dgm:pt modelId="{27783D31-61BC-480B-97EE-36C7F9CCC428}" type="pres">
      <dgm:prSet presAssocID="{7955EC8E-9BFA-4236-BFB6-6720C5FC1DA3}" presName="root2" presStyleCnt="0"/>
      <dgm:spPr/>
    </dgm:pt>
    <dgm:pt modelId="{BFBE7A96-7CA3-439A-8805-5AC21BBFF7D9}" type="pres">
      <dgm:prSet presAssocID="{7955EC8E-9BFA-4236-BFB6-6720C5FC1DA3}" presName="LevelTwoTextNode" presStyleLbl="node2" presStyleIdx="0" presStyleCnt="3">
        <dgm:presLayoutVars>
          <dgm:chPref val="3"/>
        </dgm:presLayoutVars>
      </dgm:prSet>
      <dgm:spPr/>
    </dgm:pt>
    <dgm:pt modelId="{7017A19E-B7CC-4782-BC86-8189123088B5}" type="pres">
      <dgm:prSet presAssocID="{7955EC8E-9BFA-4236-BFB6-6720C5FC1DA3}" presName="level3hierChild" presStyleCnt="0"/>
      <dgm:spPr/>
    </dgm:pt>
    <dgm:pt modelId="{F3BD374B-F72C-4FB0-831E-AD91D59D3C4B}" type="pres">
      <dgm:prSet presAssocID="{C07E8816-44EA-48A9-9D22-EABEB59B388E}" presName="conn2-1" presStyleLbl="parChTrans1D2" presStyleIdx="1" presStyleCnt="3"/>
      <dgm:spPr/>
    </dgm:pt>
    <dgm:pt modelId="{5DE80F36-E89E-4D42-ADC0-E99F5FEBFA45}" type="pres">
      <dgm:prSet presAssocID="{C07E8816-44EA-48A9-9D22-EABEB59B388E}" presName="connTx" presStyleLbl="parChTrans1D2" presStyleIdx="1" presStyleCnt="3"/>
      <dgm:spPr/>
    </dgm:pt>
    <dgm:pt modelId="{0F0AC499-7FB3-4301-8A02-C19053380294}" type="pres">
      <dgm:prSet presAssocID="{D4703475-E63D-4299-9D1F-4C813D1EBE8D}" presName="root2" presStyleCnt="0"/>
      <dgm:spPr/>
    </dgm:pt>
    <dgm:pt modelId="{1339CE00-FD22-4B3B-8101-58C9702F6836}" type="pres">
      <dgm:prSet presAssocID="{D4703475-E63D-4299-9D1F-4C813D1EBE8D}" presName="LevelTwoTextNode" presStyleLbl="node2" presStyleIdx="1" presStyleCnt="3">
        <dgm:presLayoutVars>
          <dgm:chPref val="3"/>
        </dgm:presLayoutVars>
      </dgm:prSet>
      <dgm:spPr/>
    </dgm:pt>
    <dgm:pt modelId="{D70B7CDE-A5E3-4069-B33F-43F499A3FF90}" type="pres">
      <dgm:prSet presAssocID="{D4703475-E63D-4299-9D1F-4C813D1EBE8D}" presName="level3hierChild" presStyleCnt="0"/>
      <dgm:spPr/>
    </dgm:pt>
    <dgm:pt modelId="{30624325-F4B1-4DB8-BEE5-0F0CA1EFB341}" type="pres">
      <dgm:prSet presAssocID="{1A23F839-3A57-48FF-BB7B-AE06041E3739}" presName="conn2-1" presStyleLbl="parChTrans1D2" presStyleIdx="2" presStyleCnt="3"/>
      <dgm:spPr/>
    </dgm:pt>
    <dgm:pt modelId="{F17DA407-53E1-488E-A13E-6F7BBEE39695}" type="pres">
      <dgm:prSet presAssocID="{1A23F839-3A57-48FF-BB7B-AE06041E3739}" presName="connTx" presStyleLbl="parChTrans1D2" presStyleIdx="2" presStyleCnt="3"/>
      <dgm:spPr/>
    </dgm:pt>
    <dgm:pt modelId="{11407B25-A6FB-4F7E-8D39-238122662D03}" type="pres">
      <dgm:prSet presAssocID="{E5D97AF2-9517-46B0-B935-E92C0732F2CB}" presName="root2" presStyleCnt="0"/>
      <dgm:spPr/>
    </dgm:pt>
    <dgm:pt modelId="{A1C331BC-88FD-4D42-828C-BE1C272A867F}" type="pres">
      <dgm:prSet presAssocID="{E5D97AF2-9517-46B0-B935-E92C0732F2CB}" presName="LevelTwoTextNode" presStyleLbl="node2" presStyleIdx="2" presStyleCnt="3">
        <dgm:presLayoutVars>
          <dgm:chPref val="3"/>
        </dgm:presLayoutVars>
      </dgm:prSet>
      <dgm:spPr/>
    </dgm:pt>
    <dgm:pt modelId="{E2FC177B-04E1-453D-A7C9-6EDDDEE8D518}" type="pres">
      <dgm:prSet presAssocID="{E5D97AF2-9517-46B0-B935-E92C0732F2CB}" presName="level3hierChild" presStyleCnt="0"/>
      <dgm:spPr/>
    </dgm:pt>
  </dgm:ptLst>
  <dgm:cxnLst>
    <dgm:cxn modelId="{C1F16D13-F57B-4D88-8EF2-36EB6192D8F6}" type="presOf" srcId="{7955EC8E-9BFA-4236-BFB6-6720C5FC1DA3}" destId="{BFBE7A96-7CA3-439A-8805-5AC21BBFF7D9}" srcOrd="0" destOrd="0" presId="urn:microsoft.com/office/officeart/2008/layout/HorizontalMultiLevelHierarchy"/>
    <dgm:cxn modelId="{9492CF15-2BE6-45D5-9AD7-D8FB737E6241}" type="presOf" srcId="{1A23F839-3A57-48FF-BB7B-AE06041E3739}" destId="{F17DA407-53E1-488E-A13E-6F7BBEE39695}" srcOrd="1" destOrd="0" presId="urn:microsoft.com/office/officeart/2008/layout/HorizontalMultiLevelHierarchy"/>
    <dgm:cxn modelId="{79AA6427-E987-43B4-9861-D7C195EDBCC7}" type="presOf" srcId="{D4703475-E63D-4299-9D1F-4C813D1EBE8D}" destId="{1339CE00-FD22-4B3B-8101-58C9702F6836}" srcOrd="0" destOrd="0" presId="urn:microsoft.com/office/officeart/2008/layout/HorizontalMultiLevelHierarchy"/>
    <dgm:cxn modelId="{28F8C02F-6287-43E5-AC78-50ECBC37412A}" type="presOf" srcId="{6A5212F7-41E8-4B32-8CBF-EAF6EE9673FD}" destId="{9AAECAA8-C4A1-4EF4-A3F7-C86904A0D784}" srcOrd="0" destOrd="0" presId="urn:microsoft.com/office/officeart/2008/layout/HorizontalMultiLevelHierarchy"/>
    <dgm:cxn modelId="{2DC2244B-4F63-4B32-8787-954E2E887BAA}" srcId="{5D55A764-4C2E-4D4A-A087-92B0AF7E6149}" destId="{C44A190B-B2D7-4924-A38F-E3A99974D97D}" srcOrd="0" destOrd="0" parTransId="{53E049A2-E862-4828-B88E-E8EFD5BAA854}" sibTransId="{C77F7ABC-CCCF-477F-8921-281505D86258}"/>
    <dgm:cxn modelId="{32FF1054-E9C1-4A73-AAA3-90E54AB4AD46}" type="presOf" srcId="{E5D97AF2-9517-46B0-B935-E92C0732F2CB}" destId="{A1C331BC-88FD-4D42-828C-BE1C272A867F}" srcOrd="0" destOrd="0" presId="urn:microsoft.com/office/officeart/2008/layout/HorizontalMultiLevelHierarchy"/>
    <dgm:cxn modelId="{5E128455-ED9A-41A8-8146-0AC28E177118}" type="presOf" srcId="{C07E8816-44EA-48A9-9D22-EABEB59B388E}" destId="{F3BD374B-F72C-4FB0-831E-AD91D59D3C4B}" srcOrd="0" destOrd="0" presId="urn:microsoft.com/office/officeart/2008/layout/HorizontalMultiLevelHierarchy"/>
    <dgm:cxn modelId="{79B8E088-1E56-46C5-BA3D-D17E95A095DE}" srcId="{C44A190B-B2D7-4924-A38F-E3A99974D97D}" destId="{D4703475-E63D-4299-9D1F-4C813D1EBE8D}" srcOrd="1" destOrd="0" parTransId="{C07E8816-44EA-48A9-9D22-EABEB59B388E}" sibTransId="{C19D9AD6-1075-4797-B756-11FDF1FDED38}"/>
    <dgm:cxn modelId="{42E15A8E-AC38-4417-BA58-B3254C27B0C7}" type="presOf" srcId="{1A23F839-3A57-48FF-BB7B-AE06041E3739}" destId="{30624325-F4B1-4DB8-BEE5-0F0CA1EFB341}" srcOrd="0" destOrd="0" presId="urn:microsoft.com/office/officeart/2008/layout/HorizontalMultiLevelHierarchy"/>
    <dgm:cxn modelId="{D2D5BDA7-9157-4F5D-B212-DCC42A8B4BAC}" type="presOf" srcId="{C44A190B-B2D7-4924-A38F-E3A99974D97D}" destId="{1276E017-C797-4F45-B4A7-40738DA3A3C7}" srcOrd="0" destOrd="0" presId="urn:microsoft.com/office/officeart/2008/layout/HorizontalMultiLevelHierarchy"/>
    <dgm:cxn modelId="{86A9BCC4-C624-43AC-86CE-F0F26FBA2794}" srcId="{C44A190B-B2D7-4924-A38F-E3A99974D97D}" destId="{7955EC8E-9BFA-4236-BFB6-6720C5FC1DA3}" srcOrd="0" destOrd="0" parTransId="{6A5212F7-41E8-4B32-8CBF-EAF6EE9673FD}" sibTransId="{9423BB07-FE97-4489-AFEC-18D1CB0BEC15}"/>
    <dgm:cxn modelId="{4106C6C4-C35F-499D-8B65-3134DCE45817}" type="presOf" srcId="{6A5212F7-41E8-4B32-8CBF-EAF6EE9673FD}" destId="{69435DD9-3979-418D-A791-F91C18725672}" srcOrd="1" destOrd="0" presId="urn:microsoft.com/office/officeart/2008/layout/HorizontalMultiLevelHierarchy"/>
    <dgm:cxn modelId="{0A734BD8-9982-4E44-8932-E785AF757A0B}" type="presOf" srcId="{5D55A764-4C2E-4D4A-A087-92B0AF7E6149}" destId="{9D680A2F-09EE-493E-9528-255989B3DBD7}" srcOrd="0" destOrd="0" presId="urn:microsoft.com/office/officeart/2008/layout/HorizontalMultiLevelHierarchy"/>
    <dgm:cxn modelId="{B0E162DF-E5F0-4926-B502-6410E2C87724}" type="presOf" srcId="{C07E8816-44EA-48A9-9D22-EABEB59B388E}" destId="{5DE80F36-E89E-4D42-ADC0-E99F5FEBFA45}" srcOrd="1" destOrd="0" presId="urn:microsoft.com/office/officeart/2008/layout/HorizontalMultiLevelHierarchy"/>
    <dgm:cxn modelId="{E7AD5BF9-0F63-42BD-B21C-9546BEB1362F}" srcId="{C44A190B-B2D7-4924-A38F-E3A99974D97D}" destId="{E5D97AF2-9517-46B0-B935-E92C0732F2CB}" srcOrd="2" destOrd="0" parTransId="{1A23F839-3A57-48FF-BB7B-AE06041E3739}" sibTransId="{22A16D3D-4FF9-424E-AAB7-9F57C685A5CD}"/>
    <dgm:cxn modelId="{C9FC9244-1BAF-4053-BA09-48E5A106F1A3}" type="presParOf" srcId="{9D680A2F-09EE-493E-9528-255989B3DBD7}" destId="{205AC76F-F05E-4D5F-BAC5-E366DF4CACC9}" srcOrd="0" destOrd="0" presId="urn:microsoft.com/office/officeart/2008/layout/HorizontalMultiLevelHierarchy"/>
    <dgm:cxn modelId="{1DB751CA-EE7B-4BE7-BD51-CFB033307916}" type="presParOf" srcId="{205AC76F-F05E-4D5F-BAC5-E366DF4CACC9}" destId="{1276E017-C797-4F45-B4A7-40738DA3A3C7}" srcOrd="0" destOrd="0" presId="urn:microsoft.com/office/officeart/2008/layout/HorizontalMultiLevelHierarchy"/>
    <dgm:cxn modelId="{EBC21937-8619-4E85-AB7E-AE8007E7FF0C}" type="presParOf" srcId="{205AC76F-F05E-4D5F-BAC5-E366DF4CACC9}" destId="{4BD72C3D-40C3-4E50-A714-5AAED0BD5606}" srcOrd="1" destOrd="0" presId="urn:microsoft.com/office/officeart/2008/layout/HorizontalMultiLevelHierarchy"/>
    <dgm:cxn modelId="{1F01218E-20C5-4E1D-AC4F-75BC62984D97}" type="presParOf" srcId="{4BD72C3D-40C3-4E50-A714-5AAED0BD5606}" destId="{9AAECAA8-C4A1-4EF4-A3F7-C86904A0D784}" srcOrd="0" destOrd="0" presId="urn:microsoft.com/office/officeart/2008/layout/HorizontalMultiLevelHierarchy"/>
    <dgm:cxn modelId="{6031AC0E-07D8-461F-9358-FFCEFE74281B}" type="presParOf" srcId="{9AAECAA8-C4A1-4EF4-A3F7-C86904A0D784}" destId="{69435DD9-3979-418D-A791-F91C18725672}" srcOrd="0" destOrd="0" presId="urn:microsoft.com/office/officeart/2008/layout/HorizontalMultiLevelHierarchy"/>
    <dgm:cxn modelId="{79C23B7A-655E-43AA-B937-A0858C31E87F}" type="presParOf" srcId="{4BD72C3D-40C3-4E50-A714-5AAED0BD5606}" destId="{27783D31-61BC-480B-97EE-36C7F9CCC428}" srcOrd="1" destOrd="0" presId="urn:microsoft.com/office/officeart/2008/layout/HorizontalMultiLevelHierarchy"/>
    <dgm:cxn modelId="{3C58AE6D-C7D2-467A-9996-83523ACF23DA}" type="presParOf" srcId="{27783D31-61BC-480B-97EE-36C7F9CCC428}" destId="{BFBE7A96-7CA3-439A-8805-5AC21BBFF7D9}" srcOrd="0" destOrd="0" presId="urn:microsoft.com/office/officeart/2008/layout/HorizontalMultiLevelHierarchy"/>
    <dgm:cxn modelId="{E4AF5090-6D12-40B2-9C6E-9CDEA12DC77E}" type="presParOf" srcId="{27783D31-61BC-480B-97EE-36C7F9CCC428}" destId="{7017A19E-B7CC-4782-BC86-8189123088B5}" srcOrd="1" destOrd="0" presId="urn:microsoft.com/office/officeart/2008/layout/HorizontalMultiLevelHierarchy"/>
    <dgm:cxn modelId="{317CD66D-4E9E-48F1-B8A5-DD1ED521618D}" type="presParOf" srcId="{4BD72C3D-40C3-4E50-A714-5AAED0BD5606}" destId="{F3BD374B-F72C-4FB0-831E-AD91D59D3C4B}" srcOrd="2" destOrd="0" presId="urn:microsoft.com/office/officeart/2008/layout/HorizontalMultiLevelHierarchy"/>
    <dgm:cxn modelId="{BDF297F9-5161-4A96-AA78-266390B9AB59}" type="presParOf" srcId="{F3BD374B-F72C-4FB0-831E-AD91D59D3C4B}" destId="{5DE80F36-E89E-4D42-ADC0-E99F5FEBFA45}" srcOrd="0" destOrd="0" presId="urn:microsoft.com/office/officeart/2008/layout/HorizontalMultiLevelHierarchy"/>
    <dgm:cxn modelId="{0ABB6E2E-843B-43DB-BAE4-5324C554B39E}" type="presParOf" srcId="{4BD72C3D-40C3-4E50-A714-5AAED0BD5606}" destId="{0F0AC499-7FB3-4301-8A02-C19053380294}" srcOrd="3" destOrd="0" presId="urn:microsoft.com/office/officeart/2008/layout/HorizontalMultiLevelHierarchy"/>
    <dgm:cxn modelId="{BEDEED37-4345-47C0-A28A-C366F771B331}" type="presParOf" srcId="{0F0AC499-7FB3-4301-8A02-C19053380294}" destId="{1339CE00-FD22-4B3B-8101-58C9702F6836}" srcOrd="0" destOrd="0" presId="urn:microsoft.com/office/officeart/2008/layout/HorizontalMultiLevelHierarchy"/>
    <dgm:cxn modelId="{0D7E11B8-D734-496C-B53F-26A0030EFA09}" type="presParOf" srcId="{0F0AC499-7FB3-4301-8A02-C19053380294}" destId="{D70B7CDE-A5E3-4069-B33F-43F499A3FF90}" srcOrd="1" destOrd="0" presId="urn:microsoft.com/office/officeart/2008/layout/HorizontalMultiLevelHierarchy"/>
    <dgm:cxn modelId="{7267964B-2229-43F4-9F6E-478CBB396C37}" type="presParOf" srcId="{4BD72C3D-40C3-4E50-A714-5AAED0BD5606}" destId="{30624325-F4B1-4DB8-BEE5-0F0CA1EFB341}" srcOrd="4" destOrd="0" presId="urn:microsoft.com/office/officeart/2008/layout/HorizontalMultiLevelHierarchy"/>
    <dgm:cxn modelId="{087CEDC2-E8E0-4E2E-8825-44E2532F2B14}" type="presParOf" srcId="{30624325-F4B1-4DB8-BEE5-0F0CA1EFB341}" destId="{F17DA407-53E1-488E-A13E-6F7BBEE39695}" srcOrd="0" destOrd="0" presId="urn:microsoft.com/office/officeart/2008/layout/HorizontalMultiLevelHierarchy"/>
    <dgm:cxn modelId="{BE1D6DB7-0199-4C0E-AB3A-B524793380E6}" type="presParOf" srcId="{4BD72C3D-40C3-4E50-A714-5AAED0BD5606}" destId="{11407B25-A6FB-4F7E-8D39-238122662D03}" srcOrd="5" destOrd="0" presId="urn:microsoft.com/office/officeart/2008/layout/HorizontalMultiLevelHierarchy"/>
    <dgm:cxn modelId="{2996817D-E7B9-4D4D-8418-836E7A8AC23F}" type="presParOf" srcId="{11407B25-A6FB-4F7E-8D39-238122662D03}" destId="{A1C331BC-88FD-4D42-828C-BE1C272A867F}" srcOrd="0" destOrd="0" presId="urn:microsoft.com/office/officeart/2008/layout/HorizontalMultiLevelHierarchy"/>
    <dgm:cxn modelId="{CE534811-E283-4E74-B62B-6DC5BC3D5211}" type="presParOf" srcId="{11407B25-A6FB-4F7E-8D39-238122662D03}" destId="{E2FC177B-04E1-453D-A7C9-6EDDDEE8D51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DEAF2D-785E-4DEF-A760-69271429C7E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l-GR"/>
        </a:p>
      </dgm:t>
    </dgm:pt>
    <dgm:pt modelId="{717D7911-B101-4A93-BB42-F0614703720D}">
      <dgm:prSet phldrT="[Κείμενο]" custT="1"/>
      <dgm:spPr/>
      <dgm:t>
        <a:bodyPr/>
        <a:lstStyle/>
        <a:p>
          <a:r>
            <a:rPr lang="el-GR" sz="2400" dirty="0"/>
            <a:t>Ισχυρά ταξινομημένα προγράμματα</a:t>
          </a:r>
        </a:p>
      </dgm:t>
    </dgm:pt>
    <dgm:pt modelId="{A0E5FE40-71BB-4444-8D38-99170495FA2D}" type="parTrans" cxnId="{17541635-179E-43B5-BBE1-697A7EFBFAB1}">
      <dgm:prSet/>
      <dgm:spPr/>
      <dgm:t>
        <a:bodyPr/>
        <a:lstStyle/>
        <a:p>
          <a:endParaRPr lang="el-GR"/>
        </a:p>
      </dgm:t>
    </dgm:pt>
    <dgm:pt modelId="{9BA11ED1-773C-4D45-9E24-D4974F0C0FC8}" type="sibTrans" cxnId="{17541635-179E-43B5-BBE1-697A7EFBFAB1}">
      <dgm:prSet/>
      <dgm:spPr/>
      <dgm:t>
        <a:bodyPr/>
        <a:lstStyle/>
        <a:p>
          <a:endParaRPr lang="el-GR"/>
        </a:p>
      </dgm:t>
    </dgm:pt>
    <dgm:pt modelId="{C824EF57-8491-46C2-9292-DB456ABA99E4}">
      <dgm:prSet phldrT="[Κείμενο]" custT="1"/>
      <dgm:spPr/>
      <dgm:t>
        <a:bodyPr/>
        <a:lstStyle/>
        <a:p>
          <a:r>
            <a:rPr lang="el-GR" sz="2400" dirty="0"/>
            <a:t>Ξεκάθαρες + Περιχαρακωμένες ταυτότητες εκπαιδευτικού –μαθητή</a:t>
          </a:r>
        </a:p>
      </dgm:t>
    </dgm:pt>
    <dgm:pt modelId="{26607435-27AD-4C12-9ED1-662D8EBE808E}" type="parTrans" cxnId="{D62857AB-FEDC-48F8-BEAE-36131F98FFC4}">
      <dgm:prSet/>
      <dgm:spPr/>
      <dgm:t>
        <a:bodyPr/>
        <a:lstStyle/>
        <a:p>
          <a:endParaRPr lang="el-GR"/>
        </a:p>
      </dgm:t>
    </dgm:pt>
    <dgm:pt modelId="{D17460D0-7FDA-4AF1-8994-FD651CEF8515}" type="sibTrans" cxnId="{D62857AB-FEDC-48F8-BEAE-36131F98FFC4}">
      <dgm:prSet/>
      <dgm:spPr/>
      <dgm:t>
        <a:bodyPr/>
        <a:lstStyle/>
        <a:p>
          <a:endParaRPr lang="el-GR"/>
        </a:p>
      </dgm:t>
    </dgm:pt>
    <dgm:pt modelId="{FC4A3DBD-F13C-4DED-A1CB-2140D872823A}">
      <dgm:prSet phldrT="[Κείμενο]"/>
      <dgm:spPr/>
      <dgm:t>
        <a:bodyPr/>
        <a:lstStyle/>
        <a:p>
          <a:r>
            <a:rPr lang="el-GR" dirty="0"/>
            <a:t>Θετική εκπαιδευτική ταυτότητα σε όσους συνεχίζουν στην ανώτερη εκπαίδευση</a:t>
          </a:r>
        </a:p>
      </dgm:t>
    </dgm:pt>
    <dgm:pt modelId="{B564C7B1-CD52-495D-99DC-BF84C25BF6D4}" type="parTrans" cxnId="{1B52E9DD-F306-4BD8-809F-292EDA27D840}">
      <dgm:prSet/>
      <dgm:spPr/>
      <dgm:t>
        <a:bodyPr/>
        <a:lstStyle/>
        <a:p>
          <a:endParaRPr lang="el-GR"/>
        </a:p>
      </dgm:t>
    </dgm:pt>
    <dgm:pt modelId="{C7BED333-8837-431C-B2D7-4C8DD6FDEA73}" type="sibTrans" cxnId="{1B52E9DD-F306-4BD8-809F-292EDA27D840}">
      <dgm:prSet/>
      <dgm:spPr/>
      <dgm:t>
        <a:bodyPr/>
        <a:lstStyle/>
        <a:p>
          <a:endParaRPr lang="el-GR"/>
        </a:p>
      </dgm:t>
    </dgm:pt>
    <dgm:pt modelId="{D8DF2E35-457F-4891-BBC2-9713C6F0C790}">
      <dgm:prSet phldrT="[Κείμενο]"/>
      <dgm:spPr/>
      <dgm:t>
        <a:bodyPr/>
        <a:lstStyle/>
        <a:p>
          <a:r>
            <a:rPr lang="el-GR" dirty="0"/>
            <a:t>Άνευ νοήματος για τους υπόλοιπους (εργατική τάξη)</a:t>
          </a:r>
        </a:p>
      </dgm:t>
    </dgm:pt>
    <dgm:pt modelId="{EC988D74-A185-44FB-BDA2-8F075E25C9D7}" type="parTrans" cxnId="{57A6E23F-39F5-4CBD-8A26-5A30B2F12C6A}">
      <dgm:prSet/>
      <dgm:spPr/>
      <dgm:t>
        <a:bodyPr/>
        <a:lstStyle/>
        <a:p>
          <a:endParaRPr lang="el-GR"/>
        </a:p>
      </dgm:t>
    </dgm:pt>
    <dgm:pt modelId="{45FCE098-57BD-42C7-BC8D-D32A7A3D4E18}" type="sibTrans" cxnId="{57A6E23F-39F5-4CBD-8A26-5A30B2F12C6A}">
      <dgm:prSet/>
      <dgm:spPr/>
      <dgm:t>
        <a:bodyPr/>
        <a:lstStyle/>
        <a:p>
          <a:endParaRPr lang="el-GR"/>
        </a:p>
      </dgm:t>
    </dgm:pt>
    <dgm:pt modelId="{D992D2A1-1B9A-42DE-874B-BFD9D09F1FB5}">
      <dgm:prSet phldrT="[Κείμενο]"/>
      <dgm:spPr/>
      <dgm:t>
        <a:bodyPr/>
        <a:lstStyle/>
        <a:p>
          <a:r>
            <a:rPr lang="el-GR" dirty="0"/>
            <a:t>Προσαρμογή στην αφοσίωση στα γνωστικά αντικείμενα} αντίσταση στην αλλαγή</a:t>
          </a:r>
        </a:p>
      </dgm:t>
    </dgm:pt>
    <dgm:pt modelId="{CB9FC985-5C36-4751-9580-31E18A417FF1}" type="parTrans" cxnId="{FED08F53-8A33-46C9-8C9C-C25DFB13D064}">
      <dgm:prSet/>
      <dgm:spPr/>
      <dgm:t>
        <a:bodyPr/>
        <a:lstStyle/>
        <a:p>
          <a:endParaRPr lang="el-GR"/>
        </a:p>
      </dgm:t>
    </dgm:pt>
    <dgm:pt modelId="{7140050D-3E69-4FFB-9E86-1950C6B097DF}" type="sibTrans" cxnId="{FED08F53-8A33-46C9-8C9C-C25DFB13D064}">
      <dgm:prSet/>
      <dgm:spPr/>
      <dgm:t>
        <a:bodyPr/>
        <a:lstStyle/>
        <a:p>
          <a:endParaRPr lang="el-GR"/>
        </a:p>
      </dgm:t>
    </dgm:pt>
    <dgm:pt modelId="{15B94CC1-4FA3-4C4E-82D8-38D8048D3084}" type="pres">
      <dgm:prSet presAssocID="{89DEAF2D-785E-4DEF-A760-69271429C7E9}" presName="diagram" presStyleCnt="0">
        <dgm:presLayoutVars>
          <dgm:chPref val="1"/>
          <dgm:dir/>
          <dgm:animOne val="branch"/>
          <dgm:animLvl val="lvl"/>
          <dgm:resizeHandles val="exact"/>
        </dgm:presLayoutVars>
      </dgm:prSet>
      <dgm:spPr/>
    </dgm:pt>
    <dgm:pt modelId="{8317E32D-CC01-4D57-BF97-CDC508C69099}" type="pres">
      <dgm:prSet presAssocID="{717D7911-B101-4A93-BB42-F0614703720D}" presName="root1" presStyleCnt="0"/>
      <dgm:spPr/>
    </dgm:pt>
    <dgm:pt modelId="{A27CB328-0D5A-447F-A863-FF1C45C84681}" type="pres">
      <dgm:prSet presAssocID="{717D7911-B101-4A93-BB42-F0614703720D}" presName="LevelOneTextNode" presStyleLbl="node0" presStyleIdx="0" presStyleCnt="1">
        <dgm:presLayoutVars>
          <dgm:chPref val="3"/>
        </dgm:presLayoutVars>
      </dgm:prSet>
      <dgm:spPr/>
    </dgm:pt>
    <dgm:pt modelId="{663814FB-6FFD-42E9-B837-2BE20D8CF9B5}" type="pres">
      <dgm:prSet presAssocID="{717D7911-B101-4A93-BB42-F0614703720D}" presName="level2hierChild" presStyleCnt="0"/>
      <dgm:spPr/>
    </dgm:pt>
    <dgm:pt modelId="{58E7B4A4-247B-43DE-8626-8C1169A7F0F3}" type="pres">
      <dgm:prSet presAssocID="{26607435-27AD-4C12-9ED1-662D8EBE808E}" presName="conn2-1" presStyleLbl="parChTrans1D2" presStyleIdx="0" presStyleCnt="2"/>
      <dgm:spPr/>
    </dgm:pt>
    <dgm:pt modelId="{8868693D-5305-48CC-9206-11EADF6A0BD7}" type="pres">
      <dgm:prSet presAssocID="{26607435-27AD-4C12-9ED1-662D8EBE808E}" presName="connTx" presStyleLbl="parChTrans1D2" presStyleIdx="0" presStyleCnt="2"/>
      <dgm:spPr/>
    </dgm:pt>
    <dgm:pt modelId="{370E7BA1-D9A5-4934-941D-532BD9DAFD09}" type="pres">
      <dgm:prSet presAssocID="{C824EF57-8491-46C2-9292-DB456ABA99E4}" presName="root2" presStyleCnt="0"/>
      <dgm:spPr/>
    </dgm:pt>
    <dgm:pt modelId="{C2A6FC43-70A0-41AA-87AE-22ABF561D62F}" type="pres">
      <dgm:prSet presAssocID="{C824EF57-8491-46C2-9292-DB456ABA99E4}" presName="LevelTwoTextNode" presStyleLbl="node2" presStyleIdx="0" presStyleCnt="2" custScaleY="134711">
        <dgm:presLayoutVars>
          <dgm:chPref val="3"/>
        </dgm:presLayoutVars>
      </dgm:prSet>
      <dgm:spPr/>
    </dgm:pt>
    <dgm:pt modelId="{6AC085B6-84A7-44C3-9355-FF20D1758995}" type="pres">
      <dgm:prSet presAssocID="{C824EF57-8491-46C2-9292-DB456ABA99E4}" presName="level3hierChild" presStyleCnt="0"/>
      <dgm:spPr/>
    </dgm:pt>
    <dgm:pt modelId="{8588EF08-6135-4458-8A44-6F9ADF6A3BC3}" type="pres">
      <dgm:prSet presAssocID="{B564C7B1-CD52-495D-99DC-BF84C25BF6D4}" presName="conn2-1" presStyleLbl="parChTrans1D3" presStyleIdx="0" presStyleCnt="2"/>
      <dgm:spPr/>
    </dgm:pt>
    <dgm:pt modelId="{46017331-6CE9-4922-8DE0-5F890A796FB6}" type="pres">
      <dgm:prSet presAssocID="{B564C7B1-CD52-495D-99DC-BF84C25BF6D4}" presName="connTx" presStyleLbl="parChTrans1D3" presStyleIdx="0" presStyleCnt="2"/>
      <dgm:spPr/>
    </dgm:pt>
    <dgm:pt modelId="{FBB91E97-FE79-4EF3-AC84-925C60D35868}" type="pres">
      <dgm:prSet presAssocID="{FC4A3DBD-F13C-4DED-A1CB-2140D872823A}" presName="root2" presStyleCnt="0"/>
      <dgm:spPr/>
    </dgm:pt>
    <dgm:pt modelId="{57B98C91-1D5E-4F2C-BBF6-1413C6194984}" type="pres">
      <dgm:prSet presAssocID="{FC4A3DBD-F13C-4DED-A1CB-2140D872823A}" presName="LevelTwoTextNode" presStyleLbl="node3" presStyleIdx="0" presStyleCnt="2">
        <dgm:presLayoutVars>
          <dgm:chPref val="3"/>
        </dgm:presLayoutVars>
      </dgm:prSet>
      <dgm:spPr/>
    </dgm:pt>
    <dgm:pt modelId="{6504053A-6E09-4EA6-9CE4-C9A59C47C68E}" type="pres">
      <dgm:prSet presAssocID="{FC4A3DBD-F13C-4DED-A1CB-2140D872823A}" presName="level3hierChild" presStyleCnt="0"/>
      <dgm:spPr/>
    </dgm:pt>
    <dgm:pt modelId="{5C1B2055-3FF8-4796-8782-8849A6FE4848}" type="pres">
      <dgm:prSet presAssocID="{EC988D74-A185-44FB-BDA2-8F075E25C9D7}" presName="conn2-1" presStyleLbl="parChTrans1D3" presStyleIdx="1" presStyleCnt="2"/>
      <dgm:spPr/>
    </dgm:pt>
    <dgm:pt modelId="{CF52993E-3F70-4909-A0E5-551952DB8AE4}" type="pres">
      <dgm:prSet presAssocID="{EC988D74-A185-44FB-BDA2-8F075E25C9D7}" presName="connTx" presStyleLbl="parChTrans1D3" presStyleIdx="1" presStyleCnt="2"/>
      <dgm:spPr/>
    </dgm:pt>
    <dgm:pt modelId="{D0C66A0C-08D8-40A9-8FD3-B10ECED0669E}" type="pres">
      <dgm:prSet presAssocID="{D8DF2E35-457F-4891-BBC2-9713C6F0C790}" presName="root2" presStyleCnt="0"/>
      <dgm:spPr/>
    </dgm:pt>
    <dgm:pt modelId="{CEFB689F-A3B6-4491-8A7B-C244E29BB385}" type="pres">
      <dgm:prSet presAssocID="{D8DF2E35-457F-4891-BBC2-9713C6F0C790}" presName="LevelTwoTextNode" presStyleLbl="node3" presStyleIdx="1" presStyleCnt="2">
        <dgm:presLayoutVars>
          <dgm:chPref val="3"/>
        </dgm:presLayoutVars>
      </dgm:prSet>
      <dgm:spPr/>
    </dgm:pt>
    <dgm:pt modelId="{D9CE6A55-9D73-47A6-A3D3-5F6DCA68C674}" type="pres">
      <dgm:prSet presAssocID="{D8DF2E35-457F-4891-BBC2-9713C6F0C790}" presName="level3hierChild" presStyleCnt="0"/>
      <dgm:spPr/>
    </dgm:pt>
    <dgm:pt modelId="{3EA7D4DF-4005-4FD6-A594-F1137EF3182F}" type="pres">
      <dgm:prSet presAssocID="{CB9FC985-5C36-4751-9580-31E18A417FF1}" presName="conn2-1" presStyleLbl="parChTrans1D2" presStyleIdx="1" presStyleCnt="2"/>
      <dgm:spPr/>
    </dgm:pt>
    <dgm:pt modelId="{F1E85DF0-3F0F-43F6-A946-1F9169D6BC9B}" type="pres">
      <dgm:prSet presAssocID="{CB9FC985-5C36-4751-9580-31E18A417FF1}" presName="connTx" presStyleLbl="parChTrans1D2" presStyleIdx="1" presStyleCnt="2"/>
      <dgm:spPr/>
    </dgm:pt>
    <dgm:pt modelId="{19E9F416-90C0-4EDC-A339-0278988616EE}" type="pres">
      <dgm:prSet presAssocID="{D992D2A1-1B9A-42DE-874B-BFD9D09F1FB5}" presName="root2" presStyleCnt="0"/>
      <dgm:spPr/>
    </dgm:pt>
    <dgm:pt modelId="{8677627A-A4D5-4358-AD77-629D0BDEBA5B}" type="pres">
      <dgm:prSet presAssocID="{D992D2A1-1B9A-42DE-874B-BFD9D09F1FB5}" presName="LevelTwoTextNode" presStyleLbl="node2" presStyleIdx="1" presStyleCnt="2">
        <dgm:presLayoutVars>
          <dgm:chPref val="3"/>
        </dgm:presLayoutVars>
      </dgm:prSet>
      <dgm:spPr/>
    </dgm:pt>
    <dgm:pt modelId="{2A38717A-BEFE-4C67-A2A8-73F3C6B1C915}" type="pres">
      <dgm:prSet presAssocID="{D992D2A1-1B9A-42DE-874B-BFD9D09F1FB5}" presName="level3hierChild" presStyleCnt="0"/>
      <dgm:spPr/>
    </dgm:pt>
  </dgm:ptLst>
  <dgm:cxnLst>
    <dgm:cxn modelId="{96AA1816-66A6-4453-BD46-09EBF5D8650C}" type="presOf" srcId="{D992D2A1-1B9A-42DE-874B-BFD9D09F1FB5}" destId="{8677627A-A4D5-4358-AD77-629D0BDEBA5B}" srcOrd="0" destOrd="0" presId="urn:microsoft.com/office/officeart/2005/8/layout/hierarchy2"/>
    <dgm:cxn modelId="{E06EC11E-53AB-4DCE-A195-612B4B304046}" type="presOf" srcId="{CB9FC985-5C36-4751-9580-31E18A417FF1}" destId="{F1E85DF0-3F0F-43F6-A946-1F9169D6BC9B}" srcOrd="1" destOrd="0" presId="urn:microsoft.com/office/officeart/2005/8/layout/hierarchy2"/>
    <dgm:cxn modelId="{17541635-179E-43B5-BBE1-697A7EFBFAB1}" srcId="{89DEAF2D-785E-4DEF-A760-69271429C7E9}" destId="{717D7911-B101-4A93-BB42-F0614703720D}" srcOrd="0" destOrd="0" parTransId="{A0E5FE40-71BB-4444-8D38-99170495FA2D}" sibTransId="{9BA11ED1-773C-4D45-9E24-D4974F0C0FC8}"/>
    <dgm:cxn modelId="{EDBAAD38-6542-48DB-B950-E1250348D687}" type="presOf" srcId="{B564C7B1-CD52-495D-99DC-BF84C25BF6D4}" destId="{46017331-6CE9-4922-8DE0-5F890A796FB6}" srcOrd="1" destOrd="0" presId="urn:microsoft.com/office/officeart/2005/8/layout/hierarchy2"/>
    <dgm:cxn modelId="{57A6E23F-39F5-4CBD-8A26-5A30B2F12C6A}" srcId="{C824EF57-8491-46C2-9292-DB456ABA99E4}" destId="{D8DF2E35-457F-4891-BBC2-9713C6F0C790}" srcOrd="1" destOrd="0" parTransId="{EC988D74-A185-44FB-BDA2-8F075E25C9D7}" sibTransId="{45FCE098-57BD-42C7-BC8D-D32A7A3D4E18}"/>
    <dgm:cxn modelId="{AB1C5950-681F-465A-85AD-675D4E7B43BC}" type="presOf" srcId="{89DEAF2D-785E-4DEF-A760-69271429C7E9}" destId="{15B94CC1-4FA3-4C4E-82D8-38D8048D3084}" srcOrd="0" destOrd="0" presId="urn:microsoft.com/office/officeart/2005/8/layout/hierarchy2"/>
    <dgm:cxn modelId="{897E5052-4D5D-48B3-93A8-868E599C3D2E}" type="presOf" srcId="{FC4A3DBD-F13C-4DED-A1CB-2140D872823A}" destId="{57B98C91-1D5E-4F2C-BBF6-1413C6194984}" srcOrd="0" destOrd="0" presId="urn:microsoft.com/office/officeart/2005/8/layout/hierarchy2"/>
    <dgm:cxn modelId="{FED08F53-8A33-46C9-8C9C-C25DFB13D064}" srcId="{717D7911-B101-4A93-BB42-F0614703720D}" destId="{D992D2A1-1B9A-42DE-874B-BFD9D09F1FB5}" srcOrd="1" destOrd="0" parTransId="{CB9FC985-5C36-4751-9580-31E18A417FF1}" sibTransId="{7140050D-3E69-4FFB-9E86-1950C6B097DF}"/>
    <dgm:cxn modelId="{D954C074-30D5-4BE0-8616-10A6BFA0715A}" type="presOf" srcId="{EC988D74-A185-44FB-BDA2-8F075E25C9D7}" destId="{5C1B2055-3FF8-4796-8782-8849A6FE4848}" srcOrd="0" destOrd="0" presId="urn:microsoft.com/office/officeart/2005/8/layout/hierarchy2"/>
    <dgm:cxn modelId="{08E06459-4869-4042-BA8D-8AA835B05F4B}" type="presOf" srcId="{26607435-27AD-4C12-9ED1-662D8EBE808E}" destId="{8868693D-5305-48CC-9206-11EADF6A0BD7}" srcOrd="1" destOrd="0" presId="urn:microsoft.com/office/officeart/2005/8/layout/hierarchy2"/>
    <dgm:cxn modelId="{26B5468D-697A-49F6-AB25-76904F400F07}" type="presOf" srcId="{717D7911-B101-4A93-BB42-F0614703720D}" destId="{A27CB328-0D5A-447F-A863-FF1C45C84681}" srcOrd="0" destOrd="0" presId="urn:microsoft.com/office/officeart/2005/8/layout/hierarchy2"/>
    <dgm:cxn modelId="{531DF28F-B0F0-4AA9-903A-76D430406C03}" type="presOf" srcId="{CB9FC985-5C36-4751-9580-31E18A417FF1}" destId="{3EA7D4DF-4005-4FD6-A594-F1137EF3182F}" srcOrd="0" destOrd="0" presId="urn:microsoft.com/office/officeart/2005/8/layout/hierarchy2"/>
    <dgm:cxn modelId="{D62857AB-FEDC-48F8-BEAE-36131F98FFC4}" srcId="{717D7911-B101-4A93-BB42-F0614703720D}" destId="{C824EF57-8491-46C2-9292-DB456ABA99E4}" srcOrd="0" destOrd="0" parTransId="{26607435-27AD-4C12-9ED1-662D8EBE808E}" sibTransId="{D17460D0-7FDA-4AF1-8994-FD651CEF8515}"/>
    <dgm:cxn modelId="{B8B031B7-619E-47BC-BDF4-CBBFB22DAA97}" type="presOf" srcId="{26607435-27AD-4C12-9ED1-662D8EBE808E}" destId="{58E7B4A4-247B-43DE-8626-8C1169A7F0F3}" srcOrd="0" destOrd="0" presId="urn:microsoft.com/office/officeart/2005/8/layout/hierarchy2"/>
    <dgm:cxn modelId="{B67265C3-AC43-4D26-A7B6-5FB69FBE2F64}" type="presOf" srcId="{D8DF2E35-457F-4891-BBC2-9713C6F0C790}" destId="{CEFB689F-A3B6-4491-8A7B-C244E29BB385}" srcOrd="0" destOrd="0" presId="urn:microsoft.com/office/officeart/2005/8/layout/hierarchy2"/>
    <dgm:cxn modelId="{421248CB-5402-4D72-9168-815DDC9C0D82}" type="presOf" srcId="{B564C7B1-CD52-495D-99DC-BF84C25BF6D4}" destId="{8588EF08-6135-4458-8A44-6F9ADF6A3BC3}" srcOrd="0" destOrd="0" presId="urn:microsoft.com/office/officeart/2005/8/layout/hierarchy2"/>
    <dgm:cxn modelId="{1B52E9DD-F306-4BD8-809F-292EDA27D840}" srcId="{C824EF57-8491-46C2-9292-DB456ABA99E4}" destId="{FC4A3DBD-F13C-4DED-A1CB-2140D872823A}" srcOrd="0" destOrd="0" parTransId="{B564C7B1-CD52-495D-99DC-BF84C25BF6D4}" sibTransId="{C7BED333-8837-431C-B2D7-4C8DD6FDEA73}"/>
    <dgm:cxn modelId="{043CE4EB-9108-4C32-9C6C-9C4A4F705F09}" type="presOf" srcId="{EC988D74-A185-44FB-BDA2-8F075E25C9D7}" destId="{CF52993E-3F70-4909-A0E5-551952DB8AE4}" srcOrd="1" destOrd="0" presId="urn:microsoft.com/office/officeart/2005/8/layout/hierarchy2"/>
    <dgm:cxn modelId="{A7851CEC-3638-413F-9223-D21267D3F8D0}" type="presOf" srcId="{C824EF57-8491-46C2-9292-DB456ABA99E4}" destId="{C2A6FC43-70A0-41AA-87AE-22ABF561D62F}" srcOrd="0" destOrd="0" presId="urn:microsoft.com/office/officeart/2005/8/layout/hierarchy2"/>
    <dgm:cxn modelId="{5C28D38E-2201-4583-B831-4CD26EC05365}" type="presParOf" srcId="{15B94CC1-4FA3-4C4E-82D8-38D8048D3084}" destId="{8317E32D-CC01-4D57-BF97-CDC508C69099}" srcOrd="0" destOrd="0" presId="urn:microsoft.com/office/officeart/2005/8/layout/hierarchy2"/>
    <dgm:cxn modelId="{7227DD26-0ABA-4D4D-8EC6-81ED99A3C05B}" type="presParOf" srcId="{8317E32D-CC01-4D57-BF97-CDC508C69099}" destId="{A27CB328-0D5A-447F-A863-FF1C45C84681}" srcOrd="0" destOrd="0" presId="urn:microsoft.com/office/officeart/2005/8/layout/hierarchy2"/>
    <dgm:cxn modelId="{4B97A725-8F62-4973-BEA5-BB9624CB33B9}" type="presParOf" srcId="{8317E32D-CC01-4D57-BF97-CDC508C69099}" destId="{663814FB-6FFD-42E9-B837-2BE20D8CF9B5}" srcOrd="1" destOrd="0" presId="urn:microsoft.com/office/officeart/2005/8/layout/hierarchy2"/>
    <dgm:cxn modelId="{05A26616-D801-4A2A-A861-111C31ED5315}" type="presParOf" srcId="{663814FB-6FFD-42E9-B837-2BE20D8CF9B5}" destId="{58E7B4A4-247B-43DE-8626-8C1169A7F0F3}" srcOrd="0" destOrd="0" presId="urn:microsoft.com/office/officeart/2005/8/layout/hierarchy2"/>
    <dgm:cxn modelId="{4C85998B-5A1F-468E-BDEE-2E457BAF079E}" type="presParOf" srcId="{58E7B4A4-247B-43DE-8626-8C1169A7F0F3}" destId="{8868693D-5305-48CC-9206-11EADF6A0BD7}" srcOrd="0" destOrd="0" presId="urn:microsoft.com/office/officeart/2005/8/layout/hierarchy2"/>
    <dgm:cxn modelId="{201B6F43-58F7-4B9E-B480-A6C4B6D068C8}" type="presParOf" srcId="{663814FB-6FFD-42E9-B837-2BE20D8CF9B5}" destId="{370E7BA1-D9A5-4934-941D-532BD9DAFD09}" srcOrd="1" destOrd="0" presId="urn:microsoft.com/office/officeart/2005/8/layout/hierarchy2"/>
    <dgm:cxn modelId="{CA88EF7C-26E0-4C44-ACA9-C47EE53B62B4}" type="presParOf" srcId="{370E7BA1-D9A5-4934-941D-532BD9DAFD09}" destId="{C2A6FC43-70A0-41AA-87AE-22ABF561D62F}" srcOrd="0" destOrd="0" presId="urn:microsoft.com/office/officeart/2005/8/layout/hierarchy2"/>
    <dgm:cxn modelId="{E159EAD9-16B2-4E1B-94A8-B63B54DD9755}" type="presParOf" srcId="{370E7BA1-D9A5-4934-941D-532BD9DAFD09}" destId="{6AC085B6-84A7-44C3-9355-FF20D1758995}" srcOrd="1" destOrd="0" presId="urn:microsoft.com/office/officeart/2005/8/layout/hierarchy2"/>
    <dgm:cxn modelId="{EFE86B41-7797-4747-B419-736ABD8EE2E3}" type="presParOf" srcId="{6AC085B6-84A7-44C3-9355-FF20D1758995}" destId="{8588EF08-6135-4458-8A44-6F9ADF6A3BC3}" srcOrd="0" destOrd="0" presId="urn:microsoft.com/office/officeart/2005/8/layout/hierarchy2"/>
    <dgm:cxn modelId="{0E060535-5F55-4831-9366-F7C9B1AE6E39}" type="presParOf" srcId="{8588EF08-6135-4458-8A44-6F9ADF6A3BC3}" destId="{46017331-6CE9-4922-8DE0-5F890A796FB6}" srcOrd="0" destOrd="0" presId="urn:microsoft.com/office/officeart/2005/8/layout/hierarchy2"/>
    <dgm:cxn modelId="{2FBBDB9E-1C24-418F-B03C-C12CE95FB4E2}" type="presParOf" srcId="{6AC085B6-84A7-44C3-9355-FF20D1758995}" destId="{FBB91E97-FE79-4EF3-AC84-925C60D35868}" srcOrd="1" destOrd="0" presId="urn:microsoft.com/office/officeart/2005/8/layout/hierarchy2"/>
    <dgm:cxn modelId="{A1A9690B-DD94-4023-9B19-57F949A72D76}" type="presParOf" srcId="{FBB91E97-FE79-4EF3-AC84-925C60D35868}" destId="{57B98C91-1D5E-4F2C-BBF6-1413C6194984}" srcOrd="0" destOrd="0" presId="urn:microsoft.com/office/officeart/2005/8/layout/hierarchy2"/>
    <dgm:cxn modelId="{5D1CAB7C-0470-45B1-BC7F-6521CA99D2E8}" type="presParOf" srcId="{FBB91E97-FE79-4EF3-AC84-925C60D35868}" destId="{6504053A-6E09-4EA6-9CE4-C9A59C47C68E}" srcOrd="1" destOrd="0" presId="urn:microsoft.com/office/officeart/2005/8/layout/hierarchy2"/>
    <dgm:cxn modelId="{8790D2E9-2C83-4040-97E1-EFFFD68A7CBA}" type="presParOf" srcId="{6AC085B6-84A7-44C3-9355-FF20D1758995}" destId="{5C1B2055-3FF8-4796-8782-8849A6FE4848}" srcOrd="2" destOrd="0" presId="urn:microsoft.com/office/officeart/2005/8/layout/hierarchy2"/>
    <dgm:cxn modelId="{EDBA94FB-CAC0-478C-9F42-7CCEB59AE085}" type="presParOf" srcId="{5C1B2055-3FF8-4796-8782-8849A6FE4848}" destId="{CF52993E-3F70-4909-A0E5-551952DB8AE4}" srcOrd="0" destOrd="0" presId="urn:microsoft.com/office/officeart/2005/8/layout/hierarchy2"/>
    <dgm:cxn modelId="{61F4853D-DE5D-4129-9501-74795E37B7FF}" type="presParOf" srcId="{6AC085B6-84A7-44C3-9355-FF20D1758995}" destId="{D0C66A0C-08D8-40A9-8FD3-B10ECED0669E}" srcOrd="3" destOrd="0" presId="urn:microsoft.com/office/officeart/2005/8/layout/hierarchy2"/>
    <dgm:cxn modelId="{198B37D4-0961-42BD-8E85-DE2C095D7FCF}" type="presParOf" srcId="{D0C66A0C-08D8-40A9-8FD3-B10ECED0669E}" destId="{CEFB689F-A3B6-4491-8A7B-C244E29BB385}" srcOrd="0" destOrd="0" presId="urn:microsoft.com/office/officeart/2005/8/layout/hierarchy2"/>
    <dgm:cxn modelId="{256D5FF1-CCE8-4761-B102-EB52DC1A54C5}" type="presParOf" srcId="{D0C66A0C-08D8-40A9-8FD3-B10ECED0669E}" destId="{D9CE6A55-9D73-47A6-A3D3-5F6DCA68C674}" srcOrd="1" destOrd="0" presId="urn:microsoft.com/office/officeart/2005/8/layout/hierarchy2"/>
    <dgm:cxn modelId="{176BF672-1827-44FA-BC69-1D7E23767B9C}" type="presParOf" srcId="{663814FB-6FFD-42E9-B837-2BE20D8CF9B5}" destId="{3EA7D4DF-4005-4FD6-A594-F1137EF3182F}" srcOrd="2" destOrd="0" presId="urn:microsoft.com/office/officeart/2005/8/layout/hierarchy2"/>
    <dgm:cxn modelId="{204D78A7-36D9-4DD0-B2FC-9EAFCE2BBB71}" type="presParOf" srcId="{3EA7D4DF-4005-4FD6-A594-F1137EF3182F}" destId="{F1E85DF0-3F0F-43F6-A946-1F9169D6BC9B}" srcOrd="0" destOrd="0" presId="urn:microsoft.com/office/officeart/2005/8/layout/hierarchy2"/>
    <dgm:cxn modelId="{BD8A6FFF-70D1-4BBF-A20C-936F202CF057}" type="presParOf" srcId="{663814FB-6FFD-42E9-B837-2BE20D8CF9B5}" destId="{19E9F416-90C0-4EDC-A339-0278988616EE}" srcOrd="3" destOrd="0" presId="urn:microsoft.com/office/officeart/2005/8/layout/hierarchy2"/>
    <dgm:cxn modelId="{FCB0D104-E893-403C-9194-E7B18EDE001E}" type="presParOf" srcId="{19E9F416-90C0-4EDC-A339-0278988616EE}" destId="{8677627A-A4D5-4358-AD77-629D0BDEBA5B}" srcOrd="0" destOrd="0" presId="urn:microsoft.com/office/officeart/2005/8/layout/hierarchy2"/>
    <dgm:cxn modelId="{8836E99A-51D1-4982-B98B-D4CE12D50116}" type="presParOf" srcId="{19E9F416-90C0-4EDC-A339-0278988616EE}" destId="{2A38717A-BEFE-4C67-A2A8-73F3C6B1C91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24325-F4B1-4DB8-BEE5-0F0CA1EFB341}">
      <dsp:nvSpPr>
        <dsp:cNvPr id="0" name=""/>
        <dsp:cNvSpPr/>
      </dsp:nvSpPr>
      <dsp:spPr>
        <a:xfrm>
          <a:off x="3405927" y="1889125"/>
          <a:ext cx="470001" cy="895582"/>
        </a:xfrm>
        <a:custGeom>
          <a:avLst/>
          <a:gdLst/>
          <a:ahLst/>
          <a:cxnLst/>
          <a:rect l="0" t="0" r="0" b="0"/>
          <a:pathLst>
            <a:path>
              <a:moveTo>
                <a:pt x="0" y="0"/>
              </a:moveTo>
              <a:lnTo>
                <a:pt x="235000" y="0"/>
              </a:lnTo>
              <a:lnTo>
                <a:pt x="235000" y="895582"/>
              </a:lnTo>
              <a:lnTo>
                <a:pt x="470001" y="89558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3615643" y="2311630"/>
        <a:ext cx="50570" cy="50570"/>
      </dsp:txXfrm>
    </dsp:sp>
    <dsp:sp modelId="{F3BD374B-F72C-4FB0-831E-AD91D59D3C4B}">
      <dsp:nvSpPr>
        <dsp:cNvPr id="0" name=""/>
        <dsp:cNvSpPr/>
      </dsp:nvSpPr>
      <dsp:spPr>
        <a:xfrm>
          <a:off x="3405927" y="1843405"/>
          <a:ext cx="470001" cy="91440"/>
        </a:xfrm>
        <a:custGeom>
          <a:avLst/>
          <a:gdLst/>
          <a:ahLst/>
          <a:cxnLst/>
          <a:rect l="0" t="0" r="0" b="0"/>
          <a:pathLst>
            <a:path>
              <a:moveTo>
                <a:pt x="0" y="45720"/>
              </a:moveTo>
              <a:lnTo>
                <a:pt x="470001" y="4572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3629178" y="1877374"/>
        <a:ext cx="23500" cy="23500"/>
      </dsp:txXfrm>
    </dsp:sp>
    <dsp:sp modelId="{9AAECAA8-C4A1-4EF4-A3F7-C86904A0D784}">
      <dsp:nvSpPr>
        <dsp:cNvPr id="0" name=""/>
        <dsp:cNvSpPr/>
      </dsp:nvSpPr>
      <dsp:spPr>
        <a:xfrm>
          <a:off x="3405927" y="993542"/>
          <a:ext cx="470001" cy="895582"/>
        </a:xfrm>
        <a:custGeom>
          <a:avLst/>
          <a:gdLst/>
          <a:ahLst/>
          <a:cxnLst/>
          <a:rect l="0" t="0" r="0" b="0"/>
          <a:pathLst>
            <a:path>
              <a:moveTo>
                <a:pt x="0" y="895582"/>
              </a:moveTo>
              <a:lnTo>
                <a:pt x="235000" y="895582"/>
              </a:lnTo>
              <a:lnTo>
                <a:pt x="235000" y="0"/>
              </a:lnTo>
              <a:lnTo>
                <a:pt x="470001"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3615643" y="1416048"/>
        <a:ext cx="50570" cy="50570"/>
      </dsp:txXfrm>
    </dsp:sp>
    <dsp:sp modelId="{1276E017-C797-4F45-B4A7-40738DA3A3C7}">
      <dsp:nvSpPr>
        <dsp:cNvPr id="0" name=""/>
        <dsp:cNvSpPr/>
      </dsp:nvSpPr>
      <dsp:spPr>
        <a:xfrm rot="16200000">
          <a:off x="1162257" y="1530891"/>
          <a:ext cx="3770874" cy="71646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Επίσημη μετάδοση της </a:t>
          </a:r>
          <a:r>
            <a:rPr lang="el-GR" sz="2400" kern="1200" dirty="0" err="1"/>
            <a:t>γνωσης</a:t>
          </a:r>
          <a:endParaRPr lang="el-GR" sz="2400" kern="1200" dirty="0"/>
        </a:p>
      </dsp:txBody>
      <dsp:txXfrm>
        <a:off x="1162257" y="1530891"/>
        <a:ext cx="3770874" cy="716466"/>
      </dsp:txXfrm>
    </dsp:sp>
    <dsp:sp modelId="{BFBE7A96-7CA3-439A-8805-5AC21BBFF7D9}">
      <dsp:nvSpPr>
        <dsp:cNvPr id="0" name=""/>
        <dsp:cNvSpPr/>
      </dsp:nvSpPr>
      <dsp:spPr>
        <a:xfrm>
          <a:off x="3875929" y="635309"/>
          <a:ext cx="2350008" cy="71646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Δομές εξουσίας και αρχές ελέγχου</a:t>
          </a:r>
        </a:p>
      </dsp:txBody>
      <dsp:txXfrm>
        <a:off x="3875929" y="635309"/>
        <a:ext cx="2350008" cy="716466"/>
      </dsp:txXfrm>
    </dsp:sp>
    <dsp:sp modelId="{1339CE00-FD22-4B3B-8101-58C9702F6836}">
      <dsp:nvSpPr>
        <dsp:cNvPr id="0" name=""/>
        <dsp:cNvSpPr/>
      </dsp:nvSpPr>
      <dsp:spPr>
        <a:xfrm>
          <a:off x="3875929" y="1530891"/>
          <a:ext cx="2350008" cy="71646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Εκπαιδευτική γνώση</a:t>
          </a:r>
        </a:p>
      </dsp:txBody>
      <dsp:txXfrm>
        <a:off x="3875929" y="1530891"/>
        <a:ext cx="2350008" cy="716466"/>
      </dsp:txXfrm>
    </dsp:sp>
    <dsp:sp modelId="{A1C331BC-88FD-4D42-828C-BE1C272A867F}">
      <dsp:nvSpPr>
        <dsp:cNvPr id="0" name=""/>
        <dsp:cNvSpPr/>
      </dsp:nvSpPr>
      <dsp:spPr>
        <a:xfrm>
          <a:off x="3875929" y="2426474"/>
          <a:ext cx="2350008" cy="71646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dirty="0"/>
            <a:t>Μορφές εμπειρίας, ταυτότητας </a:t>
          </a:r>
        </a:p>
      </dsp:txBody>
      <dsp:txXfrm>
        <a:off x="3875929" y="2426474"/>
        <a:ext cx="2350008" cy="7164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7CB328-0D5A-447F-A863-FF1C45C84681}">
      <dsp:nvSpPr>
        <dsp:cNvPr id="0" name=""/>
        <dsp:cNvSpPr/>
      </dsp:nvSpPr>
      <dsp:spPr>
        <a:xfrm>
          <a:off x="6832" y="2235501"/>
          <a:ext cx="2464548" cy="123227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Ισχυρά ταξινομημένα προγράμματα</a:t>
          </a:r>
        </a:p>
      </dsp:txBody>
      <dsp:txXfrm>
        <a:off x="42924" y="2271593"/>
        <a:ext cx="2392364" cy="1160090"/>
      </dsp:txXfrm>
    </dsp:sp>
    <dsp:sp modelId="{58E7B4A4-247B-43DE-8626-8C1169A7F0F3}">
      <dsp:nvSpPr>
        <dsp:cNvPr id="0" name=""/>
        <dsp:cNvSpPr/>
      </dsp:nvSpPr>
      <dsp:spPr>
        <a:xfrm rot="19457599">
          <a:off x="2357270" y="2476067"/>
          <a:ext cx="1214040" cy="42585"/>
        </a:xfrm>
        <a:custGeom>
          <a:avLst/>
          <a:gdLst/>
          <a:ahLst/>
          <a:cxnLst/>
          <a:rect l="0" t="0" r="0" b="0"/>
          <a:pathLst>
            <a:path>
              <a:moveTo>
                <a:pt x="0" y="21292"/>
              </a:moveTo>
              <a:lnTo>
                <a:pt x="1214040" y="2129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2933939" y="2467008"/>
        <a:ext cx="60702" cy="60702"/>
      </dsp:txXfrm>
    </dsp:sp>
    <dsp:sp modelId="{C2A6FC43-70A0-41AA-87AE-22ABF561D62F}">
      <dsp:nvSpPr>
        <dsp:cNvPr id="0" name=""/>
        <dsp:cNvSpPr/>
      </dsp:nvSpPr>
      <dsp:spPr>
        <a:xfrm>
          <a:off x="3457200" y="1313076"/>
          <a:ext cx="2464548" cy="166000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Ξεκάθαρες + Περιχαρακωμένες ταυτότητες εκπαιδευτικού –μαθητή</a:t>
          </a:r>
        </a:p>
      </dsp:txBody>
      <dsp:txXfrm>
        <a:off x="3505820" y="1361696"/>
        <a:ext cx="2367308" cy="1562769"/>
      </dsp:txXfrm>
    </dsp:sp>
    <dsp:sp modelId="{8588EF08-6135-4458-8A44-6F9ADF6A3BC3}">
      <dsp:nvSpPr>
        <dsp:cNvPr id="0" name=""/>
        <dsp:cNvSpPr/>
      </dsp:nvSpPr>
      <dsp:spPr>
        <a:xfrm rot="19457599">
          <a:off x="5807638" y="1767509"/>
          <a:ext cx="1214040" cy="42585"/>
        </a:xfrm>
        <a:custGeom>
          <a:avLst/>
          <a:gdLst/>
          <a:ahLst/>
          <a:cxnLst/>
          <a:rect l="0" t="0" r="0" b="0"/>
          <a:pathLst>
            <a:path>
              <a:moveTo>
                <a:pt x="0" y="21292"/>
              </a:moveTo>
              <a:lnTo>
                <a:pt x="1214040" y="21292"/>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6384307" y="1758451"/>
        <a:ext cx="60702" cy="60702"/>
      </dsp:txXfrm>
    </dsp:sp>
    <dsp:sp modelId="{57B98C91-1D5E-4F2C-BBF6-1413C6194984}">
      <dsp:nvSpPr>
        <dsp:cNvPr id="0" name=""/>
        <dsp:cNvSpPr/>
      </dsp:nvSpPr>
      <dsp:spPr>
        <a:xfrm>
          <a:off x="6907568" y="818386"/>
          <a:ext cx="2464548" cy="123227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dirty="0"/>
            <a:t>Θετική εκπαιδευτική ταυτότητα σε όσους συνεχίζουν στην ανώτερη εκπαίδευση</a:t>
          </a:r>
        </a:p>
      </dsp:txBody>
      <dsp:txXfrm>
        <a:off x="6943660" y="854478"/>
        <a:ext cx="2392364" cy="1160090"/>
      </dsp:txXfrm>
    </dsp:sp>
    <dsp:sp modelId="{5C1B2055-3FF8-4796-8782-8849A6FE4848}">
      <dsp:nvSpPr>
        <dsp:cNvPr id="0" name=""/>
        <dsp:cNvSpPr/>
      </dsp:nvSpPr>
      <dsp:spPr>
        <a:xfrm rot="2142401">
          <a:off x="5807638" y="2476067"/>
          <a:ext cx="1214040" cy="42585"/>
        </a:xfrm>
        <a:custGeom>
          <a:avLst/>
          <a:gdLst/>
          <a:ahLst/>
          <a:cxnLst/>
          <a:rect l="0" t="0" r="0" b="0"/>
          <a:pathLst>
            <a:path>
              <a:moveTo>
                <a:pt x="0" y="21292"/>
              </a:moveTo>
              <a:lnTo>
                <a:pt x="1214040" y="21292"/>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6384307" y="2467008"/>
        <a:ext cx="60702" cy="60702"/>
      </dsp:txXfrm>
    </dsp:sp>
    <dsp:sp modelId="{CEFB689F-A3B6-4491-8A7B-C244E29BB385}">
      <dsp:nvSpPr>
        <dsp:cNvPr id="0" name=""/>
        <dsp:cNvSpPr/>
      </dsp:nvSpPr>
      <dsp:spPr>
        <a:xfrm>
          <a:off x="6907568" y="2235501"/>
          <a:ext cx="2464548" cy="123227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dirty="0"/>
            <a:t>Άνευ νοήματος για τους υπόλοιπους (εργατική τάξη)</a:t>
          </a:r>
        </a:p>
      </dsp:txBody>
      <dsp:txXfrm>
        <a:off x="6943660" y="2271593"/>
        <a:ext cx="2392364" cy="1160090"/>
      </dsp:txXfrm>
    </dsp:sp>
    <dsp:sp modelId="{3EA7D4DF-4005-4FD6-A594-F1137EF3182F}">
      <dsp:nvSpPr>
        <dsp:cNvPr id="0" name=""/>
        <dsp:cNvSpPr/>
      </dsp:nvSpPr>
      <dsp:spPr>
        <a:xfrm rot="2585836">
          <a:off x="2289252" y="3291558"/>
          <a:ext cx="1350077" cy="42585"/>
        </a:xfrm>
        <a:custGeom>
          <a:avLst/>
          <a:gdLst/>
          <a:ahLst/>
          <a:cxnLst/>
          <a:rect l="0" t="0" r="0" b="0"/>
          <a:pathLst>
            <a:path>
              <a:moveTo>
                <a:pt x="0" y="21292"/>
              </a:moveTo>
              <a:lnTo>
                <a:pt x="1350077" y="2129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2930539" y="3279099"/>
        <a:ext cx="67503" cy="67503"/>
      </dsp:txXfrm>
    </dsp:sp>
    <dsp:sp modelId="{8677627A-A4D5-4358-AD77-629D0BDEBA5B}">
      <dsp:nvSpPr>
        <dsp:cNvPr id="0" name=""/>
        <dsp:cNvSpPr/>
      </dsp:nvSpPr>
      <dsp:spPr>
        <a:xfrm>
          <a:off x="3457200" y="3157926"/>
          <a:ext cx="2464548" cy="123227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dirty="0"/>
            <a:t>Προσαρμογή στην αφοσίωση στα γνωστικά αντικείμενα} αντίσταση στην αλλαγή</a:t>
          </a:r>
        </a:p>
      </dsp:txBody>
      <dsp:txXfrm>
        <a:off x="3493292" y="3194018"/>
        <a:ext cx="2392364" cy="1160090"/>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4407B-089A-4E78-AF14-2880D0C69884}" type="datetimeFigureOut">
              <a:rPr lang="el-GR" smtClean="0"/>
              <a:t>25/2/2020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A5679-3907-4529-9EF2-062567C7D811}" type="slidenum">
              <a:rPr lang="el-GR" smtClean="0"/>
              <a:t>‹#›</a:t>
            </a:fld>
            <a:endParaRPr lang="el-GR"/>
          </a:p>
        </p:txBody>
      </p:sp>
    </p:spTree>
    <p:extLst>
      <p:ext uri="{BB962C8B-B14F-4D97-AF65-F5344CB8AC3E}">
        <p14:creationId xmlns:p14="http://schemas.microsoft.com/office/powerpoint/2010/main" val="1891787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err="1"/>
              <a:t>Bourdieu</a:t>
            </a:r>
            <a:r>
              <a:rPr lang="el-GR" dirty="0"/>
              <a:t>, P. (1996). Οι Κληρονόμοι. Οι φοιτητές και η κουλτούρα. (Εισαγωγή: Ν. Παναγιωτόπουλος,. μετάφραση: Ν. Παναγιωτόπουλος - Μ. </a:t>
            </a:r>
            <a:r>
              <a:rPr lang="el-GR" dirty="0" err="1"/>
              <a:t>Βιδάλη</a:t>
            </a:r>
            <a:r>
              <a:rPr lang="el-GR" dirty="0"/>
              <a:t>). Αθήνα: Ινστιτούτο του βιβλίου – </a:t>
            </a:r>
            <a:r>
              <a:rPr lang="el-GR" dirty="0" err="1"/>
              <a:t>Καρδαμίτσας</a:t>
            </a:r>
            <a:r>
              <a:rPr lang="el-GR" dirty="0"/>
              <a:t>.</a:t>
            </a:r>
          </a:p>
          <a:p>
            <a:endParaRPr lang="el-GR" dirty="0"/>
          </a:p>
          <a:p>
            <a:r>
              <a:rPr lang="el-GR" dirty="0" err="1"/>
              <a:t>Bourdieu</a:t>
            </a:r>
            <a:r>
              <a:rPr lang="el-GR" dirty="0"/>
              <a:t>, P. (1999). Κείμενα Κοινωνιολογίας (παρουσίαση–επιμέλεια: Ν. Παναγιωτόπουλος). Αθήνα: Στάχυ.</a:t>
            </a:r>
          </a:p>
        </p:txBody>
      </p:sp>
      <p:sp>
        <p:nvSpPr>
          <p:cNvPr id="4" name="Θέση αριθμού διαφάνειας 3"/>
          <p:cNvSpPr>
            <a:spLocks noGrp="1"/>
          </p:cNvSpPr>
          <p:nvPr>
            <p:ph type="sldNum" sz="quarter" idx="5"/>
          </p:nvPr>
        </p:nvSpPr>
        <p:spPr/>
        <p:txBody>
          <a:bodyPr/>
          <a:lstStyle/>
          <a:p>
            <a:fld id="{B41A5679-3907-4529-9EF2-062567C7D811}" type="slidenum">
              <a:rPr lang="el-GR" smtClean="0"/>
              <a:t>26</a:t>
            </a:fld>
            <a:endParaRPr lang="el-GR"/>
          </a:p>
        </p:txBody>
      </p:sp>
    </p:spTree>
    <p:extLst>
      <p:ext uri="{BB962C8B-B14F-4D97-AF65-F5344CB8AC3E}">
        <p14:creationId xmlns:p14="http://schemas.microsoft.com/office/powerpoint/2010/main" val="1956827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P. Bourdieu</a:t>
            </a:r>
            <a:endParaRPr lang="el-GR" dirty="0"/>
          </a:p>
        </p:txBody>
      </p:sp>
      <p:sp>
        <p:nvSpPr>
          <p:cNvPr id="4" name="Θέση αριθμού διαφάνειας 3"/>
          <p:cNvSpPr>
            <a:spLocks noGrp="1"/>
          </p:cNvSpPr>
          <p:nvPr>
            <p:ph type="sldNum" sz="quarter" idx="5"/>
          </p:nvPr>
        </p:nvSpPr>
        <p:spPr/>
        <p:txBody>
          <a:bodyPr/>
          <a:lstStyle/>
          <a:p>
            <a:fld id="{B41A5679-3907-4529-9EF2-062567C7D811}" type="slidenum">
              <a:rPr lang="el-GR" smtClean="0"/>
              <a:t>28</a:t>
            </a:fld>
            <a:endParaRPr lang="el-GR"/>
          </a:p>
        </p:txBody>
      </p:sp>
    </p:spTree>
    <p:extLst>
      <p:ext uri="{BB962C8B-B14F-4D97-AF65-F5344CB8AC3E}">
        <p14:creationId xmlns:p14="http://schemas.microsoft.com/office/powerpoint/2010/main" val="2428354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3750711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2284905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4035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25/2/2020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1737526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25/2/2020</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9417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25/2/2020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4247955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2374586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716248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272744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25/2/2020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3268553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654CB50-A9F4-43B5-AD85-2838D4288126}" type="datetimeFigureOut">
              <a:rPr lang="el-GR" smtClean="0"/>
              <a:pPr/>
              <a:t>25/2/2020</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2692896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3654CB50-A9F4-43B5-AD85-2838D4288126}" type="datetimeFigureOut">
              <a:rPr lang="el-GR" smtClean="0"/>
              <a:pPr/>
              <a:t>25/2/2020</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304367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654CB50-A9F4-43B5-AD85-2838D4288126}" type="datetimeFigureOut">
              <a:rPr lang="el-GR" smtClean="0"/>
              <a:pPr/>
              <a:t>25/2/2020</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554247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54CB50-A9F4-43B5-AD85-2838D4288126}" type="datetimeFigureOut">
              <a:rPr lang="el-GR" smtClean="0"/>
              <a:pPr/>
              <a:t>25/2/2020</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57272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25/2/2020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1515108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25/2/2020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val="144608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654CB50-A9F4-43B5-AD85-2838D4288126}" type="datetimeFigureOut">
              <a:rPr lang="el-GR" smtClean="0"/>
              <a:pPr/>
              <a:t>25/2/2020</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9F0612A-214F-48DD-B90D-161AC5ADF09F}" type="slidenum">
              <a:rPr lang="el-GR" smtClean="0"/>
              <a:pPr/>
              <a:t>‹#›</a:t>
            </a:fld>
            <a:endParaRPr lang="el-GR"/>
          </a:p>
        </p:txBody>
      </p:sp>
    </p:spTree>
    <p:extLst>
      <p:ext uri="{BB962C8B-B14F-4D97-AF65-F5344CB8AC3E}">
        <p14:creationId xmlns:p14="http://schemas.microsoft.com/office/powerpoint/2010/main" val="326957272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0F13F4BC-D8D3-41ED-826B-EED2658E05C9}"/>
              </a:ext>
            </a:extLst>
          </p:cNvPr>
          <p:cNvSpPr>
            <a:spLocks noGrp="1"/>
          </p:cNvSpPr>
          <p:nvPr>
            <p:ph type="subTitle" idx="1"/>
          </p:nvPr>
        </p:nvSpPr>
        <p:spPr>
          <a:xfrm>
            <a:off x="1733385" y="2270098"/>
            <a:ext cx="10042496" cy="4357314"/>
          </a:xfrm>
        </p:spPr>
        <p:txBody>
          <a:bodyPr/>
          <a:lstStyle/>
          <a:p>
            <a:endParaRPr lang="el-GR" dirty="0"/>
          </a:p>
          <a:p>
            <a:r>
              <a:rPr lang="el-GR" sz="2400" b="1" dirty="0"/>
              <a:t>ΜΑΘΗΜΑ: Οργάνωση, Διοίκηση και Κοινωνιολογία της Εκπαίδευσης</a:t>
            </a:r>
            <a:endParaRPr lang="el-GR" sz="2400" dirty="0"/>
          </a:p>
          <a:p>
            <a:r>
              <a:rPr lang="el-GR" sz="2400" i="1" dirty="0"/>
              <a:t>ΔΙΔΑΣΚΟΥΣΑ: Ευμορφία </a:t>
            </a:r>
            <a:r>
              <a:rPr lang="el-GR" sz="2400" i="1" dirty="0" err="1"/>
              <a:t>Κηπουροπούλου</a:t>
            </a:r>
            <a:endParaRPr lang="el-GR" sz="2400" i="1" dirty="0"/>
          </a:p>
          <a:p>
            <a:r>
              <a:rPr lang="el-GR" sz="2400" i="1" dirty="0"/>
              <a:t>Δρ. Παιδαγωγικής, </a:t>
            </a:r>
            <a:r>
              <a:rPr lang="el-GR" sz="2400" i="1" dirty="0" err="1"/>
              <a:t>Μεταδιδάκτωρ</a:t>
            </a:r>
            <a:r>
              <a:rPr lang="el-GR" sz="2400" i="1" dirty="0"/>
              <a:t> Παιδαγωγικής, Ειδική Επιστήμονας ΠΤΔΕ Παν/</a:t>
            </a:r>
            <a:r>
              <a:rPr lang="el-GR" sz="2400" i="1" dirty="0" err="1"/>
              <a:t>μίου</a:t>
            </a:r>
            <a:r>
              <a:rPr lang="el-GR" sz="2400" i="1" dirty="0"/>
              <a:t> </a:t>
            </a:r>
            <a:r>
              <a:rPr lang="el-GR" sz="2400" i="1" dirty="0" err="1"/>
              <a:t>Δυτ</a:t>
            </a:r>
            <a:r>
              <a:rPr lang="el-GR" sz="2400" i="1" dirty="0"/>
              <a:t>. Μακεδονίας</a:t>
            </a:r>
          </a:p>
          <a:p>
            <a:r>
              <a:rPr lang="el-GR" sz="2400" i="1" dirty="0"/>
              <a:t>Διδάσκουσα ΑΣΠΑΙΤΕ Κοζάνης</a:t>
            </a:r>
          </a:p>
          <a:p>
            <a:endParaRPr lang="el-GR" i="1" dirty="0"/>
          </a:p>
        </p:txBody>
      </p:sp>
      <p:pic>
        <p:nvPicPr>
          <p:cNvPr id="9" name="Εικόνα 8">
            <a:extLst>
              <a:ext uri="{FF2B5EF4-FFF2-40B4-BE49-F238E27FC236}">
                <a16:creationId xmlns:a16="http://schemas.microsoft.com/office/drawing/2014/main" id="{069A6783-5FB8-4F03-8513-563082A4B2D8}"/>
              </a:ext>
            </a:extLst>
          </p:cNvPr>
          <p:cNvPicPr>
            <a:picLocks noChangeAspect="1"/>
          </p:cNvPicPr>
          <p:nvPr/>
        </p:nvPicPr>
        <p:blipFill>
          <a:blip r:embed="rId2"/>
          <a:stretch>
            <a:fillRect/>
          </a:stretch>
        </p:blipFill>
        <p:spPr>
          <a:xfrm>
            <a:off x="2195735" y="230588"/>
            <a:ext cx="8702113" cy="1786895"/>
          </a:xfrm>
          <a:prstGeom prst="rect">
            <a:avLst/>
          </a:prstGeom>
        </p:spPr>
      </p:pic>
    </p:spTree>
    <p:extLst>
      <p:ext uri="{BB962C8B-B14F-4D97-AF65-F5344CB8AC3E}">
        <p14:creationId xmlns:p14="http://schemas.microsoft.com/office/powerpoint/2010/main" val="1625428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2254501-6800-4AB6-899E-105E1FAB1846}"/>
              </a:ext>
            </a:extLst>
          </p:cNvPr>
          <p:cNvSpPr>
            <a:spLocks noGrp="1"/>
          </p:cNvSpPr>
          <p:nvPr>
            <p:ph idx="1"/>
          </p:nvPr>
        </p:nvSpPr>
        <p:spPr>
          <a:xfrm>
            <a:off x="2589212" y="856034"/>
            <a:ext cx="8915400" cy="5055188"/>
          </a:xfrm>
        </p:spPr>
        <p:txBody>
          <a:bodyPr/>
          <a:lstStyle/>
          <a:p>
            <a:endParaRPr lang="el-GR" sz="2800" b="1" dirty="0"/>
          </a:p>
          <a:p>
            <a:endParaRPr lang="el-GR" sz="2800" b="1" dirty="0"/>
          </a:p>
          <a:p>
            <a:r>
              <a:rPr lang="el-GR" sz="2800" b="1" dirty="0"/>
              <a:t>Περιχάραξη</a:t>
            </a:r>
            <a:r>
              <a:rPr lang="el-GR" sz="2800" dirty="0"/>
              <a:t>: Ο βαθμός ελέγχου πάνω στον βηματισμό, επιλογή και οργάνωση της γνώσης.</a:t>
            </a:r>
          </a:p>
          <a:p>
            <a:endParaRPr lang="el-GR" sz="2800" dirty="0"/>
          </a:p>
          <a:p>
            <a:r>
              <a:rPr lang="el-GR" sz="2800" dirty="0"/>
              <a:t> Μετάδοση γνώσης μέσα από παιδαγωγικές πρακτικές. «πώς» (διδάσκει, διδάσκεται) – το είδος της μετάδοσης</a:t>
            </a:r>
          </a:p>
          <a:p>
            <a:endParaRPr lang="el-GR" dirty="0"/>
          </a:p>
        </p:txBody>
      </p:sp>
    </p:spTree>
    <p:extLst>
      <p:ext uri="{BB962C8B-B14F-4D97-AF65-F5344CB8AC3E}">
        <p14:creationId xmlns:p14="http://schemas.microsoft.com/office/powerpoint/2010/main" val="255911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2C65D26-8AA5-4DD7-A7D4-CDDD84894909}"/>
              </a:ext>
            </a:extLst>
          </p:cNvPr>
          <p:cNvSpPr>
            <a:spLocks noGrp="1"/>
          </p:cNvSpPr>
          <p:nvPr>
            <p:ph idx="1"/>
          </p:nvPr>
        </p:nvSpPr>
        <p:spPr>
          <a:xfrm>
            <a:off x="1974715" y="593387"/>
            <a:ext cx="9529897" cy="5317835"/>
          </a:xfrm>
        </p:spPr>
        <p:txBody>
          <a:bodyPr/>
          <a:lstStyle/>
          <a:p>
            <a:endParaRPr lang="el-GR" sz="2800" dirty="0"/>
          </a:p>
          <a:p>
            <a:r>
              <a:rPr lang="el-GR" sz="2800" dirty="0"/>
              <a:t>Ελευθερία κινήσεων για τους εκπαιδευτικούς και τους μαθητές στον καθορισμό της οργάνωσης και του ρυθμού μάθησης</a:t>
            </a:r>
          </a:p>
          <a:p>
            <a:endParaRPr lang="el-GR" sz="2800" dirty="0"/>
          </a:p>
          <a:p>
            <a:endParaRPr lang="el-GR" sz="2800" dirty="0"/>
          </a:p>
          <a:p>
            <a:pPr algn="ctr"/>
            <a:r>
              <a:rPr lang="el-GR" sz="2800" dirty="0"/>
              <a:t>Χαλαρή περιχάραξη</a:t>
            </a:r>
          </a:p>
          <a:p>
            <a:endParaRPr lang="el-GR" dirty="0"/>
          </a:p>
          <a:p>
            <a:endParaRPr lang="el-GR" dirty="0"/>
          </a:p>
          <a:p>
            <a:endParaRPr lang="el-GR" dirty="0"/>
          </a:p>
        </p:txBody>
      </p:sp>
      <p:sp>
        <p:nvSpPr>
          <p:cNvPr id="2" name="Τόξο 1">
            <a:extLst>
              <a:ext uri="{FF2B5EF4-FFF2-40B4-BE49-F238E27FC236}">
                <a16:creationId xmlns:a16="http://schemas.microsoft.com/office/drawing/2014/main" id="{1160A75B-FC8F-499C-88A6-EAB11C04D037}"/>
              </a:ext>
            </a:extLst>
          </p:cNvPr>
          <p:cNvSpPr/>
          <p:nvPr/>
        </p:nvSpPr>
        <p:spPr>
          <a:xfrm>
            <a:off x="6096000" y="2081720"/>
            <a:ext cx="914400" cy="914400"/>
          </a:xfrm>
          <a:prstGeom prst="arc">
            <a:avLst>
              <a:gd name="adj1" fmla="val 10943544"/>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328836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536418E-2968-4987-8D80-EAB99E1E5998}"/>
              </a:ext>
            </a:extLst>
          </p:cNvPr>
          <p:cNvSpPr>
            <a:spLocks noGrp="1"/>
          </p:cNvSpPr>
          <p:nvPr>
            <p:ph idx="1"/>
          </p:nvPr>
        </p:nvSpPr>
        <p:spPr>
          <a:xfrm>
            <a:off x="2081719" y="787940"/>
            <a:ext cx="9422893" cy="5123282"/>
          </a:xfrm>
        </p:spPr>
        <p:txBody>
          <a:bodyPr>
            <a:normAutofit/>
          </a:bodyPr>
          <a:lstStyle/>
          <a:p>
            <a:pPr algn="ctr"/>
            <a:endParaRPr lang="el-GR" sz="2800" dirty="0"/>
          </a:p>
          <a:p>
            <a:pPr algn="ctr"/>
            <a:endParaRPr lang="el-GR" sz="2800" dirty="0"/>
          </a:p>
          <a:p>
            <a:pPr algn="ctr"/>
            <a:r>
              <a:rPr lang="el-GR" sz="2800" dirty="0"/>
              <a:t>«όσο εντονότερη είναι η ταξινόμηση και η περιχάραξη τόσο περισσότερο η εκπαιδευτική σχέση  έχει την τάση να είναι ιεραρχική και </a:t>
            </a:r>
            <a:r>
              <a:rPr lang="el-GR" sz="2800" dirty="0" err="1"/>
              <a:t>τελετουργικοποιημένη</a:t>
            </a:r>
            <a:r>
              <a:rPr lang="el-GR" sz="2800" dirty="0"/>
              <a:t> με τον μαθητή να θεωρείται αδαής έχοντας μικρή κοινωνική θέση και ελάχιστα δικαιώματα» (</a:t>
            </a:r>
            <a:r>
              <a:rPr lang="en-US" sz="2800" dirty="0"/>
              <a:t>Bernstein)</a:t>
            </a:r>
            <a:endParaRPr lang="el-GR" sz="2800" dirty="0"/>
          </a:p>
        </p:txBody>
      </p:sp>
    </p:spTree>
    <p:extLst>
      <p:ext uri="{BB962C8B-B14F-4D97-AF65-F5344CB8AC3E}">
        <p14:creationId xmlns:p14="http://schemas.microsoft.com/office/powerpoint/2010/main" val="4292586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BC2229-67FA-4098-8EDF-5DEF2A3770AC}"/>
              </a:ext>
            </a:extLst>
          </p:cNvPr>
          <p:cNvSpPr>
            <a:spLocks noGrp="1"/>
          </p:cNvSpPr>
          <p:nvPr>
            <p:ph type="title"/>
          </p:nvPr>
        </p:nvSpPr>
        <p:spPr>
          <a:xfrm>
            <a:off x="2461099" y="624109"/>
            <a:ext cx="9043514" cy="978407"/>
          </a:xfrm>
        </p:spPr>
        <p:txBody>
          <a:bodyPr>
            <a:normAutofit fontScale="90000"/>
          </a:bodyPr>
          <a:lstStyle/>
          <a:p>
            <a:br>
              <a:rPr lang="el-GR" b="1" dirty="0"/>
            </a:br>
            <a:r>
              <a:rPr lang="en-US" b="1" dirty="0"/>
              <a:t>Bourdieu &amp; </a:t>
            </a:r>
            <a:r>
              <a:rPr lang="en-US" b="1" dirty="0" err="1"/>
              <a:t>Passeron</a:t>
            </a:r>
            <a:endParaRPr lang="el-GR" b="1" dirty="0"/>
          </a:p>
        </p:txBody>
      </p:sp>
      <p:sp>
        <p:nvSpPr>
          <p:cNvPr id="3" name="Θέση περιεχομένου 2">
            <a:extLst>
              <a:ext uri="{FF2B5EF4-FFF2-40B4-BE49-F238E27FC236}">
                <a16:creationId xmlns:a16="http://schemas.microsoft.com/office/drawing/2014/main" id="{0D5C1060-7D39-43CB-B18A-58C79907F993}"/>
              </a:ext>
            </a:extLst>
          </p:cNvPr>
          <p:cNvSpPr>
            <a:spLocks noGrp="1"/>
          </p:cNvSpPr>
          <p:nvPr>
            <p:ph idx="1"/>
          </p:nvPr>
        </p:nvSpPr>
        <p:spPr>
          <a:xfrm>
            <a:off x="1974715" y="749030"/>
            <a:ext cx="9529897" cy="5389123"/>
          </a:xfrm>
        </p:spPr>
        <p:txBody>
          <a:bodyPr>
            <a:normAutofit/>
          </a:bodyPr>
          <a:lstStyle/>
          <a:p>
            <a:endParaRPr lang="el-GR" sz="2400" b="1" dirty="0"/>
          </a:p>
          <a:p>
            <a:endParaRPr lang="el-GR" sz="2400" b="1" dirty="0"/>
          </a:p>
          <a:p>
            <a:r>
              <a:rPr lang="el-GR" sz="3200" b="1" dirty="0"/>
              <a:t>Κομβικός ο ρόλος της εκπαίδευσης στην αναπαραγωγή των προνομίων και της κοινωνικής ανισότητας</a:t>
            </a:r>
          </a:p>
          <a:p>
            <a:endParaRPr lang="el-GR" sz="3200" dirty="0"/>
          </a:p>
          <a:p>
            <a:r>
              <a:rPr lang="el-GR" sz="3200" dirty="0"/>
              <a:t>Υποστηρίζουν ότι:</a:t>
            </a:r>
          </a:p>
          <a:p>
            <a:r>
              <a:rPr lang="el-GR" sz="3200" dirty="0"/>
              <a:t>Η γνώση και η κουλτούρα που διδάσκεται στην εκπαίδευση είναι αυθαίρετη</a:t>
            </a:r>
          </a:p>
        </p:txBody>
      </p:sp>
      <p:sp>
        <p:nvSpPr>
          <p:cNvPr id="4" name="Βέλος: Κάτω 3">
            <a:extLst>
              <a:ext uri="{FF2B5EF4-FFF2-40B4-BE49-F238E27FC236}">
                <a16:creationId xmlns:a16="http://schemas.microsoft.com/office/drawing/2014/main" id="{5A0D7071-4791-41BF-89A4-6F1DCB78357F}"/>
              </a:ext>
            </a:extLst>
          </p:cNvPr>
          <p:cNvSpPr/>
          <p:nvPr/>
        </p:nvSpPr>
        <p:spPr>
          <a:xfrm>
            <a:off x="6096000" y="444554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1535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7AAFD40-C01F-4EA6-B2BD-1B7E029523B0}"/>
              </a:ext>
            </a:extLst>
          </p:cNvPr>
          <p:cNvSpPr>
            <a:spLocks noGrp="1"/>
          </p:cNvSpPr>
          <p:nvPr>
            <p:ph idx="1"/>
          </p:nvPr>
        </p:nvSpPr>
        <p:spPr>
          <a:xfrm>
            <a:off x="1750979" y="476655"/>
            <a:ext cx="9753633" cy="5583677"/>
          </a:xfrm>
        </p:spPr>
        <p:txBody>
          <a:bodyPr>
            <a:normAutofit/>
          </a:bodyPr>
          <a:lstStyle/>
          <a:p>
            <a:endParaRPr lang="el-GR" sz="2800" dirty="0"/>
          </a:p>
          <a:p>
            <a:r>
              <a:rPr lang="el-GR" sz="2800" dirty="0"/>
              <a:t>«όχι μόνο ως προς το περιεχόμενό της αλλά και ως προς τη μορφή της καθώς επιβάλλεται από μία αυθαίρετη εξουσία».</a:t>
            </a:r>
          </a:p>
          <a:p>
            <a:r>
              <a:rPr lang="el-GR" sz="2800" dirty="0"/>
              <a:t>Η επιβολή αυθαίρετων πολιτισμικών κριτηρίων=μορφή συμβολικής βίας</a:t>
            </a:r>
          </a:p>
          <a:p>
            <a:pPr algn="r"/>
            <a:endParaRPr lang="el-GR" sz="2800" dirty="0"/>
          </a:p>
          <a:p>
            <a:pPr algn="r"/>
            <a:r>
              <a:rPr lang="el-GR" sz="2800" dirty="0"/>
              <a:t>Όργανο εξουσίας  των κυρίαρχων ομάδων να επιβάλλουν τις δικές τους αντιλήψεις ως νόμιμες συγκαλύπτοντας τις ανισότητες εξουσίας </a:t>
            </a:r>
          </a:p>
        </p:txBody>
      </p:sp>
      <p:sp>
        <p:nvSpPr>
          <p:cNvPr id="4" name="Δεξί άγκιστρο 3">
            <a:extLst>
              <a:ext uri="{FF2B5EF4-FFF2-40B4-BE49-F238E27FC236}">
                <a16:creationId xmlns:a16="http://schemas.microsoft.com/office/drawing/2014/main" id="{633FD6CD-5DA7-4BA8-A7CA-B675CDD1ECFB}"/>
              </a:ext>
            </a:extLst>
          </p:cNvPr>
          <p:cNvSpPr/>
          <p:nvPr/>
        </p:nvSpPr>
        <p:spPr>
          <a:xfrm>
            <a:off x="5807412" y="3336587"/>
            <a:ext cx="106810" cy="6128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2691010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0C2DA61-59F6-4DAB-BCDA-C58FB8FE8419}"/>
              </a:ext>
            </a:extLst>
          </p:cNvPr>
          <p:cNvSpPr>
            <a:spLocks noGrp="1"/>
          </p:cNvSpPr>
          <p:nvPr>
            <p:ph idx="1"/>
          </p:nvPr>
        </p:nvSpPr>
        <p:spPr>
          <a:xfrm>
            <a:off x="2379133" y="635000"/>
            <a:ext cx="9125479" cy="5276222"/>
          </a:xfrm>
        </p:spPr>
        <p:txBody>
          <a:bodyPr>
            <a:normAutofit fontScale="77500" lnSpcReduction="20000"/>
          </a:bodyPr>
          <a:lstStyle/>
          <a:p>
            <a:endParaRPr lang="el-GR" dirty="0"/>
          </a:p>
          <a:p>
            <a:r>
              <a:rPr lang="el-GR" sz="3000" dirty="0"/>
              <a:t>Η εκπαίδευση ως ένα σύστημα σκέψης και μετάδοση της κουλτούρας</a:t>
            </a:r>
          </a:p>
          <a:p>
            <a:r>
              <a:rPr lang="el-GR" sz="3000" dirty="0"/>
              <a:t>Το επίκεντρο του ενδιαφέροντος μετατοπίζεται από τη διαδικασία στο περιεχόμενο </a:t>
            </a:r>
          </a:p>
          <a:p>
            <a:endParaRPr lang="el-GR" sz="3000" dirty="0"/>
          </a:p>
          <a:p>
            <a:endParaRPr lang="el-GR" sz="3000" dirty="0"/>
          </a:p>
          <a:p>
            <a:r>
              <a:rPr lang="el-GR" sz="3000" dirty="0"/>
              <a:t>Από τις γραφειοκρατικές λειτουργίες της εκπαίδευσης και τη συστημική της συγκρότηση                       τι είναι αυτό που το σχολείο διδάσκει, αξιολογεί και πιστοποιεί</a:t>
            </a:r>
          </a:p>
          <a:p>
            <a:endParaRPr lang="el-GR" sz="3000" dirty="0"/>
          </a:p>
          <a:p>
            <a:endParaRPr lang="el-GR" sz="3000" dirty="0"/>
          </a:p>
          <a:p>
            <a:r>
              <a:rPr lang="el-GR" sz="3000" dirty="0"/>
              <a:t>Από την κοινωνιολογία του σχολείου περνάμε στην κοινωνιολογία της γνώσης</a:t>
            </a:r>
          </a:p>
        </p:txBody>
      </p:sp>
      <p:sp>
        <p:nvSpPr>
          <p:cNvPr id="4" name="Βέλος: Κάτω 3">
            <a:extLst>
              <a:ext uri="{FF2B5EF4-FFF2-40B4-BE49-F238E27FC236}">
                <a16:creationId xmlns:a16="http://schemas.microsoft.com/office/drawing/2014/main" id="{D7D660C9-60FD-4A23-96D5-7D6A2EC010E7}"/>
              </a:ext>
            </a:extLst>
          </p:cNvPr>
          <p:cNvSpPr/>
          <p:nvPr/>
        </p:nvSpPr>
        <p:spPr>
          <a:xfrm>
            <a:off x="6699556" y="2273299"/>
            <a:ext cx="484632"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 name="Γραμμή σύνδεσης: Γωνιώδης 5">
            <a:extLst>
              <a:ext uri="{FF2B5EF4-FFF2-40B4-BE49-F238E27FC236}">
                <a16:creationId xmlns:a16="http://schemas.microsoft.com/office/drawing/2014/main" id="{AC54CCE0-7768-4E55-8803-29B43716FE08}"/>
              </a:ext>
            </a:extLst>
          </p:cNvPr>
          <p:cNvCxnSpPr/>
          <p:nvPr/>
        </p:nvCxnSpPr>
        <p:spPr>
          <a:xfrm>
            <a:off x="7062437" y="3620136"/>
            <a:ext cx="728133" cy="12700"/>
          </a:xfrm>
          <a:prstGeom prst="bentConnector3">
            <a:avLst>
              <a:gd name="adj1" fmla="val 54118"/>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Βέλος: Κάτω 6">
            <a:extLst>
              <a:ext uri="{FF2B5EF4-FFF2-40B4-BE49-F238E27FC236}">
                <a16:creationId xmlns:a16="http://schemas.microsoft.com/office/drawing/2014/main" id="{94888DA1-EF7F-42B5-AC3A-144DBA10B64F}"/>
              </a:ext>
            </a:extLst>
          </p:cNvPr>
          <p:cNvSpPr/>
          <p:nvPr/>
        </p:nvSpPr>
        <p:spPr>
          <a:xfrm>
            <a:off x="6941872" y="4343398"/>
            <a:ext cx="484632" cy="508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873172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70496F-48DF-492F-B256-7FD6D781495C}"/>
              </a:ext>
            </a:extLst>
          </p:cNvPr>
          <p:cNvSpPr>
            <a:spLocks noGrp="1"/>
          </p:cNvSpPr>
          <p:nvPr>
            <p:ph type="title"/>
          </p:nvPr>
        </p:nvSpPr>
        <p:spPr/>
        <p:txBody>
          <a:bodyPr/>
          <a:lstStyle/>
          <a:p>
            <a:r>
              <a:rPr lang="el-GR" b="1" dirty="0"/>
              <a:t>Συμβολικά συστήματα αναπαράστασης: </a:t>
            </a:r>
          </a:p>
        </p:txBody>
      </p:sp>
      <p:sp>
        <p:nvSpPr>
          <p:cNvPr id="3" name="Θέση περιεχομένου 2">
            <a:extLst>
              <a:ext uri="{FF2B5EF4-FFF2-40B4-BE49-F238E27FC236}">
                <a16:creationId xmlns:a16="http://schemas.microsoft.com/office/drawing/2014/main" id="{BDE1B7E7-BC07-4DA5-9D34-9D0247F302A7}"/>
              </a:ext>
            </a:extLst>
          </p:cNvPr>
          <p:cNvSpPr>
            <a:spLocks noGrp="1"/>
          </p:cNvSpPr>
          <p:nvPr>
            <p:ph idx="1"/>
          </p:nvPr>
        </p:nvSpPr>
        <p:spPr/>
        <p:txBody>
          <a:bodyPr/>
          <a:lstStyle/>
          <a:p>
            <a:r>
              <a:rPr lang="el-GR" sz="3600" dirty="0" err="1"/>
              <a:t>Ερ</a:t>
            </a:r>
            <a:r>
              <a:rPr lang="el-GR" sz="3600" dirty="0"/>
              <a:t>: Ποια πιστεύετε ότι αποτελούν τα συμβολικά συστήματα αναπαράστασης που αναπαράγουν την ιδεολογία των κυρίαρχων ομάδων;</a:t>
            </a:r>
          </a:p>
          <a:p>
            <a:pPr marL="0" indent="0">
              <a:buNone/>
            </a:pPr>
            <a:endParaRPr lang="el-GR" dirty="0"/>
          </a:p>
        </p:txBody>
      </p:sp>
    </p:spTree>
    <p:extLst>
      <p:ext uri="{BB962C8B-B14F-4D97-AF65-F5344CB8AC3E}">
        <p14:creationId xmlns:p14="http://schemas.microsoft.com/office/powerpoint/2010/main" val="1995274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14E518-A1CD-4491-88D3-3DCB994B8681}"/>
              </a:ext>
            </a:extLst>
          </p:cNvPr>
          <p:cNvSpPr>
            <a:spLocks noGrp="1"/>
          </p:cNvSpPr>
          <p:nvPr>
            <p:ph type="title"/>
          </p:nvPr>
        </p:nvSpPr>
        <p:spPr/>
        <p:txBody>
          <a:bodyPr/>
          <a:lstStyle/>
          <a:p>
            <a:r>
              <a:rPr lang="el-GR" b="1" dirty="0"/>
              <a:t>Συμβολικά συστήματα αναπαράστασης: </a:t>
            </a:r>
          </a:p>
        </p:txBody>
      </p:sp>
      <p:sp>
        <p:nvSpPr>
          <p:cNvPr id="3" name="Θέση περιεχομένου 2">
            <a:extLst>
              <a:ext uri="{FF2B5EF4-FFF2-40B4-BE49-F238E27FC236}">
                <a16:creationId xmlns:a16="http://schemas.microsoft.com/office/drawing/2014/main" id="{9CC58C77-0A1F-48C2-9E5A-F0EF50EABA09}"/>
              </a:ext>
            </a:extLst>
          </p:cNvPr>
          <p:cNvSpPr>
            <a:spLocks noGrp="1"/>
          </p:cNvSpPr>
          <p:nvPr>
            <p:ph idx="1"/>
          </p:nvPr>
        </p:nvSpPr>
        <p:spPr>
          <a:xfrm>
            <a:off x="2589212" y="1994170"/>
            <a:ext cx="8915400" cy="3917052"/>
          </a:xfrm>
        </p:spPr>
        <p:txBody>
          <a:bodyPr>
            <a:normAutofit fontScale="92500" lnSpcReduction="20000"/>
          </a:bodyPr>
          <a:lstStyle/>
          <a:p>
            <a:r>
              <a:rPr lang="el-GR" sz="2600" dirty="0"/>
              <a:t>Γλώσσα</a:t>
            </a:r>
          </a:p>
          <a:p>
            <a:r>
              <a:rPr lang="el-GR" sz="2600" dirty="0"/>
              <a:t>Επιστήμη</a:t>
            </a:r>
          </a:p>
          <a:p>
            <a:r>
              <a:rPr lang="el-GR" sz="2600" dirty="0"/>
              <a:t>Τέχνη</a:t>
            </a:r>
          </a:p>
          <a:p>
            <a:pPr marL="0" indent="0" algn="r">
              <a:buNone/>
            </a:pPr>
            <a:r>
              <a:rPr lang="el-GR" sz="2600" dirty="0"/>
              <a:t>Κατασκευάζουν μια θεωρούμενη ως δεδομένη συναίνεση (</a:t>
            </a:r>
            <a:r>
              <a:rPr lang="el-GR" sz="2600" dirty="0" err="1"/>
              <a:t>φυσικοποίηση</a:t>
            </a:r>
            <a:r>
              <a:rPr lang="el-GR" sz="2600" dirty="0"/>
              <a:t>)</a:t>
            </a:r>
          </a:p>
          <a:p>
            <a:pPr algn="r"/>
            <a:endParaRPr lang="el-GR" sz="2600" dirty="0"/>
          </a:p>
          <a:p>
            <a:pPr marL="0" indent="0">
              <a:buNone/>
            </a:pPr>
            <a:r>
              <a:rPr lang="el-GR" sz="2600" dirty="0"/>
              <a:t>Μορφές παιδαγωγικής δράσης }μετάδοση πολιτισμικών αξιών }</a:t>
            </a:r>
          </a:p>
          <a:p>
            <a:pPr marL="0" indent="0">
              <a:buNone/>
            </a:pPr>
            <a:r>
              <a:rPr lang="el-GR" sz="2600" dirty="0"/>
              <a:t>ερμηνεία του κόσμου από μια θεωρούμενη ως δεδομένη της φυσικότητας αυτού που είναι αυθαίρετο</a:t>
            </a:r>
          </a:p>
          <a:p>
            <a:endParaRPr lang="el-GR" dirty="0"/>
          </a:p>
        </p:txBody>
      </p:sp>
      <p:sp>
        <p:nvSpPr>
          <p:cNvPr id="4" name="Δεξί άγκιστρο 3">
            <a:extLst>
              <a:ext uri="{FF2B5EF4-FFF2-40B4-BE49-F238E27FC236}">
                <a16:creationId xmlns:a16="http://schemas.microsoft.com/office/drawing/2014/main" id="{2CC5CF35-19D4-427C-A686-ACF22CB038BC}"/>
              </a:ext>
            </a:extLst>
          </p:cNvPr>
          <p:cNvSpPr/>
          <p:nvPr/>
        </p:nvSpPr>
        <p:spPr>
          <a:xfrm>
            <a:off x="4990289" y="2295727"/>
            <a:ext cx="155448"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Βέλος: Κυκλικό 4">
            <a:extLst>
              <a:ext uri="{FF2B5EF4-FFF2-40B4-BE49-F238E27FC236}">
                <a16:creationId xmlns:a16="http://schemas.microsoft.com/office/drawing/2014/main" id="{1131EA63-EFB5-4C94-8443-BE22702C1193}"/>
              </a:ext>
            </a:extLst>
          </p:cNvPr>
          <p:cNvSpPr/>
          <p:nvPr/>
        </p:nvSpPr>
        <p:spPr>
          <a:xfrm>
            <a:off x="6410528" y="3842426"/>
            <a:ext cx="1085412" cy="978408"/>
          </a:xfrm>
          <a:prstGeom prst="circularArrow">
            <a:avLst>
              <a:gd name="adj1" fmla="val 12500"/>
              <a:gd name="adj2" fmla="val 386762"/>
              <a:gd name="adj3" fmla="val 20457681"/>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val="131025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A7FC6B-DD8D-4A3F-8AE0-C0B30B6447F7}"/>
              </a:ext>
            </a:extLst>
          </p:cNvPr>
          <p:cNvSpPr>
            <a:spLocks noGrp="1"/>
          </p:cNvSpPr>
          <p:nvPr>
            <p:ph type="title"/>
          </p:nvPr>
        </p:nvSpPr>
        <p:spPr>
          <a:xfrm>
            <a:off x="2592925" y="624110"/>
            <a:ext cx="8911687" cy="776673"/>
          </a:xfrm>
        </p:spPr>
        <p:txBody>
          <a:bodyPr>
            <a:normAutofit fontScale="90000"/>
          </a:bodyPr>
          <a:lstStyle/>
          <a:p>
            <a:br>
              <a:rPr lang="el-GR" sz="2800" b="1" dirty="0"/>
            </a:br>
            <a:r>
              <a:rPr lang="en-US" sz="2800" b="1" dirty="0"/>
              <a:t>Habitus</a:t>
            </a:r>
            <a:endParaRPr lang="el-GR" sz="2800" b="1" dirty="0"/>
          </a:p>
        </p:txBody>
      </p:sp>
      <p:sp>
        <p:nvSpPr>
          <p:cNvPr id="3" name="Θέση περιεχομένου 2">
            <a:extLst>
              <a:ext uri="{FF2B5EF4-FFF2-40B4-BE49-F238E27FC236}">
                <a16:creationId xmlns:a16="http://schemas.microsoft.com/office/drawing/2014/main" id="{E915B71B-C5ED-4BFA-8641-4C52CE33FA65}"/>
              </a:ext>
            </a:extLst>
          </p:cNvPr>
          <p:cNvSpPr>
            <a:spLocks noGrp="1"/>
          </p:cNvSpPr>
          <p:nvPr>
            <p:ph idx="1"/>
          </p:nvPr>
        </p:nvSpPr>
        <p:spPr>
          <a:xfrm>
            <a:off x="1469036" y="1400783"/>
            <a:ext cx="10035576" cy="4510439"/>
          </a:xfrm>
        </p:spPr>
        <p:txBody>
          <a:bodyPr>
            <a:normAutofit fontScale="92500" lnSpcReduction="10000"/>
          </a:bodyPr>
          <a:lstStyle/>
          <a:p>
            <a:endParaRPr lang="el-GR" sz="2400" dirty="0"/>
          </a:p>
          <a:p>
            <a:r>
              <a:rPr lang="el-GR" sz="2600" dirty="0"/>
              <a:t>Ανθεκτικά σχήματα σκέψης, αντίληψης, αξιολόγησης  και δράσης (ένας τρόπος ονομασίας της επίδρασης των κοινωνικών συστημάτων στη συνείδηση και τη δράση)</a:t>
            </a:r>
          </a:p>
          <a:p>
            <a:endParaRPr lang="el-GR" sz="2600" dirty="0"/>
          </a:p>
          <a:p>
            <a:pPr marL="0" indent="0">
              <a:buNone/>
            </a:pPr>
            <a:r>
              <a:rPr lang="el-GR" sz="2600" dirty="0"/>
              <a:t>Ή</a:t>
            </a:r>
          </a:p>
          <a:p>
            <a:r>
              <a:rPr lang="el-GR" sz="2600" dirty="0"/>
              <a:t>Συστήματα διαθέσεων (προδιάθεση, ροπή, κλίση)</a:t>
            </a:r>
          </a:p>
          <a:p>
            <a:endParaRPr lang="el-GR" sz="2600" dirty="0"/>
          </a:p>
          <a:p>
            <a:r>
              <a:rPr lang="el-GR" sz="2600" dirty="0"/>
              <a:t>Μια μορφή πολιτισμικής κληρονομιάς αντίστοιχη με την γενετική κληρονομιά } «αποτελεί το ισοδύναμο, στην πολιτισμική τάξη, του γενετικού κεφαλαίου στη γενετική τάξη».</a:t>
            </a:r>
          </a:p>
          <a:p>
            <a:endParaRPr lang="el-GR" sz="2400" dirty="0"/>
          </a:p>
          <a:p>
            <a:endParaRPr lang="el-GR" sz="2400" dirty="0"/>
          </a:p>
        </p:txBody>
      </p:sp>
    </p:spTree>
    <p:extLst>
      <p:ext uri="{BB962C8B-B14F-4D97-AF65-F5344CB8AC3E}">
        <p14:creationId xmlns:p14="http://schemas.microsoft.com/office/powerpoint/2010/main" val="421245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EC2756D-0972-4E35-8196-49D077652E22}"/>
              </a:ext>
            </a:extLst>
          </p:cNvPr>
          <p:cNvSpPr>
            <a:spLocks noGrp="1"/>
          </p:cNvSpPr>
          <p:nvPr>
            <p:ph idx="1"/>
          </p:nvPr>
        </p:nvSpPr>
        <p:spPr>
          <a:xfrm>
            <a:off x="2149812" y="607979"/>
            <a:ext cx="9315889" cy="5642042"/>
          </a:xfrm>
        </p:spPr>
        <p:txBody>
          <a:bodyPr>
            <a:normAutofit lnSpcReduction="10000"/>
          </a:bodyPr>
          <a:lstStyle/>
          <a:p>
            <a:endParaRPr lang="el-GR" sz="2400" dirty="0"/>
          </a:p>
          <a:p>
            <a:r>
              <a:rPr lang="en-US" sz="2400" dirty="0"/>
              <a:t>Habitus</a:t>
            </a:r>
            <a:r>
              <a:rPr lang="el-GR" sz="2400" dirty="0"/>
              <a:t>: έντονα ταξικό: αποκτούμε μια αίσθηση της θέσης μας στην κοινωνία</a:t>
            </a:r>
          </a:p>
          <a:p>
            <a:endParaRPr lang="el-GR" sz="2400" dirty="0"/>
          </a:p>
          <a:p>
            <a:endParaRPr lang="el-GR" sz="2400" dirty="0"/>
          </a:p>
          <a:p>
            <a:r>
              <a:rPr lang="el-GR" sz="2400" dirty="0"/>
              <a:t>Π.Χ αν η εκπαιδευτική επιτυχία είναι για «ανθρώπους σαν κι εμάς»</a:t>
            </a:r>
          </a:p>
          <a:p>
            <a:endParaRPr lang="el-GR" sz="2400" dirty="0"/>
          </a:p>
          <a:p>
            <a:pPr algn="r"/>
            <a:r>
              <a:rPr lang="el-GR" sz="2400" dirty="0"/>
              <a:t>Άρα: οι κοινωνικές ανισότητες αναπαράγονται όχι μόνο μέσα από μηχανισμούς επιλογής και αξιολόγησης των εκπαιδευτικών συστημάτων αλλά και μέσα από διαδικασίες ατομικής επιλογής και </a:t>
            </a:r>
            <a:r>
              <a:rPr lang="el-GR" sz="2400" dirty="0" err="1"/>
              <a:t>αυτοποκλεισμού</a:t>
            </a:r>
            <a:endParaRPr lang="el-GR" sz="2400" dirty="0"/>
          </a:p>
          <a:p>
            <a:pPr marL="0" indent="0" algn="r">
              <a:buNone/>
            </a:pPr>
            <a:r>
              <a:rPr lang="el-GR" sz="2400" dirty="0"/>
              <a:t>Προϊόν ατομικού</a:t>
            </a:r>
            <a:r>
              <a:rPr lang="en-US" sz="2400" dirty="0"/>
              <a:t> habitus</a:t>
            </a:r>
            <a:r>
              <a:rPr lang="el-GR" sz="2400" dirty="0"/>
              <a:t>                  </a:t>
            </a:r>
          </a:p>
        </p:txBody>
      </p:sp>
      <p:sp>
        <p:nvSpPr>
          <p:cNvPr id="4" name="Βέλος: Αναστροφή 3">
            <a:extLst>
              <a:ext uri="{FF2B5EF4-FFF2-40B4-BE49-F238E27FC236}">
                <a16:creationId xmlns:a16="http://schemas.microsoft.com/office/drawing/2014/main" id="{FDE7287D-8D88-4DFE-9572-AE088C0D84CF}"/>
              </a:ext>
            </a:extLst>
          </p:cNvPr>
          <p:cNvSpPr/>
          <p:nvPr/>
        </p:nvSpPr>
        <p:spPr>
          <a:xfrm>
            <a:off x="6196519" y="1800255"/>
            <a:ext cx="750780" cy="496110"/>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5" name="Επεξήγηση: Αριστερό-δεξιό βέλος 4">
            <a:extLst>
              <a:ext uri="{FF2B5EF4-FFF2-40B4-BE49-F238E27FC236}">
                <a16:creationId xmlns:a16="http://schemas.microsoft.com/office/drawing/2014/main" id="{5AE3046D-1FEA-4A2A-9FC7-18959004A4AB}"/>
              </a:ext>
            </a:extLst>
          </p:cNvPr>
          <p:cNvSpPr/>
          <p:nvPr/>
        </p:nvSpPr>
        <p:spPr>
          <a:xfrm>
            <a:off x="6196519" y="5330758"/>
            <a:ext cx="1216152" cy="576072"/>
          </a:xfrm>
          <a:prstGeom prst="lef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95464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A1F3A0-52D5-451C-BA4B-04220BC6FC6E}"/>
              </a:ext>
            </a:extLst>
          </p:cNvPr>
          <p:cNvSpPr>
            <a:spLocks noGrp="1"/>
          </p:cNvSpPr>
          <p:nvPr>
            <p:ph type="title"/>
          </p:nvPr>
        </p:nvSpPr>
        <p:spPr>
          <a:xfrm>
            <a:off x="2592925" y="624110"/>
            <a:ext cx="8911687" cy="696690"/>
          </a:xfrm>
        </p:spPr>
        <p:txBody>
          <a:bodyPr>
            <a:normAutofit/>
          </a:bodyPr>
          <a:lstStyle/>
          <a:p>
            <a:r>
              <a:rPr lang="el-GR" sz="2400" b="1" dirty="0"/>
              <a:t>Νέα Κοινωνιολογία της Εκπαίδευσης</a:t>
            </a:r>
          </a:p>
        </p:txBody>
      </p:sp>
      <p:sp>
        <p:nvSpPr>
          <p:cNvPr id="3" name="Θέση περιεχομένου 2">
            <a:extLst>
              <a:ext uri="{FF2B5EF4-FFF2-40B4-BE49-F238E27FC236}">
                <a16:creationId xmlns:a16="http://schemas.microsoft.com/office/drawing/2014/main" id="{E376F514-0D50-49C8-86CD-2238822115DC}"/>
              </a:ext>
            </a:extLst>
          </p:cNvPr>
          <p:cNvSpPr>
            <a:spLocks noGrp="1"/>
          </p:cNvSpPr>
          <p:nvPr>
            <p:ph idx="1"/>
          </p:nvPr>
        </p:nvSpPr>
        <p:spPr>
          <a:xfrm>
            <a:off x="2243667" y="1320800"/>
            <a:ext cx="9260945" cy="4590422"/>
          </a:xfrm>
        </p:spPr>
        <p:txBody>
          <a:bodyPr>
            <a:normAutofit fontScale="92500" lnSpcReduction="10000"/>
          </a:bodyPr>
          <a:lstStyle/>
          <a:p>
            <a:r>
              <a:rPr lang="en-GB" sz="2800" b="1" dirty="0"/>
              <a:t>Knowledge and Control: New Directions for the Sociology of Education</a:t>
            </a:r>
          </a:p>
          <a:p>
            <a:pPr marL="0" indent="0">
              <a:buNone/>
            </a:pPr>
            <a:r>
              <a:rPr lang="el-GR" sz="2800" dirty="0"/>
              <a:t>Συλλογικός Τόμος: εμπειρικές μελέτες των διαδικασιών στην τάξη</a:t>
            </a:r>
          </a:p>
          <a:p>
            <a:pPr marL="0" indent="0">
              <a:buNone/>
            </a:pPr>
            <a:endParaRPr lang="el-GR" sz="2800" dirty="0"/>
          </a:p>
          <a:p>
            <a:pPr marL="0" indent="0">
              <a:buNone/>
            </a:pPr>
            <a:r>
              <a:rPr lang="el-GR" sz="2800" dirty="0"/>
              <a:t>Πώς η σχολική γνώση παραγόταν από τις </a:t>
            </a:r>
            <a:r>
              <a:rPr lang="el-GR" sz="2800" dirty="0" err="1"/>
              <a:t>διαντιδράσεις</a:t>
            </a:r>
            <a:r>
              <a:rPr lang="el-GR" sz="2800" dirty="0"/>
              <a:t> των κοινωνικών δρώντων + δομική ανάλυση των πρακτικών του σχολικού προγράμματος και των παιδαγωγικών πρακτικών + σχέσεις με τις κοινωνικές σχέσεις εξουσίας και ελέγχου</a:t>
            </a:r>
            <a:br>
              <a:rPr lang="el-GR" dirty="0"/>
            </a:br>
            <a:endParaRPr lang="el-GR" dirty="0"/>
          </a:p>
          <a:p>
            <a:pPr marL="0" indent="0">
              <a:buNone/>
            </a:pPr>
            <a:endParaRPr lang="el-GR" dirty="0"/>
          </a:p>
          <a:p>
            <a:pPr marL="0" indent="0">
              <a:buNone/>
            </a:pPr>
            <a:endParaRPr lang="el-GR" dirty="0"/>
          </a:p>
        </p:txBody>
      </p:sp>
      <p:sp>
        <p:nvSpPr>
          <p:cNvPr id="4" name="Βέλος: Κάτω 3">
            <a:extLst>
              <a:ext uri="{FF2B5EF4-FFF2-40B4-BE49-F238E27FC236}">
                <a16:creationId xmlns:a16="http://schemas.microsoft.com/office/drawing/2014/main" id="{74A74758-4130-4235-8237-C076BFF992FF}"/>
              </a:ext>
            </a:extLst>
          </p:cNvPr>
          <p:cNvSpPr/>
          <p:nvPr/>
        </p:nvSpPr>
        <p:spPr>
          <a:xfrm>
            <a:off x="6564136" y="2946399"/>
            <a:ext cx="484632" cy="558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576820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A211DE-F043-4133-BA20-4AEC3969E759}"/>
              </a:ext>
            </a:extLst>
          </p:cNvPr>
          <p:cNvSpPr>
            <a:spLocks noGrp="1"/>
          </p:cNvSpPr>
          <p:nvPr>
            <p:ph type="title"/>
          </p:nvPr>
        </p:nvSpPr>
        <p:spPr/>
        <p:txBody>
          <a:bodyPr>
            <a:normAutofit fontScale="90000"/>
          </a:bodyPr>
          <a:lstStyle/>
          <a:p>
            <a:r>
              <a:rPr lang="el-GR" b="1" dirty="0" err="1"/>
              <a:t>Ερ</a:t>
            </a:r>
            <a:r>
              <a:rPr lang="el-GR" b="1" dirty="0"/>
              <a:t>: </a:t>
            </a:r>
            <a:br>
              <a:rPr lang="el-GR" b="1" dirty="0"/>
            </a:br>
            <a:r>
              <a:rPr lang="el-GR" b="1" dirty="0"/>
              <a:t>Να σχολιάσουμε το επόμενο απόσπασμα</a:t>
            </a:r>
          </a:p>
        </p:txBody>
      </p:sp>
      <p:sp>
        <p:nvSpPr>
          <p:cNvPr id="3" name="Θέση περιεχομένου 2">
            <a:extLst>
              <a:ext uri="{FF2B5EF4-FFF2-40B4-BE49-F238E27FC236}">
                <a16:creationId xmlns:a16="http://schemas.microsoft.com/office/drawing/2014/main" id="{77835591-2686-48AC-A32E-3C4A47D55338}"/>
              </a:ext>
            </a:extLst>
          </p:cNvPr>
          <p:cNvSpPr>
            <a:spLocks noGrp="1"/>
          </p:cNvSpPr>
          <p:nvPr>
            <p:ph idx="1"/>
          </p:nvPr>
        </p:nvSpPr>
        <p:spPr/>
        <p:txBody>
          <a:bodyPr/>
          <a:lstStyle/>
          <a:p>
            <a:endParaRPr lang="el-GR" dirty="0"/>
          </a:p>
        </p:txBody>
      </p:sp>
    </p:spTree>
    <p:extLst>
      <p:ext uri="{BB962C8B-B14F-4D97-AF65-F5344CB8AC3E}">
        <p14:creationId xmlns:p14="http://schemas.microsoft.com/office/powerpoint/2010/main" val="2345702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538A33-BD47-4663-8825-98FBE1099862}"/>
              </a:ext>
            </a:extLst>
          </p:cNvPr>
          <p:cNvSpPr>
            <a:spLocks noGrp="1"/>
          </p:cNvSpPr>
          <p:nvPr>
            <p:ph type="title"/>
          </p:nvPr>
        </p:nvSpPr>
        <p:spPr>
          <a:xfrm>
            <a:off x="2592925" y="624110"/>
            <a:ext cx="8911687" cy="757218"/>
          </a:xfrm>
        </p:spPr>
        <p:txBody>
          <a:bodyPr>
            <a:normAutofit/>
          </a:bodyPr>
          <a:lstStyle/>
          <a:p>
            <a:r>
              <a:rPr lang="en-US" sz="2400" b="1" dirty="0"/>
              <a:t>Bourdieu &amp; </a:t>
            </a:r>
            <a:r>
              <a:rPr lang="en-US" sz="2400" b="1" dirty="0" err="1"/>
              <a:t>Passeron</a:t>
            </a:r>
            <a:endParaRPr lang="el-GR" sz="2400" b="1" dirty="0"/>
          </a:p>
        </p:txBody>
      </p:sp>
      <p:sp>
        <p:nvSpPr>
          <p:cNvPr id="3" name="Θέση περιεχομένου 2">
            <a:extLst>
              <a:ext uri="{FF2B5EF4-FFF2-40B4-BE49-F238E27FC236}">
                <a16:creationId xmlns:a16="http://schemas.microsoft.com/office/drawing/2014/main" id="{B6AD6FD8-0519-4332-A376-3F79154D4668}"/>
              </a:ext>
            </a:extLst>
          </p:cNvPr>
          <p:cNvSpPr>
            <a:spLocks noGrp="1"/>
          </p:cNvSpPr>
          <p:nvPr>
            <p:ph idx="1"/>
          </p:nvPr>
        </p:nvSpPr>
        <p:spPr>
          <a:xfrm>
            <a:off x="1935804" y="1225685"/>
            <a:ext cx="9568808" cy="4685537"/>
          </a:xfrm>
        </p:spPr>
        <p:txBody>
          <a:bodyPr>
            <a:noAutofit/>
          </a:bodyPr>
          <a:lstStyle/>
          <a:p>
            <a:pPr marL="0" indent="0" algn="ctr">
              <a:buNone/>
            </a:pPr>
            <a:r>
              <a:rPr lang="el-GR" sz="2800" dirty="0"/>
              <a:t>«οι περισσότεροι από τους αποκλεισμένους από τη φοίτηση στα διάφορα επίπεδα εκπαίδευσης έχουν απορριφθεί πριν καν εξεταστούν. Έτσι, λοιπόν, με πρότερες επιδόσεις ίδιες, οι μαθητές που προέρχονται από την εργατική τάξη είναι πολύ πιο πιθανόν να </a:t>
            </a:r>
            <a:r>
              <a:rPr lang="el-GR" sz="2800" dirty="0" err="1"/>
              <a:t>αυτοαπορριφθούν</a:t>
            </a:r>
            <a:r>
              <a:rPr lang="el-GR" sz="2800" dirty="0"/>
              <a:t> από τη δευτεροβάθμια εκπαίδευση μέσω της άρνησης τους να εισέλθουν σε αυτή παρά να </a:t>
            </a:r>
            <a:r>
              <a:rPr lang="el-GR" sz="2800" dirty="0" err="1"/>
              <a:t>αυτοαπορριφθούν</a:t>
            </a:r>
            <a:r>
              <a:rPr lang="el-GR" sz="2800" dirty="0"/>
              <a:t> μετά την είσοδό τους και κατά μείζονα λόγο, πολύ πιο πιθανό να μην εισέλθουν παρά να απορριφθούν από αυτή με τη ρητή τιμωρία της αποτυχίας στις εξετάσεις». </a:t>
            </a:r>
          </a:p>
        </p:txBody>
      </p:sp>
    </p:spTree>
    <p:extLst>
      <p:ext uri="{BB962C8B-B14F-4D97-AF65-F5344CB8AC3E}">
        <p14:creationId xmlns:p14="http://schemas.microsoft.com/office/powerpoint/2010/main" val="3495194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83EDEE-9C93-4C65-BE4E-D271F6F2292F}"/>
              </a:ext>
            </a:extLst>
          </p:cNvPr>
          <p:cNvSpPr>
            <a:spLocks noGrp="1"/>
          </p:cNvSpPr>
          <p:nvPr>
            <p:ph type="title"/>
          </p:nvPr>
        </p:nvSpPr>
        <p:spPr>
          <a:xfrm>
            <a:off x="2592925" y="624110"/>
            <a:ext cx="8911687" cy="650213"/>
          </a:xfrm>
        </p:spPr>
        <p:txBody>
          <a:bodyPr>
            <a:normAutofit/>
          </a:bodyPr>
          <a:lstStyle/>
          <a:p>
            <a:r>
              <a:rPr lang="el-GR" sz="2800" dirty="0"/>
              <a:t>Καίριο ερώτημα :</a:t>
            </a:r>
          </a:p>
        </p:txBody>
      </p:sp>
      <p:sp>
        <p:nvSpPr>
          <p:cNvPr id="3" name="Θέση περιεχομένου 2">
            <a:extLst>
              <a:ext uri="{FF2B5EF4-FFF2-40B4-BE49-F238E27FC236}">
                <a16:creationId xmlns:a16="http://schemas.microsoft.com/office/drawing/2014/main" id="{6B241E0F-A61A-4A50-98AA-0DE467543ADC}"/>
              </a:ext>
            </a:extLst>
          </p:cNvPr>
          <p:cNvSpPr>
            <a:spLocks noGrp="1"/>
          </p:cNvSpPr>
          <p:nvPr>
            <p:ph idx="1"/>
          </p:nvPr>
        </p:nvSpPr>
        <p:spPr>
          <a:xfrm>
            <a:off x="2159540" y="1361872"/>
            <a:ext cx="9345072" cy="4549350"/>
          </a:xfrm>
        </p:spPr>
        <p:txBody>
          <a:bodyPr/>
          <a:lstStyle/>
          <a:p>
            <a:pPr marL="0" indent="0">
              <a:buNone/>
            </a:pPr>
            <a:r>
              <a:rPr lang="el-GR" sz="2800" dirty="0"/>
              <a:t>Καθώς οι παραπάνω θεωρίες μελετούν τη σχέση μεταξύ κοινωνικής δομής και εμπρόθετης δράσης:</a:t>
            </a:r>
          </a:p>
          <a:p>
            <a:r>
              <a:rPr lang="el-GR" sz="2800" dirty="0"/>
              <a:t>Ποιο περιθώριο κινήσεων υπάρχει για την εμπρόθετη δράση των υποκείμενων στον κοινωνικό κόσμο;</a:t>
            </a:r>
          </a:p>
          <a:p>
            <a:endParaRPr lang="el-GR" dirty="0"/>
          </a:p>
          <a:p>
            <a:endParaRPr lang="el-GR" dirty="0"/>
          </a:p>
        </p:txBody>
      </p:sp>
    </p:spTree>
    <p:extLst>
      <p:ext uri="{BB962C8B-B14F-4D97-AF65-F5344CB8AC3E}">
        <p14:creationId xmlns:p14="http://schemas.microsoft.com/office/powerpoint/2010/main" val="152467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C605A6-50AF-433B-A152-61327FB64D75}"/>
              </a:ext>
            </a:extLst>
          </p:cNvPr>
          <p:cNvSpPr>
            <a:spLocks noGrp="1"/>
          </p:cNvSpPr>
          <p:nvPr>
            <p:ph type="title"/>
          </p:nvPr>
        </p:nvSpPr>
        <p:spPr>
          <a:xfrm>
            <a:off x="2592925" y="624110"/>
            <a:ext cx="8911687" cy="621030"/>
          </a:xfrm>
        </p:spPr>
        <p:txBody>
          <a:bodyPr>
            <a:normAutofit fontScale="90000"/>
          </a:bodyPr>
          <a:lstStyle/>
          <a:p>
            <a:r>
              <a:rPr lang="en-US" sz="2800" b="1" dirty="0"/>
              <a:t>Bourdieu </a:t>
            </a:r>
            <a:r>
              <a:rPr lang="el-GR" sz="2800" b="1" dirty="0"/>
              <a:t>και πολιτισμικό κεφάλαιο</a:t>
            </a:r>
            <a:r>
              <a:rPr lang="en-US" sz="2800" b="1" dirty="0"/>
              <a:t>"Cultural Reproduction and Social Reproduction", 1973</a:t>
            </a:r>
            <a:endParaRPr lang="el-GR" sz="2800" b="1" dirty="0"/>
          </a:p>
        </p:txBody>
      </p:sp>
      <p:sp>
        <p:nvSpPr>
          <p:cNvPr id="3" name="Θέση περιεχομένου 2">
            <a:extLst>
              <a:ext uri="{FF2B5EF4-FFF2-40B4-BE49-F238E27FC236}">
                <a16:creationId xmlns:a16="http://schemas.microsoft.com/office/drawing/2014/main" id="{BA37059E-A088-43B9-BB48-CB0FC870E7BC}"/>
              </a:ext>
            </a:extLst>
          </p:cNvPr>
          <p:cNvSpPr>
            <a:spLocks noGrp="1"/>
          </p:cNvSpPr>
          <p:nvPr>
            <p:ph idx="1"/>
          </p:nvPr>
        </p:nvSpPr>
        <p:spPr>
          <a:xfrm>
            <a:off x="2589212" y="1595336"/>
            <a:ext cx="8915400" cy="4315886"/>
          </a:xfrm>
        </p:spPr>
        <p:txBody>
          <a:bodyPr>
            <a:normAutofit/>
          </a:bodyPr>
          <a:lstStyle/>
          <a:p>
            <a:endParaRPr lang="el-GR" sz="2400" dirty="0"/>
          </a:p>
          <a:p>
            <a:endParaRPr lang="el-GR" sz="2400" dirty="0"/>
          </a:p>
          <a:p>
            <a:r>
              <a:rPr lang="el-GR" sz="2400" dirty="0" err="1"/>
              <a:t>Ερ</a:t>
            </a:r>
            <a:r>
              <a:rPr lang="el-GR" sz="2400" dirty="0"/>
              <a:t>: Τι εννοούμε με τον όρο «πολιτισμικό κεφάλαιο»;</a:t>
            </a:r>
          </a:p>
        </p:txBody>
      </p:sp>
    </p:spTree>
    <p:extLst>
      <p:ext uri="{BB962C8B-B14F-4D97-AF65-F5344CB8AC3E}">
        <p14:creationId xmlns:p14="http://schemas.microsoft.com/office/powerpoint/2010/main" val="2897809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9404CB9-BD11-4E49-BDDE-51D1B96F1D25}"/>
              </a:ext>
            </a:extLst>
          </p:cNvPr>
          <p:cNvSpPr>
            <a:spLocks noGrp="1"/>
          </p:cNvSpPr>
          <p:nvPr>
            <p:ph idx="1"/>
          </p:nvPr>
        </p:nvSpPr>
        <p:spPr>
          <a:xfrm>
            <a:off x="2548647" y="107004"/>
            <a:ext cx="8955965" cy="5804218"/>
          </a:xfrm>
        </p:spPr>
        <p:txBody>
          <a:bodyPr>
            <a:normAutofit/>
          </a:bodyPr>
          <a:lstStyle/>
          <a:p>
            <a:pPr algn="just"/>
            <a:endParaRPr lang="el-GR" sz="2400" dirty="0"/>
          </a:p>
          <a:p>
            <a:pPr algn="just"/>
            <a:endParaRPr lang="el-GR" sz="2400" dirty="0"/>
          </a:p>
          <a:p>
            <a:pPr algn="just"/>
            <a:r>
              <a:rPr lang="el-GR" sz="2400" dirty="0"/>
              <a:t>Τα παιδιά από υψηλές κοινωνικές τάξεις διαθέτουν μεγαλύτερο πολιτισμικό κεφάλαιο (καλό λεξιλόγιο (επεξεργασμένος γλωσσικός </a:t>
            </a:r>
            <a:r>
              <a:rPr lang="el-GR" sz="2400" dirty="0" err="1"/>
              <a:t>κωδικας</a:t>
            </a:r>
            <a:r>
              <a:rPr lang="el-GR" sz="2400" dirty="0"/>
              <a:t> κατά τον </a:t>
            </a:r>
            <a:r>
              <a:rPr lang="en-US" sz="2400" dirty="0"/>
              <a:t>Bernstein, </a:t>
            </a:r>
            <a:r>
              <a:rPr lang="el-GR" sz="2400" dirty="0"/>
              <a:t>γνώσεις για την τέχνη, τη μουσική, το θέατρο, τη λογοτεχνία)  αγαθό που εξαργυρώνεται με υψηλότερο </a:t>
            </a:r>
            <a:r>
              <a:rPr lang="en-US" sz="2400" dirty="0"/>
              <a:t>status </a:t>
            </a:r>
            <a:r>
              <a:rPr lang="el-GR" sz="2400" dirty="0"/>
              <a:t>στο σχολείο και την αγορά εργασίας στο μέλλον. Το πολιτισμικό κεφάλαιο επιτρέπει στους μαθητές και τις μαθήτριες να αναπαράγουν την κοινωνική τους θέση μέσα από την οικογένεια και την εκπαίδευση.</a:t>
            </a:r>
          </a:p>
        </p:txBody>
      </p:sp>
    </p:spTree>
    <p:extLst>
      <p:ext uri="{BB962C8B-B14F-4D97-AF65-F5344CB8AC3E}">
        <p14:creationId xmlns:p14="http://schemas.microsoft.com/office/powerpoint/2010/main" val="383597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230050D-CCBA-4632-9B18-D617795A1913}"/>
              </a:ext>
            </a:extLst>
          </p:cNvPr>
          <p:cNvSpPr>
            <a:spLocks noGrp="1"/>
          </p:cNvSpPr>
          <p:nvPr>
            <p:ph idx="1"/>
          </p:nvPr>
        </p:nvSpPr>
        <p:spPr>
          <a:xfrm>
            <a:off x="2217906" y="642026"/>
            <a:ext cx="9286706" cy="5269196"/>
          </a:xfrm>
        </p:spPr>
        <p:txBody>
          <a:bodyPr>
            <a:normAutofit/>
          </a:bodyPr>
          <a:lstStyle/>
          <a:p>
            <a:endParaRPr lang="el-GR" sz="2400" dirty="0"/>
          </a:p>
          <a:p>
            <a:endParaRPr lang="el-GR" sz="2400" dirty="0"/>
          </a:p>
          <a:p>
            <a:r>
              <a:rPr lang="el-GR" sz="2400" dirty="0"/>
              <a:t>Το σχολείο, σύμφωνα με το Γάλλο κοινωνιολόγο, μπορεί να υιοθετήσει μια ορθολογική παιδαγωγική, που θα ενεργοποιούσε τα πάντα για να εξουδετερώσει μεθοδικά και συνεχώς, από το Νηπιαγωγείο ως το Πανεπιστήμιο, τη δράση των κοινωνικών παραγόντων της πολιτισμικής ανισότητας και να βοηθήσει τους μαθητές που προέρχονται από τα λιγότερο προνομιούχα στρώματα (</a:t>
            </a:r>
            <a:r>
              <a:rPr lang="el-GR" sz="2400" dirty="0" err="1"/>
              <a:t>Bourdieu</a:t>
            </a:r>
            <a:r>
              <a:rPr lang="el-GR" sz="2400" dirty="0"/>
              <a:t> 1996: 150).</a:t>
            </a:r>
          </a:p>
          <a:p>
            <a:pPr marL="0" indent="0">
              <a:buNone/>
            </a:pPr>
            <a:r>
              <a:rPr lang="el-GR" dirty="0"/>
              <a:t> </a:t>
            </a:r>
          </a:p>
          <a:p>
            <a:endParaRPr lang="el-GR" dirty="0"/>
          </a:p>
          <a:p>
            <a:pPr marL="0" indent="0">
              <a:buNone/>
            </a:pPr>
            <a:endParaRPr lang="el-GR" dirty="0"/>
          </a:p>
        </p:txBody>
      </p:sp>
    </p:spTree>
    <p:extLst>
      <p:ext uri="{BB962C8B-B14F-4D97-AF65-F5344CB8AC3E}">
        <p14:creationId xmlns:p14="http://schemas.microsoft.com/office/powerpoint/2010/main" val="368176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4E44FEA-B846-4C03-827F-8461801ED014}"/>
              </a:ext>
            </a:extLst>
          </p:cNvPr>
          <p:cNvSpPr>
            <a:spLocks noGrp="1"/>
          </p:cNvSpPr>
          <p:nvPr>
            <p:ph idx="1"/>
          </p:nvPr>
        </p:nvSpPr>
        <p:spPr>
          <a:xfrm>
            <a:off x="2589212" y="710119"/>
            <a:ext cx="8915400" cy="5201103"/>
          </a:xfrm>
        </p:spPr>
        <p:txBody>
          <a:bodyPr/>
          <a:lstStyle/>
          <a:p>
            <a:endParaRPr lang="el-GR" sz="2400" dirty="0"/>
          </a:p>
          <a:p>
            <a:r>
              <a:rPr lang="el-GR" sz="2400" dirty="0"/>
              <a:t>«Για τα άτομα που προέρχονται από τα λιγότερο προνομιούχα στρώματα, το σχολείο παραμένει η μία και μοναδική οδός πρόσβασης στην κουλτούρα, και αυτό συμβαίνει σε όλα τα επίπεδα της εκπαίδευσης, κατά συνέπεια, θα αποτελούσε τη βασιλική οδό για τον εκδημοκρατισμό της κουλτούρας αν δεν καθιέρωνε, με το να τις αγνοεί, τις αρχικές ανισότητες στο ζήτημα της κουλτούρας».</a:t>
            </a:r>
          </a:p>
          <a:p>
            <a:endParaRPr lang="el-GR" sz="2400" dirty="0"/>
          </a:p>
          <a:p>
            <a:r>
              <a:rPr lang="el-GR" sz="2400" dirty="0"/>
              <a:t>(</a:t>
            </a:r>
            <a:r>
              <a:rPr lang="el-GR" sz="2400" dirty="0" err="1"/>
              <a:t>Bourdieu</a:t>
            </a:r>
            <a:r>
              <a:rPr lang="el-GR" sz="2400" dirty="0"/>
              <a:t> 1996: 73)</a:t>
            </a:r>
          </a:p>
          <a:p>
            <a:endParaRPr lang="el-GR" dirty="0"/>
          </a:p>
        </p:txBody>
      </p:sp>
    </p:spTree>
    <p:extLst>
      <p:ext uri="{BB962C8B-B14F-4D97-AF65-F5344CB8AC3E}">
        <p14:creationId xmlns:p14="http://schemas.microsoft.com/office/powerpoint/2010/main" val="353133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94F1761-46F0-42B4-8C03-6901302B8E90}"/>
              </a:ext>
            </a:extLst>
          </p:cNvPr>
          <p:cNvSpPr>
            <a:spLocks noGrp="1"/>
          </p:cNvSpPr>
          <p:nvPr>
            <p:ph idx="1"/>
          </p:nvPr>
        </p:nvSpPr>
        <p:spPr>
          <a:xfrm>
            <a:off x="2042809" y="817123"/>
            <a:ext cx="9461803" cy="5094099"/>
          </a:xfrm>
        </p:spPr>
        <p:txBody>
          <a:bodyPr/>
          <a:lstStyle/>
          <a:p>
            <a:r>
              <a:rPr lang="el-GR" sz="2400" dirty="0"/>
              <a:t>Κριτική Παιδαγωγική + Νέα Κοινωνιολογία της Εκπαίδευσης</a:t>
            </a:r>
          </a:p>
          <a:p>
            <a:endParaRPr lang="el-GR" sz="2400" dirty="0"/>
          </a:p>
          <a:p>
            <a:endParaRPr lang="el-GR" sz="2400" dirty="0"/>
          </a:p>
          <a:p>
            <a:endParaRPr lang="el-GR" sz="2400" dirty="0"/>
          </a:p>
          <a:p>
            <a:r>
              <a:rPr lang="el-GR" sz="2400" dirty="0"/>
              <a:t>Ενσωμάτωση περιεχομένων σε νεότερες θεωρήσεις</a:t>
            </a:r>
          </a:p>
          <a:p>
            <a:r>
              <a:rPr lang="el-GR" sz="2400" dirty="0"/>
              <a:t>Ισότητα ως προς τη φυλή, το φύλο, την τάξη} ιδιαίτερα σημαντικές ταυτότητες στην παιδαγωγική έρευνα και στο πλαίσιο των «πολιτισμικών σπουδών»</a:t>
            </a:r>
          </a:p>
          <a:p>
            <a:endParaRPr lang="el-GR" dirty="0"/>
          </a:p>
          <a:p>
            <a:endParaRPr lang="el-GR" dirty="0"/>
          </a:p>
          <a:p>
            <a:endParaRPr lang="el-GR" dirty="0"/>
          </a:p>
          <a:p>
            <a:endParaRPr lang="el-GR" dirty="0"/>
          </a:p>
        </p:txBody>
      </p:sp>
      <p:sp>
        <p:nvSpPr>
          <p:cNvPr id="4" name="Βέλος: Κάτω 3">
            <a:extLst>
              <a:ext uri="{FF2B5EF4-FFF2-40B4-BE49-F238E27FC236}">
                <a16:creationId xmlns:a16="http://schemas.microsoft.com/office/drawing/2014/main" id="{2279B10B-DF90-4EA8-A909-36A6BC804564}"/>
              </a:ext>
            </a:extLst>
          </p:cNvPr>
          <p:cNvSpPr/>
          <p:nvPr/>
        </p:nvSpPr>
        <p:spPr>
          <a:xfrm>
            <a:off x="6546715" y="1264596"/>
            <a:ext cx="484632" cy="6712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18393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descr="Εικόνα που περιέχει άτομο, εσωτερικό, τοίχος, άνδρας&#10;&#10;Η περιγραφή δημιουργήθηκε με πολύ υψηλή αξιοπιστία">
            <a:extLst>
              <a:ext uri="{FF2B5EF4-FFF2-40B4-BE49-F238E27FC236}">
                <a16:creationId xmlns:a16="http://schemas.microsoft.com/office/drawing/2014/main" id="{2F795DD9-282C-401C-8021-C9D8C6BD516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30995" y="1120877"/>
            <a:ext cx="3932902" cy="4751644"/>
          </a:xfrm>
        </p:spPr>
      </p:pic>
    </p:spTree>
    <p:extLst>
      <p:ext uri="{BB962C8B-B14F-4D97-AF65-F5344CB8AC3E}">
        <p14:creationId xmlns:p14="http://schemas.microsoft.com/office/powerpoint/2010/main" val="2305698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352A5E-51D9-46C4-8A8A-524FDB9B2599}"/>
              </a:ext>
            </a:extLst>
          </p:cNvPr>
          <p:cNvSpPr>
            <a:spLocks noGrp="1"/>
          </p:cNvSpPr>
          <p:nvPr>
            <p:ph type="title"/>
          </p:nvPr>
        </p:nvSpPr>
        <p:spPr>
          <a:xfrm>
            <a:off x="2592925" y="624110"/>
            <a:ext cx="8911687" cy="705157"/>
          </a:xfrm>
        </p:spPr>
        <p:txBody>
          <a:bodyPr>
            <a:normAutofit/>
          </a:bodyPr>
          <a:lstStyle/>
          <a:p>
            <a:r>
              <a:rPr lang="en-US" sz="2800" b="1" dirty="0"/>
              <a:t>Bernstein </a:t>
            </a:r>
            <a:r>
              <a:rPr lang="el-GR" sz="2800" b="1" dirty="0"/>
              <a:t>συνέχεια…</a:t>
            </a:r>
          </a:p>
        </p:txBody>
      </p:sp>
      <p:sp>
        <p:nvSpPr>
          <p:cNvPr id="3" name="Θέση περιεχομένου 2">
            <a:extLst>
              <a:ext uri="{FF2B5EF4-FFF2-40B4-BE49-F238E27FC236}">
                <a16:creationId xmlns:a16="http://schemas.microsoft.com/office/drawing/2014/main" id="{90B6AD79-B174-440C-914B-7C8A379052D4}"/>
              </a:ext>
            </a:extLst>
          </p:cNvPr>
          <p:cNvSpPr>
            <a:spLocks noGrp="1"/>
          </p:cNvSpPr>
          <p:nvPr>
            <p:ph idx="1"/>
          </p:nvPr>
        </p:nvSpPr>
        <p:spPr>
          <a:xfrm>
            <a:off x="2074333" y="1430867"/>
            <a:ext cx="9430279" cy="4480355"/>
          </a:xfrm>
        </p:spPr>
        <p:txBody>
          <a:bodyPr/>
          <a:lstStyle/>
          <a:p>
            <a:r>
              <a:rPr lang="el-GR" sz="2400" dirty="0"/>
              <a:t>Κοινωνικές πρακτικές στη οργάνωση, μετάδοση και αξιολόγηση της εκπαιδευτικής γνώσης</a:t>
            </a:r>
          </a:p>
          <a:p>
            <a:endParaRPr lang="el-GR" dirty="0"/>
          </a:p>
          <a:p>
            <a:endParaRPr lang="el-GR" dirty="0"/>
          </a:p>
        </p:txBody>
      </p:sp>
    </p:spTree>
    <p:extLst>
      <p:ext uri="{BB962C8B-B14F-4D97-AF65-F5344CB8AC3E}">
        <p14:creationId xmlns:p14="http://schemas.microsoft.com/office/powerpoint/2010/main" val="1146915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E2968A-2569-46B6-A01C-10B04AADF9E6}"/>
              </a:ext>
            </a:extLst>
          </p:cNvPr>
          <p:cNvSpPr>
            <a:spLocks noGrp="1"/>
          </p:cNvSpPr>
          <p:nvPr>
            <p:ph type="title"/>
          </p:nvPr>
        </p:nvSpPr>
        <p:spPr>
          <a:xfrm>
            <a:off x="2592925" y="624110"/>
            <a:ext cx="8911687" cy="747490"/>
          </a:xfrm>
        </p:spPr>
        <p:txBody>
          <a:bodyPr>
            <a:noAutofit/>
          </a:bodyPr>
          <a:lstStyle/>
          <a:p>
            <a:r>
              <a:rPr lang="el-GR" sz="2400" b="1" dirty="0"/>
              <a:t>Αναπαραγωγικές συνέπειες των πρακτικών του αναλυτικού προγράμματος και της παιδαγωγικής πρακτικής</a:t>
            </a:r>
          </a:p>
        </p:txBody>
      </p:sp>
      <p:graphicFrame>
        <p:nvGraphicFramePr>
          <p:cNvPr id="4" name="Θέση περιεχομένου 3">
            <a:extLst>
              <a:ext uri="{FF2B5EF4-FFF2-40B4-BE49-F238E27FC236}">
                <a16:creationId xmlns:a16="http://schemas.microsoft.com/office/drawing/2014/main" id="{225CD577-BD53-40A4-8A49-D7AB9A2791CF}"/>
              </a:ext>
            </a:extLst>
          </p:cNvPr>
          <p:cNvGraphicFramePr>
            <a:graphicFrameLocks noGrp="1"/>
          </p:cNvGraphicFramePr>
          <p:nvPr>
            <p:ph idx="1"/>
            <p:extLst>
              <p:ext uri="{D42A27DB-BD31-4B8C-83A1-F6EECF244321}">
                <p14:modId xmlns:p14="http://schemas.microsoft.com/office/powerpoint/2010/main" val="672773351"/>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02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6894D62-3858-4502-91DB-6E27BA65852B}"/>
              </a:ext>
            </a:extLst>
          </p:cNvPr>
          <p:cNvSpPr>
            <a:spLocks noGrp="1"/>
          </p:cNvSpPr>
          <p:nvPr>
            <p:ph idx="1"/>
          </p:nvPr>
        </p:nvSpPr>
        <p:spPr>
          <a:xfrm>
            <a:off x="1947333" y="880533"/>
            <a:ext cx="9557279" cy="5030689"/>
          </a:xfrm>
        </p:spPr>
        <p:txBody>
          <a:bodyPr>
            <a:normAutofit/>
          </a:bodyPr>
          <a:lstStyle/>
          <a:p>
            <a:r>
              <a:rPr lang="el-GR" sz="3200" dirty="0"/>
              <a:t>Διαφορετικά προγράμματα σπουδών</a:t>
            </a:r>
          </a:p>
          <a:p>
            <a:r>
              <a:rPr lang="el-GR" sz="3200" dirty="0"/>
              <a:t> </a:t>
            </a:r>
            <a:r>
              <a:rPr lang="el-GR" sz="3200" b="1" dirty="0"/>
              <a:t>}</a:t>
            </a:r>
            <a:r>
              <a:rPr lang="el-GR" sz="3200" dirty="0"/>
              <a:t> διαφορετικές παιδαγωγικές δυνατότητες</a:t>
            </a:r>
          </a:p>
          <a:p>
            <a:r>
              <a:rPr lang="el-GR" sz="3200" b="1" dirty="0"/>
              <a:t>}</a:t>
            </a:r>
            <a:r>
              <a:rPr lang="el-GR" sz="3200" dirty="0"/>
              <a:t>διαφορετικές συνέπειες για τις εκπαιδευτικές ταυτότητες και τις κοινωνικές σχέσεις.</a:t>
            </a:r>
          </a:p>
          <a:p>
            <a:endParaRPr lang="el-GR" sz="2400" dirty="0"/>
          </a:p>
          <a:p>
            <a:endParaRPr lang="el-GR" sz="2400" dirty="0"/>
          </a:p>
        </p:txBody>
      </p:sp>
    </p:spTree>
    <p:extLst>
      <p:ext uri="{BB962C8B-B14F-4D97-AF65-F5344CB8AC3E}">
        <p14:creationId xmlns:p14="http://schemas.microsoft.com/office/powerpoint/2010/main" val="1486201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047B74A-7F17-4815-B43E-758E4DE28BC2}"/>
              </a:ext>
            </a:extLst>
          </p:cNvPr>
          <p:cNvSpPr>
            <a:spLocks noGrp="1"/>
          </p:cNvSpPr>
          <p:nvPr>
            <p:ph idx="1"/>
          </p:nvPr>
        </p:nvSpPr>
        <p:spPr>
          <a:xfrm>
            <a:off x="1399288" y="239752"/>
            <a:ext cx="9705309" cy="5262293"/>
          </a:xfrm>
        </p:spPr>
        <p:txBody>
          <a:bodyPr/>
          <a:lstStyle/>
          <a:p>
            <a:pPr marL="0" indent="0">
              <a:buNone/>
            </a:pPr>
            <a:endParaRPr lang="el-GR" sz="2400" b="1" dirty="0"/>
          </a:p>
          <a:p>
            <a:pPr marL="0" indent="0">
              <a:buNone/>
            </a:pPr>
            <a:endParaRPr lang="el-GR" sz="2400" b="1" dirty="0"/>
          </a:p>
          <a:p>
            <a:pPr marL="0" indent="0">
              <a:buNone/>
            </a:pPr>
            <a:r>
              <a:rPr lang="el-GR" sz="2800" b="1" dirty="0"/>
              <a:t>Ταξινόμηση</a:t>
            </a:r>
            <a:r>
              <a:rPr lang="el-GR" sz="2800" dirty="0"/>
              <a:t>: O βαθμός ισχύος των συνόρων</a:t>
            </a:r>
          </a:p>
          <a:p>
            <a:r>
              <a:rPr lang="el-GR" sz="2800" dirty="0"/>
              <a:t>μεταξύ περιεχομένων</a:t>
            </a:r>
          </a:p>
          <a:p>
            <a:endParaRPr lang="el-GR" sz="2800" dirty="0"/>
          </a:p>
          <a:p>
            <a:endParaRPr lang="el-GR" sz="2800" dirty="0"/>
          </a:p>
          <a:p>
            <a:r>
              <a:rPr lang="el-GR" sz="2800" dirty="0"/>
              <a:t>«ποιος» (διδάσκει, διδάσκεται) «τι» (διδάσκει, διδάσκεται)</a:t>
            </a:r>
          </a:p>
          <a:p>
            <a:endParaRPr lang="el-GR" sz="2400" dirty="0"/>
          </a:p>
          <a:p>
            <a:endParaRPr lang="el-GR" dirty="0"/>
          </a:p>
        </p:txBody>
      </p:sp>
    </p:spTree>
    <p:extLst>
      <p:ext uri="{BB962C8B-B14F-4D97-AF65-F5344CB8AC3E}">
        <p14:creationId xmlns:p14="http://schemas.microsoft.com/office/powerpoint/2010/main" val="3410674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9F1A89-200B-4C4F-9932-6A652A1D017B}"/>
              </a:ext>
            </a:extLst>
          </p:cNvPr>
          <p:cNvSpPr>
            <a:spLocks noGrp="1"/>
          </p:cNvSpPr>
          <p:nvPr>
            <p:ph type="title"/>
          </p:nvPr>
        </p:nvSpPr>
        <p:spPr>
          <a:xfrm>
            <a:off x="2592925" y="624110"/>
            <a:ext cx="8911687" cy="612023"/>
          </a:xfrm>
        </p:spPr>
        <p:txBody>
          <a:bodyPr>
            <a:normAutofit/>
          </a:bodyPr>
          <a:lstStyle/>
          <a:p>
            <a:r>
              <a:rPr lang="el-GR" sz="2400" b="1" dirty="0"/>
              <a:t>Ορατή Παιδαγωγική</a:t>
            </a:r>
          </a:p>
        </p:txBody>
      </p:sp>
      <p:sp>
        <p:nvSpPr>
          <p:cNvPr id="3" name="Θέση περιεχομένου 2">
            <a:extLst>
              <a:ext uri="{FF2B5EF4-FFF2-40B4-BE49-F238E27FC236}">
                <a16:creationId xmlns:a16="http://schemas.microsoft.com/office/drawing/2014/main" id="{70D3FA47-CA9F-4CC6-B58E-B1A0A52C9D60}"/>
              </a:ext>
            </a:extLst>
          </p:cNvPr>
          <p:cNvSpPr>
            <a:spLocks noGrp="1"/>
          </p:cNvSpPr>
          <p:nvPr>
            <p:ph idx="1"/>
          </p:nvPr>
        </p:nvSpPr>
        <p:spPr>
          <a:xfrm>
            <a:off x="2589212" y="1430867"/>
            <a:ext cx="8915400" cy="4480355"/>
          </a:xfrm>
        </p:spPr>
        <p:txBody>
          <a:bodyPr>
            <a:normAutofit fontScale="92500" lnSpcReduction="20000"/>
          </a:bodyPr>
          <a:lstStyle/>
          <a:p>
            <a:r>
              <a:rPr lang="el-GR" sz="2800" dirty="0"/>
              <a:t>Ισχυρή ταξινόμηση </a:t>
            </a:r>
          </a:p>
          <a:p>
            <a:r>
              <a:rPr lang="el-GR" sz="2800" dirty="0"/>
              <a:t>Διαφοροποιημένα γνωστικά αντικείμενα και δεξιότητες. </a:t>
            </a:r>
          </a:p>
          <a:p>
            <a:r>
              <a:rPr lang="el-GR" sz="2800" dirty="0"/>
              <a:t>ΑΠ </a:t>
            </a:r>
            <a:r>
              <a:rPr lang="el-GR" sz="2800" dirty="0" err="1"/>
              <a:t>κατατμημένο</a:t>
            </a:r>
            <a:r>
              <a:rPr lang="el-GR" sz="2800" dirty="0"/>
              <a:t> σε παραδοσιακά γνωστικά αντικείμενα.</a:t>
            </a:r>
          </a:p>
          <a:p>
            <a:r>
              <a:rPr lang="el-GR" sz="2800" dirty="0"/>
              <a:t>Ισχυρή περιχάραξη </a:t>
            </a:r>
          </a:p>
          <a:p>
            <a:r>
              <a:rPr lang="el-GR" sz="2800" dirty="0"/>
              <a:t>Σαφείς σχέσεις εξουσίας ανάμεσα σε μαθητές και εκπαιδευτικούς, </a:t>
            </a:r>
          </a:p>
          <a:p>
            <a:r>
              <a:rPr lang="el-GR" sz="2800" dirty="0"/>
              <a:t>σαφής επιβολή πειθαρχίας στην τάξη.</a:t>
            </a:r>
          </a:p>
          <a:p>
            <a:r>
              <a:rPr lang="el-GR" sz="2800" dirty="0"/>
              <a:t>Γενικότερα: Σαφείς κανόνες πολιτισμικής αναμετάδοσης στον δέκτη.</a:t>
            </a:r>
          </a:p>
          <a:p>
            <a:endParaRPr lang="el-GR" dirty="0"/>
          </a:p>
        </p:txBody>
      </p:sp>
    </p:spTree>
    <p:extLst>
      <p:ext uri="{BB962C8B-B14F-4D97-AF65-F5344CB8AC3E}">
        <p14:creationId xmlns:p14="http://schemas.microsoft.com/office/powerpoint/2010/main" val="100664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2A59BE-4A42-44E8-9698-6602CA79FFC1}"/>
              </a:ext>
            </a:extLst>
          </p:cNvPr>
          <p:cNvSpPr>
            <a:spLocks noGrp="1"/>
          </p:cNvSpPr>
          <p:nvPr>
            <p:ph type="title"/>
          </p:nvPr>
        </p:nvSpPr>
        <p:spPr>
          <a:xfrm>
            <a:off x="2592925" y="321734"/>
            <a:ext cx="8911687" cy="762000"/>
          </a:xfrm>
        </p:spPr>
        <p:txBody>
          <a:bodyPr>
            <a:normAutofit/>
          </a:bodyPr>
          <a:lstStyle/>
          <a:p>
            <a:r>
              <a:rPr lang="el-GR" b="1" dirty="0"/>
              <a:t>Αόρατη Παιδαγωγική</a:t>
            </a:r>
          </a:p>
        </p:txBody>
      </p:sp>
      <p:sp>
        <p:nvSpPr>
          <p:cNvPr id="3" name="Θέση περιεχομένου 2">
            <a:extLst>
              <a:ext uri="{FF2B5EF4-FFF2-40B4-BE49-F238E27FC236}">
                <a16:creationId xmlns:a16="http://schemas.microsoft.com/office/drawing/2014/main" id="{3EEB80E8-4A86-4172-9897-DFC091821115}"/>
              </a:ext>
            </a:extLst>
          </p:cNvPr>
          <p:cNvSpPr>
            <a:spLocks noGrp="1"/>
          </p:cNvSpPr>
          <p:nvPr>
            <p:ph idx="1"/>
          </p:nvPr>
        </p:nvSpPr>
        <p:spPr>
          <a:xfrm>
            <a:off x="2589212" y="1786467"/>
            <a:ext cx="8915400" cy="4124755"/>
          </a:xfrm>
        </p:spPr>
        <p:txBody>
          <a:bodyPr>
            <a:normAutofit fontScale="92500" lnSpcReduction="20000"/>
          </a:bodyPr>
          <a:lstStyle/>
          <a:p>
            <a:r>
              <a:rPr lang="el-GR" sz="2800" dirty="0"/>
              <a:t>Ασθενής ταξινόμηση </a:t>
            </a:r>
          </a:p>
          <a:p>
            <a:r>
              <a:rPr lang="el-GR" sz="2800" dirty="0"/>
              <a:t>Τείνουν να αναμεταδίδουν «συγχωνευμένες δεξιότητες» και γνωστικά αντικείμενα.</a:t>
            </a:r>
          </a:p>
          <a:p>
            <a:r>
              <a:rPr lang="el-GR" sz="2800" dirty="0"/>
              <a:t>Ασθενής περιχάραξη </a:t>
            </a:r>
          </a:p>
          <a:p>
            <a:r>
              <a:rPr lang="el-GR" sz="2800" dirty="0"/>
              <a:t>Άρρητες σχέσεις εξουσίας ανάμεσα σε μαθητές και εκπαιδευτικούς,</a:t>
            </a:r>
          </a:p>
          <a:p>
            <a:r>
              <a:rPr lang="el-GR" sz="2800" dirty="0"/>
              <a:t> οι μαθητές έχουν περισσότερη ελευθερία.</a:t>
            </a:r>
          </a:p>
          <a:p>
            <a:r>
              <a:rPr lang="el-GR" sz="2800" dirty="0"/>
              <a:t>Γενικότερα: Ασαφείς κανόνες πολιτισμικής αναμετάδοσης στον δέκτη. Φαινομενικά ελάχιστος εξωτερικός καταναγκασμός. </a:t>
            </a:r>
          </a:p>
          <a:p>
            <a:endParaRPr lang="el-GR" dirty="0"/>
          </a:p>
        </p:txBody>
      </p:sp>
    </p:spTree>
    <p:extLst>
      <p:ext uri="{BB962C8B-B14F-4D97-AF65-F5344CB8AC3E}">
        <p14:creationId xmlns:p14="http://schemas.microsoft.com/office/powerpoint/2010/main" val="1052495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2EFA1DBB-1CA9-4404-B84D-80159EFD9B55}"/>
              </a:ext>
            </a:extLst>
          </p:cNvPr>
          <p:cNvGraphicFramePr>
            <a:graphicFrameLocks noGrp="1"/>
          </p:cNvGraphicFramePr>
          <p:nvPr>
            <p:ph idx="1"/>
            <p:extLst>
              <p:ext uri="{D42A27DB-BD31-4B8C-83A1-F6EECF244321}">
                <p14:modId xmlns:p14="http://schemas.microsoft.com/office/powerpoint/2010/main" val="1134636020"/>
              </p:ext>
            </p:extLst>
          </p:nvPr>
        </p:nvGraphicFramePr>
        <p:xfrm>
          <a:off x="2125663" y="703263"/>
          <a:ext cx="9378950" cy="5208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7009533"/>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TotalTime>
  <Words>1168</Words>
  <Application>Microsoft Office PowerPoint</Application>
  <PresentationFormat>Ευρεία οθόνη</PresentationFormat>
  <Paragraphs>143</Paragraphs>
  <Slides>28</Slides>
  <Notes>2</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28</vt:i4>
      </vt:variant>
    </vt:vector>
  </HeadingPairs>
  <TitlesOfParts>
    <vt:vector size="33" baseType="lpstr">
      <vt:lpstr>Arial</vt:lpstr>
      <vt:lpstr>Calibri</vt:lpstr>
      <vt:lpstr>Century Gothic</vt:lpstr>
      <vt:lpstr>Wingdings 3</vt:lpstr>
      <vt:lpstr>Θρόισμα</vt:lpstr>
      <vt:lpstr>Παρουσίαση του PowerPoint</vt:lpstr>
      <vt:lpstr>Νέα Κοινωνιολογία της Εκπαίδευσης</vt:lpstr>
      <vt:lpstr>Bernstein συνέχεια…</vt:lpstr>
      <vt:lpstr>Αναπαραγωγικές συνέπειες των πρακτικών του αναλυτικού προγράμματος και της παιδαγωγικής πρακτικής</vt:lpstr>
      <vt:lpstr>Παρουσίαση του PowerPoint</vt:lpstr>
      <vt:lpstr>Παρουσίαση του PowerPoint</vt:lpstr>
      <vt:lpstr>Ορατή Παιδαγωγική</vt:lpstr>
      <vt:lpstr>Αόρατη Παιδαγωγική</vt:lpstr>
      <vt:lpstr>Παρουσίαση του PowerPoint</vt:lpstr>
      <vt:lpstr>Παρουσίαση του PowerPoint</vt:lpstr>
      <vt:lpstr>Παρουσίαση του PowerPoint</vt:lpstr>
      <vt:lpstr>Παρουσίαση του PowerPoint</vt:lpstr>
      <vt:lpstr> Bourdieu &amp; Passeron</vt:lpstr>
      <vt:lpstr>Παρουσίαση του PowerPoint</vt:lpstr>
      <vt:lpstr>Παρουσίαση του PowerPoint</vt:lpstr>
      <vt:lpstr>Συμβολικά συστήματα αναπαράστασης: </vt:lpstr>
      <vt:lpstr>Συμβολικά συστήματα αναπαράστασης: </vt:lpstr>
      <vt:lpstr> Habitus</vt:lpstr>
      <vt:lpstr>Παρουσίαση του PowerPoint</vt:lpstr>
      <vt:lpstr>Ερ:  Να σχολιάσουμε το επόμενο απόσπασμα</vt:lpstr>
      <vt:lpstr>Bourdieu &amp; Passeron</vt:lpstr>
      <vt:lpstr>Καίριο ερώτημα :</vt:lpstr>
      <vt:lpstr>Bourdieu και πολιτισμικό κεφάλαιο"Cultural Reproduction and Social Reproduction", 1973</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kipouropoulou@gmail.com</dc:creator>
  <cp:lastModifiedBy>kipouropoulou@gmail.com</cp:lastModifiedBy>
  <cp:revision>48</cp:revision>
  <dcterms:created xsi:type="dcterms:W3CDTF">2018-10-15T09:17:48Z</dcterms:created>
  <dcterms:modified xsi:type="dcterms:W3CDTF">2020-02-25T15:27:07Z</dcterms:modified>
</cp:coreProperties>
</file>