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5" r:id="rId3"/>
    <p:sldId id="270" r:id="rId4"/>
    <p:sldId id="271" r:id="rId5"/>
    <p:sldId id="272" r:id="rId6"/>
    <p:sldId id="276" r:id="rId7"/>
    <p:sldId id="277" r:id="rId8"/>
    <p:sldId id="273" r:id="rId9"/>
    <p:sldId id="274" r:id="rId10"/>
    <p:sldId id="278" r:id="rId11"/>
    <p:sldId id="287" r:id="rId12"/>
    <p:sldId id="279" r:id="rId13"/>
    <p:sldId id="294" r:id="rId14"/>
    <p:sldId id="292" r:id="rId15"/>
    <p:sldId id="306" r:id="rId16"/>
    <p:sldId id="295" r:id="rId17"/>
    <p:sldId id="289" r:id="rId18"/>
    <p:sldId id="303" r:id="rId19"/>
    <p:sldId id="301" r:id="rId20"/>
    <p:sldId id="302" r:id="rId21"/>
    <p:sldId id="304" r:id="rId22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9900"/>
    <a:srgbClr val="0000FF"/>
    <a:srgbClr val="FFFFCC"/>
    <a:srgbClr val="FFCCCC"/>
    <a:srgbClr val="FF99CC"/>
    <a:srgbClr val="FF66FF"/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24" autoAdjust="0"/>
  </p:normalViewPr>
  <p:slideViewPr>
    <p:cSldViewPr snapToGrid="0">
      <p:cViewPr varScale="1">
        <p:scale>
          <a:sx n="87" d="100"/>
          <a:sy n="87" d="100"/>
        </p:scale>
        <p:origin x="14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6" Type="http://schemas.openxmlformats.org/officeDocument/2006/relationships/image" Target="../media/image9.emf"/><Relationship Id="rId11" Type="http://schemas.openxmlformats.org/officeDocument/2006/relationships/image" Target="../media/image14.emf"/><Relationship Id="rId5" Type="http://schemas.openxmlformats.org/officeDocument/2006/relationships/image" Target="../media/image8.emf"/><Relationship Id="rId10" Type="http://schemas.openxmlformats.org/officeDocument/2006/relationships/image" Target="../media/image13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image" Target="../media/image45.emf"/><Relationship Id="rId1" Type="http://schemas.openxmlformats.org/officeDocument/2006/relationships/image" Target="../media/image4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image" Target="../media/image16.emf"/><Relationship Id="rId4" Type="http://schemas.openxmlformats.org/officeDocument/2006/relationships/image" Target="../media/image19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0.emf"/><Relationship Id="rId7" Type="http://schemas.openxmlformats.org/officeDocument/2006/relationships/image" Target="../media/image34.emf"/><Relationship Id="rId2" Type="http://schemas.openxmlformats.org/officeDocument/2006/relationships/image" Target="../media/image29.emf"/><Relationship Id="rId1" Type="http://schemas.openxmlformats.org/officeDocument/2006/relationships/image" Target="../media/image28.emf"/><Relationship Id="rId6" Type="http://schemas.openxmlformats.org/officeDocument/2006/relationships/image" Target="../media/image33.emf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image" Target="../media/image45.emf"/><Relationship Id="rId1" Type="http://schemas.openxmlformats.org/officeDocument/2006/relationships/image" Target="../media/image44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image" Target="../media/image45.emf"/><Relationship Id="rId1" Type="http://schemas.openxmlformats.org/officeDocument/2006/relationships/image" Target="../media/image4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718A6-7D40-4028-9412-D2C7F5C9351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407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1B2E6-E6EB-4396-85AD-99665FD9830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2736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AA5AD-ECD5-4F3C-96C4-BEF2F8AEC8F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983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61832-4464-4B0B-AAE0-725E1900ECC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604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FC7D5-6693-4E72-8468-D0C52AC9F35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598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D6C74-E658-443F-8B32-03D3F5582A3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120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9DA4B-4DC5-4A2E-9BDD-746EC2AC485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6791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91ED8-B8AA-415C-86FF-7B8B963DDDD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8376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10C33-526A-4EED-9390-7EF378AD625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37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74DB2-4BBC-4F1A-9F15-2D56D9B382D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579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620D2-638B-4416-98C2-54C0A0BE2BF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0524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2785C503-3557-4A3B-A9D2-1567761264B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image" Target="../media/image38.png"/><Relationship Id="rId7" Type="http://schemas.openxmlformats.org/officeDocument/2006/relationships/oleObject" Target="../embeddings/oleObject29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emf"/><Relationship Id="rId11" Type="http://schemas.openxmlformats.org/officeDocument/2006/relationships/image" Target="../media/image57.png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9.png"/><Relationship Id="rId4" Type="http://schemas.openxmlformats.org/officeDocument/2006/relationships/image" Target="../media/image54.png"/><Relationship Id="rId9" Type="http://schemas.openxmlformats.org/officeDocument/2006/relationships/image" Target="../media/image5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1.png"/><Relationship Id="rId7" Type="http://schemas.openxmlformats.org/officeDocument/2006/relationships/image" Target="../media/image68.png"/><Relationship Id="rId12" Type="http://schemas.openxmlformats.org/officeDocument/2006/relationships/image" Target="../media/image73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7.png"/><Relationship Id="rId11" Type="http://schemas.openxmlformats.org/officeDocument/2006/relationships/image" Target="../media/image72.png"/><Relationship Id="rId5" Type="http://schemas.openxmlformats.org/officeDocument/2006/relationships/image" Target="../media/image66.png"/><Relationship Id="rId10" Type="http://schemas.openxmlformats.org/officeDocument/2006/relationships/image" Target="../media/image71.pn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68.png"/><Relationship Id="rId18" Type="http://schemas.openxmlformats.org/officeDocument/2006/relationships/image" Target="../media/image87.png"/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12" Type="http://schemas.openxmlformats.org/officeDocument/2006/relationships/image" Target="../media/image66.png"/><Relationship Id="rId17" Type="http://schemas.openxmlformats.org/officeDocument/2006/relationships/image" Target="../media/image86.png"/><Relationship Id="rId2" Type="http://schemas.openxmlformats.org/officeDocument/2006/relationships/image" Target="../media/image74.png"/><Relationship Id="rId16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8.png"/><Relationship Id="rId11" Type="http://schemas.openxmlformats.org/officeDocument/2006/relationships/image" Target="../media/image412.png"/><Relationship Id="rId5" Type="http://schemas.openxmlformats.org/officeDocument/2006/relationships/image" Target="../media/image77.png"/><Relationship Id="rId15" Type="http://schemas.openxmlformats.org/officeDocument/2006/relationships/image" Target="../media/image84.png"/><Relationship Id="rId10" Type="http://schemas.openxmlformats.org/officeDocument/2006/relationships/image" Target="../media/image402.png"/><Relationship Id="rId4" Type="http://schemas.openxmlformats.org/officeDocument/2006/relationships/image" Target="../media/image76.png"/><Relationship Id="rId9" Type="http://schemas.openxmlformats.org/officeDocument/2006/relationships/image" Target="../media/image41.png"/><Relationship Id="rId14" Type="http://schemas.openxmlformats.org/officeDocument/2006/relationships/image" Target="../media/image7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2.png"/><Relationship Id="rId13" Type="http://schemas.openxmlformats.org/officeDocument/2006/relationships/image" Target="../media/image84.png"/><Relationship Id="rId18" Type="http://schemas.openxmlformats.org/officeDocument/2006/relationships/image" Target="../media/image411.png"/><Relationship Id="rId3" Type="http://schemas.openxmlformats.org/officeDocument/2006/relationships/image" Target="../media/image77.png"/><Relationship Id="rId7" Type="http://schemas.openxmlformats.org/officeDocument/2006/relationships/image" Target="../media/image41.png"/><Relationship Id="rId12" Type="http://schemas.openxmlformats.org/officeDocument/2006/relationships/image" Target="../media/image70.png"/><Relationship Id="rId17" Type="http://schemas.openxmlformats.org/officeDocument/2006/relationships/image" Target="../media/image401.png"/><Relationship Id="rId2" Type="http://schemas.openxmlformats.org/officeDocument/2006/relationships/image" Target="../media/image88.png"/><Relationship Id="rId16" Type="http://schemas.openxmlformats.org/officeDocument/2006/relationships/image" Target="../media/image9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11" Type="http://schemas.openxmlformats.org/officeDocument/2006/relationships/image" Target="../media/image68.png"/><Relationship Id="rId5" Type="http://schemas.openxmlformats.org/officeDocument/2006/relationships/image" Target="../media/image90.png"/><Relationship Id="rId15" Type="http://schemas.openxmlformats.org/officeDocument/2006/relationships/image" Target="../media/image91.png"/><Relationship Id="rId10" Type="http://schemas.openxmlformats.org/officeDocument/2006/relationships/image" Target="../media/image66.png"/><Relationship Id="rId4" Type="http://schemas.openxmlformats.org/officeDocument/2006/relationships/image" Target="../media/image89.png"/><Relationship Id="rId9" Type="http://schemas.openxmlformats.org/officeDocument/2006/relationships/image" Target="../media/image412.png"/><Relationship Id="rId14" Type="http://schemas.openxmlformats.org/officeDocument/2006/relationships/image" Target="../media/image8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13" Type="http://schemas.openxmlformats.org/officeDocument/2006/relationships/image" Target="../media/image42.png"/><Relationship Id="rId3" Type="http://schemas.openxmlformats.org/officeDocument/2006/relationships/image" Target="../media/image89.png"/><Relationship Id="rId7" Type="http://schemas.openxmlformats.org/officeDocument/2006/relationships/image" Target="../media/image91.png"/><Relationship Id="rId12" Type="http://schemas.openxmlformats.org/officeDocument/2006/relationships/image" Target="../media/image410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400.png"/><Relationship Id="rId5" Type="http://schemas.openxmlformats.org/officeDocument/2006/relationships/image" Target="../media/image40.png"/><Relationship Id="rId10" Type="http://schemas.openxmlformats.org/officeDocument/2006/relationships/image" Target="../media/image96.png"/><Relationship Id="rId4" Type="http://schemas.openxmlformats.org/officeDocument/2006/relationships/image" Target="../media/image90.png"/><Relationship Id="rId9" Type="http://schemas.openxmlformats.org/officeDocument/2006/relationships/image" Target="../media/image9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99.png"/><Relationship Id="rId3" Type="http://schemas.openxmlformats.org/officeDocument/2006/relationships/oleObject" Target="../embeddings/oleObject30.bin"/><Relationship Id="rId7" Type="http://schemas.openxmlformats.org/officeDocument/2006/relationships/image" Target="../media/image53.png"/><Relationship Id="rId12" Type="http://schemas.openxmlformats.org/officeDocument/2006/relationships/image" Target="../media/image9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2.png"/><Relationship Id="rId11" Type="http://schemas.openxmlformats.org/officeDocument/2006/relationships/image" Target="../media/image97.png"/><Relationship Id="rId5" Type="http://schemas.openxmlformats.org/officeDocument/2006/relationships/image" Target="../media/image43.png"/><Relationship Id="rId10" Type="http://schemas.openxmlformats.org/officeDocument/2006/relationships/image" Target="../media/image94.png"/><Relationship Id="rId4" Type="http://schemas.openxmlformats.org/officeDocument/2006/relationships/image" Target="../media/image42.wmf"/><Relationship Id="rId9" Type="http://schemas.openxmlformats.org/officeDocument/2006/relationships/image" Target="../media/image82.png"/><Relationship Id="rId14" Type="http://schemas.openxmlformats.org/officeDocument/2006/relationships/image" Target="../media/image10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13" Type="http://schemas.openxmlformats.org/officeDocument/2006/relationships/image" Target="../media/image110.png"/><Relationship Id="rId18" Type="http://schemas.openxmlformats.org/officeDocument/2006/relationships/image" Target="../media/image101.png"/><Relationship Id="rId3" Type="http://schemas.openxmlformats.org/officeDocument/2006/relationships/oleObject" Target="../embeddings/oleObject31.bin"/><Relationship Id="rId7" Type="http://schemas.openxmlformats.org/officeDocument/2006/relationships/image" Target="../media/image104.png"/><Relationship Id="rId12" Type="http://schemas.openxmlformats.org/officeDocument/2006/relationships/image" Target="../media/image109.png"/><Relationship Id="rId17" Type="http://schemas.openxmlformats.org/officeDocument/2006/relationships/image" Target="../media/image93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3.png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3.png"/><Relationship Id="rId11" Type="http://schemas.openxmlformats.org/officeDocument/2006/relationships/image" Target="../media/image108.png"/><Relationship Id="rId5" Type="http://schemas.openxmlformats.org/officeDocument/2006/relationships/image" Target="../media/image102.png"/><Relationship Id="rId15" Type="http://schemas.openxmlformats.org/officeDocument/2006/relationships/image" Target="../media/image112.png"/><Relationship Id="rId10" Type="http://schemas.openxmlformats.org/officeDocument/2006/relationships/image" Target="../media/image107.png"/><Relationship Id="rId19" Type="http://schemas.openxmlformats.org/officeDocument/2006/relationships/image" Target="../media/image116.png"/><Relationship Id="rId4" Type="http://schemas.openxmlformats.org/officeDocument/2006/relationships/image" Target="../media/image43.wmf"/><Relationship Id="rId9" Type="http://schemas.openxmlformats.org/officeDocument/2006/relationships/image" Target="../media/image106.png"/><Relationship Id="rId14" Type="http://schemas.openxmlformats.org/officeDocument/2006/relationships/image" Target="../media/image1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51" Type="http://schemas.openxmlformats.org/officeDocument/2006/relationships/oleObject" Target="../embeddings/oleObject34.bin"/><Relationship Id="rId3" Type="http://schemas.openxmlformats.org/officeDocument/2006/relationships/oleObject" Target="../embeddings/oleObject32.bin"/><Relationship Id="rId47" Type="http://schemas.openxmlformats.org/officeDocument/2006/relationships/image" Target="../media/image140.png"/><Relationship Id="rId50" Type="http://schemas.openxmlformats.org/officeDocument/2006/relationships/image" Target="../media/image118.png"/><Relationship Id="rId55" Type="http://schemas.openxmlformats.org/officeDocument/2006/relationships/image" Target="../media/image119.png"/><Relationship Id="rId7" Type="http://schemas.openxmlformats.org/officeDocument/2006/relationships/oleObject" Target="../embeddings/oleObject330.bin"/><Relationship Id="rId46" Type="http://schemas.openxmlformats.org/officeDocument/2006/relationships/image" Target="../media/image139.png"/><Relationship Id="rId59" Type="http://schemas.openxmlformats.org/officeDocument/2006/relationships/image" Target="../media/image123.png"/><Relationship Id="rId2" Type="http://schemas.openxmlformats.org/officeDocument/2006/relationships/slideLayout" Target="../slideLayouts/slideLayout7.xml"/><Relationship Id="rId54" Type="http://schemas.openxmlformats.org/officeDocument/2006/relationships/image" Target="../media/image46.e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emf"/><Relationship Id="rId45" Type="http://schemas.openxmlformats.org/officeDocument/2006/relationships/image" Target="../media/image138.png"/><Relationship Id="rId53" Type="http://schemas.openxmlformats.org/officeDocument/2006/relationships/oleObject" Target="../embeddings/oleObject340.bin"/><Relationship Id="rId58" Type="http://schemas.openxmlformats.org/officeDocument/2006/relationships/image" Target="../media/image122.png"/><Relationship Id="rId5" Type="http://schemas.openxmlformats.org/officeDocument/2006/relationships/oleObject" Target="../embeddings/oleObject33.bin"/><Relationship Id="rId49" Type="http://schemas.openxmlformats.org/officeDocument/2006/relationships/image" Target="../media/image117.png"/><Relationship Id="rId57" Type="http://schemas.openxmlformats.org/officeDocument/2006/relationships/image" Target="../media/image121.png"/><Relationship Id="rId52" Type="http://schemas.openxmlformats.org/officeDocument/2006/relationships/image" Target="../media/image46.emf"/><Relationship Id="rId60" Type="http://schemas.openxmlformats.org/officeDocument/2006/relationships/image" Target="../media/image124.png"/><Relationship Id="rId4" Type="http://schemas.openxmlformats.org/officeDocument/2006/relationships/image" Target="../media/image44.emf"/><Relationship Id="rId48" Type="http://schemas.openxmlformats.org/officeDocument/2006/relationships/image" Target="../media/image1010.png"/><Relationship Id="rId56" Type="http://schemas.openxmlformats.org/officeDocument/2006/relationships/image" Target="../media/image1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51" Type="http://schemas.openxmlformats.org/officeDocument/2006/relationships/image" Target="../media/image46.emf"/><Relationship Id="rId3" Type="http://schemas.openxmlformats.org/officeDocument/2006/relationships/image" Target="../media/image125.png"/><Relationship Id="rId47" Type="http://schemas.openxmlformats.org/officeDocument/2006/relationships/image" Target="../media/image140.png"/><Relationship Id="rId50" Type="http://schemas.openxmlformats.org/officeDocument/2006/relationships/oleObject" Target="../embeddings/oleObject370.bin"/><Relationship Id="rId55" Type="http://schemas.openxmlformats.org/officeDocument/2006/relationships/image" Target="../media/image128.png"/><Relationship Id="rId7" Type="http://schemas.openxmlformats.org/officeDocument/2006/relationships/image" Target="../media/image44.emf"/><Relationship Id="rId46" Type="http://schemas.openxmlformats.org/officeDocument/2006/relationships/image" Target="../media/image139.png"/><Relationship Id="rId2" Type="http://schemas.openxmlformats.org/officeDocument/2006/relationships/slideLayout" Target="../slideLayouts/slideLayout7.xml"/><Relationship Id="rId54" Type="http://schemas.openxmlformats.org/officeDocument/2006/relationships/image" Target="../media/image127.png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50.bin"/><Relationship Id="rId11" Type="http://schemas.openxmlformats.org/officeDocument/2006/relationships/image" Target="../media/image45.emf"/><Relationship Id="rId45" Type="http://schemas.openxmlformats.org/officeDocument/2006/relationships/image" Target="../media/image138.png"/><Relationship Id="rId53" Type="http://schemas.openxmlformats.org/officeDocument/2006/relationships/image" Target="../media/image126.png"/><Relationship Id="rId5" Type="http://schemas.openxmlformats.org/officeDocument/2006/relationships/image" Target="../media/image44.emf"/><Relationship Id="rId49" Type="http://schemas.openxmlformats.org/officeDocument/2006/relationships/image" Target="../media/image46.emf"/><Relationship Id="rId10" Type="http://schemas.openxmlformats.org/officeDocument/2006/relationships/oleObject" Target="../embeddings/oleObject360.bin"/><Relationship Id="rId52" Type="http://schemas.openxmlformats.org/officeDocument/2006/relationships/image" Target="../media/image124.png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5.emf"/><Relationship Id="rId48" Type="http://schemas.openxmlformats.org/officeDocument/2006/relationships/oleObject" Target="../embeddings/oleObject37.bin"/><Relationship Id="rId56" Type="http://schemas.openxmlformats.org/officeDocument/2006/relationships/image" Target="../media/image12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emf"/><Relationship Id="rId51" Type="http://schemas.openxmlformats.org/officeDocument/2006/relationships/image" Target="../media/image46.emf"/><Relationship Id="rId47" Type="http://schemas.openxmlformats.org/officeDocument/2006/relationships/image" Target="../media/image140.png"/><Relationship Id="rId50" Type="http://schemas.openxmlformats.org/officeDocument/2006/relationships/oleObject" Target="../embeddings/oleObject400.bin"/><Relationship Id="rId55" Type="http://schemas.openxmlformats.org/officeDocument/2006/relationships/image" Target="../media/image131.png"/><Relationship Id="rId7" Type="http://schemas.openxmlformats.org/officeDocument/2006/relationships/oleObject" Target="../embeddings/oleObject380.bin"/><Relationship Id="rId12" Type="http://schemas.openxmlformats.org/officeDocument/2006/relationships/image" Target="../media/image45.emf"/><Relationship Id="rId46" Type="http://schemas.openxmlformats.org/officeDocument/2006/relationships/image" Target="../media/image139.png"/><Relationship Id="rId2" Type="http://schemas.openxmlformats.org/officeDocument/2006/relationships/slideLayout" Target="../slideLayouts/slideLayout7.xml"/><Relationship Id="rId54" Type="http://schemas.openxmlformats.org/officeDocument/2006/relationships/image" Target="../media/image130.png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emf"/><Relationship Id="rId11" Type="http://schemas.openxmlformats.org/officeDocument/2006/relationships/oleObject" Target="../embeddings/oleObject390.bin"/><Relationship Id="rId45" Type="http://schemas.openxmlformats.org/officeDocument/2006/relationships/image" Target="../media/image138.png"/><Relationship Id="rId53" Type="http://schemas.openxmlformats.org/officeDocument/2006/relationships/image" Target="../media/image80.png"/><Relationship Id="rId58" Type="http://schemas.openxmlformats.org/officeDocument/2006/relationships/image" Target="../media/image81.png"/><Relationship Id="rId5" Type="http://schemas.openxmlformats.org/officeDocument/2006/relationships/oleObject" Target="../embeddings/oleObject38.bin"/><Relationship Id="rId49" Type="http://schemas.openxmlformats.org/officeDocument/2006/relationships/image" Target="../media/image46.emf"/><Relationship Id="rId57" Type="http://schemas.openxmlformats.org/officeDocument/2006/relationships/image" Target="../media/image133.png"/><Relationship Id="rId10" Type="http://schemas.openxmlformats.org/officeDocument/2006/relationships/image" Target="../media/image45.emf"/><Relationship Id="rId52" Type="http://schemas.openxmlformats.org/officeDocument/2006/relationships/image" Target="../media/image124.png"/><Relationship Id="rId4" Type="http://schemas.openxmlformats.org/officeDocument/2006/relationships/image" Target="../media/image125.png"/><Relationship Id="rId9" Type="http://schemas.openxmlformats.org/officeDocument/2006/relationships/oleObject" Target="../embeddings/oleObject39.bin"/><Relationship Id="rId48" Type="http://schemas.openxmlformats.org/officeDocument/2006/relationships/oleObject" Target="../embeddings/oleObject40.bin"/><Relationship Id="rId56" Type="http://schemas.openxmlformats.org/officeDocument/2006/relationships/image" Target="../media/image13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emf"/><Relationship Id="rId26" Type="http://schemas.openxmlformats.org/officeDocument/2006/relationships/image" Target="../media/image18.png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emf"/><Relationship Id="rId17" Type="http://schemas.openxmlformats.org/officeDocument/2006/relationships/oleObject" Target="../embeddings/oleObject8.bin"/><Relationship Id="rId25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0.emf"/><Relationship Id="rId20" Type="http://schemas.openxmlformats.org/officeDocument/2006/relationships/image" Target="../media/image12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4.e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7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4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emf"/><Relationship Id="rId22" Type="http://schemas.openxmlformats.org/officeDocument/2006/relationships/image" Target="../media/image13.emf"/><Relationship Id="rId27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13" Type="http://schemas.openxmlformats.org/officeDocument/2006/relationships/image" Target="../media/image26.png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emf"/><Relationship Id="rId11" Type="http://schemas.openxmlformats.org/officeDocument/2006/relationships/image" Target="../media/image19.emf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16.emf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5.emf"/><Relationship Id="rId3" Type="http://schemas.openxmlformats.org/officeDocument/2006/relationships/oleObject" Target="../embeddings/oleObject16.bin"/><Relationship Id="rId7" Type="http://schemas.openxmlformats.org/officeDocument/2006/relationships/image" Target="../media/image22.emf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4.emf"/><Relationship Id="rId5" Type="http://schemas.openxmlformats.org/officeDocument/2006/relationships/image" Target="../media/image27.png"/><Relationship Id="rId15" Type="http://schemas.openxmlformats.org/officeDocument/2006/relationships/image" Target="../media/image34.png"/><Relationship Id="rId10" Type="http://schemas.openxmlformats.org/officeDocument/2006/relationships/oleObject" Target="../embeddings/oleObject19.bin"/><Relationship Id="rId4" Type="http://schemas.openxmlformats.org/officeDocument/2006/relationships/image" Target="../media/image21.emf"/><Relationship Id="rId9" Type="http://schemas.openxmlformats.org/officeDocument/2006/relationships/image" Target="../media/image23.emf"/><Relationship Id="rId1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32.emf"/><Relationship Id="rId18" Type="http://schemas.openxmlformats.org/officeDocument/2006/relationships/oleObject" Target="../embeddings/oleObject28.bin"/><Relationship Id="rId3" Type="http://schemas.openxmlformats.org/officeDocument/2006/relationships/oleObject" Target="../embeddings/oleObject21.bin"/><Relationship Id="rId21" Type="http://schemas.openxmlformats.org/officeDocument/2006/relationships/image" Target="../media/image45.png"/><Relationship Id="rId7" Type="http://schemas.openxmlformats.org/officeDocument/2006/relationships/image" Target="../media/image29.e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34.e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7.bin"/><Relationship Id="rId20" Type="http://schemas.openxmlformats.org/officeDocument/2006/relationships/image" Target="../media/image44.png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31.emf"/><Relationship Id="rId5" Type="http://schemas.openxmlformats.org/officeDocument/2006/relationships/image" Target="../media/image36.png"/><Relationship Id="rId15" Type="http://schemas.openxmlformats.org/officeDocument/2006/relationships/image" Target="../media/image33.e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35.emf"/><Relationship Id="rId4" Type="http://schemas.openxmlformats.org/officeDocument/2006/relationships/image" Target="../media/image28.emf"/><Relationship Id="rId9" Type="http://schemas.openxmlformats.org/officeDocument/2006/relationships/image" Target="../media/image30.emf"/><Relationship Id="rId14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FFFF00"/>
                </a:solidFill>
                <a:latin typeface="+mn-lt"/>
                <a:cs typeface="Times New Roman" pitchFamily="18" charset="0"/>
              </a:rPr>
              <a:t>ΝΩΤΑΤΗ</a:t>
            </a:r>
            <a:r>
              <a:rPr lang="el-GR" sz="3000" dirty="0" smtClean="0">
                <a:latin typeface="+mn-lt"/>
                <a:cs typeface="Times New Roman" pitchFamily="18" charset="0"/>
              </a:rPr>
              <a:t> </a:t>
            </a:r>
            <a:r>
              <a:rPr lang="en-US" sz="3000" dirty="0" smtClean="0">
                <a:latin typeface="+mn-lt"/>
                <a:cs typeface="Times New Roman" pitchFamily="18" charset="0"/>
              </a:rPr>
              <a:t/>
            </a:r>
            <a:br>
              <a:rPr lang="en-US" sz="3000" dirty="0" smtClean="0">
                <a:latin typeface="+mn-lt"/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FFFF00"/>
                </a:solidFill>
                <a:latin typeface="+mn-lt"/>
                <a:cs typeface="Times New Roman" pitchFamily="18" charset="0"/>
              </a:rPr>
              <a:t>ΧΟΛΗ</a:t>
            </a:r>
            <a:r>
              <a:rPr lang="el-GR" sz="3000" dirty="0">
                <a:latin typeface="+mn-lt"/>
                <a:cs typeface="Times New Roman" pitchFamily="18" charset="0"/>
              </a:rPr>
              <a:t/>
            </a:r>
            <a:br>
              <a:rPr lang="el-GR" sz="3000" dirty="0">
                <a:latin typeface="+mn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ΔΑΓΩΓΙΚΗΣ</a:t>
            </a:r>
            <a:r>
              <a:rPr lang="el-GR" sz="3000" dirty="0">
                <a:latin typeface="+mn-lt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latin typeface="+mn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ΕΧΝΟΛΟΓΙΚΗΣ</a:t>
            </a:r>
            <a:r>
              <a:rPr lang="el-GR" sz="3000" dirty="0">
                <a:latin typeface="+mn-lt"/>
                <a:cs typeface="Times New Roman" pitchFamily="18" charset="0"/>
              </a:rPr>
              <a:t/>
            </a:r>
            <a:br>
              <a:rPr lang="el-GR" sz="3000" dirty="0">
                <a:latin typeface="+mn-lt"/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FFFF00"/>
                </a:solidFill>
                <a:latin typeface="+mn-lt"/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pic>
        <p:nvPicPr>
          <p:cNvPr id="20483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20485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0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l-GR" sz="3600">
                <a:solidFill>
                  <a:srgbClr val="FF0000"/>
                </a:solidFill>
              </a:rPr>
              <a:t>1</a:t>
            </a:r>
            <a:r>
              <a:rPr lang="el-GR" altLang="el-GR" sz="3600">
                <a:solidFill>
                  <a:srgbClr val="FF0000"/>
                </a:solidFill>
              </a:rPr>
              <a:t>ος Νόμος του Νεύτωνα - Συνέχεια</a:t>
            </a:r>
          </a:p>
        </p:txBody>
      </p:sp>
      <p:sp>
        <p:nvSpPr>
          <p:cNvPr id="8198" name="Text Box 24"/>
          <p:cNvSpPr txBox="1">
            <a:spLocks noChangeArrowheads="1"/>
          </p:cNvSpPr>
          <p:nvPr/>
        </p:nvSpPr>
        <p:spPr bwMode="auto">
          <a:xfrm>
            <a:off x="0" y="1314450"/>
            <a:ext cx="3870325" cy="1004888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l-GR" altLang="el-GR" b="0"/>
          </a:p>
          <a:p>
            <a:pPr eaLnBrk="1" hangingPunct="1">
              <a:spcBef>
                <a:spcPct val="50000"/>
              </a:spcBef>
            </a:pPr>
            <a:endParaRPr lang="el-GR" altLang="el-GR" b="0"/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0" y="1228725"/>
            <a:ext cx="38227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l-GR" altLang="el-GR" sz="2800">
                <a:solidFill>
                  <a:srgbClr val="FC0000"/>
                </a:solidFill>
              </a:rPr>
              <a:t>Στατική Ισορροπία</a:t>
            </a:r>
            <a:endParaRPr lang="en-US" altLang="el-GR" sz="2800">
              <a:solidFill>
                <a:srgbClr val="FC0000"/>
              </a:solidFill>
            </a:endParaRPr>
          </a:p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l-GR" altLang="el-GR">
                <a:solidFill>
                  <a:srgbClr val="FFFF00"/>
                </a:solidFill>
              </a:rPr>
              <a:t>Το αντικείμενο είναι σε ηρεμία</a:t>
            </a:r>
            <a:endParaRPr lang="en-US" altLang="el-GR">
              <a:solidFill>
                <a:srgbClr val="FFFF00"/>
              </a:solidFill>
            </a:endParaRP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4021138" y="1277938"/>
            <a:ext cx="5122862" cy="1011237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30000"/>
              </a:spcBef>
            </a:pPr>
            <a:r>
              <a:rPr lang="el-GR" altLang="el-GR" sz="2800">
                <a:solidFill>
                  <a:srgbClr val="FF0000"/>
                </a:solidFill>
              </a:rPr>
              <a:t>Δυναμική ισορροπία</a:t>
            </a:r>
          </a:p>
          <a:p>
            <a:pPr algn="ctr" eaLnBrk="1" hangingPunct="1">
              <a:lnSpc>
                <a:spcPct val="70000"/>
              </a:lnSpc>
              <a:spcBef>
                <a:spcPct val="30000"/>
              </a:spcBef>
            </a:pPr>
            <a:r>
              <a:rPr lang="el-GR" altLang="el-GR">
                <a:solidFill>
                  <a:srgbClr val="FFFF00"/>
                </a:solidFill>
              </a:rPr>
              <a:t>Το αντικείμενο κινείται με σταθερή ταχύτητα</a:t>
            </a:r>
          </a:p>
        </p:txBody>
      </p:sp>
      <p:pic>
        <p:nvPicPr>
          <p:cNvPr id="25629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2809875"/>
            <a:ext cx="2301875" cy="277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Ομάδα 4"/>
          <p:cNvGrpSpPr/>
          <p:nvPr/>
        </p:nvGrpSpPr>
        <p:grpSpPr>
          <a:xfrm>
            <a:off x="1248410" y="5102225"/>
            <a:ext cx="650246" cy="1044287"/>
            <a:chOff x="1248410" y="5102225"/>
            <a:chExt cx="650246" cy="1044287"/>
          </a:xfrm>
        </p:grpSpPr>
        <p:grpSp>
          <p:nvGrpSpPr>
            <p:cNvPr id="2" name="Group 38"/>
            <p:cNvGrpSpPr>
              <a:grpSpLocks/>
            </p:cNvGrpSpPr>
            <p:nvPr/>
          </p:nvGrpSpPr>
          <p:grpSpPr bwMode="auto">
            <a:xfrm>
              <a:off x="1747843" y="5102225"/>
              <a:ext cx="150813" cy="936625"/>
              <a:chOff x="1101" y="3214"/>
              <a:chExt cx="95" cy="590"/>
            </a:xfrm>
          </p:grpSpPr>
          <p:sp>
            <p:nvSpPr>
              <p:cNvPr id="8207" name="Oval 30"/>
              <p:cNvSpPr>
                <a:spLocks noChangeArrowheads="1"/>
              </p:cNvSpPr>
              <p:nvPr/>
            </p:nvSpPr>
            <p:spPr bwMode="auto">
              <a:xfrm>
                <a:off x="1101" y="3214"/>
                <a:ext cx="95" cy="8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8208" name="Line 31"/>
              <p:cNvSpPr>
                <a:spLocks noChangeShapeType="1"/>
              </p:cNvSpPr>
              <p:nvPr/>
            </p:nvSpPr>
            <p:spPr bwMode="auto">
              <a:xfrm>
                <a:off x="1145" y="3283"/>
                <a:ext cx="0" cy="521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248410" y="5623292"/>
                  <a:ext cx="55816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8410" y="5623292"/>
                  <a:ext cx="558165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Ομάδα 5"/>
          <p:cNvGrpSpPr/>
          <p:nvPr/>
        </p:nvGrpSpPr>
        <p:grpSpPr>
          <a:xfrm>
            <a:off x="1363311" y="4302352"/>
            <a:ext cx="495649" cy="842962"/>
            <a:chOff x="1363311" y="4302352"/>
            <a:chExt cx="495649" cy="842962"/>
          </a:xfrm>
        </p:grpSpPr>
        <p:grpSp>
          <p:nvGrpSpPr>
            <p:cNvPr id="3" name="Group 39"/>
            <p:cNvGrpSpPr>
              <a:grpSpLocks/>
            </p:cNvGrpSpPr>
            <p:nvPr/>
          </p:nvGrpSpPr>
          <p:grpSpPr bwMode="auto">
            <a:xfrm>
              <a:off x="1818832" y="4302352"/>
              <a:ext cx="271" cy="842962"/>
              <a:chOff x="872" y="2717"/>
              <a:chExt cx="271" cy="531"/>
            </a:xfrm>
          </p:grpSpPr>
          <p:sp>
            <p:nvSpPr>
              <p:cNvPr id="8206" name="Line 33"/>
              <p:cNvSpPr>
                <a:spLocks noChangeShapeType="1"/>
              </p:cNvSpPr>
              <p:nvPr/>
            </p:nvSpPr>
            <p:spPr bwMode="auto">
              <a:xfrm flipV="1">
                <a:off x="1143" y="2727"/>
                <a:ext cx="0" cy="521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8195" name="Object 34"/>
                  <p:cNvGraphicFramePr>
                    <a:graphicFrameLocks noChangeAspect="1"/>
                  </p:cNvGraphicFramePr>
                  <p:nvPr/>
                </p:nvGraphicFramePr>
                <p:xfrm>
                  <a:off x="872" y="2717"/>
                  <a:ext cx="214" cy="273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8234" name="Equation" r:id="rId5" imgW="139680" imgH="177480" progId="Equation.3">
                          <p:embed/>
                        </p:oleObj>
                      </mc:Choice>
                      <mc:Fallback>
                        <p:oleObj name="Equation" r:id="rId5" imgW="139680" imgH="177480" progId="Equation.3">
                          <p:embed/>
                          <p:pic>
                            <p:nvPicPr>
                              <p:cNvPr id="0" name="Object 34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872" y="2717"/>
                                <a:ext cx="214" cy="27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8195" name="Object 34"/>
                  <p:cNvGraphicFramePr>
                    <a:graphicFrameLocks noChangeAspect="1"/>
                  </p:cNvGraphicFramePr>
                  <p:nvPr/>
                </p:nvGraphicFramePr>
                <p:xfrm>
                  <a:off x="872" y="2717"/>
                  <a:ext cx="214" cy="273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8216" name="Equation" r:id="rId7" imgW="139680" imgH="177480" progId="Equation.3">
                          <p:embed/>
                        </p:oleObj>
                      </mc:Choice>
                      <mc:Fallback>
                        <p:oleObj name="Equation" r:id="rId7" imgW="139680" imgH="177480" progId="Equation.3">
                          <p:embed/>
                          <p:pic>
                            <p:nvPicPr>
                              <p:cNvPr id="0" name="Object 34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872" y="2717"/>
                                <a:ext cx="214" cy="27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1363311" y="4373996"/>
                  <a:ext cx="495649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63311" y="4373996"/>
                  <a:ext cx="495649" cy="506421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4122738" y="2803526"/>
            <a:ext cx="4878387" cy="2767489"/>
            <a:chOff x="4122738" y="2803526"/>
            <a:chExt cx="4878387" cy="2767489"/>
          </a:xfrm>
        </p:grpSpPr>
        <p:pic>
          <p:nvPicPr>
            <p:cNvPr id="8205" name="Picture 35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2738" y="2803526"/>
              <a:ext cx="4878387" cy="276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4775427" y="5047795"/>
                  <a:ext cx="47961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8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i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75427" y="5047795"/>
                  <a:ext cx="479618" cy="52322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1" grpId="0" autoUpdateAnimBg="0"/>
      <p:bldP spid="2562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3ος Νόμος του Νεύτωνα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2087563" y="1428750"/>
            <a:ext cx="5273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66FF"/>
                </a:solidFill>
              </a:rPr>
              <a:t>Αλληλεπίδραση Συστημάτων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2228850" y="2895600"/>
            <a:ext cx="52101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FF00"/>
                </a:solidFill>
              </a:rPr>
              <a:t>Ζεύγος Δράσης / Αντίδρασης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 bwMode="auto">
          <a:xfrm>
            <a:off x="0" y="5539912"/>
            <a:ext cx="9144000" cy="1296000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350963" y="1012825"/>
            <a:ext cx="635952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l-GR" altLang="el-GR" sz="2800" dirty="0">
                <a:solidFill>
                  <a:srgbClr val="0000FF"/>
                </a:solidFill>
              </a:rPr>
              <a:t>Θεωρείστε την παρακάτω κατάσταση:</a:t>
            </a:r>
            <a:endParaRPr lang="en-US" altLang="el-GR" sz="2800" dirty="0">
              <a:solidFill>
                <a:srgbClr val="0000FF"/>
              </a:solidFill>
            </a:endParaRPr>
          </a:p>
        </p:txBody>
      </p:sp>
      <p:sp>
        <p:nvSpPr>
          <p:cNvPr id="9226" name="Rectangle 7"/>
          <p:cNvSpPr>
            <a:spLocks noChangeArrowheads="1"/>
          </p:cNvSpPr>
          <p:nvPr/>
        </p:nvSpPr>
        <p:spPr bwMode="auto">
          <a:xfrm>
            <a:off x="1087438" y="0"/>
            <a:ext cx="7162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0" y="1539871"/>
            <a:ext cx="2909888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4450" rIns="0" bIns="44450"/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buNone/>
            </a:pPr>
            <a:r>
              <a:rPr lang="en-US" altLang="el-GR" sz="2800" b="0" dirty="0"/>
              <a:t>	</a:t>
            </a:r>
            <a:r>
              <a:rPr lang="el-GR" altLang="el-GR" i="1" dirty="0">
                <a:solidFill>
                  <a:schemeClr val="tx2"/>
                </a:solidFill>
              </a:rPr>
              <a:t>Σ</a:t>
            </a:r>
            <a:r>
              <a:rPr lang="en-US" altLang="el-GR" dirty="0"/>
              <a:t>  = </a:t>
            </a:r>
            <a:r>
              <a:rPr lang="el-GR" altLang="el-GR" dirty="0"/>
              <a:t>Σκάλα</a:t>
            </a:r>
            <a:endParaRPr lang="en-US" altLang="el-GR" dirty="0"/>
          </a:p>
          <a:p>
            <a:pPr lvl="1" eaLnBrk="1" hangingPunct="1">
              <a:spcBef>
                <a:spcPct val="20000"/>
              </a:spcBef>
            </a:pPr>
            <a:r>
              <a:rPr lang="en-US" altLang="el-GR" b="0" dirty="0"/>
              <a:t>	</a:t>
            </a:r>
            <a:r>
              <a:rPr lang="el-GR" altLang="el-GR" i="1" dirty="0">
                <a:solidFill>
                  <a:schemeClr val="tx2"/>
                </a:solidFill>
              </a:rPr>
              <a:t>Π</a:t>
            </a:r>
            <a:r>
              <a:rPr lang="en-US" altLang="el-GR" dirty="0"/>
              <a:t>  = </a:t>
            </a:r>
            <a:r>
              <a:rPr lang="el-GR" altLang="el-GR" dirty="0"/>
              <a:t>Πάτωμα</a:t>
            </a:r>
            <a:endParaRPr lang="en-US" altLang="el-GR" dirty="0"/>
          </a:p>
          <a:p>
            <a:pPr lvl="1" eaLnBrk="1" hangingPunct="1">
              <a:spcBef>
                <a:spcPct val="20000"/>
              </a:spcBef>
            </a:pPr>
            <a:r>
              <a:rPr lang="en-US" altLang="el-GR" b="0" dirty="0"/>
              <a:t>	</a:t>
            </a:r>
            <a:r>
              <a:rPr lang="el-GR" altLang="el-GR" i="1" dirty="0">
                <a:solidFill>
                  <a:schemeClr val="tx2"/>
                </a:solidFill>
              </a:rPr>
              <a:t>Τ</a:t>
            </a:r>
            <a:r>
              <a:rPr lang="en-US" altLang="el-GR" dirty="0"/>
              <a:t> = </a:t>
            </a:r>
            <a:r>
              <a:rPr lang="el-GR" altLang="el-GR" dirty="0"/>
              <a:t>Τοίχος</a:t>
            </a:r>
            <a:endParaRPr lang="en-US" altLang="el-GR" dirty="0"/>
          </a:p>
          <a:p>
            <a:pPr lvl="1" eaLnBrk="1" hangingPunct="1">
              <a:spcBef>
                <a:spcPct val="20000"/>
              </a:spcBef>
            </a:pPr>
            <a:r>
              <a:rPr lang="en-US" altLang="el-GR" b="0" dirty="0"/>
              <a:t>	</a:t>
            </a:r>
            <a:r>
              <a:rPr lang="el-GR" altLang="el-GR" i="1" dirty="0">
                <a:solidFill>
                  <a:schemeClr val="tx2"/>
                </a:solidFill>
              </a:rPr>
              <a:t>Γ</a:t>
            </a:r>
            <a:r>
              <a:rPr lang="en-US" altLang="el-GR" dirty="0"/>
              <a:t> = </a:t>
            </a:r>
            <a:r>
              <a:rPr lang="el-GR" altLang="el-GR" dirty="0"/>
              <a:t>Γη</a:t>
            </a:r>
            <a:endParaRPr lang="en-US" altLang="el-GR" b="0" dirty="0"/>
          </a:p>
        </p:txBody>
      </p:sp>
      <p:sp>
        <p:nvSpPr>
          <p:cNvPr id="26679" name="Text Box 55"/>
          <p:cNvSpPr txBox="1">
            <a:spLocks noChangeArrowheads="1"/>
          </p:cNvSpPr>
          <p:nvPr/>
        </p:nvSpPr>
        <p:spPr bwMode="auto">
          <a:xfrm>
            <a:off x="207963" y="4861180"/>
            <a:ext cx="4157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>
                <a:solidFill>
                  <a:srgbClr val="0000FF"/>
                </a:solidFill>
              </a:rPr>
              <a:t>Δυνάμεις δράσης - αντίδρασης</a:t>
            </a:r>
          </a:p>
        </p:txBody>
      </p:sp>
      <p:grpSp>
        <p:nvGrpSpPr>
          <p:cNvPr id="9230" name="Group 81"/>
          <p:cNvGrpSpPr>
            <a:grpSpLocks/>
          </p:cNvGrpSpPr>
          <p:nvPr/>
        </p:nvGrpSpPr>
        <p:grpSpPr bwMode="auto">
          <a:xfrm>
            <a:off x="3892550" y="1519238"/>
            <a:ext cx="3905250" cy="5183187"/>
            <a:chOff x="2452" y="957"/>
            <a:chExt cx="2460" cy="3265"/>
          </a:xfrm>
        </p:grpSpPr>
        <p:sp>
          <p:nvSpPr>
            <p:cNvPr id="9241" name="Rectangle 61"/>
            <p:cNvSpPr>
              <a:spLocks noChangeArrowheads="1"/>
            </p:cNvSpPr>
            <p:nvPr/>
          </p:nvSpPr>
          <p:spPr bwMode="auto">
            <a:xfrm>
              <a:off x="3682" y="4029"/>
              <a:ext cx="41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 dirty="0" smtClean="0">
                  <a:solidFill>
                    <a:schemeClr val="tx2"/>
                  </a:solidFill>
                </a:rPr>
                <a:t>Γη</a:t>
              </a:r>
              <a:endParaRPr lang="en-US" altLang="el-GR" sz="3200" b="0" dirty="0"/>
            </a:p>
          </p:txBody>
        </p:sp>
        <p:grpSp>
          <p:nvGrpSpPr>
            <p:cNvPr id="9242" name="Group 80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9243" name="Group 78"/>
              <p:cNvGrpSpPr>
                <a:grpSpLocks/>
              </p:cNvGrpSpPr>
              <p:nvPr/>
            </p:nvGrpSpPr>
            <p:grpSpPr bwMode="auto">
              <a:xfrm>
                <a:off x="2452" y="957"/>
                <a:ext cx="2460" cy="2625"/>
                <a:chOff x="2452" y="957"/>
                <a:chExt cx="2460" cy="2625"/>
              </a:xfrm>
            </p:grpSpPr>
            <p:grpSp>
              <p:nvGrpSpPr>
                <p:cNvPr id="9245" name="Group 24"/>
                <p:cNvGrpSpPr>
                  <a:grpSpLocks/>
                </p:cNvGrpSpPr>
                <p:nvPr/>
              </p:nvGrpSpPr>
              <p:grpSpPr bwMode="auto">
                <a:xfrm>
                  <a:off x="2452" y="957"/>
                  <a:ext cx="2404" cy="2545"/>
                  <a:chOff x="2732" y="1682"/>
                  <a:chExt cx="1376" cy="1457"/>
                </a:xfrm>
              </p:grpSpPr>
              <p:sp>
                <p:nvSpPr>
                  <p:cNvPr id="9248" name="Rectangle 25"/>
                  <p:cNvSpPr>
                    <a:spLocks noChangeArrowheads="1"/>
                  </p:cNvSpPr>
                  <p:nvPr/>
                </p:nvSpPr>
                <p:spPr bwMode="auto">
                  <a:xfrm rot="2040000">
                    <a:off x="3635" y="2025"/>
                    <a:ext cx="121" cy="1114"/>
                  </a:xfrm>
                  <a:prstGeom prst="rect">
                    <a:avLst/>
                  </a:prstGeom>
                  <a:solidFill>
                    <a:srgbClr val="FC0000"/>
                  </a:solidFill>
                  <a:ln w="12700">
                    <a:solidFill>
                      <a:srgbClr val="FC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9249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4053" y="1682"/>
                    <a:ext cx="55" cy="1395"/>
                  </a:xfrm>
                  <a:prstGeom prst="rect">
                    <a:avLst/>
                  </a:prstGeom>
                  <a:solidFill>
                    <a:schemeClr val="folHlink"/>
                  </a:solidFill>
                  <a:ln w="12700">
                    <a:solidFill>
                      <a:schemeClr val="fol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9250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732" y="3082"/>
                    <a:ext cx="1376" cy="47"/>
                  </a:xfrm>
                  <a:prstGeom prst="rect">
                    <a:avLst/>
                  </a:prstGeom>
                  <a:solidFill>
                    <a:schemeClr val="folHlink"/>
                  </a:solidFill>
                  <a:ln w="12700">
                    <a:solidFill>
                      <a:schemeClr val="fol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</p:grpSp>
            <p:sp>
              <p:nvSpPr>
                <p:cNvPr id="9246" name="Rectangle 59"/>
                <p:cNvSpPr>
                  <a:spLocks noChangeArrowheads="1"/>
                </p:cNvSpPr>
                <p:nvPr/>
              </p:nvSpPr>
              <p:spPr bwMode="auto">
                <a:xfrm>
                  <a:off x="2868" y="3310"/>
                  <a:ext cx="206" cy="2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marL="342900" indent="-3429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lnSpc>
                      <a:spcPct val="70000"/>
                    </a:lnSpc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Monotype Sorts" pitchFamily="2" charset="2"/>
                    <a:buNone/>
                  </a:pPr>
                  <a:r>
                    <a:rPr lang="el-GR" altLang="el-GR" sz="3200" i="1">
                      <a:solidFill>
                        <a:schemeClr val="tx2"/>
                      </a:solidFill>
                    </a:rPr>
                    <a:t>Π</a:t>
                  </a:r>
                  <a:endParaRPr lang="en-US" altLang="el-GR" sz="3200" b="0"/>
                </a:p>
              </p:txBody>
            </p:sp>
            <p:sp>
              <p:nvSpPr>
                <p:cNvPr id="9247" name="Rectangle 60"/>
                <p:cNvSpPr>
                  <a:spLocks noChangeArrowheads="1"/>
                </p:cNvSpPr>
                <p:nvPr/>
              </p:nvSpPr>
              <p:spPr bwMode="auto">
                <a:xfrm>
                  <a:off x="4745" y="1046"/>
                  <a:ext cx="167" cy="1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marL="342900" indent="-3429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lnSpc>
                      <a:spcPct val="70000"/>
                    </a:lnSpc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Monotype Sorts" pitchFamily="2" charset="2"/>
                    <a:buNone/>
                  </a:pPr>
                  <a:r>
                    <a:rPr lang="el-GR" altLang="el-GR" sz="3200" i="1">
                      <a:solidFill>
                        <a:schemeClr val="tx2"/>
                      </a:solidFill>
                    </a:rPr>
                    <a:t>Τ</a:t>
                  </a:r>
                  <a:endParaRPr lang="en-US" altLang="el-GR" sz="3200" b="0"/>
                </a:p>
              </p:txBody>
            </p:sp>
          </p:grpSp>
          <p:sp>
            <p:nvSpPr>
              <p:cNvPr id="9244" name="Rectangle 58"/>
              <p:cNvSpPr>
                <a:spLocks noChangeArrowheads="1"/>
              </p:cNvSpPr>
              <p:nvPr/>
            </p:nvSpPr>
            <p:spPr bwMode="auto">
              <a:xfrm>
                <a:off x="4184" y="2284"/>
                <a:ext cx="175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Σ</a:t>
                </a:r>
                <a:endParaRPr lang="en-US" altLang="el-GR" sz="3200" b="0"/>
              </a:p>
            </p:txBody>
          </p:sp>
        </p:grpSp>
      </p:grpSp>
      <p:grpSp>
        <p:nvGrpSpPr>
          <p:cNvPr id="3" name="Ομάδα 2"/>
          <p:cNvGrpSpPr/>
          <p:nvPr/>
        </p:nvGrpSpPr>
        <p:grpSpPr>
          <a:xfrm>
            <a:off x="6521283" y="4064000"/>
            <a:ext cx="503664" cy="1190625"/>
            <a:chOff x="6521283" y="4064000"/>
            <a:chExt cx="503664" cy="1190625"/>
          </a:xfrm>
        </p:grpSpPr>
        <p:sp>
          <p:nvSpPr>
            <p:cNvPr id="9238" name="Line 67"/>
            <p:cNvSpPr>
              <a:spLocks noChangeShapeType="1"/>
            </p:cNvSpPr>
            <p:nvPr/>
          </p:nvSpPr>
          <p:spPr bwMode="auto">
            <a:xfrm>
              <a:off x="6568961" y="4064000"/>
              <a:ext cx="0" cy="1190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6521283" y="4504035"/>
                  <a:ext cx="50366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21283" y="4504035"/>
                  <a:ext cx="50366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3"/>
          <p:cNvGrpSpPr/>
          <p:nvPr/>
        </p:nvGrpSpPr>
        <p:grpSpPr>
          <a:xfrm>
            <a:off x="6510397" y="5612945"/>
            <a:ext cx="1249509" cy="1190625"/>
            <a:chOff x="6510397" y="5612945"/>
            <a:chExt cx="1249509" cy="1190625"/>
          </a:xfrm>
        </p:grpSpPr>
        <p:sp>
          <p:nvSpPr>
            <p:cNvPr id="9251" name="Line 71"/>
            <p:cNvSpPr>
              <a:spLocks noChangeShapeType="1"/>
            </p:cNvSpPr>
            <p:nvPr/>
          </p:nvSpPr>
          <p:spPr bwMode="auto">
            <a:xfrm flipV="1">
              <a:off x="6579336" y="5612945"/>
              <a:ext cx="0" cy="119062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6510397" y="6010324"/>
                  <a:ext cx="1249509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𝚺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𝚪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0397" y="6010324"/>
                  <a:ext cx="1249509" cy="57547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4716462" y="5394322"/>
            <a:ext cx="1292790" cy="862587"/>
            <a:chOff x="4716462" y="5394322"/>
            <a:chExt cx="1292790" cy="862587"/>
          </a:xfrm>
        </p:grpSpPr>
        <p:sp>
          <p:nvSpPr>
            <p:cNvPr id="9240" name="Line 48"/>
            <p:cNvSpPr>
              <a:spLocks noChangeShapeType="1"/>
            </p:cNvSpPr>
            <p:nvPr/>
          </p:nvSpPr>
          <p:spPr bwMode="auto">
            <a:xfrm rot="10800000" flipV="1">
              <a:off x="5208589" y="5394322"/>
              <a:ext cx="636588" cy="42862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4716462" y="5681430"/>
                  <a:ext cx="1292790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𝚺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𝚷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16462" y="5681430"/>
                  <a:ext cx="1292790" cy="57547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Ομάδα 11"/>
          <p:cNvGrpSpPr/>
          <p:nvPr/>
        </p:nvGrpSpPr>
        <p:grpSpPr>
          <a:xfrm>
            <a:off x="5845180" y="4965700"/>
            <a:ext cx="1398700" cy="712142"/>
            <a:chOff x="5845180" y="4965700"/>
            <a:chExt cx="1398700" cy="712142"/>
          </a:xfrm>
        </p:grpSpPr>
        <p:sp>
          <p:nvSpPr>
            <p:cNvPr id="9239" name="Line 64"/>
            <p:cNvSpPr>
              <a:spLocks noChangeShapeType="1"/>
            </p:cNvSpPr>
            <p:nvPr/>
          </p:nvSpPr>
          <p:spPr bwMode="auto">
            <a:xfrm flipV="1">
              <a:off x="5845180" y="4965700"/>
              <a:ext cx="636588" cy="428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5951090" y="5102363"/>
                  <a:ext cx="1292790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51090" y="5102363"/>
                  <a:ext cx="1292790" cy="575479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Ομάδα 12"/>
          <p:cNvGrpSpPr/>
          <p:nvPr/>
        </p:nvGrpSpPr>
        <p:grpSpPr>
          <a:xfrm>
            <a:off x="7546975" y="2769072"/>
            <a:ext cx="1505721" cy="864715"/>
            <a:chOff x="7546975" y="2769072"/>
            <a:chExt cx="1505721" cy="864715"/>
          </a:xfrm>
        </p:grpSpPr>
        <p:sp>
          <p:nvSpPr>
            <p:cNvPr id="9237" name="Line 70"/>
            <p:cNvSpPr>
              <a:spLocks noChangeShapeType="1"/>
            </p:cNvSpPr>
            <p:nvPr/>
          </p:nvSpPr>
          <p:spPr bwMode="auto">
            <a:xfrm rot="5400000" flipV="1">
              <a:off x="7466013" y="2927349"/>
              <a:ext cx="787400" cy="62547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7759906" y="2769072"/>
                  <a:ext cx="1292790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𝚺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59906" y="2769072"/>
                  <a:ext cx="1292790" cy="57547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6128998" y="1539871"/>
            <a:ext cx="1414805" cy="1289055"/>
            <a:chOff x="6128998" y="1539871"/>
            <a:chExt cx="1414805" cy="1289055"/>
          </a:xfrm>
        </p:grpSpPr>
        <p:sp>
          <p:nvSpPr>
            <p:cNvPr id="9236" name="Line 68"/>
            <p:cNvSpPr>
              <a:spLocks noChangeShapeType="1"/>
            </p:cNvSpPr>
            <p:nvPr/>
          </p:nvSpPr>
          <p:spPr bwMode="auto">
            <a:xfrm rot="16200000" flipV="1">
              <a:off x="6837366" y="2122488"/>
              <a:ext cx="787400" cy="62547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6128998" y="1539871"/>
                  <a:ext cx="1271951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28998" y="1539871"/>
                  <a:ext cx="1271951" cy="57547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6" name="Text Box 55"/>
          <p:cNvSpPr txBox="1">
            <a:spLocks noChangeArrowheads="1"/>
          </p:cNvSpPr>
          <p:nvPr/>
        </p:nvSpPr>
        <p:spPr bwMode="auto">
          <a:xfrm>
            <a:off x="2760666" y="2278058"/>
            <a:ext cx="27566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 smtClean="0"/>
              <a:t>Η Σκάλα Ισορροπεί</a:t>
            </a:r>
            <a:endParaRPr lang="el-GR" altLang="el-GR" dirty="0"/>
          </a:p>
        </p:txBody>
      </p:sp>
      <p:sp>
        <p:nvSpPr>
          <p:cNvPr id="38" name="Text Box 55"/>
          <p:cNvSpPr txBox="1">
            <a:spLocks noChangeArrowheads="1"/>
          </p:cNvSpPr>
          <p:nvPr/>
        </p:nvSpPr>
        <p:spPr bwMode="auto">
          <a:xfrm>
            <a:off x="76618" y="3439350"/>
            <a:ext cx="449538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 smtClean="0"/>
              <a:t>Ο συντελεστής Στατικής Τριβής μεταξύ Σ &amp; Π και Σ &amp; Τ είναι </a:t>
            </a:r>
            <a:r>
              <a:rPr lang="el-GR" altLang="el-GR" i="1" dirty="0" smtClean="0"/>
              <a:t>μ</a:t>
            </a:r>
            <a:r>
              <a:rPr lang="en-US" altLang="el-GR" baseline="-25000" dirty="0" smtClean="0"/>
              <a:t>s</a:t>
            </a:r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7" grpId="0" autoUpdateAnimBg="0"/>
      <p:bldP spid="26679" grpId="0" autoUpdateAnimBg="0"/>
      <p:bldP spid="36" grpId="0"/>
      <p:bldP spid="3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Ορθογώνιο 77"/>
          <p:cNvSpPr/>
          <p:nvPr/>
        </p:nvSpPr>
        <p:spPr bwMode="auto">
          <a:xfrm>
            <a:off x="0" y="5539912"/>
            <a:ext cx="9144000" cy="1296000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79" name="Group 81"/>
          <p:cNvGrpSpPr>
            <a:grpSpLocks/>
          </p:cNvGrpSpPr>
          <p:nvPr/>
        </p:nvGrpSpPr>
        <p:grpSpPr bwMode="auto">
          <a:xfrm>
            <a:off x="3892550" y="1519238"/>
            <a:ext cx="3946527" cy="5183187"/>
            <a:chOff x="2452" y="957"/>
            <a:chExt cx="2486" cy="3265"/>
          </a:xfrm>
        </p:grpSpPr>
        <p:sp>
          <p:nvSpPr>
            <p:cNvPr id="80" name="Rectangle 61"/>
            <p:cNvSpPr>
              <a:spLocks noChangeArrowheads="1"/>
            </p:cNvSpPr>
            <p:nvPr/>
          </p:nvSpPr>
          <p:spPr bwMode="auto">
            <a:xfrm>
              <a:off x="4522" y="4029"/>
              <a:ext cx="41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 dirty="0" smtClean="0">
                  <a:solidFill>
                    <a:schemeClr val="tx2"/>
                  </a:solidFill>
                </a:rPr>
                <a:t>Γη</a:t>
              </a:r>
              <a:endParaRPr lang="en-US" altLang="el-GR" sz="3200" b="0" dirty="0"/>
            </a:p>
          </p:txBody>
        </p:sp>
        <p:grpSp>
          <p:nvGrpSpPr>
            <p:cNvPr id="81" name="Group 80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82" name="Group 78"/>
              <p:cNvGrpSpPr>
                <a:grpSpLocks/>
              </p:cNvGrpSpPr>
              <p:nvPr/>
            </p:nvGrpSpPr>
            <p:grpSpPr bwMode="auto">
              <a:xfrm>
                <a:off x="2452" y="957"/>
                <a:ext cx="2460" cy="2625"/>
                <a:chOff x="2452" y="957"/>
                <a:chExt cx="2460" cy="2625"/>
              </a:xfrm>
            </p:grpSpPr>
            <p:grpSp>
              <p:nvGrpSpPr>
                <p:cNvPr id="84" name="Group 24"/>
                <p:cNvGrpSpPr>
                  <a:grpSpLocks/>
                </p:cNvGrpSpPr>
                <p:nvPr/>
              </p:nvGrpSpPr>
              <p:grpSpPr bwMode="auto">
                <a:xfrm>
                  <a:off x="2452" y="957"/>
                  <a:ext cx="2404" cy="2545"/>
                  <a:chOff x="2732" y="1682"/>
                  <a:chExt cx="1376" cy="1457"/>
                </a:xfrm>
              </p:grpSpPr>
              <p:sp>
                <p:nvSpPr>
                  <p:cNvPr id="87" name="Rectangle 25"/>
                  <p:cNvSpPr>
                    <a:spLocks noChangeArrowheads="1"/>
                  </p:cNvSpPr>
                  <p:nvPr/>
                </p:nvSpPr>
                <p:spPr bwMode="auto">
                  <a:xfrm rot="2040000">
                    <a:off x="3635" y="2025"/>
                    <a:ext cx="121" cy="1114"/>
                  </a:xfrm>
                  <a:prstGeom prst="rect">
                    <a:avLst/>
                  </a:prstGeom>
                  <a:solidFill>
                    <a:srgbClr val="FC0000"/>
                  </a:solidFill>
                  <a:ln w="12700">
                    <a:solidFill>
                      <a:srgbClr val="FC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88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4053" y="1682"/>
                    <a:ext cx="55" cy="1395"/>
                  </a:xfrm>
                  <a:prstGeom prst="rect">
                    <a:avLst/>
                  </a:prstGeom>
                  <a:solidFill>
                    <a:schemeClr val="folHlink"/>
                  </a:solidFill>
                  <a:ln w="12700">
                    <a:solidFill>
                      <a:schemeClr val="fol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89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732" y="3082"/>
                    <a:ext cx="1376" cy="47"/>
                  </a:xfrm>
                  <a:prstGeom prst="rect">
                    <a:avLst/>
                  </a:prstGeom>
                  <a:solidFill>
                    <a:schemeClr val="folHlink"/>
                  </a:solidFill>
                  <a:ln w="12700">
                    <a:solidFill>
                      <a:schemeClr val="fol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</p:grpSp>
            <p:sp>
              <p:nvSpPr>
                <p:cNvPr id="85" name="Rectangle 59"/>
                <p:cNvSpPr>
                  <a:spLocks noChangeArrowheads="1"/>
                </p:cNvSpPr>
                <p:nvPr/>
              </p:nvSpPr>
              <p:spPr bwMode="auto">
                <a:xfrm>
                  <a:off x="2868" y="3310"/>
                  <a:ext cx="206" cy="2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marL="342900" indent="-3429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lnSpc>
                      <a:spcPct val="70000"/>
                    </a:lnSpc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Monotype Sorts" pitchFamily="2" charset="2"/>
                    <a:buNone/>
                  </a:pPr>
                  <a:r>
                    <a:rPr lang="el-GR" altLang="el-GR" sz="3200" i="1">
                      <a:solidFill>
                        <a:schemeClr val="tx2"/>
                      </a:solidFill>
                    </a:rPr>
                    <a:t>Π</a:t>
                  </a:r>
                  <a:endParaRPr lang="en-US" altLang="el-GR" sz="3200" b="0"/>
                </a:p>
              </p:txBody>
            </p:sp>
            <p:sp>
              <p:nvSpPr>
                <p:cNvPr id="86" name="Rectangle 60"/>
                <p:cNvSpPr>
                  <a:spLocks noChangeArrowheads="1"/>
                </p:cNvSpPr>
                <p:nvPr/>
              </p:nvSpPr>
              <p:spPr bwMode="auto">
                <a:xfrm>
                  <a:off x="4745" y="1046"/>
                  <a:ext cx="167" cy="1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marL="342900" indent="-3429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lnSpc>
                      <a:spcPct val="70000"/>
                    </a:lnSpc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Monotype Sorts" pitchFamily="2" charset="2"/>
                    <a:buNone/>
                  </a:pPr>
                  <a:r>
                    <a:rPr lang="el-GR" altLang="el-GR" sz="3200" i="1">
                      <a:solidFill>
                        <a:schemeClr val="tx2"/>
                      </a:solidFill>
                    </a:rPr>
                    <a:t>Τ</a:t>
                  </a:r>
                  <a:endParaRPr lang="en-US" altLang="el-GR" sz="3200" b="0"/>
                </a:p>
              </p:txBody>
            </p:sp>
          </p:grpSp>
          <p:sp>
            <p:nvSpPr>
              <p:cNvPr id="83" name="Rectangle 58"/>
              <p:cNvSpPr>
                <a:spLocks noChangeArrowheads="1"/>
              </p:cNvSpPr>
              <p:nvPr/>
            </p:nvSpPr>
            <p:spPr bwMode="auto">
              <a:xfrm>
                <a:off x="4184" y="2284"/>
                <a:ext cx="175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Σ</a:t>
                </a:r>
                <a:endParaRPr lang="en-US" altLang="el-GR" sz="3200" b="0"/>
              </a:p>
            </p:txBody>
          </p:sp>
        </p:grpSp>
      </p:grpSp>
      <p:sp>
        <p:nvSpPr>
          <p:cNvPr id="10254" name="Rectangle 3"/>
          <p:cNvSpPr>
            <a:spLocks noChangeArrowheads="1"/>
          </p:cNvSpPr>
          <p:nvPr/>
        </p:nvSpPr>
        <p:spPr bwMode="auto">
          <a:xfrm>
            <a:off x="1087438" y="0"/>
            <a:ext cx="7162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10255" name="Text Box 20"/>
          <p:cNvSpPr txBox="1">
            <a:spLocks noChangeArrowheads="1"/>
          </p:cNvSpPr>
          <p:nvPr/>
        </p:nvSpPr>
        <p:spPr bwMode="auto">
          <a:xfrm>
            <a:off x="2038350" y="1087438"/>
            <a:ext cx="466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0000FF"/>
                </a:solidFill>
              </a:rPr>
              <a:t>Δυνάμεις δράσης πάνω στη Σκάλα</a:t>
            </a:r>
          </a:p>
        </p:txBody>
      </p:sp>
      <p:grpSp>
        <p:nvGrpSpPr>
          <p:cNvPr id="10259" name="Group 73"/>
          <p:cNvGrpSpPr>
            <a:grpSpLocks/>
          </p:cNvGrpSpPr>
          <p:nvPr/>
        </p:nvGrpSpPr>
        <p:grpSpPr bwMode="auto">
          <a:xfrm>
            <a:off x="3892550" y="1519238"/>
            <a:ext cx="3905250" cy="4167187"/>
            <a:chOff x="2452" y="957"/>
            <a:chExt cx="2460" cy="2625"/>
          </a:xfrm>
        </p:grpSpPr>
        <p:grpSp>
          <p:nvGrpSpPr>
            <p:cNvPr id="10266" name="Group 66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10268" name="Group 5"/>
              <p:cNvGrpSpPr>
                <a:grpSpLocks/>
              </p:cNvGrpSpPr>
              <p:nvPr/>
            </p:nvGrpSpPr>
            <p:grpSpPr bwMode="auto">
              <a:xfrm>
                <a:off x="2452" y="957"/>
                <a:ext cx="2404" cy="2545"/>
                <a:chOff x="2732" y="1682"/>
                <a:chExt cx="1376" cy="1457"/>
              </a:xfrm>
            </p:grpSpPr>
            <p:sp>
              <p:nvSpPr>
                <p:cNvPr id="10271" name="Rectangle 6"/>
                <p:cNvSpPr>
                  <a:spLocks noChangeArrowheads="1"/>
                </p:cNvSpPr>
                <p:nvPr/>
              </p:nvSpPr>
              <p:spPr bwMode="auto">
                <a:xfrm rot="2040000">
                  <a:off x="3635" y="2025"/>
                  <a:ext cx="121" cy="1114"/>
                </a:xfrm>
                <a:prstGeom prst="rect">
                  <a:avLst/>
                </a:prstGeom>
                <a:solidFill>
                  <a:srgbClr val="FC0000"/>
                </a:solidFill>
                <a:ln w="12700">
                  <a:solidFill>
                    <a:srgbClr val="FC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0272" name="Rectangle 7"/>
                <p:cNvSpPr>
                  <a:spLocks noChangeArrowheads="1"/>
                </p:cNvSpPr>
                <p:nvPr/>
              </p:nvSpPr>
              <p:spPr bwMode="auto">
                <a:xfrm>
                  <a:off x="4053" y="1682"/>
                  <a:ext cx="55" cy="1395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0273" name="Rectangle 8"/>
                <p:cNvSpPr>
                  <a:spLocks noChangeArrowheads="1"/>
                </p:cNvSpPr>
                <p:nvPr/>
              </p:nvSpPr>
              <p:spPr bwMode="auto">
                <a:xfrm>
                  <a:off x="2732" y="3086"/>
                  <a:ext cx="1376" cy="47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  <p:sp>
            <p:nvSpPr>
              <p:cNvPr id="10269" name="Rectangle 22"/>
              <p:cNvSpPr>
                <a:spLocks noChangeArrowheads="1"/>
              </p:cNvSpPr>
              <p:nvPr/>
            </p:nvSpPr>
            <p:spPr bwMode="auto">
              <a:xfrm>
                <a:off x="2868" y="3310"/>
                <a:ext cx="206" cy="2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Π</a:t>
                </a:r>
                <a:endParaRPr lang="en-US" altLang="el-GR" sz="3200" b="0"/>
              </a:p>
            </p:txBody>
          </p:sp>
          <p:sp>
            <p:nvSpPr>
              <p:cNvPr id="10270" name="Rectangle 23"/>
              <p:cNvSpPr>
                <a:spLocks noChangeArrowheads="1"/>
              </p:cNvSpPr>
              <p:nvPr/>
            </p:nvSpPr>
            <p:spPr bwMode="auto">
              <a:xfrm>
                <a:off x="4745" y="1039"/>
                <a:ext cx="167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Τ</a:t>
                </a:r>
                <a:endParaRPr lang="en-US" altLang="el-GR" sz="3200" b="0"/>
              </a:p>
            </p:txBody>
          </p:sp>
        </p:grpSp>
        <p:sp>
          <p:nvSpPr>
            <p:cNvPr id="10267" name="Rectangle 21"/>
            <p:cNvSpPr>
              <a:spLocks noChangeArrowheads="1"/>
            </p:cNvSpPr>
            <p:nvPr/>
          </p:nvSpPr>
          <p:spPr bwMode="auto">
            <a:xfrm>
              <a:off x="4184" y="2284"/>
              <a:ext cx="18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>
                  <a:solidFill>
                    <a:schemeClr val="tx2"/>
                  </a:solidFill>
                </a:rPr>
                <a:t>Σ</a:t>
              </a:r>
              <a:endParaRPr lang="en-US" altLang="el-GR" sz="3200" b="0"/>
            </a:p>
          </p:txBody>
        </p:sp>
      </p:grpSp>
      <p:grpSp>
        <p:nvGrpSpPr>
          <p:cNvPr id="39" name="Ομάδα 38"/>
          <p:cNvGrpSpPr/>
          <p:nvPr/>
        </p:nvGrpSpPr>
        <p:grpSpPr>
          <a:xfrm>
            <a:off x="6140273" y="4064000"/>
            <a:ext cx="503664" cy="1190625"/>
            <a:chOff x="6140273" y="4064000"/>
            <a:chExt cx="503664" cy="1190625"/>
          </a:xfrm>
        </p:grpSpPr>
        <p:sp>
          <p:nvSpPr>
            <p:cNvPr id="40" name="Line 67"/>
            <p:cNvSpPr>
              <a:spLocks noChangeShapeType="1"/>
            </p:cNvSpPr>
            <p:nvPr/>
          </p:nvSpPr>
          <p:spPr bwMode="auto">
            <a:xfrm>
              <a:off x="6568961" y="4064000"/>
              <a:ext cx="0" cy="1190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6140273" y="4504035"/>
                  <a:ext cx="50366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0273" y="4504035"/>
                  <a:ext cx="50366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Ομάδα 41"/>
          <p:cNvGrpSpPr/>
          <p:nvPr/>
        </p:nvGrpSpPr>
        <p:grpSpPr>
          <a:xfrm>
            <a:off x="5845180" y="4965700"/>
            <a:ext cx="1398700" cy="712142"/>
            <a:chOff x="5845180" y="4965700"/>
            <a:chExt cx="1398700" cy="712142"/>
          </a:xfrm>
        </p:grpSpPr>
        <p:sp>
          <p:nvSpPr>
            <p:cNvPr id="43" name="Line 64"/>
            <p:cNvSpPr>
              <a:spLocks noChangeShapeType="1"/>
            </p:cNvSpPr>
            <p:nvPr/>
          </p:nvSpPr>
          <p:spPr bwMode="auto">
            <a:xfrm flipV="1">
              <a:off x="5845180" y="4965700"/>
              <a:ext cx="636588" cy="428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5951090" y="5102363"/>
                  <a:ext cx="1292790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51090" y="5102363"/>
                  <a:ext cx="1292790" cy="57547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Ομάδα 44"/>
          <p:cNvGrpSpPr/>
          <p:nvPr/>
        </p:nvGrpSpPr>
        <p:grpSpPr>
          <a:xfrm>
            <a:off x="6918328" y="1909995"/>
            <a:ext cx="1418817" cy="918931"/>
            <a:chOff x="6918328" y="1909995"/>
            <a:chExt cx="1418817" cy="918931"/>
          </a:xfrm>
        </p:grpSpPr>
        <p:sp>
          <p:nvSpPr>
            <p:cNvPr id="46" name="Line 68"/>
            <p:cNvSpPr>
              <a:spLocks noChangeShapeType="1"/>
            </p:cNvSpPr>
            <p:nvPr/>
          </p:nvSpPr>
          <p:spPr bwMode="auto">
            <a:xfrm rot="16200000" flipV="1">
              <a:off x="6837366" y="2122488"/>
              <a:ext cx="787400" cy="62547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7065194" y="1909995"/>
                  <a:ext cx="1271951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65194" y="1909995"/>
                  <a:ext cx="1271951" cy="57547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0" y="5834619"/>
                <a:ext cx="2189125" cy="986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</m:nary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834619"/>
                <a:ext cx="2189125" cy="98668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Ομάδα 4"/>
          <p:cNvGrpSpPr/>
          <p:nvPr/>
        </p:nvGrpSpPr>
        <p:grpSpPr>
          <a:xfrm>
            <a:off x="1883959" y="2537197"/>
            <a:ext cx="955700" cy="3978050"/>
            <a:chOff x="1883959" y="2537197"/>
            <a:chExt cx="955700" cy="3978050"/>
          </a:xfrm>
        </p:grpSpPr>
        <p:grpSp>
          <p:nvGrpSpPr>
            <p:cNvPr id="59" name="Ομάδα 58"/>
            <p:cNvGrpSpPr/>
            <p:nvPr/>
          </p:nvGrpSpPr>
          <p:grpSpPr>
            <a:xfrm>
              <a:off x="1883959" y="2537197"/>
              <a:ext cx="503664" cy="1190625"/>
              <a:chOff x="6118501" y="4064000"/>
              <a:chExt cx="503664" cy="1190625"/>
            </a:xfrm>
          </p:grpSpPr>
          <p:sp>
            <p:nvSpPr>
              <p:cNvPr id="60" name="Line 67"/>
              <p:cNvSpPr>
                <a:spLocks noChangeShapeType="1"/>
              </p:cNvSpPr>
              <p:nvPr/>
            </p:nvSpPr>
            <p:spPr bwMode="auto">
              <a:xfrm>
                <a:off x="6568961" y="4064000"/>
                <a:ext cx="0" cy="119062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6118501" y="4504035"/>
                    <a:ext cx="50366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TextBox 6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8501" y="4504035"/>
                    <a:ext cx="503664" cy="461665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Ορθογώνιο 2"/>
                <p:cNvSpPr/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" name="Ορθογώνιο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2354077" y="3291864"/>
            <a:ext cx="1915007" cy="3247631"/>
            <a:chOff x="2354077" y="3291864"/>
            <a:chExt cx="1915007" cy="3247631"/>
          </a:xfrm>
        </p:grpSpPr>
        <p:grpSp>
          <p:nvGrpSpPr>
            <p:cNvPr id="64" name="Ομάδα 63"/>
            <p:cNvGrpSpPr/>
            <p:nvPr/>
          </p:nvGrpSpPr>
          <p:grpSpPr>
            <a:xfrm>
              <a:off x="2354077" y="3291864"/>
              <a:ext cx="1398700" cy="712142"/>
              <a:chOff x="5845180" y="4965700"/>
              <a:chExt cx="1398700" cy="712142"/>
            </a:xfrm>
          </p:grpSpPr>
          <p:sp>
            <p:nvSpPr>
              <p:cNvPr id="65" name="Line 64"/>
              <p:cNvSpPr>
                <a:spLocks noChangeShapeType="1"/>
              </p:cNvSpPr>
              <p:nvPr/>
            </p:nvSpPr>
            <p:spPr bwMode="auto">
              <a:xfrm flipV="1">
                <a:off x="5845180" y="4965700"/>
                <a:ext cx="636588" cy="42862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TextBox 65"/>
                  <p:cNvSpPr txBox="1"/>
                  <p:nvPr/>
                </p:nvSpPr>
                <p:spPr>
                  <a:xfrm>
                    <a:off x="5951090" y="5102363"/>
                    <a:ext cx="1292790" cy="57547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8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80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𝐨𝐧</m:t>
                              </m:r>
                              <m:r>
                                <a:rPr lang="en-US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𝚺</m:t>
                              </m:r>
                            </m:sub>
                          </m:sSub>
                        </m:oMath>
                      </m:oMathPara>
                    </a14:m>
                    <a:endParaRPr lang="el-GR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TextBox 6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51090" y="5102363"/>
                    <a:ext cx="1292790" cy="575479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2364963" y="2369909"/>
            <a:ext cx="3312872" cy="4202244"/>
            <a:chOff x="2364963" y="2369909"/>
            <a:chExt cx="3312872" cy="4202244"/>
          </a:xfrm>
        </p:grpSpPr>
        <p:grpSp>
          <p:nvGrpSpPr>
            <p:cNvPr id="73" name="Ομάδα 72"/>
            <p:cNvGrpSpPr/>
            <p:nvPr/>
          </p:nvGrpSpPr>
          <p:grpSpPr>
            <a:xfrm>
              <a:off x="2364963" y="2369909"/>
              <a:ext cx="1418817" cy="918931"/>
              <a:chOff x="6918328" y="1909995"/>
              <a:chExt cx="1418817" cy="918931"/>
            </a:xfrm>
          </p:grpSpPr>
          <p:sp>
            <p:nvSpPr>
              <p:cNvPr id="74" name="Line 68"/>
              <p:cNvSpPr>
                <a:spLocks noChangeShapeType="1"/>
              </p:cNvSpPr>
              <p:nvPr/>
            </p:nvSpPr>
            <p:spPr bwMode="auto">
              <a:xfrm rot="16200000" flipV="1">
                <a:off x="6837366" y="2122488"/>
                <a:ext cx="787400" cy="62547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7065194" y="1909995"/>
                    <a:ext cx="1271951" cy="57547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8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80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𝐨𝐧</m:t>
                              </m:r>
                              <m:r>
                                <a:rPr lang="en-US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𝚺</m:t>
                              </m:r>
                            </m:sub>
                          </m:sSub>
                        </m:oMath>
                      </m:oMathPara>
                    </a14:m>
                    <a:endParaRPr lang="el-GR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65194" y="1909995"/>
                    <a:ext cx="1271951" cy="575479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4038412" y="5996674"/>
                  <a:ext cx="1639423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38412" y="5996674"/>
                  <a:ext cx="1639423" cy="575479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5544206" y="6075354"/>
                <a:ext cx="445955" cy="508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acc>
                    </m:oMath>
                  </m:oMathPara>
                </a14:m>
                <a:endParaRPr lang="el-GR" sz="20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4206" y="6075354"/>
                <a:ext cx="445955" cy="50885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9" name="Rectangle 28"/>
          <p:cNvSpPr>
            <a:spLocks noChangeArrowheads="1"/>
          </p:cNvSpPr>
          <p:nvPr/>
        </p:nvSpPr>
        <p:spPr bwMode="auto">
          <a:xfrm>
            <a:off x="1087438" y="0"/>
            <a:ext cx="7162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11280" name="Text Box 38"/>
          <p:cNvSpPr txBox="1">
            <a:spLocks noChangeArrowheads="1"/>
          </p:cNvSpPr>
          <p:nvPr/>
        </p:nvSpPr>
        <p:spPr bwMode="auto">
          <a:xfrm>
            <a:off x="2038350" y="1087438"/>
            <a:ext cx="466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0000FF"/>
                </a:solidFill>
              </a:rPr>
              <a:t>Δυνάμεις δράσης πάνω στη Σκάλα</a:t>
            </a:r>
          </a:p>
        </p:txBody>
      </p:sp>
      <p:grpSp>
        <p:nvGrpSpPr>
          <p:cNvPr id="11301" name="Group 83"/>
          <p:cNvGrpSpPr>
            <a:grpSpLocks/>
          </p:cNvGrpSpPr>
          <p:nvPr/>
        </p:nvGrpSpPr>
        <p:grpSpPr bwMode="auto">
          <a:xfrm>
            <a:off x="3892550" y="1519238"/>
            <a:ext cx="3905250" cy="4167187"/>
            <a:chOff x="2452" y="957"/>
            <a:chExt cx="2460" cy="2625"/>
          </a:xfrm>
        </p:grpSpPr>
        <p:grpSp>
          <p:nvGrpSpPr>
            <p:cNvPr id="11308" name="Group 75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11310" name="Group 29"/>
              <p:cNvGrpSpPr>
                <a:grpSpLocks/>
              </p:cNvGrpSpPr>
              <p:nvPr/>
            </p:nvGrpSpPr>
            <p:grpSpPr bwMode="auto">
              <a:xfrm>
                <a:off x="2452" y="957"/>
                <a:ext cx="2404" cy="2545"/>
                <a:chOff x="2732" y="1682"/>
                <a:chExt cx="1376" cy="1457"/>
              </a:xfrm>
            </p:grpSpPr>
            <p:sp>
              <p:nvSpPr>
                <p:cNvPr id="11313" name="Rectangle 30"/>
                <p:cNvSpPr>
                  <a:spLocks noChangeArrowheads="1"/>
                </p:cNvSpPr>
                <p:nvPr/>
              </p:nvSpPr>
              <p:spPr bwMode="auto">
                <a:xfrm rot="2040000">
                  <a:off x="3635" y="2025"/>
                  <a:ext cx="121" cy="1114"/>
                </a:xfrm>
                <a:prstGeom prst="rect">
                  <a:avLst/>
                </a:prstGeom>
                <a:solidFill>
                  <a:srgbClr val="FC0000"/>
                </a:solidFill>
                <a:ln w="12700">
                  <a:solidFill>
                    <a:srgbClr val="FC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1314" name="Rectangle 31"/>
                <p:cNvSpPr>
                  <a:spLocks noChangeArrowheads="1"/>
                </p:cNvSpPr>
                <p:nvPr/>
              </p:nvSpPr>
              <p:spPr bwMode="auto">
                <a:xfrm>
                  <a:off x="4053" y="1682"/>
                  <a:ext cx="55" cy="1395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1315" name="Rectangle 32"/>
                <p:cNvSpPr>
                  <a:spLocks noChangeArrowheads="1"/>
                </p:cNvSpPr>
                <p:nvPr/>
              </p:nvSpPr>
              <p:spPr bwMode="auto">
                <a:xfrm>
                  <a:off x="2732" y="3086"/>
                  <a:ext cx="1376" cy="47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  <p:sp>
            <p:nvSpPr>
              <p:cNvPr id="11311" name="Rectangle 40"/>
              <p:cNvSpPr>
                <a:spLocks noChangeArrowheads="1"/>
              </p:cNvSpPr>
              <p:nvPr/>
            </p:nvSpPr>
            <p:spPr bwMode="auto">
              <a:xfrm>
                <a:off x="2868" y="3310"/>
                <a:ext cx="206" cy="2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Π</a:t>
                </a:r>
                <a:endParaRPr lang="en-US" altLang="el-GR" sz="3200" b="0"/>
              </a:p>
            </p:txBody>
          </p:sp>
          <p:sp>
            <p:nvSpPr>
              <p:cNvPr id="11312" name="Rectangle 41"/>
              <p:cNvSpPr>
                <a:spLocks noChangeArrowheads="1"/>
              </p:cNvSpPr>
              <p:nvPr/>
            </p:nvSpPr>
            <p:spPr bwMode="auto">
              <a:xfrm>
                <a:off x="4745" y="1039"/>
                <a:ext cx="167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Τ</a:t>
                </a:r>
                <a:endParaRPr lang="en-US" altLang="el-GR" sz="3200" b="0"/>
              </a:p>
            </p:txBody>
          </p:sp>
        </p:grpSp>
        <p:sp>
          <p:nvSpPr>
            <p:cNvPr id="11309" name="Rectangle 39"/>
            <p:cNvSpPr>
              <a:spLocks noChangeArrowheads="1"/>
            </p:cNvSpPr>
            <p:nvPr/>
          </p:nvSpPr>
          <p:spPr bwMode="auto">
            <a:xfrm>
              <a:off x="4184" y="2284"/>
              <a:ext cx="18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>
                  <a:solidFill>
                    <a:schemeClr val="tx2"/>
                  </a:solidFill>
                </a:rPr>
                <a:t>Σ</a:t>
              </a:r>
              <a:endParaRPr lang="en-US" altLang="el-GR" sz="3200" b="0"/>
            </a:p>
          </p:txBody>
        </p:sp>
      </p:grpSp>
      <p:grpSp>
        <p:nvGrpSpPr>
          <p:cNvPr id="10" name="Group 85"/>
          <p:cNvGrpSpPr>
            <a:grpSpLocks/>
          </p:cNvGrpSpPr>
          <p:nvPr/>
        </p:nvGrpSpPr>
        <p:grpSpPr bwMode="auto">
          <a:xfrm>
            <a:off x="5807075" y="4408488"/>
            <a:ext cx="990600" cy="998537"/>
            <a:chOff x="3658" y="2777"/>
            <a:chExt cx="624" cy="629"/>
          </a:xfrm>
        </p:grpSpPr>
        <p:sp>
          <p:nvSpPr>
            <p:cNvPr id="11299" name="Line 54"/>
            <p:cNvSpPr>
              <a:spLocks noChangeShapeType="1"/>
            </p:cNvSpPr>
            <p:nvPr/>
          </p:nvSpPr>
          <p:spPr bwMode="auto">
            <a:xfrm flipV="1">
              <a:off x="3693" y="2777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1300" name="Line 56"/>
            <p:cNvSpPr>
              <a:spLocks noChangeShapeType="1"/>
            </p:cNvSpPr>
            <p:nvPr/>
          </p:nvSpPr>
          <p:spPr bwMode="auto">
            <a:xfrm rot="16200000" flipV="1">
              <a:off x="3970" y="3094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2" name="Group 87"/>
          <p:cNvGrpSpPr>
            <a:grpSpLocks/>
          </p:cNvGrpSpPr>
          <p:nvPr/>
        </p:nvGrpSpPr>
        <p:grpSpPr bwMode="auto">
          <a:xfrm>
            <a:off x="6523038" y="1868488"/>
            <a:ext cx="1031875" cy="990600"/>
            <a:chOff x="4109" y="1177"/>
            <a:chExt cx="650" cy="624"/>
          </a:xfrm>
        </p:grpSpPr>
        <p:sp>
          <p:nvSpPr>
            <p:cNvPr id="11296" name="Line 57"/>
            <p:cNvSpPr>
              <a:spLocks noChangeShapeType="1"/>
            </p:cNvSpPr>
            <p:nvPr/>
          </p:nvSpPr>
          <p:spPr bwMode="auto">
            <a:xfrm rot="16200000" flipV="1">
              <a:off x="4421" y="1478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1297" name="Line 55"/>
            <p:cNvSpPr>
              <a:spLocks noChangeShapeType="1"/>
            </p:cNvSpPr>
            <p:nvPr/>
          </p:nvSpPr>
          <p:spPr bwMode="auto">
            <a:xfrm flipV="1">
              <a:off x="4759" y="1177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51" name="Ομάδα 50"/>
          <p:cNvGrpSpPr/>
          <p:nvPr/>
        </p:nvGrpSpPr>
        <p:grpSpPr>
          <a:xfrm>
            <a:off x="6488625" y="4064000"/>
            <a:ext cx="503664" cy="1190625"/>
            <a:chOff x="6488625" y="4064000"/>
            <a:chExt cx="503664" cy="1190625"/>
          </a:xfrm>
        </p:grpSpPr>
        <p:sp>
          <p:nvSpPr>
            <p:cNvPr id="52" name="Line 67"/>
            <p:cNvSpPr>
              <a:spLocks noChangeShapeType="1"/>
            </p:cNvSpPr>
            <p:nvPr/>
          </p:nvSpPr>
          <p:spPr bwMode="auto">
            <a:xfrm>
              <a:off x="6568961" y="4064000"/>
              <a:ext cx="0" cy="1190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6488625" y="4297201"/>
                  <a:ext cx="50366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8625" y="4297201"/>
                  <a:ext cx="50366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4" name="Ομάδα 53"/>
          <p:cNvGrpSpPr/>
          <p:nvPr/>
        </p:nvGrpSpPr>
        <p:grpSpPr>
          <a:xfrm>
            <a:off x="5845180" y="4503633"/>
            <a:ext cx="1275354" cy="890692"/>
            <a:chOff x="5845180" y="4503633"/>
            <a:chExt cx="1275354" cy="890692"/>
          </a:xfrm>
        </p:grpSpPr>
        <p:sp>
          <p:nvSpPr>
            <p:cNvPr id="55" name="Line 64"/>
            <p:cNvSpPr>
              <a:spLocks noChangeShapeType="1"/>
            </p:cNvSpPr>
            <p:nvPr/>
          </p:nvSpPr>
          <p:spPr bwMode="auto">
            <a:xfrm flipV="1">
              <a:off x="5845180" y="4965700"/>
              <a:ext cx="636588" cy="428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5983748" y="4503633"/>
                  <a:ext cx="1136786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3748" y="4503633"/>
                  <a:ext cx="1136786" cy="50642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7" name="Ομάδα 56"/>
          <p:cNvGrpSpPr/>
          <p:nvPr/>
        </p:nvGrpSpPr>
        <p:grpSpPr>
          <a:xfrm>
            <a:off x="6390262" y="1561643"/>
            <a:ext cx="1153541" cy="1267283"/>
            <a:chOff x="6390262" y="1561643"/>
            <a:chExt cx="1153541" cy="1267283"/>
          </a:xfrm>
        </p:grpSpPr>
        <p:sp>
          <p:nvSpPr>
            <p:cNvPr id="58" name="Line 68"/>
            <p:cNvSpPr>
              <a:spLocks noChangeShapeType="1"/>
            </p:cNvSpPr>
            <p:nvPr/>
          </p:nvSpPr>
          <p:spPr bwMode="auto">
            <a:xfrm rot="16200000" flipV="1">
              <a:off x="6837366" y="2122488"/>
              <a:ext cx="787400" cy="62547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6390262" y="1561643"/>
                  <a:ext cx="1119153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90262" y="1561643"/>
                  <a:ext cx="1119153" cy="50642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Ομάδα 17"/>
          <p:cNvGrpSpPr/>
          <p:nvPr/>
        </p:nvGrpSpPr>
        <p:grpSpPr>
          <a:xfrm>
            <a:off x="7483" y="1867679"/>
            <a:ext cx="6515555" cy="4036952"/>
            <a:chOff x="7483" y="1867679"/>
            <a:chExt cx="6515555" cy="4036952"/>
          </a:xfrm>
        </p:grpSpPr>
        <p:grpSp>
          <p:nvGrpSpPr>
            <p:cNvPr id="2" name="Ομάδα 1"/>
            <p:cNvGrpSpPr/>
            <p:nvPr/>
          </p:nvGrpSpPr>
          <p:grpSpPr>
            <a:xfrm>
              <a:off x="5799138" y="4972050"/>
              <a:ext cx="688975" cy="527050"/>
              <a:chOff x="5799138" y="4972050"/>
              <a:chExt cx="688975" cy="527050"/>
            </a:xfrm>
          </p:grpSpPr>
          <p:sp>
            <p:nvSpPr>
              <p:cNvPr id="39997" name="Line 61"/>
              <p:cNvSpPr>
                <a:spLocks noChangeShapeType="1"/>
              </p:cNvSpPr>
              <p:nvPr/>
            </p:nvSpPr>
            <p:spPr bwMode="auto">
              <a:xfrm>
                <a:off x="6488113" y="4972050"/>
                <a:ext cx="0" cy="5270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94" name="Line 58"/>
              <p:cNvSpPr>
                <a:spLocks noChangeShapeType="1"/>
              </p:cNvSpPr>
              <p:nvPr/>
            </p:nvSpPr>
            <p:spPr bwMode="auto">
              <a:xfrm flipH="1">
                <a:off x="5799138" y="4972050"/>
                <a:ext cx="66357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7" name="Ομάδα 16"/>
            <p:cNvGrpSpPr/>
            <p:nvPr/>
          </p:nvGrpSpPr>
          <p:grpSpPr>
            <a:xfrm>
              <a:off x="7483" y="1867679"/>
              <a:ext cx="6515555" cy="4036952"/>
              <a:chOff x="7483" y="1867679"/>
              <a:chExt cx="6515555" cy="403695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TextBox 78"/>
                  <p:cNvSpPr txBox="1"/>
                  <p:nvPr/>
                </p:nvSpPr>
                <p:spPr>
                  <a:xfrm>
                    <a:off x="7483" y="1867679"/>
                    <a:ext cx="2958181" cy="51712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𝐨𝐧</m:t>
                              </m:r>
                              <m:r>
                                <a:rPr lang="en-US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𝚺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𝑵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=</m:t>
                          </m:r>
                        </m:oMath>
                      </m:oMathPara>
                    </a14:m>
                    <a:endParaRPr lang="el-GR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9" name="TextBox 7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3" y="1867679"/>
                    <a:ext cx="2958181" cy="517129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3" name="Ομάδα 2"/>
              <p:cNvGrpSpPr/>
              <p:nvPr/>
            </p:nvGrpSpPr>
            <p:grpSpPr>
              <a:xfrm>
                <a:off x="5834062" y="5387502"/>
                <a:ext cx="688976" cy="517129"/>
                <a:chOff x="5834062" y="5387502"/>
                <a:chExt cx="688976" cy="517129"/>
              </a:xfrm>
            </p:grpSpPr>
            <p:sp>
              <p:nvSpPr>
                <p:cNvPr id="11298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5834062" y="5407025"/>
                  <a:ext cx="649287" cy="3175"/>
                </a:xfrm>
                <a:prstGeom prst="line">
                  <a:avLst/>
                </a:prstGeom>
                <a:noFill/>
                <a:ln w="57150">
                  <a:solidFill>
                    <a:srgbClr val="0000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0" name="TextBox 79"/>
                    <p:cNvSpPr txBox="1"/>
                    <p:nvPr/>
                  </p:nvSpPr>
                  <p:spPr>
                    <a:xfrm>
                      <a:off x="5910434" y="5387502"/>
                      <a:ext cx="612604" cy="51712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  <m:t>𝒇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l-GR" b="1" i="0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𝚷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i="1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0" name="TextBox 7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10434" y="5387502"/>
                      <a:ext cx="612604" cy="517129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" name="Ομάδα 3"/>
              <p:cNvGrpSpPr/>
              <p:nvPr/>
            </p:nvGrpSpPr>
            <p:grpSpPr>
              <a:xfrm>
                <a:off x="5246411" y="4720194"/>
                <a:ext cx="673518" cy="688419"/>
                <a:chOff x="5246411" y="4720194"/>
                <a:chExt cx="673518" cy="688419"/>
              </a:xfrm>
            </p:grpSpPr>
            <p:sp>
              <p:nvSpPr>
                <p:cNvPr id="11294" name="Line 59"/>
                <p:cNvSpPr>
                  <a:spLocks noChangeShapeType="1"/>
                </p:cNvSpPr>
                <p:nvPr/>
              </p:nvSpPr>
              <p:spPr bwMode="auto">
                <a:xfrm flipH="1" flipV="1">
                  <a:off x="5857875" y="4967288"/>
                  <a:ext cx="3175" cy="441325"/>
                </a:xfrm>
                <a:prstGeom prst="line">
                  <a:avLst/>
                </a:prstGeom>
                <a:noFill/>
                <a:ln w="57150">
                  <a:solidFill>
                    <a:srgbClr val="0000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2" name="TextBox 81"/>
                    <p:cNvSpPr txBox="1"/>
                    <p:nvPr/>
                  </p:nvSpPr>
                  <p:spPr>
                    <a:xfrm>
                      <a:off x="5246411" y="4720194"/>
                      <a:ext cx="673518" cy="50642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  <m:t>𝑵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l-GR" b="1" i="0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𝚷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i="1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2" name="TextBox 8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246411" y="4720194"/>
                      <a:ext cx="673518" cy="506421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6" name="Ομάδα 5"/>
          <p:cNvGrpSpPr/>
          <p:nvPr/>
        </p:nvGrpSpPr>
        <p:grpSpPr>
          <a:xfrm>
            <a:off x="7632698" y="4710533"/>
            <a:ext cx="806589" cy="886685"/>
            <a:chOff x="7632698" y="4710533"/>
            <a:chExt cx="806589" cy="886685"/>
          </a:xfrm>
        </p:grpSpPr>
        <p:grpSp>
          <p:nvGrpSpPr>
            <p:cNvPr id="5" name="Ομάδα 4"/>
            <p:cNvGrpSpPr/>
            <p:nvPr/>
          </p:nvGrpSpPr>
          <p:grpSpPr>
            <a:xfrm>
              <a:off x="7696246" y="4967284"/>
              <a:ext cx="441325" cy="441325"/>
              <a:chOff x="7696246" y="4967284"/>
              <a:chExt cx="441325" cy="441325"/>
            </a:xfrm>
          </p:grpSpPr>
          <p:sp>
            <p:nvSpPr>
              <p:cNvPr id="84" name="Line 59"/>
              <p:cNvSpPr>
                <a:spLocks noChangeShapeType="1"/>
              </p:cNvSpPr>
              <p:nvPr/>
            </p:nvSpPr>
            <p:spPr bwMode="auto">
              <a:xfrm flipH="1" flipV="1">
                <a:off x="7697605" y="496728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5" name="Line 59"/>
              <p:cNvSpPr>
                <a:spLocks noChangeShapeType="1"/>
              </p:cNvSpPr>
              <p:nvPr/>
            </p:nvSpPr>
            <p:spPr bwMode="auto">
              <a:xfrm rot="5400000" flipH="1" flipV="1">
                <a:off x="7915321" y="517411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TextBox 86"/>
                <p:cNvSpPr txBox="1"/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87" name="TextBox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8" name="TextBox 87"/>
                <p:cNvSpPr txBox="1"/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88" name="TextBox 8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2797378" y="1900333"/>
                <a:ext cx="16246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7378" y="1900333"/>
                <a:ext cx="1624612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376" t="-2667" r="-19173" b="-2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2742944" y="2499059"/>
                <a:ext cx="18185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2944" y="2499059"/>
                <a:ext cx="1818575" cy="461665"/>
              </a:xfrm>
              <a:prstGeom prst="rect">
                <a:avLst/>
              </a:prstGeom>
              <a:blipFill rotWithShape="1">
                <a:blip r:embed="rId11"/>
                <a:stretch>
                  <a:fillRect t="-2632" r="-17114"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Ομάδα 19"/>
          <p:cNvGrpSpPr/>
          <p:nvPr/>
        </p:nvGrpSpPr>
        <p:grpSpPr>
          <a:xfrm>
            <a:off x="0" y="5834619"/>
            <a:ext cx="5992408" cy="986680"/>
            <a:chOff x="0" y="5834619"/>
            <a:chExt cx="5992408" cy="9866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TextBox 108"/>
                <p:cNvSpPr txBox="1"/>
                <p:nvPr/>
              </p:nvSpPr>
              <p:spPr>
                <a:xfrm>
                  <a:off x="0" y="5834619"/>
                  <a:ext cx="2189125" cy="9866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</m:nary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09" name="TextBox 10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5834619"/>
                  <a:ext cx="2189125" cy="986680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Ορθογώνιο 111"/>
                <p:cNvSpPr/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2" name="Ορθογώνιο 1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TextBox 116"/>
                <p:cNvSpPr txBox="1"/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17" name="TextBox 1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TextBox 121"/>
                <p:cNvSpPr txBox="1"/>
                <p:nvPr/>
              </p:nvSpPr>
              <p:spPr>
                <a:xfrm>
                  <a:off x="4038412" y="5996674"/>
                  <a:ext cx="1953996" cy="5783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</m:acc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22" name="TextBox 1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38412" y="5996674"/>
                  <a:ext cx="1953996" cy="578300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Ομάδα 18"/>
          <p:cNvGrpSpPr/>
          <p:nvPr/>
        </p:nvGrpSpPr>
        <p:grpSpPr>
          <a:xfrm>
            <a:off x="-3407" y="2066925"/>
            <a:ext cx="8095986" cy="1255947"/>
            <a:chOff x="-3407" y="2066925"/>
            <a:chExt cx="8095986" cy="1255947"/>
          </a:xfrm>
        </p:grpSpPr>
        <p:grpSp>
          <p:nvGrpSpPr>
            <p:cNvPr id="8" name="Ομάδα 7"/>
            <p:cNvGrpSpPr/>
            <p:nvPr/>
          </p:nvGrpSpPr>
          <p:grpSpPr>
            <a:xfrm>
              <a:off x="6926263" y="2066925"/>
              <a:ext cx="639762" cy="788988"/>
              <a:chOff x="6926263" y="2066925"/>
              <a:chExt cx="639762" cy="788988"/>
            </a:xfrm>
          </p:grpSpPr>
          <p:sp>
            <p:nvSpPr>
              <p:cNvPr id="39998" name="Line 62"/>
              <p:cNvSpPr>
                <a:spLocks noChangeShapeType="1"/>
              </p:cNvSpPr>
              <p:nvPr/>
            </p:nvSpPr>
            <p:spPr bwMode="auto">
              <a:xfrm>
                <a:off x="6926263" y="2066925"/>
                <a:ext cx="0" cy="7889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01" name="Line 65"/>
              <p:cNvSpPr>
                <a:spLocks noChangeShapeType="1"/>
              </p:cNvSpPr>
              <p:nvPr/>
            </p:nvSpPr>
            <p:spPr bwMode="auto">
              <a:xfrm>
                <a:off x="6938963" y="2066925"/>
                <a:ext cx="6270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91"/>
                <p:cNvSpPr txBox="1"/>
                <p:nvPr/>
              </p:nvSpPr>
              <p:spPr>
                <a:xfrm>
                  <a:off x="-3407" y="2466405"/>
                  <a:ext cx="2958181" cy="5171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92" name="TextBox 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3407" y="2466405"/>
                  <a:ext cx="2958181" cy="517129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" name="Ομάδα 8"/>
            <p:cNvGrpSpPr/>
            <p:nvPr/>
          </p:nvGrpSpPr>
          <p:grpSpPr>
            <a:xfrm>
              <a:off x="6923088" y="2816451"/>
              <a:ext cx="697141" cy="506421"/>
              <a:chOff x="6923088" y="2816451"/>
              <a:chExt cx="697141" cy="506421"/>
            </a:xfrm>
          </p:grpSpPr>
          <p:sp>
            <p:nvSpPr>
              <p:cNvPr id="11293" name="Line 63"/>
              <p:cNvSpPr>
                <a:spLocks noChangeShapeType="1"/>
              </p:cNvSpPr>
              <p:nvPr/>
            </p:nvSpPr>
            <p:spPr bwMode="auto">
              <a:xfrm flipH="1" flipV="1">
                <a:off x="6923088" y="2839341"/>
                <a:ext cx="603250" cy="1588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7" name="TextBox 126"/>
                  <p:cNvSpPr txBox="1"/>
                  <p:nvPr/>
                </p:nvSpPr>
                <p:spPr>
                  <a:xfrm>
                    <a:off x="6946711" y="2816451"/>
                    <a:ext cx="673518" cy="5064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𝑵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7" name="TextBox 1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46711" y="2816451"/>
                    <a:ext cx="673518" cy="506421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6" name="Ομάδα 15"/>
            <p:cNvGrpSpPr/>
            <p:nvPr/>
          </p:nvGrpSpPr>
          <p:grpSpPr>
            <a:xfrm>
              <a:off x="7479975" y="2074863"/>
              <a:ext cx="612604" cy="754062"/>
              <a:chOff x="7479975" y="2074863"/>
              <a:chExt cx="612604" cy="754062"/>
            </a:xfrm>
          </p:grpSpPr>
          <p:sp>
            <p:nvSpPr>
              <p:cNvPr id="11295" name="Line 64"/>
              <p:cNvSpPr>
                <a:spLocks noChangeShapeType="1"/>
              </p:cNvSpPr>
              <p:nvPr/>
            </p:nvSpPr>
            <p:spPr bwMode="auto">
              <a:xfrm flipH="1" flipV="1">
                <a:off x="7538237" y="2074863"/>
                <a:ext cx="1588" cy="754062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9" name="TextBox 128"/>
                  <p:cNvSpPr txBox="1"/>
                  <p:nvPr/>
                </p:nvSpPr>
                <p:spPr>
                  <a:xfrm>
                    <a:off x="7479975" y="2140785"/>
                    <a:ext cx="612604" cy="51712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9" name="TextBox 1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79975" y="2140785"/>
                    <a:ext cx="612604" cy="517129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8"/>
          <p:cNvSpPr>
            <a:spLocks noChangeArrowheads="1"/>
          </p:cNvSpPr>
          <p:nvPr/>
        </p:nvSpPr>
        <p:spPr bwMode="auto">
          <a:xfrm>
            <a:off x="1087438" y="0"/>
            <a:ext cx="7162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4" name="Text Box 38"/>
          <p:cNvSpPr txBox="1">
            <a:spLocks noChangeArrowheads="1"/>
          </p:cNvSpPr>
          <p:nvPr/>
        </p:nvSpPr>
        <p:spPr bwMode="auto">
          <a:xfrm>
            <a:off x="2038350" y="1087438"/>
            <a:ext cx="466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0000FF"/>
                </a:solidFill>
              </a:rPr>
              <a:t>Δυνάμεις δράσης πάνω στη Σκάλα</a:t>
            </a:r>
          </a:p>
        </p:txBody>
      </p:sp>
      <p:grpSp>
        <p:nvGrpSpPr>
          <p:cNvPr id="5" name="Group 83"/>
          <p:cNvGrpSpPr>
            <a:grpSpLocks/>
          </p:cNvGrpSpPr>
          <p:nvPr/>
        </p:nvGrpSpPr>
        <p:grpSpPr bwMode="auto">
          <a:xfrm>
            <a:off x="3892550" y="1519238"/>
            <a:ext cx="3905250" cy="4167187"/>
            <a:chOff x="2452" y="957"/>
            <a:chExt cx="2460" cy="2625"/>
          </a:xfrm>
        </p:grpSpPr>
        <p:grpSp>
          <p:nvGrpSpPr>
            <p:cNvPr id="6" name="Group 75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8" name="Group 29"/>
              <p:cNvGrpSpPr>
                <a:grpSpLocks/>
              </p:cNvGrpSpPr>
              <p:nvPr/>
            </p:nvGrpSpPr>
            <p:grpSpPr bwMode="auto">
              <a:xfrm>
                <a:off x="2452" y="957"/>
                <a:ext cx="2404" cy="2545"/>
                <a:chOff x="2732" y="1682"/>
                <a:chExt cx="1376" cy="1457"/>
              </a:xfrm>
            </p:grpSpPr>
            <p:sp>
              <p:nvSpPr>
                <p:cNvPr id="11" name="Rectangle 30"/>
                <p:cNvSpPr>
                  <a:spLocks noChangeArrowheads="1"/>
                </p:cNvSpPr>
                <p:nvPr/>
              </p:nvSpPr>
              <p:spPr bwMode="auto">
                <a:xfrm rot="2040000">
                  <a:off x="3635" y="2025"/>
                  <a:ext cx="121" cy="1114"/>
                </a:xfrm>
                <a:prstGeom prst="rect">
                  <a:avLst/>
                </a:prstGeom>
                <a:solidFill>
                  <a:srgbClr val="FC0000"/>
                </a:solidFill>
                <a:ln w="12700">
                  <a:solidFill>
                    <a:srgbClr val="FC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2" name="Rectangle 31"/>
                <p:cNvSpPr>
                  <a:spLocks noChangeArrowheads="1"/>
                </p:cNvSpPr>
                <p:nvPr/>
              </p:nvSpPr>
              <p:spPr bwMode="auto">
                <a:xfrm>
                  <a:off x="4053" y="1682"/>
                  <a:ext cx="55" cy="1395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3" name="Rectangle 32"/>
                <p:cNvSpPr>
                  <a:spLocks noChangeArrowheads="1"/>
                </p:cNvSpPr>
                <p:nvPr/>
              </p:nvSpPr>
              <p:spPr bwMode="auto">
                <a:xfrm>
                  <a:off x="2732" y="3086"/>
                  <a:ext cx="1376" cy="47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  <p:sp>
            <p:nvSpPr>
              <p:cNvPr id="9" name="Rectangle 40"/>
              <p:cNvSpPr>
                <a:spLocks noChangeArrowheads="1"/>
              </p:cNvSpPr>
              <p:nvPr/>
            </p:nvSpPr>
            <p:spPr bwMode="auto">
              <a:xfrm>
                <a:off x="2868" y="3310"/>
                <a:ext cx="206" cy="2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Π</a:t>
                </a:r>
                <a:endParaRPr lang="en-US" altLang="el-GR" sz="3200" b="0"/>
              </a:p>
            </p:txBody>
          </p:sp>
          <p:sp>
            <p:nvSpPr>
              <p:cNvPr id="10" name="Rectangle 41"/>
              <p:cNvSpPr>
                <a:spLocks noChangeArrowheads="1"/>
              </p:cNvSpPr>
              <p:nvPr/>
            </p:nvSpPr>
            <p:spPr bwMode="auto">
              <a:xfrm>
                <a:off x="4745" y="1039"/>
                <a:ext cx="167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Τ</a:t>
                </a:r>
                <a:endParaRPr lang="en-US" altLang="el-GR" sz="3200" b="0"/>
              </a:p>
            </p:txBody>
          </p:sp>
        </p:grp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4184" y="2284"/>
              <a:ext cx="18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>
                  <a:solidFill>
                    <a:schemeClr val="tx2"/>
                  </a:solidFill>
                </a:rPr>
                <a:t>Σ</a:t>
              </a:r>
              <a:endParaRPr lang="en-US" altLang="el-GR" sz="3200" b="0"/>
            </a:p>
          </p:txBody>
        </p:sp>
      </p:grpSp>
      <p:grpSp>
        <p:nvGrpSpPr>
          <p:cNvPr id="20" name="Ομάδα 19"/>
          <p:cNvGrpSpPr/>
          <p:nvPr/>
        </p:nvGrpSpPr>
        <p:grpSpPr>
          <a:xfrm>
            <a:off x="6488625" y="4064000"/>
            <a:ext cx="1104790" cy="1190625"/>
            <a:chOff x="6488625" y="4064000"/>
            <a:chExt cx="1104790" cy="1190625"/>
          </a:xfrm>
        </p:grpSpPr>
        <p:sp>
          <p:nvSpPr>
            <p:cNvPr id="21" name="Line 67"/>
            <p:cNvSpPr>
              <a:spLocks noChangeShapeType="1"/>
            </p:cNvSpPr>
            <p:nvPr/>
          </p:nvSpPr>
          <p:spPr bwMode="auto">
            <a:xfrm>
              <a:off x="6568961" y="4064000"/>
              <a:ext cx="0" cy="1190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6488625" y="4297201"/>
                  <a:ext cx="110479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8625" y="4297201"/>
                  <a:ext cx="1104790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18421" r="-34066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Ομάδα 30"/>
          <p:cNvGrpSpPr/>
          <p:nvPr/>
        </p:nvGrpSpPr>
        <p:grpSpPr>
          <a:xfrm>
            <a:off x="7483" y="1867679"/>
            <a:ext cx="6629367" cy="3981488"/>
            <a:chOff x="7483" y="1867679"/>
            <a:chExt cx="6629367" cy="39814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7483" y="1867679"/>
                  <a:ext cx="2958181" cy="5171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83" y="1867679"/>
                  <a:ext cx="2958181" cy="51712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3" name="Ομάδα 32"/>
            <p:cNvGrpSpPr/>
            <p:nvPr/>
          </p:nvGrpSpPr>
          <p:grpSpPr>
            <a:xfrm>
              <a:off x="5834062" y="5387502"/>
              <a:ext cx="802788" cy="461665"/>
              <a:chOff x="5834062" y="5387502"/>
              <a:chExt cx="802788" cy="461665"/>
            </a:xfrm>
          </p:grpSpPr>
          <p:sp>
            <p:nvSpPr>
              <p:cNvPr id="37" name="Line 60"/>
              <p:cNvSpPr>
                <a:spLocks noChangeShapeType="1"/>
              </p:cNvSpPr>
              <p:nvPr/>
            </p:nvSpPr>
            <p:spPr bwMode="auto">
              <a:xfrm flipV="1">
                <a:off x="5834062" y="5407025"/>
                <a:ext cx="649287" cy="317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5910434" y="5387502"/>
                    <a:ext cx="726416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8" name="Text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10434" y="5387502"/>
                    <a:ext cx="726416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681" t="-18421" r="-52941" b="-184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4" name="Ομάδα 33"/>
            <p:cNvGrpSpPr/>
            <p:nvPr/>
          </p:nvGrpSpPr>
          <p:grpSpPr>
            <a:xfrm>
              <a:off x="5148437" y="4720194"/>
              <a:ext cx="793742" cy="688419"/>
              <a:chOff x="5148437" y="4720194"/>
              <a:chExt cx="793742" cy="688419"/>
            </a:xfrm>
          </p:grpSpPr>
          <p:sp>
            <p:nvSpPr>
              <p:cNvPr id="35" name="Line 59"/>
              <p:cNvSpPr>
                <a:spLocks noChangeShapeType="1"/>
              </p:cNvSpPr>
              <p:nvPr/>
            </p:nvSpPr>
            <p:spPr bwMode="auto">
              <a:xfrm flipH="1" flipV="1">
                <a:off x="5857875" y="4967288"/>
                <a:ext cx="3175" cy="44132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5148437" y="4720194"/>
                    <a:ext cx="79374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TextBox 3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48437" y="4720194"/>
                    <a:ext cx="793742" cy="461665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t="-18421" r="-48462" b="-1052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41" name="Ομάδα 40"/>
          <p:cNvGrpSpPr/>
          <p:nvPr/>
        </p:nvGrpSpPr>
        <p:grpSpPr>
          <a:xfrm>
            <a:off x="7632698" y="4710533"/>
            <a:ext cx="806589" cy="886685"/>
            <a:chOff x="7632698" y="4710533"/>
            <a:chExt cx="806589" cy="886685"/>
          </a:xfrm>
        </p:grpSpPr>
        <p:grpSp>
          <p:nvGrpSpPr>
            <p:cNvPr id="42" name="Ομάδα 41"/>
            <p:cNvGrpSpPr/>
            <p:nvPr/>
          </p:nvGrpSpPr>
          <p:grpSpPr>
            <a:xfrm>
              <a:off x="7696246" y="4967284"/>
              <a:ext cx="441325" cy="441325"/>
              <a:chOff x="7696246" y="4967284"/>
              <a:chExt cx="441325" cy="441325"/>
            </a:xfrm>
          </p:grpSpPr>
          <p:sp>
            <p:nvSpPr>
              <p:cNvPr id="45" name="Line 59"/>
              <p:cNvSpPr>
                <a:spLocks noChangeShapeType="1"/>
              </p:cNvSpPr>
              <p:nvPr/>
            </p:nvSpPr>
            <p:spPr bwMode="auto">
              <a:xfrm flipH="1" flipV="1">
                <a:off x="7697605" y="496728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" name="Line 59"/>
              <p:cNvSpPr>
                <a:spLocks noChangeShapeType="1"/>
              </p:cNvSpPr>
              <p:nvPr/>
            </p:nvSpPr>
            <p:spPr bwMode="auto">
              <a:xfrm rot="5400000" flipH="1" flipV="1">
                <a:off x="7915321" y="517411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797378" y="1900333"/>
                <a:ext cx="16246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7378" y="1900333"/>
                <a:ext cx="1624612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376" t="-2667" r="-19173" b="-2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742944" y="2499059"/>
                <a:ext cx="18185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2944" y="2499059"/>
                <a:ext cx="1818575" cy="461665"/>
              </a:xfrm>
              <a:prstGeom prst="rect">
                <a:avLst/>
              </a:prstGeom>
              <a:blipFill rotWithShape="1">
                <a:blip r:embed="rId9"/>
                <a:stretch>
                  <a:fillRect t="-2632" r="-17114"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Ομάδα 48"/>
          <p:cNvGrpSpPr/>
          <p:nvPr/>
        </p:nvGrpSpPr>
        <p:grpSpPr>
          <a:xfrm>
            <a:off x="0" y="5987023"/>
            <a:ext cx="5992408" cy="986680"/>
            <a:chOff x="0" y="5834619"/>
            <a:chExt cx="5992408" cy="9866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0" y="5834619"/>
                  <a:ext cx="2189125" cy="9866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</m:nary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5834619"/>
                  <a:ext cx="2189125" cy="98668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Ορθογώνιο 50"/>
                <p:cNvSpPr/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1" name="Ορθογώνιο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4038412" y="5996674"/>
                  <a:ext cx="1953996" cy="5783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</m:acc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38412" y="5996674"/>
                  <a:ext cx="1953996" cy="57830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4" name="Ομάδα 53"/>
          <p:cNvGrpSpPr/>
          <p:nvPr/>
        </p:nvGrpSpPr>
        <p:grpSpPr>
          <a:xfrm>
            <a:off x="-3407" y="2074863"/>
            <a:ext cx="8192166" cy="1203253"/>
            <a:chOff x="-3407" y="2074863"/>
            <a:chExt cx="8192166" cy="120325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-3407" y="2466405"/>
                  <a:ext cx="2958181" cy="5171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3407" y="2466405"/>
                  <a:ext cx="2958181" cy="517129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7" name="Ομάδα 56"/>
            <p:cNvGrpSpPr/>
            <p:nvPr/>
          </p:nvGrpSpPr>
          <p:grpSpPr>
            <a:xfrm>
              <a:off x="6391525" y="2816451"/>
              <a:ext cx="1134813" cy="461665"/>
              <a:chOff x="6391525" y="2816451"/>
              <a:chExt cx="1134813" cy="461665"/>
            </a:xfrm>
          </p:grpSpPr>
          <p:sp>
            <p:nvSpPr>
              <p:cNvPr id="61" name="Line 63"/>
              <p:cNvSpPr>
                <a:spLocks noChangeShapeType="1"/>
              </p:cNvSpPr>
              <p:nvPr/>
            </p:nvSpPr>
            <p:spPr bwMode="auto">
              <a:xfrm flipH="1" flipV="1">
                <a:off x="6923088" y="2839341"/>
                <a:ext cx="603250" cy="1588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TextBox 61"/>
                  <p:cNvSpPr txBox="1"/>
                  <p:nvPr/>
                </p:nvSpPr>
                <p:spPr>
                  <a:xfrm>
                    <a:off x="6391525" y="2816451"/>
                    <a:ext cx="99892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2" name="TextBox 6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91525" y="2816451"/>
                    <a:ext cx="998928" cy="461665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t="-18421" r="-38415"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8" name="Ομάδα 57"/>
            <p:cNvGrpSpPr/>
            <p:nvPr/>
          </p:nvGrpSpPr>
          <p:grpSpPr>
            <a:xfrm>
              <a:off x="7479975" y="2074863"/>
              <a:ext cx="708784" cy="754062"/>
              <a:chOff x="7479975" y="2074863"/>
              <a:chExt cx="708784" cy="754062"/>
            </a:xfrm>
          </p:grpSpPr>
          <p:sp>
            <p:nvSpPr>
              <p:cNvPr id="59" name="Line 64"/>
              <p:cNvSpPr>
                <a:spLocks noChangeShapeType="1"/>
              </p:cNvSpPr>
              <p:nvPr/>
            </p:nvSpPr>
            <p:spPr bwMode="auto">
              <a:xfrm flipH="1" flipV="1">
                <a:off x="7538237" y="2074863"/>
                <a:ext cx="1588" cy="754062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7479975" y="2140785"/>
                    <a:ext cx="70878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0" name="TextBox 5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79975" y="2140785"/>
                    <a:ext cx="708784" cy="461665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l="-1724" t="-18421" r="-55172" b="-184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7483" y="3557232"/>
                <a:ext cx="3156698" cy="986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r>
                        <a:rPr lang="el-GR" i="1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3" y="3557232"/>
                <a:ext cx="3156698" cy="98668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7479" y="4395450"/>
                <a:ext cx="4021294" cy="986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𝒎𝒈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" y="4395450"/>
                <a:ext cx="4021294" cy="98668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Ευθεία γραμμή σύνδεσης 13"/>
          <p:cNvCxnSpPr/>
          <p:nvPr/>
        </p:nvCxnSpPr>
        <p:spPr bwMode="auto">
          <a:xfrm>
            <a:off x="7483" y="3047283"/>
            <a:ext cx="598492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 Box 89"/>
          <p:cNvSpPr txBox="1">
            <a:spLocks noChangeArrowheads="1"/>
          </p:cNvSpPr>
          <p:nvPr/>
        </p:nvSpPr>
        <p:spPr bwMode="auto">
          <a:xfrm>
            <a:off x="45210" y="3247692"/>
            <a:ext cx="31229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 smtClean="0">
                <a:solidFill>
                  <a:srgbClr val="FF0000"/>
                </a:solidFill>
              </a:rPr>
              <a:t>Συνθήκες Ισορροπίας:</a:t>
            </a:r>
            <a:endParaRPr lang="el-GR" altLang="el-GR" dirty="0">
              <a:solidFill>
                <a:srgbClr val="FF0000"/>
              </a:solidFill>
            </a:endParaRPr>
          </a:p>
        </p:txBody>
      </p:sp>
      <p:sp>
        <p:nvSpPr>
          <p:cNvPr id="63" name="Text Box 89"/>
          <p:cNvSpPr txBox="1">
            <a:spLocks noChangeArrowheads="1"/>
          </p:cNvSpPr>
          <p:nvPr/>
        </p:nvSpPr>
        <p:spPr bwMode="auto">
          <a:xfrm>
            <a:off x="-9224" y="5631722"/>
            <a:ext cx="4969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 smtClean="0">
                <a:solidFill>
                  <a:srgbClr val="FF0000"/>
                </a:solidFill>
              </a:rPr>
              <a:t>Διανυσματική Συνθήκη Ισορροπίας:</a:t>
            </a:r>
            <a:endParaRPr lang="el-GR" alt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131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5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28"/>
          <p:cNvSpPr>
            <a:spLocks noChangeArrowheads="1"/>
          </p:cNvSpPr>
          <p:nvPr/>
        </p:nvSpPr>
        <p:spPr bwMode="auto">
          <a:xfrm>
            <a:off x="1087438" y="0"/>
            <a:ext cx="7162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50" name="Text Box 38"/>
          <p:cNvSpPr txBox="1">
            <a:spLocks noChangeArrowheads="1"/>
          </p:cNvSpPr>
          <p:nvPr/>
        </p:nvSpPr>
        <p:spPr bwMode="auto">
          <a:xfrm>
            <a:off x="2038350" y="1087438"/>
            <a:ext cx="466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0000FF"/>
                </a:solidFill>
              </a:rPr>
              <a:t>Δυνάμεις δράσης πάνω στη Σκάλα</a:t>
            </a:r>
          </a:p>
        </p:txBody>
      </p:sp>
      <p:grpSp>
        <p:nvGrpSpPr>
          <p:cNvPr id="51" name="Group 83"/>
          <p:cNvGrpSpPr>
            <a:grpSpLocks/>
          </p:cNvGrpSpPr>
          <p:nvPr/>
        </p:nvGrpSpPr>
        <p:grpSpPr bwMode="auto">
          <a:xfrm>
            <a:off x="3892550" y="1519238"/>
            <a:ext cx="3905250" cy="4167187"/>
            <a:chOff x="2452" y="957"/>
            <a:chExt cx="2460" cy="2625"/>
          </a:xfrm>
        </p:grpSpPr>
        <p:grpSp>
          <p:nvGrpSpPr>
            <p:cNvPr id="52" name="Group 75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54" name="Group 29"/>
              <p:cNvGrpSpPr>
                <a:grpSpLocks/>
              </p:cNvGrpSpPr>
              <p:nvPr/>
            </p:nvGrpSpPr>
            <p:grpSpPr bwMode="auto">
              <a:xfrm>
                <a:off x="2452" y="957"/>
                <a:ext cx="2404" cy="2545"/>
                <a:chOff x="2732" y="1682"/>
                <a:chExt cx="1376" cy="1457"/>
              </a:xfrm>
            </p:grpSpPr>
            <p:sp>
              <p:nvSpPr>
                <p:cNvPr id="57" name="Rectangle 30"/>
                <p:cNvSpPr>
                  <a:spLocks noChangeArrowheads="1"/>
                </p:cNvSpPr>
                <p:nvPr/>
              </p:nvSpPr>
              <p:spPr bwMode="auto">
                <a:xfrm rot="2040000">
                  <a:off x="3635" y="2025"/>
                  <a:ext cx="121" cy="1114"/>
                </a:xfrm>
                <a:prstGeom prst="rect">
                  <a:avLst/>
                </a:prstGeom>
                <a:solidFill>
                  <a:srgbClr val="FC0000"/>
                </a:solidFill>
                <a:ln w="12700">
                  <a:solidFill>
                    <a:srgbClr val="FC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58" name="Rectangle 31"/>
                <p:cNvSpPr>
                  <a:spLocks noChangeArrowheads="1"/>
                </p:cNvSpPr>
                <p:nvPr/>
              </p:nvSpPr>
              <p:spPr bwMode="auto">
                <a:xfrm>
                  <a:off x="4053" y="1682"/>
                  <a:ext cx="55" cy="1395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59" name="Rectangle 32"/>
                <p:cNvSpPr>
                  <a:spLocks noChangeArrowheads="1"/>
                </p:cNvSpPr>
                <p:nvPr/>
              </p:nvSpPr>
              <p:spPr bwMode="auto">
                <a:xfrm>
                  <a:off x="2732" y="3086"/>
                  <a:ext cx="1376" cy="47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  <p:sp>
            <p:nvSpPr>
              <p:cNvPr id="55" name="Rectangle 40"/>
              <p:cNvSpPr>
                <a:spLocks noChangeArrowheads="1"/>
              </p:cNvSpPr>
              <p:nvPr/>
            </p:nvSpPr>
            <p:spPr bwMode="auto">
              <a:xfrm>
                <a:off x="2868" y="3310"/>
                <a:ext cx="206" cy="2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Π</a:t>
                </a:r>
                <a:endParaRPr lang="en-US" altLang="el-GR" sz="3200" b="0"/>
              </a:p>
            </p:txBody>
          </p:sp>
          <p:sp>
            <p:nvSpPr>
              <p:cNvPr id="56" name="Rectangle 41"/>
              <p:cNvSpPr>
                <a:spLocks noChangeArrowheads="1"/>
              </p:cNvSpPr>
              <p:nvPr/>
            </p:nvSpPr>
            <p:spPr bwMode="auto">
              <a:xfrm>
                <a:off x="4745" y="1039"/>
                <a:ext cx="167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Τ</a:t>
                </a:r>
                <a:endParaRPr lang="en-US" altLang="el-GR" sz="3200" b="0"/>
              </a:p>
            </p:txBody>
          </p:sp>
        </p:grpSp>
        <p:sp>
          <p:nvSpPr>
            <p:cNvPr id="53" name="Rectangle 39"/>
            <p:cNvSpPr>
              <a:spLocks noChangeArrowheads="1"/>
            </p:cNvSpPr>
            <p:nvPr/>
          </p:nvSpPr>
          <p:spPr bwMode="auto">
            <a:xfrm>
              <a:off x="4184" y="2284"/>
              <a:ext cx="18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>
                  <a:solidFill>
                    <a:schemeClr val="tx2"/>
                  </a:solidFill>
                </a:rPr>
                <a:t>Σ</a:t>
              </a:r>
              <a:endParaRPr lang="en-US" altLang="el-GR" sz="3200" b="0"/>
            </a:p>
          </p:txBody>
        </p:sp>
      </p:grpSp>
      <p:grpSp>
        <p:nvGrpSpPr>
          <p:cNvPr id="60" name="Ομάδα 59"/>
          <p:cNvGrpSpPr/>
          <p:nvPr/>
        </p:nvGrpSpPr>
        <p:grpSpPr>
          <a:xfrm>
            <a:off x="6488625" y="4064000"/>
            <a:ext cx="1104790" cy="1190625"/>
            <a:chOff x="6488625" y="4064000"/>
            <a:chExt cx="1104790" cy="1190625"/>
          </a:xfrm>
        </p:grpSpPr>
        <p:sp>
          <p:nvSpPr>
            <p:cNvPr id="61" name="Line 67"/>
            <p:cNvSpPr>
              <a:spLocks noChangeShapeType="1"/>
            </p:cNvSpPr>
            <p:nvPr/>
          </p:nvSpPr>
          <p:spPr bwMode="auto">
            <a:xfrm>
              <a:off x="6568961" y="4064000"/>
              <a:ext cx="0" cy="1190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6488625" y="4297201"/>
                  <a:ext cx="110479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8625" y="4297201"/>
                  <a:ext cx="1104790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18421" r="-34066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3" name="Ομάδα 62"/>
          <p:cNvGrpSpPr/>
          <p:nvPr/>
        </p:nvGrpSpPr>
        <p:grpSpPr>
          <a:xfrm>
            <a:off x="5148437" y="4720194"/>
            <a:ext cx="1488413" cy="1128973"/>
            <a:chOff x="5148437" y="4720194"/>
            <a:chExt cx="1488413" cy="1128973"/>
          </a:xfrm>
        </p:grpSpPr>
        <p:grpSp>
          <p:nvGrpSpPr>
            <p:cNvPr id="65" name="Ομάδα 64"/>
            <p:cNvGrpSpPr/>
            <p:nvPr/>
          </p:nvGrpSpPr>
          <p:grpSpPr>
            <a:xfrm>
              <a:off x="5834062" y="5387502"/>
              <a:ext cx="802788" cy="461665"/>
              <a:chOff x="5834062" y="5387502"/>
              <a:chExt cx="802788" cy="461665"/>
            </a:xfrm>
          </p:grpSpPr>
          <p:sp>
            <p:nvSpPr>
              <p:cNvPr id="69" name="Line 60"/>
              <p:cNvSpPr>
                <a:spLocks noChangeShapeType="1"/>
              </p:cNvSpPr>
              <p:nvPr/>
            </p:nvSpPr>
            <p:spPr bwMode="auto">
              <a:xfrm flipV="1">
                <a:off x="5834062" y="5407025"/>
                <a:ext cx="649287" cy="317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5910434" y="5387502"/>
                    <a:ext cx="726416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TextBox 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10434" y="5387502"/>
                    <a:ext cx="726416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1681" t="-18421" r="-52941" b="-184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6" name="Ομάδα 65"/>
            <p:cNvGrpSpPr/>
            <p:nvPr/>
          </p:nvGrpSpPr>
          <p:grpSpPr>
            <a:xfrm>
              <a:off x="5148437" y="4720194"/>
              <a:ext cx="793742" cy="688419"/>
              <a:chOff x="5148437" y="4720194"/>
              <a:chExt cx="793742" cy="688419"/>
            </a:xfrm>
          </p:grpSpPr>
          <p:sp>
            <p:nvSpPr>
              <p:cNvPr id="67" name="Line 59"/>
              <p:cNvSpPr>
                <a:spLocks noChangeShapeType="1"/>
              </p:cNvSpPr>
              <p:nvPr/>
            </p:nvSpPr>
            <p:spPr bwMode="auto">
              <a:xfrm flipH="1" flipV="1">
                <a:off x="5857875" y="4967288"/>
                <a:ext cx="3175" cy="44132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TextBox 67"/>
                  <p:cNvSpPr txBox="1"/>
                  <p:nvPr/>
                </p:nvSpPr>
                <p:spPr>
                  <a:xfrm>
                    <a:off x="5148437" y="4720194"/>
                    <a:ext cx="79374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8" name="TextBox 6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48437" y="4720194"/>
                    <a:ext cx="793742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t="-18421" r="-48462" b="-1052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71" name="Ομάδα 70"/>
          <p:cNvGrpSpPr/>
          <p:nvPr/>
        </p:nvGrpSpPr>
        <p:grpSpPr>
          <a:xfrm>
            <a:off x="7632698" y="4710533"/>
            <a:ext cx="806589" cy="886685"/>
            <a:chOff x="7632698" y="4710533"/>
            <a:chExt cx="806589" cy="886685"/>
          </a:xfrm>
        </p:grpSpPr>
        <p:grpSp>
          <p:nvGrpSpPr>
            <p:cNvPr id="72" name="Ομάδα 71"/>
            <p:cNvGrpSpPr/>
            <p:nvPr/>
          </p:nvGrpSpPr>
          <p:grpSpPr>
            <a:xfrm>
              <a:off x="7696246" y="4967284"/>
              <a:ext cx="441325" cy="441325"/>
              <a:chOff x="7696246" y="4967284"/>
              <a:chExt cx="441325" cy="441325"/>
            </a:xfrm>
          </p:grpSpPr>
          <p:sp>
            <p:nvSpPr>
              <p:cNvPr id="75" name="Line 59"/>
              <p:cNvSpPr>
                <a:spLocks noChangeShapeType="1"/>
              </p:cNvSpPr>
              <p:nvPr/>
            </p:nvSpPr>
            <p:spPr bwMode="auto">
              <a:xfrm flipH="1" flipV="1">
                <a:off x="7697605" y="496728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6" name="Line 59"/>
              <p:cNvSpPr>
                <a:spLocks noChangeShapeType="1"/>
              </p:cNvSpPr>
              <p:nvPr/>
            </p:nvSpPr>
            <p:spPr bwMode="auto">
              <a:xfrm rot="5400000" flipH="1" flipV="1">
                <a:off x="7915321" y="517411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Ομάδα 83"/>
          <p:cNvGrpSpPr/>
          <p:nvPr/>
        </p:nvGrpSpPr>
        <p:grpSpPr>
          <a:xfrm>
            <a:off x="6391525" y="2074863"/>
            <a:ext cx="1797234" cy="1203253"/>
            <a:chOff x="6391525" y="2074863"/>
            <a:chExt cx="1797234" cy="1203253"/>
          </a:xfrm>
        </p:grpSpPr>
        <p:grpSp>
          <p:nvGrpSpPr>
            <p:cNvPr id="86" name="Ομάδα 85"/>
            <p:cNvGrpSpPr/>
            <p:nvPr/>
          </p:nvGrpSpPr>
          <p:grpSpPr>
            <a:xfrm>
              <a:off x="6391525" y="2816451"/>
              <a:ext cx="1134813" cy="461665"/>
              <a:chOff x="6391525" y="2816451"/>
              <a:chExt cx="1134813" cy="461665"/>
            </a:xfrm>
          </p:grpSpPr>
          <p:sp>
            <p:nvSpPr>
              <p:cNvPr id="90" name="Line 63"/>
              <p:cNvSpPr>
                <a:spLocks noChangeShapeType="1"/>
              </p:cNvSpPr>
              <p:nvPr/>
            </p:nvSpPr>
            <p:spPr bwMode="auto">
              <a:xfrm flipH="1" flipV="1">
                <a:off x="6923088" y="2839341"/>
                <a:ext cx="603250" cy="1588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1" name="TextBox 90"/>
                  <p:cNvSpPr txBox="1"/>
                  <p:nvPr/>
                </p:nvSpPr>
                <p:spPr>
                  <a:xfrm>
                    <a:off x="6391525" y="2816451"/>
                    <a:ext cx="99892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1" name="TextBox 9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91525" y="2816451"/>
                    <a:ext cx="998928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t="-18421" r="-38415"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7" name="Ομάδα 86"/>
            <p:cNvGrpSpPr/>
            <p:nvPr/>
          </p:nvGrpSpPr>
          <p:grpSpPr>
            <a:xfrm>
              <a:off x="7479975" y="2074863"/>
              <a:ext cx="708784" cy="754062"/>
              <a:chOff x="7479975" y="2074863"/>
              <a:chExt cx="708784" cy="754062"/>
            </a:xfrm>
          </p:grpSpPr>
          <p:sp>
            <p:nvSpPr>
              <p:cNvPr id="88" name="Line 64"/>
              <p:cNvSpPr>
                <a:spLocks noChangeShapeType="1"/>
              </p:cNvSpPr>
              <p:nvPr/>
            </p:nvSpPr>
            <p:spPr bwMode="auto">
              <a:xfrm flipH="1" flipV="1">
                <a:off x="7538237" y="2074863"/>
                <a:ext cx="1588" cy="754062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9" name="TextBox 88"/>
                  <p:cNvSpPr txBox="1"/>
                  <p:nvPr/>
                </p:nvSpPr>
                <p:spPr>
                  <a:xfrm>
                    <a:off x="7479975" y="2140785"/>
                    <a:ext cx="70878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9" name="TextBox 8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79975" y="2140785"/>
                    <a:ext cx="708784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l="-1724" t="-18421" r="-55172" b="-184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7483" y="1815472"/>
                <a:ext cx="195745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r>
                        <a:rPr lang="el-GR" i="1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3" y="1815472"/>
                <a:ext cx="1957459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7479" y="2468628"/>
                <a:ext cx="28172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𝒎𝒈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" y="2468628"/>
                <a:ext cx="2817246" cy="461665"/>
              </a:xfrm>
              <a:prstGeom prst="rect">
                <a:avLst/>
              </a:prstGeom>
              <a:blipFill rotWithShape="1">
                <a:blip r:embed="rId10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Ευθεία γραμμή σύνδεσης 37"/>
          <p:cNvCxnSpPr/>
          <p:nvPr/>
        </p:nvCxnSpPr>
        <p:spPr bwMode="auto">
          <a:xfrm>
            <a:off x="7483" y="3047283"/>
            <a:ext cx="598492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580040" y="1909952"/>
                <a:ext cx="180292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𝒔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</m:oMath>
                  </m:oMathPara>
                </a14:m>
                <a:endParaRPr lang="el-GR" i="1" dirty="0" smtClean="0">
                  <a:solidFill>
                    <a:srgbClr val="FF0000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𝒔</m:t>
                          </m:r>
                        </m:sub>
                      </m:sSub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040" y="1909952"/>
                <a:ext cx="1802929" cy="830997"/>
              </a:xfrm>
              <a:prstGeom prst="rect">
                <a:avLst/>
              </a:prstGeom>
              <a:blipFill rotWithShape="1">
                <a:blip r:embed="rId11"/>
                <a:stretch>
                  <a:fillRect l="-338" b="-948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Ομάδα 7"/>
          <p:cNvGrpSpPr/>
          <p:nvPr/>
        </p:nvGrpSpPr>
        <p:grpSpPr>
          <a:xfrm>
            <a:off x="77868" y="3378324"/>
            <a:ext cx="3292511" cy="1413133"/>
            <a:chOff x="77868" y="3378324"/>
            <a:chExt cx="3292511" cy="1413133"/>
          </a:xfrm>
        </p:grpSpPr>
        <p:sp>
          <p:nvSpPr>
            <p:cNvPr id="41" name="Text Box 89"/>
            <p:cNvSpPr txBox="1">
              <a:spLocks noChangeArrowheads="1"/>
            </p:cNvSpPr>
            <p:nvPr/>
          </p:nvSpPr>
          <p:spPr bwMode="auto">
            <a:xfrm>
              <a:off x="77868" y="3378324"/>
              <a:ext cx="24431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dirty="0">
                  <a:solidFill>
                    <a:srgbClr val="0000FF"/>
                  </a:solidFill>
                </a:rPr>
                <a:t>Τελικό Σύστημα: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Ορθογώνιο 1"/>
                <p:cNvSpPr/>
                <p:nvPr/>
              </p:nvSpPr>
              <p:spPr>
                <a:xfrm>
                  <a:off x="114795" y="3839190"/>
                  <a:ext cx="240623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𝝁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𝒔</m:t>
                            </m:r>
                          </m:sub>
                        </m:sSub>
                        <m:r>
                          <a:rPr lang="el-GR" i="1">
                            <a:solidFill>
                              <a:srgbClr val="0000FF"/>
                            </a:solidFill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  <m:sub>
                            <m:r>
                              <a:rPr lang="el-GR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795" y="3839190"/>
                  <a:ext cx="2406236" cy="46166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921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Ορθογώνιο 42"/>
                <p:cNvSpPr/>
                <p:nvPr/>
              </p:nvSpPr>
              <p:spPr>
                <a:xfrm>
                  <a:off x="104357" y="4329792"/>
                  <a:ext cx="326602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𝝁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𝒔</m:t>
                            </m:r>
                          </m:sub>
                        </m:sSub>
                        <m:r>
                          <a:rPr lang="el-GR" i="1">
                            <a:solidFill>
                              <a:srgbClr val="0000FF"/>
                            </a:solidFill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𝒎𝒈</m:t>
                        </m:r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Ορθογώνιο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57" y="4329792"/>
                  <a:ext cx="3266022" cy="461665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76225" y="4808143"/>
            <a:ext cx="8861714" cy="1966534"/>
            <a:chOff x="76225" y="4808143"/>
            <a:chExt cx="8861714" cy="1966534"/>
          </a:xfrm>
        </p:grpSpPr>
        <p:grpSp>
          <p:nvGrpSpPr>
            <p:cNvPr id="4" name="Ομάδα 3"/>
            <p:cNvGrpSpPr/>
            <p:nvPr/>
          </p:nvGrpSpPr>
          <p:grpSpPr>
            <a:xfrm>
              <a:off x="76225" y="4915191"/>
              <a:ext cx="8861714" cy="1859486"/>
              <a:chOff x="76225" y="4915191"/>
              <a:chExt cx="8861714" cy="1859486"/>
            </a:xfrm>
          </p:grpSpPr>
          <p:sp>
            <p:nvSpPr>
              <p:cNvPr id="44" name="Text Box 89"/>
              <p:cNvSpPr txBox="1">
                <a:spLocks noChangeArrowheads="1"/>
              </p:cNvSpPr>
              <p:nvPr/>
            </p:nvSpPr>
            <p:spPr bwMode="auto">
              <a:xfrm>
                <a:off x="76225" y="5759014"/>
                <a:ext cx="8861714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dirty="0" smtClean="0">
                    <a:solidFill>
                      <a:srgbClr val="00B050"/>
                    </a:solidFill>
                  </a:rPr>
                  <a:t>Σημαντική Παρατήρηση!!!</a:t>
                </a:r>
              </a:p>
              <a:p>
                <a:pPr eaLnBrk="1" hangingPunct="1"/>
                <a:r>
                  <a:rPr lang="el-GR" altLang="el-GR" sz="2000" dirty="0" smtClean="0">
                    <a:solidFill>
                      <a:srgbClr val="00B050"/>
                    </a:solidFill>
                  </a:rPr>
                  <a:t>Για να υπολογιστούν τα Ν</a:t>
                </a:r>
                <a:r>
                  <a:rPr lang="el-GR" altLang="el-GR" sz="2000" baseline="-25000" dirty="0" smtClean="0">
                    <a:solidFill>
                      <a:srgbClr val="00B050"/>
                    </a:solidFill>
                  </a:rPr>
                  <a:t>Π</a:t>
                </a:r>
                <a:r>
                  <a:rPr lang="el-GR" altLang="el-GR" sz="2000" dirty="0" smtClean="0">
                    <a:solidFill>
                      <a:srgbClr val="00B050"/>
                    </a:solidFill>
                  </a:rPr>
                  <a:t>, Ν</a:t>
                </a:r>
                <a:r>
                  <a:rPr lang="el-GR" altLang="el-GR" sz="2000" baseline="-25000" dirty="0" smtClean="0">
                    <a:solidFill>
                      <a:srgbClr val="00B050"/>
                    </a:solidFill>
                  </a:rPr>
                  <a:t>Τ</a:t>
                </a:r>
                <a:r>
                  <a:rPr lang="el-GR" altLang="el-GR" sz="2000" dirty="0" smtClean="0">
                    <a:solidFill>
                      <a:srgbClr val="00B050"/>
                    </a:solidFill>
                  </a:rPr>
                  <a:t> και η γωνία φ που σχηματίζει η Σκάλα με το οριζόντιο επίπεδο απαιτείται και η ισορροπία ροπών!!!</a:t>
                </a:r>
                <a:endParaRPr lang="el-GR" altLang="el-GR" sz="20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" name="Ορθογώνιο 2"/>
              <p:cNvSpPr/>
              <p:nvPr/>
            </p:nvSpPr>
            <p:spPr>
              <a:xfrm>
                <a:off x="6014499" y="4915191"/>
                <a:ext cx="37702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dirty="0">
                    <a:solidFill>
                      <a:srgbClr val="00B050"/>
                    </a:solidFill>
                  </a:rPr>
                  <a:t>φ</a:t>
                </a:r>
                <a:endParaRPr lang="el-GR" dirty="0"/>
              </a:p>
            </p:txBody>
          </p:sp>
        </p:grpSp>
        <p:grpSp>
          <p:nvGrpSpPr>
            <p:cNvPr id="6" name="Ομάδα 5"/>
            <p:cNvGrpSpPr/>
            <p:nvPr/>
          </p:nvGrpSpPr>
          <p:grpSpPr>
            <a:xfrm>
              <a:off x="125325" y="4808143"/>
              <a:ext cx="1119522" cy="707886"/>
              <a:chOff x="212413" y="4982319"/>
              <a:chExt cx="1119522" cy="707886"/>
            </a:xfrm>
          </p:grpSpPr>
          <p:sp>
            <p:nvSpPr>
              <p:cNvPr id="47" name="Ορθογώνιο 46"/>
              <p:cNvSpPr/>
              <p:nvPr/>
            </p:nvSpPr>
            <p:spPr>
              <a:xfrm>
                <a:off x="212413" y="4982319"/>
                <a:ext cx="48282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sz="4000" b="0" dirty="0" smtClean="0">
                    <a:solidFill>
                      <a:srgbClr val="00B050"/>
                    </a:solidFill>
                  </a:rPr>
                  <a:t>Σ</a:t>
                </a:r>
                <a:endParaRPr lang="el-GR" sz="4000" b="0" dirty="0"/>
              </a:p>
            </p:txBody>
          </p:sp>
          <p:sp>
            <p:nvSpPr>
              <p:cNvPr id="64" name="Ορθογώνιο 63"/>
              <p:cNvSpPr/>
              <p:nvPr/>
            </p:nvSpPr>
            <p:spPr>
              <a:xfrm>
                <a:off x="522098" y="5100332"/>
                <a:ext cx="80983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dirty="0">
                    <a:solidFill>
                      <a:srgbClr val="00B050"/>
                    </a:solidFill>
                  </a:rPr>
                  <a:t>τ</a:t>
                </a:r>
                <a:r>
                  <a:rPr lang="el-GR" altLang="el-GR" dirty="0" smtClean="0">
                    <a:solidFill>
                      <a:srgbClr val="00B050"/>
                    </a:solidFill>
                  </a:rPr>
                  <a:t> = 0</a:t>
                </a:r>
                <a:endParaRPr lang="el-GR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46" name="Group 73"/>
          <p:cNvGrpSpPr>
            <a:grpSpLocks/>
          </p:cNvGrpSpPr>
          <p:nvPr/>
        </p:nvGrpSpPr>
        <p:grpSpPr bwMode="auto">
          <a:xfrm>
            <a:off x="0" y="3553755"/>
            <a:ext cx="3908425" cy="2816225"/>
            <a:chOff x="0" y="1690"/>
            <a:chExt cx="2462" cy="1774"/>
          </a:xfrm>
        </p:grpSpPr>
        <p:graphicFrame>
          <p:nvGraphicFramePr>
            <p:cNvPr id="14344" name="Object 28"/>
            <p:cNvGraphicFramePr>
              <a:graphicFrameLocks noChangeAspect="1"/>
            </p:cNvGraphicFramePr>
            <p:nvPr/>
          </p:nvGraphicFramePr>
          <p:xfrm>
            <a:off x="0" y="1690"/>
            <a:ext cx="2462" cy="17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26" name="Εικόνα" r:id="rId3" imgW="3000240" imgH="2162160" progId="Word.Picture.8">
                    <p:embed/>
                  </p:oleObj>
                </mc:Choice>
                <mc:Fallback>
                  <p:oleObj name="Εικόνα" r:id="rId3" imgW="3000240" imgH="2162160" progId="Word.Picture.8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690"/>
                          <a:ext cx="2462" cy="17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0" name="Text Box 47"/>
            <p:cNvSpPr txBox="1">
              <a:spLocks noChangeArrowheads="1"/>
            </p:cNvSpPr>
            <p:nvPr/>
          </p:nvSpPr>
          <p:spPr bwMode="auto">
            <a:xfrm>
              <a:off x="1783" y="2880"/>
              <a:ext cx="1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2000" i="1" dirty="0" smtClean="0">
                  <a:solidFill>
                    <a:srgbClr val="FFFF00"/>
                  </a:solidFill>
                </a:rPr>
                <a:t>m</a:t>
              </a:r>
              <a:endParaRPr lang="el-GR" altLang="el-GR" sz="2000" i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374650" y="1501775"/>
            <a:ext cx="8304213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</a:pPr>
            <a:r>
              <a:rPr lang="el-GR" altLang="el-GR" dirty="0">
                <a:solidFill>
                  <a:srgbClr val="FFFF00"/>
                </a:solidFill>
              </a:rPr>
              <a:t>Οι τροχαλίες χρησιμοποιούνται για να αλλάξουν τη διεύθυνση της </a:t>
            </a:r>
            <a:r>
              <a:rPr lang="el-GR" altLang="el-GR" dirty="0" smtClean="0">
                <a:solidFill>
                  <a:srgbClr val="FFFF00"/>
                </a:solidFill>
              </a:rPr>
              <a:t>δύναμης σε σκοινιά</a:t>
            </a:r>
            <a:r>
              <a:rPr lang="en-US" altLang="el-GR" dirty="0" smtClean="0">
                <a:solidFill>
                  <a:srgbClr val="FFFF00"/>
                </a:solidFill>
              </a:rPr>
              <a:t> </a:t>
            </a:r>
            <a:r>
              <a:rPr lang="el-GR" altLang="el-GR" dirty="0">
                <a:solidFill>
                  <a:srgbClr val="FFFF00"/>
                </a:solidFill>
              </a:rPr>
              <a:t>χωρίς να αλλάξει το μέτρο αυτής</a:t>
            </a:r>
            <a:r>
              <a:rPr lang="en-US" altLang="el-GR" dirty="0">
                <a:solidFill>
                  <a:srgbClr val="FFFF00"/>
                </a:solidFill>
              </a:rPr>
              <a:t>.</a:t>
            </a:r>
            <a:endParaRPr lang="el-GR" altLang="el-GR" dirty="0">
              <a:solidFill>
                <a:srgbClr val="FFFF00"/>
              </a:solidFill>
            </a:endParaRPr>
          </a:p>
        </p:txBody>
      </p:sp>
      <p:sp>
        <p:nvSpPr>
          <p:cNvPr id="14353" name="Rectangle 61"/>
          <p:cNvSpPr>
            <a:spLocks noChangeArrowheads="1"/>
          </p:cNvSpPr>
          <p:nvPr/>
        </p:nvSpPr>
        <p:spPr bwMode="auto">
          <a:xfrm>
            <a:off x="1087438" y="0"/>
            <a:ext cx="7162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 dirty="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 dirty="0">
              <a:solidFill>
                <a:srgbClr val="FF0000"/>
              </a:solidFill>
            </a:endParaRPr>
          </a:p>
        </p:txBody>
      </p:sp>
      <p:sp>
        <p:nvSpPr>
          <p:cNvPr id="14354" name="Rectangle 62"/>
          <p:cNvSpPr>
            <a:spLocks noChangeArrowheads="1"/>
          </p:cNvSpPr>
          <p:nvPr/>
        </p:nvSpPr>
        <p:spPr bwMode="auto">
          <a:xfrm>
            <a:off x="990600" y="876300"/>
            <a:ext cx="71628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dirty="0">
                <a:solidFill>
                  <a:srgbClr val="FFFF00"/>
                </a:solidFill>
              </a:rPr>
              <a:t>ΕΡΓΑΛΕΙΑ</a:t>
            </a:r>
            <a:r>
              <a:rPr lang="en-US" altLang="el-GR" sz="4400" b="0" dirty="0">
                <a:solidFill>
                  <a:srgbClr val="FFFF00"/>
                </a:solidFill>
              </a:rPr>
              <a:t>: </a:t>
            </a:r>
            <a:r>
              <a:rPr lang="el-GR" altLang="el-GR" sz="3200" dirty="0" smtClean="0">
                <a:solidFill>
                  <a:srgbClr val="FFFF00"/>
                </a:solidFill>
              </a:rPr>
              <a:t>Τροχαλίες – Σκοινιά</a:t>
            </a:r>
            <a:endParaRPr lang="en-US" altLang="el-GR" sz="3200" dirty="0">
              <a:solidFill>
                <a:srgbClr val="FFFF00"/>
              </a:solidFill>
            </a:endParaRPr>
          </a:p>
        </p:txBody>
      </p:sp>
      <p:grpSp>
        <p:nvGrpSpPr>
          <p:cNvPr id="9" name="Ομάδα 8"/>
          <p:cNvGrpSpPr/>
          <p:nvPr/>
        </p:nvGrpSpPr>
        <p:grpSpPr>
          <a:xfrm>
            <a:off x="2552530" y="4979353"/>
            <a:ext cx="1376531" cy="560365"/>
            <a:chOff x="2552530" y="4979353"/>
            <a:chExt cx="1376531" cy="560365"/>
          </a:xfrm>
        </p:grpSpPr>
        <p:sp>
          <p:nvSpPr>
            <p:cNvPr id="14358" name="Line 32"/>
            <p:cNvSpPr>
              <a:spLocks noChangeShapeType="1"/>
            </p:cNvSpPr>
            <p:nvPr/>
          </p:nvSpPr>
          <p:spPr bwMode="auto">
            <a:xfrm flipV="1">
              <a:off x="2581602" y="4993618"/>
              <a:ext cx="0" cy="54610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2552530" y="4979353"/>
                  <a:ext cx="1376531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2530" y="4979353"/>
                  <a:ext cx="1376531" cy="43749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19027" b="-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2540453" y="5579402"/>
            <a:ext cx="1487715" cy="715377"/>
            <a:chOff x="2540453" y="5579402"/>
            <a:chExt cx="1487715" cy="715377"/>
          </a:xfrm>
        </p:grpSpPr>
        <p:sp>
          <p:nvSpPr>
            <p:cNvPr id="14359" name="Line 30"/>
            <p:cNvSpPr>
              <a:spLocks noChangeShapeType="1"/>
            </p:cNvSpPr>
            <p:nvPr/>
          </p:nvSpPr>
          <p:spPr bwMode="auto">
            <a:xfrm>
              <a:off x="2570716" y="5579402"/>
              <a:ext cx="0" cy="54610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2540453" y="5894669"/>
                  <a:ext cx="148771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⃗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0453" y="5894669"/>
                  <a:ext cx="1487715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18182" r="-20492"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2541801" y="4357030"/>
            <a:ext cx="1568891" cy="546100"/>
            <a:chOff x="2541801" y="4357030"/>
            <a:chExt cx="1568891" cy="546100"/>
          </a:xfrm>
        </p:grpSpPr>
        <p:sp>
          <p:nvSpPr>
            <p:cNvPr id="14357" name="Line 33"/>
            <p:cNvSpPr>
              <a:spLocks noChangeShapeType="1"/>
            </p:cNvSpPr>
            <p:nvPr/>
          </p:nvSpPr>
          <p:spPr bwMode="auto">
            <a:xfrm>
              <a:off x="2581596" y="4357030"/>
              <a:ext cx="0" cy="54610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2541801" y="4433726"/>
                  <a:ext cx="1568891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1801" y="4433726"/>
                  <a:ext cx="1568891" cy="43749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r="-16732" b="-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Ομάδα 10"/>
          <p:cNvGrpSpPr/>
          <p:nvPr/>
        </p:nvGrpSpPr>
        <p:grpSpPr>
          <a:xfrm>
            <a:off x="1712914" y="3651311"/>
            <a:ext cx="1587249" cy="454749"/>
            <a:chOff x="1712914" y="3651311"/>
            <a:chExt cx="1587249" cy="454749"/>
          </a:xfrm>
        </p:grpSpPr>
        <p:sp>
          <p:nvSpPr>
            <p:cNvPr id="14356" name="Line 35"/>
            <p:cNvSpPr>
              <a:spLocks noChangeShapeType="1"/>
            </p:cNvSpPr>
            <p:nvPr/>
          </p:nvSpPr>
          <p:spPr bwMode="auto">
            <a:xfrm rot="16200000" flipV="1">
              <a:off x="1985964" y="3833010"/>
              <a:ext cx="0" cy="5461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1736080" y="3651311"/>
                  <a:ext cx="1564083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6080" y="3651311"/>
                  <a:ext cx="1564083" cy="43749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r="-16797" b="-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133803" y="3651312"/>
            <a:ext cx="1371722" cy="437492"/>
            <a:chOff x="133803" y="3651312"/>
            <a:chExt cx="1371722" cy="437492"/>
          </a:xfrm>
        </p:grpSpPr>
        <p:sp>
          <p:nvSpPr>
            <p:cNvPr id="14355" name="Line 34"/>
            <p:cNvSpPr>
              <a:spLocks noChangeShapeType="1"/>
            </p:cNvSpPr>
            <p:nvPr/>
          </p:nvSpPr>
          <p:spPr bwMode="auto">
            <a:xfrm rot="5400000" flipV="1">
              <a:off x="450397" y="3815753"/>
              <a:ext cx="0" cy="5461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133803" y="3651312"/>
                  <a:ext cx="1371722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803" y="3651312"/>
                  <a:ext cx="1371722" cy="43749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r="-19111" b="-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73280" y="4276721"/>
                <a:ext cx="1271822" cy="4251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l-GR" sz="1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280" y="4276721"/>
                <a:ext cx="1271822" cy="42518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4140392" y="4831077"/>
                <a:ext cx="1345497" cy="425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392" y="4831077"/>
                <a:ext cx="1345497" cy="42518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4140388" y="5320943"/>
                <a:ext cx="1345497" cy="425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388" y="5320943"/>
                <a:ext cx="1345497" cy="42518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Ορθογώνιο 36"/>
              <p:cNvSpPr/>
              <p:nvPr/>
            </p:nvSpPr>
            <p:spPr>
              <a:xfrm>
                <a:off x="4140388" y="5821699"/>
                <a:ext cx="1345497" cy="425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388" y="5821699"/>
                <a:ext cx="1345497" cy="42518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Αριστερό άγκιστρο 37"/>
          <p:cNvSpPr/>
          <p:nvPr/>
        </p:nvSpPr>
        <p:spPr bwMode="auto">
          <a:xfrm flipH="1">
            <a:off x="5497274" y="4568409"/>
            <a:ext cx="326571" cy="1692000"/>
          </a:xfrm>
          <a:prstGeom prst="leftBrace">
            <a:avLst>
              <a:gd name="adj1" fmla="val 35000"/>
              <a:gd name="adj2" fmla="val 50000"/>
            </a:avLst>
          </a:pr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5769414" y="5196629"/>
                <a:ext cx="3421641" cy="425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e>
                      </m:d>
                      <m:r>
                        <a:rPr lang="en-US" sz="1800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414" y="5196629"/>
                <a:ext cx="3421641" cy="425181"/>
              </a:xfrm>
              <a:prstGeom prst="rect">
                <a:avLst/>
              </a:prstGeom>
              <a:blipFill rotWithShape="1">
                <a:blip r:embed="rId14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6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8" grpId="0" build="p" bldLvl="2" autoUpdateAnimBg="0"/>
      <p:bldP spid="33" grpId="0"/>
      <p:bldP spid="12" grpId="0"/>
      <p:bldP spid="36" grpId="0"/>
      <p:bldP spid="37" grpId="0"/>
      <p:bldP spid="38" grpId="0" animBg="1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153988" y="3695700"/>
            <a:ext cx="3908425" cy="2835275"/>
            <a:chOff x="97" y="2328"/>
            <a:chExt cx="2462" cy="1786"/>
          </a:xfrm>
        </p:grpSpPr>
        <p:grpSp>
          <p:nvGrpSpPr>
            <p:cNvPr id="15402" name="Group 49"/>
            <p:cNvGrpSpPr>
              <a:grpSpLocks/>
            </p:cNvGrpSpPr>
            <p:nvPr/>
          </p:nvGrpSpPr>
          <p:grpSpPr bwMode="auto">
            <a:xfrm>
              <a:off x="97" y="2340"/>
              <a:ext cx="2462" cy="1774"/>
              <a:chOff x="97" y="2340"/>
              <a:chExt cx="2462" cy="1774"/>
            </a:xfrm>
          </p:grpSpPr>
          <p:graphicFrame>
            <p:nvGraphicFramePr>
              <p:cNvPr id="15378" name="Object 16"/>
              <p:cNvGraphicFramePr>
                <a:graphicFrameLocks noChangeAspect="1"/>
              </p:cNvGraphicFramePr>
              <p:nvPr/>
            </p:nvGraphicFramePr>
            <p:xfrm>
              <a:off x="97" y="2340"/>
              <a:ext cx="2462" cy="177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579" name="Εικόνα" r:id="rId3" imgW="3000240" imgH="2162160" progId="Word.Picture.8">
                      <p:embed/>
                    </p:oleObj>
                  </mc:Choice>
                  <mc:Fallback>
                    <p:oleObj name="Εικόνα" r:id="rId3" imgW="3000240" imgH="2162160" progId="Word.Picture.8">
                      <p:embed/>
                      <p:pic>
                        <p:nvPicPr>
                          <p:cNvPr id="0" name="Object 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7" y="2340"/>
                            <a:ext cx="2462" cy="177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404" name="Text Box 22"/>
              <p:cNvSpPr txBox="1">
                <a:spLocks noChangeArrowheads="1"/>
              </p:cNvSpPr>
              <p:nvPr/>
            </p:nvSpPr>
            <p:spPr bwMode="auto">
              <a:xfrm>
                <a:off x="1922" y="3511"/>
                <a:ext cx="197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000" i="1" dirty="0">
                    <a:solidFill>
                      <a:srgbClr val="FFFF00"/>
                    </a:solidFill>
                  </a:rPr>
                  <a:t>M</a:t>
                </a:r>
                <a:endParaRPr lang="el-GR" altLang="el-GR" sz="2000" i="1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5403" name="Text Box 23"/>
            <p:cNvSpPr txBox="1">
              <a:spLocks noChangeArrowheads="1"/>
            </p:cNvSpPr>
            <p:nvPr/>
          </p:nvSpPr>
          <p:spPr bwMode="auto">
            <a:xfrm>
              <a:off x="427" y="2328"/>
              <a:ext cx="1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l-GR" sz="2000" i="1">
                  <a:solidFill>
                    <a:srgbClr val="FFFF00"/>
                  </a:solidFill>
                </a:rPr>
                <a:t>m</a:t>
              </a:r>
              <a:endParaRPr lang="el-GR" altLang="el-GR" sz="2000" i="1">
                <a:solidFill>
                  <a:srgbClr val="FFFF00"/>
                </a:solidFill>
              </a:endParaRPr>
            </a:p>
          </p:txBody>
        </p:sp>
      </p:grpSp>
      <p:sp>
        <p:nvSpPr>
          <p:cNvPr id="15387" name="Rectangle 32"/>
          <p:cNvSpPr>
            <a:spLocks noChangeArrowheads="1"/>
          </p:cNvSpPr>
          <p:nvPr/>
        </p:nvSpPr>
        <p:spPr bwMode="auto">
          <a:xfrm>
            <a:off x="1087438" y="0"/>
            <a:ext cx="7162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 dirty="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 dirty="0">
              <a:solidFill>
                <a:srgbClr val="FF0000"/>
              </a:solidFill>
            </a:endParaRPr>
          </a:p>
        </p:txBody>
      </p:sp>
      <p:sp>
        <p:nvSpPr>
          <p:cNvPr id="15388" name="Rectangle 33"/>
          <p:cNvSpPr>
            <a:spLocks noChangeArrowheads="1"/>
          </p:cNvSpPr>
          <p:nvPr/>
        </p:nvSpPr>
        <p:spPr bwMode="auto">
          <a:xfrm>
            <a:off x="990600" y="876300"/>
            <a:ext cx="71628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>
                <a:solidFill>
                  <a:srgbClr val="FFFF00"/>
                </a:solidFill>
              </a:rPr>
              <a:t>ΕΡΓΑΛΕΙΑ</a:t>
            </a:r>
            <a:r>
              <a:rPr lang="en-US" altLang="el-GR" sz="4400" b="0">
                <a:solidFill>
                  <a:srgbClr val="FFFF00"/>
                </a:solidFill>
              </a:rPr>
              <a:t>: </a:t>
            </a:r>
            <a:r>
              <a:rPr lang="el-GR" altLang="el-GR" sz="3200">
                <a:solidFill>
                  <a:srgbClr val="FFFF00"/>
                </a:solidFill>
              </a:rPr>
              <a:t>Τροχαλίες</a:t>
            </a:r>
            <a:endParaRPr lang="en-US" altLang="el-GR" sz="3200">
              <a:solidFill>
                <a:srgbClr val="FFFF00"/>
              </a:solidFill>
            </a:endParaRPr>
          </a:p>
        </p:txBody>
      </p:sp>
      <p:sp>
        <p:nvSpPr>
          <p:cNvPr id="53284" name="Line 36"/>
          <p:cNvSpPr>
            <a:spLocks noChangeShapeType="1"/>
          </p:cNvSpPr>
          <p:nvPr/>
        </p:nvSpPr>
        <p:spPr bwMode="auto">
          <a:xfrm>
            <a:off x="3949237" y="4181247"/>
            <a:ext cx="4410075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3285" name="Rectangle 37"/>
          <p:cNvSpPr>
            <a:spLocks noChangeArrowheads="1"/>
          </p:cNvSpPr>
          <p:nvPr/>
        </p:nvSpPr>
        <p:spPr bwMode="auto">
          <a:xfrm>
            <a:off x="374650" y="1501775"/>
            <a:ext cx="8304213" cy="14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4450" rIns="0" bIns="44450"/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l-GR" altLang="el-GR" dirty="0">
                <a:solidFill>
                  <a:schemeClr val="bg1"/>
                </a:solidFill>
              </a:rPr>
              <a:t>Οι τροχαλίες χρησιμοποιούνται για να αλλάξουν τη διεύθυνση: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l-GR" altLang="el-GR" dirty="0">
                <a:solidFill>
                  <a:schemeClr val="bg1"/>
                </a:solidFill>
              </a:rPr>
              <a:t>της δύναμης</a:t>
            </a:r>
            <a:r>
              <a:rPr lang="en-US" altLang="el-GR" dirty="0">
                <a:solidFill>
                  <a:schemeClr val="bg1"/>
                </a:solidFill>
              </a:rPr>
              <a:t> </a:t>
            </a:r>
            <a:r>
              <a:rPr lang="el-GR" altLang="el-GR" dirty="0">
                <a:solidFill>
                  <a:schemeClr val="bg1"/>
                </a:solidFill>
              </a:rPr>
              <a:t>χωρίς να αλλάξει το μέτρο αυτής</a:t>
            </a:r>
            <a:r>
              <a:rPr lang="en-US" altLang="el-GR" dirty="0">
                <a:solidFill>
                  <a:schemeClr val="bg1"/>
                </a:solidFill>
              </a:rPr>
              <a:t>.</a:t>
            </a:r>
            <a:endParaRPr lang="el-GR" altLang="el-GR" dirty="0">
              <a:solidFill>
                <a:schemeClr val="bg1"/>
              </a:solidFill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l-GR" altLang="el-GR" dirty="0">
                <a:solidFill>
                  <a:schemeClr val="bg1"/>
                </a:solidFill>
              </a:rPr>
              <a:t>της επιτάχυνσης χωρίς να αλλάξει το μέτρο αυτής.</a:t>
            </a:r>
          </a:p>
        </p:txBody>
      </p:sp>
      <p:grpSp>
        <p:nvGrpSpPr>
          <p:cNvPr id="11" name="Group 59"/>
          <p:cNvGrpSpPr>
            <a:grpSpLocks/>
          </p:cNvGrpSpPr>
          <p:nvPr/>
        </p:nvGrpSpPr>
        <p:grpSpPr bwMode="auto">
          <a:xfrm>
            <a:off x="4571786" y="3637656"/>
            <a:ext cx="2696168" cy="819959"/>
            <a:chOff x="4615" y="2297"/>
            <a:chExt cx="638" cy="625"/>
          </a:xfrm>
        </p:grpSpPr>
        <p:sp>
          <p:nvSpPr>
            <p:cNvPr id="15393" name="Oval 39"/>
            <p:cNvSpPr>
              <a:spLocks noChangeArrowheads="1"/>
            </p:cNvSpPr>
            <p:nvPr/>
          </p:nvSpPr>
          <p:spPr bwMode="auto">
            <a:xfrm>
              <a:off x="4984" y="2297"/>
              <a:ext cx="269" cy="339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5394" name="Line 43"/>
            <p:cNvSpPr>
              <a:spLocks noChangeShapeType="1"/>
            </p:cNvSpPr>
            <p:nvPr/>
          </p:nvSpPr>
          <p:spPr bwMode="auto">
            <a:xfrm flipH="1">
              <a:off x="4615" y="2532"/>
              <a:ext cx="374" cy="39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2347773" y="2909888"/>
                <a:ext cx="3530454" cy="4621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e>
                      </m:d>
                      <m:r>
                        <a:rPr lang="en-US" sz="20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𝑻</m:t>
                      </m:r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7773" y="2909888"/>
                <a:ext cx="3530454" cy="46211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131722" y="3650763"/>
                <a:ext cx="313624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⇒      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𝑻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𝒎𝒂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1722" y="3650763"/>
                <a:ext cx="3136243" cy="400110"/>
              </a:xfrm>
              <a:prstGeom prst="rect">
                <a:avLst/>
              </a:prstGeom>
              <a:blipFill rotWithShape="1">
                <a:blip r:embed="rId6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Ομάδα 15"/>
          <p:cNvGrpSpPr/>
          <p:nvPr/>
        </p:nvGrpSpPr>
        <p:grpSpPr>
          <a:xfrm>
            <a:off x="2704934" y="5066441"/>
            <a:ext cx="531940" cy="604114"/>
            <a:chOff x="2704934" y="5066441"/>
            <a:chExt cx="531940" cy="604114"/>
          </a:xfrm>
        </p:grpSpPr>
        <p:sp>
          <p:nvSpPr>
            <p:cNvPr id="15400" name="Line 17"/>
            <p:cNvSpPr>
              <a:spLocks noChangeShapeType="1"/>
            </p:cNvSpPr>
            <p:nvPr/>
          </p:nvSpPr>
          <p:spPr bwMode="auto">
            <a:xfrm flipV="1">
              <a:off x="2745003" y="5124455"/>
              <a:ext cx="0" cy="5461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2704934" y="5066441"/>
                  <a:ext cx="531940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04934" y="5066441"/>
                  <a:ext cx="531940" cy="43749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38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2745010" y="5761038"/>
            <a:ext cx="1198245" cy="744537"/>
            <a:chOff x="2745010" y="5761038"/>
            <a:chExt cx="1198245" cy="744537"/>
          </a:xfrm>
        </p:grpSpPr>
        <p:sp>
          <p:nvSpPr>
            <p:cNvPr id="15401" name="Line 15"/>
            <p:cNvSpPr>
              <a:spLocks noChangeShapeType="1"/>
            </p:cNvSpPr>
            <p:nvPr/>
          </p:nvSpPr>
          <p:spPr bwMode="auto">
            <a:xfrm>
              <a:off x="2745010" y="5761038"/>
              <a:ext cx="0" cy="744537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2747287" y="6057959"/>
                  <a:ext cx="119596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𝒘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𝑴𝒈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7287" y="6057959"/>
                  <a:ext cx="1195968" cy="40011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1538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Ομάδα 19"/>
          <p:cNvGrpSpPr/>
          <p:nvPr/>
        </p:nvGrpSpPr>
        <p:grpSpPr>
          <a:xfrm>
            <a:off x="2694205" y="4524375"/>
            <a:ext cx="531940" cy="546100"/>
            <a:chOff x="2694205" y="4524375"/>
            <a:chExt cx="531940" cy="546100"/>
          </a:xfrm>
        </p:grpSpPr>
        <p:sp>
          <p:nvSpPr>
            <p:cNvPr id="15399" name="Line 18"/>
            <p:cNvSpPr>
              <a:spLocks noChangeShapeType="1"/>
            </p:cNvSpPr>
            <p:nvPr/>
          </p:nvSpPr>
          <p:spPr bwMode="auto">
            <a:xfrm>
              <a:off x="2755883" y="4524375"/>
              <a:ext cx="0" cy="5461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2694205" y="4575244"/>
                  <a:ext cx="531940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4205" y="4575244"/>
                  <a:ext cx="531940" cy="43749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281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Ομάδα 16"/>
          <p:cNvGrpSpPr/>
          <p:nvPr/>
        </p:nvGrpSpPr>
        <p:grpSpPr>
          <a:xfrm>
            <a:off x="1855826" y="3814601"/>
            <a:ext cx="617498" cy="455403"/>
            <a:chOff x="1855826" y="3814601"/>
            <a:chExt cx="617498" cy="455403"/>
          </a:xfrm>
        </p:grpSpPr>
        <p:sp>
          <p:nvSpPr>
            <p:cNvPr id="15398" name="Line 20"/>
            <p:cNvSpPr>
              <a:spLocks noChangeShapeType="1"/>
            </p:cNvSpPr>
            <p:nvPr/>
          </p:nvSpPr>
          <p:spPr bwMode="auto">
            <a:xfrm rot="16200000" flipV="1">
              <a:off x="2200274" y="3996954"/>
              <a:ext cx="0" cy="5461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1855826" y="3814601"/>
                  <a:ext cx="531940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55826" y="3814601"/>
                  <a:ext cx="531940" cy="43749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38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Ομάδα 17"/>
          <p:cNvGrpSpPr/>
          <p:nvPr/>
        </p:nvGrpSpPr>
        <p:grpSpPr>
          <a:xfrm>
            <a:off x="923925" y="3738400"/>
            <a:ext cx="623584" cy="520718"/>
            <a:chOff x="923925" y="3738400"/>
            <a:chExt cx="623584" cy="520718"/>
          </a:xfrm>
        </p:grpSpPr>
        <p:sp>
          <p:nvSpPr>
            <p:cNvPr id="15397" name="Line 19"/>
            <p:cNvSpPr>
              <a:spLocks noChangeShapeType="1"/>
            </p:cNvSpPr>
            <p:nvPr/>
          </p:nvSpPr>
          <p:spPr bwMode="auto">
            <a:xfrm rot="5400000" flipV="1">
              <a:off x="1196975" y="3986068"/>
              <a:ext cx="0" cy="5461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1015569" y="3738400"/>
                  <a:ext cx="531940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5569" y="3738400"/>
                  <a:ext cx="531940" cy="43749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138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4308475" y="4257741"/>
                <a:ext cx="26470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𝒘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𝑴𝒂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475" y="4257741"/>
                <a:ext cx="2647007" cy="400110"/>
              </a:xfrm>
              <a:prstGeom prst="rect">
                <a:avLst/>
              </a:prstGeom>
              <a:blipFill rotWithShape="1">
                <a:blip r:embed="rId12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4308471" y="4856467"/>
                <a:ext cx="26283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𝑴𝒈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𝑴𝒂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471" y="4856467"/>
                <a:ext cx="2628348" cy="400110"/>
              </a:xfrm>
              <a:prstGeom prst="rect">
                <a:avLst/>
              </a:prstGeom>
              <a:blipFill rotWithShape="1">
                <a:blip r:embed="rId13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4308467" y="5444307"/>
                <a:ext cx="260430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𝑴𝒂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𝑴𝒈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467" y="5444307"/>
                <a:ext cx="2604303" cy="400110"/>
              </a:xfrm>
              <a:prstGeom prst="rect">
                <a:avLst/>
              </a:prstGeom>
              <a:blipFill rotWithShape="1">
                <a:blip r:embed="rId1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4308463" y="6108349"/>
                <a:ext cx="257833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dirty="0" smtClean="0">
                    <a:solidFill>
                      <a:srgbClr val="FFFF00"/>
                    </a:solidFill>
                  </a:rPr>
                  <a:t>α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r>
                          <a:rPr lang="en-US" sz="20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0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𝑴</m:t>
                        </m:r>
                      </m:e>
                    </m:d>
                    <m:r>
                      <a:rPr lang="en-US" sz="2000" b="1" i="1" smtClean="0">
                        <a:solidFill>
                          <a:srgbClr val="FFFF00"/>
                        </a:solidFill>
                        <a:latin typeface="Cambria Math"/>
                      </a:rPr>
                      <m:t> =</m:t>
                    </m:r>
                    <m:r>
                      <a:rPr lang="en-US" sz="2000" b="1" i="1" smtClean="0">
                        <a:solidFill>
                          <a:srgbClr val="FFFF00"/>
                        </a:solidFill>
                        <a:latin typeface="Cambria Math"/>
                      </a:rPr>
                      <m:t>𝑴𝒈</m:t>
                    </m:r>
                    <m:r>
                      <a:rPr lang="el-GR" sz="2000" b="1" i="1" smtClean="0">
                        <a:solidFill>
                          <a:srgbClr val="FFFF00"/>
                        </a:solidFill>
                        <a:latin typeface="Cambria Math"/>
                      </a:rPr>
                      <m:t>   </m:t>
                    </m:r>
                    <m:r>
                      <a:rPr lang="en-US" sz="2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endParaRPr lang="el-GR" sz="20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463" y="6108349"/>
                <a:ext cx="2578335" cy="400110"/>
              </a:xfrm>
              <a:prstGeom prst="rect">
                <a:avLst/>
              </a:prstGeom>
              <a:blipFill rotWithShape="1">
                <a:blip r:embed="rId15"/>
                <a:stretch>
                  <a:fillRect l="-2600" t="-7576" b="-257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Ομάδα 20"/>
          <p:cNvGrpSpPr/>
          <p:nvPr/>
        </p:nvGrpSpPr>
        <p:grpSpPr>
          <a:xfrm>
            <a:off x="6934542" y="5871676"/>
            <a:ext cx="1960280" cy="868362"/>
            <a:chOff x="6934542" y="5871676"/>
            <a:chExt cx="1960280" cy="868362"/>
          </a:xfrm>
        </p:grpSpPr>
        <p:sp>
          <p:nvSpPr>
            <p:cNvPr id="53294" name="Oval 46"/>
            <p:cNvSpPr>
              <a:spLocks noChangeArrowheads="1"/>
            </p:cNvSpPr>
            <p:nvPr/>
          </p:nvSpPr>
          <p:spPr bwMode="auto">
            <a:xfrm>
              <a:off x="6986178" y="5871676"/>
              <a:ext cx="1908644" cy="868362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6934542" y="5896595"/>
                  <a:ext cx="1960280" cy="7231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𝜶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𝑴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𝑴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)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𝒈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4542" y="5896595"/>
                  <a:ext cx="1960280" cy="723147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" name="Ομάδα 21"/>
          <p:cNvGrpSpPr/>
          <p:nvPr/>
        </p:nvGrpSpPr>
        <p:grpSpPr>
          <a:xfrm>
            <a:off x="647056" y="2964314"/>
            <a:ext cx="7494310" cy="2999489"/>
            <a:chOff x="647056" y="2964314"/>
            <a:chExt cx="7494310" cy="2999489"/>
          </a:xfrm>
        </p:grpSpPr>
        <p:grpSp>
          <p:nvGrpSpPr>
            <p:cNvPr id="13" name="Ομάδα 12"/>
            <p:cNvGrpSpPr/>
            <p:nvPr/>
          </p:nvGrpSpPr>
          <p:grpSpPr>
            <a:xfrm>
              <a:off x="647056" y="3312661"/>
              <a:ext cx="1113638" cy="423590"/>
              <a:chOff x="647056" y="3312661"/>
              <a:chExt cx="1113638" cy="423590"/>
            </a:xfrm>
          </p:grpSpPr>
          <p:sp>
            <p:nvSpPr>
              <p:cNvPr id="15395" name="Line 30"/>
              <p:cNvSpPr>
                <a:spLocks noChangeShapeType="1"/>
              </p:cNvSpPr>
              <p:nvPr/>
            </p:nvSpPr>
            <p:spPr bwMode="auto">
              <a:xfrm rot="16200000">
                <a:off x="900114" y="3519557"/>
                <a:ext cx="0" cy="433388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647056" y="3312661"/>
                    <a:ext cx="1113638" cy="4001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" name="TextBox 1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7056" y="3312661"/>
                    <a:ext cx="1113638" cy="400110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t="-18182" r="-27322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9" name="Ομάδα 18"/>
            <p:cNvGrpSpPr/>
            <p:nvPr/>
          </p:nvGrpSpPr>
          <p:grpSpPr>
            <a:xfrm>
              <a:off x="1149926" y="5529262"/>
              <a:ext cx="1310808" cy="434541"/>
              <a:chOff x="1149926" y="5529262"/>
              <a:chExt cx="1310808" cy="434541"/>
            </a:xfrm>
          </p:grpSpPr>
          <p:sp>
            <p:nvSpPr>
              <p:cNvPr id="15396" name="Line 28"/>
              <p:cNvSpPr>
                <a:spLocks noChangeShapeType="1"/>
              </p:cNvSpPr>
              <p:nvPr/>
            </p:nvSpPr>
            <p:spPr bwMode="auto">
              <a:xfrm>
                <a:off x="2396404" y="5529262"/>
                <a:ext cx="0" cy="433387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1149926" y="5535544"/>
                    <a:ext cx="1310808" cy="42825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=−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8" name="TextBox 7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49926" y="5535544"/>
                    <a:ext cx="1310808" cy="428259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 t="-17143" r="-23256" b="-714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Ορθογώνιο 84"/>
                <p:cNvSpPr/>
                <p:nvPr/>
              </p:nvSpPr>
              <p:spPr>
                <a:xfrm>
                  <a:off x="6181214" y="2964314"/>
                  <a:ext cx="1960152" cy="45038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sz="20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sub>
                            </m:sSub>
                          </m:e>
                        </m:d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sub>
                            </m:sSub>
                          </m:e>
                        </m:d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l-GR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5" name="Ορθογώνιο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1214" y="2964314"/>
                  <a:ext cx="1960152" cy="450380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 b="-54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84" grpId="0" animBg="1"/>
      <p:bldP spid="45" grpId="0"/>
      <p:bldP spid="3" grpId="0"/>
      <p:bldP spid="80" grpId="0"/>
      <p:bldP spid="81" grpId="0"/>
      <p:bldP spid="82" grpId="0"/>
      <p:bldP spid="8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9" name="Rectangle 2"/>
          <p:cNvSpPr>
            <a:spLocks noChangeArrowheads="1"/>
          </p:cNvSpPr>
          <p:nvPr/>
        </p:nvSpPr>
        <p:spPr bwMode="auto">
          <a:xfrm>
            <a:off x="1087438" y="0"/>
            <a:ext cx="7162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16410" name="Rectangle 3"/>
          <p:cNvSpPr>
            <a:spLocks noChangeArrowheads="1"/>
          </p:cNvSpPr>
          <p:nvPr/>
        </p:nvSpPr>
        <p:spPr bwMode="auto">
          <a:xfrm>
            <a:off x="990600" y="876300"/>
            <a:ext cx="71628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>
                <a:solidFill>
                  <a:srgbClr val="FFFF00"/>
                </a:solidFill>
              </a:rPr>
              <a:t>ΕΡΓΑΛΕΙΑ</a:t>
            </a:r>
            <a:r>
              <a:rPr lang="en-US" altLang="el-GR" sz="4400" b="0">
                <a:solidFill>
                  <a:srgbClr val="FFFF00"/>
                </a:solidFill>
              </a:rPr>
              <a:t>: </a:t>
            </a:r>
            <a:r>
              <a:rPr lang="el-GR" altLang="el-GR" sz="3200">
                <a:solidFill>
                  <a:srgbClr val="FFFF00"/>
                </a:solidFill>
              </a:rPr>
              <a:t>Κεκλιμένο Επίπεδο</a:t>
            </a:r>
            <a:endParaRPr lang="en-US" altLang="el-GR" sz="3200">
              <a:solidFill>
                <a:srgbClr val="FFFF00"/>
              </a:solidFill>
            </a:endParaRPr>
          </a:p>
        </p:txBody>
      </p:sp>
      <p:grpSp>
        <p:nvGrpSpPr>
          <p:cNvPr id="16411" name="Group 95"/>
          <p:cNvGrpSpPr>
            <a:grpSpLocks/>
          </p:cNvGrpSpPr>
          <p:nvPr/>
        </p:nvGrpSpPr>
        <p:grpSpPr bwMode="auto">
          <a:xfrm>
            <a:off x="192088" y="2528888"/>
            <a:ext cx="3595687" cy="2028825"/>
            <a:chOff x="121" y="1593"/>
            <a:chExt cx="2265" cy="1278"/>
          </a:xfrm>
        </p:grpSpPr>
        <p:graphicFrame>
          <p:nvGraphicFramePr>
            <p:cNvPr id="16408" name="Object 34"/>
            <p:cNvGraphicFramePr>
              <a:graphicFrameLocks noChangeAspect="1"/>
            </p:cNvGraphicFramePr>
            <p:nvPr/>
          </p:nvGraphicFramePr>
          <p:xfrm>
            <a:off x="121" y="1593"/>
            <a:ext cx="2265" cy="1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717" name="Εικόνα" r:id="rId3" imgW="2743200" imgH="1828800" progId="Word.Picture.8">
                    <p:embed/>
                  </p:oleObj>
                </mc:Choice>
                <mc:Fallback>
                  <p:oleObj name="Εικόνα" r:id="rId3" imgW="2743200" imgH="1828800" progId="Word.Picture.8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" y="1593"/>
                          <a:ext cx="2265" cy="12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43" name="Text Box 36"/>
            <p:cNvSpPr txBox="1">
              <a:spLocks noChangeArrowheads="1"/>
            </p:cNvSpPr>
            <p:nvPr/>
          </p:nvSpPr>
          <p:spPr bwMode="auto">
            <a:xfrm>
              <a:off x="1515" y="2328"/>
              <a:ext cx="13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i="1">
                  <a:solidFill>
                    <a:srgbClr val="FFFF00"/>
                  </a:solidFill>
                </a:rPr>
                <a:t>θ</a:t>
              </a:r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890588" y="3043238"/>
            <a:ext cx="790575" cy="992187"/>
            <a:chOff x="890588" y="3043238"/>
            <a:chExt cx="790575" cy="992187"/>
          </a:xfrm>
        </p:grpSpPr>
        <p:sp>
          <p:nvSpPr>
            <p:cNvPr id="51243" name="Line 43"/>
            <p:cNvSpPr>
              <a:spLocks noChangeShapeType="1"/>
            </p:cNvSpPr>
            <p:nvPr/>
          </p:nvSpPr>
          <p:spPr bwMode="auto">
            <a:xfrm flipH="1">
              <a:off x="1292225" y="3043238"/>
              <a:ext cx="388938" cy="96678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1244" name="Line 44"/>
            <p:cNvSpPr>
              <a:spLocks noChangeShapeType="1"/>
            </p:cNvSpPr>
            <p:nvPr/>
          </p:nvSpPr>
          <p:spPr bwMode="auto">
            <a:xfrm>
              <a:off x="890588" y="3848100"/>
              <a:ext cx="414337" cy="187325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6418" name="Group 87"/>
          <p:cNvGrpSpPr>
            <a:grpSpLocks/>
          </p:cNvGrpSpPr>
          <p:nvPr/>
        </p:nvGrpSpPr>
        <p:grpSpPr bwMode="auto">
          <a:xfrm>
            <a:off x="1101725" y="2244725"/>
            <a:ext cx="438150" cy="798513"/>
            <a:chOff x="694" y="1414"/>
            <a:chExt cx="276" cy="503"/>
          </a:xfrm>
        </p:grpSpPr>
        <p:sp>
          <p:nvSpPr>
            <p:cNvPr id="16439" name="Rectangle 38"/>
            <p:cNvSpPr>
              <a:spLocks noChangeArrowheads="1"/>
            </p:cNvSpPr>
            <p:nvPr/>
          </p:nvSpPr>
          <p:spPr bwMode="auto">
            <a:xfrm rot="1450640">
              <a:off x="694" y="1657"/>
              <a:ext cx="276" cy="260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6440" name="Text Box 84"/>
            <p:cNvSpPr txBox="1">
              <a:spLocks noChangeArrowheads="1"/>
            </p:cNvSpPr>
            <p:nvPr/>
          </p:nvSpPr>
          <p:spPr bwMode="auto">
            <a:xfrm>
              <a:off x="703" y="1414"/>
              <a:ext cx="13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i="1">
                  <a:solidFill>
                    <a:srgbClr val="FFFF00"/>
                  </a:solidFill>
                </a:rPr>
                <a:t>m</a:t>
              </a:r>
              <a:endParaRPr lang="el-GR" altLang="el-GR" i="1">
                <a:solidFill>
                  <a:srgbClr val="FFFF00"/>
                </a:solidFill>
              </a:endParaRPr>
            </a:p>
          </p:txBody>
        </p:sp>
      </p:grpSp>
      <p:grpSp>
        <p:nvGrpSpPr>
          <p:cNvPr id="11" name="Group 93"/>
          <p:cNvGrpSpPr>
            <a:grpSpLocks/>
          </p:cNvGrpSpPr>
          <p:nvPr/>
        </p:nvGrpSpPr>
        <p:grpSpPr bwMode="auto">
          <a:xfrm>
            <a:off x="338138" y="2430463"/>
            <a:ext cx="3097212" cy="1282700"/>
            <a:chOff x="213" y="1531"/>
            <a:chExt cx="1951" cy="808"/>
          </a:xfrm>
        </p:grpSpPr>
        <p:sp>
          <p:nvSpPr>
            <p:cNvPr id="16432" name="Line 41"/>
            <p:cNvSpPr>
              <a:spLocks noChangeShapeType="1"/>
            </p:cNvSpPr>
            <p:nvPr/>
          </p:nvSpPr>
          <p:spPr bwMode="auto">
            <a:xfrm>
              <a:off x="213" y="1531"/>
              <a:ext cx="1673" cy="75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6433" name="Text Box 48"/>
            <p:cNvSpPr txBox="1">
              <a:spLocks noChangeArrowheads="1"/>
            </p:cNvSpPr>
            <p:nvPr/>
          </p:nvSpPr>
          <p:spPr bwMode="auto">
            <a:xfrm>
              <a:off x="1928" y="2109"/>
              <a:ext cx="23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i="1" dirty="0">
                  <a:solidFill>
                    <a:srgbClr val="FFFF00"/>
                  </a:solidFill>
                </a:rPr>
                <a:t>+x</a:t>
              </a:r>
              <a:endParaRPr lang="el-GR" altLang="el-GR" i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3" name="Group 94"/>
          <p:cNvGrpSpPr>
            <a:grpSpLocks/>
          </p:cNvGrpSpPr>
          <p:nvPr/>
        </p:nvGrpSpPr>
        <p:grpSpPr bwMode="auto">
          <a:xfrm>
            <a:off x="800100" y="1446213"/>
            <a:ext cx="990600" cy="2598737"/>
            <a:chOff x="504" y="911"/>
            <a:chExt cx="624" cy="1637"/>
          </a:xfrm>
        </p:grpSpPr>
        <p:sp>
          <p:nvSpPr>
            <p:cNvPr id="16428" name="Line 42"/>
            <p:cNvSpPr>
              <a:spLocks noChangeShapeType="1"/>
            </p:cNvSpPr>
            <p:nvPr/>
          </p:nvSpPr>
          <p:spPr bwMode="auto">
            <a:xfrm flipH="1">
              <a:off x="504" y="1026"/>
              <a:ext cx="624" cy="1522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6429" name="Text Box 49"/>
            <p:cNvSpPr txBox="1">
              <a:spLocks noChangeArrowheads="1"/>
            </p:cNvSpPr>
            <p:nvPr/>
          </p:nvSpPr>
          <p:spPr bwMode="auto">
            <a:xfrm>
              <a:off x="857" y="911"/>
              <a:ext cx="2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i="1">
                  <a:solidFill>
                    <a:srgbClr val="FFFF00"/>
                  </a:solidFill>
                </a:rPr>
                <a:t>+y</a:t>
              </a:r>
              <a:endParaRPr lang="el-GR" altLang="el-GR" i="1">
                <a:solidFill>
                  <a:srgbClr val="FFFF00"/>
                </a:solidFill>
              </a:endParaRPr>
            </a:p>
          </p:txBody>
        </p:sp>
        <p:sp>
          <p:nvSpPr>
            <p:cNvPr id="16430" name="Text Box 56"/>
            <p:cNvSpPr txBox="1">
              <a:spLocks noChangeArrowheads="1"/>
            </p:cNvSpPr>
            <p:nvPr/>
          </p:nvSpPr>
          <p:spPr bwMode="auto">
            <a:xfrm>
              <a:off x="688" y="2054"/>
              <a:ext cx="13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i="1">
                  <a:solidFill>
                    <a:srgbClr val="FFFF00"/>
                  </a:solidFill>
                </a:rPr>
                <a:t>θ</a:t>
              </a:r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1251716" y="2877685"/>
            <a:ext cx="450764" cy="1150937"/>
            <a:chOff x="1251716" y="2877685"/>
            <a:chExt cx="450764" cy="1150937"/>
          </a:xfrm>
        </p:grpSpPr>
        <p:grpSp>
          <p:nvGrpSpPr>
            <p:cNvPr id="10" name="Group 92"/>
            <p:cNvGrpSpPr>
              <a:grpSpLocks/>
            </p:cNvGrpSpPr>
            <p:nvPr/>
          </p:nvGrpSpPr>
          <p:grpSpPr bwMode="auto">
            <a:xfrm>
              <a:off x="1285357" y="2877685"/>
              <a:ext cx="263" cy="1150937"/>
              <a:chOff x="807" y="1799"/>
              <a:chExt cx="263" cy="725"/>
            </a:xfrm>
          </p:grpSpPr>
          <p:sp>
            <p:nvSpPr>
              <p:cNvPr id="16434" name="Line 39"/>
              <p:cNvSpPr>
                <a:spLocks noChangeShapeType="1"/>
              </p:cNvSpPr>
              <p:nvPr/>
            </p:nvSpPr>
            <p:spPr bwMode="auto">
              <a:xfrm>
                <a:off x="807" y="1799"/>
                <a:ext cx="0" cy="72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6401" name="Object 50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371054904"/>
                      </p:ext>
                    </p:extLst>
                  </p:nvPr>
                </p:nvGraphicFramePr>
                <p:xfrm>
                  <a:off x="871" y="2310"/>
                  <a:ext cx="199" cy="214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6718" name="Εξίσωση" r:id="rId5" imgW="164880" imgH="177480" progId="Equation.3">
                          <p:embed/>
                        </p:oleObj>
                      </mc:Choice>
                      <mc:Fallback>
                        <p:oleObj name="Εξίσωση" r:id="rId5" imgW="164880" imgH="177480" progId="Equation.3">
                          <p:embed/>
                          <p:pic>
                            <p:nvPicPr>
                              <p:cNvPr id="0" name="Object 5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871" y="2310"/>
                                <a:ext cx="199" cy="214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6401" name="Object 50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371054904"/>
                      </p:ext>
                    </p:extLst>
                  </p:nvPr>
                </p:nvGraphicFramePr>
                <p:xfrm>
                  <a:off x="871" y="2310"/>
                  <a:ext cx="199" cy="214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6703" name="Εξίσωση" r:id="rId7" imgW="164880" imgH="177480" progId="Equation.3">
                          <p:embed/>
                        </p:oleObj>
                      </mc:Choice>
                      <mc:Fallback>
                        <p:oleObj name="Εξίσωση" r:id="rId7" imgW="164880" imgH="177480" progId="Equation.3">
                          <p:embed/>
                          <p:pic>
                            <p:nvPicPr>
                              <p:cNvPr id="0" name="Object 5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871" y="2310"/>
                                <a:ext cx="199" cy="214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1251716" y="3348038"/>
                  <a:ext cx="45076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1716" y="3348038"/>
                  <a:ext cx="450764" cy="400110"/>
                </a:xfrm>
                <a:prstGeom prst="rect">
                  <a:avLst/>
                </a:prstGeom>
                <a:blipFill rotWithShape="1">
                  <a:blip r:embed="rId4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Ομάδα 22"/>
          <p:cNvGrpSpPr/>
          <p:nvPr/>
        </p:nvGrpSpPr>
        <p:grpSpPr>
          <a:xfrm>
            <a:off x="1233454" y="1771045"/>
            <a:ext cx="444352" cy="1134080"/>
            <a:chOff x="1233454" y="1771045"/>
            <a:chExt cx="444352" cy="1134080"/>
          </a:xfrm>
        </p:grpSpPr>
        <p:sp>
          <p:nvSpPr>
            <p:cNvPr id="16427" name="Line 60"/>
            <p:cNvSpPr>
              <a:spLocks noChangeShapeType="1"/>
            </p:cNvSpPr>
            <p:nvPr/>
          </p:nvSpPr>
          <p:spPr bwMode="auto">
            <a:xfrm rot="12242239">
              <a:off x="1463673" y="1884363"/>
              <a:ext cx="25400" cy="10207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1233454" y="1771045"/>
                  <a:ext cx="444352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33454" y="1771045"/>
                  <a:ext cx="444352" cy="437492"/>
                </a:xfrm>
                <a:prstGeom prst="rect">
                  <a:avLst/>
                </a:prstGeom>
                <a:blipFill rotWithShape="1">
                  <a:blip r:embed="rId4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Ομάδα 23"/>
          <p:cNvGrpSpPr/>
          <p:nvPr/>
        </p:nvGrpSpPr>
        <p:grpSpPr>
          <a:xfrm>
            <a:off x="644394" y="2216095"/>
            <a:ext cx="647037" cy="518016"/>
            <a:chOff x="644394" y="2216095"/>
            <a:chExt cx="647037" cy="518016"/>
          </a:xfrm>
        </p:grpSpPr>
        <p:sp>
          <p:nvSpPr>
            <p:cNvPr id="16431" name="Line 63"/>
            <p:cNvSpPr>
              <a:spLocks noChangeShapeType="1"/>
            </p:cNvSpPr>
            <p:nvPr/>
          </p:nvSpPr>
          <p:spPr bwMode="auto">
            <a:xfrm rot="6842239">
              <a:off x="1028700" y="2471379"/>
              <a:ext cx="0" cy="5254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/>
                <p:cNvSpPr txBox="1"/>
                <p:nvPr/>
              </p:nvSpPr>
              <p:spPr>
                <a:xfrm>
                  <a:off x="644394" y="2216095"/>
                  <a:ext cx="393056" cy="4464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3" name="TextBox 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4394" y="2216095"/>
                  <a:ext cx="393056" cy="446404"/>
                </a:xfrm>
                <a:prstGeom prst="rect">
                  <a:avLst/>
                </a:prstGeom>
                <a:blipFill rotWithShape="1">
                  <a:blip r:embed="rId47"/>
                  <a:stretch>
                    <a:fillRect b="-1506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Ομάδα 28"/>
          <p:cNvGrpSpPr/>
          <p:nvPr/>
        </p:nvGrpSpPr>
        <p:grpSpPr>
          <a:xfrm>
            <a:off x="4460790" y="2959903"/>
            <a:ext cx="4774320" cy="925227"/>
            <a:chOff x="4460790" y="2959903"/>
            <a:chExt cx="4774320" cy="925227"/>
          </a:xfrm>
        </p:grpSpPr>
        <p:sp>
          <p:nvSpPr>
            <p:cNvPr id="5" name="TextBox 4"/>
            <p:cNvSpPr txBox="1"/>
            <p:nvPr/>
          </p:nvSpPr>
          <p:spPr>
            <a:xfrm>
              <a:off x="4460790" y="2959903"/>
              <a:ext cx="47743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>
                  <a:solidFill>
                    <a:schemeClr val="bg1"/>
                  </a:solidFill>
                </a:rPr>
                <a:t>Συνισταμένη Δύναμη στον </a:t>
              </a:r>
              <a:r>
                <a:rPr lang="en-US" i="1" dirty="0" smtClean="0">
                  <a:solidFill>
                    <a:schemeClr val="bg1"/>
                  </a:solidFill>
                </a:rPr>
                <a:t>x</a:t>
              </a:r>
              <a:r>
                <a:rPr lang="en-US" dirty="0" smtClean="0">
                  <a:solidFill>
                    <a:schemeClr val="bg1"/>
                  </a:solidFill>
                </a:rPr>
                <a:t>-</a:t>
              </a:r>
              <a:r>
                <a:rPr lang="el-GR" dirty="0" smtClean="0">
                  <a:solidFill>
                    <a:schemeClr val="bg1"/>
                  </a:solidFill>
                </a:rPr>
                <a:t>Άξονα</a:t>
              </a:r>
              <a:endParaRPr lang="el-GR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4490366" y="3407242"/>
                  <a:ext cx="2335768" cy="4778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𝐱</m:t>
                            </m:r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0366" y="3407242"/>
                  <a:ext cx="2335768" cy="477888"/>
                </a:xfrm>
                <a:prstGeom prst="rect">
                  <a:avLst/>
                </a:prstGeom>
                <a:blipFill rotWithShape="1">
                  <a:blip r:embed="rId48"/>
                  <a:stretch>
                    <a:fillRect b="-1538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5639148" y="3914110"/>
                <a:ext cx="126451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𝒇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𝝁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𝑵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9148" y="3914110"/>
                <a:ext cx="1264513" cy="461665"/>
              </a:xfrm>
              <a:prstGeom prst="rect">
                <a:avLst/>
              </a:prstGeom>
              <a:blipFill rotWithShape="1">
                <a:blip r:embed="rId49"/>
                <a:stretch>
                  <a:fillRect l="-483"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Ομάδα 29"/>
          <p:cNvGrpSpPr/>
          <p:nvPr/>
        </p:nvGrpSpPr>
        <p:grpSpPr>
          <a:xfrm>
            <a:off x="4354283" y="4439137"/>
            <a:ext cx="4774320" cy="976840"/>
            <a:chOff x="4354283" y="4439137"/>
            <a:chExt cx="4774320" cy="976840"/>
          </a:xfrm>
        </p:grpSpPr>
        <p:sp>
          <p:nvSpPr>
            <p:cNvPr id="68" name="TextBox 67"/>
            <p:cNvSpPr txBox="1"/>
            <p:nvPr/>
          </p:nvSpPr>
          <p:spPr>
            <a:xfrm>
              <a:off x="4354283" y="4439137"/>
              <a:ext cx="47743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>
                  <a:solidFill>
                    <a:schemeClr val="bg1"/>
                  </a:solidFill>
                </a:rPr>
                <a:t>Συνισταμένη Δύναμη στον </a:t>
              </a:r>
              <a:r>
                <a:rPr lang="en-US" i="1" dirty="0" smtClean="0">
                  <a:solidFill>
                    <a:schemeClr val="bg1"/>
                  </a:solidFill>
                </a:rPr>
                <a:t>y</a:t>
              </a:r>
              <a:r>
                <a:rPr lang="en-US" dirty="0" smtClean="0">
                  <a:solidFill>
                    <a:schemeClr val="bg1"/>
                  </a:solidFill>
                </a:rPr>
                <a:t>-</a:t>
              </a:r>
              <a:r>
                <a:rPr lang="el-GR" dirty="0" smtClean="0">
                  <a:solidFill>
                    <a:schemeClr val="bg1"/>
                  </a:solidFill>
                </a:rPr>
                <a:t>Άξονα</a:t>
              </a:r>
              <a:endParaRPr lang="el-GR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4359730" y="4920392"/>
                  <a:ext cx="2967479" cy="49558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𝐲</m:t>
                            </m:r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𝑵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59730" y="4920392"/>
                  <a:ext cx="2967479" cy="495585"/>
                </a:xfrm>
                <a:prstGeom prst="rect">
                  <a:avLst/>
                </a:prstGeom>
                <a:blipFill rotWithShape="1">
                  <a:blip r:embed="rId50"/>
                  <a:stretch>
                    <a:fillRect b="-74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Ομάδα 27"/>
          <p:cNvGrpSpPr/>
          <p:nvPr/>
        </p:nvGrpSpPr>
        <p:grpSpPr>
          <a:xfrm>
            <a:off x="538163" y="2346130"/>
            <a:ext cx="7669571" cy="1508319"/>
            <a:chOff x="538163" y="2346130"/>
            <a:chExt cx="7669571" cy="1508319"/>
          </a:xfrm>
        </p:grpSpPr>
        <p:grpSp>
          <p:nvGrpSpPr>
            <p:cNvPr id="16435" name="Group 91"/>
            <p:cNvGrpSpPr>
              <a:grpSpLocks/>
            </p:cNvGrpSpPr>
            <p:nvPr/>
          </p:nvGrpSpPr>
          <p:grpSpPr bwMode="auto">
            <a:xfrm>
              <a:off x="538163" y="2833687"/>
              <a:ext cx="560387" cy="1020762"/>
              <a:chOff x="339" y="1785"/>
              <a:chExt cx="353" cy="643"/>
            </a:xfrm>
          </p:grpSpPr>
          <p:sp>
            <p:nvSpPr>
              <p:cNvPr id="16436" name="Line 47"/>
              <p:cNvSpPr>
                <a:spLocks noChangeShapeType="1"/>
              </p:cNvSpPr>
              <p:nvPr/>
            </p:nvSpPr>
            <p:spPr bwMode="auto">
              <a:xfrm rot="1442239">
                <a:off x="676" y="1785"/>
                <a:ext cx="16" cy="643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6403" name="Object 53"/>
                  <p:cNvGraphicFramePr>
                    <a:graphicFrameLocks noChangeAspect="1"/>
                  </p:cNvGraphicFramePr>
                  <p:nvPr/>
                </p:nvGraphicFramePr>
                <p:xfrm>
                  <a:off x="339" y="2030"/>
                  <a:ext cx="260" cy="29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6719" name="Εξίσωση" r:id="rId51" imgW="215640" imgH="241200" progId="Equation.3">
                          <p:embed/>
                        </p:oleObj>
                      </mc:Choice>
                      <mc:Fallback>
                        <p:oleObj name="Εξίσωση" r:id="rId51" imgW="215640" imgH="241200" progId="Equation.3">
                          <p:embed/>
                          <p:pic>
                            <p:nvPicPr>
                              <p:cNvPr id="0" name="Object 53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52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39" y="2030"/>
                                <a:ext cx="260" cy="2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6403" name="Object 53"/>
                  <p:cNvGraphicFramePr>
                    <a:graphicFrameLocks noChangeAspect="1"/>
                  </p:cNvGraphicFramePr>
                  <p:nvPr/>
                </p:nvGraphicFramePr>
                <p:xfrm>
                  <a:off x="339" y="2030"/>
                  <a:ext cx="260" cy="29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6704" name="Εξίσωση" r:id="rId53" imgW="215640" imgH="241200" progId="Equation.3">
                          <p:embed/>
                        </p:oleObj>
                      </mc:Choice>
                      <mc:Fallback>
                        <p:oleObj name="Εξίσωση" r:id="rId53" imgW="215640" imgH="241200" progId="Equation.3">
                          <p:embed/>
                          <p:pic>
                            <p:nvPicPr>
                              <p:cNvPr id="0" name="Object 53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54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39" y="2030"/>
                                <a:ext cx="260" cy="2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Ορθογώνιο 69"/>
                <p:cNvSpPr/>
                <p:nvPr/>
              </p:nvSpPr>
              <p:spPr>
                <a:xfrm>
                  <a:off x="4475237" y="2346130"/>
                  <a:ext cx="3732497" cy="4955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𝒘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0" name="Ορθογώνιο 6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5237" y="2346130"/>
                  <a:ext cx="3732497" cy="495520"/>
                </a:xfrm>
                <a:prstGeom prst="rect">
                  <a:avLst/>
                </a:prstGeom>
                <a:blipFill rotWithShape="1">
                  <a:blip r:embed="rId55"/>
                  <a:stretch>
                    <a:fillRect b="-74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Ομάδα 30"/>
          <p:cNvGrpSpPr/>
          <p:nvPr/>
        </p:nvGrpSpPr>
        <p:grpSpPr>
          <a:xfrm>
            <a:off x="1455630" y="2941326"/>
            <a:ext cx="7672973" cy="2569946"/>
            <a:chOff x="1455630" y="2941326"/>
            <a:chExt cx="7672973" cy="2569946"/>
          </a:xfrm>
        </p:grpSpPr>
        <p:sp>
          <p:nvSpPr>
            <p:cNvPr id="14" name="Ορθογώνιο 13"/>
            <p:cNvSpPr/>
            <p:nvPr/>
          </p:nvSpPr>
          <p:spPr bwMode="auto">
            <a:xfrm>
              <a:off x="4354283" y="2941326"/>
              <a:ext cx="4774320" cy="2474651"/>
            </a:xfrm>
            <a:prstGeom prst="rect">
              <a:avLst/>
            </a:prstGeom>
            <a:noFill/>
            <a:ln w="1905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19" name="Ομάδα 18"/>
            <p:cNvGrpSpPr/>
            <p:nvPr/>
          </p:nvGrpSpPr>
          <p:grpSpPr>
            <a:xfrm>
              <a:off x="1455630" y="4711256"/>
              <a:ext cx="2898653" cy="800016"/>
              <a:chOff x="1926771" y="4504422"/>
              <a:chExt cx="2427512" cy="800016"/>
            </a:xfrm>
          </p:grpSpPr>
          <p:cxnSp>
            <p:nvCxnSpPr>
              <p:cNvPr id="16" name="Ευθεία γραμμή σύνδεσης 15"/>
              <p:cNvCxnSpPr/>
              <p:nvPr/>
            </p:nvCxnSpPr>
            <p:spPr bwMode="auto">
              <a:xfrm flipH="1">
                <a:off x="1926771" y="4504422"/>
                <a:ext cx="2427512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" name="Ευθύγραμμο βέλος σύνδεσης 17"/>
              <p:cNvCxnSpPr/>
              <p:nvPr/>
            </p:nvCxnSpPr>
            <p:spPr bwMode="auto">
              <a:xfrm>
                <a:off x="1948543" y="4512438"/>
                <a:ext cx="0" cy="792000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223361" y="5528166"/>
                <a:ext cx="3364062" cy="4778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𝐱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𝝁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𝑵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361" y="5528166"/>
                <a:ext cx="3364062" cy="477888"/>
              </a:xfrm>
              <a:prstGeom prst="rect">
                <a:avLst/>
              </a:prstGeom>
              <a:blipFill rotWithShape="1">
                <a:blip r:embed="rId56"/>
                <a:stretch>
                  <a:fillRect b="-897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695961" y="6176299"/>
                <a:ext cx="211731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𝑵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961" y="6176299"/>
                <a:ext cx="2117311" cy="461665"/>
              </a:xfrm>
              <a:prstGeom prst="rect">
                <a:avLst/>
              </a:prstGeom>
              <a:blipFill rotWithShape="1">
                <a:blip r:embed="rId57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Αριστερό άγκιστρο 79"/>
          <p:cNvSpPr/>
          <p:nvPr/>
        </p:nvSpPr>
        <p:spPr bwMode="auto">
          <a:xfrm flipH="1">
            <a:off x="3587422" y="5686559"/>
            <a:ext cx="326571" cy="846000"/>
          </a:xfrm>
          <a:prstGeom prst="leftBrace">
            <a:avLst>
              <a:gd name="adj1" fmla="val 35000"/>
              <a:gd name="adj2" fmla="val 50000"/>
            </a:avLst>
          </a:pr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Ορθογώνιο 20"/>
              <p:cNvSpPr/>
              <p:nvPr/>
            </p:nvSpPr>
            <p:spPr>
              <a:xfrm>
                <a:off x="3967441" y="5860264"/>
                <a:ext cx="4408643" cy="4778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𝐱</m:t>
                          </m:r>
                          <m:r>
                            <a:rPr lang="en-US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𝝁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441" y="5860264"/>
                <a:ext cx="4408643" cy="477888"/>
              </a:xfrm>
              <a:prstGeom prst="rect">
                <a:avLst/>
              </a:prstGeom>
              <a:blipFill rotWithShape="1">
                <a:blip r:embed="rId58"/>
                <a:stretch>
                  <a:fillRect b="-759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TextBox 85"/>
          <p:cNvSpPr txBox="1"/>
          <p:nvPr/>
        </p:nvSpPr>
        <p:spPr>
          <a:xfrm>
            <a:off x="4354283" y="1580505"/>
            <a:ext cx="2985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Συνιστώσες  Βάρους:</a:t>
            </a:r>
            <a:endParaRPr lang="el-GR" dirty="0">
              <a:solidFill>
                <a:schemeClr val="bg1"/>
              </a:solidFill>
            </a:endParaRPr>
          </a:p>
        </p:txBody>
      </p:sp>
      <p:grpSp>
        <p:nvGrpSpPr>
          <p:cNvPr id="27" name="Ομάδα 26"/>
          <p:cNvGrpSpPr/>
          <p:nvPr/>
        </p:nvGrpSpPr>
        <p:grpSpPr>
          <a:xfrm>
            <a:off x="1272383" y="1935330"/>
            <a:ext cx="6829532" cy="1099763"/>
            <a:chOff x="1272383" y="1935330"/>
            <a:chExt cx="6829532" cy="1099763"/>
          </a:xfrm>
        </p:grpSpPr>
        <p:grpSp>
          <p:nvGrpSpPr>
            <p:cNvPr id="25" name="Ομάδα 24"/>
            <p:cNvGrpSpPr/>
            <p:nvPr/>
          </p:nvGrpSpPr>
          <p:grpSpPr>
            <a:xfrm>
              <a:off x="1272383" y="1935330"/>
              <a:ext cx="6829532" cy="1015872"/>
              <a:chOff x="1272383" y="726984"/>
              <a:chExt cx="6829532" cy="1015872"/>
            </a:xfrm>
          </p:grpSpPr>
          <p:sp>
            <p:nvSpPr>
              <p:cNvPr id="16438" name="Line 46"/>
              <p:cNvSpPr>
                <a:spLocks noChangeShapeType="1"/>
              </p:cNvSpPr>
              <p:nvPr/>
            </p:nvSpPr>
            <p:spPr bwMode="auto">
              <a:xfrm rot="17642239">
                <a:off x="1500190" y="1515049"/>
                <a:ext cx="0" cy="455613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Ορθογώνιο 8"/>
                  <p:cNvSpPr/>
                  <p:nvPr/>
                </p:nvSpPr>
                <p:spPr>
                  <a:xfrm>
                    <a:off x="4460790" y="726984"/>
                    <a:ext cx="3641125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𝒘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9" name="Ορθογώνιο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60790" y="726984"/>
                    <a:ext cx="3641125" cy="461665"/>
                  </a:xfrm>
                  <a:prstGeom prst="rect">
                    <a:avLst/>
                  </a:prstGeom>
                  <a:blipFill rotWithShape="1">
                    <a:blip r:embed="rId59"/>
                    <a:stretch>
                      <a:fillRect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1417181" y="2634983"/>
                  <a:ext cx="56881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7181" y="2634983"/>
                  <a:ext cx="568810" cy="400110"/>
                </a:xfrm>
                <a:prstGeom prst="rect">
                  <a:avLst/>
                </a:prstGeom>
                <a:blipFill rotWithShape="1">
                  <a:blip r:embed="rId6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8" grpId="0"/>
      <p:bldP spid="20" grpId="0"/>
      <p:bldP spid="80" grpId="0" animBg="1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770188" y="3436938"/>
            <a:ext cx="387032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FF00"/>
                </a:solidFill>
              </a:rPr>
              <a:t>Α΄ Νόμος του </a:t>
            </a:r>
            <a:r>
              <a:rPr lang="en-US" altLang="el-GR" sz="3200">
                <a:solidFill>
                  <a:srgbClr val="FFFF00"/>
                </a:solidFill>
              </a:rPr>
              <a:t>Newton</a:t>
            </a:r>
            <a:r>
              <a:rPr lang="el-GR" altLang="el-GR" sz="32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771775" y="2751138"/>
            <a:ext cx="37846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00FF00"/>
                </a:solidFill>
              </a:rPr>
              <a:t>Β΄ Νόμος του </a:t>
            </a:r>
            <a:r>
              <a:rPr lang="en-US" altLang="el-GR" sz="3200">
                <a:solidFill>
                  <a:srgbClr val="00FF00"/>
                </a:solidFill>
              </a:rPr>
              <a:t>Newton</a:t>
            </a:r>
            <a:endParaRPr lang="el-GR" altLang="el-GR" sz="3200">
              <a:solidFill>
                <a:srgbClr val="00FF00"/>
              </a:solidFill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2781300" y="4141788"/>
            <a:ext cx="37338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CC00"/>
                </a:solidFill>
              </a:rPr>
              <a:t>Γ΄ Νόμος του </a:t>
            </a:r>
            <a:r>
              <a:rPr lang="en-US" altLang="el-GR" sz="3200">
                <a:solidFill>
                  <a:srgbClr val="FFCC00"/>
                </a:solidFill>
              </a:rPr>
              <a:t>Newton</a:t>
            </a:r>
            <a:endParaRPr lang="el-GR" altLang="el-GR" sz="3200">
              <a:solidFill>
                <a:srgbClr val="FFCC00"/>
              </a:solidFill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449638" y="4841875"/>
            <a:ext cx="255905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CC00"/>
                </a:solidFill>
              </a:rPr>
              <a:t>Παραδείγματα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71488" y="1800225"/>
            <a:ext cx="81105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FF00"/>
                </a:solidFill>
              </a:rPr>
              <a:t>ΝΟΜΟΙ ΤΟΥ </a:t>
            </a:r>
            <a:r>
              <a:rPr lang="en-US" altLang="el-GR" sz="3200">
                <a:solidFill>
                  <a:srgbClr val="FFFF00"/>
                </a:solidFill>
              </a:rPr>
              <a:t>NEWTON - </a:t>
            </a:r>
            <a:r>
              <a:rPr lang="el-GR" altLang="el-GR" sz="3200">
                <a:solidFill>
                  <a:srgbClr val="FFFF00"/>
                </a:solidFill>
              </a:rPr>
              <a:t>ΠΑΡΑΔΕΙΓΜΑΤΑ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" grpId="0" build="p" autoUpdateAnimBg="0"/>
      <p:bldP spid="4" grpId="0" build="p" autoUpdateAnimBg="0"/>
      <p:bldP spid="5" grpId="0" build="p" autoUpdateAnimBg="0"/>
      <p:bldP spid="6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7" name="Rectangle 2"/>
          <p:cNvSpPr>
            <a:spLocks noChangeArrowheads="1"/>
          </p:cNvSpPr>
          <p:nvPr/>
        </p:nvSpPr>
        <p:spPr bwMode="auto">
          <a:xfrm>
            <a:off x="1087438" y="0"/>
            <a:ext cx="7162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17428" name="Rectangle 3"/>
          <p:cNvSpPr>
            <a:spLocks noChangeArrowheads="1"/>
          </p:cNvSpPr>
          <p:nvPr/>
        </p:nvSpPr>
        <p:spPr bwMode="auto">
          <a:xfrm>
            <a:off x="990600" y="876300"/>
            <a:ext cx="71628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>
                <a:solidFill>
                  <a:srgbClr val="FFFF00"/>
                </a:solidFill>
              </a:rPr>
              <a:t>ΕΡΓΑΛΕΙΑ</a:t>
            </a:r>
            <a:r>
              <a:rPr lang="en-US" altLang="el-GR" sz="4400" b="0">
                <a:solidFill>
                  <a:srgbClr val="FFFF00"/>
                </a:solidFill>
              </a:rPr>
              <a:t>: </a:t>
            </a:r>
            <a:r>
              <a:rPr lang="el-GR" altLang="el-GR" sz="3200">
                <a:solidFill>
                  <a:srgbClr val="FFFF00"/>
                </a:solidFill>
              </a:rPr>
              <a:t>Κεκλιμένο Επίπεδο</a:t>
            </a:r>
            <a:endParaRPr lang="en-US" altLang="el-GR" sz="3200">
              <a:solidFill>
                <a:srgbClr val="FFFF00"/>
              </a:solidFill>
            </a:endParaRPr>
          </a:p>
        </p:txBody>
      </p:sp>
      <p:sp>
        <p:nvSpPr>
          <p:cNvPr id="52252" name="Text Box 28"/>
          <p:cNvSpPr txBox="1">
            <a:spLocks noChangeArrowheads="1"/>
          </p:cNvSpPr>
          <p:nvPr/>
        </p:nvSpPr>
        <p:spPr bwMode="auto">
          <a:xfrm>
            <a:off x="0" y="4395788"/>
            <a:ext cx="415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dirty="0">
                <a:solidFill>
                  <a:schemeClr val="bg1"/>
                </a:solidFill>
              </a:rPr>
              <a:t>1η Περίπτωση (μάζα ακίνητη)</a:t>
            </a:r>
          </a:p>
        </p:txBody>
      </p:sp>
      <p:grpSp>
        <p:nvGrpSpPr>
          <p:cNvPr id="10" name="Ομάδα 9"/>
          <p:cNvGrpSpPr/>
          <p:nvPr/>
        </p:nvGrpSpPr>
        <p:grpSpPr>
          <a:xfrm>
            <a:off x="4735357" y="1811338"/>
            <a:ext cx="4408643" cy="986471"/>
            <a:chOff x="4735357" y="1811338"/>
            <a:chExt cx="4408643" cy="986471"/>
          </a:xfrm>
        </p:grpSpPr>
        <p:sp>
          <p:nvSpPr>
            <p:cNvPr id="17435" name="Text Box 49"/>
            <p:cNvSpPr txBox="1">
              <a:spLocks noChangeArrowheads="1"/>
            </p:cNvSpPr>
            <p:nvPr/>
          </p:nvSpPr>
          <p:spPr bwMode="auto">
            <a:xfrm>
              <a:off x="4811483" y="1811338"/>
              <a:ext cx="16378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dirty="0">
                  <a:solidFill>
                    <a:schemeClr val="bg1"/>
                  </a:solidFill>
                </a:rPr>
                <a:t>Αποδείξαμε: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Ορθογώνιο 41"/>
                <p:cNvSpPr/>
                <p:nvPr/>
              </p:nvSpPr>
              <p:spPr>
                <a:xfrm>
                  <a:off x="4735357" y="2319921"/>
                  <a:ext cx="4408643" cy="4778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𝐱</m:t>
                            </m:r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l-GR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𝝁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𝜃</m:t>
                            </m:r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2" name="Ορθογώνιο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5357" y="2319921"/>
                  <a:ext cx="4408643" cy="47788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897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192088" y="1446213"/>
            <a:ext cx="3595687" cy="3111500"/>
            <a:chOff x="192088" y="1446213"/>
            <a:chExt cx="3595687" cy="3111500"/>
          </a:xfrm>
        </p:grpSpPr>
        <p:grpSp>
          <p:nvGrpSpPr>
            <p:cNvPr id="43" name="Group 95"/>
            <p:cNvGrpSpPr>
              <a:grpSpLocks/>
            </p:cNvGrpSpPr>
            <p:nvPr/>
          </p:nvGrpSpPr>
          <p:grpSpPr bwMode="auto">
            <a:xfrm>
              <a:off x="192088" y="2528888"/>
              <a:ext cx="3595687" cy="2028825"/>
              <a:chOff x="121" y="1593"/>
              <a:chExt cx="2265" cy="1278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44" name="Object 34"/>
                  <p:cNvGraphicFramePr>
                    <a:graphicFrameLocks noChangeAspect="1"/>
                  </p:cNvGraphicFramePr>
                  <p:nvPr/>
                </p:nvGraphicFramePr>
                <p:xfrm>
                  <a:off x="121" y="1593"/>
                  <a:ext cx="2265" cy="1278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7668" name="Εικόνα" r:id="rId4" imgW="2743200" imgH="1828800" progId="Word.Picture.8">
                          <p:embed/>
                        </p:oleObj>
                      </mc:Choice>
                      <mc:Fallback>
                        <p:oleObj name="Εικόνα" r:id="rId4" imgW="2743200" imgH="1828800" progId="Word.Picture.8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5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121" y="1593"/>
                                <a:ext cx="2265" cy="1278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44" name="Object 34"/>
                  <p:cNvGraphicFramePr>
                    <a:graphicFrameLocks noChangeAspect="1"/>
                  </p:cNvGraphicFramePr>
                  <p:nvPr/>
                </p:nvGraphicFramePr>
                <p:xfrm>
                  <a:off x="121" y="1593"/>
                  <a:ext cx="2265" cy="1278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7653" name="Εικόνα" r:id="rId6" imgW="2743200" imgH="1828800" progId="Word.Picture.8">
                          <p:embed/>
                        </p:oleObj>
                      </mc:Choice>
                      <mc:Fallback>
                        <p:oleObj name="Εικόνα" r:id="rId6" imgW="2743200" imgH="1828800" progId="Word.Picture.8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7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121" y="1593"/>
                                <a:ext cx="2265" cy="1278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p:sp>
            <p:nvSpPr>
              <p:cNvPr id="45" name="Text Box 36"/>
              <p:cNvSpPr txBox="1">
                <a:spLocks noChangeArrowheads="1"/>
              </p:cNvSpPr>
              <p:nvPr/>
            </p:nvSpPr>
            <p:spPr bwMode="auto">
              <a:xfrm>
                <a:off x="1515" y="2328"/>
                <a:ext cx="13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i="1">
                    <a:solidFill>
                      <a:srgbClr val="FFFF00"/>
                    </a:solidFill>
                  </a:rPr>
                  <a:t>θ</a:t>
                </a:r>
              </a:p>
            </p:txBody>
          </p:sp>
        </p:grpSp>
        <p:grpSp>
          <p:nvGrpSpPr>
            <p:cNvPr id="4" name="Ομάδα 3"/>
            <p:cNvGrpSpPr/>
            <p:nvPr/>
          </p:nvGrpSpPr>
          <p:grpSpPr>
            <a:xfrm>
              <a:off x="338138" y="1446213"/>
              <a:ext cx="3097212" cy="2598737"/>
              <a:chOff x="338138" y="1446213"/>
              <a:chExt cx="3097212" cy="2598737"/>
            </a:xfrm>
          </p:grpSpPr>
          <p:grpSp>
            <p:nvGrpSpPr>
              <p:cNvPr id="46" name="Ομάδα 45"/>
              <p:cNvGrpSpPr/>
              <p:nvPr/>
            </p:nvGrpSpPr>
            <p:grpSpPr>
              <a:xfrm>
                <a:off x="890588" y="3043238"/>
                <a:ext cx="790575" cy="992187"/>
                <a:chOff x="890588" y="3043238"/>
                <a:chExt cx="790575" cy="992187"/>
              </a:xfrm>
            </p:grpSpPr>
            <p:sp>
              <p:nvSpPr>
                <p:cNvPr id="47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1292225" y="3043238"/>
                  <a:ext cx="388938" cy="966787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8" name="Line 44"/>
                <p:cNvSpPr>
                  <a:spLocks noChangeShapeType="1"/>
                </p:cNvSpPr>
                <p:nvPr/>
              </p:nvSpPr>
              <p:spPr bwMode="auto">
                <a:xfrm>
                  <a:off x="890588" y="3848100"/>
                  <a:ext cx="414337" cy="187325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49" name="Group 87"/>
              <p:cNvGrpSpPr>
                <a:grpSpLocks/>
              </p:cNvGrpSpPr>
              <p:nvPr/>
            </p:nvGrpSpPr>
            <p:grpSpPr bwMode="auto">
              <a:xfrm>
                <a:off x="1101725" y="2244725"/>
                <a:ext cx="438150" cy="798513"/>
                <a:chOff x="694" y="1414"/>
                <a:chExt cx="276" cy="503"/>
              </a:xfrm>
            </p:grpSpPr>
            <p:sp>
              <p:nvSpPr>
                <p:cNvPr id="50" name="Rectangle 38"/>
                <p:cNvSpPr>
                  <a:spLocks noChangeArrowheads="1"/>
                </p:cNvSpPr>
                <p:nvPr/>
              </p:nvSpPr>
              <p:spPr bwMode="auto">
                <a:xfrm rot="1450640">
                  <a:off x="694" y="1657"/>
                  <a:ext cx="276" cy="260"/>
                </a:xfrm>
                <a:prstGeom prst="rect">
                  <a:avLst/>
                </a:prstGeom>
                <a:solidFill>
                  <a:srgbClr val="996633"/>
                </a:solidFill>
                <a:ln w="9525">
                  <a:solidFill>
                    <a:srgbClr val="9966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51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703" y="1414"/>
                  <a:ext cx="13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i="1">
                      <a:solidFill>
                        <a:srgbClr val="FFFF00"/>
                      </a:solidFill>
                    </a:rPr>
                    <a:t>m</a:t>
                  </a:r>
                  <a:endParaRPr lang="el-GR" altLang="el-GR" i="1">
                    <a:solidFill>
                      <a:srgbClr val="FFFF00"/>
                    </a:solidFill>
                  </a:endParaRPr>
                </a:p>
              </p:txBody>
            </p:sp>
          </p:grpSp>
          <p:grpSp>
            <p:nvGrpSpPr>
              <p:cNvPr id="52" name="Group 93"/>
              <p:cNvGrpSpPr>
                <a:grpSpLocks/>
              </p:cNvGrpSpPr>
              <p:nvPr/>
            </p:nvGrpSpPr>
            <p:grpSpPr bwMode="auto">
              <a:xfrm>
                <a:off x="338138" y="2430463"/>
                <a:ext cx="3097212" cy="1282700"/>
                <a:chOff x="213" y="1531"/>
                <a:chExt cx="1951" cy="808"/>
              </a:xfrm>
            </p:grpSpPr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auto">
                <a:xfrm>
                  <a:off x="213" y="1531"/>
                  <a:ext cx="1673" cy="757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928" y="2109"/>
                  <a:ext cx="236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i="1" dirty="0">
                      <a:solidFill>
                        <a:srgbClr val="FFFF00"/>
                      </a:solidFill>
                    </a:rPr>
                    <a:t>+x</a:t>
                  </a:r>
                  <a:endParaRPr lang="el-GR" altLang="el-GR" i="1" dirty="0">
                    <a:solidFill>
                      <a:srgbClr val="FFFF00"/>
                    </a:solidFill>
                  </a:endParaRPr>
                </a:p>
              </p:txBody>
            </p:sp>
          </p:grpSp>
          <p:grpSp>
            <p:nvGrpSpPr>
              <p:cNvPr id="55" name="Group 94"/>
              <p:cNvGrpSpPr>
                <a:grpSpLocks/>
              </p:cNvGrpSpPr>
              <p:nvPr/>
            </p:nvGrpSpPr>
            <p:grpSpPr bwMode="auto">
              <a:xfrm>
                <a:off x="800100" y="1446213"/>
                <a:ext cx="990600" cy="2598737"/>
                <a:chOff x="504" y="911"/>
                <a:chExt cx="624" cy="1637"/>
              </a:xfrm>
            </p:grpSpPr>
            <p:sp>
              <p:nvSpPr>
                <p:cNvPr id="56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504" y="1026"/>
                  <a:ext cx="624" cy="1522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7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857" y="911"/>
                  <a:ext cx="236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i="1">
                      <a:solidFill>
                        <a:srgbClr val="FFFF00"/>
                      </a:solidFill>
                    </a:rPr>
                    <a:t>+y</a:t>
                  </a:r>
                  <a:endParaRPr lang="el-GR" altLang="el-GR" i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688" y="2054"/>
                  <a:ext cx="13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l-GR" altLang="el-GR" i="1">
                      <a:solidFill>
                        <a:srgbClr val="FFFF00"/>
                      </a:solidFill>
                    </a:rPr>
                    <a:t>θ</a:t>
                  </a:r>
                </a:p>
              </p:txBody>
            </p:sp>
          </p:grpSp>
          <p:grpSp>
            <p:nvGrpSpPr>
              <p:cNvPr id="59" name="Ομάδα 58"/>
              <p:cNvGrpSpPr/>
              <p:nvPr/>
            </p:nvGrpSpPr>
            <p:grpSpPr>
              <a:xfrm>
                <a:off x="1251716" y="2877685"/>
                <a:ext cx="450764" cy="1150937"/>
                <a:chOff x="1251716" y="2877685"/>
                <a:chExt cx="450764" cy="1150937"/>
              </a:xfrm>
            </p:grpSpPr>
            <p:grpSp>
              <p:nvGrpSpPr>
                <p:cNvPr id="60" name="Group 92"/>
                <p:cNvGrpSpPr>
                  <a:grpSpLocks/>
                </p:cNvGrpSpPr>
                <p:nvPr/>
              </p:nvGrpSpPr>
              <p:grpSpPr bwMode="auto">
                <a:xfrm>
                  <a:off x="1285357" y="2877685"/>
                  <a:ext cx="263" cy="1150937"/>
                  <a:chOff x="807" y="1799"/>
                  <a:chExt cx="263" cy="725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graphicFrame>
                    <p:nvGraphicFramePr>
                      <p:cNvPr id="63" name="Object 50"/>
                      <p:cNvGraphicFramePr>
                        <a:graphicFrameLocks noChangeAspect="1"/>
                      </p:cNvGraphicFramePr>
                      <p:nvPr>
                        <p:extLst>
                          <p:ext uri="{D42A27DB-BD31-4B8C-83A1-F6EECF244321}">
                            <p14:modId xmlns:p14="http://schemas.microsoft.com/office/powerpoint/2010/main" val="3429887309"/>
                          </p:ext>
                        </p:extLst>
                      </p:nvPr>
                    </p:nvGraphicFramePr>
                    <p:xfrm>
                      <a:off x="871" y="2310"/>
                      <a:ext cx="199" cy="214"/>
                    </p:xfrm>
                    <a:graphic>
                      <a:graphicData uri="http://schemas.openxmlformats.org/presentationml/2006/ole">
                        <mc:AlternateContent>
                          <mc:Choice xmlns:v="urn:schemas-microsoft-com:vml" Requires="v">
                            <p:oleObj spid="_x0000_s17669" name="Εξίσωση" r:id="rId8" imgW="164880" imgH="177480" progId="Equation.3">
                              <p:embed/>
                            </p:oleObj>
                          </mc:Choice>
                          <mc:Fallback>
                            <p:oleObj name="Εξίσωση" r:id="rId8" imgW="164880" imgH="177480" progId="Equation.3">
                              <p:embed/>
                              <p:pic>
                                <p:nvPicPr>
                                  <p:cNvPr id="0" name=""/>
                                  <p:cNvPicPr>
                                    <a:picLocks noChangeAspect="1" noChangeArrowheads="1"/>
                                  </p:cNvPicPr>
                                  <p:nvPr/>
                                </p:nvPicPr>
                                <p:blipFill>
                                  <a:blip r:embed="rId9">
                                    <a:extLst>
                                      <a:ext uri="{28A0092B-C50C-407E-A947-70E740481C1C}">
                                        <a14:useLocalDpi val="0"/>
                                      </a:ext>
                                    </a:extLst>
                                  </a:blip>
                                  <a:srcRect/>
                                  <a:stretch>
                                    <a:fillRect/>
                                  </a:stretch>
                                </p:blipFill>
                                <p:spPr bwMode="auto">
                                  <a:xfrm>
                                    <a:off x="871" y="2310"/>
                                    <a:ext cx="199" cy="214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  <a:effectLst/>
                                  <a:extLst>
                                    <a:ext uri="{909E8E84-426E-40DD-AFC4-6F175D3DCCD1}">
                                      <a14:hiddenFill>
                                        <a:solidFill>
                                          <a:srgbClr val="FFFFFF"/>
                                        </a:solidFill>
                                      </a14:hiddenFill>
                                    </a:ext>
                                    <a:ext uri="{91240B29-F687-4F45-9708-019B960494DF}">
                                      <a14:hiddenLine w="9525">
                                        <a:solidFill>
                                          <a:srgbClr val="000000"/>
                                        </a:solidFill>
                                        <a:miter lim="800000"/>
                                        <a:headEnd/>
                                        <a:tailEnd/>
                                      </a14:hiddenLine>
                                    </a:ext>
                                    <a:ext uri="{AF507438-7753-43E0-B8FC-AC1667EBCBE1}">
                                      <a14:hiddenEffects>
                                        <a:effectLst>
                                          <a:outerShdw dist="35921" dir="2700000" algn="ctr" rotWithShape="0">
                                            <a:srgbClr val="808080"/>
                                          </a:outerShdw>
                                        </a:effectLst>
                                      </a14:hiddenEffects>
                                    </a:ext>
                                  </a:extLst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</mc:Choice>
                <mc:Fallback xmlns="">
                  <p:graphicFrame>
                    <p:nvGraphicFramePr>
                      <p:cNvPr id="63" name="Object 50"/>
                      <p:cNvGraphicFramePr>
                        <a:graphicFrameLocks noChangeAspect="1"/>
                      </p:cNvGraphicFramePr>
                      <p:nvPr>
                        <p:extLst>
                          <p:ext uri="{D42A27DB-BD31-4B8C-83A1-F6EECF244321}">
                            <p14:modId xmlns:p14="http://schemas.microsoft.com/office/powerpoint/2010/main" val="3429887309"/>
                          </p:ext>
                        </p:extLst>
                      </p:nvPr>
                    </p:nvGraphicFramePr>
                    <p:xfrm>
                      <a:off x="871" y="2310"/>
                      <a:ext cx="199" cy="214"/>
                    </p:xfrm>
                    <a:graphic>
                      <a:graphicData uri="http://schemas.openxmlformats.org/presentationml/2006/ole">
                        <mc:AlternateContent>
                          <mc:Choice xmlns:v="urn:schemas-microsoft-com:vml" Requires="v">
                            <p:oleObj spid="_x0000_s17654" name="Εξίσωση" r:id="rId10" imgW="164880" imgH="177480" progId="Equation.3">
                              <p:embed/>
                            </p:oleObj>
                          </mc:Choice>
                          <mc:Fallback>
                            <p:oleObj name="Εξίσωση" r:id="rId10" imgW="164880" imgH="177480" progId="Equation.3">
                              <p:embed/>
                              <p:pic>
                                <p:nvPicPr>
                                  <p:cNvPr id="0" name=""/>
                                  <p:cNvPicPr>
                                    <a:picLocks noChangeAspect="1" noChangeArrowheads="1"/>
                                  </p:cNvPicPr>
                                  <p:nvPr/>
                                </p:nvPicPr>
                                <p:blipFill>
                                  <a:blip r:embed="rId11">
                                    <a:extLst>
                                      <a:ext uri="{28A0092B-C50C-407E-A947-70E740481C1C}">
                                        <a14:useLocalDpi xmlns:a14="http://schemas.microsoft.com/office/drawing/2010/main" val="0"/>
                                      </a:ext>
                                    </a:extLst>
                                  </a:blip>
                                  <a:srcRect/>
                                  <a:stretch>
                                    <a:fillRect/>
                                  </a:stretch>
                                </p:blipFill>
                                <p:spPr bwMode="auto">
                                  <a:xfrm>
                                    <a:off x="871" y="2310"/>
                                    <a:ext cx="199" cy="214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  <a:effectLst/>
                                  <a:extLst>
                                    <a:ext uri="{909E8E84-426E-40DD-AFC4-6F175D3DCCD1}">
                                      <a14:hiddenFill xmlns:a14="http://schemas.microsoft.com/office/drawing/2010/main">
                                        <a:solidFill>
                                          <a:srgbClr val="FFFFFF"/>
                                        </a:solidFill>
                                      </a14:hiddenFill>
                                    </a:ext>
                                    <a:ext uri="{91240B29-F687-4F45-9708-019B960494DF}">
                                      <a14:hiddenLine xmlns:a14="http://schemas.microsoft.com/office/drawing/2010/main" w="9525">
                                        <a:solidFill>
                                          <a:srgbClr val="000000"/>
                                        </a:solidFill>
                                        <a:miter lim="800000"/>
                                        <a:headEnd/>
                                        <a:tailEnd/>
                                      </a14:hiddenLine>
                                    </a:ext>
                                    <a:ext uri="{AF507438-7753-43E0-B8FC-AC1667EBCBE1}">
                                      <a14:hiddenEffects xmlns:a14="http://schemas.microsoft.com/office/drawing/2010/main">
                                        <a:effectLst>
                                          <a:outerShdw dist="35921" dir="2700000" algn="ctr" rotWithShape="0">
                                            <a:srgbClr val="808080"/>
                                          </a:outerShdw>
                                        </a:effectLst>
                                      </a14:hiddenEffects>
                                    </a:ext>
                                  </a:extLst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</mc:Fallback>
              </mc:AlternateContent>
              <p:sp>
                <p:nvSpPr>
                  <p:cNvPr id="62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807" y="1799"/>
                    <a:ext cx="0" cy="72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1" name="TextBox 60"/>
                    <p:cNvSpPr txBox="1"/>
                    <p:nvPr/>
                  </p:nvSpPr>
                  <p:spPr>
                    <a:xfrm>
                      <a:off x="1251716" y="3348038"/>
                      <a:ext cx="450764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𝒘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1" name="TextBox 6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51716" y="3348038"/>
                      <a:ext cx="450764" cy="400110"/>
                    </a:xfrm>
                    <a:prstGeom prst="rect">
                      <a:avLst/>
                    </a:prstGeom>
                    <a:blipFill rotWithShape="1">
                      <a:blip r:embed="rId4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64" name="Ομάδα 63"/>
              <p:cNvGrpSpPr/>
              <p:nvPr/>
            </p:nvGrpSpPr>
            <p:grpSpPr>
              <a:xfrm>
                <a:off x="1233454" y="1771045"/>
                <a:ext cx="444352" cy="1134080"/>
                <a:chOff x="1233454" y="1771045"/>
                <a:chExt cx="444352" cy="1134080"/>
              </a:xfrm>
            </p:grpSpPr>
            <p:sp>
              <p:nvSpPr>
                <p:cNvPr id="65" name="Line 60"/>
                <p:cNvSpPr>
                  <a:spLocks noChangeShapeType="1"/>
                </p:cNvSpPr>
                <p:nvPr/>
              </p:nvSpPr>
              <p:spPr bwMode="auto">
                <a:xfrm rot="12242239">
                  <a:off x="1463673" y="1884363"/>
                  <a:ext cx="25400" cy="1020762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6" name="TextBox 65"/>
                    <p:cNvSpPr txBox="1"/>
                    <p:nvPr/>
                  </p:nvSpPr>
                  <p:spPr>
                    <a:xfrm>
                      <a:off x="1233454" y="1771045"/>
                      <a:ext cx="444352" cy="43749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2" name="TextBox 6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33454" y="1771045"/>
                      <a:ext cx="444352" cy="437492"/>
                    </a:xfrm>
                    <a:prstGeom prst="rect">
                      <a:avLst/>
                    </a:prstGeom>
                    <a:blipFill rotWithShape="1">
                      <a:blip r:embed="rId4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67" name="Ομάδα 66"/>
              <p:cNvGrpSpPr/>
              <p:nvPr/>
            </p:nvGrpSpPr>
            <p:grpSpPr>
              <a:xfrm>
                <a:off x="644394" y="2216095"/>
                <a:ext cx="647037" cy="518016"/>
                <a:chOff x="644394" y="2216095"/>
                <a:chExt cx="647037" cy="518016"/>
              </a:xfrm>
            </p:grpSpPr>
            <p:sp>
              <p:nvSpPr>
                <p:cNvPr id="68" name="Line 63"/>
                <p:cNvSpPr>
                  <a:spLocks noChangeShapeType="1"/>
                </p:cNvSpPr>
                <p:nvPr/>
              </p:nvSpPr>
              <p:spPr bwMode="auto">
                <a:xfrm rot="6842239">
                  <a:off x="1028700" y="2471379"/>
                  <a:ext cx="0" cy="525463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9" name="TextBox 68"/>
                    <p:cNvSpPr txBox="1"/>
                    <p:nvPr/>
                  </p:nvSpPr>
                  <p:spPr>
                    <a:xfrm>
                      <a:off x="644394" y="2216095"/>
                      <a:ext cx="393056" cy="44640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3" name="TextBox 6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44394" y="2216095"/>
                      <a:ext cx="393056" cy="446404"/>
                    </a:xfrm>
                    <a:prstGeom prst="rect">
                      <a:avLst/>
                    </a:prstGeom>
                    <a:blipFill rotWithShape="1">
                      <a:blip r:embed="rId47"/>
                      <a:stretch>
                        <a:fillRect b="-1506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71" name="Group 91"/>
              <p:cNvGrpSpPr>
                <a:grpSpLocks/>
              </p:cNvGrpSpPr>
              <p:nvPr/>
            </p:nvGrpSpPr>
            <p:grpSpPr bwMode="auto">
              <a:xfrm>
                <a:off x="538163" y="2833687"/>
                <a:ext cx="560387" cy="1020762"/>
                <a:chOff x="339" y="1785"/>
                <a:chExt cx="353" cy="643"/>
              </a:xfrm>
            </p:grpSpPr>
            <p:sp>
              <p:nvSpPr>
                <p:cNvPr id="73" name="Line 47"/>
                <p:cNvSpPr>
                  <a:spLocks noChangeShapeType="1"/>
                </p:cNvSpPr>
                <p:nvPr/>
              </p:nvSpPr>
              <p:spPr bwMode="auto">
                <a:xfrm rot="1442239">
                  <a:off x="676" y="1785"/>
                  <a:ext cx="16" cy="643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74" name="Object 53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39" y="2030"/>
                    <a:ext cx="260" cy="291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7670" name="Εξίσωση" r:id="rId48" imgW="215640" imgH="241200" progId="Equation.3">
                            <p:embed/>
                          </p:oleObj>
                        </mc:Choice>
                        <mc:Fallback>
                          <p:oleObj name="Εξίσωση" r:id="rId48" imgW="215640" imgH="241200" progId="Equation.3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49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39" y="2030"/>
                                  <a:ext cx="260" cy="291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74" name="Object 53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39" y="2030"/>
                    <a:ext cx="260" cy="291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7655" name="Εξίσωση" r:id="rId50" imgW="215640" imgH="241200" progId="Equation.3">
                            <p:embed/>
                          </p:oleObj>
                        </mc:Choice>
                        <mc:Fallback>
                          <p:oleObj name="Εξίσωση" r:id="rId50" imgW="215640" imgH="241200" progId="Equation.3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51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39" y="2030"/>
                                  <a:ext cx="260" cy="291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</p:grpSp>
          <p:grpSp>
            <p:nvGrpSpPr>
              <p:cNvPr id="76" name="Ομάδα 75"/>
              <p:cNvGrpSpPr/>
              <p:nvPr/>
            </p:nvGrpSpPr>
            <p:grpSpPr>
              <a:xfrm>
                <a:off x="1272383" y="2634983"/>
                <a:ext cx="713608" cy="400110"/>
                <a:chOff x="1272383" y="2634983"/>
                <a:chExt cx="713608" cy="400110"/>
              </a:xfrm>
            </p:grpSpPr>
            <p:sp>
              <p:nvSpPr>
                <p:cNvPr id="79" name="Line 46"/>
                <p:cNvSpPr>
                  <a:spLocks noChangeShapeType="1"/>
                </p:cNvSpPr>
                <p:nvPr/>
              </p:nvSpPr>
              <p:spPr bwMode="auto">
                <a:xfrm rot="17642239">
                  <a:off x="1500190" y="2723395"/>
                  <a:ext cx="0" cy="455613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8" name="Ορθογώνιο 77"/>
                    <p:cNvSpPr/>
                    <p:nvPr/>
                  </p:nvSpPr>
                  <p:spPr>
                    <a:xfrm>
                      <a:off x="1417181" y="2634983"/>
                      <a:ext cx="568810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𝒘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78" name="Ορθογώνιο 7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17181" y="2634983"/>
                      <a:ext cx="568810" cy="400110"/>
                    </a:xfrm>
                    <a:prstGeom prst="rect">
                      <a:avLst/>
                    </a:prstGeom>
                    <a:blipFill rotWithShape="1">
                      <a:blip r:embed="rId5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37773" y="5440623"/>
                <a:ext cx="43309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≤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</m:sub>
                      </m:sSub>
                      <m:r>
                        <a:rPr lang="el-GR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b="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 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3" y="5440623"/>
                <a:ext cx="4330929" cy="461665"/>
              </a:xfrm>
              <a:prstGeom prst="rect">
                <a:avLst/>
              </a:prstGeom>
              <a:blipFill rotWithShape="1">
                <a:blip r:embed="rId53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01005" y="6131631"/>
                <a:ext cx="1653978" cy="461665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≤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</m:sub>
                      </m:sSub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005" y="6131631"/>
                <a:ext cx="1653978" cy="461665"/>
              </a:xfrm>
              <a:prstGeom prst="rect">
                <a:avLst/>
              </a:prstGeom>
              <a:blipFill rotWithShape="1">
                <a:blip r:embed="rId54"/>
                <a:stretch>
                  <a:fillRect b="-4938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Ομάδα 10"/>
          <p:cNvGrpSpPr/>
          <p:nvPr/>
        </p:nvGrpSpPr>
        <p:grpSpPr>
          <a:xfrm>
            <a:off x="54430" y="5593024"/>
            <a:ext cx="2669186" cy="256692"/>
            <a:chOff x="54430" y="5593024"/>
            <a:chExt cx="2669186" cy="256692"/>
          </a:xfrm>
        </p:grpSpPr>
        <p:sp>
          <p:nvSpPr>
            <p:cNvPr id="87" name="Line 33"/>
            <p:cNvSpPr>
              <a:spLocks noChangeShapeType="1"/>
            </p:cNvSpPr>
            <p:nvPr/>
          </p:nvSpPr>
          <p:spPr bwMode="auto">
            <a:xfrm flipH="1">
              <a:off x="54430" y="5603914"/>
              <a:ext cx="622622" cy="24580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9" name="Line 33"/>
            <p:cNvSpPr>
              <a:spLocks noChangeShapeType="1"/>
            </p:cNvSpPr>
            <p:nvPr/>
          </p:nvSpPr>
          <p:spPr bwMode="auto">
            <a:xfrm flipH="1">
              <a:off x="2100994" y="5593024"/>
              <a:ext cx="622622" cy="24580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523" y="4945322"/>
                <a:ext cx="2520049" cy="4778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𝒘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el-GR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≤</m:t>
                      </m:r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𝐬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" y="4945322"/>
                <a:ext cx="2520049" cy="477888"/>
              </a:xfrm>
              <a:prstGeom prst="rect">
                <a:avLst/>
              </a:prstGeom>
              <a:blipFill rotWithShape="1">
                <a:blip r:embed="rId55"/>
                <a:stretch>
                  <a:fillRect b="-1392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7852" y="5967773"/>
                <a:ext cx="2348592" cy="7893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den>
                      </m:f>
                      <m:r>
                        <a:rPr lang="el-GR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≤</m:t>
                      </m:r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2" y="5967773"/>
                <a:ext cx="2348592" cy="789383"/>
              </a:xfrm>
              <a:prstGeom prst="rect">
                <a:avLst/>
              </a:prstGeom>
              <a:blipFill rotWithShape="1">
                <a:blip r:embed="rId5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2" grpId="0" autoUpdateAnimBg="0"/>
      <p:bldP spid="6" grpId="0"/>
      <p:bldP spid="7" grpId="0" animBg="1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2" name="Rectangle 2"/>
          <p:cNvSpPr>
            <a:spLocks noChangeArrowheads="1"/>
          </p:cNvSpPr>
          <p:nvPr/>
        </p:nvSpPr>
        <p:spPr bwMode="auto">
          <a:xfrm>
            <a:off x="1087438" y="0"/>
            <a:ext cx="7162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18453" name="Rectangle 3"/>
          <p:cNvSpPr>
            <a:spLocks noChangeArrowheads="1"/>
          </p:cNvSpPr>
          <p:nvPr/>
        </p:nvSpPr>
        <p:spPr bwMode="auto">
          <a:xfrm>
            <a:off x="990600" y="876300"/>
            <a:ext cx="71628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>
                <a:solidFill>
                  <a:srgbClr val="FFFF00"/>
                </a:solidFill>
              </a:rPr>
              <a:t>ΕΡΓΑΛΕΙΑ</a:t>
            </a:r>
            <a:r>
              <a:rPr lang="en-US" altLang="el-GR" sz="4400" b="0">
                <a:solidFill>
                  <a:srgbClr val="FFFF00"/>
                </a:solidFill>
              </a:rPr>
              <a:t>: </a:t>
            </a:r>
            <a:r>
              <a:rPr lang="el-GR" altLang="el-GR" sz="3200">
                <a:solidFill>
                  <a:srgbClr val="FFFF00"/>
                </a:solidFill>
              </a:rPr>
              <a:t>Κεκλιμένο Επίπεδο</a:t>
            </a:r>
            <a:endParaRPr lang="en-US" altLang="el-GR" sz="3200">
              <a:solidFill>
                <a:srgbClr val="FFFF00"/>
              </a:solidFill>
            </a:endParaRP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187325" y="4559300"/>
            <a:ext cx="6561818" cy="442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6000" rIns="0" bIns="3600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solidFill>
                  <a:srgbClr val="FFFF00"/>
                </a:solidFill>
              </a:rPr>
              <a:t>2</a:t>
            </a:r>
            <a:r>
              <a:rPr lang="el-GR" altLang="el-GR" dirty="0">
                <a:solidFill>
                  <a:srgbClr val="FFFF00"/>
                </a:solidFill>
              </a:rPr>
              <a:t>η Περίπτωση (η μάζα </a:t>
            </a:r>
            <a:r>
              <a:rPr lang="el-GR" altLang="el-GR" dirty="0" smtClean="0">
                <a:solidFill>
                  <a:srgbClr val="FFFF00"/>
                </a:solidFill>
              </a:rPr>
              <a:t>κινείται</a:t>
            </a:r>
            <a:r>
              <a:rPr lang="en-US" altLang="el-GR" dirty="0" smtClean="0">
                <a:solidFill>
                  <a:srgbClr val="FFFF00"/>
                </a:solidFill>
              </a:rPr>
              <a:t> </a:t>
            </a:r>
            <a:r>
              <a:rPr lang="el-GR" altLang="el-GR" dirty="0" smtClean="0">
                <a:solidFill>
                  <a:srgbClr val="FFFF00"/>
                </a:solidFill>
              </a:rPr>
              <a:t>με επιτάχυνση α)</a:t>
            </a:r>
            <a:endParaRPr lang="el-GR" altLang="el-GR" dirty="0">
              <a:solidFill>
                <a:srgbClr val="FFFF00"/>
              </a:solidFill>
            </a:endParaRPr>
          </a:p>
        </p:txBody>
      </p:sp>
      <p:grpSp>
        <p:nvGrpSpPr>
          <p:cNvPr id="45" name="Ομάδα 44"/>
          <p:cNvGrpSpPr/>
          <p:nvPr/>
        </p:nvGrpSpPr>
        <p:grpSpPr>
          <a:xfrm>
            <a:off x="4735357" y="1811338"/>
            <a:ext cx="4408643" cy="986471"/>
            <a:chOff x="4735357" y="1811338"/>
            <a:chExt cx="4408643" cy="986471"/>
          </a:xfrm>
        </p:grpSpPr>
        <p:sp>
          <p:nvSpPr>
            <p:cNvPr id="46" name="Text Box 49"/>
            <p:cNvSpPr txBox="1">
              <a:spLocks noChangeArrowheads="1"/>
            </p:cNvSpPr>
            <p:nvPr/>
          </p:nvSpPr>
          <p:spPr bwMode="auto">
            <a:xfrm>
              <a:off x="4811483" y="1811338"/>
              <a:ext cx="16378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dirty="0">
                  <a:solidFill>
                    <a:schemeClr val="bg1"/>
                  </a:solidFill>
                </a:rPr>
                <a:t>Αποδείξαμε: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Ορθογώνιο 46"/>
                <p:cNvSpPr/>
                <p:nvPr/>
              </p:nvSpPr>
              <p:spPr>
                <a:xfrm>
                  <a:off x="4735357" y="2319921"/>
                  <a:ext cx="4408643" cy="4778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𝐱</m:t>
                            </m:r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l-GR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𝝁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𝜃</m:t>
                            </m:r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7" name="Ορθογώνιο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5357" y="2319921"/>
                  <a:ext cx="4408643" cy="47788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897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8" name="Ομάδα 47"/>
          <p:cNvGrpSpPr/>
          <p:nvPr/>
        </p:nvGrpSpPr>
        <p:grpSpPr>
          <a:xfrm>
            <a:off x="192088" y="1446213"/>
            <a:ext cx="3595687" cy="3111500"/>
            <a:chOff x="192088" y="1446213"/>
            <a:chExt cx="3595687" cy="3111500"/>
          </a:xfrm>
        </p:grpSpPr>
        <p:grpSp>
          <p:nvGrpSpPr>
            <p:cNvPr id="49" name="Group 95"/>
            <p:cNvGrpSpPr>
              <a:grpSpLocks/>
            </p:cNvGrpSpPr>
            <p:nvPr/>
          </p:nvGrpSpPr>
          <p:grpSpPr bwMode="auto">
            <a:xfrm>
              <a:off x="192088" y="2528888"/>
              <a:ext cx="3595687" cy="2028825"/>
              <a:chOff x="121" y="1593"/>
              <a:chExt cx="2265" cy="1278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81" name="Object 34"/>
                  <p:cNvGraphicFramePr>
                    <a:graphicFrameLocks noChangeAspect="1"/>
                  </p:cNvGraphicFramePr>
                  <p:nvPr/>
                </p:nvGraphicFramePr>
                <p:xfrm>
                  <a:off x="121" y="1593"/>
                  <a:ext cx="2265" cy="1278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8715" name="Εικόνα" r:id="rId5" imgW="2743200" imgH="1828800" progId="Word.Picture.8">
                          <p:embed/>
                        </p:oleObj>
                      </mc:Choice>
                      <mc:Fallback>
                        <p:oleObj name="Εικόνα" r:id="rId5" imgW="2743200" imgH="1828800" progId="Word.Picture.8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121" y="1593"/>
                                <a:ext cx="2265" cy="1278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81" name="Object 34"/>
                  <p:cNvGraphicFramePr>
                    <a:graphicFrameLocks noChangeAspect="1"/>
                  </p:cNvGraphicFramePr>
                  <p:nvPr/>
                </p:nvGraphicFramePr>
                <p:xfrm>
                  <a:off x="121" y="1593"/>
                  <a:ext cx="2265" cy="1278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8700" name="Εικόνα" r:id="rId7" imgW="2743200" imgH="1828800" progId="Word.Picture.8">
                          <p:embed/>
                        </p:oleObj>
                      </mc:Choice>
                      <mc:Fallback>
                        <p:oleObj name="Εικόνα" r:id="rId7" imgW="2743200" imgH="1828800" progId="Word.Picture.8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121" y="1593"/>
                                <a:ext cx="2265" cy="1278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p:sp>
            <p:nvSpPr>
              <p:cNvPr id="82" name="Text Box 36"/>
              <p:cNvSpPr txBox="1">
                <a:spLocks noChangeArrowheads="1"/>
              </p:cNvSpPr>
              <p:nvPr/>
            </p:nvSpPr>
            <p:spPr bwMode="auto">
              <a:xfrm>
                <a:off x="1515" y="2328"/>
                <a:ext cx="13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i="1">
                    <a:solidFill>
                      <a:srgbClr val="FFFF00"/>
                    </a:solidFill>
                  </a:rPr>
                  <a:t>θ</a:t>
                </a:r>
              </a:p>
            </p:txBody>
          </p:sp>
        </p:grpSp>
        <p:grpSp>
          <p:nvGrpSpPr>
            <p:cNvPr id="50" name="Ομάδα 49"/>
            <p:cNvGrpSpPr/>
            <p:nvPr/>
          </p:nvGrpSpPr>
          <p:grpSpPr>
            <a:xfrm>
              <a:off x="338138" y="1446213"/>
              <a:ext cx="3097212" cy="2598737"/>
              <a:chOff x="338138" y="1446213"/>
              <a:chExt cx="3097212" cy="2598737"/>
            </a:xfrm>
          </p:grpSpPr>
          <p:grpSp>
            <p:nvGrpSpPr>
              <p:cNvPr id="51" name="Ομάδα 50"/>
              <p:cNvGrpSpPr/>
              <p:nvPr/>
            </p:nvGrpSpPr>
            <p:grpSpPr>
              <a:xfrm>
                <a:off x="890588" y="3043238"/>
                <a:ext cx="790575" cy="992187"/>
                <a:chOff x="890588" y="3043238"/>
                <a:chExt cx="790575" cy="992187"/>
              </a:xfrm>
            </p:grpSpPr>
            <p:sp>
              <p:nvSpPr>
                <p:cNvPr id="79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1292225" y="3043238"/>
                  <a:ext cx="388938" cy="966787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0" name="Line 44"/>
                <p:cNvSpPr>
                  <a:spLocks noChangeShapeType="1"/>
                </p:cNvSpPr>
                <p:nvPr/>
              </p:nvSpPr>
              <p:spPr bwMode="auto">
                <a:xfrm>
                  <a:off x="890588" y="3848100"/>
                  <a:ext cx="414337" cy="187325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52" name="Group 87"/>
              <p:cNvGrpSpPr>
                <a:grpSpLocks/>
              </p:cNvGrpSpPr>
              <p:nvPr/>
            </p:nvGrpSpPr>
            <p:grpSpPr bwMode="auto">
              <a:xfrm>
                <a:off x="1101725" y="2244725"/>
                <a:ext cx="438150" cy="798513"/>
                <a:chOff x="694" y="1414"/>
                <a:chExt cx="276" cy="503"/>
              </a:xfrm>
            </p:grpSpPr>
            <p:sp>
              <p:nvSpPr>
                <p:cNvPr id="77" name="Rectangle 38"/>
                <p:cNvSpPr>
                  <a:spLocks noChangeArrowheads="1"/>
                </p:cNvSpPr>
                <p:nvPr/>
              </p:nvSpPr>
              <p:spPr bwMode="auto">
                <a:xfrm rot="1450640">
                  <a:off x="694" y="1657"/>
                  <a:ext cx="276" cy="260"/>
                </a:xfrm>
                <a:prstGeom prst="rect">
                  <a:avLst/>
                </a:prstGeom>
                <a:solidFill>
                  <a:srgbClr val="996633"/>
                </a:solidFill>
                <a:ln w="9525">
                  <a:solidFill>
                    <a:srgbClr val="9966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78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703" y="1414"/>
                  <a:ext cx="13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i="1">
                      <a:solidFill>
                        <a:srgbClr val="FFFF00"/>
                      </a:solidFill>
                    </a:rPr>
                    <a:t>m</a:t>
                  </a:r>
                  <a:endParaRPr lang="el-GR" altLang="el-GR" i="1">
                    <a:solidFill>
                      <a:srgbClr val="FFFF00"/>
                    </a:solidFill>
                  </a:endParaRPr>
                </a:p>
              </p:txBody>
            </p:sp>
          </p:grpSp>
          <p:grpSp>
            <p:nvGrpSpPr>
              <p:cNvPr id="53" name="Group 93"/>
              <p:cNvGrpSpPr>
                <a:grpSpLocks/>
              </p:cNvGrpSpPr>
              <p:nvPr/>
            </p:nvGrpSpPr>
            <p:grpSpPr bwMode="auto">
              <a:xfrm>
                <a:off x="338138" y="2430463"/>
                <a:ext cx="3097212" cy="1282700"/>
                <a:chOff x="213" y="1531"/>
                <a:chExt cx="1951" cy="808"/>
              </a:xfrm>
            </p:grpSpPr>
            <p:sp>
              <p:nvSpPr>
                <p:cNvPr id="75" name="Line 41"/>
                <p:cNvSpPr>
                  <a:spLocks noChangeShapeType="1"/>
                </p:cNvSpPr>
                <p:nvPr/>
              </p:nvSpPr>
              <p:spPr bwMode="auto">
                <a:xfrm>
                  <a:off x="213" y="1531"/>
                  <a:ext cx="1673" cy="757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7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928" y="2109"/>
                  <a:ext cx="236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i="1" dirty="0">
                      <a:solidFill>
                        <a:srgbClr val="FFFF00"/>
                      </a:solidFill>
                    </a:rPr>
                    <a:t>+x</a:t>
                  </a:r>
                  <a:endParaRPr lang="el-GR" altLang="el-GR" i="1" dirty="0">
                    <a:solidFill>
                      <a:srgbClr val="FFFF00"/>
                    </a:solidFill>
                  </a:endParaRPr>
                </a:p>
              </p:txBody>
            </p:sp>
          </p:grpSp>
          <p:grpSp>
            <p:nvGrpSpPr>
              <p:cNvPr id="54" name="Group 94"/>
              <p:cNvGrpSpPr>
                <a:grpSpLocks/>
              </p:cNvGrpSpPr>
              <p:nvPr/>
            </p:nvGrpSpPr>
            <p:grpSpPr bwMode="auto">
              <a:xfrm>
                <a:off x="800100" y="1446213"/>
                <a:ext cx="990600" cy="2598737"/>
                <a:chOff x="504" y="911"/>
                <a:chExt cx="624" cy="1637"/>
              </a:xfrm>
            </p:grpSpPr>
            <p:sp>
              <p:nvSpPr>
                <p:cNvPr id="72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504" y="1026"/>
                  <a:ext cx="624" cy="1522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7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857" y="911"/>
                  <a:ext cx="236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i="1">
                      <a:solidFill>
                        <a:srgbClr val="FFFF00"/>
                      </a:solidFill>
                    </a:rPr>
                    <a:t>+y</a:t>
                  </a:r>
                  <a:endParaRPr lang="el-GR" altLang="el-GR" i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4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688" y="2054"/>
                  <a:ext cx="13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l-GR" altLang="el-GR" i="1">
                      <a:solidFill>
                        <a:srgbClr val="FFFF00"/>
                      </a:solidFill>
                    </a:rPr>
                    <a:t>θ</a:t>
                  </a:r>
                </a:p>
              </p:txBody>
            </p:sp>
          </p:grpSp>
          <p:grpSp>
            <p:nvGrpSpPr>
              <p:cNvPr id="55" name="Ομάδα 54"/>
              <p:cNvGrpSpPr/>
              <p:nvPr/>
            </p:nvGrpSpPr>
            <p:grpSpPr>
              <a:xfrm>
                <a:off x="1251716" y="2877685"/>
                <a:ext cx="450764" cy="1150937"/>
                <a:chOff x="1251716" y="2877685"/>
                <a:chExt cx="450764" cy="1150937"/>
              </a:xfrm>
            </p:grpSpPr>
            <p:grpSp>
              <p:nvGrpSpPr>
                <p:cNvPr id="68" name="Group 92"/>
                <p:cNvGrpSpPr>
                  <a:grpSpLocks/>
                </p:cNvGrpSpPr>
                <p:nvPr/>
              </p:nvGrpSpPr>
              <p:grpSpPr bwMode="auto">
                <a:xfrm>
                  <a:off x="1285357" y="2877685"/>
                  <a:ext cx="263" cy="1150937"/>
                  <a:chOff x="807" y="1799"/>
                  <a:chExt cx="263" cy="725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graphicFrame>
                    <p:nvGraphicFramePr>
                      <p:cNvPr id="70" name="Object 50"/>
                      <p:cNvGraphicFramePr>
                        <a:graphicFrameLocks noChangeAspect="1"/>
                      </p:cNvGraphicFramePr>
                      <p:nvPr>
                        <p:extLst>
                          <p:ext uri="{D42A27DB-BD31-4B8C-83A1-F6EECF244321}">
                            <p14:modId xmlns:p14="http://schemas.microsoft.com/office/powerpoint/2010/main" val="3810542753"/>
                          </p:ext>
                        </p:extLst>
                      </p:nvPr>
                    </p:nvGraphicFramePr>
                    <p:xfrm>
                      <a:off x="871" y="2310"/>
                      <a:ext cx="199" cy="214"/>
                    </p:xfrm>
                    <a:graphic>
                      <a:graphicData uri="http://schemas.openxmlformats.org/presentationml/2006/ole">
                        <mc:AlternateContent>
                          <mc:Choice xmlns:v="urn:schemas-microsoft-com:vml" Requires="v">
                            <p:oleObj spid="_x0000_s18716" name="Εξίσωση" r:id="rId9" imgW="164880" imgH="177480" progId="Equation.3">
                              <p:embed/>
                            </p:oleObj>
                          </mc:Choice>
                          <mc:Fallback>
                            <p:oleObj name="Εξίσωση" r:id="rId9" imgW="164880" imgH="177480" progId="Equation.3">
                              <p:embed/>
                              <p:pic>
                                <p:nvPicPr>
                                  <p:cNvPr id="0" name=""/>
                                  <p:cNvPicPr>
                                    <a:picLocks noChangeAspect="1" noChangeArrowheads="1"/>
                                  </p:cNvPicPr>
                                  <p:nvPr/>
                                </p:nvPicPr>
                                <p:blipFill>
                                  <a:blip r:embed="rId10">
                                    <a:extLst>
                                      <a:ext uri="{28A0092B-C50C-407E-A947-70E740481C1C}">
                                        <a14:useLocalDpi val="0"/>
                                      </a:ext>
                                    </a:extLst>
                                  </a:blip>
                                  <a:srcRect/>
                                  <a:stretch>
                                    <a:fillRect/>
                                  </a:stretch>
                                </p:blipFill>
                                <p:spPr bwMode="auto">
                                  <a:xfrm>
                                    <a:off x="871" y="2310"/>
                                    <a:ext cx="199" cy="214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  <a:effectLst/>
                                  <a:extLst>
                                    <a:ext uri="{909E8E84-426E-40DD-AFC4-6F175D3DCCD1}">
                                      <a14:hiddenFill>
                                        <a:solidFill>
                                          <a:srgbClr val="FFFFFF"/>
                                        </a:solidFill>
                                      </a14:hiddenFill>
                                    </a:ext>
                                    <a:ext uri="{91240B29-F687-4F45-9708-019B960494DF}">
                                      <a14:hiddenLine w="9525">
                                        <a:solidFill>
                                          <a:srgbClr val="000000"/>
                                        </a:solidFill>
                                        <a:miter lim="800000"/>
                                        <a:headEnd/>
                                        <a:tailEnd/>
                                      </a14:hiddenLine>
                                    </a:ext>
                                    <a:ext uri="{AF507438-7753-43E0-B8FC-AC1667EBCBE1}">
                                      <a14:hiddenEffects>
                                        <a:effectLst>
                                          <a:outerShdw dist="35921" dir="2700000" algn="ctr" rotWithShape="0">
                                            <a:srgbClr val="808080"/>
                                          </a:outerShdw>
                                        </a:effectLst>
                                      </a14:hiddenEffects>
                                    </a:ext>
                                  </a:extLst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</mc:Choice>
                <mc:Fallback xmlns="">
                  <p:graphicFrame>
                    <p:nvGraphicFramePr>
                      <p:cNvPr id="70" name="Object 50"/>
                      <p:cNvGraphicFramePr>
                        <a:graphicFrameLocks noChangeAspect="1"/>
                      </p:cNvGraphicFramePr>
                      <p:nvPr>
                        <p:extLst>
                          <p:ext uri="{D42A27DB-BD31-4B8C-83A1-F6EECF244321}">
                            <p14:modId xmlns:p14="http://schemas.microsoft.com/office/powerpoint/2010/main" val="3810542753"/>
                          </p:ext>
                        </p:extLst>
                      </p:nvPr>
                    </p:nvGraphicFramePr>
                    <p:xfrm>
                      <a:off x="871" y="2310"/>
                      <a:ext cx="199" cy="214"/>
                    </p:xfrm>
                    <a:graphic>
                      <a:graphicData uri="http://schemas.openxmlformats.org/presentationml/2006/ole">
                        <mc:AlternateContent>
                          <mc:Choice xmlns:v="urn:schemas-microsoft-com:vml" Requires="v">
                            <p:oleObj spid="_x0000_s18701" name="Εξίσωση" r:id="rId11" imgW="164880" imgH="177480" progId="Equation.3">
                              <p:embed/>
                            </p:oleObj>
                          </mc:Choice>
                          <mc:Fallback>
                            <p:oleObj name="Εξίσωση" r:id="rId11" imgW="164880" imgH="177480" progId="Equation.3">
                              <p:embed/>
                              <p:pic>
                                <p:nvPicPr>
                                  <p:cNvPr id="0" name=""/>
                                  <p:cNvPicPr>
                                    <a:picLocks noChangeAspect="1" noChangeArrowheads="1"/>
                                  </p:cNvPicPr>
                                  <p:nvPr/>
                                </p:nvPicPr>
                                <p:blipFill>
                                  <a:blip r:embed="rId12">
                                    <a:extLst>
                                      <a:ext uri="{28A0092B-C50C-407E-A947-70E740481C1C}">
                                        <a14:useLocalDpi xmlns:a14="http://schemas.microsoft.com/office/drawing/2010/main" val="0"/>
                                      </a:ext>
                                    </a:extLst>
                                  </a:blip>
                                  <a:srcRect/>
                                  <a:stretch>
                                    <a:fillRect/>
                                  </a:stretch>
                                </p:blipFill>
                                <p:spPr bwMode="auto">
                                  <a:xfrm>
                                    <a:off x="871" y="2310"/>
                                    <a:ext cx="199" cy="214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  <a:effectLst/>
                                  <a:extLst>
                                    <a:ext uri="{909E8E84-426E-40DD-AFC4-6F175D3DCCD1}">
                                      <a14:hiddenFill xmlns:a14="http://schemas.microsoft.com/office/drawing/2010/main">
                                        <a:solidFill>
                                          <a:srgbClr val="FFFFFF"/>
                                        </a:solidFill>
                                      </a14:hiddenFill>
                                    </a:ext>
                                    <a:ext uri="{91240B29-F687-4F45-9708-019B960494DF}">
                                      <a14:hiddenLine xmlns:a14="http://schemas.microsoft.com/office/drawing/2010/main" w="9525">
                                        <a:solidFill>
                                          <a:srgbClr val="000000"/>
                                        </a:solidFill>
                                        <a:miter lim="800000"/>
                                        <a:headEnd/>
                                        <a:tailEnd/>
                                      </a14:hiddenLine>
                                    </a:ext>
                                    <a:ext uri="{AF507438-7753-43E0-B8FC-AC1667EBCBE1}">
                                      <a14:hiddenEffects xmlns:a14="http://schemas.microsoft.com/office/drawing/2010/main">
                                        <a:effectLst>
                                          <a:outerShdw dist="35921" dir="2700000" algn="ctr" rotWithShape="0">
                                            <a:srgbClr val="808080"/>
                                          </a:outerShdw>
                                        </a:effectLst>
                                      </a14:hiddenEffects>
                                    </a:ext>
                                  </a:extLst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</mc:Fallback>
              </mc:AlternateContent>
              <p:sp>
                <p:nvSpPr>
                  <p:cNvPr id="71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807" y="1799"/>
                    <a:ext cx="0" cy="72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9" name="TextBox 68"/>
                    <p:cNvSpPr txBox="1"/>
                    <p:nvPr/>
                  </p:nvSpPr>
                  <p:spPr>
                    <a:xfrm>
                      <a:off x="1251716" y="3348038"/>
                      <a:ext cx="450764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𝒘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1" name="TextBox 6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51716" y="3348038"/>
                      <a:ext cx="450764" cy="400110"/>
                    </a:xfrm>
                    <a:prstGeom prst="rect">
                      <a:avLst/>
                    </a:prstGeom>
                    <a:blipFill rotWithShape="1">
                      <a:blip r:embed="rId4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56" name="Ομάδα 55"/>
              <p:cNvGrpSpPr/>
              <p:nvPr/>
            </p:nvGrpSpPr>
            <p:grpSpPr>
              <a:xfrm>
                <a:off x="1233454" y="1771045"/>
                <a:ext cx="444352" cy="1134080"/>
                <a:chOff x="1233454" y="1771045"/>
                <a:chExt cx="444352" cy="1134080"/>
              </a:xfrm>
            </p:grpSpPr>
            <p:sp>
              <p:nvSpPr>
                <p:cNvPr id="66" name="Line 60"/>
                <p:cNvSpPr>
                  <a:spLocks noChangeShapeType="1"/>
                </p:cNvSpPr>
                <p:nvPr/>
              </p:nvSpPr>
              <p:spPr bwMode="auto">
                <a:xfrm rot="12242239">
                  <a:off x="1463673" y="1884363"/>
                  <a:ext cx="25400" cy="1020762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7" name="TextBox 66"/>
                    <p:cNvSpPr txBox="1"/>
                    <p:nvPr/>
                  </p:nvSpPr>
                  <p:spPr>
                    <a:xfrm>
                      <a:off x="1233454" y="1771045"/>
                      <a:ext cx="444352" cy="43749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2" name="TextBox 6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33454" y="1771045"/>
                      <a:ext cx="444352" cy="437492"/>
                    </a:xfrm>
                    <a:prstGeom prst="rect">
                      <a:avLst/>
                    </a:prstGeom>
                    <a:blipFill rotWithShape="1">
                      <a:blip r:embed="rId4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57" name="Ομάδα 56"/>
              <p:cNvGrpSpPr/>
              <p:nvPr/>
            </p:nvGrpSpPr>
            <p:grpSpPr>
              <a:xfrm>
                <a:off x="644394" y="2216095"/>
                <a:ext cx="647037" cy="518016"/>
                <a:chOff x="644394" y="2216095"/>
                <a:chExt cx="647037" cy="518016"/>
              </a:xfrm>
            </p:grpSpPr>
            <p:sp>
              <p:nvSpPr>
                <p:cNvPr id="64" name="Line 63"/>
                <p:cNvSpPr>
                  <a:spLocks noChangeShapeType="1"/>
                </p:cNvSpPr>
                <p:nvPr/>
              </p:nvSpPr>
              <p:spPr bwMode="auto">
                <a:xfrm rot="6842239">
                  <a:off x="1028700" y="2471379"/>
                  <a:ext cx="0" cy="525463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5" name="TextBox 64"/>
                    <p:cNvSpPr txBox="1"/>
                    <p:nvPr/>
                  </p:nvSpPr>
                  <p:spPr>
                    <a:xfrm>
                      <a:off x="644394" y="2216095"/>
                      <a:ext cx="393056" cy="44640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3" name="TextBox 6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44394" y="2216095"/>
                      <a:ext cx="393056" cy="446404"/>
                    </a:xfrm>
                    <a:prstGeom prst="rect">
                      <a:avLst/>
                    </a:prstGeom>
                    <a:blipFill rotWithShape="1">
                      <a:blip r:embed="rId47"/>
                      <a:stretch>
                        <a:fillRect b="-1506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58" name="Group 91"/>
              <p:cNvGrpSpPr>
                <a:grpSpLocks/>
              </p:cNvGrpSpPr>
              <p:nvPr/>
            </p:nvGrpSpPr>
            <p:grpSpPr bwMode="auto">
              <a:xfrm>
                <a:off x="538163" y="2833687"/>
                <a:ext cx="560387" cy="1020762"/>
                <a:chOff x="339" y="1785"/>
                <a:chExt cx="353" cy="643"/>
              </a:xfrm>
            </p:grpSpPr>
            <p:sp>
              <p:nvSpPr>
                <p:cNvPr id="62" name="Line 47"/>
                <p:cNvSpPr>
                  <a:spLocks noChangeShapeType="1"/>
                </p:cNvSpPr>
                <p:nvPr/>
              </p:nvSpPr>
              <p:spPr bwMode="auto">
                <a:xfrm rot="1442239">
                  <a:off x="676" y="1785"/>
                  <a:ext cx="16" cy="643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63" name="Object 53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39" y="2030"/>
                    <a:ext cx="260" cy="291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8717" name="Εξίσωση" r:id="rId48" imgW="215640" imgH="241200" progId="Equation.3">
                            <p:embed/>
                          </p:oleObj>
                        </mc:Choice>
                        <mc:Fallback>
                          <p:oleObj name="Εξίσωση" r:id="rId48" imgW="215640" imgH="241200" progId="Equation.3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49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39" y="2030"/>
                                  <a:ext cx="260" cy="291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63" name="Object 53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39" y="2030"/>
                    <a:ext cx="260" cy="291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8702" name="Εξίσωση" r:id="rId50" imgW="215640" imgH="241200" progId="Equation.3">
                            <p:embed/>
                          </p:oleObj>
                        </mc:Choice>
                        <mc:Fallback>
                          <p:oleObj name="Εξίσωση" r:id="rId50" imgW="215640" imgH="241200" progId="Equation.3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51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39" y="2030"/>
                                  <a:ext cx="260" cy="291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</p:grpSp>
          <p:grpSp>
            <p:nvGrpSpPr>
              <p:cNvPr id="59" name="Ομάδα 58"/>
              <p:cNvGrpSpPr/>
              <p:nvPr/>
            </p:nvGrpSpPr>
            <p:grpSpPr>
              <a:xfrm>
                <a:off x="1272383" y="2634983"/>
                <a:ext cx="713608" cy="400110"/>
                <a:chOff x="1272383" y="2634983"/>
                <a:chExt cx="713608" cy="400110"/>
              </a:xfrm>
            </p:grpSpPr>
            <p:sp>
              <p:nvSpPr>
                <p:cNvPr id="60" name="Line 46"/>
                <p:cNvSpPr>
                  <a:spLocks noChangeShapeType="1"/>
                </p:cNvSpPr>
                <p:nvPr/>
              </p:nvSpPr>
              <p:spPr bwMode="auto">
                <a:xfrm rot="17642239">
                  <a:off x="1500190" y="2723395"/>
                  <a:ext cx="0" cy="455613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1" name="Ορθογώνιο 60"/>
                    <p:cNvSpPr/>
                    <p:nvPr/>
                  </p:nvSpPr>
                  <p:spPr>
                    <a:xfrm>
                      <a:off x="1417181" y="2634983"/>
                      <a:ext cx="568810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𝒘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61" name="Ορθογώνιο 6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17181" y="2634983"/>
                      <a:ext cx="568810" cy="400110"/>
                    </a:xfrm>
                    <a:prstGeom prst="rect">
                      <a:avLst/>
                    </a:prstGeom>
                    <a:blipFill rotWithShape="1">
                      <a:blip r:embed="rId5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/>
              <p:cNvSpPr txBox="1"/>
              <p:nvPr/>
            </p:nvSpPr>
            <p:spPr>
              <a:xfrm>
                <a:off x="6523" y="4945322"/>
                <a:ext cx="2520049" cy="4778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𝒘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el-GR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𝐬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" y="4945322"/>
                <a:ext cx="2520049" cy="477888"/>
              </a:xfrm>
              <a:prstGeom prst="rect">
                <a:avLst/>
              </a:prstGeom>
              <a:blipFill>
                <a:blip r:embed="rId53"/>
                <a:stretch>
                  <a:fillRect b="-1392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646257" y="4936019"/>
                <a:ext cx="12035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𝝁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6257" y="4936019"/>
                <a:ext cx="1203535" cy="461665"/>
              </a:xfrm>
              <a:prstGeom prst="rect">
                <a:avLst/>
              </a:prstGeom>
              <a:blipFill rotWithShape="1">
                <a:blip r:embed="rId54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523" y="5519055"/>
                <a:ext cx="4591898" cy="4778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𝐱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i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" y="5519055"/>
                <a:ext cx="4591898" cy="477888"/>
              </a:xfrm>
              <a:prstGeom prst="rect">
                <a:avLst/>
              </a:prstGeom>
              <a:blipFill rotWithShape="1">
                <a:blip r:embed="rId55"/>
                <a:stretch>
                  <a:fillRect b="-759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4372460" y="5497781"/>
                <a:ext cx="11950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460" y="5497781"/>
                <a:ext cx="1195007" cy="461665"/>
              </a:xfrm>
              <a:prstGeom prst="rect">
                <a:avLst/>
              </a:prstGeom>
              <a:blipFill rotWithShape="1">
                <a:blip r:embed="rId5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523" y="6060199"/>
                <a:ext cx="4929939" cy="7893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" y="6060199"/>
                <a:ext cx="4929939" cy="789319"/>
              </a:xfrm>
              <a:prstGeom prst="rect">
                <a:avLst/>
              </a:prstGeom>
              <a:blipFill rotWithShape="1">
                <a:blip r:embed="rId5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Ομάδα 7"/>
          <p:cNvGrpSpPr/>
          <p:nvPr/>
        </p:nvGrpSpPr>
        <p:grpSpPr>
          <a:xfrm>
            <a:off x="923377" y="6029601"/>
            <a:ext cx="2273328" cy="828399"/>
            <a:chOff x="923377" y="6029601"/>
            <a:chExt cx="2273328" cy="828399"/>
          </a:xfrm>
        </p:grpSpPr>
        <p:sp>
          <p:nvSpPr>
            <p:cNvPr id="54314" name="Line 42"/>
            <p:cNvSpPr>
              <a:spLocks noChangeShapeType="1"/>
            </p:cNvSpPr>
            <p:nvPr/>
          </p:nvSpPr>
          <p:spPr bwMode="auto">
            <a:xfrm flipH="1">
              <a:off x="2302471" y="6488793"/>
              <a:ext cx="344871" cy="36920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4313" name="Line 41"/>
            <p:cNvSpPr>
              <a:spLocks noChangeShapeType="1"/>
            </p:cNvSpPr>
            <p:nvPr/>
          </p:nvSpPr>
          <p:spPr bwMode="auto">
            <a:xfrm flipH="1">
              <a:off x="923377" y="6029601"/>
              <a:ext cx="405361" cy="39659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9" name="Line 41"/>
            <p:cNvSpPr>
              <a:spLocks noChangeShapeType="1"/>
            </p:cNvSpPr>
            <p:nvPr/>
          </p:nvSpPr>
          <p:spPr bwMode="auto">
            <a:xfrm flipH="1">
              <a:off x="2791344" y="6071437"/>
              <a:ext cx="405361" cy="39659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138057" y="6195366"/>
                <a:ext cx="3533211" cy="461665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in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8057" y="6195366"/>
                <a:ext cx="3533211" cy="461665"/>
              </a:xfrm>
              <a:prstGeom prst="rect">
                <a:avLst/>
              </a:prstGeom>
              <a:blipFill>
                <a:blip r:embed="rId58"/>
                <a:stretch>
                  <a:fillRect b="-13580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7" grpId="0"/>
      <p:bldP spid="83" grpId="0"/>
      <p:bldP spid="2" grpId="0"/>
      <p:bldP spid="3" grpId="0"/>
      <p:bldP spid="86" grpId="0"/>
      <p:bldP spid="4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5203825"/>
            <a:ext cx="4953000" cy="13112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>
                <a:solidFill>
                  <a:srgbClr val="FFFF00"/>
                </a:solidFill>
                <a:latin typeface="Arial" charset="0"/>
              </a:rPr>
              <a:t>ΠΑΡΑΤΗΡΗΣΗ</a:t>
            </a:r>
            <a:r>
              <a:rPr lang="en-US" altLang="el-GR" sz="2000">
                <a:solidFill>
                  <a:srgbClr val="FFFF00"/>
                </a:solidFill>
                <a:latin typeface="Arial" charset="0"/>
              </a:rPr>
              <a:t> 1:  </a:t>
            </a:r>
            <a:endParaRPr lang="el-GR" altLang="el-GR" sz="2000">
              <a:solidFill>
                <a:srgbClr val="FFFF00"/>
              </a:solidFill>
              <a:latin typeface="Arial" charset="0"/>
            </a:endParaRPr>
          </a:p>
          <a:p>
            <a:pPr algn="ctr"/>
            <a:r>
              <a:rPr lang="el-GR" altLang="el-GR" sz="2000">
                <a:solidFill>
                  <a:srgbClr val="FFFF00"/>
                </a:solidFill>
                <a:latin typeface="Arial" charset="0"/>
              </a:rPr>
              <a:t>Το αντικείμενο κινείται με </a:t>
            </a:r>
          </a:p>
          <a:p>
            <a:pPr algn="ctr"/>
            <a:r>
              <a:rPr lang="el-GR" altLang="el-GR" sz="2000">
                <a:solidFill>
                  <a:srgbClr val="FFFF00"/>
                </a:solidFill>
                <a:latin typeface="Arial" charset="0"/>
              </a:rPr>
              <a:t>σταθερή επιτάχυνση όταν αυτό</a:t>
            </a:r>
          </a:p>
          <a:p>
            <a:pPr algn="ctr"/>
            <a:r>
              <a:rPr lang="el-GR" altLang="el-GR" sz="2000">
                <a:solidFill>
                  <a:srgbClr val="FFFF00"/>
                </a:solidFill>
                <a:latin typeface="Arial" charset="0"/>
              </a:rPr>
              <a:t>έλκεται με σταθερή δύναμη</a:t>
            </a:r>
            <a:r>
              <a:rPr lang="en-US" altLang="el-GR" sz="2000">
                <a:solidFill>
                  <a:srgbClr val="FFFF00"/>
                </a:solidFill>
                <a:latin typeface="Arial" charset="0"/>
              </a:rPr>
              <a:t>.</a:t>
            </a:r>
          </a:p>
        </p:txBody>
      </p:sp>
      <p:pic>
        <p:nvPicPr>
          <p:cNvPr id="1031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4863"/>
            <a:ext cx="4921250" cy="405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1"/>
              <p:cNvSpPr txBox="1"/>
              <p:nvPr/>
            </p:nvSpPr>
            <p:spPr>
              <a:xfrm>
                <a:off x="787867" y="3753356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867" y="3753356"/>
                <a:ext cx="43794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68873" y="4058160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FF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FF99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873" y="4058160"/>
                <a:ext cx="46839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 - Συνέχεια</a:t>
            </a:r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 flipV="1">
            <a:off x="5638800" y="2057400"/>
            <a:ext cx="3124200" cy="266700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2" name="Group 166"/>
          <p:cNvGrpSpPr>
            <a:grpSpLocks/>
          </p:cNvGrpSpPr>
          <p:nvPr/>
        </p:nvGrpSpPr>
        <p:grpSpPr bwMode="auto">
          <a:xfrm>
            <a:off x="0" y="5092700"/>
            <a:ext cx="4953000" cy="1765300"/>
            <a:chOff x="0" y="3208"/>
            <a:chExt cx="3120" cy="1112"/>
          </a:xfrm>
        </p:grpSpPr>
        <p:sp>
          <p:nvSpPr>
            <p:cNvPr id="2136" name="Text Box 4"/>
            <p:cNvSpPr txBox="1">
              <a:spLocks noChangeArrowheads="1"/>
            </p:cNvSpPr>
            <p:nvPr/>
          </p:nvSpPr>
          <p:spPr bwMode="auto">
            <a:xfrm>
              <a:off x="0" y="3208"/>
              <a:ext cx="3120" cy="63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l-GR" altLang="el-GR" sz="2000">
                  <a:solidFill>
                    <a:srgbClr val="FFFF00"/>
                  </a:solidFill>
                  <a:latin typeface="Arial" charset="0"/>
                </a:rPr>
                <a:t>ΠΑΡΑΤΗΡΗΣΗ</a:t>
              </a:r>
              <a:r>
                <a:rPr lang="en-US" altLang="el-GR" sz="2000">
                  <a:solidFill>
                    <a:srgbClr val="FFFF00"/>
                  </a:solidFill>
                  <a:latin typeface="Arial" charset="0"/>
                </a:rPr>
                <a:t> </a:t>
              </a:r>
              <a:r>
                <a:rPr lang="el-GR" altLang="el-GR" sz="2000">
                  <a:solidFill>
                    <a:srgbClr val="FFFF00"/>
                  </a:solidFill>
                  <a:latin typeface="Arial" charset="0"/>
                </a:rPr>
                <a:t>2</a:t>
              </a:r>
              <a:r>
                <a:rPr lang="en-US" altLang="el-GR" sz="2000">
                  <a:solidFill>
                    <a:srgbClr val="FFFF00"/>
                  </a:solidFill>
                  <a:latin typeface="Arial" charset="0"/>
                </a:rPr>
                <a:t>:  </a:t>
              </a:r>
              <a:endParaRPr lang="el-GR" altLang="el-GR" sz="2000">
                <a:solidFill>
                  <a:srgbClr val="FFFF00"/>
                </a:solidFill>
                <a:latin typeface="Arial" charset="0"/>
              </a:endParaRPr>
            </a:p>
            <a:p>
              <a:pPr algn="ctr"/>
              <a:r>
                <a:rPr lang="el-GR" altLang="el-GR" sz="2000">
                  <a:solidFill>
                    <a:srgbClr val="FFFF00"/>
                  </a:solidFill>
                  <a:latin typeface="Arial" charset="0"/>
                </a:rPr>
                <a:t>Η επιτάχυνση είναι ευθέως ανάλογη</a:t>
              </a:r>
            </a:p>
            <a:p>
              <a:pPr algn="ctr"/>
              <a:r>
                <a:rPr lang="el-GR" altLang="el-GR" sz="2000">
                  <a:solidFill>
                    <a:srgbClr val="FFFF00"/>
                  </a:solidFill>
                  <a:latin typeface="Arial" charset="0"/>
                </a:rPr>
                <a:t>Με το μέτρο της δύναμη</a:t>
              </a:r>
              <a:r>
                <a:rPr lang="en-US" altLang="el-GR" sz="2000">
                  <a:solidFill>
                    <a:srgbClr val="FFFF00"/>
                  </a:solidFill>
                  <a:latin typeface="Arial" charset="0"/>
                </a:rPr>
                <a:t>.</a:t>
              </a:r>
            </a:p>
          </p:txBody>
        </p:sp>
        <p:graphicFrame>
          <p:nvGraphicFramePr>
            <p:cNvPr id="2062" name="Object 32"/>
            <p:cNvGraphicFramePr>
              <a:graphicFrameLocks noChangeAspect="1"/>
            </p:cNvGraphicFramePr>
            <p:nvPr/>
          </p:nvGraphicFramePr>
          <p:xfrm>
            <a:off x="603" y="4010"/>
            <a:ext cx="1414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7" name="Εξίσωση" r:id="rId3" imgW="927000" imgH="203040" progId="Equation.3">
                    <p:embed/>
                  </p:oleObj>
                </mc:Choice>
                <mc:Fallback>
                  <p:oleObj name="Εξίσωση" r:id="rId3" imgW="927000" imgH="203040" progId="Equation.3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" y="4010"/>
                          <a:ext cx="1414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83"/>
          <p:cNvGrpSpPr>
            <a:grpSpLocks/>
          </p:cNvGrpSpPr>
          <p:nvPr/>
        </p:nvGrpSpPr>
        <p:grpSpPr bwMode="auto">
          <a:xfrm>
            <a:off x="5048250" y="3359150"/>
            <a:ext cx="2144713" cy="1768475"/>
            <a:chOff x="3180" y="2116"/>
            <a:chExt cx="1351" cy="1114"/>
          </a:xfrm>
        </p:grpSpPr>
        <p:sp>
          <p:nvSpPr>
            <p:cNvPr id="2132" name="Line 10"/>
            <p:cNvSpPr>
              <a:spLocks noChangeShapeType="1"/>
            </p:cNvSpPr>
            <p:nvPr/>
          </p:nvSpPr>
          <p:spPr bwMode="auto">
            <a:xfrm>
              <a:off x="3434" y="2249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33" name="Line 13"/>
            <p:cNvSpPr>
              <a:spLocks noChangeShapeType="1"/>
            </p:cNvSpPr>
            <p:nvPr/>
          </p:nvSpPr>
          <p:spPr bwMode="auto">
            <a:xfrm rot="-5400000">
              <a:off x="4326" y="2971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34" name="Oval 22"/>
            <p:cNvSpPr>
              <a:spLocks noChangeArrowheads="1"/>
            </p:cNvSpPr>
            <p:nvPr/>
          </p:nvSpPr>
          <p:spPr bwMode="auto">
            <a:xfrm>
              <a:off x="4345" y="219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aphicFrame>
          <p:nvGraphicFramePr>
            <p:cNvPr id="2060" name="Object 44"/>
            <p:cNvGraphicFramePr>
              <a:graphicFrameLocks noChangeAspect="1"/>
            </p:cNvGraphicFramePr>
            <p:nvPr/>
          </p:nvGraphicFramePr>
          <p:xfrm>
            <a:off x="4290" y="3046"/>
            <a:ext cx="241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8" name="Equation" r:id="rId5" imgW="215640" imgH="164880" progId="Equation.3">
                    <p:embed/>
                  </p:oleObj>
                </mc:Choice>
                <mc:Fallback>
                  <p:oleObj name="Equation" r:id="rId5" imgW="215640" imgH="164880" progId="Equation.3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0" y="3046"/>
                          <a:ext cx="241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61" name="Object 45"/>
            <p:cNvGraphicFramePr>
              <a:graphicFrameLocks noChangeAspect="1"/>
            </p:cNvGraphicFramePr>
            <p:nvPr/>
          </p:nvGraphicFramePr>
          <p:xfrm>
            <a:off x="3180" y="2116"/>
            <a:ext cx="272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9" name="Equation" r:id="rId7" imgW="215640" imgH="177480" progId="Equation.3">
                    <p:embed/>
                  </p:oleObj>
                </mc:Choice>
                <mc:Fallback>
                  <p:oleObj name="Equation" r:id="rId7" imgW="215640" imgH="177480" progId="Equation.3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80" y="2116"/>
                          <a:ext cx="272" cy="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35" name="Freeform 46"/>
            <p:cNvSpPr>
              <a:spLocks/>
            </p:cNvSpPr>
            <p:nvPr/>
          </p:nvSpPr>
          <p:spPr bwMode="auto">
            <a:xfrm>
              <a:off x="3533" y="2243"/>
              <a:ext cx="860" cy="656"/>
            </a:xfrm>
            <a:custGeom>
              <a:avLst/>
              <a:gdLst>
                <a:gd name="T0" fmla="*/ 179440 w 401"/>
                <a:gd name="T1" fmla="*/ 230064 h 284"/>
                <a:gd name="T2" fmla="*/ 179440 w 401"/>
                <a:gd name="T3" fmla="*/ 0 h 284"/>
                <a:gd name="T4" fmla="*/ 0 w 401"/>
                <a:gd name="T5" fmla="*/ 0 h 284"/>
                <a:gd name="T6" fmla="*/ 0 60000 65536"/>
                <a:gd name="T7" fmla="*/ 0 60000 65536"/>
                <a:gd name="T8" fmla="*/ 0 60000 65536"/>
                <a:gd name="T9" fmla="*/ 0 w 401"/>
                <a:gd name="T10" fmla="*/ 0 h 284"/>
                <a:gd name="T11" fmla="*/ 401 w 401"/>
                <a:gd name="T12" fmla="*/ 284 h 2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1" h="284">
                  <a:moveTo>
                    <a:pt x="401" y="284"/>
                  </a:moveTo>
                  <a:lnTo>
                    <a:pt x="401" y="0"/>
                  </a:ln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4" name="Group 96"/>
          <p:cNvGrpSpPr>
            <a:grpSpLocks/>
          </p:cNvGrpSpPr>
          <p:nvPr/>
        </p:nvGrpSpPr>
        <p:grpSpPr bwMode="auto">
          <a:xfrm>
            <a:off x="5054600" y="2778125"/>
            <a:ext cx="2795588" cy="2346325"/>
            <a:chOff x="3184" y="1750"/>
            <a:chExt cx="1761" cy="1478"/>
          </a:xfrm>
        </p:grpSpPr>
        <p:sp>
          <p:nvSpPr>
            <p:cNvPr id="2128" name="Oval 26"/>
            <p:cNvSpPr>
              <a:spLocks noChangeArrowheads="1"/>
            </p:cNvSpPr>
            <p:nvPr/>
          </p:nvSpPr>
          <p:spPr bwMode="auto">
            <a:xfrm>
              <a:off x="4772" y="1852"/>
              <a:ext cx="96" cy="96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129" name="Line 14"/>
            <p:cNvSpPr>
              <a:spLocks noChangeShapeType="1"/>
            </p:cNvSpPr>
            <p:nvPr/>
          </p:nvSpPr>
          <p:spPr bwMode="auto">
            <a:xfrm rot="-5400000">
              <a:off x="4749" y="2964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8" name="Object 47"/>
            <p:cNvGraphicFramePr>
              <a:graphicFrameLocks noChangeAspect="1"/>
            </p:cNvGraphicFramePr>
            <p:nvPr/>
          </p:nvGraphicFramePr>
          <p:xfrm>
            <a:off x="4704" y="3030"/>
            <a:ext cx="241" cy="1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0" name="Equation" r:id="rId9" imgW="215640" imgH="177480" progId="Equation.3">
                    <p:embed/>
                  </p:oleObj>
                </mc:Choice>
                <mc:Fallback>
                  <p:oleObj name="Equation" r:id="rId9" imgW="215640" imgH="177480" progId="Equation.3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4" y="3030"/>
                          <a:ext cx="241" cy="1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30" name="Freeform 25"/>
            <p:cNvSpPr>
              <a:spLocks/>
            </p:cNvSpPr>
            <p:nvPr/>
          </p:nvSpPr>
          <p:spPr bwMode="auto">
            <a:xfrm>
              <a:off x="3552" y="1885"/>
              <a:ext cx="1269" cy="1091"/>
            </a:xfrm>
            <a:custGeom>
              <a:avLst/>
              <a:gdLst>
                <a:gd name="T0" fmla="*/ 0 w 528"/>
                <a:gd name="T1" fmla="*/ 0 h 432"/>
                <a:gd name="T2" fmla="*/ 587821 w 528"/>
                <a:gd name="T3" fmla="*/ 0 h 432"/>
                <a:gd name="T4" fmla="*/ 587821 w 528"/>
                <a:gd name="T5" fmla="*/ 714792 h 432"/>
                <a:gd name="T6" fmla="*/ 0 60000 65536"/>
                <a:gd name="T7" fmla="*/ 0 60000 65536"/>
                <a:gd name="T8" fmla="*/ 0 60000 65536"/>
                <a:gd name="T9" fmla="*/ 0 w 528"/>
                <a:gd name="T10" fmla="*/ 0 h 432"/>
                <a:gd name="T11" fmla="*/ 528 w 528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432">
                  <a:moveTo>
                    <a:pt x="0" y="0"/>
                  </a:moveTo>
                  <a:lnTo>
                    <a:pt x="528" y="0"/>
                  </a:lnTo>
                  <a:lnTo>
                    <a:pt x="528" y="432"/>
                  </a:lnTo>
                </a:path>
              </a:pathLst>
            </a:custGeom>
            <a:noFill/>
            <a:ln w="28575" cap="flat" cmpd="sng">
              <a:solidFill>
                <a:schemeClr val="accent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9" name="Object 48"/>
            <p:cNvGraphicFramePr>
              <a:graphicFrameLocks noChangeAspect="1"/>
            </p:cNvGraphicFramePr>
            <p:nvPr/>
          </p:nvGraphicFramePr>
          <p:xfrm>
            <a:off x="3184" y="1750"/>
            <a:ext cx="272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1" name="Equation" r:id="rId11" imgW="215640" imgH="177480" progId="Equation.3">
                    <p:embed/>
                  </p:oleObj>
                </mc:Choice>
                <mc:Fallback>
                  <p:oleObj name="Equation" r:id="rId11" imgW="215640" imgH="177480" progId="Equation.3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84" y="1750"/>
                          <a:ext cx="272" cy="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31" name="Line 49"/>
            <p:cNvSpPr>
              <a:spLocks noChangeShapeType="1"/>
            </p:cNvSpPr>
            <p:nvPr/>
          </p:nvSpPr>
          <p:spPr bwMode="auto">
            <a:xfrm>
              <a:off x="3425" y="1884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5" name="Group 95"/>
          <p:cNvGrpSpPr>
            <a:grpSpLocks/>
          </p:cNvGrpSpPr>
          <p:nvPr/>
        </p:nvGrpSpPr>
        <p:grpSpPr bwMode="auto">
          <a:xfrm>
            <a:off x="5168900" y="4030663"/>
            <a:ext cx="1243013" cy="1123950"/>
            <a:chOff x="3256" y="2539"/>
            <a:chExt cx="783" cy="708"/>
          </a:xfrm>
        </p:grpSpPr>
        <p:sp>
          <p:nvSpPr>
            <p:cNvPr id="2124" name="Freeform 43"/>
            <p:cNvSpPr>
              <a:spLocks/>
            </p:cNvSpPr>
            <p:nvPr/>
          </p:nvSpPr>
          <p:spPr bwMode="auto">
            <a:xfrm>
              <a:off x="3558" y="2618"/>
              <a:ext cx="401" cy="284"/>
            </a:xfrm>
            <a:custGeom>
              <a:avLst/>
              <a:gdLst>
                <a:gd name="T0" fmla="*/ 401 w 401"/>
                <a:gd name="T1" fmla="*/ 284 h 284"/>
                <a:gd name="T2" fmla="*/ 401 w 401"/>
                <a:gd name="T3" fmla="*/ 0 h 284"/>
                <a:gd name="T4" fmla="*/ 0 w 401"/>
                <a:gd name="T5" fmla="*/ 0 h 284"/>
                <a:gd name="T6" fmla="*/ 0 60000 65536"/>
                <a:gd name="T7" fmla="*/ 0 60000 65536"/>
                <a:gd name="T8" fmla="*/ 0 60000 65536"/>
                <a:gd name="T9" fmla="*/ 0 w 401"/>
                <a:gd name="T10" fmla="*/ 0 h 284"/>
                <a:gd name="T11" fmla="*/ 401 w 401"/>
                <a:gd name="T12" fmla="*/ 284 h 2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1" h="284">
                  <a:moveTo>
                    <a:pt x="401" y="284"/>
                  </a:moveTo>
                  <a:lnTo>
                    <a:pt x="401" y="0"/>
                  </a:ln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6" name="Object 18"/>
            <p:cNvGraphicFramePr>
              <a:graphicFrameLocks noChangeAspect="1"/>
            </p:cNvGraphicFramePr>
            <p:nvPr/>
          </p:nvGraphicFramePr>
          <p:xfrm>
            <a:off x="3256" y="2539"/>
            <a:ext cx="191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2" name="Equation" r:id="rId13" imgW="139680" imgH="139680" progId="Equation.3">
                    <p:embed/>
                  </p:oleObj>
                </mc:Choice>
                <mc:Fallback>
                  <p:oleObj name="Equation" r:id="rId13" imgW="139680" imgH="13968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6" y="2539"/>
                          <a:ext cx="191" cy="1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25" name="Line 9"/>
            <p:cNvSpPr>
              <a:spLocks noChangeShapeType="1"/>
            </p:cNvSpPr>
            <p:nvPr/>
          </p:nvSpPr>
          <p:spPr bwMode="auto">
            <a:xfrm>
              <a:off x="3449" y="2620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26" name="Line 12"/>
            <p:cNvSpPr>
              <a:spLocks noChangeShapeType="1"/>
            </p:cNvSpPr>
            <p:nvPr/>
          </p:nvSpPr>
          <p:spPr bwMode="auto">
            <a:xfrm rot="-5400000">
              <a:off x="3889" y="2986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7" name="Object 15"/>
            <p:cNvGraphicFramePr>
              <a:graphicFrameLocks noChangeAspect="1"/>
            </p:cNvGraphicFramePr>
            <p:nvPr/>
          </p:nvGraphicFramePr>
          <p:xfrm>
            <a:off x="3883" y="3063"/>
            <a:ext cx="156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3" name="Equation" r:id="rId15" imgW="139680" imgH="164880" progId="Equation.3">
                    <p:embed/>
                  </p:oleObj>
                </mc:Choice>
                <mc:Fallback>
                  <p:oleObj name="Equation" r:id="rId15" imgW="139680" imgH="16488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3" y="3063"/>
                          <a:ext cx="156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27" name="Oval 40"/>
            <p:cNvSpPr>
              <a:spLocks noChangeArrowheads="1"/>
            </p:cNvSpPr>
            <p:nvPr/>
          </p:nvSpPr>
          <p:spPr bwMode="auto">
            <a:xfrm>
              <a:off x="3913" y="2584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6" name="Group 97"/>
          <p:cNvGrpSpPr>
            <a:grpSpLocks/>
          </p:cNvGrpSpPr>
          <p:nvPr/>
        </p:nvGrpSpPr>
        <p:grpSpPr bwMode="auto">
          <a:xfrm>
            <a:off x="5027613" y="2252663"/>
            <a:ext cx="3511550" cy="2868612"/>
            <a:chOff x="3167" y="1419"/>
            <a:chExt cx="2212" cy="1807"/>
          </a:xfrm>
        </p:grpSpPr>
        <p:sp>
          <p:nvSpPr>
            <p:cNvPr id="2120" name="Line 11"/>
            <p:cNvSpPr>
              <a:spLocks noChangeShapeType="1"/>
            </p:cNvSpPr>
            <p:nvPr/>
          </p:nvSpPr>
          <p:spPr bwMode="auto">
            <a:xfrm>
              <a:off x="3456" y="1536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4" name="Object 50"/>
            <p:cNvGraphicFramePr>
              <a:graphicFrameLocks noChangeAspect="1"/>
            </p:cNvGraphicFramePr>
            <p:nvPr/>
          </p:nvGraphicFramePr>
          <p:xfrm>
            <a:off x="3167" y="1419"/>
            <a:ext cx="272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4" name="Equation" r:id="rId17" imgW="215640" imgH="177480" progId="Equation.3">
                    <p:embed/>
                  </p:oleObj>
                </mc:Choice>
                <mc:Fallback>
                  <p:oleObj name="Equation" r:id="rId17" imgW="215640" imgH="177480" progId="Equation.3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7" y="1419"/>
                          <a:ext cx="272" cy="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21" name="Freeform 28"/>
            <p:cNvSpPr>
              <a:spLocks/>
            </p:cNvSpPr>
            <p:nvPr/>
          </p:nvSpPr>
          <p:spPr bwMode="auto">
            <a:xfrm>
              <a:off x="3552" y="1536"/>
              <a:ext cx="1692" cy="1440"/>
            </a:xfrm>
            <a:custGeom>
              <a:avLst/>
              <a:gdLst>
                <a:gd name="T0" fmla="*/ 0 w 528"/>
                <a:gd name="T1" fmla="*/ 0 h 432"/>
                <a:gd name="T2" fmla="*/ 5871611 w 528"/>
                <a:gd name="T3" fmla="*/ 0 h 432"/>
                <a:gd name="T4" fmla="*/ 5871611 w 528"/>
                <a:gd name="T5" fmla="*/ 6584333 h 432"/>
                <a:gd name="T6" fmla="*/ 0 60000 65536"/>
                <a:gd name="T7" fmla="*/ 0 60000 65536"/>
                <a:gd name="T8" fmla="*/ 0 60000 65536"/>
                <a:gd name="T9" fmla="*/ 0 w 528"/>
                <a:gd name="T10" fmla="*/ 0 h 432"/>
                <a:gd name="T11" fmla="*/ 528 w 528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432">
                  <a:moveTo>
                    <a:pt x="0" y="0"/>
                  </a:moveTo>
                  <a:lnTo>
                    <a:pt x="528" y="0"/>
                  </a:lnTo>
                  <a:lnTo>
                    <a:pt x="528" y="432"/>
                  </a:lnTo>
                </a:path>
              </a:pathLst>
            </a:custGeom>
            <a:noFill/>
            <a:ln w="28575" cap="flat" cmpd="sng">
              <a:solidFill>
                <a:srgbClr val="FF99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22" name="Line 39"/>
            <p:cNvSpPr>
              <a:spLocks noChangeShapeType="1"/>
            </p:cNvSpPr>
            <p:nvPr/>
          </p:nvSpPr>
          <p:spPr bwMode="auto">
            <a:xfrm rot="-5400000">
              <a:off x="5176" y="2961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23" name="Oval 29"/>
            <p:cNvSpPr>
              <a:spLocks noChangeArrowheads="1"/>
            </p:cNvSpPr>
            <p:nvPr/>
          </p:nvSpPr>
          <p:spPr bwMode="auto">
            <a:xfrm>
              <a:off x="5188" y="1495"/>
              <a:ext cx="96" cy="96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aphicFrame>
          <p:nvGraphicFramePr>
            <p:cNvPr id="2055" name="Object 51"/>
            <p:cNvGraphicFramePr>
              <a:graphicFrameLocks noChangeAspect="1"/>
            </p:cNvGraphicFramePr>
            <p:nvPr/>
          </p:nvGraphicFramePr>
          <p:xfrm>
            <a:off x="5138" y="3042"/>
            <a:ext cx="241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5" name="Equation" r:id="rId19" imgW="215640" imgH="164880" progId="Equation.3">
                    <p:embed/>
                  </p:oleObj>
                </mc:Choice>
                <mc:Fallback>
                  <p:oleObj name="Equation" r:id="rId19" imgW="215640" imgH="164880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38" y="3042"/>
                          <a:ext cx="241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5278438" y="1493838"/>
            <a:ext cx="3865562" cy="3613150"/>
            <a:chOff x="3325" y="941"/>
            <a:chExt cx="2435" cy="2276"/>
          </a:xfrm>
        </p:grpSpPr>
        <p:sp>
          <p:nvSpPr>
            <p:cNvPr id="2118" name="Freeform 7"/>
            <p:cNvSpPr>
              <a:spLocks/>
            </p:cNvSpPr>
            <p:nvPr/>
          </p:nvSpPr>
          <p:spPr bwMode="auto">
            <a:xfrm>
              <a:off x="3552" y="960"/>
              <a:ext cx="2160" cy="2016"/>
            </a:xfrm>
            <a:custGeom>
              <a:avLst/>
              <a:gdLst>
                <a:gd name="T0" fmla="*/ 0 w 2256"/>
                <a:gd name="T1" fmla="*/ 0 h 2016"/>
                <a:gd name="T2" fmla="*/ 0 w 2256"/>
                <a:gd name="T3" fmla="*/ 2016 h 2016"/>
                <a:gd name="T4" fmla="*/ 1593 w 2256"/>
                <a:gd name="T5" fmla="*/ 2016 h 2016"/>
                <a:gd name="T6" fmla="*/ 1525 w 2256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56"/>
                <a:gd name="T13" fmla="*/ 0 h 2016"/>
                <a:gd name="T14" fmla="*/ 2256 w 2256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56" h="2016">
                  <a:moveTo>
                    <a:pt x="0" y="0"/>
                  </a:moveTo>
                  <a:lnTo>
                    <a:pt x="0" y="2016"/>
                  </a:lnTo>
                  <a:lnTo>
                    <a:pt x="2256" y="2016"/>
                  </a:lnTo>
                  <a:lnTo>
                    <a:pt x="2160" y="2016"/>
                  </a:lnTo>
                </a:path>
              </a:pathLst>
            </a:custGeom>
            <a:noFill/>
            <a:ln w="28575" cmpd="sng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2" name="Object 35"/>
            <p:cNvGraphicFramePr>
              <a:graphicFrameLocks noChangeAspect="1"/>
            </p:cNvGraphicFramePr>
            <p:nvPr/>
          </p:nvGraphicFramePr>
          <p:xfrm>
            <a:off x="3325" y="941"/>
            <a:ext cx="206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6" name="Equation" r:id="rId21" imgW="139680" imgH="139680" progId="Equation.3">
                    <p:embed/>
                  </p:oleObj>
                </mc:Choice>
                <mc:Fallback>
                  <p:oleObj name="Equation" r:id="rId21" imgW="139680" imgH="139680" progId="Equation.3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5" y="941"/>
                          <a:ext cx="206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3" name="Object 36"/>
            <p:cNvGraphicFramePr>
              <a:graphicFrameLocks noChangeAspect="1"/>
            </p:cNvGraphicFramePr>
            <p:nvPr/>
          </p:nvGraphicFramePr>
          <p:xfrm>
            <a:off x="5577" y="3017"/>
            <a:ext cx="183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7" name="Equation" r:id="rId23" imgW="164880" imgH="164880" progId="Equation.3">
                    <p:embed/>
                  </p:oleObj>
                </mc:Choice>
                <mc:Fallback>
                  <p:oleObj name="Equation" r:id="rId23" imgW="164880" imgH="164880" progId="Equation.3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77" y="3017"/>
                          <a:ext cx="183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19" name="Text Box 52"/>
            <p:cNvSpPr txBox="1">
              <a:spLocks noChangeArrowheads="1"/>
            </p:cNvSpPr>
            <p:nvPr/>
          </p:nvSpPr>
          <p:spPr bwMode="auto">
            <a:xfrm>
              <a:off x="3406" y="2929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i="1">
                  <a:solidFill>
                    <a:srgbClr val="FFFF00"/>
                  </a:solidFill>
                </a:rPr>
                <a:t>0</a:t>
              </a:r>
              <a:endParaRPr lang="el-GR" altLang="el-GR" i="1">
                <a:solidFill>
                  <a:srgbClr val="FFFF00"/>
                </a:solidFill>
              </a:endParaRPr>
            </a:p>
          </p:txBody>
        </p:sp>
      </p:grpSp>
      <p:grpSp>
        <p:nvGrpSpPr>
          <p:cNvPr id="8" name="Group 120"/>
          <p:cNvGrpSpPr>
            <a:grpSpLocks/>
          </p:cNvGrpSpPr>
          <p:nvPr/>
        </p:nvGrpSpPr>
        <p:grpSpPr bwMode="auto">
          <a:xfrm>
            <a:off x="0" y="811213"/>
            <a:ext cx="5033963" cy="4273550"/>
            <a:chOff x="0" y="511"/>
            <a:chExt cx="3171" cy="2692"/>
          </a:xfrm>
        </p:grpSpPr>
        <p:pic>
          <p:nvPicPr>
            <p:cNvPr id="2108" name="Picture 55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11"/>
              <a:ext cx="3171" cy="2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9" name="Line 67"/>
            <p:cNvSpPr>
              <a:spLocks noChangeShapeType="1"/>
            </p:cNvSpPr>
            <p:nvPr/>
          </p:nvSpPr>
          <p:spPr bwMode="auto">
            <a:xfrm>
              <a:off x="1587" y="2860"/>
              <a:ext cx="174" cy="0"/>
            </a:xfrm>
            <a:prstGeom prst="line">
              <a:avLst/>
            </a:prstGeom>
            <a:noFill/>
            <a:ln w="47625">
              <a:solidFill>
                <a:srgbClr val="FF99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2110" name="Group 110"/>
            <p:cNvGrpSpPr>
              <a:grpSpLocks/>
            </p:cNvGrpSpPr>
            <p:nvPr/>
          </p:nvGrpSpPr>
          <p:grpSpPr bwMode="auto">
            <a:xfrm>
              <a:off x="687" y="2543"/>
              <a:ext cx="1933" cy="197"/>
              <a:chOff x="687" y="2543"/>
              <a:chExt cx="1933" cy="197"/>
            </a:xfrm>
          </p:grpSpPr>
          <p:sp>
            <p:nvSpPr>
              <p:cNvPr id="2111" name="Rectangle 85"/>
              <p:cNvSpPr>
                <a:spLocks noChangeArrowheads="1"/>
              </p:cNvSpPr>
              <p:nvPr/>
            </p:nvSpPr>
            <p:spPr bwMode="auto">
              <a:xfrm>
                <a:off x="687" y="2543"/>
                <a:ext cx="1933" cy="19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12" name="Oval 86"/>
              <p:cNvSpPr>
                <a:spLocks noChangeArrowheads="1"/>
              </p:cNvSpPr>
              <p:nvPr/>
            </p:nvSpPr>
            <p:spPr bwMode="auto">
              <a:xfrm>
                <a:off x="766" y="2597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13" name="Line 87"/>
              <p:cNvSpPr>
                <a:spLocks noChangeShapeType="1"/>
              </p:cNvSpPr>
              <p:nvPr/>
            </p:nvSpPr>
            <p:spPr bwMode="auto">
              <a:xfrm flipV="1">
                <a:off x="819" y="2637"/>
                <a:ext cx="214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114" name="Oval 88"/>
              <p:cNvSpPr>
                <a:spLocks noChangeArrowheads="1"/>
              </p:cNvSpPr>
              <p:nvPr/>
            </p:nvSpPr>
            <p:spPr bwMode="auto">
              <a:xfrm>
                <a:off x="1033" y="2606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15" name="Line 89"/>
              <p:cNvSpPr>
                <a:spLocks noChangeShapeType="1"/>
              </p:cNvSpPr>
              <p:nvPr/>
            </p:nvSpPr>
            <p:spPr bwMode="auto">
              <a:xfrm>
                <a:off x="1079" y="2646"/>
                <a:ext cx="237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116" name="Oval 90"/>
              <p:cNvSpPr>
                <a:spLocks noChangeArrowheads="1"/>
              </p:cNvSpPr>
              <p:nvPr/>
            </p:nvSpPr>
            <p:spPr bwMode="auto">
              <a:xfrm>
                <a:off x="1308" y="2600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17" name="Line 91"/>
              <p:cNvSpPr>
                <a:spLocks noChangeShapeType="1"/>
              </p:cNvSpPr>
              <p:nvPr/>
            </p:nvSpPr>
            <p:spPr bwMode="auto">
              <a:xfrm>
                <a:off x="1360" y="2640"/>
                <a:ext cx="313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pSp>
        <p:nvGrpSpPr>
          <p:cNvPr id="10" name="Group 152"/>
          <p:cNvGrpSpPr>
            <a:grpSpLocks/>
          </p:cNvGrpSpPr>
          <p:nvPr/>
        </p:nvGrpSpPr>
        <p:grpSpPr bwMode="auto">
          <a:xfrm>
            <a:off x="1092200" y="3060700"/>
            <a:ext cx="3068638" cy="1474788"/>
            <a:chOff x="688" y="1928"/>
            <a:chExt cx="1933" cy="929"/>
          </a:xfrm>
        </p:grpSpPr>
        <p:grpSp>
          <p:nvGrpSpPr>
            <p:cNvPr id="2097" name="Group 125"/>
            <p:cNvGrpSpPr>
              <a:grpSpLocks/>
            </p:cNvGrpSpPr>
            <p:nvPr/>
          </p:nvGrpSpPr>
          <p:grpSpPr bwMode="auto">
            <a:xfrm>
              <a:off x="688" y="2529"/>
              <a:ext cx="1933" cy="197"/>
              <a:chOff x="688" y="2529"/>
              <a:chExt cx="1933" cy="197"/>
            </a:xfrm>
          </p:grpSpPr>
          <p:sp>
            <p:nvSpPr>
              <p:cNvPr id="2100" name="Rectangle 112"/>
              <p:cNvSpPr>
                <a:spLocks noChangeArrowheads="1"/>
              </p:cNvSpPr>
              <p:nvPr/>
            </p:nvSpPr>
            <p:spPr bwMode="auto">
              <a:xfrm>
                <a:off x="688" y="2529"/>
                <a:ext cx="1933" cy="19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01" name="Oval 113"/>
              <p:cNvSpPr>
                <a:spLocks noChangeArrowheads="1"/>
              </p:cNvSpPr>
              <p:nvPr/>
            </p:nvSpPr>
            <p:spPr bwMode="auto">
              <a:xfrm>
                <a:off x="767" y="2591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02" name="Line 114"/>
              <p:cNvSpPr>
                <a:spLocks noChangeShapeType="1"/>
              </p:cNvSpPr>
              <p:nvPr/>
            </p:nvSpPr>
            <p:spPr bwMode="auto">
              <a:xfrm flipV="1">
                <a:off x="820" y="2631"/>
                <a:ext cx="214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103" name="Group 123"/>
              <p:cNvGrpSpPr>
                <a:grpSpLocks/>
              </p:cNvGrpSpPr>
              <p:nvPr/>
            </p:nvGrpSpPr>
            <p:grpSpPr bwMode="auto">
              <a:xfrm>
                <a:off x="1034" y="2591"/>
                <a:ext cx="933" cy="82"/>
                <a:chOff x="3851" y="3792"/>
                <a:chExt cx="814" cy="82"/>
              </a:xfrm>
            </p:grpSpPr>
            <p:sp>
              <p:nvSpPr>
                <p:cNvPr id="2104" name="Oval 115"/>
                <p:cNvSpPr>
                  <a:spLocks noChangeArrowheads="1"/>
                </p:cNvSpPr>
                <p:nvPr/>
              </p:nvSpPr>
              <p:spPr bwMode="auto">
                <a:xfrm>
                  <a:off x="3851" y="3792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105" name="Line 116"/>
                <p:cNvSpPr>
                  <a:spLocks noChangeShapeType="1"/>
                </p:cNvSpPr>
                <p:nvPr/>
              </p:nvSpPr>
              <p:spPr bwMode="auto">
                <a:xfrm>
                  <a:off x="3897" y="3832"/>
                  <a:ext cx="3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106" name="Oval 117"/>
                <p:cNvSpPr>
                  <a:spLocks noChangeArrowheads="1"/>
                </p:cNvSpPr>
                <p:nvPr/>
              </p:nvSpPr>
              <p:spPr bwMode="auto">
                <a:xfrm>
                  <a:off x="4189" y="3794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107" name="Line 118"/>
                <p:cNvSpPr>
                  <a:spLocks noChangeShapeType="1"/>
                </p:cNvSpPr>
                <p:nvPr/>
              </p:nvSpPr>
              <p:spPr bwMode="auto">
                <a:xfrm>
                  <a:off x="4257" y="3834"/>
                  <a:ext cx="4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sp>
          <p:nvSpPr>
            <p:cNvPr id="2098" name="Line 23"/>
            <p:cNvSpPr>
              <a:spLocks noChangeShapeType="1"/>
            </p:cNvSpPr>
            <p:nvPr/>
          </p:nvSpPr>
          <p:spPr bwMode="auto">
            <a:xfrm>
              <a:off x="1318" y="1928"/>
              <a:ext cx="1139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99" name="Line 58"/>
            <p:cNvSpPr>
              <a:spLocks noChangeShapeType="1"/>
            </p:cNvSpPr>
            <p:nvPr/>
          </p:nvSpPr>
          <p:spPr bwMode="auto">
            <a:xfrm>
              <a:off x="1420" y="2857"/>
              <a:ext cx="335" cy="0"/>
            </a:xfrm>
            <a:prstGeom prst="line">
              <a:avLst/>
            </a:prstGeom>
            <a:noFill/>
            <a:ln w="47625">
              <a:solidFill>
                <a:srgbClr val="FF99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3" name="Group 154"/>
          <p:cNvGrpSpPr>
            <a:grpSpLocks/>
          </p:cNvGrpSpPr>
          <p:nvPr/>
        </p:nvGrpSpPr>
        <p:grpSpPr bwMode="auto">
          <a:xfrm>
            <a:off x="1093788" y="2928938"/>
            <a:ext cx="3068637" cy="1609725"/>
            <a:chOff x="689" y="1845"/>
            <a:chExt cx="1933" cy="1014"/>
          </a:xfrm>
        </p:grpSpPr>
        <p:sp>
          <p:nvSpPr>
            <p:cNvPr id="2086" name="Line 24"/>
            <p:cNvSpPr>
              <a:spLocks noChangeShapeType="1"/>
            </p:cNvSpPr>
            <p:nvPr/>
          </p:nvSpPr>
          <p:spPr bwMode="auto">
            <a:xfrm flipV="1">
              <a:off x="1337" y="1845"/>
              <a:ext cx="1220" cy="8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87" name="Line 70"/>
            <p:cNvSpPr>
              <a:spLocks noChangeShapeType="1"/>
            </p:cNvSpPr>
            <p:nvPr/>
          </p:nvSpPr>
          <p:spPr bwMode="auto">
            <a:xfrm>
              <a:off x="1252" y="2852"/>
              <a:ext cx="494" cy="7"/>
            </a:xfrm>
            <a:prstGeom prst="line">
              <a:avLst/>
            </a:prstGeom>
            <a:noFill/>
            <a:ln w="47625">
              <a:solidFill>
                <a:srgbClr val="FF99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2088" name="Group 153"/>
            <p:cNvGrpSpPr>
              <a:grpSpLocks/>
            </p:cNvGrpSpPr>
            <p:nvPr/>
          </p:nvGrpSpPr>
          <p:grpSpPr bwMode="auto">
            <a:xfrm>
              <a:off x="689" y="2523"/>
              <a:ext cx="1933" cy="197"/>
              <a:chOff x="3056" y="3604"/>
              <a:chExt cx="1933" cy="197"/>
            </a:xfrm>
          </p:grpSpPr>
          <p:sp>
            <p:nvSpPr>
              <p:cNvPr id="2089" name="Rectangle 144"/>
              <p:cNvSpPr>
                <a:spLocks noChangeArrowheads="1"/>
              </p:cNvSpPr>
              <p:nvPr/>
            </p:nvSpPr>
            <p:spPr bwMode="auto">
              <a:xfrm>
                <a:off x="3056" y="3604"/>
                <a:ext cx="1933" cy="19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090" name="Oval 145"/>
              <p:cNvSpPr>
                <a:spLocks noChangeArrowheads="1"/>
              </p:cNvSpPr>
              <p:nvPr/>
            </p:nvSpPr>
            <p:spPr bwMode="auto">
              <a:xfrm>
                <a:off x="3135" y="3666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091" name="Line 146"/>
              <p:cNvSpPr>
                <a:spLocks noChangeShapeType="1"/>
              </p:cNvSpPr>
              <p:nvPr/>
            </p:nvSpPr>
            <p:spPr bwMode="auto">
              <a:xfrm flipV="1">
                <a:off x="3188" y="3706"/>
                <a:ext cx="214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092" name="Group 147"/>
              <p:cNvGrpSpPr>
                <a:grpSpLocks/>
              </p:cNvGrpSpPr>
              <p:nvPr/>
            </p:nvGrpSpPr>
            <p:grpSpPr bwMode="auto">
              <a:xfrm>
                <a:off x="3402" y="3666"/>
                <a:ext cx="1106" cy="82"/>
                <a:chOff x="3851" y="3792"/>
                <a:chExt cx="814" cy="82"/>
              </a:xfrm>
            </p:grpSpPr>
            <p:sp>
              <p:nvSpPr>
                <p:cNvPr id="2093" name="Oval 148"/>
                <p:cNvSpPr>
                  <a:spLocks noChangeArrowheads="1"/>
                </p:cNvSpPr>
                <p:nvPr/>
              </p:nvSpPr>
              <p:spPr bwMode="auto">
                <a:xfrm>
                  <a:off x="3851" y="3792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094" name="Line 149"/>
                <p:cNvSpPr>
                  <a:spLocks noChangeShapeType="1"/>
                </p:cNvSpPr>
                <p:nvPr/>
              </p:nvSpPr>
              <p:spPr bwMode="auto">
                <a:xfrm>
                  <a:off x="3897" y="3832"/>
                  <a:ext cx="3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095" name="Oval 150"/>
                <p:cNvSpPr>
                  <a:spLocks noChangeArrowheads="1"/>
                </p:cNvSpPr>
                <p:nvPr/>
              </p:nvSpPr>
              <p:spPr bwMode="auto">
                <a:xfrm>
                  <a:off x="4189" y="3794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096" name="Line 151"/>
                <p:cNvSpPr>
                  <a:spLocks noChangeShapeType="1"/>
                </p:cNvSpPr>
                <p:nvPr/>
              </p:nvSpPr>
              <p:spPr bwMode="auto">
                <a:xfrm>
                  <a:off x="4257" y="3834"/>
                  <a:ext cx="4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</p:grpSp>
      <p:grpSp>
        <p:nvGrpSpPr>
          <p:cNvPr id="16" name="Group 165"/>
          <p:cNvGrpSpPr>
            <a:grpSpLocks/>
          </p:cNvGrpSpPr>
          <p:nvPr/>
        </p:nvGrpSpPr>
        <p:grpSpPr bwMode="auto">
          <a:xfrm>
            <a:off x="1092200" y="2876550"/>
            <a:ext cx="3068638" cy="1660525"/>
            <a:chOff x="688" y="1812"/>
            <a:chExt cx="1933" cy="1046"/>
          </a:xfrm>
        </p:grpSpPr>
        <p:grpSp>
          <p:nvGrpSpPr>
            <p:cNvPr id="2075" name="Group 164"/>
            <p:cNvGrpSpPr>
              <a:grpSpLocks/>
            </p:cNvGrpSpPr>
            <p:nvPr/>
          </p:nvGrpSpPr>
          <p:grpSpPr bwMode="auto">
            <a:xfrm>
              <a:off x="688" y="2521"/>
              <a:ext cx="1933" cy="197"/>
              <a:chOff x="680" y="2647"/>
              <a:chExt cx="1933" cy="197"/>
            </a:xfrm>
          </p:grpSpPr>
          <p:sp>
            <p:nvSpPr>
              <p:cNvPr id="2078" name="Rectangle 156"/>
              <p:cNvSpPr>
                <a:spLocks noChangeArrowheads="1"/>
              </p:cNvSpPr>
              <p:nvPr/>
            </p:nvSpPr>
            <p:spPr bwMode="auto">
              <a:xfrm>
                <a:off x="680" y="2647"/>
                <a:ext cx="1933" cy="19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079" name="Oval 157"/>
              <p:cNvSpPr>
                <a:spLocks noChangeArrowheads="1"/>
              </p:cNvSpPr>
              <p:nvPr/>
            </p:nvSpPr>
            <p:spPr bwMode="auto">
              <a:xfrm>
                <a:off x="759" y="2709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080" name="Line 158"/>
              <p:cNvSpPr>
                <a:spLocks noChangeShapeType="1"/>
              </p:cNvSpPr>
              <p:nvPr/>
            </p:nvSpPr>
            <p:spPr bwMode="auto">
              <a:xfrm flipV="1">
                <a:off x="812" y="2749"/>
                <a:ext cx="214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081" name="Group 159"/>
              <p:cNvGrpSpPr>
                <a:grpSpLocks/>
              </p:cNvGrpSpPr>
              <p:nvPr/>
            </p:nvGrpSpPr>
            <p:grpSpPr bwMode="auto">
              <a:xfrm>
                <a:off x="1026" y="2709"/>
                <a:ext cx="1288" cy="82"/>
                <a:chOff x="3851" y="3792"/>
                <a:chExt cx="814" cy="82"/>
              </a:xfrm>
            </p:grpSpPr>
            <p:sp>
              <p:nvSpPr>
                <p:cNvPr id="2082" name="Oval 160"/>
                <p:cNvSpPr>
                  <a:spLocks noChangeArrowheads="1"/>
                </p:cNvSpPr>
                <p:nvPr/>
              </p:nvSpPr>
              <p:spPr bwMode="auto">
                <a:xfrm>
                  <a:off x="3851" y="3792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083" name="Line 161"/>
                <p:cNvSpPr>
                  <a:spLocks noChangeShapeType="1"/>
                </p:cNvSpPr>
                <p:nvPr/>
              </p:nvSpPr>
              <p:spPr bwMode="auto">
                <a:xfrm>
                  <a:off x="3897" y="3832"/>
                  <a:ext cx="3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084" name="Oval 162"/>
                <p:cNvSpPr>
                  <a:spLocks noChangeArrowheads="1"/>
                </p:cNvSpPr>
                <p:nvPr/>
              </p:nvSpPr>
              <p:spPr bwMode="auto">
                <a:xfrm>
                  <a:off x="4189" y="3794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085" name="Line 163"/>
                <p:cNvSpPr>
                  <a:spLocks noChangeShapeType="1"/>
                </p:cNvSpPr>
                <p:nvPr/>
              </p:nvSpPr>
              <p:spPr bwMode="auto">
                <a:xfrm>
                  <a:off x="4257" y="3834"/>
                  <a:ext cx="4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sp>
          <p:nvSpPr>
            <p:cNvPr id="2076" name="Line 31"/>
            <p:cNvSpPr>
              <a:spLocks noChangeShapeType="1"/>
            </p:cNvSpPr>
            <p:nvPr/>
          </p:nvSpPr>
          <p:spPr bwMode="auto">
            <a:xfrm>
              <a:off x="1332" y="1812"/>
              <a:ext cx="1212" cy="0"/>
            </a:xfrm>
            <a:prstGeom prst="line">
              <a:avLst/>
            </a:prstGeom>
            <a:noFill/>
            <a:ln w="5080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77" name="Line 71"/>
            <p:cNvSpPr>
              <a:spLocks noChangeShapeType="1"/>
            </p:cNvSpPr>
            <p:nvPr/>
          </p:nvSpPr>
          <p:spPr bwMode="auto">
            <a:xfrm flipV="1">
              <a:off x="1063" y="2857"/>
              <a:ext cx="691" cy="1"/>
            </a:xfrm>
            <a:prstGeom prst="line">
              <a:avLst/>
            </a:prstGeom>
            <a:noFill/>
            <a:ln w="47625">
              <a:solidFill>
                <a:srgbClr val="FF99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1"/>
              <p:cNvSpPr txBox="1"/>
              <p:nvPr/>
            </p:nvSpPr>
            <p:spPr>
              <a:xfrm>
                <a:off x="798753" y="3927532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9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753" y="3927532"/>
                <a:ext cx="437940" cy="461665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"/>
              <p:cNvSpPr txBox="1"/>
              <p:nvPr/>
            </p:nvSpPr>
            <p:spPr>
              <a:xfrm>
                <a:off x="1255961" y="4275880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FF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FF99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90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61" y="4275880"/>
                <a:ext cx="468397" cy="461665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 - Συνέχεια</a:t>
            </a:r>
          </a:p>
        </p:txBody>
      </p:sp>
      <p:grpSp>
        <p:nvGrpSpPr>
          <p:cNvPr id="3081" name="Group 106"/>
          <p:cNvGrpSpPr>
            <a:grpSpLocks/>
          </p:cNvGrpSpPr>
          <p:nvPr/>
        </p:nvGrpSpPr>
        <p:grpSpPr bwMode="auto">
          <a:xfrm>
            <a:off x="5064125" y="1470025"/>
            <a:ext cx="3925888" cy="3587750"/>
            <a:chOff x="3190" y="926"/>
            <a:chExt cx="2473" cy="2260"/>
          </a:xfrm>
        </p:grpSpPr>
        <p:sp>
          <p:nvSpPr>
            <p:cNvPr id="3088" name="Freeform 69"/>
            <p:cNvSpPr>
              <a:spLocks/>
            </p:cNvSpPr>
            <p:nvPr/>
          </p:nvSpPr>
          <p:spPr bwMode="auto">
            <a:xfrm>
              <a:off x="3417" y="945"/>
              <a:ext cx="2246" cy="2016"/>
            </a:xfrm>
            <a:custGeom>
              <a:avLst/>
              <a:gdLst>
                <a:gd name="T0" fmla="*/ 0 w 2256"/>
                <a:gd name="T1" fmla="*/ 0 h 2016"/>
                <a:gd name="T2" fmla="*/ 0 w 2256"/>
                <a:gd name="T3" fmla="*/ 2016 h 2016"/>
                <a:gd name="T4" fmla="*/ 2176 w 2256"/>
                <a:gd name="T5" fmla="*/ 2016 h 2016"/>
                <a:gd name="T6" fmla="*/ 2086 w 2256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56"/>
                <a:gd name="T13" fmla="*/ 0 h 2016"/>
                <a:gd name="T14" fmla="*/ 2256 w 2256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56" h="2016">
                  <a:moveTo>
                    <a:pt x="0" y="0"/>
                  </a:moveTo>
                  <a:lnTo>
                    <a:pt x="0" y="2016"/>
                  </a:lnTo>
                  <a:lnTo>
                    <a:pt x="2256" y="2016"/>
                  </a:lnTo>
                  <a:lnTo>
                    <a:pt x="2160" y="2016"/>
                  </a:lnTo>
                </a:path>
              </a:pathLst>
            </a:custGeom>
            <a:noFill/>
            <a:ln w="28575" cmpd="sng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3078" name="Object 78"/>
            <p:cNvGraphicFramePr>
              <a:graphicFrameLocks noChangeAspect="1"/>
            </p:cNvGraphicFramePr>
            <p:nvPr/>
          </p:nvGraphicFramePr>
          <p:xfrm>
            <a:off x="3190" y="926"/>
            <a:ext cx="206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9" name="Equation" r:id="rId3" imgW="139680" imgH="139680" progId="Equation.3">
                    <p:embed/>
                  </p:oleObj>
                </mc:Choice>
                <mc:Fallback>
                  <p:oleObj name="Equation" r:id="rId3" imgW="139680" imgH="139680" progId="Equation.3">
                    <p:embed/>
                    <p:pic>
                      <p:nvPicPr>
                        <p:cNvPr id="0" name="Object 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0" y="926"/>
                          <a:ext cx="206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9" name="Object 79"/>
            <p:cNvGraphicFramePr>
              <a:graphicFrameLocks noChangeAspect="1"/>
            </p:cNvGraphicFramePr>
            <p:nvPr/>
          </p:nvGraphicFramePr>
          <p:xfrm>
            <a:off x="5442" y="3002"/>
            <a:ext cx="183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0" name="Equation" r:id="rId5" imgW="164880" imgH="164880" progId="Equation.3">
                    <p:embed/>
                  </p:oleObj>
                </mc:Choice>
                <mc:Fallback>
                  <p:oleObj name="Equation" r:id="rId5" imgW="164880" imgH="164880" progId="Equation.3">
                    <p:embed/>
                    <p:pic>
                      <p:nvPicPr>
                        <p:cNvPr id="0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2" y="3002"/>
                          <a:ext cx="183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82" name="Text Box 88"/>
          <p:cNvSpPr txBox="1">
            <a:spLocks noChangeArrowheads="1"/>
          </p:cNvSpPr>
          <p:nvPr/>
        </p:nvSpPr>
        <p:spPr bwMode="auto">
          <a:xfrm>
            <a:off x="5192713" y="46259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i="1">
                <a:solidFill>
                  <a:srgbClr val="FFFF00"/>
                </a:solidFill>
              </a:rPr>
              <a:t>0</a:t>
            </a:r>
            <a:endParaRPr lang="el-GR" altLang="el-GR" i="1">
              <a:solidFill>
                <a:srgbClr val="FFFF00"/>
              </a:solidFill>
            </a:endParaRPr>
          </a:p>
        </p:txBody>
      </p:sp>
      <p:grpSp>
        <p:nvGrpSpPr>
          <p:cNvPr id="3083" name="Group 107"/>
          <p:cNvGrpSpPr>
            <a:grpSpLocks/>
          </p:cNvGrpSpPr>
          <p:nvPr/>
        </p:nvGrpSpPr>
        <p:grpSpPr bwMode="auto">
          <a:xfrm>
            <a:off x="5427663" y="1195388"/>
            <a:ext cx="2682875" cy="3482975"/>
            <a:chOff x="3419" y="753"/>
            <a:chExt cx="1690" cy="2194"/>
          </a:xfrm>
        </p:grpSpPr>
        <p:sp>
          <p:nvSpPr>
            <p:cNvPr id="3087" name="Line 32"/>
            <p:cNvSpPr>
              <a:spLocks noChangeShapeType="1"/>
            </p:cNvSpPr>
            <p:nvPr/>
          </p:nvSpPr>
          <p:spPr bwMode="auto">
            <a:xfrm flipV="1">
              <a:off x="3419" y="1070"/>
              <a:ext cx="1376" cy="1877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3077" name="Object 93"/>
            <p:cNvGraphicFramePr>
              <a:graphicFrameLocks noChangeAspect="1"/>
            </p:cNvGraphicFramePr>
            <p:nvPr/>
          </p:nvGraphicFramePr>
          <p:xfrm>
            <a:off x="4315" y="753"/>
            <a:ext cx="794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1" name="Εξίσωση" r:id="rId7" imgW="711000" imgH="393480" progId="Equation.3">
                    <p:embed/>
                  </p:oleObj>
                </mc:Choice>
                <mc:Fallback>
                  <p:oleObj name="Εξίσωση" r:id="rId7" imgW="711000" imgH="393480" progId="Equation.3">
                    <p:embed/>
                    <p:pic>
                      <p:nvPicPr>
                        <p:cNvPr id="0" name="Object 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5" y="753"/>
                          <a:ext cx="794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084" name="Picture 9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7575"/>
            <a:ext cx="5043488" cy="41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5" name="Text Box 39"/>
          <p:cNvSpPr txBox="1">
            <a:spLocks noChangeArrowheads="1"/>
          </p:cNvSpPr>
          <p:nvPr/>
        </p:nvSpPr>
        <p:spPr bwMode="auto">
          <a:xfrm>
            <a:off x="2314575" y="3157538"/>
            <a:ext cx="4349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l-GR" i="1">
                <a:solidFill>
                  <a:srgbClr val="FF0000"/>
                </a:solidFill>
              </a:rPr>
              <a:t>m</a:t>
            </a:r>
            <a:endParaRPr lang="el-GR" altLang="el-GR" i="1">
              <a:solidFill>
                <a:srgbClr val="FF0000"/>
              </a:solidFill>
            </a:endParaRPr>
          </a:p>
        </p:txBody>
      </p:sp>
      <p:sp>
        <p:nvSpPr>
          <p:cNvPr id="3086" name="Line 96"/>
          <p:cNvSpPr>
            <a:spLocks noChangeShapeType="1"/>
          </p:cNvSpPr>
          <p:nvPr/>
        </p:nvSpPr>
        <p:spPr bwMode="auto">
          <a:xfrm flipV="1">
            <a:off x="1536700" y="4557713"/>
            <a:ext cx="1096963" cy="1587"/>
          </a:xfrm>
          <a:prstGeom prst="line">
            <a:avLst/>
          </a:prstGeom>
          <a:noFill/>
          <a:ln w="47625">
            <a:solidFill>
              <a:srgbClr val="FF99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18537" name="Object 105"/>
          <p:cNvGraphicFramePr>
            <a:graphicFrameLocks noChangeAspect="1"/>
          </p:cNvGraphicFramePr>
          <p:nvPr/>
        </p:nvGraphicFramePr>
        <p:xfrm>
          <a:off x="6578600" y="4906963"/>
          <a:ext cx="12001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2" name="Εξίσωση" r:id="rId10" imgW="495000" imgH="203040" progId="Equation.3">
                  <p:embed/>
                </p:oleObj>
              </mc:Choice>
              <mc:Fallback>
                <p:oleObj name="Εξίσωση" r:id="rId10" imgW="495000" imgH="203040" progId="Equation.3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4906963"/>
                        <a:ext cx="12001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"/>
              <p:cNvSpPr txBox="1"/>
              <p:nvPr/>
            </p:nvSpPr>
            <p:spPr>
              <a:xfrm>
                <a:off x="864069" y="3949304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7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069" y="3949304"/>
                <a:ext cx="437940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8"/>
              <p:cNvSpPr txBox="1"/>
              <p:nvPr/>
            </p:nvSpPr>
            <p:spPr>
              <a:xfrm>
                <a:off x="1168873" y="4286766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FF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FF99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18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873" y="4286766"/>
                <a:ext cx="468397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8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4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 - Συνέχεια</a:t>
            </a:r>
          </a:p>
        </p:txBody>
      </p:sp>
      <p:grpSp>
        <p:nvGrpSpPr>
          <p:cNvPr id="4106" name="Group 79"/>
          <p:cNvGrpSpPr>
            <a:grpSpLocks/>
          </p:cNvGrpSpPr>
          <p:nvPr/>
        </p:nvGrpSpPr>
        <p:grpSpPr bwMode="auto">
          <a:xfrm>
            <a:off x="5394325" y="2613025"/>
            <a:ext cx="3749675" cy="2090738"/>
            <a:chOff x="3398" y="1646"/>
            <a:chExt cx="2362" cy="1317"/>
          </a:xfrm>
        </p:grpSpPr>
        <p:sp>
          <p:nvSpPr>
            <p:cNvPr id="4113" name="Line 33"/>
            <p:cNvSpPr>
              <a:spLocks noChangeShapeType="1"/>
            </p:cNvSpPr>
            <p:nvPr/>
          </p:nvSpPr>
          <p:spPr bwMode="auto">
            <a:xfrm flipV="1">
              <a:off x="3398" y="1914"/>
              <a:ext cx="2086" cy="1049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4104" name="Object 64"/>
            <p:cNvGraphicFramePr>
              <a:graphicFrameLocks noChangeAspect="1"/>
            </p:cNvGraphicFramePr>
            <p:nvPr/>
          </p:nvGraphicFramePr>
          <p:xfrm>
            <a:off x="5448" y="1646"/>
            <a:ext cx="312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14" name="Εξίσωση" r:id="rId3" imgW="279360" imgH="393480" progId="Equation.3">
                    <p:embed/>
                  </p:oleObj>
                </mc:Choice>
                <mc:Fallback>
                  <p:oleObj name="Εξίσωση" r:id="rId3" imgW="279360" imgH="393480" progId="Equation.3">
                    <p:embed/>
                    <p:pic>
                      <p:nvPicPr>
                        <p:cNvPr id="0" name="Object 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8" y="1646"/>
                          <a:ext cx="312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107" name="Picture 6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0900"/>
            <a:ext cx="5057775" cy="423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8" name="Text Box 26"/>
          <p:cNvSpPr txBox="1">
            <a:spLocks noChangeArrowheads="1"/>
          </p:cNvSpPr>
          <p:nvPr/>
        </p:nvSpPr>
        <p:spPr bwMode="auto">
          <a:xfrm>
            <a:off x="2339975" y="3078163"/>
            <a:ext cx="3889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l-GR" dirty="0">
                <a:solidFill>
                  <a:srgbClr val="FF0000"/>
                </a:solidFill>
              </a:rPr>
              <a:t>2</a:t>
            </a:r>
            <a:r>
              <a:rPr lang="en-US" altLang="el-GR" i="1" dirty="0">
                <a:solidFill>
                  <a:srgbClr val="FF0000"/>
                </a:solidFill>
              </a:rPr>
              <a:t>m</a:t>
            </a:r>
            <a:endParaRPr lang="el-GR" altLang="el-GR" i="1" dirty="0">
              <a:solidFill>
                <a:srgbClr val="FF0000"/>
              </a:solidFill>
            </a:endParaRPr>
          </a:p>
        </p:txBody>
      </p:sp>
      <p:sp>
        <p:nvSpPr>
          <p:cNvPr id="4109" name="Line 66"/>
          <p:cNvSpPr>
            <a:spLocks noChangeShapeType="1"/>
          </p:cNvSpPr>
          <p:nvPr/>
        </p:nvSpPr>
        <p:spPr bwMode="auto">
          <a:xfrm>
            <a:off x="1619250" y="4564063"/>
            <a:ext cx="784225" cy="11112"/>
          </a:xfrm>
          <a:prstGeom prst="line">
            <a:avLst/>
          </a:prstGeom>
          <a:noFill/>
          <a:ln w="47625">
            <a:solidFill>
              <a:srgbClr val="FF99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110" name="Line 69"/>
          <p:cNvSpPr>
            <a:spLocks noChangeShapeType="1"/>
          </p:cNvSpPr>
          <p:nvPr/>
        </p:nvSpPr>
        <p:spPr bwMode="auto">
          <a:xfrm flipV="1">
            <a:off x="5427663" y="1698625"/>
            <a:ext cx="2184400" cy="2979738"/>
          </a:xfrm>
          <a:prstGeom prst="line">
            <a:avLst/>
          </a:prstGeom>
          <a:noFill/>
          <a:ln w="2857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111" name="Freeform 70"/>
          <p:cNvSpPr>
            <a:spLocks/>
          </p:cNvSpPr>
          <p:nvPr/>
        </p:nvSpPr>
        <p:spPr bwMode="auto">
          <a:xfrm>
            <a:off x="5424488" y="1500188"/>
            <a:ext cx="3565525" cy="3200400"/>
          </a:xfrm>
          <a:custGeom>
            <a:avLst/>
            <a:gdLst>
              <a:gd name="T0" fmla="*/ 0 w 2256"/>
              <a:gd name="T1" fmla="*/ 0 h 2016"/>
              <a:gd name="T2" fmla="*/ 0 w 2256"/>
              <a:gd name="T3" fmla="*/ 2147483647 h 2016"/>
              <a:gd name="T4" fmla="*/ 2147483647 w 2256"/>
              <a:gd name="T5" fmla="*/ 2147483647 h 2016"/>
              <a:gd name="T6" fmla="*/ 2147483647 w 2256"/>
              <a:gd name="T7" fmla="*/ 2147483647 h 2016"/>
              <a:gd name="T8" fmla="*/ 0 60000 65536"/>
              <a:gd name="T9" fmla="*/ 0 60000 65536"/>
              <a:gd name="T10" fmla="*/ 0 60000 65536"/>
              <a:gd name="T11" fmla="*/ 0 60000 65536"/>
              <a:gd name="T12" fmla="*/ 0 w 2256"/>
              <a:gd name="T13" fmla="*/ 0 h 2016"/>
              <a:gd name="T14" fmla="*/ 2256 w 2256"/>
              <a:gd name="T15" fmla="*/ 2016 h 20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6" h="2016">
                <a:moveTo>
                  <a:pt x="0" y="0"/>
                </a:moveTo>
                <a:lnTo>
                  <a:pt x="0" y="2016"/>
                </a:lnTo>
                <a:lnTo>
                  <a:pt x="2256" y="2016"/>
                </a:lnTo>
                <a:lnTo>
                  <a:pt x="2160" y="2016"/>
                </a:ln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4100" name="Object 71"/>
          <p:cNvGraphicFramePr>
            <a:graphicFrameLocks noChangeAspect="1"/>
          </p:cNvGraphicFramePr>
          <p:nvPr/>
        </p:nvGraphicFramePr>
        <p:xfrm>
          <a:off x="5064125" y="1470025"/>
          <a:ext cx="3270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Equation" r:id="rId6" imgW="139680" imgH="139680" progId="Equation.3">
                  <p:embed/>
                </p:oleObj>
              </mc:Choice>
              <mc:Fallback>
                <p:oleObj name="Equation" r:id="rId6" imgW="139680" imgH="139680" progId="Equation.3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5" y="1470025"/>
                        <a:ext cx="3270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72"/>
          <p:cNvGraphicFramePr>
            <a:graphicFrameLocks noChangeAspect="1"/>
          </p:cNvGraphicFramePr>
          <p:nvPr/>
        </p:nvGraphicFramePr>
        <p:xfrm>
          <a:off x="8639175" y="4765675"/>
          <a:ext cx="2905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Equation" r:id="rId8" imgW="164880" imgH="164880" progId="Equation.3">
                  <p:embed/>
                </p:oleObj>
              </mc:Choice>
              <mc:Fallback>
                <p:oleObj name="Equation" r:id="rId8" imgW="164880" imgH="164880" progId="Equation.3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9175" y="4765675"/>
                        <a:ext cx="2905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2" name="Text Box 73"/>
          <p:cNvSpPr txBox="1">
            <a:spLocks noChangeArrowheads="1"/>
          </p:cNvSpPr>
          <p:nvPr/>
        </p:nvSpPr>
        <p:spPr bwMode="auto">
          <a:xfrm>
            <a:off x="5192713" y="46259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i="1">
                <a:solidFill>
                  <a:srgbClr val="FFFF00"/>
                </a:solidFill>
              </a:rPr>
              <a:t>0</a:t>
            </a:r>
            <a:endParaRPr lang="el-GR" altLang="el-GR" i="1">
              <a:solidFill>
                <a:srgbClr val="FFFF00"/>
              </a:solidFill>
            </a:endParaRPr>
          </a:p>
        </p:txBody>
      </p:sp>
      <p:graphicFrame>
        <p:nvGraphicFramePr>
          <p:cNvPr id="4102" name="Object 74"/>
          <p:cNvGraphicFramePr>
            <a:graphicFrameLocks noChangeAspect="1"/>
          </p:cNvGraphicFramePr>
          <p:nvPr/>
        </p:nvGraphicFramePr>
        <p:xfrm>
          <a:off x="6850063" y="1195388"/>
          <a:ext cx="126047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Εξίσωση" r:id="rId10" imgW="711000" imgH="393480" progId="Equation.3">
                  <p:embed/>
                </p:oleObj>
              </mc:Choice>
              <mc:Fallback>
                <p:oleObj name="Εξίσωση" r:id="rId10" imgW="711000" imgH="393480" progId="Equation.3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063" y="1195388"/>
                        <a:ext cx="1260475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28" name="Object 76"/>
          <p:cNvGraphicFramePr>
            <a:graphicFrameLocks noChangeAspect="1"/>
          </p:cNvGraphicFramePr>
          <p:nvPr/>
        </p:nvGraphicFramePr>
        <p:xfrm>
          <a:off x="6578600" y="4906963"/>
          <a:ext cx="12001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Εξίσωση" r:id="rId12" imgW="495000" imgH="203040" progId="Equation.3">
                  <p:embed/>
                </p:oleObj>
              </mc:Choice>
              <mc:Fallback>
                <p:oleObj name="Εξίσωση" r:id="rId12" imgW="495000" imgH="203040" progId="Equation.3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4906963"/>
                        <a:ext cx="12001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"/>
              <p:cNvSpPr txBox="1"/>
              <p:nvPr/>
            </p:nvSpPr>
            <p:spPr>
              <a:xfrm>
                <a:off x="896727" y="3949304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8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727" y="3949304"/>
                <a:ext cx="437940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8"/>
              <p:cNvSpPr txBox="1"/>
              <p:nvPr/>
            </p:nvSpPr>
            <p:spPr>
              <a:xfrm>
                <a:off x="1234189" y="4308538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FF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FF99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1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189" y="4308538"/>
                <a:ext cx="468397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 - Συνέχεια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0" y="5105400"/>
            <a:ext cx="4953000" cy="16764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 dirty="0">
                <a:solidFill>
                  <a:srgbClr val="FFFF00"/>
                </a:solidFill>
                <a:latin typeface="Arial" charset="0"/>
              </a:rPr>
              <a:t>ΠΑΡΑΤΗΡΗΣΗ</a:t>
            </a:r>
            <a:r>
              <a:rPr lang="en-US" altLang="el-GR" sz="20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l-GR" altLang="el-GR" sz="2000" dirty="0">
                <a:solidFill>
                  <a:srgbClr val="FFFF00"/>
                </a:solidFill>
                <a:latin typeface="Arial" charset="0"/>
              </a:rPr>
              <a:t>3</a:t>
            </a:r>
            <a:r>
              <a:rPr lang="en-US" altLang="el-GR" sz="2000" dirty="0">
                <a:solidFill>
                  <a:srgbClr val="FFFF00"/>
                </a:solidFill>
                <a:latin typeface="Arial" charset="0"/>
              </a:rPr>
              <a:t>:  </a:t>
            </a:r>
            <a:endParaRPr lang="el-GR" altLang="el-GR" sz="2000" dirty="0">
              <a:solidFill>
                <a:srgbClr val="FFFF00"/>
              </a:solidFill>
              <a:latin typeface="Arial" charset="0"/>
            </a:endParaRPr>
          </a:p>
          <a:p>
            <a:pPr algn="ctr"/>
            <a:r>
              <a:rPr lang="el-GR" altLang="el-GR" sz="2000" dirty="0">
                <a:solidFill>
                  <a:srgbClr val="FFFF00"/>
                </a:solidFill>
                <a:latin typeface="Arial" charset="0"/>
              </a:rPr>
              <a:t>Η κλίση της ευθείας </a:t>
            </a:r>
            <a:r>
              <a:rPr lang="el-GR" altLang="el-GR" i="1" dirty="0">
                <a:solidFill>
                  <a:srgbClr val="FFFF00"/>
                </a:solidFill>
              </a:rPr>
              <a:t>α=</a:t>
            </a:r>
            <a:r>
              <a:rPr lang="en-US" altLang="el-GR" i="1" dirty="0">
                <a:solidFill>
                  <a:srgbClr val="FFFF00"/>
                </a:solidFill>
              </a:rPr>
              <a:t>f</a:t>
            </a:r>
            <a:r>
              <a:rPr lang="el-GR" altLang="el-GR" i="1" dirty="0">
                <a:solidFill>
                  <a:srgbClr val="FFFF00"/>
                </a:solidFill>
              </a:rPr>
              <a:t>(</a:t>
            </a:r>
            <a:r>
              <a:rPr lang="en-US" altLang="el-GR" i="1" dirty="0">
                <a:solidFill>
                  <a:srgbClr val="FFFF00"/>
                </a:solidFill>
              </a:rPr>
              <a:t>F</a:t>
            </a:r>
            <a:r>
              <a:rPr lang="el-GR" altLang="el-GR" i="1" dirty="0">
                <a:solidFill>
                  <a:srgbClr val="FFFF00"/>
                </a:solidFill>
              </a:rPr>
              <a:t>)</a:t>
            </a:r>
            <a:r>
              <a:rPr lang="el-GR" altLang="el-GR" sz="2000" dirty="0">
                <a:solidFill>
                  <a:srgbClr val="FFFF00"/>
                </a:solidFill>
                <a:latin typeface="Arial" charset="0"/>
              </a:rPr>
              <a:t> είναι αντίστροφα  ανάλογη με την ποσότητα της ύλης που επιταχύνεται</a:t>
            </a:r>
            <a:r>
              <a:rPr lang="en-US" altLang="el-GR" sz="2000" dirty="0">
                <a:solidFill>
                  <a:srgbClr val="FFFF00"/>
                </a:solidFill>
                <a:latin typeface="Arial" charset="0"/>
              </a:rPr>
              <a:t>.</a:t>
            </a:r>
            <a:endParaRPr lang="el-GR" altLang="el-GR" sz="2000" dirty="0">
              <a:solidFill>
                <a:srgbClr val="FFFF00"/>
              </a:solidFill>
              <a:latin typeface="Arial" charset="0"/>
            </a:endParaRPr>
          </a:p>
          <a:p>
            <a:pPr algn="ctr"/>
            <a:endParaRPr lang="en-US" altLang="el-GR" sz="2000" dirty="0">
              <a:solidFill>
                <a:srgbClr val="FFFF00"/>
              </a:solidFill>
              <a:latin typeface="Arial" charset="0"/>
            </a:endParaRPr>
          </a:p>
        </p:txBody>
      </p:sp>
      <p:grpSp>
        <p:nvGrpSpPr>
          <p:cNvPr id="5132" name="Group 85"/>
          <p:cNvGrpSpPr>
            <a:grpSpLocks/>
          </p:cNvGrpSpPr>
          <p:nvPr/>
        </p:nvGrpSpPr>
        <p:grpSpPr bwMode="auto">
          <a:xfrm>
            <a:off x="5421313" y="3365500"/>
            <a:ext cx="3722687" cy="1341438"/>
            <a:chOff x="3415" y="2120"/>
            <a:chExt cx="2345" cy="845"/>
          </a:xfrm>
        </p:grpSpPr>
        <p:sp>
          <p:nvSpPr>
            <p:cNvPr id="5142" name="Line 34"/>
            <p:cNvSpPr>
              <a:spLocks noChangeShapeType="1"/>
            </p:cNvSpPr>
            <p:nvPr/>
          </p:nvSpPr>
          <p:spPr bwMode="auto">
            <a:xfrm flipV="1">
              <a:off x="3415" y="2390"/>
              <a:ext cx="2047" cy="575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5129" name="Object 64"/>
            <p:cNvGraphicFramePr>
              <a:graphicFrameLocks noChangeAspect="1"/>
            </p:cNvGraphicFramePr>
            <p:nvPr/>
          </p:nvGraphicFramePr>
          <p:xfrm>
            <a:off x="5448" y="2120"/>
            <a:ext cx="312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03" name="Εξίσωση" r:id="rId3" imgW="279360" imgH="393480" progId="Equation.3">
                    <p:embed/>
                  </p:oleObj>
                </mc:Choice>
                <mc:Fallback>
                  <p:oleObj name="Εξίσωση" r:id="rId3" imgW="279360" imgH="393480" progId="Equation.3">
                    <p:embed/>
                    <p:pic>
                      <p:nvPicPr>
                        <p:cNvPr id="0" name="Object 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8" y="2120"/>
                          <a:ext cx="312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133" name="Picture 6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4999038" cy="428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Line 66"/>
          <p:cNvSpPr>
            <a:spLocks noChangeShapeType="1"/>
          </p:cNvSpPr>
          <p:nvPr/>
        </p:nvSpPr>
        <p:spPr bwMode="auto">
          <a:xfrm>
            <a:off x="1631950" y="4583113"/>
            <a:ext cx="531813" cy="0"/>
          </a:xfrm>
          <a:prstGeom prst="line">
            <a:avLst/>
          </a:prstGeom>
          <a:noFill/>
          <a:ln w="47625">
            <a:solidFill>
              <a:srgbClr val="FF99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135" name="Text Box 23"/>
          <p:cNvSpPr txBox="1">
            <a:spLocks noChangeArrowheads="1"/>
          </p:cNvSpPr>
          <p:nvPr/>
        </p:nvSpPr>
        <p:spPr bwMode="auto">
          <a:xfrm>
            <a:off x="2390775" y="3141663"/>
            <a:ext cx="3889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l-GR" dirty="0">
                <a:solidFill>
                  <a:srgbClr val="FF0000"/>
                </a:solidFill>
              </a:rPr>
              <a:t>3</a:t>
            </a:r>
            <a:r>
              <a:rPr lang="en-US" altLang="el-GR" i="1" dirty="0">
                <a:solidFill>
                  <a:srgbClr val="FF0000"/>
                </a:solidFill>
              </a:rPr>
              <a:t>m</a:t>
            </a:r>
            <a:endParaRPr lang="el-GR" altLang="el-GR" i="1" dirty="0">
              <a:solidFill>
                <a:srgbClr val="FF0000"/>
              </a:solidFill>
            </a:endParaRPr>
          </a:p>
        </p:txBody>
      </p:sp>
      <p:grpSp>
        <p:nvGrpSpPr>
          <p:cNvPr id="5136" name="Group 84"/>
          <p:cNvGrpSpPr>
            <a:grpSpLocks/>
          </p:cNvGrpSpPr>
          <p:nvPr/>
        </p:nvGrpSpPr>
        <p:grpSpPr bwMode="auto">
          <a:xfrm>
            <a:off x="5064125" y="1195388"/>
            <a:ext cx="4079875" cy="3887787"/>
            <a:chOff x="3190" y="753"/>
            <a:chExt cx="2570" cy="2449"/>
          </a:xfrm>
        </p:grpSpPr>
        <p:sp>
          <p:nvSpPr>
            <p:cNvPr id="5138" name="Line 71"/>
            <p:cNvSpPr>
              <a:spLocks noChangeShapeType="1"/>
            </p:cNvSpPr>
            <p:nvPr/>
          </p:nvSpPr>
          <p:spPr bwMode="auto">
            <a:xfrm flipV="1">
              <a:off x="3419" y="1070"/>
              <a:ext cx="1376" cy="1877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139" name="Freeform 72"/>
            <p:cNvSpPr>
              <a:spLocks/>
            </p:cNvSpPr>
            <p:nvPr/>
          </p:nvSpPr>
          <p:spPr bwMode="auto">
            <a:xfrm>
              <a:off x="3417" y="945"/>
              <a:ext cx="2246" cy="2016"/>
            </a:xfrm>
            <a:custGeom>
              <a:avLst/>
              <a:gdLst>
                <a:gd name="T0" fmla="*/ 0 w 2256"/>
                <a:gd name="T1" fmla="*/ 0 h 2016"/>
                <a:gd name="T2" fmla="*/ 0 w 2256"/>
                <a:gd name="T3" fmla="*/ 2016 h 2016"/>
                <a:gd name="T4" fmla="*/ 2176 w 2256"/>
                <a:gd name="T5" fmla="*/ 2016 h 2016"/>
                <a:gd name="T6" fmla="*/ 2086 w 2256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56"/>
                <a:gd name="T13" fmla="*/ 0 h 2016"/>
                <a:gd name="T14" fmla="*/ 2256 w 2256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56" h="2016">
                  <a:moveTo>
                    <a:pt x="0" y="0"/>
                  </a:moveTo>
                  <a:lnTo>
                    <a:pt x="0" y="2016"/>
                  </a:lnTo>
                  <a:lnTo>
                    <a:pt x="2256" y="2016"/>
                  </a:lnTo>
                  <a:lnTo>
                    <a:pt x="2160" y="2016"/>
                  </a:lnTo>
                </a:path>
              </a:pathLst>
            </a:custGeom>
            <a:noFill/>
            <a:ln w="28575" cmpd="sng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5125" name="Object 73"/>
            <p:cNvGraphicFramePr>
              <a:graphicFrameLocks noChangeAspect="1"/>
            </p:cNvGraphicFramePr>
            <p:nvPr/>
          </p:nvGraphicFramePr>
          <p:xfrm>
            <a:off x="3190" y="926"/>
            <a:ext cx="206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04" name="Equation" r:id="rId6" imgW="139680" imgH="139680" progId="Equation.3">
                    <p:embed/>
                  </p:oleObj>
                </mc:Choice>
                <mc:Fallback>
                  <p:oleObj name="Equation" r:id="rId6" imgW="139680" imgH="139680" progId="Equation.3">
                    <p:embed/>
                    <p:pic>
                      <p:nvPicPr>
                        <p:cNvPr id="0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0" y="926"/>
                          <a:ext cx="206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6" name="Object 74"/>
            <p:cNvGraphicFramePr>
              <a:graphicFrameLocks noChangeAspect="1"/>
            </p:cNvGraphicFramePr>
            <p:nvPr/>
          </p:nvGraphicFramePr>
          <p:xfrm>
            <a:off x="5442" y="3002"/>
            <a:ext cx="183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05" name="Equation" r:id="rId8" imgW="164880" imgH="164880" progId="Equation.3">
                    <p:embed/>
                  </p:oleObj>
                </mc:Choice>
                <mc:Fallback>
                  <p:oleObj name="Equation" r:id="rId8" imgW="164880" imgH="164880" progId="Equation.3">
                    <p:embed/>
                    <p:pic>
                      <p:nvPicPr>
                        <p:cNvPr id="0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2" y="3002"/>
                          <a:ext cx="183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40" name="Text Box 75"/>
            <p:cNvSpPr txBox="1">
              <a:spLocks noChangeArrowheads="1"/>
            </p:cNvSpPr>
            <p:nvPr/>
          </p:nvSpPr>
          <p:spPr bwMode="auto">
            <a:xfrm>
              <a:off x="3271" y="291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i="1">
                  <a:solidFill>
                    <a:srgbClr val="FFFF00"/>
                  </a:solidFill>
                </a:rPr>
                <a:t>0</a:t>
              </a:r>
              <a:endParaRPr lang="el-GR" altLang="el-GR" i="1">
                <a:solidFill>
                  <a:srgbClr val="FFFF00"/>
                </a:solidFill>
              </a:endParaRPr>
            </a:p>
          </p:txBody>
        </p:sp>
        <p:graphicFrame>
          <p:nvGraphicFramePr>
            <p:cNvPr id="5127" name="Object 76"/>
            <p:cNvGraphicFramePr>
              <a:graphicFrameLocks noChangeAspect="1"/>
            </p:cNvGraphicFramePr>
            <p:nvPr/>
          </p:nvGraphicFramePr>
          <p:xfrm>
            <a:off x="4315" y="753"/>
            <a:ext cx="794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06" name="Εξίσωση" r:id="rId10" imgW="711000" imgH="393480" progId="Equation.3">
                    <p:embed/>
                  </p:oleObj>
                </mc:Choice>
                <mc:Fallback>
                  <p:oleObj name="Εξίσωση" r:id="rId10" imgW="711000" imgH="393480" progId="Equation.3">
                    <p:embed/>
                    <p:pic>
                      <p:nvPicPr>
                        <p:cNvPr id="0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5" y="753"/>
                          <a:ext cx="794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41" name="Line 77"/>
            <p:cNvSpPr>
              <a:spLocks noChangeShapeType="1"/>
            </p:cNvSpPr>
            <p:nvPr/>
          </p:nvSpPr>
          <p:spPr bwMode="auto">
            <a:xfrm flipV="1">
              <a:off x="3398" y="1914"/>
              <a:ext cx="2086" cy="1049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5128" name="Object 78"/>
            <p:cNvGraphicFramePr>
              <a:graphicFrameLocks noChangeAspect="1"/>
            </p:cNvGraphicFramePr>
            <p:nvPr/>
          </p:nvGraphicFramePr>
          <p:xfrm>
            <a:off x="5448" y="1646"/>
            <a:ext cx="312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07" name="Εξίσωση" r:id="rId12" imgW="279360" imgH="393480" progId="Equation.3">
                    <p:embed/>
                  </p:oleObj>
                </mc:Choice>
                <mc:Fallback>
                  <p:oleObj name="Εξίσωση" r:id="rId12" imgW="279360" imgH="393480" progId="Equation.3">
                    <p:embed/>
                    <p:pic>
                      <p:nvPicPr>
                        <p:cNvPr id="0" name="Object 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8" y="1646"/>
                          <a:ext cx="312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655" name="Object 79"/>
          <p:cNvGraphicFramePr>
            <a:graphicFrameLocks noChangeAspect="1"/>
          </p:cNvGraphicFramePr>
          <p:nvPr/>
        </p:nvGraphicFramePr>
        <p:xfrm>
          <a:off x="5749925" y="5580063"/>
          <a:ext cx="16319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8" name="Εξίσωση" r:id="rId14" imgW="672840" imgH="393480" progId="Equation.3">
                  <p:embed/>
                </p:oleObj>
              </mc:Choice>
              <mc:Fallback>
                <p:oleObj name="Εξίσωση" r:id="rId14" imgW="672840" imgH="393480" progId="Equation.3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925" y="5580063"/>
                        <a:ext cx="163195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57" name="Object 81"/>
          <p:cNvGraphicFramePr>
            <a:graphicFrameLocks noChangeAspect="1"/>
          </p:cNvGraphicFramePr>
          <p:nvPr/>
        </p:nvGraphicFramePr>
        <p:xfrm>
          <a:off x="6578600" y="4906963"/>
          <a:ext cx="12001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9" name="Εξίσωση" r:id="rId16" imgW="495000" imgH="203040" progId="Equation.3">
                  <p:embed/>
                </p:oleObj>
              </mc:Choice>
              <mc:Fallback>
                <p:oleObj name="Εξίσωση" r:id="rId16" imgW="495000" imgH="203040" progId="Equation.3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4906963"/>
                        <a:ext cx="12001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58" name="Object 82"/>
          <p:cNvGraphicFramePr>
            <a:graphicFrameLocks noChangeAspect="1"/>
          </p:cNvGraphicFramePr>
          <p:nvPr/>
        </p:nvGraphicFramePr>
        <p:xfrm>
          <a:off x="7551738" y="5543550"/>
          <a:ext cx="1385887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0" name="Εξίσωση" r:id="rId18" imgW="571320" imgH="393480" progId="Equation.3">
                  <p:embed/>
                </p:oleObj>
              </mc:Choice>
              <mc:Fallback>
                <p:oleObj name="Εξίσωση" r:id="rId18" imgW="571320" imgH="393480" progId="Equation.3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1738" y="5543550"/>
                        <a:ext cx="1385887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59" name="Oval 83"/>
          <p:cNvSpPr>
            <a:spLocks noChangeArrowheads="1"/>
          </p:cNvSpPr>
          <p:nvPr/>
        </p:nvSpPr>
        <p:spPr bwMode="auto">
          <a:xfrm>
            <a:off x="7466013" y="5524500"/>
            <a:ext cx="1514475" cy="11144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l-GR" alt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1"/>
              <p:cNvSpPr txBox="1"/>
              <p:nvPr/>
            </p:nvSpPr>
            <p:spPr>
              <a:xfrm>
                <a:off x="842297" y="3992848"/>
                <a:ext cx="437940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3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297" y="3992848"/>
                <a:ext cx="437940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8"/>
              <p:cNvSpPr txBox="1"/>
              <p:nvPr/>
            </p:nvSpPr>
            <p:spPr>
              <a:xfrm>
                <a:off x="1234189" y="4308538"/>
                <a:ext cx="468397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FF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FF99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24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189" y="4308538"/>
                <a:ext cx="468397" cy="46166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4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24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24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 autoUpdateAnimBg="0"/>
      <p:bldP spid="246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 - Συνέχεια</a:t>
            </a:r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1162050" y="763588"/>
            <a:ext cx="665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FFFF00"/>
                </a:solidFill>
              </a:rPr>
              <a:t>ΣΥΝΔΕΣΗ ΤΗΣ ΔΥΝΑΜΗΣ ΜΕ ΤΗΝ ΚΙΝΗΣΗ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0" y="3106295"/>
            <a:ext cx="8012113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>
                <a:solidFill>
                  <a:schemeClr val="bg1"/>
                </a:solidFill>
              </a:rPr>
              <a:t>1.  Η επιτάχυνση </a:t>
            </a:r>
            <a:r>
              <a:rPr lang="el-GR" altLang="el-GR" sz="2800" i="1" dirty="0">
                <a:solidFill>
                  <a:srgbClr val="FFFF00"/>
                </a:solidFill>
              </a:rPr>
              <a:t>α</a:t>
            </a:r>
            <a:r>
              <a:rPr lang="el-GR" altLang="el-GR" i="1" dirty="0">
                <a:solidFill>
                  <a:schemeClr val="bg1"/>
                </a:solidFill>
              </a:rPr>
              <a:t> </a:t>
            </a:r>
            <a:r>
              <a:rPr lang="el-GR" altLang="el-GR" dirty="0">
                <a:solidFill>
                  <a:schemeClr val="bg1"/>
                </a:solidFill>
              </a:rPr>
              <a:t>ενός αντικειμένου είναι ανάλογη της</a:t>
            </a:r>
          </a:p>
          <a:p>
            <a:pPr eaLnBrk="1" hangingPunct="1"/>
            <a:r>
              <a:rPr lang="el-GR" altLang="el-GR" dirty="0">
                <a:solidFill>
                  <a:schemeClr val="bg1"/>
                </a:solidFill>
              </a:rPr>
              <a:t>	συνισταμένης Δύναμης </a:t>
            </a:r>
            <a:r>
              <a:rPr lang="en-US" altLang="el-GR" i="1" dirty="0">
                <a:solidFill>
                  <a:schemeClr val="bg1"/>
                </a:solidFill>
              </a:rPr>
              <a:t>F</a:t>
            </a:r>
            <a:r>
              <a:rPr lang="el-GR" altLang="el-GR" dirty="0">
                <a:solidFill>
                  <a:schemeClr val="bg1"/>
                </a:solidFill>
              </a:rPr>
              <a:t> που δρα πάνω στο αντικείμενο.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0" y="4152688"/>
            <a:ext cx="8675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dirty="0">
                <a:solidFill>
                  <a:schemeClr val="bg1"/>
                </a:solidFill>
              </a:rPr>
              <a:t>2</a:t>
            </a:r>
            <a:r>
              <a:rPr lang="el-GR" altLang="el-GR" dirty="0">
                <a:solidFill>
                  <a:schemeClr val="bg1"/>
                </a:solidFill>
              </a:rPr>
              <a:t>.  Η σταθερά αναλογίας ονομάζεται μάζα και συμβολίζεται με </a:t>
            </a:r>
            <a:r>
              <a:rPr lang="en-US" altLang="el-GR" i="1" dirty="0">
                <a:solidFill>
                  <a:srgbClr val="FFFF00"/>
                </a:solidFill>
              </a:rPr>
              <a:t>m</a:t>
            </a:r>
            <a:r>
              <a:rPr lang="en-US" altLang="el-GR" i="1" dirty="0">
                <a:solidFill>
                  <a:schemeClr val="bg1"/>
                </a:solidFill>
              </a:rPr>
              <a:t>.</a:t>
            </a:r>
            <a:endParaRPr lang="el-GR" altLang="el-GR" dirty="0">
              <a:solidFill>
                <a:schemeClr val="bg1"/>
              </a:solidFill>
            </a:endParaRP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0" y="4754128"/>
            <a:ext cx="752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dirty="0">
                <a:solidFill>
                  <a:schemeClr val="bg1"/>
                </a:solidFill>
              </a:rPr>
              <a:t>3</a:t>
            </a:r>
            <a:r>
              <a:rPr lang="el-GR" altLang="el-GR" dirty="0">
                <a:solidFill>
                  <a:schemeClr val="bg1"/>
                </a:solidFill>
              </a:rPr>
              <a:t>.  Η μάζα </a:t>
            </a:r>
            <a:r>
              <a:rPr lang="en-US" altLang="el-GR" dirty="0">
                <a:solidFill>
                  <a:srgbClr val="FFFF00"/>
                </a:solidFill>
              </a:rPr>
              <a:t>m</a:t>
            </a:r>
            <a:r>
              <a:rPr lang="el-GR" altLang="el-GR" dirty="0">
                <a:solidFill>
                  <a:schemeClr val="bg1"/>
                </a:solidFill>
              </a:rPr>
              <a:t> είναι μια εσωτερική ιδιότητας της ύλης      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0" y="5384596"/>
            <a:ext cx="62735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>
                <a:solidFill>
                  <a:schemeClr val="bg1"/>
                </a:solidFill>
              </a:rPr>
              <a:t>4.  Η μονάδα μέτρησης της μάζας είναι το </a:t>
            </a:r>
            <a:r>
              <a:rPr lang="el-GR" altLang="el-GR" dirty="0">
                <a:solidFill>
                  <a:srgbClr val="FFFF00"/>
                </a:solidFill>
              </a:rPr>
              <a:t>1 </a:t>
            </a:r>
            <a:r>
              <a:rPr lang="en-US" altLang="el-GR" dirty="0">
                <a:solidFill>
                  <a:srgbClr val="FFFF00"/>
                </a:solidFill>
              </a:rPr>
              <a:t>kg</a:t>
            </a:r>
            <a:endParaRPr lang="el-GR" altLang="el-GR" dirty="0">
              <a:solidFill>
                <a:srgbClr val="FFFF00"/>
              </a:solidFill>
            </a:endParaRP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0" y="6024589"/>
            <a:ext cx="81708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dirty="0">
                <a:solidFill>
                  <a:schemeClr val="bg1"/>
                </a:solidFill>
              </a:rPr>
              <a:t>5</a:t>
            </a:r>
            <a:r>
              <a:rPr lang="el-GR" altLang="el-GR" dirty="0">
                <a:solidFill>
                  <a:schemeClr val="bg1"/>
                </a:solidFill>
              </a:rPr>
              <a:t>.  Η μονάδα μέτρησης της δύναμης είναι το </a:t>
            </a:r>
            <a:r>
              <a:rPr lang="el-GR" altLang="el-GR" dirty="0">
                <a:solidFill>
                  <a:srgbClr val="FFFF00"/>
                </a:solidFill>
              </a:rPr>
              <a:t>1</a:t>
            </a:r>
            <a:r>
              <a:rPr lang="en-US" altLang="el-GR" dirty="0">
                <a:solidFill>
                  <a:srgbClr val="FFFF00"/>
                </a:solidFill>
              </a:rPr>
              <a:t>(kg m/s</a:t>
            </a:r>
            <a:r>
              <a:rPr lang="en-US" altLang="el-GR" baseline="30000" dirty="0">
                <a:solidFill>
                  <a:srgbClr val="FFFF00"/>
                </a:solidFill>
              </a:rPr>
              <a:t>2</a:t>
            </a:r>
            <a:r>
              <a:rPr lang="en-US" altLang="el-GR" dirty="0">
                <a:solidFill>
                  <a:srgbClr val="FFFF00"/>
                </a:solidFill>
              </a:rPr>
              <a:t>) = 1 N</a:t>
            </a:r>
            <a:endParaRPr lang="el-GR" altLang="el-GR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50963" y="1801585"/>
                <a:ext cx="2754857" cy="11417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32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  <m:r>
                        <a:rPr lang="el-GR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3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el-GR" sz="3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3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num>
                        <m:den>
                          <m:r>
                            <a:rPr lang="en-US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  </m:t>
                      </m:r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963" y="1801585"/>
                <a:ext cx="2754857" cy="11417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773404" y="2139021"/>
                <a:ext cx="1719125" cy="644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32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</m:acc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acc>
                        <m:accPr>
                          <m:chr m:val="⃗"/>
                          <m:ctrlPr>
                            <a:rPr lang="en-US" sz="3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el-GR" sz="3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3404" y="2139021"/>
                <a:ext cx="1719125" cy="6446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6" grpId="0" autoUpdateAnimBg="0"/>
      <p:bldP spid="19467" grpId="0" autoUpdateAnimBg="0"/>
      <p:bldP spid="19468" grpId="0" autoUpdateAnimBg="0"/>
      <p:bldP spid="19469" grpId="0" autoUpdateAnimBg="0"/>
      <p:bldP spid="19470" grpId="0" autoUpdateAnimBg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l-GR" sz="3600">
                <a:solidFill>
                  <a:srgbClr val="FF0000"/>
                </a:solidFill>
              </a:rPr>
              <a:t>1</a:t>
            </a:r>
            <a:r>
              <a:rPr lang="el-GR" altLang="el-GR" sz="3600">
                <a:solidFill>
                  <a:srgbClr val="FF0000"/>
                </a:solidFill>
              </a:rPr>
              <a:t>ος Νόμος του Νεύτωνα - Συνέχεια</a:t>
            </a: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627063" y="1339850"/>
            <a:ext cx="755173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800" dirty="0">
                <a:solidFill>
                  <a:schemeClr val="bg1"/>
                </a:solidFill>
              </a:rPr>
              <a:t>Ένα αντικείμενο είναι σε </a:t>
            </a:r>
            <a:r>
              <a:rPr lang="el-GR" altLang="el-GR" sz="2800" dirty="0">
                <a:solidFill>
                  <a:srgbClr val="FFFF00"/>
                </a:solidFill>
              </a:rPr>
              <a:t>ηρεμία</a:t>
            </a:r>
            <a:r>
              <a:rPr lang="el-GR" altLang="el-GR" sz="2800" dirty="0">
                <a:solidFill>
                  <a:srgbClr val="FF0000"/>
                </a:solidFill>
              </a:rPr>
              <a:t> </a:t>
            </a:r>
            <a:r>
              <a:rPr lang="el-GR" altLang="el-GR" sz="2800" dirty="0">
                <a:solidFill>
                  <a:schemeClr val="bg1"/>
                </a:solidFill>
              </a:rPr>
              <a:t>ή κινείται με </a:t>
            </a:r>
            <a:r>
              <a:rPr lang="el-GR" altLang="el-GR" sz="2800" dirty="0">
                <a:solidFill>
                  <a:srgbClr val="FF0000"/>
                </a:solidFill>
              </a:rPr>
              <a:t>σταθερή ταχύτητα </a:t>
            </a:r>
            <a:r>
              <a:rPr lang="el-GR" altLang="el-GR" sz="2800" dirty="0">
                <a:solidFill>
                  <a:schemeClr val="bg1"/>
                </a:solidFill>
              </a:rPr>
              <a:t>τότε και μόνο εάν η συνισταμένη δύναμη</a:t>
            </a:r>
            <a:r>
              <a:rPr lang="el-GR" altLang="el-GR" sz="2800" dirty="0">
                <a:solidFill>
                  <a:srgbClr val="FFFF00"/>
                </a:solidFill>
              </a:rPr>
              <a:t>          </a:t>
            </a:r>
            <a:r>
              <a:rPr lang="el-GR" altLang="el-GR" sz="2800" dirty="0">
                <a:solidFill>
                  <a:schemeClr val="bg1"/>
                </a:solidFill>
              </a:rPr>
              <a:t>που δρα πάνω σε αυτό είναι ίση με το μηδέν 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-1" y="4198491"/>
            <a:ext cx="36902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2800" dirty="0" smtClean="0">
                <a:solidFill>
                  <a:schemeClr val="bg1"/>
                </a:solidFill>
              </a:rPr>
              <a:t>Δυναμική</a:t>
            </a:r>
            <a:r>
              <a:rPr lang="en-US" altLang="el-GR" sz="2800" dirty="0" smtClean="0">
                <a:solidFill>
                  <a:schemeClr val="bg1"/>
                </a:solidFill>
              </a:rPr>
              <a:t> </a:t>
            </a:r>
            <a:r>
              <a:rPr lang="el-GR" altLang="el-GR" sz="2800" dirty="0" smtClean="0">
                <a:solidFill>
                  <a:schemeClr val="bg1"/>
                </a:solidFill>
              </a:rPr>
              <a:t>Ισορροπία:</a:t>
            </a:r>
            <a:endParaRPr lang="el-GR" altLang="el-GR" sz="2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731226" y="3462599"/>
                <a:ext cx="2256515" cy="11417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32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  <m:r>
                        <a:rPr lang="el-GR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3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el-GR" sz="3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3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num>
                        <m:den>
                          <m:r>
                            <a:rPr lang="en-US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1226" y="3462599"/>
                <a:ext cx="2256515" cy="11417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4274602" y="2196418"/>
                <a:ext cx="922497" cy="5754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8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sz="28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602" y="2196418"/>
                <a:ext cx="922497" cy="57547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44692" y="4763883"/>
                <a:ext cx="307013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l-GR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l-GR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l-GR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𝜶</m:t>
                      </m:r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4692" y="4763883"/>
                <a:ext cx="3070136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Ομάδα 4"/>
          <p:cNvGrpSpPr/>
          <p:nvPr/>
        </p:nvGrpSpPr>
        <p:grpSpPr>
          <a:xfrm>
            <a:off x="87088" y="5606589"/>
            <a:ext cx="7062318" cy="969865"/>
            <a:chOff x="87088" y="5606589"/>
            <a:chExt cx="7062318" cy="969865"/>
          </a:xfrm>
        </p:grpSpPr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87088" y="5606589"/>
              <a:ext cx="6607629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sz="2800" dirty="0" smtClean="0">
                  <a:solidFill>
                    <a:schemeClr val="bg1"/>
                  </a:solidFill>
                </a:rPr>
                <a:t>Στατική Ισορροπία (Ηρεμία)                  είναι </a:t>
              </a:r>
              <a:r>
                <a:rPr lang="el-GR" altLang="el-GR" sz="2800" dirty="0">
                  <a:solidFill>
                    <a:schemeClr val="bg1"/>
                  </a:solidFill>
                </a:rPr>
                <a:t>η ειδική κατάσταση στην οποία 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5987741" y="5998154"/>
                  <a:ext cx="1161665" cy="5783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  <m:r>
                          <a:rPr lang="el-GR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</m:acc>
                      </m:oMath>
                    </m:oMathPara>
                  </a14:m>
                  <a:endParaRPr lang="el-GR" i="1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7741" y="5998154"/>
                  <a:ext cx="1161665" cy="57830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Αριστερό άγκιστρο 3"/>
          <p:cNvSpPr/>
          <p:nvPr/>
        </p:nvSpPr>
        <p:spPr bwMode="auto">
          <a:xfrm>
            <a:off x="3516085" y="3897082"/>
            <a:ext cx="326571" cy="1295400"/>
          </a:xfrm>
          <a:prstGeom prst="leftBrace">
            <a:avLst>
              <a:gd name="adj1" fmla="val 35000"/>
              <a:gd name="adj2" fmla="val 50000"/>
            </a:avLst>
          </a:pr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utoUpdateAnimBg="0"/>
      <p:bldP spid="11" grpId="0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4386</TotalTime>
  <Words>2124</Words>
  <Application>Microsoft Office PowerPoint</Application>
  <PresentationFormat>Προβολή στην οθόνη (4:3)</PresentationFormat>
  <Paragraphs>272</Paragraphs>
  <Slides>21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3</vt:i4>
      </vt:variant>
      <vt:variant>
        <vt:lpstr>Τίτλοι διαφανειών</vt:lpstr>
      </vt:variant>
      <vt:variant>
        <vt:i4>21</vt:i4>
      </vt:variant>
    </vt:vector>
  </HeadingPairs>
  <TitlesOfParts>
    <vt:vector size="29" baseType="lpstr">
      <vt:lpstr>Arial</vt:lpstr>
      <vt:lpstr>Cambria Math</vt:lpstr>
      <vt:lpstr>Monotype Sorts</vt:lpstr>
      <vt:lpstr>Times New Roman</vt:lpstr>
      <vt:lpstr>Προεπιλεγμένη σχεδίαση</vt:lpstr>
      <vt:lpstr>Εικόνα</vt:lpstr>
      <vt:lpstr>Εξίσωση</vt:lpstr>
      <vt:lpstr>Equation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Α.Σ.ΠΑΙ.Τ.Ε.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5ο</dc:title>
  <dc:creator>PHYSICS</dc:creator>
  <cp:lastModifiedBy>Sideris</cp:lastModifiedBy>
  <cp:revision>226</cp:revision>
  <dcterms:created xsi:type="dcterms:W3CDTF">2007-01-14T22:37:48Z</dcterms:created>
  <dcterms:modified xsi:type="dcterms:W3CDTF">2020-11-09T09:47:51Z</dcterms:modified>
</cp:coreProperties>
</file>