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8" r:id="rId13"/>
    <p:sldId id="270" r:id="rId14"/>
    <p:sldId id="271" r:id="rId15"/>
    <p:sldId id="266" r:id="rId16"/>
    <p:sldId id="269" r:id="rId17"/>
    <p:sldId id="267" r:id="rId18"/>
  </p:sldIdLst>
  <p:sldSz cx="10080625" cy="7559675"/>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421" y="-72"/>
      </p:cViewPr>
      <p:guideLst>
        <p:guide orient="horz" pos="2381"/>
        <p:guide pos="317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27" name="PlaceHolder 2"/>
          <p:cNvSpPr>
            <a:spLocks noGrp="1"/>
          </p:cNvSpPr>
          <p:nvPr>
            <p:ph type="body"/>
          </p:nvPr>
        </p:nvSpPr>
        <p:spPr>
          <a:xfrm>
            <a:off x="504000" y="1823760"/>
            <a:ext cx="9072000" cy="2091240"/>
          </a:xfrm>
          <a:prstGeom prst="rect">
            <a:avLst/>
          </a:prstGeom>
        </p:spPr>
        <p:txBody>
          <a:bodyPr lIns="0" tIns="0" rIns="0" bIns="0"/>
          <a:lstStyle/>
          <a:p>
            <a:endParaRPr/>
          </a:p>
        </p:txBody>
      </p:sp>
      <p:sp>
        <p:nvSpPr>
          <p:cNvPr id="28" name="PlaceHolder 3"/>
          <p:cNvSpPr>
            <a:spLocks noGrp="1"/>
          </p:cNvSpPr>
          <p:nvPr>
            <p:ph type="body"/>
          </p:nvPr>
        </p:nvSpPr>
        <p:spPr>
          <a:xfrm>
            <a:off x="504000" y="4114080"/>
            <a:ext cx="9072000" cy="209124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30"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31"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32" name="PlaceHolder 4"/>
          <p:cNvSpPr>
            <a:spLocks noGrp="1"/>
          </p:cNvSpPr>
          <p:nvPr>
            <p:ph type="body"/>
          </p:nvPr>
        </p:nvSpPr>
        <p:spPr>
          <a:xfrm>
            <a:off x="5152680" y="4114080"/>
            <a:ext cx="4426920" cy="2091240"/>
          </a:xfrm>
          <a:prstGeom prst="rect">
            <a:avLst/>
          </a:prstGeom>
        </p:spPr>
        <p:txBody>
          <a:bodyPr lIns="0" tIns="0" rIns="0" bIns="0"/>
          <a:lstStyle/>
          <a:p>
            <a:endParaRPr/>
          </a:p>
        </p:txBody>
      </p:sp>
      <p:sp>
        <p:nvSpPr>
          <p:cNvPr id="33" name="PlaceHolder 5"/>
          <p:cNvSpPr>
            <a:spLocks noGrp="1"/>
          </p:cNvSpPr>
          <p:nvPr>
            <p:ph type="body"/>
          </p:nvPr>
        </p:nvSpPr>
        <p:spPr>
          <a:xfrm>
            <a:off x="504000" y="4114080"/>
            <a:ext cx="4426920" cy="209124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35" name="PlaceHolder 2"/>
          <p:cNvSpPr>
            <a:spLocks noGrp="1"/>
          </p:cNvSpPr>
          <p:nvPr>
            <p:ph type="body"/>
          </p:nvPr>
        </p:nvSpPr>
        <p:spPr>
          <a:xfrm>
            <a:off x="504000" y="1823760"/>
            <a:ext cx="9072000" cy="4384440"/>
          </a:xfrm>
          <a:prstGeom prst="rect">
            <a:avLst/>
          </a:prstGeom>
        </p:spPr>
        <p:txBody>
          <a:bodyPr lIns="0" tIns="0" rIns="0" bIns="0"/>
          <a:lstStyle/>
          <a:p>
            <a:endParaRPr/>
          </a:p>
        </p:txBody>
      </p:sp>
      <p:sp>
        <p:nvSpPr>
          <p:cNvPr id="36" name="PlaceHolder 3"/>
          <p:cNvSpPr>
            <a:spLocks noGrp="1"/>
          </p:cNvSpPr>
          <p:nvPr>
            <p:ph type="body"/>
          </p:nvPr>
        </p:nvSpPr>
        <p:spPr>
          <a:xfrm>
            <a:off x="504000" y="1823760"/>
            <a:ext cx="9072000" cy="4384440"/>
          </a:xfrm>
          <a:prstGeom prst="rect">
            <a:avLst/>
          </a:prstGeom>
        </p:spPr>
        <p:txBody>
          <a:bodyPr lIns="0" tIns="0" rIns="0" bIns="0"/>
          <a:lstStyle/>
          <a:p>
            <a:endParaRPr/>
          </a:p>
        </p:txBody>
      </p:sp>
      <p:pic>
        <p:nvPicPr>
          <p:cNvPr id="37" name="Εικόνα 36"/>
          <p:cNvPicPr/>
          <p:nvPr/>
        </p:nvPicPr>
        <p:blipFill>
          <a:blip r:embed="rId2"/>
          <a:stretch/>
        </p:blipFill>
        <p:spPr>
          <a:xfrm>
            <a:off x="2292480" y="1823400"/>
            <a:ext cx="5495040" cy="4384440"/>
          </a:xfrm>
          <a:prstGeom prst="rect">
            <a:avLst/>
          </a:prstGeom>
          <a:ln>
            <a:noFill/>
          </a:ln>
        </p:spPr>
      </p:pic>
      <p:pic>
        <p:nvPicPr>
          <p:cNvPr id="38" name="Εικόνα 37"/>
          <p:cNvPicPr/>
          <p:nvPr/>
        </p:nvPicPr>
        <p:blipFill>
          <a:blip r:embed="rId2"/>
          <a:stretch/>
        </p:blipFill>
        <p:spPr>
          <a:xfrm>
            <a:off x="2292480" y="1823400"/>
            <a:ext cx="5495040" cy="43844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46" name="PlaceHolder 2"/>
          <p:cNvSpPr>
            <a:spLocks noGrp="1"/>
          </p:cNvSpPr>
          <p:nvPr>
            <p:ph type="subTitle"/>
          </p:nvPr>
        </p:nvSpPr>
        <p:spPr>
          <a:xfrm>
            <a:off x="504000" y="1823760"/>
            <a:ext cx="9072000" cy="4384440"/>
          </a:xfrm>
          <a:prstGeom prst="rect">
            <a:avLst/>
          </a:prstGeom>
        </p:spPr>
        <p:txBody>
          <a:bodyPr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48" name="PlaceHolder 2"/>
          <p:cNvSpPr>
            <a:spLocks noGrp="1"/>
          </p:cNvSpPr>
          <p:nvPr>
            <p:ph type="body"/>
          </p:nvPr>
        </p:nvSpPr>
        <p:spPr>
          <a:xfrm>
            <a:off x="504000" y="1823760"/>
            <a:ext cx="9072000" cy="4384440"/>
          </a:xfrm>
          <a:prstGeom prst="rect">
            <a:avLst/>
          </a:prstGeom>
        </p:spPr>
        <p:txBody>
          <a:bodyPr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50" name="PlaceHolder 2"/>
          <p:cNvSpPr>
            <a:spLocks noGrp="1"/>
          </p:cNvSpPr>
          <p:nvPr>
            <p:ph type="body"/>
          </p:nvPr>
        </p:nvSpPr>
        <p:spPr>
          <a:xfrm>
            <a:off x="504000" y="1823760"/>
            <a:ext cx="4426920" cy="4384440"/>
          </a:xfrm>
          <a:prstGeom prst="rect">
            <a:avLst/>
          </a:prstGeom>
        </p:spPr>
        <p:txBody>
          <a:bodyPr lIns="0" tIns="0" rIns="0" bIns="0"/>
          <a:lstStyle/>
          <a:p>
            <a:endParaRPr/>
          </a:p>
        </p:txBody>
      </p:sp>
      <p:sp>
        <p:nvSpPr>
          <p:cNvPr id="51" name="PlaceHolder 3"/>
          <p:cNvSpPr>
            <a:spLocks noGrp="1"/>
          </p:cNvSpPr>
          <p:nvPr>
            <p:ph type="body"/>
          </p:nvPr>
        </p:nvSpPr>
        <p:spPr>
          <a:xfrm>
            <a:off x="5152680" y="1823760"/>
            <a:ext cx="4426920" cy="438444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504000" y="288000"/>
            <a:ext cx="7020000" cy="578700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55"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56" name="PlaceHolder 3"/>
          <p:cNvSpPr>
            <a:spLocks noGrp="1"/>
          </p:cNvSpPr>
          <p:nvPr>
            <p:ph type="body"/>
          </p:nvPr>
        </p:nvSpPr>
        <p:spPr>
          <a:xfrm>
            <a:off x="504000" y="4114080"/>
            <a:ext cx="4426920" cy="2091240"/>
          </a:xfrm>
          <a:prstGeom prst="rect">
            <a:avLst/>
          </a:prstGeom>
        </p:spPr>
        <p:txBody>
          <a:bodyPr lIns="0" tIns="0" rIns="0" bIns="0"/>
          <a:lstStyle/>
          <a:p>
            <a:endParaRPr/>
          </a:p>
        </p:txBody>
      </p:sp>
      <p:sp>
        <p:nvSpPr>
          <p:cNvPr id="57" name="PlaceHolder 4"/>
          <p:cNvSpPr>
            <a:spLocks noGrp="1"/>
          </p:cNvSpPr>
          <p:nvPr>
            <p:ph type="body"/>
          </p:nvPr>
        </p:nvSpPr>
        <p:spPr>
          <a:xfrm>
            <a:off x="5152680" y="1823760"/>
            <a:ext cx="4426920" cy="4384440"/>
          </a:xfrm>
          <a:prstGeom prst="rect">
            <a:avLst/>
          </a:prstGeom>
        </p:spPr>
        <p:txBody>
          <a:bodyPr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6" name="PlaceHolder 2"/>
          <p:cNvSpPr>
            <a:spLocks noGrp="1"/>
          </p:cNvSpPr>
          <p:nvPr>
            <p:ph type="subTitle"/>
          </p:nvPr>
        </p:nvSpPr>
        <p:spPr>
          <a:xfrm>
            <a:off x="504000" y="1823760"/>
            <a:ext cx="9072000" cy="438444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59" name="PlaceHolder 2"/>
          <p:cNvSpPr>
            <a:spLocks noGrp="1"/>
          </p:cNvSpPr>
          <p:nvPr>
            <p:ph type="body"/>
          </p:nvPr>
        </p:nvSpPr>
        <p:spPr>
          <a:xfrm>
            <a:off x="504000" y="1823760"/>
            <a:ext cx="4426920" cy="4384440"/>
          </a:xfrm>
          <a:prstGeom prst="rect">
            <a:avLst/>
          </a:prstGeom>
        </p:spPr>
        <p:txBody>
          <a:bodyPr lIns="0" tIns="0" rIns="0" bIns="0"/>
          <a:lstStyle/>
          <a:p>
            <a:endParaRPr/>
          </a:p>
        </p:txBody>
      </p:sp>
      <p:sp>
        <p:nvSpPr>
          <p:cNvPr id="60"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61" name="PlaceHolder 4"/>
          <p:cNvSpPr>
            <a:spLocks noGrp="1"/>
          </p:cNvSpPr>
          <p:nvPr>
            <p:ph type="body"/>
          </p:nvPr>
        </p:nvSpPr>
        <p:spPr>
          <a:xfrm>
            <a:off x="5152680" y="4114080"/>
            <a:ext cx="4426920" cy="209124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63"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64"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65" name="PlaceHolder 4"/>
          <p:cNvSpPr>
            <a:spLocks noGrp="1"/>
          </p:cNvSpPr>
          <p:nvPr>
            <p:ph type="body"/>
          </p:nvPr>
        </p:nvSpPr>
        <p:spPr>
          <a:xfrm>
            <a:off x="504000" y="4114080"/>
            <a:ext cx="9072000" cy="209124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67" name="PlaceHolder 2"/>
          <p:cNvSpPr>
            <a:spLocks noGrp="1"/>
          </p:cNvSpPr>
          <p:nvPr>
            <p:ph type="body"/>
          </p:nvPr>
        </p:nvSpPr>
        <p:spPr>
          <a:xfrm>
            <a:off x="504000" y="1823760"/>
            <a:ext cx="9072000" cy="2091240"/>
          </a:xfrm>
          <a:prstGeom prst="rect">
            <a:avLst/>
          </a:prstGeom>
        </p:spPr>
        <p:txBody>
          <a:bodyPr lIns="0" tIns="0" rIns="0" bIns="0"/>
          <a:lstStyle/>
          <a:p>
            <a:endParaRPr/>
          </a:p>
        </p:txBody>
      </p:sp>
      <p:sp>
        <p:nvSpPr>
          <p:cNvPr id="68" name="PlaceHolder 3"/>
          <p:cNvSpPr>
            <a:spLocks noGrp="1"/>
          </p:cNvSpPr>
          <p:nvPr>
            <p:ph type="body"/>
          </p:nvPr>
        </p:nvSpPr>
        <p:spPr>
          <a:xfrm>
            <a:off x="504000" y="4114080"/>
            <a:ext cx="9072000" cy="209124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70"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71"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72" name="PlaceHolder 4"/>
          <p:cNvSpPr>
            <a:spLocks noGrp="1"/>
          </p:cNvSpPr>
          <p:nvPr>
            <p:ph type="body"/>
          </p:nvPr>
        </p:nvSpPr>
        <p:spPr>
          <a:xfrm>
            <a:off x="5152680" y="4114080"/>
            <a:ext cx="4426920" cy="2091240"/>
          </a:xfrm>
          <a:prstGeom prst="rect">
            <a:avLst/>
          </a:prstGeom>
        </p:spPr>
        <p:txBody>
          <a:bodyPr lIns="0" tIns="0" rIns="0" bIns="0"/>
          <a:lstStyle/>
          <a:p>
            <a:endParaRPr/>
          </a:p>
        </p:txBody>
      </p:sp>
      <p:sp>
        <p:nvSpPr>
          <p:cNvPr id="73" name="PlaceHolder 5"/>
          <p:cNvSpPr>
            <a:spLocks noGrp="1"/>
          </p:cNvSpPr>
          <p:nvPr>
            <p:ph type="body"/>
          </p:nvPr>
        </p:nvSpPr>
        <p:spPr>
          <a:xfrm>
            <a:off x="504000" y="4114080"/>
            <a:ext cx="4426920" cy="209124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75" name="PlaceHolder 2"/>
          <p:cNvSpPr>
            <a:spLocks noGrp="1"/>
          </p:cNvSpPr>
          <p:nvPr>
            <p:ph type="body"/>
          </p:nvPr>
        </p:nvSpPr>
        <p:spPr>
          <a:xfrm>
            <a:off x="504000" y="1823760"/>
            <a:ext cx="9072000" cy="4384440"/>
          </a:xfrm>
          <a:prstGeom prst="rect">
            <a:avLst/>
          </a:prstGeom>
        </p:spPr>
        <p:txBody>
          <a:bodyPr lIns="0" tIns="0" rIns="0" bIns="0"/>
          <a:lstStyle/>
          <a:p>
            <a:endParaRPr/>
          </a:p>
        </p:txBody>
      </p:sp>
      <p:sp>
        <p:nvSpPr>
          <p:cNvPr id="76" name="PlaceHolder 3"/>
          <p:cNvSpPr>
            <a:spLocks noGrp="1"/>
          </p:cNvSpPr>
          <p:nvPr>
            <p:ph type="body"/>
          </p:nvPr>
        </p:nvSpPr>
        <p:spPr>
          <a:xfrm>
            <a:off x="504000" y="1823760"/>
            <a:ext cx="9072000" cy="4384440"/>
          </a:xfrm>
          <a:prstGeom prst="rect">
            <a:avLst/>
          </a:prstGeom>
        </p:spPr>
        <p:txBody>
          <a:bodyPr lIns="0" tIns="0" rIns="0" bIns="0"/>
          <a:lstStyle/>
          <a:p>
            <a:endParaRPr/>
          </a:p>
        </p:txBody>
      </p:sp>
      <p:pic>
        <p:nvPicPr>
          <p:cNvPr id="77" name="Εικόνα 76"/>
          <p:cNvPicPr/>
          <p:nvPr/>
        </p:nvPicPr>
        <p:blipFill>
          <a:blip r:embed="rId2"/>
          <a:stretch/>
        </p:blipFill>
        <p:spPr>
          <a:xfrm>
            <a:off x="2292480" y="1823400"/>
            <a:ext cx="5495040" cy="4384440"/>
          </a:xfrm>
          <a:prstGeom prst="rect">
            <a:avLst/>
          </a:prstGeom>
          <a:ln>
            <a:noFill/>
          </a:ln>
        </p:spPr>
      </p:pic>
      <p:pic>
        <p:nvPicPr>
          <p:cNvPr id="78" name="Εικόνα 77"/>
          <p:cNvPicPr/>
          <p:nvPr/>
        </p:nvPicPr>
        <p:blipFill>
          <a:blip r:embed="rId2"/>
          <a:stretch/>
        </p:blipFill>
        <p:spPr>
          <a:xfrm>
            <a:off x="2292480" y="1823400"/>
            <a:ext cx="5495040" cy="43844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8" name="PlaceHolder 2"/>
          <p:cNvSpPr>
            <a:spLocks noGrp="1"/>
          </p:cNvSpPr>
          <p:nvPr>
            <p:ph type="body"/>
          </p:nvPr>
        </p:nvSpPr>
        <p:spPr>
          <a:xfrm>
            <a:off x="504000" y="1823760"/>
            <a:ext cx="9072000" cy="43844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10" name="PlaceHolder 2"/>
          <p:cNvSpPr>
            <a:spLocks noGrp="1"/>
          </p:cNvSpPr>
          <p:nvPr>
            <p:ph type="body"/>
          </p:nvPr>
        </p:nvSpPr>
        <p:spPr>
          <a:xfrm>
            <a:off x="504000" y="1823760"/>
            <a:ext cx="4426920" cy="4384440"/>
          </a:xfrm>
          <a:prstGeom prst="rect">
            <a:avLst/>
          </a:prstGeom>
        </p:spPr>
        <p:txBody>
          <a:bodyPr lIns="0" tIns="0" rIns="0" bIns="0"/>
          <a:lstStyle/>
          <a:p>
            <a:endParaRPr/>
          </a:p>
        </p:txBody>
      </p:sp>
      <p:sp>
        <p:nvSpPr>
          <p:cNvPr id="11" name="PlaceHolder 3"/>
          <p:cNvSpPr>
            <a:spLocks noGrp="1"/>
          </p:cNvSpPr>
          <p:nvPr>
            <p:ph type="body"/>
          </p:nvPr>
        </p:nvSpPr>
        <p:spPr>
          <a:xfrm>
            <a:off x="5152680" y="1823760"/>
            <a:ext cx="4426920" cy="43844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88000"/>
            <a:ext cx="7020000" cy="57870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15"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16" name="PlaceHolder 3"/>
          <p:cNvSpPr>
            <a:spLocks noGrp="1"/>
          </p:cNvSpPr>
          <p:nvPr>
            <p:ph type="body"/>
          </p:nvPr>
        </p:nvSpPr>
        <p:spPr>
          <a:xfrm>
            <a:off x="504000" y="4114080"/>
            <a:ext cx="4426920" cy="2091240"/>
          </a:xfrm>
          <a:prstGeom prst="rect">
            <a:avLst/>
          </a:prstGeom>
        </p:spPr>
        <p:txBody>
          <a:bodyPr lIns="0" tIns="0" rIns="0" bIns="0"/>
          <a:lstStyle/>
          <a:p>
            <a:endParaRPr/>
          </a:p>
        </p:txBody>
      </p:sp>
      <p:sp>
        <p:nvSpPr>
          <p:cNvPr id="17" name="PlaceHolder 4"/>
          <p:cNvSpPr>
            <a:spLocks noGrp="1"/>
          </p:cNvSpPr>
          <p:nvPr>
            <p:ph type="body"/>
          </p:nvPr>
        </p:nvSpPr>
        <p:spPr>
          <a:xfrm>
            <a:off x="5152680" y="1823760"/>
            <a:ext cx="4426920" cy="43844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19" name="PlaceHolder 2"/>
          <p:cNvSpPr>
            <a:spLocks noGrp="1"/>
          </p:cNvSpPr>
          <p:nvPr>
            <p:ph type="body"/>
          </p:nvPr>
        </p:nvSpPr>
        <p:spPr>
          <a:xfrm>
            <a:off x="504000" y="1823760"/>
            <a:ext cx="4426920" cy="4384440"/>
          </a:xfrm>
          <a:prstGeom prst="rect">
            <a:avLst/>
          </a:prstGeom>
        </p:spPr>
        <p:txBody>
          <a:bodyPr lIns="0" tIns="0" rIns="0" bIns="0"/>
          <a:lstStyle/>
          <a:p>
            <a:endParaRPr/>
          </a:p>
        </p:txBody>
      </p:sp>
      <p:sp>
        <p:nvSpPr>
          <p:cNvPr id="20"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21" name="PlaceHolder 4"/>
          <p:cNvSpPr>
            <a:spLocks noGrp="1"/>
          </p:cNvSpPr>
          <p:nvPr>
            <p:ph type="body"/>
          </p:nvPr>
        </p:nvSpPr>
        <p:spPr>
          <a:xfrm>
            <a:off x="5152680" y="4114080"/>
            <a:ext cx="4426920" cy="209124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76480"/>
            <a:ext cx="7020000" cy="1271160"/>
          </a:xfrm>
          <a:prstGeom prst="rect">
            <a:avLst/>
          </a:prstGeom>
        </p:spPr>
        <p:txBody>
          <a:bodyPr lIns="0" tIns="0" rIns="0" bIns="0" anchor="ctr"/>
          <a:lstStyle/>
          <a:p>
            <a:endParaRPr/>
          </a:p>
        </p:txBody>
      </p:sp>
      <p:sp>
        <p:nvSpPr>
          <p:cNvPr id="23" name="PlaceHolder 2"/>
          <p:cNvSpPr>
            <a:spLocks noGrp="1"/>
          </p:cNvSpPr>
          <p:nvPr>
            <p:ph type="body"/>
          </p:nvPr>
        </p:nvSpPr>
        <p:spPr>
          <a:xfrm>
            <a:off x="504000" y="1823760"/>
            <a:ext cx="4426920" cy="2091240"/>
          </a:xfrm>
          <a:prstGeom prst="rect">
            <a:avLst/>
          </a:prstGeom>
        </p:spPr>
        <p:txBody>
          <a:bodyPr lIns="0" tIns="0" rIns="0" bIns="0"/>
          <a:lstStyle/>
          <a:p>
            <a:endParaRPr/>
          </a:p>
        </p:txBody>
      </p:sp>
      <p:sp>
        <p:nvSpPr>
          <p:cNvPr id="24" name="PlaceHolder 3"/>
          <p:cNvSpPr>
            <a:spLocks noGrp="1"/>
          </p:cNvSpPr>
          <p:nvPr>
            <p:ph type="body"/>
          </p:nvPr>
        </p:nvSpPr>
        <p:spPr>
          <a:xfrm>
            <a:off x="5152680" y="1823760"/>
            <a:ext cx="4426920" cy="2091240"/>
          </a:xfrm>
          <a:prstGeom prst="rect">
            <a:avLst/>
          </a:prstGeom>
        </p:spPr>
        <p:txBody>
          <a:bodyPr lIns="0" tIns="0" rIns="0" bIns="0"/>
          <a:lstStyle/>
          <a:p>
            <a:endParaRPr/>
          </a:p>
        </p:txBody>
      </p:sp>
      <p:sp>
        <p:nvSpPr>
          <p:cNvPr id="25" name="PlaceHolder 4"/>
          <p:cNvSpPr>
            <a:spLocks noGrp="1"/>
          </p:cNvSpPr>
          <p:nvPr>
            <p:ph type="body"/>
          </p:nvPr>
        </p:nvSpPr>
        <p:spPr>
          <a:xfrm>
            <a:off x="504000" y="4114080"/>
            <a:ext cx="9072000" cy="209124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tIns="0" rIns="0" bIns="0" anchor="ctr"/>
          <a:lstStyle/>
          <a:p>
            <a:pPr algn="ctr"/>
            <a:r>
              <a:rPr lang="en-US" sz="4400">
                <a:latin typeface="Arial"/>
              </a:rPr>
              <a:t>Πατήστε για επεξεργασία της μορφής κειμένου του τίτλου</a:t>
            </a:r>
            <a:endParaRPr/>
          </a:p>
        </p:txBody>
      </p:sp>
      <p:sp>
        <p:nvSpPr>
          <p:cNvPr id="6" name="PlaceHolder 2"/>
          <p:cNvSpPr>
            <a:spLocks noGrp="1"/>
          </p:cNvSpPr>
          <p:nvPr>
            <p:ph type="body"/>
          </p:nvPr>
        </p:nvSpPr>
        <p:spPr>
          <a:xfrm>
            <a:off x="504000" y="1769040"/>
            <a:ext cx="9071640" cy="4384440"/>
          </a:xfrm>
          <a:prstGeom prst="rect">
            <a:avLst/>
          </a:prstGeom>
        </p:spPr>
        <p:txBody>
          <a:bodyPr lIns="0" tIns="0" rIns="0" bIns="0"/>
          <a:lstStyle/>
          <a:p>
            <a:pPr>
              <a:buSzPct val="45000"/>
              <a:buFont typeface="StarSymbol"/>
              <a:buChar char=""/>
            </a:pPr>
            <a:r>
              <a:rPr lang="en-US" sz="3200">
                <a:latin typeface="Arial"/>
              </a:rPr>
              <a:t>Πατήστε για επεξεργασία της μορφής κειμένου διάρθρωσης</a:t>
            </a:r>
            <a:endParaRPr/>
          </a:p>
          <a:p>
            <a:pPr lvl="1">
              <a:buSzPct val="75000"/>
              <a:buFont typeface="StarSymbol"/>
              <a:buChar char=""/>
            </a:pPr>
            <a:r>
              <a:rPr lang="en-US" sz="2800">
                <a:latin typeface="Arial"/>
              </a:rPr>
              <a:t>Δεύτερο επίπεδο διάρθρωσης</a:t>
            </a:r>
            <a:endParaRPr/>
          </a:p>
          <a:p>
            <a:pPr lvl="2">
              <a:buSzPct val="45000"/>
              <a:buFont typeface="StarSymbol"/>
              <a:buChar char=""/>
            </a:pPr>
            <a:r>
              <a:rPr lang="en-US" sz="2400">
                <a:latin typeface="Arial"/>
              </a:rPr>
              <a:t>Τρίτο επίπεδο διάρθρωσης</a:t>
            </a:r>
            <a:endParaRPr/>
          </a:p>
          <a:p>
            <a:pPr lvl="3">
              <a:buSzPct val="75000"/>
              <a:buFont typeface="StarSymbol"/>
              <a:buChar char=""/>
            </a:pPr>
            <a:r>
              <a:rPr lang="en-US" sz="2000">
                <a:latin typeface="Arial"/>
              </a:rPr>
              <a:t>Τέταρτο επίπεδο διάρθρωσης</a:t>
            </a:r>
            <a:endParaRPr/>
          </a:p>
          <a:p>
            <a:pPr lvl="4">
              <a:buSzPct val="45000"/>
              <a:buFont typeface="StarSymbol"/>
              <a:buChar char=""/>
            </a:pPr>
            <a:r>
              <a:rPr lang="en-US" sz="2000">
                <a:latin typeface="Arial"/>
              </a:rPr>
              <a:t>Πέμπτο επίπεδο διάρθρωσης</a:t>
            </a:r>
            <a:endParaRPr/>
          </a:p>
          <a:p>
            <a:pPr lvl="5">
              <a:buSzPct val="45000"/>
              <a:buFont typeface="StarSymbol"/>
              <a:buChar char=""/>
            </a:pPr>
            <a:r>
              <a:rPr lang="en-US" sz="2000">
                <a:latin typeface="Arial"/>
              </a:rPr>
              <a:t>Έκτο επίπεδο διάρθρωσης</a:t>
            </a:r>
            <a:endParaRPr/>
          </a:p>
          <a:p>
            <a:pPr lvl="6">
              <a:buSzPct val="45000"/>
              <a:buFont typeface="StarSymbol"/>
              <a:buChar char=""/>
            </a:pPr>
            <a:r>
              <a:rPr lang="en-US" sz="2000">
                <a:latin typeface="Arial"/>
              </a:rPr>
              <a:t>Έβδομο επίπεδο διάρθρωσης</a:t>
            </a:r>
            <a:endParaRPr/>
          </a:p>
        </p:txBody>
      </p:sp>
      <p:sp>
        <p:nvSpPr>
          <p:cNvPr id="2" name="PlaceHolder 3"/>
          <p:cNvSpPr>
            <a:spLocks noGrp="1"/>
          </p:cNvSpPr>
          <p:nvPr>
            <p:ph type="dt"/>
          </p:nvPr>
        </p:nvSpPr>
        <p:spPr>
          <a:xfrm>
            <a:off x="504000" y="6887160"/>
            <a:ext cx="2348280" cy="521280"/>
          </a:xfrm>
          <a:prstGeom prst="rect">
            <a:avLst/>
          </a:prstGeom>
        </p:spPr>
        <p:txBody>
          <a:bodyPr lIns="0" tIns="0" rIns="0" bIns="0"/>
          <a:lstStyle/>
          <a:p>
            <a:r>
              <a:rPr lang="en-US" sz="1400">
                <a:latin typeface="Times New Roman"/>
              </a:rPr>
              <a:t>&lt;ημερομηνία/ώρα&gt;</a:t>
            </a:r>
            <a:endParaRPr/>
          </a:p>
        </p:txBody>
      </p:sp>
      <p:sp>
        <p:nvSpPr>
          <p:cNvPr id="3" name="PlaceHolder 4"/>
          <p:cNvSpPr>
            <a:spLocks noGrp="1"/>
          </p:cNvSpPr>
          <p:nvPr>
            <p:ph type="ftr"/>
          </p:nvPr>
        </p:nvSpPr>
        <p:spPr>
          <a:xfrm>
            <a:off x="3447360" y="6887160"/>
            <a:ext cx="3195000" cy="521280"/>
          </a:xfrm>
          <a:prstGeom prst="rect">
            <a:avLst/>
          </a:prstGeom>
        </p:spPr>
        <p:txBody>
          <a:bodyPr lIns="0" tIns="0" rIns="0" bIns="0"/>
          <a:lstStyle/>
          <a:p>
            <a:pPr algn="ctr"/>
            <a:r>
              <a:rPr lang="en-US" sz="1400">
                <a:latin typeface="Times New Roman"/>
              </a:rPr>
              <a:t>&lt;υποσέλιδο&gt;</a:t>
            </a:r>
            <a:endParaRPr/>
          </a:p>
        </p:txBody>
      </p:sp>
      <p:sp>
        <p:nvSpPr>
          <p:cNvPr id="4" name="PlaceHolder 5"/>
          <p:cNvSpPr>
            <a:spLocks noGrp="1"/>
          </p:cNvSpPr>
          <p:nvPr>
            <p:ph type="sldNum"/>
          </p:nvPr>
        </p:nvSpPr>
        <p:spPr>
          <a:xfrm>
            <a:off x="7227360" y="6887160"/>
            <a:ext cx="2348280" cy="521280"/>
          </a:xfrm>
          <a:prstGeom prst="rect">
            <a:avLst/>
          </a:prstGeom>
        </p:spPr>
        <p:txBody>
          <a:bodyPr lIns="0" tIns="0" rIns="0" bIns="0"/>
          <a:lstStyle/>
          <a:p>
            <a:pPr algn="r"/>
            <a:fld id="{C6125850-C654-4B7A-8D8C-59F00CBD8E51}"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9" name="Εικόνα 38"/>
          <p:cNvPicPr/>
          <p:nvPr/>
        </p:nvPicPr>
        <p:blipFill>
          <a:blip r:embed="rId14"/>
          <a:stretch/>
        </p:blipFill>
        <p:spPr>
          <a:xfrm>
            <a:off x="-58320" y="108000"/>
            <a:ext cx="7794360" cy="1607400"/>
          </a:xfrm>
          <a:prstGeom prst="rect">
            <a:avLst/>
          </a:prstGeom>
          <a:ln>
            <a:noFill/>
          </a:ln>
        </p:spPr>
      </p:pic>
      <p:sp>
        <p:nvSpPr>
          <p:cNvPr id="40" name="PlaceHolder 1"/>
          <p:cNvSpPr>
            <a:spLocks noGrp="1"/>
          </p:cNvSpPr>
          <p:nvPr>
            <p:ph type="title"/>
          </p:nvPr>
        </p:nvSpPr>
        <p:spPr>
          <a:xfrm>
            <a:off x="504000" y="288000"/>
            <a:ext cx="7020000" cy="1248120"/>
          </a:xfrm>
          <a:prstGeom prst="rect">
            <a:avLst/>
          </a:prstGeom>
        </p:spPr>
        <p:txBody>
          <a:bodyPr lIns="0" tIns="0" rIns="0" bIns="0" anchor="ctr"/>
          <a:lstStyle/>
          <a:p>
            <a:r>
              <a:rPr lang="en-US" sz="4479">
                <a:latin typeface="Arial"/>
              </a:rPr>
              <a:t>Πατήστε για επεξεργασία της μορφής κειμένου του τίτλου</a:t>
            </a:r>
            <a:endParaRPr/>
          </a:p>
        </p:txBody>
      </p:sp>
      <p:sp>
        <p:nvSpPr>
          <p:cNvPr id="41" name="PlaceHolder 2"/>
          <p:cNvSpPr>
            <a:spLocks noGrp="1"/>
          </p:cNvSpPr>
          <p:nvPr>
            <p:ph type="body"/>
          </p:nvPr>
        </p:nvSpPr>
        <p:spPr>
          <a:xfrm>
            <a:off x="504000" y="1823760"/>
            <a:ext cx="9072000" cy="4384440"/>
          </a:xfrm>
          <a:prstGeom prst="rect">
            <a:avLst/>
          </a:prstGeom>
        </p:spPr>
        <p:txBody>
          <a:bodyPr lIns="0" tIns="0" rIns="0" bIns="0"/>
          <a:lstStyle/>
          <a:p>
            <a:pPr>
              <a:buSzPct val="45000"/>
              <a:buFont typeface="StarSymbol"/>
              <a:buChar char=""/>
            </a:pPr>
            <a:r>
              <a:rPr lang="en-US" sz="3470">
                <a:latin typeface="Arial"/>
              </a:rPr>
              <a:t>Πατήστε για επεξεργασία της μορφής κειμένου διάρθρωσης</a:t>
            </a:r>
            <a:endParaRPr/>
          </a:p>
          <a:p>
            <a:pPr lvl="1">
              <a:buSzPct val="75000"/>
              <a:buFont typeface="StarSymbol"/>
              <a:buChar char=""/>
            </a:pPr>
            <a:r>
              <a:rPr lang="en-US" sz="3039">
                <a:latin typeface="Arial"/>
              </a:rPr>
              <a:t>Δεύτερο επίπεδο διάρθρωσης</a:t>
            </a:r>
            <a:endParaRPr/>
          </a:p>
          <a:p>
            <a:pPr lvl="2">
              <a:buSzPct val="45000"/>
              <a:buFont typeface="StarSymbol"/>
              <a:buChar char=""/>
            </a:pPr>
            <a:r>
              <a:rPr lang="en-US" sz="2600">
                <a:latin typeface="Arial"/>
              </a:rPr>
              <a:t>Τρίτο επίπεδο διάρθρωσης</a:t>
            </a:r>
            <a:endParaRPr/>
          </a:p>
          <a:p>
            <a:pPr lvl="3">
              <a:buSzPct val="75000"/>
              <a:buFont typeface="StarSymbol"/>
              <a:buChar char=""/>
            </a:pPr>
            <a:r>
              <a:rPr lang="en-US" sz="2170">
                <a:latin typeface="Arial"/>
              </a:rPr>
              <a:t>Τέταρτο επίπεδο διάρθρωσης</a:t>
            </a:r>
            <a:endParaRPr/>
          </a:p>
          <a:p>
            <a:pPr lvl="4">
              <a:buSzPct val="45000"/>
              <a:buFont typeface="StarSymbol"/>
              <a:buChar char=""/>
            </a:pPr>
            <a:r>
              <a:rPr lang="en-US" sz="2170">
                <a:latin typeface="Arial"/>
              </a:rPr>
              <a:t>Πέμπτο επίπεδο διάρθρωσης</a:t>
            </a:r>
            <a:endParaRPr/>
          </a:p>
          <a:p>
            <a:pPr lvl="5">
              <a:buSzPct val="45000"/>
              <a:buFont typeface="StarSymbol"/>
              <a:buChar char=""/>
            </a:pPr>
            <a:r>
              <a:rPr lang="en-US" sz="2170">
                <a:latin typeface="Arial"/>
              </a:rPr>
              <a:t>Έκτο επίπεδο διάρθρωσης</a:t>
            </a:r>
            <a:endParaRPr/>
          </a:p>
          <a:p>
            <a:pPr lvl="6">
              <a:buSzPct val="45000"/>
              <a:buFont typeface="StarSymbol"/>
              <a:buChar char=""/>
            </a:pPr>
            <a:r>
              <a:rPr lang="en-US" sz="2170">
                <a:latin typeface="Arial"/>
              </a:rPr>
              <a:t>Έβδομο επίπεδο διάρθρωσης</a:t>
            </a:r>
            <a:endParaRPr/>
          </a:p>
        </p:txBody>
      </p:sp>
      <p:sp>
        <p:nvSpPr>
          <p:cNvPr id="42" name="PlaceHolder 3"/>
          <p:cNvSpPr>
            <a:spLocks noGrp="1"/>
          </p:cNvSpPr>
          <p:nvPr>
            <p:ph type="dt"/>
          </p:nvPr>
        </p:nvSpPr>
        <p:spPr>
          <a:xfrm>
            <a:off x="504000" y="6886440"/>
            <a:ext cx="2348280" cy="520920"/>
          </a:xfrm>
          <a:prstGeom prst="rect">
            <a:avLst/>
          </a:prstGeom>
        </p:spPr>
        <p:txBody>
          <a:bodyPr lIns="0" tIns="0" rIns="0" bIns="0"/>
          <a:lstStyle/>
          <a:p>
            <a:r>
              <a:rPr lang="en-US" sz="1400">
                <a:latin typeface="Times New Roman"/>
              </a:rPr>
              <a:t>&lt;ημερομηνία/ώρα&gt;</a:t>
            </a:r>
            <a:endParaRPr/>
          </a:p>
        </p:txBody>
      </p:sp>
      <p:sp>
        <p:nvSpPr>
          <p:cNvPr id="43" name="PlaceHolder 4"/>
          <p:cNvSpPr>
            <a:spLocks noGrp="1"/>
          </p:cNvSpPr>
          <p:nvPr>
            <p:ph type="ftr"/>
          </p:nvPr>
        </p:nvSpPr>
        <p:spPr>
          <a:xfrm>
            <a:off x="3447000" y="6886440"/>
            <a:ext cx="3195000" cy="520920"/>
          </a:xfrm>
          <a:prstGeom prst="rect">
            <a:avLst/>
          </a:prstGeom>
        </p:spPr>
        <p:txBody>
          <a:bodyPr lIns="0" tIns="0" rIns="0" bIns="0"/>
          <a:lstStyle/>
          <a:p>
            <a:pPr algn="ctr"/>
            <a:r>
              <a:rPr lang="en-US" sz="1400">
                <a:latin typeface="Times New Roman"/>
              </a:rPr>
              <a:t>&lt;υποσέλιδο&gt;</a:t>
            </a:r>
            <a:endParaRPr/>
          </a:p>
        </p:txBody>
      </p:sp>
      <p:sp>
        <p:nvSpPr>
          <p:cNvPr id="44" name="PlaceHolder 5"/>
          <p:cNvSpPr>
            <a:spLocks noGrp="1"/>
          </p:cNvSpPr>
          <p:nvPr>
            <p:ph type="sldNum"/>
          </p:nvPr>
        </p:nvSpPr>
        <p:spPr>
          <a:xfrm>
            <a:off x="7227000" y="6886440"/>
            <a:ext cx="2348280" cy="520920"/>
          </a:xfrm>
          <a:prstGeom prst="rect">
            <a:avLst/>
          </a:prstGeom>
        </p:spPr>
        <p:txBody>
          <a:bodyPr lIns="0" tIns="0" rIns="0" bIns="0"/>
          <a:lstStyle/>
          <a:p>
            <a:pPr algn="r"/>
            <a:fld id="{504F9271-E740-4F05-B853-F6002E4EB79E}"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Θεωρία Δεσμού </a:t>
            </a:r>
            <a:endParaRPr/>
          </a:p>
        </p:txBody>
      </p:sp>
      <p:sp>
        <p:nvSpPr>
          <p:cNvPr id="80" name="TextShape 2"/>
          <p:cNvSpPr txBox="1"/>
          <p:nvPr/>
        </p:nvSpPr>
        <p:spPr>
          <a:xfrm>
            <a:off x="504000" y="1823760"/>
            <a:ext cx="9072000" cy="4384440"/>
          </a:xfrm>
          <a:prstGeom prst="rect">
            <a:avLst/>
          </a:prstGeom>
          <a:noFill/>
          <a:ln>
            <a:noFill/>
          </a:ln>
        </p:spPr>
        <p:txBody>
          <a:bodyPr lIns="0" tIns="0" rIns="0" bIns="0" anchor="ctr"/>
          <a:lstStyle/>
          <a:p>
            <a:pPr algn="ctr"/>
            <a:r>
              <a:rPr lang="en-US" sz="3200" dirty="0">
                <a:latin typeface="Arial"/>
              </a:rPr>
              <a:t>Κ. </a:t>
            </a:r>
            <a:r>
              <a:rPr lang="en-US" sz="3200" dirty="0" err="1" smtClean="0">
                <a:latin typeface="Arial"/>
              </a:rPr>
              <a:t>Κουνενού</a:t>
            </a:r>
            <a:r>
              <a:rPr lang="en-US" sz="3200" dirty="0" smtClean="0">
                <a:latin typeface="Arial"/>
              </a:rPr>
              <a:t>, </a:t>
            </a:r>
            <a:r>
              <a:rPr lang="el-GR" sz="3200" dirty="0" smtClean="0">
                <a:latin typeface="Arial"/>
              </a:rPr>
              <a:t>Καθηγήτρια</a:t>
            </a:r>
          </a:p>
          <a:p>
            <a:pPr algn="ctr"/>
            <a:r>
              <a:rPr lang="el-GR" sz="3200" dirty="0" smtClean="0">
                <a:latin typeface="Arial"/>
              </a:rPr>
              <a:t>Πρόεδρος Παιδαγωγικού Τμήματος</a:t>
            </a:r>
          </a:p>
          <a:p>
            <a:pPr algn="ctr"/>
            <a:r>
              <a:rPr lang="el-GR" sz="3200" dirty="0" smtClean="0">
                <a:latin typeface="Arial"/>
              </a:rPr>
              <a:t>ΑΣΠΑΙΤΕ</a:t>
            </a:r>
          </a:p>
          <a:p>
            <a:pPr algn="ctr"/>
            <a:r>
              <a:rPr lang="el-GR" sz="3200" dirty="0" smtClean="0">
                <a:latin typeface="Arial"/>
              </a:rPr>
              <a:t>Μέλος ΕΔΕ ΔΠΜΣ</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Φάσεις αποχωρισμού</a:t>
            </a:r>
            <a:endParaRPr/>
          </a:p>
        </p:txBody>
      </p:sp>
      <p:sp>
        <p:nvSpPr>
          <p:cNvPr id="9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Διαμαρτυρία άγχος, κλάμα, δυσφορία</a:t>
            </a:r>
            <a:endParaRPr/>
          </a:p>
          <a:p>
            <a:pPr>
              <a:buSzPct val="45000"/>
              <a:buFont typeface="StarSymbol"/>
              <a:buChar char=""/>
            </a:pPr>
            <a:r>
              <a:rPr lang="en-US" sz="3470">
                <a:latin typeface="Arial"/>
              </a:rPr>
              <a:t>Απόγνωση &amp; απελπισία</a:t>
            </a:r>
            <a:endParaRPr/>
          </a:p>
          <a:p>
            <a:pPr>
              <a:buSzPct val="45000"/>
              <a:buFont typeface="StarSymbol"/>
              <a:buChar char=""/>
            </a:pPr>
            <a:r>
              <a:rPr lang="en-US" sz="3470">
                <a:latin typeface="Arial"/>
              </a:rPr>
              <a:t>Αποδέσμευση-αδιαφορία, αποδοχή της πραγματικότητας</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attachment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3520"/>
            <a:ext cx="10353039" cy="791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05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1194880" y="308320"/>
            <a:ext cx="7020000" cy="1248120"/>
          </a:xfrm>
          <a:prstGeom prst="rect">
            <a:avLst/>
          </a:prstGeom>
          <a:noFill/>
          <a:ln>
            <a:noFill/>
          </a:ln>
        </p:spPr>
        <p:txBody>
          <a:bodyPr lIns="0" tIns="0" rIns="0" bIns="0" anchor="ctr"/>
          <a:lstStyle/>
          <a:p>
            <a:r>
              <a:rPr lang="el-GR" dirty="0" smtClean="0"/>
              <a:t>Ασφαλής προσκόλληση &amp; εφηβεία</a:t>
            </a:r>
            <a:endParaRPr dirty="0"/>
          </a:p>
        </p:txBody>
      </p:sp>
      <p:sp>
        <p:nvSpPr>
          <p:cNvPr id="9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l-GR" dirty="0" smtClean="0"/>
              <a:t>Ανάπτυξη ισχυρής ταυτότητας</a:t>
            </a:r>
          </a:p>
          <a:p>
            <a:pPr>
              <a:buSzPct val="45000"/>
              <a:buFont typeface="StarSymbol"/>
              <a:buChar char=""/>
            </a:pPr>
            <a:endParaRPr lang="el-GR" dirty="0"/>
          </a:p>
          <a:p>
            <a:pPr>
              <a:buSzPct val="45000"/>
              <a:buFont typeface="StarSymbol"/>
              <a:buChar char=""/>
            </a:pPr>
            <a:r>
              <a:rPr lang="el-GR" dirty="0" smtClean="0"/>
              <a:t>επίτευξη στενών διαπροσωπικών σχέσεων</a:t>
            </a:r>
          </a:p>
          <a:p>
            <a:pPr>
              <a:buSzPct val="45000"/>
              <a:buFont typeface="StarSymbol"/>
              <a:buChar char=""/>
            </a:pPr>
            <a:endParaRPr lang="el-GR" dirty="0"/>
          </a:p>
          <a:p>
            <a:pPr>
              <a:buSzPct val="45000"/>
              <a:buFont typeface="StarSymbol"/>
              <a:buChar char=""/>
            </a:pPr>
            <a:r>
              <a:rPr lang="el-GR" dirty="0" smtClean="0"/>
              <a:t>Καλύτερη διαχείριση των συναισθημάτων στις στενές σχέσεις &amp; στις συγκρούσεις</a:t>
            </a:r>
          </a:p>
          <a:p>
            <a:pPr>
              <a:buSzPct val="45000"/>
              <a:buFont typeface="StarSymbol"/>
              <a:buChar char=""/>
            </a:pPr>
            <a:endParaRPr lang="el-GR" dirty="0"/>
          </a:p>
          <a:p>
            <a:pPr>
              <a:buSzPct val="45000"/>
              <a:buFont typeface="StarSymbol"/>
              <a:buChar char=""/>
            </a:pPr>
            <a:r>
              <a:rPr lang="el-GR" dirty="0" smtClean="0"/>
              <a:t>Κοινωνικά επιδέξιοι γιατί έχουν: </a:t>
            </a:r>
            <a:r>
              <a:rPr lang="el-GR" dirty="0" err="1" smtClean="0"/>
              <a:t>ενσυναίσθηση</a:t>
            </a:r>
            <a:r>
              <a:rPr lang="el-GR" dirty="0" smtClean="0"/>
              <a:t>, συναισθηματική εκφραστικότητα &amp; συναισθηματική επίγνωση</a:t>
            </a:r>
          </a:p>
          <a:p>
            <a:pPr>
              <a:buSzPct val="45000"/>
              <a:buFont typeface="StarSymbol"/>
              <a:buChar char=""/>
            </a:pPr>
            <a:endParaRPr lang="el-GR" dirty="0"/>
          </a:p>
          <a:p>
            <a:pPr>
              <a:buSzPct val="45000"/>
              <a:buFont typeface="StarSymbol"/>
              <a:buChar char=""/>
            </a:pPr>
            <a:r>
              <a:rPr lang="el-GR" dirty="0" smtClean="0"/>
              <a:t>Ικανοί στην επίλυση προβλημάτων και στην αναζήτηση πηγών θετικής στήριξης τους</a:t>
            </a:r>
            <a:endParaRPr lang="el-GR" dirty="0"/>
          </a:p>
          <a:p>
            <a:pPr>
              <a:buSzPct val="45000"/>
              <a:buFont typeface="StarSymbol"/>
              <a:buChar char=""/>
            </a:pPr>
            <a:endParaRPr lang="el-GR" dirty="0" smtClean="0"/>
          </a:p>
          <a:p>
            <a:pPr>
              <a:buSzPct val="45000"/>
              <a:buFont typeface="StarSymbol"/>
              <a:buChar char=""/>
            </a:pPr>
            <a:endParaRPr lang="el-GR" dirty="0"/>
          </a:p>
          <a:p>
            <a:pPr>
              <a:buSzPct val="45000"/>
              <a:buFont typeface="StarSymbol"/>
              <a:buChar char=""/>
            </a:pPr>
            <a:endParaRPr dirty="0"/>
          </a:p>
        </p:txBody>
      </p:sp>
    </p:spTree>
    <p:extLst>
      <p:ext uri="{BB962C8B-B14F-4D97-AF65-F5344CB8AC3E}">
        <p14:creationId xmlns:p14="http://schemas.microsoft.com/office/powerpoint/2010/main" val="333262097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1194880" y="308320"/>
            <a:ext cx="7020000" cy="1248120"/>
          </a:xfrm>
          <a:prstGeom prst="rect">
            <a:avLst/>
          </a:prstGeom>
          <a:noFill/>
          <a:ln>
            <a:noFill/>
          </a:ln>
        </p:spPr>
        <p:txBody>
          <a:bodyPr lIns="0" tIns="0" rIns="0" bIns="0" anchor="ctr"/>
          <a:lstStyle/>
          <a:p>
            <a:r>
              <a:rPr lang="el-GR" dirty="0" smtClean="0"/>
              <a:t>Ανασφαλής προσκόλληση &amp; εφηβεία</a:t>
            </a:r>
            <a:endParaRPr dirty="0"/>
          </a:p>
        </p:txBody>
      </p:sp>
      <p:sp>
        <p:nvSpPr>
          <p:cNvPr id="9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l-GR" dirty="0" smtClean="0"/>
              <a:t>Αυξημένο άγχος &amp; κατάθλιψη γιατί:</a:t>
            </a:r>
          </a:p>
          <a:p>
            <a:pPr>
              <a:buSzPct val="45000"/>
              <a:buFont typeface="StarSymbol"/>
              <a:buChar char=""/>
            </a:pPr>
            <a:endParaRPr lang="el-GR" dirty="0"/>
          </a:p>
          <a:p>
            <a:pPr>
              <a:buSzPct val="45000"/>
              <a:buFont typeface="StarSymbol"/>
              <a:buChar char=""/>
            </a:pPr>
            <a:r>
              <a:rPr lang="el-GR" dirty="0" smtClean="0"/>
              <a:t>Σκληρή αυτό-αξιολόγηση &amp; αρνητική αξιολόγηση των άλλων</a:t>
            </a:r>
          </a:p>
          <a:p>
            <a:pPr>
              <a:buSzPct val="45000"/>
              <a:buFont typeface="StarSymbol"/>
              <a:buChar char=""/>
            </a:pPr>
            <a:endParaRPr lang="el-GR" dirty="0"/>
          </a:p>
          <a:p>
            <a:pPr>
              <a:buSzPct val="45000"/>
              <a:buFont typeface="StarSymbol"/>
              <a:buChar char=""/>
            </a:pPr>
            <a:r>
              <a:rPr lang="el-GR" dirty="0" smtClean="0"/>
              <a:t>Κατακλύζονται από τις κοινωνικές απαιτήσεις περί διαχείρισης των στενών σχέσεων</a:t>
            </a:r>
          </a:p>
          <a:p>
            <a:pPr>
              <a:buSzPct val="45000"/>
              <a:buFont typeface="StarSymbol"/>
              <a:buChar char=""/>
            </a:pPr>
            <a:endParaRPr lang="el-GR" dirty="0"/>
          </a:p>
          <a:p>
            <a:pPr>
              <a:buSzPct val="45000"/>
              <a:buFont typeface="StarSymbol"/>
              <a:buChar char=""/>
            </a:pPr>
            <a:r>
              <a:rPr lang="el-GR" dirty="0" smtClean="0"/>
              <a:t>Η απουσία της παντοδυναμίας λόγω ηλικίας αυξάνει την αίσθηση της απελπισίας</a:t>
            </a:r>
          </a:p>
          <a:p>
            <a:pPr>
              <a:buSzPct val="45000"/>
              <a:buFont typeface="StarSymbol"/>
              <a:buChar char=""/>
            </a:pPr>
            <a:endParaRPr lang="el-GR" dirty="0"/>
          </a:p>
          <a:p>
            <a:pPr>
              <a:buSzPct val="45000"/>
              <a:buFont typeface="StarSymbol"/>
              <a:buChar char=""/>
            </a:pPr>
            <a:r>
              <a:rPr lang="el-GR" dirty="0" smtClean="0"/>
              <a:t>Σύνδεση με αυτοκτονική συμπεριφορά (δυσκολία να στραφούν στους άλλους για στήριξη οδηγεί σε ακόμα μεγαλύτερη αύξηση της χαμηλής αυτοεκτίμησης &amp; της απελπισίας)</a:t>
            </a:r>
          </a:p>
          <a:p>
            <a:pPr>
              <a:buSzPct val="45000"/>
              <a:buFont typeface="StarSymbol"/>
              <a:buChar char=""/>
            </a:pPr>
            <a:endParaRPr lang="el-GR" dirty="0"/>
          </a:p>
          <a:p>
            <a:pPr>
              <a:buSzPct val="45000"/>
              <a:buFont typeface="StarSymbol"/>
              <a:buChar char=""/>
            </a:pPr>
            <a:endParaRPr dirty="0"/>
          </a:p>
        </p:txBody>
      </p:sp>
    </p:spTree>
    <p:extLst>
      <p:ext uri="{BB962C8B-B14F-4D97-AF65-F5344CB8AC3E}">
        <p14:creationId xmlns:p14="http://schemas.microsoft.com/office/powerpoint/2010/main" val="232985766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504000" y="288000"/>
            <a:ext cx="7020000" cy="1248120"/>
          </a:xfrm>
          <a:prstGeom prst="rect">
            <a:avLst/>
          </a:prstGeom>
          <a:noFill/>
          <a:ln>
            <a:noFill/>
          </a:ln>
        </p:spPr>
        <p:txBody>
          <a:bodyPr lIns="0" tIns="0" rIns="0" bIns="0" anchor="ctr"/>
          <a:lstStyle/>
          <a:p>
            <a:r>
              <a:rPr lang="el-GR" sz="4479" dirty="0" smtClean="0">
                <a:latin typeface="Arial"/>
              </a:rPr>
              <a:t>ΔΕΣΜΟΣ &amp; ΕΝΗΛΙΚΑΣ</a:t>
            </a:r>
            <a:endParaRPr dirty="0"/>
          </a:p>
        </p:txBody>
      </p:sp>
      <p:sp>
        <p:nvSpPr>
          <p:cNvPr id="9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l-GR" dirty="0" smtClean="0"/>
              <a:t>Ασφαλείς: θετική εικόνα εαυτού &amp; άλλων, υψηλή αυτοεκτίμηση &amp; αυτοπεποίθηση, υψηλή εμπιστοσύνη &amp; αίσθηση υποστήριξης από τους άλλους</a:t>
            </a:r>
          </a:p>
          <a:p>
            <a:pPr>
              <a:buSzPct val="45000"/>
              <a:buFont typeface="StarSymbol"/>
              <a:buChar char=""/>
            </a:pPr>
            <a:endParaRPr lang="el-GR" dirty="0" smtClean="0"/>
          </a:p>
          <a:p>
            <a:pPr>
              <a:buSzPct val="45000"/>
              <a:buFont typeface="StarSymbol"/>
              <a:buChar char=""/>
            </a:pPr>
            <a:r>
              <a:rPr lang="el-GR" dirty="0" smtClean="0"/>
              <a:t>Απορροφημένοι: αρνητική εικόνα για τον εαυτό &amp; θετική για τους άλλους, αμφιθυμική εικόνα για εαυτό &amp; άλλους που πλήττει τις σχέσεις τους</a:t>
            </a:r>
          </a:p>
          <a:p>
            <a:pPr>
              <a:buSzPct val="45000"/>
              <a:buFont typeface="StarSymbol"/>
              <a:buChar char=""/>
            </a:pPr>
            <a:endParaRPr lang="el-GR" dirty="0" smtClean="0"/>
          </a:p>
          <a:p>
            <a:pPr>
              <a:buSzPct val="45000"/>
              <a:buFont typeface="StarSymbol"/>
              <a:buChar char=""/>
            </a:pPr>
            <a:r>
              <a:rPr lang="el-GR" dirty="0" smtClean="0"/>
              <a:t>Φοβικοί (αποφυγή): αρνητική εικόνα για τον εαυτό &amp; τους άλλους, υψηλότερα επίπεδα κατάθλιψης, </a:t>
            </a:r>
            <a:r>
              <a:rPr lang="el-GR" dirty="0" err="1" smtClean="0"/>
              <a:t>νευρωτισμού</a:t>
            </a:r>
            <a:r>
              <a:rPr lang="el-GR" dirty="0" smtClean="0"/>
              <a:t>, συζυγικών συγκρούσεων, &amp; διαπροσωπικής ευαισθησίας</a:t>
            </a:r>
            <a:endParaRPr lang="el-GR" dirty="0"/>
          </a:p>
          <a:p>
            <a:pPr>
              <a:buSzPct val="45000"/>
              <a:buFont typeface="StarSymbol"/>
              <a:buChar char=""/>
            </a:pPr>
            <a:endParaRPr lang="el-GR" dirty="0" smtClean="0"/>
          </a:p>
          <a:p>
            <a:pPr>
              <a:buSzPct val="45000"/>
              <a:buFont typeface="StarSymbol"/>
              <a:buChar char=""/>
            </a:pPr>
            <a:r>
              <a:rPr lang="el-GR" dirty="0" smtClean="0"/>
              <a:t>Αποσυνδεδεμένα άτομα (αποφυγή): θετική εικόνα για τον εαυτό &amp; αρνητική για τους άλλους, υψηλή αυτοεκτίμηση &amp; αυτοπεποίθηση, χαμηλά επίπεδα εμπιστοσύνης &amp; ζεστασιάς στις σχέσεις τους. </a:t>
            </a:r>
            <a:endParaRPr lang="el-GR" dirty="0"/>
          </a:p>
        </p:txBody>
      </p:sp>
    </p:spTree>
    <p:extLst>
      <p:ext uri="{BB962C8B-B14F-4D97-AF65-F5344CB8AC3E}">
        <p14:creationId xmlns:p14="http://schemas.microsoft.com/office/powerpoint/2010/main" val="162154184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attachment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4163"/>
            <a:ext cx="10080625" cy="9113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869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504000" y="288000"/>
            <a:ext cx="7020000" cy="1248120"/>
          </a:xfrm>
          <a:prstGeom prst="rect">
            <a:avLst/>
          </a:prstGeom>
          <a:noFill/>
          <a:ln>
            <a:noFill/>
          </a:ln>
        </p:spPr>
        <p:txBody>
          <a:bodyPr lIns="0" tIns="0" rIns="0" bIns="0" anchor="ctr"/>
          <a:lstStyle/>
          <a:p>
            <a:r>
              <a:rPr lang="el-GR" sz="4479" dirty="0" smtClean="0">
                <a:latin typeface="Arial"/>
              </a:rPr>
              <a:t>ΔΕΣΜΟΣ &amp; ΕΝΗΛΙΚΑΣ</a:t>
            </a:r>
            <a:endParaRPr dirty="0"/>
          </a:p>
        </p:txBody>
      </p:sp>
      <p:sp>
        <p:nvSpPr>
          <p:cNvPr id="9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l-GR" dirty="0" smtClean="0"/>
              <a:t>Ασφαλείς</a:t>
            </a:r>
            <a:r>
              <a:rPr lang="en-US" dirty="0" smtClean="0"/>
              <a:t>: </a:t>
            </a:r>
            <a:r>
              <a:rPr lang="el-GR" dirty="0" smtClean="0"/>
              <a:t>Είναι εύκολο για μένα να είμαι συναισθηματικά κοντά με τους άλλους. Νιώθω άνετα να εξαρτώμαι από τους άλλους και να εξαρτώνται οι άλλοι από μένα. Δεν ανησυχώ να μείνω μόνη/μόνος ή όταν κάποιοι δεν με αποδέχονται.</a:t>
            </a:r>
          </a:p>
          <a:p>
            <a:pPr>
              <a:buSzPct val="45000"/>
              <a:buFont typeface="StarSymbol"/>
              <a:buChar char=""/>
            </a:pPr>
            <a:endParaRPr lang="el-GR" dirty="0"/>
          </a:p>
          <a:p>
            <a:pPr>
              <a:buSzPct val="45000"/>
              <a:buFont typeface="StarSymbol"/>
              <a:buChar char=""/>
            </a:pPr>
            <a:r>
              <a:rPr lang="el-GR" dirty="0" smtClean="0"/>
              <a:t>Φοβικοί</a:t>
            </a:r>
            <a:r>
              <a:rPr lang="en-US" dirty="0" smtClean="0"/>
              <a:t>: </a:t>
            </a:r>
            <a:r>
              <a:rPr lang="el-GR" dirty="0" smtClean="0"/>
              <a:t>Δεν αισθάνομαι άνετα να έρχομαι κοντά με τους άλλους. Επιθυμών στενές συναισθηματικά σχέσεις, αλλά το βρίσκω δύσκολο να εμπιστευτώ τους άλλους ή να εξαρτώμαι από αυτούς. Μερικές φορές ανησυχώ ότι θα πληγωθώ εάν αφήσω τον εαυτό μου να έρθει πολύ κοντά με τους άλλους. </a:t>
            </a:r>
          </a:p>
          <a:p>
            <a:pPr>
              <a:buSzPct val="45000"/>
              <a:buFont typeface="StarSymbol"/>
              <a:buChar char=""/>
            </a:pPr>
            <a:endParaRPr lang="el-GR" dirty="0"/>
          </a:p>
          <a:p>
            <a:pPr>
              <a:buSzPct val="45000"/>
              <a:buFont typeface="StarSymbol"/>
              <a:buChar char=""/>
            </a:pPr>
            <a:r>
              <a:rPr lang="el-GR" dirty="0" err="1" smtClean="0"/>
              <a:t>Αποροφημένοι</a:t>
            </a:r>
            <a:r>
              <a:rPr lang="en-US" dirty="0" smtClean="0"/>
              <a:t>: </a:t>
            </a:r>
            <a:r>
              <a:rPr lang="el-GR" dirty="0" smtClean="0"/>
              <a:t>Θέλω να είμαι εντελώς κοντά συναισθηματικά με τους άλλους, αλλά συχνά βλέπω ότι οι άλλοι </a:t>
            </a:r>
            <a:r>
              <a:rPr lang="el-GR" dirty="0" smtClean="0"/>
              <a:t>δεν </a:t>
            </a:r>
            <a:r>
              <a:rPr lang="el-GR" dirty="0" smtClean="0"/>
              <a:t>είναι </a:t>
            </a:r>
            <a:r>
              <a:rPr lang="el-GR" dirty="0" smtClean="0"/>
              <a:t>πρόθυμοι να έρθουν τόσο κοντά όσο εγώ θα ήθελα. Δεν αισθάνομαι άνετα να μην έχω στενές σχέσεις, αλλά μερικές φορές ανησυχώ ότι οι άλλοι δεν με εκτιμούν όσο εγώ τους εκτιμώ. </a:t>
            </a:r>
          </a:p>
          <a:p>
            <a:pPr>
              <a:buSzPct val="45000"/>
              <a:buFont typeface="StarSymbol"/>
              <a:buChar char=""/>
            </a:pPr>
            <a:endParaRPr lang="el-GR" dirty="0"/>
          </a:p>
          <a:p>
            <a:pPr>
              <a:buSzPct val="45000"/>
              <a:buFont typeface="StarSymbol"/>
              <a:buChar char=""/>
            </a:pPr>
            <a:r>
              <a:rPr lang="el-GR" dirty="0" smtClean="0"/>
              <a:t>Αποδιοργανωμένοι</a:t>
            </a:r>
            <a:r>
              <a:rPr lang="en-US" dirty="0" smtClean="0"/>
              <a:t>: </a:t>
            </a:r>
            <a:r>
              <a:rPr lang="el-GR" dirty="0" smtClean="0"/>
              <a:t>Αισθάνομαι άνετα χωρίς στενές συναισθηματικά σχέσεις. Είναι πολύ σημαντικό για μένα να αισθάνομαι ανεξάρτητος και αυτάρκης και προτιμώ να μην εξαρτώμαι από τους άλλους ή να εξαρτώνται οι άλλοι από μένα</a:t>
            </a:r>
            <a:endParaRPr lang="el-GR" dirty="0"/>
          </a:p>
        </p:txBody>
      </p:sp>
    </p:spTree>
    <p:extLst>
      <p:ext uri="{BB962C8B-B14F-4D97-AF65-F5344CB8AC3E}">
        <p14:creationId xmlns:p14="http://schemas.microsoft.com/office/powerpoint/2010/main" val="294878558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Σε τι αναφέρεται</a:t>
            </a:r>
            <a:endParaRPr/>
          </a:p>
        </p:txBody>
      </p:sp>
      <p:sp>
        <p:nvSpPr>
          <p:cNvPr id="82"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Στο συναισθηματικό δεσμό ανάμεσα στο βρέφος και το φροντιστή του</a:t>
            </a:r>
            <a:endParaRPr/>
          </a:p>
          <a:p>
            <a:pPr>
              <a:buSzPct val="45000"/>
              <a:buFont typeface="StarSymbol"/>
              <a:buChar char=""/>
            </a:pPr>
            <a:r>
              <a:rPr lang="en-US" sz="3470">
                <a:latin typeface="Arial"/>
              </a:rPr>
              <a:t>Μοντέλο για τις επόμενες σχέσεις ζωής</a:t>
            </a:r>
            <a:endParaRPr/>
          </a:p>
          <a:p>
            <a:pPr>
              <a:buSzPct val="45000"/>
              <a:buFont typeface="StarSymbol"/>
              <a:buChar char=""/>
            </a:pPr>
            <a:r>
              <a:rPr lang="en-US" sz="3470">
                <a:latin typeface="Arial"/>
              </a:rPr>
              <a:t>Δημιουργία &amp; εγκαθίδρυση εσωτερικών λειτουργικών μοντέλων</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Σε τι συνίσταται</a:t>
            </a:r>
            <a:endParaRPr/>
          </a:p>
        </p:txBody>
      </p:sp>
      <p:sp>
        <p:nvSpPr>
          <p:cNvPr id="84"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Στην έντονη συναισθηματική κατάσταση του βρέφους όταν απομακρύνεται από το φροντιστή του ή όταν ξένα πρόσωπα βρίσκονται στο χώρο</a:t>
            </a:r>
            <a:endParaRPr/>
          </a:p>
          <a:p>
            <a:pPr>
              <a:buSzPct val="45000"/>
              <a:buFont typeface="StarSymbol"/>
              <a:buChar char=""/>
            </a:pPr>
            <a:r>
              <a:rPr lang="en-US" sz="3470">
                <a:latin typeface="Arial"/>
              </a:rPr>
              <a:t>Ηθολογική εξέλιξη της ανθρώπινης συμπεριφοράς</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Σε τι συνίσταται</a:t>
            </a:r>
            <a:endParaRPr/>
          </a:p>
        </p:txBody>
      </p:sp>
      <p:sp>
        <p:nvSpPr>
          <p:cNvPr id="86"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Έμφυτη ανάγκη για δεσμό με ένα άτομο</a:t>
            </a:r>
            <a:endParaRPr/>
          </a:p>
          <a:p>
            <a:pPr>
              <a:buSzPct val="45000"/>
              <a:buFont typeface="StarSymbol"/>
              <a:buChar char=""/>
            </a:pPr>
            <a:r>
              <a:rPr lang="en-US" sz="3470">
                <a:latin typeface="Arial"/>
              </a:rPr>
              <a:t>Στηρίζεται στην εξελικτική ικανότητα για προσαρμογή στο περιβάλλον</a:t>
            </a:r>
            <a:endParaRPr/>
          </a:p>
          <a:p>
            <a:pPr>
              <a:buSzPct val="45000"/>
              <a:buFont typeface="StarSymbol"/>
              <a:buChar char=""/>
            </a:pPr>
            <a:r>
              <a:rPr lang="en-US" sz="3470">
                <a:latin typeface="Arial"/>
              </a:rPr>
              <a:t>Διαφοροποιείται από το ένστικτο γιατί έχει εξελικτική σημασία για τη διαιώνιση του είδους και δεν επηρεάζεται από τη διαδικασία της μάθησης</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Διάρκεια &amp; χαρακτηριστικά</a:t>
            </a:r>
            <a:endParaRPr/>
          </a:p>
        </p:txBody>
      </p:sp>
      <p:sp>
        <p:nvSpPr>
          <p:cNvPr id="88"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7ος μήνας – 3ο χρόνος</a:t>
            </a:r>
            <a:endParaRPr/>
          </a:p>
          <a:p>
            <a:pPr>
              <a:buSzPct val="45000"/>
              <a:buFont typeface="StarSymbol"/>
              <a:buChar char=""/>
            </a:pPr>
            <a:r>
              <a:rPr lang="en-US" sz="3470">
                <a:latin typeface="Arial"/>
              </a:rPr>
              <a:t>Πιπίλισμα, αγκαλιά, κλάμα, χαμόγελο, διαρκή βλεμματική επαφή</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Τι προσφέρει</a:t>
            </a:r>
            <a:endParaRPr/>
          </a:p>
        </p:txBody>
      </p:sp>
      <p:sp>
        <p:nvSpPr>
          <p:cNvPr id="90"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Συναίσθημα ασφάλειας &amp; προστασίας</a:t>
            </a:r>
            <a:endParaRPr/>
          </a:p>
          <a:p>
            <a:pPr>
              <a:buSzPct val="45000"/>
              <a:buFont typeface="StarSymbol"/>
              <a:buChar char=""/>
            </a:pPr>
            <a:r>
              <a:rPr lang="en-US" sz="3470">
                <a:latin typeface="Arial"/>
              </a:rPr>
              <a:t>Μέσω της μετάθεσης των συναισθημάτων από το φροντιστή στο ευρύτερο περιβάλλον προωθείται η κοινωνικοποίηση</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Φάσεις-Στάδια εξέλιξης</a:t>
            </a:r>
            <a:endParaRPr/>
          </a:p>
        </p:txBody>
      </p:sp>
      <p:sp>
        <p:nvSpPr>
          <p:cNvPr id="92"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2600">
                <a:latin typeface="Arial"/>
              </a:rPr>
              <a:t>1η: 0-6η, εβδομάδα απουσία διάκρισης γνωστών/αγνώστων</a:t>
            </a:r>
            <a:endParaRPr/>
          </a:p>
          <a:p>
            <a:pPr>
              <a:buSzPct val="45000"/>
              <a:buFont typeface="StarSymbol"/>
              <a:buChar char=""/>
            </a:pPr>
            <a:r>
              <a:rPr lang="en-US" sz="2600">
                <a:latin typeface="Arial"/>
              </a:rPr>
              <a:t>2η: 7η εβδομάδα-7ο μήνα, διάκριση γνωστού/αγνώστου, έναρξη επιφυλακτικότητας</a:t>
            </a:r>
            <a:endParaRPr/>
          </a:p>
          <a:p>
            <a:pPr>
              <a:buSzPct val="45000"/>
              <a:buFont typeface="StarSymbol"/>
              <a:buChar char=""/>
            </a:pPr>
            <a:r>
              <a:rPr lang="en-US" sz="2600">
                <a:latin typeface="Arial"/>
              </a:rPr>
              <a:t>3η: 8ο μήνας -24ος μήνας, σταδιακή κορύφωση του άγχους αποχωρισμού &amp; φόβος απέναντι στον ξένο</a:t>
            </a:r>
            <a:endParaRPr/>
          </a:p>
          <a:p>
            <a:pPr>
              <a:buSzPct val="45000"/>
              <a:buFont typeface="StarSymbol"/>
              <a:buChar char=""/>
            </a:pPr>
            <a:r>
              <a:rPr lang="en-US" sz="2800">
                <a:latin typeface="Arial"/>
              </a:rPr>
              <a:t>4η: 24ο μήνα-3ο χρόνο ή και περισσότερο-πολυπροσωπική προσκόλληση, μείωση του άγχους αποχωρισμού, μείωση του φόβου για τον άγνωστο</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Τύποι δεσμού</a:t>
            </a:r>
            <a:endParaRPr/>
          </a:p>
        </p:txBody>
      </p:sp>
      <p:sp>
        <p:nvSpPr>
          <p:cNvPr id="94"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Ασφαλής δεσμός</a:t>
            </a:r>
            <a:endParaRPr/>
          </a:p>
          <a:p>
            <a:pPr>
              <a:buSzPct val="45000"/>
              <a:buFont typeface="StarSymbol"/>
              <a:buChar char=""/>
            </a:pPr>
            <a:r>
              <a:rPr lang="en-US" sz="3470">
                <a:latin typeface="Arial"/>
              </a:rPr>
              <a:t>Αποφευκτικός δεσμός</a:t>
            </a:r>
            <a:endParaRPr/>
          </a:p>
          <a:p>
            <a:pPr>
              <a:buSzPct val="45000"/>
              <a:buFont typeface="StarSymbol"/>
              <a:buChar char=""/>
            </a:pPr>
            <a:r>
              <a:rPr lang="en-US" sz="3470">
                <a:latin typeface="Arial"/>
              </a:rPr>
              <a:t>Αμφιθυμικός δεσμός</a:t>
            </a:r>
            <a:endParaRPr/>
          </a:p>
          <a:p>
            <a:pPr>
              <a:buSzPct val="45000"/>
              <a:buFont typeface="StarSymbol"/>
              <a:buChar char=""/>
            </a:pPr>
            <a:r>
              <a:rPr lang="en-US" sz="3470">
                <a:latin typeface="Arial"/>
              </a:rPr>
              <a:t>Αποδιοργανωμένη προσκόλληση</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504000" y="288000"/>
            <a:ext cx="7020000" cy="1248120"/>
          </a:xfrm>
          <a:prstGeom prst="rect">
            <a:avLst/>
          </a:prstGeom>
          <a:noFill/>
          <a:ln>
            <a:noFill/>
          </a:ln>
        </p:spPr>
        <p:txBody>
          <a:bodyPr lIns="0" tIns="0" rIns="0" bIns="0" anchor="ctr"/>
          <a:lstStyle/>
          <a:p>
            <a:r>
              <a:rPr lang="en-US" sz="4479">
                <a:latin typeface="Arial"/>
              </a:rPr>
              <a:t>Γιατί είναι σημαντική;</a:t>
            </a:r>
            <a:endParaRPr/>
          </a:p>
        </p:txBody>
      </p:sp>
      <p:sp>
        <p:nvSpPr>
          <p:cNvPr id="96" name="TextShape 2"/>
          <p:cNvSpPr txBox="1"/>
          <p:nvPr/>
        </p:nvSpPr>
        <p:spPr>
          <a:xfrm>
            <a:off x="504000" y="1823760"/>
            <a:ext cx="9072000" cy="4384440"/>
          </a:xfrm>
          <a:prstGeom prst="rect">
            <a:avLst/>
          </a:prstGeom>
          <a:noFill/>
          <a:ln>
            <a:noFill/>
          </a:ln>
        </p:spPr>
        <p:txBody>
          <a:bodyPr lIns="0" tIns="0" rIns="0" bIns="0"/>
          <a:lstStyle/>
          <a:p>
            <a:pPr>
              <a:buSzPct val="45000"/>
              <a:buFont typeface="StarSymbol"/>
              <a:buChar char=""/>
            </a:pPr>
            <a:r>
              <a:rPr lang="en-US" sz="3470">
                <a:latin typeface="Arial"/>
              </a:rPr>
              <a:t>Διαμόρφωση αυτοεκτίμησης (αξίζω να αγαπηθώ)</a:t>
            </a:r>
            <a:endParaRPr/>
          </a:p>
          <a:p>
            <a:pPr>
              <a:buSzPct val="45000"/>
              <a:buFont typeface="StarSymbol"/>
              <a:buChar char=""/>
            </a:pPr>
            <a:r>
              <a:rPr lang="en-US" sz="3470">
                <a:latin typeface="Arial"/>
              </a:rPr>
              <a:t>Βάση για αυτονομία</a:t>
            </a:r>
            <a:endParaRPr/>
          </a:p>
          <a:p>
            <a:pPr>
              <a:buSzPct val="45000"/>
              <a:buFont typeface="StarSymbol"/>
              <a:buChar char=""/>
            </a:pPr>
            <a:r>
              <a:rPr lang="en-US" sz="3470">
                <a:latin typeface="Arial"/>
              </a:rPr>
              <a:t>Επιθετικότητα, </a:t>
            </a:r>
            <a:endParaRPr/>
          </a:p>
          <a:p>
            <a:pPr>
              <a:buSzPct val="45000"/>
              <a:buFont typeface="StarSymbol"/>
              <a:buChar char=""/>
            </a:pPr>
            <a:r>
              <a:rPr lang="en-US" sz="3470">
                <a:latin typeface="Arial"/>
              </a:rPr>
              <a:t>Προσαρμογή</a:t>
            </a:r>
            <a:endParaRPr/>
          </a:p>
          <a:p>
            <a:pPr>
              <a:buSzPct val="45000"/>
              <a:buFont typeface="StarSymbol"/>
              <a:buChar char=""/>
            </a:pPr>
            <a:r>
              <a:rPr lang="en-US" sz="3470">
                <a:latin typeface="Arial"/>
              </a:rPr>
              <a:t>Εμπιστοσύνη στον εαυτό</a:t>
            </a:r>
            <a:endParaRPr/>
          </a:p>
          <a:p>
            <a:pPr>
              <a:buSzPct val="45000"/>
              <a:buFont typeface="StarSymbol"/>
              <a:buChar char=""/>
            </a:pPr>
            <a:r>
              <a:rPr lang="en-US" sz="3470">
                <a:latin typeface="Arial"/>
              </a:rPr>
              <a:t>Εμπιστοσύνη στους άλλους</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644</Words>
  <Application>Microsoft Office PowerPoint</Application>
  <PresentationFormat>Προσαρμογή</PresentationFormat>
  <Paragraphs>80</Paragraphs>
  <Slides>16</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16</vt:i4>
      </vt:variant>
    </vt:vector>
  </HeadingPairs>
  <TitlesOfParts>
    <vt:vector size="18" baseType="lpstr">
      <vt:lpstr>Office Theme</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cp:lastModifiedBy>kkounenou</cp:lastModifiedBy>
  <cp:revision>11</cp:revision>
  <dcterms:modified xsi:type="dcterms:W3CDTF">2020-11-23T10:00:19Z</dcterms:modified>
</cp:coreProperties>
</file>