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313" r:id="rId3"/>
    <p:sldId id="314" r:id="rId4"/>
    <p:sldId id="315" r:id="rId5"/>
    <p:sldId id="296" r:id="rId6"/>
    <p:sldId id="297" r:id="rId7"/>
    <p:sldId id="298" r:id="rId8"/>
    <p:sldId id="299" r:id="rId9"/>
    <p:sldId id="265" r:id="rId10"/>
    <p:sldId id="266" r:id="rId11"/>
    <p:sldId id="300" r:id="rId12"/>
    <p:sldId id="301" r:id="rId13"/>
    <p:sldId id="302" r:id="rId14"/>
    <p:sldId id="303" r:id="rId15"/>
    <p:sldId id="305" r:id="rId16"/>
    <p:sldId id="316" r:id="rId17"/>
    <p:sldId id="317" r:id="rId18"/>
    <p:sldId id="318" r:id="rId19"/>
    <p:sldId id="319" r:id="rId20"/>
    <p:sldId id="304" r:id="rId21"/>
    <p:sldId id="306" r:id="rId22"/>
    <p:sldId id="307" r:id="rId23"/>
    <p:sldId id="311" r:id="rId24"/>
    <p:sldId id="312" r:id="rId25"/>
    <p:sldId id="308" r:id="rId26"/>
    <p:sldId id="309" r:id="rId27"/>
    <p:sldId id="276" r:id="rId28"/>
    <p:sldId id="269" r:id="rId29"/>
    <p:sldId id="272" r:id="rId30"/>
    <p:sldId id="271" r:id="rId3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731" autoAdjust="0"/>
    <p:restoredTop sz="94660"/>
  </p:normalViewPr>
  <p:slideViewPr>
    <p:cSldViewPr>
      <p:cViewPr varScale="1">
        <p:scale>
          <a:sx n="83" d="100"/>
          <a:sy n="83" d="100"/>
        </p:scale>
        <p:origin x="-1421"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Υπότιτλος"/>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8F7D935D-2C1C-4606-B5FC-3AD9C13E8A9E}" type="datetimeFigureOut">
              <a:rPr lang="el-GR" smtClean="0"/>
              <a:pPr/>
              <a:t>15/3/2021</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7" name="6 - Ευθεία γραμμή σύνδεσης"/>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51588E4-9B53-4231-8EF0-3989BDE0EE87}" type="slidenum">
              <a:rPr lang="el-GR" smtClean="0"/>
              <a:pPr/>
              <a:t>‹#›</a:t>
            </a:fld>
            <a:endParaRPr lang="el-GR"/>
          </a:p>
        </p:txBody>
      </p:sp>
      <p:sp>
        <p:nvSpPr>
          <p:cNvPr id="8" name="7 - Τίτλος"/>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l-GR"/>
              <a:t>Kλικ για επεξεργασία του τίτλου</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8F7D935D-2C1C-4606-B5FC-3AD9C13E8A9E}" type="datetimeFigureOut">
              <a:rPr lang="el-GR" smtClean="0"/>
              <a:pPr/>
              <a:t>15/3/2021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51588E4-9B53-4231-8EF0-3989BDE0EE87}"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Ευθεία γραμμή σύνδεσης"/>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 Έλλειψη"/>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6915912" y="3009901"/>
            <a:ext cx="457200" cy="441325"/>
          </a:xfrm>
        </p:spPr>
        <p:txBody>
          <a:bodyPr/>
          <a:lstStyle/>
          <a:p>
            <a:fld id="{351588E4-9B53-4231-8EF0-3989BDE0EE87}" type="slidenum">
              <a:rPr lang="el-GR" smtClean="0"/>
              <a:pPr/>
              <a:t>‹#›</a:t>
            </a:fld>
            <a:endParaRPr lang="el-GR"/>
          </a:p>
        </p:txBody>
      </p:sp>
      <p:sp>
        <p:nvSpPr>
          <p:cNvPr id="3" name="2 - Θέση κατακόρυφου κειμένου"/>
          <p:cNvSpPr>
            <a:spLocks noGrp="1"/>
          </p:cNvSpPr>
          <p:nvPr>
            <p:ph type="body" orient="vert" idx="1"/>
          </p:nvPr>
        </p:nvSpPr>
        <p:spPr>
          <a:xfrm>
            <a:off x="304800" y="304800"/>
            <a:ext cx="6553200" cy="5821366"/>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8F7D935D-2C1C-4606-B5FC-3AD9C13E8A9E}" type="datetimeFigureOut">
              <a:rPr lang="el-GR" smtClean="0"/>
              <a:pPr/>
              <a:t>15/3/2021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2" name="1 - Κατακόρυφος τίτλος"/>
          <p:cNvSpPr>
            <a:spLocks noGrp="1"/>
          </p:cNvSpPr>
          <p:nvPr>
            <p:ph type="title" orient="vert"/>
          </p:nvPr>
        </p:nvSpPr>
        <p:spPr>
          <a:xfrm>
            <a:off x="7391400" y="304801"/>
            <a:ext cx="1447800" cy="5851525"/>
          </a:xfrm>
        </p:spPr>
        <p:txBody>
          <a:bodyPr vert="eaVert"/>
          <a:lstStyle/>
          <a:p>
            <a:r>
              <a:rPr kumimoji="0" lang="el-GR"/>
              <a:t>Kλικ για επεξεργασία του τίτλου</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solidFill>
                  <a:schemeClr val="accent3">
                    <a:shade val="75000"/>
                  </a:schemeClr>
                </a:solidFill>
              </a:defRPr>
            </a:lvl1pPr>
          </a:lstStyle>
          <a:p>
            <a:r>
              <a:rPr kumimoji="0" lang="el-GR"/>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8F7D935D-2C1C-4606-B5FC-3AD9C13E8A9E}" type="datetimeFigureOut">
              <a:rPr lang="el-GR" smtClean="0"/>
              <a:pPr/>
              <a:t>15/3/2021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4361688" y="1026372"/>
            <a:ext cx="457200" cy="441325"/>
          </a:xfrm>
        </p:spPr>
        <p:txBody>
          <a:bodyPr/>
          <a:lstStyle/>
          <a:p>
            <a:fld id="{351588E4-9B53-4231-8EF0-3989BDE0EE87}" type="slidenum">
              <a:rPr lang="el-GR" smtClean="0"/>
              <a:pPr/>
              <a:t>‹#›</a:t>
            </a:fld>
            <a:endParaRPr lang="el-GR"/>
          </a:p>
        </p:txBody>
      </p:sp>
      <p:sp>
        <p:nvSpPr>
          <p:cNvPr id="8" name="7 - Θέση περιεχομένου"/>
          <p:cNvSpPr>
            <a:spLocks noGrp="1"/>
          </p:cNvSpPr>
          <p:nvPr>
            <p:ph sz="quarter" idx="1"/>
          </p:nvPr>
        </p:nvSpPr>
        <p:spPr>
          <a:xfrm>
            <a:off x="301752" y="1527048"/>
            <a:ext cx="8503920" cy="457200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
        <p:nvSpPr>
          <p:cNvPr id="13" name="12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 Θέση υποσέλιδου"/>
          <p:cNvSpPr>
            <a:spLocks noGrp="1"/>
          </p:cNvSpPr>
          <p:nvPr>
            <p:ph type="ftr" sz="quarter" idx="11"/>
          </p:nvPr>
        </p:nvSpPr>
        <p:spPr/>
        <p:txBody>
          <a:bodyPr/>
          <a:lstStyle/>
          <a:p>
            <a:endParaRPr lang="el-GR"/>
          </a:p>
        </p:txBody>
      </p:sp>
      <p:sp>
        <p:nvSpPr>
          <p:cNvPr id="4" name="3 - Θέση ημερομηνίας"/>
          <p:cNvSpPr>
            <a:spLocks noGrp="1"/>
          </p:cNvSpPr>
          <p:nvPr>
            <p:ph type="dt" sz="half" idx="10"/>
          </p:nvPr>
        </p:nvSpPr>
        <p:spPr/>
        <p:txBody>
          <a:bodyPr/>
          <a:lstStyle/>
          <a:p>
            <a:fld id="{8F7D935D-2C1C-4606-B5FC-3AD9C13E8A9E}" type="datetimeFigureOut">
              <a:rPr lang="el-GR" smtClean="0"/>
              <a:pPr/>
              <a:t>15/3/2021</a:t>
            </a:fld>
            <a:endParaRPr lang="el-GR"/>
          </a:p>
        </p:txBody>
      </p:sp>
      <p:sp>
        <p:nvSpPr>
          <p:cNvPr id="8" name="7 - Ευθεία γραμμή σύνδεσης"/>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51588E4-9B53-4231-8EF0-3989BDE0EE87}" type="slidenum">
              <a:rPr lang="el-GR" smtClean="0"/>
              <a:pPr/>
              <a:t>‹#›</a:t>
            </a:fld>
            <a:endParaRPr lang="el-GR"/>
          </a:p>
        </p:txBody>
      </p:sp>
      <p:sp>
        <p:nvSpPr>
          <p:cNvPr id="2" name="1 - Τίτλος"/>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l-GR"/>
              <a:t>Kλικ για επεξεργασία του τίτλου</a:t>
            </a:r>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228600"/>
            <a:ext cx="8534400" cy="758952"/>
          </a:xfrm>
        </p:spPr>
        <p:txBody>
          <a:bodyPr/>
          <a:lstStyle/>
          <a:p>
            <a:r>
              <a:rPr kumimoji="0" lang="el-GR"/>
              <a:t>Kλικ για επεξεργασία του τίτλου</a:t>
            </a:r>
            <a:endParaRPr kumimoji="0" lang="en-US"/>
          </a:p>
        </p:txBody>
      </p:sp>
      <p:sp>
        <p:nvSpPr>
          <p:cNvPr id="5" name="4 - Θέση ημερομηνίας"/>
          <p:cNvSpPr>
            <a:spLocks noGrp="1"/>
          </p:cNvSpPr>
          <p:nvPr>
            <p:ph type="dt" sz="half" idx="10"/>
          </p:nvPr>
        </p:nvSpPr>
        <p:spPr>
          <a:xfrm>
            <a:off x="5791200" y="6409944"/>
            <a:ext cx="3044952" cy="365760"/>
          </a:xfrm>
        </p:spPr>
        <p:txBody>
          <a:bodyPr/>
          <a:lstStyle/>
          <a:p>
            <a:fld id="{8F7D935D-2C1C-4606-B5FC-3AD9C13E8A9E}" type="datetimeFigureOut">
              <a:rPr lang="el-GR" smtClean="0"/>
              <a:pPr/>
              <a:t>15/3/2021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51588E4-9B53-4231-8EF0-3989BDE0EE87}" type="slidenum">
              <a:rPr lang="el-GR" smtClean="0"/>
              <a:pPr/>
              <a:t>‹#›</a:t>
            </a:fld>
            <a:endParaRPr lang="el-GR"/>
          </a:p>
        </p:txBody>
      </p:sp>
      <p:sp>
        <p:nvSpPr>
          <p:cNvPr id="8" name="7 - Ευθεία γραμμή σύνδεσης"/>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Θέση περιεχομένου"/>
          <p:cNvSpPr>
            <a:spLocks noGrp="1"/>
          </p:cNvSpPr>
          <p:nvPr>
            <p:ph sz="half" idx="1"/>
          </p:nvPr>
        </p:nvSpPr>
        <p:spPr>
          <a:xfrm>
            <a:off x="301752" y="1371600"/>
            <a:ext cx="4038600" cy="4681728"/>
          </a:xfrm>
        </p:spPr>
        <p:txBody>
          <a:bodyPr/>
          <a:lstStyle>
            <a:lvl1pPr>
              <a:defRPr sz="2500"/>
            </a:lvl1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12" name="11 - Θέση περιεχομένου"/>
          <p:cNvSpPr>
            <a:spLocks noGrp="1"/>
          </p:cNvSpPr>
          <p:nvPr>
            <p:ph sz="half" idx="2"/>
          </p:nvPr>
        </p:nvSpPr>
        <p:spPr>
          <a:xfrm>
            <a:off x="4800600" y="1371600"/>
            <a:ext cx="4038600" cy="4681728"/>
          </a:xfrm>
        </p:spPr>
        <p:txBody>
          <a:bodyPr/>
          <a:lstStyle>
            <a:lvl1pPr>
              <a:defRPr sz="2500"/>
            </a:lvl1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10" name="9 - Ευθεία γραμμή σύνδεσης"/>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Ορθογώνιο"/>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8F7D935D-2C1C-4606-B5FC-3AD9C13E8A9E}" type="datetimeFigureOut">
              <a:rPr lang="el-GR" smtClean="0"/>
              <a:pPr/>
              <a:t>15/3/2021</a:t>
            </a:fld>
            <a:endParaRPr lang="el-GR"/>
          </a:p>
        </p:txBody>
      </p:sp>
      <p:sp>
        <p:nvSpPr>
          <p:cNvPr id="8" name="7 - Θέση υποσέλιδου"/>
          <p:cNvSpPr>
            <a:spLocks noGrp="1"/>
          </p:cNvSpPr>
          <p:nvPr>
            <p:ph type="ftr" sz="quarter" idx="11"/>
          </p:nvPr>
        </p:nvSpPr>
        <p:spPr>
          <a:xfrm>
            <a:off x="304800" y="6409944"/>
            <a:ext cx="3581400" cy="365760"/>
          </a:xfrm>
        </p:spPr>
        <p:txBody>
          <a:bodyPr/>
          <a:lstStyle/>
          <a:p>
            <a:endParaRPr lang="el-GR"/>
          </a:p>
        </p:txBody>
      </p:sp>
      <p:sp>
        <p:nvSpPr>
          <p:cNvPr id="15" name="14 - Ευθεία γραμμή σύνδεσης"/>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 Θέση περιεχομένου"/>
          <p:cNvSpPr>
            <a:spLocks noGrp="1"/>
          </p:cNvSpPr>
          <p:nvPr>
            <p:ph sz="quarter" idx="2"/>
          </p:nvPr>
        </p:nvSpPr>
        <p:spPr>
          <a:xfrm>
            <a:off x="301752" y="2471383"/>
            <a:ext cx="4041648" cy="3818404"/>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26" name="25 - Θέση περιεχομένου"/>
          <p:cNvSpPr>
            <a:spLocks noGrp="1"/>
          </p:cNvSpPr>
          <p:nvPr>
            <p:ph sz="quarter" idx="4"/>
          </p:nvPr>
        </p:nvSpPr>
        <p:spPr>
          <a:xfrm>
            <a:off x="4800600" y="2471383"/>
            <a:ext cx="4038600" cy="3822192"/>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25" name="24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Θέση αριθμού διαφάνειας"/>
          <p:cNvSpPr>
            <a:spLocks noGrp="1"/>
          </p:cNvSpPr>
          <p:nvPr>
            <p:ph type="sldNum" sz="quarter" idx="12"/>
          </p:nvPr>
        </p:nvSpPr>
        <p:spPr>
          <a:xfrm>
            <a:off x="4343400" y="1042416"/>
            <a:ext cx="457200" cy="441325"/>
          </a:xfrm>
        </p:spPr>
        <p:txBody>
          <a:bodyPr/>
          <a:lstStyle>
            <a:lvl1pPr algn="ctr">
              <a:defRPr/>
            </a:lvl1pPr>
          </a:lstStyle>
          <a:p>
            <a:fld id="{351588E4-9B53-4231-8EF0-3989BDE0EE87}" type="slidenum">
              <a:rPr lang="el-GR" smtClean="0"/>
              <a:pPr/>
              <a:t>‹#›</a:t>
            </a:fld>
            <a:endParaRPr lang="el-GR"/>
          </a:p>
        </p:txBody>
      </p:sp>
      <p:sp>
        <p:nvSpPr>
          <p:cNvPr id="23" name="22 - Τίτλος"/>
          <p:cNvSpPr>
            <a:spLocks noGrp="1"/>
          </p:cNvSpPr>
          <p:nvPr>
            <p:ph type="title"/>
          </p:nvPr>
        </p:nvSpPr>
        <p:spPr/>
        <p:txBody>
          <a:bodyPr rtlCol="0" anchor="b" anchorCtr="0"/>
          <a:lstStyle/>
          <a:p>
            <a:r>
              <a:rPr kumimoji="0" lang="el-GR"/>
              <a:t>Kλικ για επεξεργασία του τίτλου</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8F7D935D-2C1C-4606-B5FC-3AD9C13E8A9E}" type="datetimeFigureOut">
              <a:rPr lang="el-GR" smtClean="0"/>
              <a:pPr/>
              <a:t>15/3/2021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a:xfrm>
            <a:off x="4343400" y="1036020"/>
            <a:ext cx="457200" cy="441325"/>
          </a:xfrm>
        </p:spPr>
        <p:txBody>
          <a:bodyPr/>
          <a:lstStyle/>
          <a:p>
            <a:fld id="{351588E4-9B53-4231-8EF0-3989BDE0EE87}"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 Ορθογώνιο"/>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 Θέση ημερομηνίας"/>
          <p:cNvSpPr>
            <a:spLocks noGrp="1"/>
          </p:cNvSpPr>
          <p:nvPr>
            <p:ph type="dt" sz="half" idx="10"/>
          </p:nvPr>
        </p:nvSpPr>
        <p:spPr/>
        <p:txBody>
          <a:bodyPr/>
          <a:lstStyle/>
          <a:p>
            <a:fld id="{8F7D935D-2C1C-4606-B5FC-3AD9C13E8A9E}" type="datetimeFigureOut">
              <a:rPr lang="el-GR" smtClean="0"/>
              <a:pPr/>
              <a:t>15/3/2021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a:xfrm>
            <a:off x="4267200" y="6324600"/>
            <a:ext cx="609600" cy="441324"/>
          </a:xfrm>
        </p:spPr>
        <p:txBody>
          <a:bodyPr/>
          <a:lstStyle>
            <a:lvl1pPr>
              <a:defRPr>
                <a:solidFill>
                  <a:srgbClr val="FFFFFF"/>
                </a:solidFill>
              </a:defRPr>
            </a:lvl1pPr>
          </a:lstStyle>
          <a:p>
            <a:fld id="{351588E4-9B53-4231-8EF0-3989BDE0EE87}"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19" name="18 - Ορθογώνιο"/>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l-GR"/>
              <a:t>Kλικ για επεξεργασία των στυλ του υποδείγματος</a:t>
            </a:r>
          </a:p>
        </p:txBody>
      </p:sp>
      <p:sp>
        <p:nvSpPr>
          <p:cNvPr id="8" name="7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Θέση περιεχομένου"/>
          <p:cNvSpPr>
            <a:spLocks noGrp="1"/>
          </p:cNvSpPr>
          <p:nvPr>
            <p:ph sz="quarter" idx="1"/>
          </p:nvPr>
        </p:nvSpPr>
        <p:spPr>
          <a:xfrm>
            <a:off x="3124200" y="685800"/>
            <a:ext cx="5638800" cy="541020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10" name="9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351588E4-9B53-4231-8EF0-3989BDE0EE87}" type="slidenum">
              <a:rPr lang="el-GR" smtClean="0"/>
              <a:pPr/>
              <a:t>‹#›</a:t>
            </a:fld>
            <a:endParaRPr lang="el-GR"/>
          </a:p>
        </p:txBody>
      </p:sp>
      <p:sp>
        <p:nvSpPr>
          <p:cNvPr id="21" name="20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p:txBody>
          <a:bodyPr/>
          <a:lstStyle/>
          <a:p>
            <a:fld id="{8F7D935D-2C1C-4606-B5FC-3AD9C13E8A9E}" type="datetimeFigureOut">
              <a:rPr lang="el-GR" smtClean="0"/>
              <a:pPr/>
              <a:t>15/3/2021</a:t>
            </a:fld>
            <a:endParaRPr lang="el-GR"/>
          </a:p>
        </p:txBody>
      </p:sp>
      <p:sp>
        <p:nvSpPr>
          <p:cNvPr id="6" name="5 - Θέση υποσέλιδου"/>
          <p:cNvSpPr>
            <a:spLocks noGrp="1"/>
          </p:cNvSpPr>
          <p:nvPr>
            <p:ph type="ftr" sz="quarter" idx="11"/>
          </p:nvPr>
        </p:nvSpPr>
        <p:spPr>
          <a:xfrm>
            <a:off x="301752" y="6410848"/>
            <a:ext cx="3383280" cy="365760"/>
          </a:xfrm>
        </p:spPr>
        <p:txBody>
          <a:bodyPr/>
          <a:lstStyle/>
          <a:p>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1" name="20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 Ορθογώνιο"/>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p>
            <a:fld id="{351588E4-9B53-4231-8EF0-3989BDE0EE87}" type="slidenum">
              <a:rPr lang="el-GR" smtClean="0"/>
              <a:pPr/>
              <a:t>‹#›</a:t>
            </a:fld>
            <a:endParaRPr lang="el-GR"/>
          </a:p>
        </p:txBody>
      </p:sp>
      <p:sp>
        <p:nvSpPr>
          <p:cNvPr id="2" name="1 - Τίτλος"/>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l-GR"/>
              <a:t>Kλικ για επεξεργασία του τίτλου</a:t>
            </a:r>
            <a:endParaRPr kumimoji="0" lang="en-US"/>
          </a:p>
        </p:txBody>
      </p:sp>
      <p:sp>
        <p:nvSpPr>
          <p:cNvPr id="3" name="2 - Θέση εικόνας"/>
          <p:cNvSpPr>
            <a:spLocks noGrp="1"/>
          </p:cNvSpPr>
          <p:nvPr>
            <p:ph type="pic" idx="1"/>
          </p:nvPr>
        </p:nvSpPr>
        <p:spPr>
          <a:xfrm>
            <a:off x="3000375" y="609600"/>
            <a:ext cx="5867400" cy="4267200"/>
          </a:xfrm>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l-GR"/>
              <a:t>Kλικ για επεξεργασία των στυλ του υποδείγματος</a:t>
            </a:r>
          </a:p>
        </p:txBody>
      </p:sp>
      <p:sp>
        <p:nvSpPr>
          <p:cNvPr id="22" name="21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a:xfrm>
            <a:off x="5788152" y="6404984"/>
            <a:ext cx="3044952" cy="365760"/>
          </a:xfrm>
        </p:spPr>
        <p:txBody>
          <a:bodyPr/>
          <a:lstStyle/>
          <a:p>
            <a:fld id="{8F7D935D-2C1C-4606-B5FC-3AD9C13E8A9E}" type="datetimeFigureOut">
              <a:rPr lang="el-GR" smtClean="0"/>
              <a:pPr/>
              <a:t>15/3/2021</a:t>
            </a:fld>
            <a:endParaRPr lang="el-GR"/>
          </a:p>
        </p:txBody>
      </p:sp>
      <p:sp>
        <p:nvSpPr>
          <p:cNvPr id="6" name="5 - Θέση υποσέλιδου"/>
          <p:cNvSpPr>
            <a:spLocks noGrp="1"/>
          </p:cNvSpPr>
          <p:nvPr>
            <p:ph type="ftr" sz="quarter" idx="11"/>
          </p:nvPr>
        </p:nvSpPr>
        <p:spPr>
          <a:xfrm>
            <a:off x="301752" y="6410848"/>
            <a:ext cx="3584448" cy="365760"/>
          </a:xfrm>
        </p:spPr>
        <p:txBody>
          <a:bodyPr/>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Θέση ημερομηνίας"/>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8F7D935D-2C1C-4606-B5FC-3AD9C13E8A9E}" type="datetimeFigureOut">
              <a:rPr lang="el-GR" smtClean="0"/>
              <a:pPr/>
              <a:t>15/3/2021</a:t>
            </a:fld>
            <a:endParaRPr lang="el-GR"/>
          </a:p>
        </p:txBody>
      </p:sp>
      <p:sp>
        <p:nvSpPr>
          <p:cNvPr id="3" name="2 - Θέση υποσέλιδου"/>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l-GR"/>
          </a:p>
        </p:txBody>
      </p:sp>
      <p:sp>
        <p:nvSpPr>
          <p:cNvPr id="8" name="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 Ευθεία γραμμή σύνδεσης"/>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351588E4-9B53-4231-8EF0-3989BDE0EE87}" type="slidenum">
              <a:rPr lang="el-GR" smtClean="0"/>
              <a:pPr/>
              <a:t>‹#›</a:t>
            </a:fld>
            <a:endParaRPr lang="el-GR"/>
          </a:p>
        </p:txBody>
      </p:sp>
      <p:sp>
        <p:nvSpPr>
          <p:cNvPr id="22" name="21 - Θέση τίτλου"/>
          <p:cNvSpPr>
            <a:spLocks noGrp="1"/>
          </p:cNvSpPr>
          <p:nvPr>
            <p:ph type="title"/>
          </p:nvPr>
        </p:nvSpPr>
        <p:spPr>
          <a:xfrm>
            <a:off x="301752" y="228600"/>
            <a:ext cx="8534400" cy="758952"/>
          </a:xfrm>
          <a:prstGeom prst="rect">
            <a:avLst/>
          </a:prstGeom>
        </p:spPr>
        <p:txBody>
          <a:bodyPr vert="horz" anchor="b">
            <a:normAutofit/>
          </a:bodyPr>
          <a:lstStyle/>
          <a:p>
            <a:r>
              <a:rPr kumimoji="0" lang="el-GR"/>
              <a:t>Kλικ για επεξεργασία του τίτλου</a:t>
            </a:r>
            <a:endParaRPr kumimoji="0" lang="en-US"/>
          </a:p>
        </p:txBody>
      </p:sp>
      <p:sp>
        <p:nvSpPr>
          <p:cNvPr id="13" name="12 - Θέση κειμένου"/>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www.indik.de/Aktuelles/papers/Notes_on_the_Measurement___1_.pdf"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www.diapolis.auth.gr/epimorfotiko_uliko/index.php/2014-09-05-15-40-12/2014-09-05-16-28-22/99-odigies-simopoulos?showall=1"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827584" y="620688"/>
            <a:ext cx="7848872" cy="5760640"/>
          </a:xfrm>
        </p:spPr>
        <p:txBody>
          <a:bodyPr>
            <a:normAutofit/>
          </a:bodyPr>
          <a:lstStyle/>
          <a:p>
            <a:endParaRPr lang="el-GR" b="1" dirty="0">
              <a:solidFill>
                <a:schemeClr val="tx1"/>
              </a:solidFill>
              <a:latin typeface="Garamond" pitchFamily="18" charset="0"/>
            </a:endParaRPr>
          </a:p>
          <a:p>
            <a:pPr algn="r"/>
            <a:endParaRPr lang="el-GR" sz="2800" b="1" dirty="0">
              <a:solidFill>
                <a:schemeClr val="tx1"/>
              </a:solidFill>
              <a:latin typeface="Garamond" pitchFamily="18" charset="0"/>
            </a:endParaRPr>
          </a:p>
          <a:p>
            <a:pPr algn="r"/>
            <a:r>
              <a:rPr lang="el-GR" sz="1800" dirty="0">
                <a:solidFill>
                  <a:schemeClr val="tx1"/>
                </a:solidFill>
                <a:latin typeface="Garamond" pitchFamily="18" charset="0"/>
              </a:rPr>
              <a:t>Μάθημα: </a:t>
            </a:r>
          </a:p>
          <a:p>
            <a:pPr algn="r"/>
            <a:r>
              <a:rPr lang="el-GR" sz="1800" dirty="0" err="1">
                <a:solidFill>
                  <a:schemeClr val="tx1"/>
                </a:solidFill>
                <a:latin typeface="Garamond" pitchFamily="18" charset="0"/>
              </a:rPr>
              <a:t>ΣυμβουλεΥΤΙΚΗ</a:t>
            </a:r>
            <a:r>
              <a:rPr lang="el-GR" sz="1800" dirty="0">
                <a:solidFill>
                  <a:schemeClr val="tx1"/>
                </a:solidFill>
                <a:latin typeface="Garamond" pitchFamily="18" charset="0"/>
              </a:rPr>
              <a:t> ΚΟΙΝΩΝΙΚΑ ΕΥΑΛΩΤΩΝ ΟΜΑΔΩΝ</a:t>
            </a:r>
          </a:p>
          <a:p>
            <a:pPr algn="r"/>
            <a:r>
              <a:rPr lang="el-GR" sz="1800" dirty="0" err="1">
                <a:solidFill>
                  <a:schemeClr val="tx1"/>
                </a:solidFill>
                <a:latin typeface="Garamond" pitchFamily="18" charset="0"/>
              </a:rPr>
              <a:t>Διαπολιτισμικη</a:t>
            </a:r>
            <a:r>
              <a:rPr lang="el-GR" sz="1800" dirty="0">
                <a:solidFill>
                  <a:schemeClr val="tx1"/>
                </a:solidFill>
                <a:latin typeface="Garamond" pitchFamily="18" charset="0"/>
              </a:rPr>
              <a:t> </a:t>
            </a:r>
            <a:r>
              <a:rPr lang="el-GR" sz="1800" dirty="0" err="1">
                <a:solidFill>
                  <a:schemeClr val="tx1"/>
                </a:solidFill>
                <a:latin typeface="Garamond" pitchFamily="18" charset="0"/>
              </a:rPr>
              <a:t>συμβουλευτικη</a:t>
            </a:r>
            <a:r>
              <a:rPr lang="el-GR" sz="1800" dirty="0">
                <a:solidFill>
                  <a:schemeClr val="tx1"/>
                </a:solidFill>
                <a:latin typeface="Garamond" pitchFamily="18" charset="0"/>
              </a:rPr>
              <a:t> </a:t>
            </a:r>
            <a:endParaRPr lang="el-GR" sz="1800" b="1" dirty="0">
              <a:solidFill>
                <a:schemeClr val="tx1"/>
              </a:solidFill>
              <a:latin typeface="Garamond" pitchFamily="18" charset="0"/>
            </a:endParaRPr>
          </a:p>
          <a:p>
            <a:pPr algn="r"/>
            <a:endParaRPr lang="el-GR" sz="1800" dirty="0">
              <a:solidFill>
                <a:schemeClr val="tx1"/>
              </a:solidFill>
              <a:latin typeface="Garamond" pitchFamily="18" charset="0"/>
            </a:endParaRPr>
          </a:p>
          <a:p>
            <a:pPr algn="r"/>
            <a:endParaRPr lang="el-GR" sz="1800" b="1" dirty="0">
              <a:solidFill>
                <a:schemeClr val="tx1"/>
              </a:solidFill>
              <a:latin typeface="Garamond" pitchFamily="18" charset="0"/>
            </a:endParaRPr>
          </a:p>
          <a:p>
            <a:pPr algn="r"/>
            <a:endParaRPr lang="el-GR" sz="1800" dirty="0">
              <a:solidFill>
                <a:schemeClr val="tx1"/>
              </a:solidFill>
              <a:latin typeface="Garamond" pitchFamily="18" charset="0"/>
            </a:endParaRPr>
          </a:p>
          <a:p>
            <a:pPr algn="r"/>
            <a:r>
              <a:rPr lang="el-GR" sz="1800" b="1" dirty="0">
                <a:solidFill>
                  <a:schemeClr val="tx1"/>
                </a:solidFill>
                <a:latin typeface="Garamond" pitchFamily="18" charset="0"/>
              </a:rPr>
              <a:t>Ευμορφία </a:t>
            </a:r>
            <a:r>
              <a:rPr lang="el-GR" sz="1800" b="1" dirty="0" err="1">
                <a:solidFill>
                  <a:schemeClr val="tx1"/>
                </a:solidFill>
                <a:latin typeface="Garamond" pitchFamily="18" charset="0"/>
              </a:rPr>
              <a:t>Κηπουροπούλου</a:t>
            </a:r>
            <a:endParaRPr lang="en-US" sz="1800" b="1" dirty="0">
              <a:solidFill>
                <a:schemeClr val="tx1"/>
              </a:solidFill>
              <a:latin typeface="Garamond" pitchFamily="18" charset="0"/>
            </a:endParaRPr>
          </a:p>
          <a:p>
            <a:pPr algn="r"/>
            <a:r>
              <a:rPr lang="el-GR" sz="1800" b="1" dirty="0">
                <a:solidFill>
                  <a:schemeClr val="tx1"/>
                </a:solidFill>
                <a:latin typeface="Garamond" pitchFamily="18" charset="0"/>
              </a:rPr>
              <a:t>Δρ. </a:t>
            </a:r>
            <a:r>
              <a:rPr lang="el-GR" sz="1800" b="1" dirty="0" err="1">
                <a:solidFill>
                  <a:schemeClr val="tx1"/>
                </a:solidFill>
                <a:latin typeface="Garamond" pitchFamily="18" charset="0"/>
              </a:rPr>
              <a:t>Διαπολιτισμικης</a:t>
            </a:r>
            <a:r>
              <a:rPr lang="el-GR" sz="1800" b="1" dirty="0">
                <a:solidFill>
                  <a:schemeClr val="tx1"/>
                </a:solidFill>
                <a:latin typeface="Garamond" pitchFamily="18" charset="0"/>
              </a:rPr>
              <a:t> Παιδαγωγικής</a:t>
            </a:r>
            <a:r>
              <a:rPr lang="en-US" sz="1800" b="1" dirty="0">
                <a:solidFill>
                  <a:schemeClr val="tx1"/>
                </a:solidFill>
                <a:latin typeface="Garamond" pitchFamily="18" charset="0"/>
              </a:rPr>
              <a:t> </a:t>
            </a:r>
            <a:r>
              <a:rPr lang="el-GR" sz="1800" b="1" dirty="0">
                <a:solidFill>
                  <a:schemeClr val="tx1"/>
                </a:solidFill>
                <a:latin typeface="Garamond" pitchFamily="18" charset="0"/>
              </a:rPr>
              <a:t>Α.Π.Θ.</a:t>
            </a:r>
          </a:p>
          <a:p>
            <a:pPr algn="r"/>
            <a:r>
              <a:rPr lang="el-GR" sz="1800" b="1" dirty="0" err="1">
                <a:solidFill>
                  <a:schemeClr val="tx1"/>
                </a:solidFill>
                <a:latin typeface="Garamond" pitchFamily="18" charset="0"/>
              </a:rPr>
              <a:t>Μεταδιδάκτωρ</a:t>
            </a:r>
            <a:r>
              <a:rPr lang="en-US" sz="1800" b="1" dirty="0">
                <a:solidFill>
                  <a:schemeClr val="tx1"/>
                </a:solidFill>
                <a:latin typeface="Garamond" pitchFamily="18" charset="0"/>
              </a:rPr>
              <a:t> </a:t>
            </a:r>
            <a:r>
              <a:rPr lang="el-GR" sz="1800" b="1" dirty="0">
                <a:solidFill>
                  <a:schemeClr val="tx1"/>
                </a:solidFill>
                <a:latin typeface="Garamond" pitchFamily="18" charset="0"/>
              </a:rPr>
              <a:t>Παιδαγωγικής Α.Π.Θ</a:t>
            </a:r>
          </a:p>
          <a:p>
            <a:pPr algn="r"/>
            <a:r>
              <a:rPr lang="el-GR" sz="1800" dirty="0">
                <a:solidFill>
                  <a:schemeClr val="tx1"/>
                </a:solidFill>
                <a:latin typeface="Garamond" pitchFamily="18" charset="0"/>
              </a:rPr>
              <a:t>Ειδική Επιστήμων ΠΤΔΕ Παν/</a:t>
            </a:r>
            <a:r>
              <a:rPr lang="el-GR" sz="1800" dirty="0" err="1">
                <a:solidFill>
                  <a:schemeClr val="tx1"/>
                </a:solidFill>
                <a:latin typeface="Garamond" pitchFamily="18" charset="0"/>
              </a:rPr>
              <a:t>μιου</a:t>
            </a:r>
            <a:r>
              <a:rPr lang="el-GR" sz="1800" dirty="0">
                <a:solidFill>
                  <a:schemeClr val="tx1"/>
                </a:solidFill>
                <a:latin typeface="Garamond" pitchFamily="18" charset="0"/>
              </a:rPr>
              <a:t> </a:t>
            </a:r>
            <a:r>
              <a:rPr lang="el-GR" sz="1800" dirty="0" err="1">
                <a:solidFill>
                  <a:schemeClr val="tx1"/>
                </a:solidFill>
                <a:latin typeface="Garamond" pitchFamily="18" charset="0"/>
              </a:rPr>
              <a:t>Δυτ</a:t>
            </a:r>
            <a:r>
              <a:rPr lang="el-GR" sz="1800" dirty="0">
                <a:solidFill>
                  <a:schemeClr val="tx1"/>
                </a:solidFill>
                <a:latin typeface="Garamond" pitchFamily="18" charset="0"/>
              </a:rPr>
              <a:t>. </a:t>
            </a:r>
            <a:r>
              <a:rPr lang="el-GR" sz="1800" dirty="0" err="1">
                <a:solidFill>
                  <a:schemeClr val="tx1"/>
                </a:solidFill>
                <a:latin typeface="Garamond" pitchFamily="18" charset="0"/>
              </a:rPr>
              <a:t>Μακεδονιασ</a:t>
            </a:r>
            <a:endParaRPr lang="el-GR" sz="1800" dirty="0">
              <a:solidFill>
                <a:schemeClr val="tx1"/>
              </a:solidFill>
              <a:latin typeface="Garamond" pitchFamily="18" charset="0"/>
            </a:endParaRPr>
          </a:p>
          <a:p>
            <a:pPr algn="r"/>
            <a:r>
              <a:rPr lang="el-GR" sz="1800" b="1" dirty="0" err="1">
                <a:solidFill>
                  <a:schemeClr val="tx1"/>
                </a:solidFill>
                <a:latin typeface="Garamond" pitchFamily="18" charset="0"/>
              </a:rPr>
              <a:t>Διδασκουσα</a:t>
            </a:r>
            <a:r>
              <a:rPr lang="el-GR" sz="1800" b="1" dirty="0">
                <a:solidFill>
                  <a:schemeClr val="tx1"/>
                </a:solidFill>
                <a:latin typeface="Garamond" pitchFamily="18" charset="0"/>
              </a:rPr>
              <a:t> </a:t>
            </a:r>
            <a:r>
              <a:rPr lang="el-GR" sz="1800" b="1" dirty="0" err="1">
                <a:solidFill>
                  <a:schemeClr val="tx1"/>
                </a:solidFill>
                <a:latin typeface="Garamond" pitchFamily="18" charset="0"/>
              </a:rPr>
              <a:t>ασπαιτε</a:t>
            </a:r>
            <a:endParaRPr lang="el-GR" sz="1800" b="1" dirty="0">
              <a:solidFill>
                <a:schemeClr val="tx1"/>
              </a:solidFill>
              <a:latin typeface="Garamond" pitchFamily="18" charset="0"/>
            </a:endParaRPr>
          </a:p>
          <a:p>
            <a:pPr algn="r"/>
            <a:endParaRPr lang="el-GR" sz="2000" dirty="0">
              <a:solidFill>
                <a:schemeClr val="tx1"/>
              </a:solidFill>
            </a:endParaRPr>
          </a:p>
        </p:txBody>
      </p:sp>
      <p:pic>
        <p:nvPicPr>
          <p:cNvPr id="2" name="Εικόνα 1">
            <a:extLst>
              <a:ext uri="{FF2B5EF4-FFF2-40B4-BE49-F238E27FC236}">
                <a16:creationId xmlns:a16="http://schemas.microsoft.com/office/drawing/2014/main" xmlns="" id="{37E67F41-3250-4C48-83CD-82B2917BB0C2}"/>
              </a:ext>
            </a:extLst>
          </p:cNvPr>
          <p:cNvPicPr>
            <a:picLocks noChangeAspect="1"/>
          </p:cNvPicPr>
          <p:nvPr/>
        </p:nvPicPr>
        <p:blipFill>
          <a:blip r:embed="rId2"/>
          <a:stretch>
            <a:fillRect/>
          </a:stretch>
        </p:blipFill>
        <p:spPr>
          <a:xfrm>
            <a:off x="323528" y="188640"/>
            <a:ext cx="3158002" cy="158509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διαπολιτισμική ικανότητα</a:t>
            </a:r>
          </a:p>
        </p:txBody>
      </p:sp>
      <p:sp>
        <p:nvSpPr>
          <p:cNvPr id="3" name="2 - Θέση περιεχομένου"/>
          <p:cNvSpPr>
            <a:spLocks noGrp="1"/>
          </p:cNvSpPr>
          <p:nvPr>
            <p:ph sz="quarter" idx="1"/>
          </p:nvPr>
        </p:nvSpPr>
        <p:spPr/>
        <p:txBody>
          <a:bodyPr>
            <a:normAutofit/>
          </a:bodyPr>
          <a:lstStyle/>
          <a:p>
            <a:pPr>
              <a:buNone/>
            </a:pPr>
            <a:r>
              <a:rPr lang="el-GR" dirty="0" err="1"/>
              <a:t>Byram</a:t>
            </a:r>
            <a:r>
              <a:rPr lang="el-GR" dirty="0"/>
              <a:t> (1997, 2008) και </a:t>
            </a:r>
            <a:r>
              <a:rPr lang="el-GR" dirty="0" err="1"/>
              <a:t>Byram</a:t>
            </a:r>
            <a:r>
              <a:rPr lang="el-GR" dirty="0"/>
              <a:t>, </a:t>
            </a:r>
            <a:r>
              <a:rPr lang="el-GR" dirty="0" err="1"/>
              <a:t>Nichols</a:t>
            </a:r>
            <a:r>
              <a:rPr lang="el-GR" dirty="0"/>
              <a:t> &amp; </a:t>
            </a:r>
            <a:r>
              <a:rPr lang="el-GR" dirty="0" err="1"/>
              <a:t>Stevens</a:t>
            </a:r>
            <a:r>
              <a:rPr lang="el-GR" dirty="0"/>
              <a:t> (2001) </a:t>
            </a:r>
          </a:p>
          <a:p>
            <a:r>
              <a:rPr lang="el-GR" dirty="0"/>
              <a:t>Στάσεις ετοιμότητας </a:t>
            </a:r>
            <a:r>
              <a:rPr lang="el-GR" dirty="0" err="1"/>
              <a:t>σχετικοποίησης</a:t>
            </a:r>
            <a:r>
              <a:rPr lang="el-GR" dirty="0"/>
              <a:t> του εαυτού: να αποβάλουμε την καχυποψία σχετικά με τους άλλους πολιτισμούς και την άκριτη πίστη στον «δικό μας»</a:t>
            </a:r>
          </a:p>
          <a:p>
            <a:r>
              <a:rPr lang="el-GR" dirty="0"/>
              <a:t>γνώσεις σχετικά με τις κοινωνικές ομάδες, τα πολιτισμικά τους προϊόντα, τις πρακτικές τους και τις διαδικασίες κοινωνικής και διαπροσωπικής αλληλεπίδρασης</a:t>
            </a:r>
          </a:p>
          <a:p>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F28CE8AA-C5B7-47AB-A85C-6CB3076A2A46}"/>
              </a:ext>
            </a:extLst>
          </p:cNvPr>
          <p:cNvSpPr>
            <a:spLocks noGrp="1"/>
          </p:cNvSpPr>
          <p:nvPr>
            <p:ph type="title"/>
          </p:nvPr>
        </p:nvSpPr>
        <p:spPr>
          <a:xfrm>
            <a:off x="271272" y="379476"/>
            <a:ext cx="8534400" cy="758952"/>
          </a:xfrm>
        </p:spPr>
        <p:txBody>
          <a:bodyPr/>
          <a:lstStyle/>
          <a:p>
            <a:r>
              <a:rPr lang="el-GR" dirty="0"/>
              <a:t>Αποτελεσματικός Σύμβουλός</a:t>
            </a:r>
          </a:p>
        </p:txBody>
      </p:sp>
      <p:sp>
        <p:nvSpPr>
          <p:cNvPr id="3" name="Θέση περιεχομένου 2">
            <a:extLst>
              <a:ext uri="{FF2B5EF4-FFF2-40B4-BE49-F238E27FC236}">
                <a16:creationId xmlns:a16="http://schemas.microsoft.com/office/drawing/2014/main" xmlns="" id="{011307E7-A4C4-435E-8004-D383948CD188}"/>
              </a:ext>
            </a:extLst>
          </p:cNvPr>
          <p:cNvSpPr>
            <a:spLocks noGrp="1"/>
          </p:cNvSpPr>
          <p:nvPr>
            <p:ph sz="quarter" idx="1"/>
          </p:nvPr>
        </p:nvSpPr>
        <p:spPr/>
        <p:txBody>
          <a:bodyPr/>
          <a:lstStyle/>
          <a:p>
            <a:r>
              <a:rPr lang="el-GR" dirty="0"/>
              <a:t> να αναγνωρίζει τη διαφορετικότητα του επωφελούμενου και να μπορεί να διαμορφώνει τη μέθοδο που ακολουθεί, ώστε αυτή να προσαρμόζεται στην ιδιαιτερότητα και στις ανάγκες του</a:t>
            </a:r>
          </a:p>
          <a:p>
            <a:r>
              <a:rPr lang="el-GR" dirty="0"/>
              <a:t>η επίγνωση ότι τόσο η δική του στάση όσο και οι παραδοσιακές μέθοδοι της Συμβουλευτικής καθρεφτίζουν τις δυτικοευρωπαϊκές πολιτισμικές αξίες </a:t>
            </a:r>
          </a:p>
        </p:txBody>
      </p:sp>
    </p:spTree>
    <p:extLst>
      <p:ext uri="{BB962C8B-B14F-4D97-AF65-F5344CB8AC3E}">
        <p14:creationId xmlns:p14="http://schemas.microsoft.com/office/powerpoint/2010/main" xmlns="" val="3934262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301BF30D-688B-45B5-81A6-471239AF82D3}"/>
              </a:ext>
            </a:extLst>
          </p:cNvPr>
          <p:cNvSpPr>
            <a:spLocks noGrp="1"/>
          </p:cNvSpPr>
          <p:nvPr>
            <p:ph type="title"/>
          </p:nvPr>
        </p:nvSpPr>
        <p:spPr/>
        <p:txBody>
          <a:bodyPr/>
          <a:lstStyle/>
          <a:p>
            <a:r>
              <a:rPr lang="el-GR" dirty="0"/>
              <a:t>Αποτελεσματικός Σύμβουλός</a:t>
            </a:r>
          </a:p>
        </p:txBody>
      </p:sp>
      <p:sp>
        <p:nvSpPr>
          <p:cNvPr id="3" name="Θέση περιεχομένου 2">
            <a:extLst>
              <a:ext uri="{FF2B5EF4-FFF2-40B4-BE49-F238E27FC236}">
                <a16:creationId xmlns:a16="http://schemas.microsoft.com/office/drawing/2014/main" xmlns="" id="{F857D36E-132A-4EBF-8486-9E774AC74125}"/>
              </a:ext>
            </a:extLst>
          </p:cNvPr>
          <p:cNvSpPr>
            <a:spLocks noGrp="1"/>
          </p:cNvSpPr>
          <p:nvPr>
            <p:ph sz="quarter" idx="1"/>
          </p:nvPr>
        </p:nvSpPr>
        <p:spPr>
          <a:xfrm>
            <a:off x="301752" y="1484784"/>
            <a:ext cx="8503920" cy="4614264"/>
          </a:xfrm>
        </p:spPr>
        <p:txBody>
          <a:bodyPr>
            <a:normAutofit fontScale="92500" lnSpcReduction="20000"/>
          </a:bodyPr>
          <a:lstStyle/>
          <a:p>
            <a:pPr marL="0" indent="0">
              <a:buNone/>
            </a:pPr>
            <a:r>
              <a:rPr lang="el-GR" dirty="0"/>
              <a:t>Οι Σύμβουλοι οφείλουν πρωτίστως να</a:t>
            </a:r>
          </a:p>
          <a:p>
            <a:r>
              <a:rPr lang="el-GR" dirty="0"/>
              <a:t>κατανοήσουν/αντιληφθούν την επιρροή που ασκούν στα άτομα από διαφορετικά περιβάλλοντα οι ακόλουθες πολιτισμικές διαστάσεις: </a:t>
            </a:r>
          </a:p>
          <a:p>
            <a:pPr marL="0" indent="0">
              <a:buNone/>
            </a:pPr>
            <a:r>
              <a:rPr lang="el-GR" dirty="0"/>
              <a:t>1) η πολιτισμική ιδιότητα, συμπεριλαμβανομένων του φαγητού, της μουσικής, των εθιμοτυπικών συνηθειών, των τελετών και των πνευματικών/θρησκευτικών πεποιθήσεων,</a:t>
            </a:r>
          </a:p>
          <a:p>
            <a:pPr marL="0" indent="0">
              <a:buNone/>
            </a:pPr>
            <a:r>
              <a:rPr lang="el-GR" dirty="0"/>
              <a:t> 2) η οικογενειακή δομή, συμπεριλαμβανομένων των </a:t>
            </a:r>
            <a:r>
              <a:rPr lang="el-GR" dirty="0" err="1"/>
              <a:t>διαφυλικών</a:t>
            </a:r>
            <a:r>
              <a:rPr lang="el-GR" dirty="0"/>
              <a:t> ρόλων και των πρακτικών ανατροφής του παιδιού, </a:t>
            </a:r>
          </a:p>
          <a:p>
            <a:pPr marL="0" indent="0">
              <a:buNone/>
            </a:pPr>
            <a:r>
              <a:rPr lang="el-GR" dirty="0"/>
              <a:t>3)η γλώσσα προέλευσης και ο αλφαβητισμός στην κυρίαρχη γλώσσα, </a:t>
            </a:r>
          </a:p>
        </p:txBody>
      </p:sp>
    </p:spTree>
    <p:extLst>
      <p:ext uri="{BB962C8B-B14F-4D97-AF65-F5344CB8AC3E}">
        <p14:creationId xmlns:p14="http://schemas.microsoft.com/office/powerpoint/2010/main" xmlns="" val="749033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D1F89D3C-EB31-44EB-BD87-E447B56840EB}"/>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FF21C14F-7BF8-44DB-91FB-44E3AD2E8952}"/>
              </a:ext>
            </a:extLst>
          </p:cNvPr>
          <p:cNvSpPr>
            <a:spLocks noGrp="1"/>
          </p:cNvSpPr>
          <p:nvPr>
            <p:ph sz="quarter" idx="1"/>
          </p:nvPr>
        </p:nvSpPr>
        <p:spPr/>
        <p:txBody>
          <a:bodyPr/>
          <a:lstStyle/>
          <a:p>
            <a:r>
              <a:rPr lang="el-GR" dirty="0"/>
              <a:t>4) οι </a:t>
            </a:r>
            <a:r>
              <a:rPr lang="el-GR" dirty="0" err="1"/>
              <a:t>ταυτοτικές</a:t>
            </a:r>
            <a:r>
              <a:rPr lang="el-GR" dirty="0"/>
              <a:t> διεργασίες</a:t>
            </a:r>
          </a:p>
          <a:p>
            <a:endParaRPr lang="el-GR" dirty="0"/>
          </a:p>
          <a:p>
            <a:r>
              <a:rPr lang="el-GR" dirty="0"/>
              <a:t>5) η ιατρική και προσωπική βοήθεια και οι θεραπευτικές εξελίξεις/διακυμάνσεις, </a:t>
            </a:r>
          </a:p>
          <a:p>
            <a:endParaRPr lang="el-GR" dirty="0"/>
          </a:p>
          <a:p>
            <a:r>
              <a:rPr lang="el-GR" dirty="0"/>
              <a:t>6) η καταπίεση και τα πολιτισμικά ζητήματα, </a:t>
            </a:r>
          </a:p>
          <a:p>
            <a:r>
              <a:rPr lang="el-GR" dirty="0"/>
              <a:t>7) το στίγμα της κοινωνικής κατάστασης/status,</a:t>
            </a:r>
          </a:p>
          <a:p>
            <a:pPr marL="0" indent="0">
              <a:buNone/>
            </a:pPr>
            <a:r>
              <a:rPr lang="el-GR" dirty="0"/>
              <a:t> </a:t>
            </a:r>
          </a:p>
          <a:p>
            <a:r>
              <a:rPr lang="el-GR" dirty="0"/>
              <a:t>8) οι κοινωνικοοικονομικές διαφοροποιήσεις </a:t>
            </a:r>
          </a:p>
          <a:p>
            <a:endParaRPr lang="el-GR" dirty="0"/>
          </a:p>
        </p:txBody>
      </p:sp>
    </p:spTree>
    <p:extLst>
      <p:ext uri="{BB962C8B-B14F-4D97-AF65-F5344CB8AC3E}">
        <p14:creationId xmlns:p14="http://schemas.microsoft.com/office/powerpoint/2010/main" xmlns="" val="497177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48F985A4-1810-492C-8762-C9F684E8B256}"/>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61E84F7D-EA39-423F-8093-DEBBE8EA69F4}"/>
              </a:ext>
            </a:extLst>
          </p:cNvPr>
          <p:cNvSpPr>
            <a:spLocks noGrp="1"/>
          </p:cNvSpPr>
          <p:nvPr>
            <p:ph sz="quarter" idx="1"/>
          </p:nvPr>
        </p:nvSpPr>
        <p:spPr/>
        <p:txBody>
          <a:bodyPr>
            <a:normAutofit/>
          </a:bodyPr>
          <a:lstStyle/>
          <a:p>
            <a:pPr marL="0" indent="0">
              <a:buNone/>
            </a:pPr>
            <a:r>
              <a:rPr lang="el-GR" dirty="0"/>
              <a:t>Ο διαπολιτισμικά ικανός σύμβουλος πρέπει να διαθέτει τα ακόλουθα χαρακτηριστικά:</a:t>
            </a:r>
          </a:p>
          <a:p>
            <a:pPr marL="0" indent="0">
              <a:buNone/>
            </a:pPr>
            <a:endParaRPr lang="el-GR" dirty="0"/>
          </a:p>
          <a:p>
            <a:r>
              <a:rPr lang="el-GR" dirty="0"/>
              <a:t> α) επίγνωση των δικών του (προσωπικών) παραδοχών, αξιών και προκαταλήψεων </a:t>
            </a:r>
          </a:p>
          <a:p>
            <a:r>
              <a:rPr lang="el-GR" dirty="0"/>
              <a:t>β) γνώση και κατανόηση της κοσμοθεωρίας του πολιτισμικά διαφορετικού πελάτη, και </a:t>
            </a:r>
          </a:p>
        </p:txBody>
      </p:sp>
    </p:spTree>
    <p:extLst>
      <p:ext uri="{BB962C8B-B14F-4D97-AF65-F5344CB8AC3E}">
        <p14:creationId xmlns:p14="http://schemas.microsoft.com/office/powerpoint/2010/main" xmlns="" val="904585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615A833C-FA1A-486A-8E73-8109D861004C}"/>
              </a:ext>
            </a:extLst>
          </p:cNvPr>
          <p:cNvSpPr>
            <a:spLocks noGrp="1"/>
          </p:cNvSpPr>
          <p:nvPr>
            <p:ph sz="quarter" idx="1"/>
          </p:nvPr>
        </p:nvSpPr>
        <p:spPr/>
        <p:txBody>
          <a:bodyPr/>
          <a:lstStyle/>
          <a:p>
            <a:r>
              <a:rPr lang="el-GR" dirty="0"/>
              <a:t>γ) ανάπτυξη κατάλληλων στρατηγικών και τεχνικών παρέμβασης, τα οποία </a:t>
            </a:r>
            <a:r>
              <a:rPr lang="el-GR" dirty="0" err="1"/>
              <a:t>διέπονται</a:t>
            </a:r>
            <a:r>
              <a:rPr lang="el-GR" dirty="0"/>
              <a:t> από τις ακόλουθες τρεις διαστάσεις: </a:t>
            </a:r>
          </a:p>
          <a:p>
            <a:r>
              <a:rPr lang="el-GR" dirty="0"/>
              <a:t>τις πεποιθήσεις και τις συμπεριφορές/στάσεις, </a:t>
            </a:r>
          </a:p>
          <a:p>
            <a:r>
              <a:rPr lang="el-GR" dirty="0"/>
              <a:t>τις γνώσεις και</a:t>
            </a:r>
          </a:p>
          <a:p>
            <a:r>
              <a:rPr lang="el-GR" dirty="0"/>
              <a:t> τις δεξιότητες. </a:t>
            </a:r>
            <a:endParaRPr lang="en-US" dirty="0" smtClean="0"/>
          </a:p>
          <a:p>
            <a:endParaRPr lang="en-US" dirty="0" smtClean="0"/>
          </a:p>
          <a:p>
            <a:r>
              <a:rPr lang="el-GR" dirty="0" smtClean="0"/>
              <a:t>Συγκεκριμένα:</a:t>
            </a:r>
            <a:r>
              <a:rPr lang="en-US" dirty="0" smtClean="0"/>
              <a:t/>
            </a:r>
            <a:br>
              <a:rPr lang="en-US" dirty="0" smtClean="0"/>
            </a:br>
            <a:endParaRPr lang="en-US" dirty="0" smtClean="0"/>
          </a:p>
          <a:p>
            <a:pPr>
              <a:buNone/>
            </a:pPr>
            <a:endParaRPr lang="el-GR" dirty="0"/>
          </a:p>
          <a:p>
            <a:endParaRPr lang="el-GR" dirty="0"/>
          </a:p>
        </p:txBody>
      </p:sp>
    </p:spTree>
    <p:extLst>
      <p:ext uri="{BB962C8B-B14F-4D97-AF65-F5344CB8AC3E}">
        <p14:creationId xmlns:p14="http://schemas.microsoft.com/office/powerpoint/2010/main" xmlns="" val="3151856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F65326D8-13A2-4CE9-91FD-A51FF53B1CD5}"/>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8C24C387-0E9C-49BD-93A4-52637F34A317}"/>
              </a:ext>
            </a:extLst>
          </p:cNvPr>
          <p:cNvSpPr>
            <a:spLocks noGrp="1"/>
          </p:cNvSpPr>
          <p:nvPr>
            <p:ph sz="quarter" idx="1"/>
          </p:nvPr>
        </p:nvSpPr>
        <p:spPr/>
        <p:txBody>
          <a:bodyPr/>
          <a:lstStyle/>
          <a:p>
            <a:r>
              <a:rPr lang="el-GR" b="1" dirty="0"/>
              <a:t>Πεποιθήσεις -συμπεριφορές/στάσεις</a:t>
            </a:r>
          </a:p>
          <a:p>
            <a:endParaRPr lang="el-GR" dirty="0"/>
          </a:p>
          <a:p>
            <a:r>
              <a:rPr lang="el-GR" dirty="0"/>
              <a:t>αναφέρονται στη συνειδητοποίηση της ύπαρξης της πολιτισμικής διαφορετικότητας από την πλευρά του συμβούλου και στη διασφάλιση ότι οι προσωπικές του αξίες, προκαταλήψεις και εμπειρίες δεν θα τον εμποδίσουν να εργαστεί με επωφελούμενους πολιτισμικά διαφορετικούς.</a:t>
            </a:r>
          </a:p>
        </p:txBody>
      </p:sp>
    </p:spTree>
    <p:extLst>
      <p:ext uri="{BB962C8B-B14F-4D97-AF65-F5344CB8AC3E}">
        <p14:creationId xmlns:p14="http://schemas.microsoft.com/office/powerpoint/2010/main" xmlns="" val="35928745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E93A718D-1B61-4B19-84F5-20E9FFF15340}"/>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B5DD7CC8-5450-4AD2-88BD-3A523F12547F}"/>
              </a:ext>
            </a:extLst>
          </p:cNvPr>
          <p:cNvSpPr>
            <a:spLocks noGrp="1"/>
          </p:cNvSpPr>
          <p:nvPr>
            <p:ph sz="quarter" idx="1"/>
          </p:nvPr>
        </p:nvSpPr>
        <p:spPr/>
        <p:txBody>
          <a:bodyPr>
            <a:normAutofit/>
          </a:bodyPr>
          <a:lstStyle/>
          <a:p>
            <a:r>
              <a:rPr lang="el-GR" b="1" dirty="0"/>
              <a:t>Γνώσεις</a:t>
            </a:r>
          </a:p>
          <a:p>
            <a:r>
              <a:rPr lang="el-GR" dirty="0"/>
              <a:t>αναφέρονται στις ειδικές γνώσεις που οφείλει να κατέχει ο πολιτισμικά ικανός σύμβουλος σχετικά με τη δική του πολιτισμική κληρονομιά και ότι αυτή ασκεί τόσο προσωπική όσο και επαγγελματική επιρροή. </a:t>
            </a:r>
          </a:p>
        </p:txBody>
      </p:sp>
    </p:spTree>
    <p:extLst>
      <p:ext uri="{BB962C8B-B14F-4D97-AF65-F5344CB8AC3E}">
        <p14:creationId xmlns:p14="http://schemas.microsoft.com/office/powerpoint/2010/main" xmlns="" val="8163689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88DC4514-79C2-4A43-BF30-9D6477A1F31E}"/>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24235354-677C-4B05-AEB5-4BD8F36E8069}"/>
              </a:ext>
            </a:extLst>
          </p:cNvPr>
          <p:cNvSpPr>
            <a:spLocks noGrp="1"/>
          </p:cNvSpPr>
          <p:nvPr>
            <p:ph sz="quarter" idx="1"/>
          </p:nvPr>
        </p:nvSpPr>
        <p:spPr/>
        <p:txBody>
          <a:bodyPr/>
          <a:lstStyle/>
          <a:p>
            <a:r>
              <a:rPr lang="el-GR" dirty="0"/>
              <a:t>Επειδή γνωρίζει τη δυναμική της καταπίεσης, του ρατσισμού, των διακρίσεων και των στερεοτύπων, δύναται να διακρίνει τις δικές του ρατσιστικές τάσεις, πεποιθήσεις και συναισθήματα.</a:t>
            </a:r>
          </a:p>
          <a:p>
            <a:r>
              <a:rPr lang="el-GR" dirty="0"/>
              <a:t> Δείχνει κατανόηση στην άποψη που έχουν οι </a:t>
            </a:r>
            <a:r>
              <a:rPr lang="el-GR" dirty="0" err="1"/>
              <a:t>συμβουλευόμενοι</a:t>
            </a:r>
            <a:r>
              <a:rPr lang="el-GR" dirty="0"/>
              <a:t> για τον κόσμο και ενημερώνεται για το πολιτισμικό πλαίσιο προέλευσής τους.</a:t>
            </a:r>
          </a:p>
        </p:txBody>
      </p:sp>
    </p:spTree>
    <p:extLst>
      <p:ext uri="{BB962C8B-B14F-4D97-AF65-F5344CB8AC3E}">
        <p14:creationId xmlns:p14="http://schemas.microsoft.com/office/powerpoint/2010/main" xmlns="" val="2711332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42FA7537-8291-4893-A267-0D2005C72050}"/>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E43F808E-8018-4E9D-9658-1EAEE69DA1EC}"/>
              </a:ext>
            </a:extLst>
          </p:cNvPr>
          <p:cNvSpPr>
            <a:spLocks noGrp="1"/>
          </p:cNvSpPr>
          <p:nvPr>
            <p:ph sz="quarter" idx="1"/>
          </p:nvPr>
        </p:nvSpPr>
        <p:spPr/>
        <p:txBody>
          <a:bodyPr>
            <a:normAutofit fontScale="92500"/>
          </a:bodyPr>
          <a:lstStyle/>
          <a:p>
            <a:r>
              <a:rPr lang="el-GR" b="1" dirty="0"/>
              <a:t>Δεξιότητες</a:t>
            </a:r>
          </a:p>
          <a:p>
            <a:r>
              <a:rPr lang="el-GR" dirty="0"/>
              <a:t>αναφέρονται στην απόκτηση συγκεκριμένων δεξιοτήτων που προκύπτουν από την εργασία με πολιτισμικά διαφορετικούς πληθυσμούς. </a:t>
            </a:r>
          </a:p>
          <a:p>
            <a:r>
              <a:rPr lang="el-GR" dirty="0"/>
              <a:t>Η διαπολιτισμική συμβουλευτική θεραπεία ενισχύεται όταν ο επαγγελματίας σύμβουλος χρησιμοποιεί μεθόδους και στρατηγικές και όταν προσδιορίζει τους στόχους, οι οποίοι παρουσιάζουν συμφωνία με τις εμπειρίες και τις πολιτισμικές αξίες των πελατών του. </a:t>
            </a:r>
          </a:p>
          <a:p>
            <a:r>
              <a:rPr lang="el-GR" dirty="0"/>
              <a:t>Δεν ασκεί πίεση στους πελάτες του να ακολουθήσουν μια συγκεκριμένη θεραπευτική προσέγγιση</a:t>
            </a:r>
          </a:p>
        </p:txBody>
      </p:sp>
    </p:spTree>
    <p:extLst>
      <p:ext uri="{BB962C8B-B14F-4D97-AF65-F5344CB8AC3E}">
        <p14:creationId xmlns:p14="http://schemas.microsoft.com/office/powerpoint/2010/main" xmlns="" val="1108944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EE1890A9-488C-4B0B-8062-8E49D468C79F}"/>
              </a:ext>
            </a:extLst>
          </p:cNvPr>
          <p:cNvSpPr>
            <a:spLocks noGrp="1"/>
          </p:cNvSpPr>
          <p:nvPr>
            <p:ph type="title"/>
          </p:nvPr>
        </p:nvSpPr>
        <p:spPr/>
        <p:txBody>
          <a:bodyPr/>
          <a:lstStyle/>
          <a:p>
            <a:r>
              <a:rPr lang="el-GR" dirty="0"/>
              <a:t>Διαπολιτισμική Συμβουλευτική</a:t>
            </a:r>
          </a:p>
        </p:txBody>
      </p:sp>
      <p:sp>
        <p:nvSpPr>
          <p:cNvPr id="3" name="Θέση περιεχομένου 2">
            <a:extLst>
              <a:ext uri="{FF2B5EF4-FFF2-40B4-BE49-F238E27FC236}">
                <a16:creationId xmlns:a16="http://schemas.microsoft.com/office/drawing/2014/main" xmlns="" id="{0023C9C4-C3BF-4D54-A164-B57FBA17CCFB}"/>
              </a:ext>
            </a:extLst>
          </p:cNvPr>
          <p:cNvSpPr>
            <a:spLocks noGrp="1"/>
          </p:cNvSpPr>
          <p:nvPr>
            <p:ph sz="quarter" idx="1"/>
          </p:nvPr>
        </p:nvSpPr>
        <p:spPr/>
        <p:txBody>
          <a:bodyPr/>
          <a:lstStyle/>
          <a:p>
            <a:r>
              <a:rPr lang="el-GR" dirty="0"/>
              <a:t>Η διαπολιτισμική συμβουλευτική μπορεί να οριστεί ως «κάθε συμβουλευτική σχέση κατά την οποία δυο ή περισσότεροι από τους συμμετέχοντες διαφέρουν ως προς την πολιτισμική τους προέλευση, τις αξίες τους και τον τρόπο ζωή τους» (</a:t>
            </a:r>
            <a:r>
              <a:rPr lang="el-GR" dirty="0" err="1"/>
              <a:t>Sue</a:t>
            </a:r>
            <a:r>
              <a:rPr lang="el-GR" dirty="0"/>
              <a:t> </a:t>
            </a:r>
            <a:r>
              <a:rPr lang="el-GR" dirty="0" err="1"/>
              <a:t>et</a:t>
            </a:r>
            <a:r>
              <a:rPr lang="el-GR" dirty="0"/>
              <a:t> </a:t>
            </a:r>
            <a:r>
              <a:rPr lang="el-GR" dirty="0" err="1"/>
              <a:t>al</a:t>
            </a:r>
            <a:r>
              <a:rPr lang="el-GR" dirty="0"/>
              <a:t>., 1981, οπ. αναφ. στο </a:t>
            </a:r>
            <a:r>
              <a:rPr lang="el-GR" dirty="0" err="1"/>
              <a:t>Μαλικιώση-Λοΐζου</a:t>
            </a:r>
            <a:r>
              <a:rPr lang="el-GR" dirty="0"/>
              <a:t>, 1999).</a:t>
            </a:r>
          </a:p>
        </p:txBody>
      </p:sp>
    </p:spTree>
    <p:extLst>
      <p:ext uri="{BB962C8B-B14F-4D97-AF65-F5344CB8AC3E}">
        <p14:creationId xmlns:p14="http://schemas.microsoft.com/office/powerpoint/2010/main" xmlns="" val="2709315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E3C80B3-2A1E-4DCC-83CA-A3F77F6AE31B}"/>
              </a:ext>
            </a:extLst>
          </p:cNvPr>
          <p:cNvSpPr>
            <a:spLocks noGrp="1"/>
          </p:cNvSpPr>
          <p:nvPr>
            <p:ph type="title"/>
          </p:nvPr>
        </p:nvSpPr>
        <p:spPr/>
        <p:txBody>
          <a:bodyPr>
            <a:normAutofit fontScale="90000"/>
          </a:bodyPr>
          <a:lstStyle/>
          <a:p>
            <a:r>
              <a:rPr lang="el-GR" dirty="0"/>
              <a:t>οι ιδιαίτερες δεξιότητες του Συμβούλου εντοπίζονται σε 5 βασικά ερωτήματα</a:t>
            </a:r>
          </a:p>
        </p:txBody>
      </p:sp>
      <p:sp>
        <p:nvSpPr>
          <p:cNvPr id="3" name="Θέση περιεχομένου 2">
            <a:extLst>
              <a:ext uri="{FF2B5EF4-FFF2-40B4-BE49-F238E27FC236}">
                <a16:creationId xmlns:a16="http://schemas.microsoft.com/office/drawing/2014/main" xmlns="" id="{D29C497D-8A7F-4EBB-92B7-CE83192BCA37}"/>
              </a:ext>
            </a:extLst>
          </p:cNvPr>
          <p:cNvSpPr>
            <a:spLocks noGrp="1"/>
          </p:cNvSpPr>
          <p:nvPr>
            <p:ph sz="quarter" idx="1"/>
          </p:nvPr>
        </p:nvSpPr>
        <p:spPr/>
        <p:txBody>
          <a:bodyPr>
            <a:normAutofit/>
          </a:bodyPr>
          <a:lstStyle/>
          <a:p>
            <a:r>
              <a:rPr lang="el-GR" dirty="0"/>
              <a:t>1.Σε ποιον βαθμό κατανοεί την επίδραση του δικού του πολιτισμού στις αποφάσεις του για τον πολιτισμό των άλλων, την ταυτότητα, την ηθική; </a:t>
            </a:r>
          </a:p>
          <a:p>
            <a:pPr marL="0" indent="0">
              <a:buNone/>
            </a:pPr>
            <a:endParaRPr lang="el-GR" dirty="0"/>
          </a:p>
          <a:p>
            <a:r>
              <a:rPr lang="el-GR" dirty="0"/>
              <a:t>2. Κατά πόσο κατανοεί τη διακριτή φύση και εξουσία της </a:t>
            </a:r>
            <a:r>
              <a:rPr lang="el-GR" dirty="0" err="1"/>
              <a:t>πλειονοτικής</a:t>
            </a:r>
            <a:r>
              <a:rPr lang="el-GR" dirty="0"/>
              <a:t> (κυρίαρχης) ομάδας προς της μειονότητα και τι αυτό συνεπάγεται; </a:t>
            </a:r>
          </a:p>
        </p:txBody>
      </p:sp>
    </p:spTree>
    <p:extLst>
      <p:ext uri="{BB962C8B-B14F-4D97-AF65-F5344CB8AC3E}">
        <p14:creationId xmlns:p14="http://schemas.microsoft.com/office/powerpoint/2010/main" xmlns="" val="3731482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18B5A353-7566-4E06-A05D-14364B726AF7}"/>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09E48061-5830-4CC8-993A-69138BEDB568}"/>
              </a:ext>
            </a:extLst>
          </p:cNvPr>
          <p:cNvSpPr>
            <a:spLocks noGrp="1"/>
          </p:cNvSpPr>
          <p:nvPr>
            <p:ph sz="quarter" idx="1"/>
          </p:nvPr>
        </p:nvSpPr>
        <p:spPr/>
        <p:txBody>
          <a:bodyPr>
            <a:normAutofit fontScale="92500" lnSpcReduction="10000"/>
          </a:bodyPr>
          <a:lstStyle/>
          <a:p>
            <a:r>
              <a:rPr lang="el-GR" dirty="0"/>
              <a:t>3. Κατά πόσο επιθυμεί να διευρύνει τις γνώσεις του για άλλους πολιτισμούς; </a:t>
            </a:r>
          </a:p>
          <a:p>
            <a:pPr marL="0" indent="0">
              <a:buNone/>
            </a:pPr>
            <a:endParaRPr lang="el-GR" dirty="0"/>
          </a:p>
          <a:p>
            <a:r>
              <a:rPr lang="el-GR" dirty="0"/>
              <a:t>4. Κατά πόσο είναι έτοιμος να γνωρίσει διαφορετικές ή ακόμη και προκλητικές απόψεις των πελατών του;</a:t>
            </a:r>
          </a:p>
          <a:p>
            <a:endParaRPr lang="el-GR" dirty="0"/>
          </a:p>
          <a:p>
            <a:r>
              <a:rPr lang="el-GR" dirty="0"/>
              <a:t> 5. Σε ποιον βαθμό είναι έτοιμος να δεχτεί, να διευρύνει τα μοντέλα και τις θεωρίες του, ώστε να συμπεριλάβει νέες απόψεις και θέσεις για να ανταποκριθεί στις ανάγκες των πελατών του; Πηγή: </a:t>
            </a:r>
            <a:r>
              <a:rPr lang="el-GR" dirty="0" err="1"/>
              <a:t>Παπαστυλιανού</a:t>
            </a:r>
            <a:r>
              <a:rPr lang="el-GR" dirty="0"/>
              <a:t> (2003: 32)</a:t>
            </a:r>
          </a:p>
          <a:p>
            <a:endParaRPr lang="el-GR" dirty="0"/>
          </a:p>
        </p:txBody>
      </p:sp>
    </p:spTree>
    <p:extLst>
      <p:ext uri="{BB962C8B-B14F-4D97-AF65-F5344CB8AC3E}">
        <p14:creationId xmlns:p14="http://schemas.microsoft.com/office/powerpoint/2010/main" xmlns="" val="588184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F725D8A2-EC59-49A6-9E51-AD20B6A93569}"/>
              </a:ext>
            </a:extLst>
          </p:cNvPr>
          <p:cNvSpPr>
            <a:spLocks noGrp="1"/>
          </p:cNvSpPr>
          <p:nvPr>
            <p:ph type="title"/>
          </p:nvPr>
        </p:nvSpPr>
        <p:spPr/>
        <p:txBody>
          <a:bodyPr/>
          <a:lstStyle/>
          <a:p>
            <a:r>
              <a:rPr lang="el-GR" dirty="0"/>
              <a:t>Διαπολιτισμική επικοινωνία στο σχολείο</a:t>
            </a:r>
          </a:p>
        </p:txBody>
      </p:sp>
      <p:sp>
        <p:nvSpPr>
          <p:cNvPr id="3" name="Θέση περιεχομένου 2">
            <a:extLst>
              <a:ext uri="{FF2B5EF4-FFF2-40B4-BE49-F238E27FC236}">
                <a16:creationId xmlns:a16="http://schemas.microsoft.com/office/drawing/2014/main" xmlns="" id="{F0940B83-FA9A-4A43-ABAC-47A0931E831E}"/>
              </a:ext>
            </a:extLst>
          </p:cNvPr>
          <p:cNvSpPr>
            <a:spLocks noGrp="1"/>
          </p:cNvSpPr>
          <p:nvPr>
            <p:ph sz="quarter" idx="1"/>
          </p:nvPr>
        </p:nvSpPr>
        <p:spPr/>
        <p:txBody>
          <a:bodyPr>
            <a:normAutofit/>
          </a:bodyPr>
          <a:lstStyle/>
          <a:p>
            <a:r>
              <a:rPr lang="el-GR" dirty="0"/>
              <a:t>Η επιτυχία της διαπολιτισμικής επικοινωνίας προϋποθέτει τρεις βασικές δεξιότητες που πρέπει να έχει ο εκπαιδευτικός, για να πλησιάσει το «διαφορετικό»: </a:t>
            </a:r>
          </a:p>
          <a:p>
            <a:r>
              <a:rPr lang="el-GR" dirty="0"/>
              <a:t>την αποδοχή, </a:t>
            </a:r>
          </a:p>
          <a:p>
            <a:r>
              <a:rPr lang="el-GR" dirty="0"/>
              <a:t>την </a:t>
            </a:r>
            <a:r>
              <a:rPr lang="el-GR" dirty="0" err="1"/>
              <a:t>ενσυναίσθηση</a:t>
            </a:r>
            <a:r>
              <a:rPr lang="el-GR" dirty="0"/>
              <a:t> και </a:t>
            </a:r>
          </a:p>
          <a:p>
            <a:r>
              <a:rPr lang="el-GR" dirty="0"/>
              <a:t>την </a:t>
            </a:r>
            <a:r>
              <a:rPr lang="el-GR" dirty="0" err="1"/>
              <a:t>εμπαθητική</a:t>
            </a:r>
            <a:r>
              <a:rPr lang="el-GR" dirty="0"/>
              <a:t> κατανόηση (δηλαδή τη διανοητική και συναισθηματική προσέγγιση και κατανόηση της ψυχικής κατάστασης ενός άλλου ανθρώπου, χωρίς όμως απώλεια της αντικειμενικότητας)</a:t>
            </a:r>
          </a:p>
        </p:txBody>
      </p:sp>
    </p:spTree>
    <p:extLst>
      <p:ext uri="{BB962C8B-B14F-4D97-AF65-F5344CB8AC3E}">
        <p14:creationId xmlns:p14="http://schemas.microsoft.com/office/powerpoint/2010/main" xmlns="" val="1155682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A23CB3EE-312D-40F5-8AA4-9337AB3E41BC}"/>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11B2D2FB-01DA-4152-BF26-CA273998CFD3}"/>
              </a:ext>
            </a:extLst>
          </p:cNvPr>
          <p:cNvSpPr>
            <a:spLocks noGrp="1"/>
          </p:cNvSpPr>
          <p:nvPr>
            <p:ph sz="quarter" idx="1"/>
          </p:nvPr>
        </p:nvSpPr>
        <p:spPr/>
        <p:txBody>
          <a:bodyPr>
            <a:normAutofit/>
          </a:bodyPr>
          <a:lstStyle/>
          <a:p>
            <a:r>
              <a:rPr lang="el-GR" dirty="0"/>
              <a:t>Σε μια πλουραλιστική σχολική κοινότητα, ωστόσο, η συμβουλευτική δράση του εκπαιδευτικού θεμιτό είναι να μην περιορίζεται μόνο στους μαθητές, γηγενείς και αλλοδαπούς, αλλά να διευρύνεται συνειδητά και έμπρακτα και προς τους γονείς τους, αφού ανέκαθεν η κοινωνία αναγνώριζε τον κεντρικό ρόλο που κατέχουν οι γονείς στην εκπαίδευση των παιδιών τους. </a:t>
            </a:r>
          </a:p>
        </p:txBody>
      </p:sp>
    </p:spTree>
    <p:extLst>
      <p:ext uri="{BB962C8B-B14F-4D97-AF65-F5344CB8AC3E}">
        <p14:creationId xmlns:p14="http://schemas.microsoft.com/office/powerpoint/2010/main" xmlns="" val="29401298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9241ABC-6B3C-4B95-9668-AE2733CDCB15}"/>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D1CE5835-FED1-449A-B318-5266D1BE590B}"/>
              </a:ext>
            </a:extLst>
          </p:cNvPr>
          <p:cNvSpPr>
            <a:spLocks noGrp="1"/>
          </p:cNvSpPr>
          <p:nvPr>
            <p:ph sz="quarter" idx="1"/>
          </p:nvPr>
        </p:nvSpPr>
        <p:spPr/>
        <p:txBody>
          <a:bodyPr/>
          <a:lstStyle/>
          <a:p>
            <a:r>
              <a:rPr lang="el-GR" dirty="0"/>
              <a:t>Κάθε συμβουλευτική παρέμβαση (</a:t>
            </a:r>
            <a:r>
              <a:rPr lang="el-GR" dirty="0" err="1"/>
              <a:t>Κλεφτάρας</a:t>
            </a:r>
            <a:r>
              <a:rPr lang="el-GR" dirty="0"/>
              <a:t> (2009), υποχρεούται να εμπερικλείει εκτός από το ίδιο το άτομο και μέλη από τον οικογενειακό του περίγυρο, ούτως ώστε να είναι σε θέση ο σύμβουλος-εκπαιδευτικός να κατανοεί και να αξιολογεί τη συμπεριφορά του </a:t>
            </a:r>
            <a:r>
              <a:rPr lang="el-GR" dirty="0" err="1"/>
              <a:t>συμβουλευόμενου</a:t>
            </a:r>
            <a:r>
              <a:rPr lang="el-GR" dirty="0"/>
              <a:t> μέσα από αυτό που προσεγγίζεται ως «τυπικό» για τα μέλη της εκάστοτε κουλτούρας.</a:t>
            </a:r>
          </a:p>
        </p:txBody>
      </p:sp>
    </p:spTree>
    <p:extLst>
      <p:ext uri="{BB962C8B-B14F-4D97-AF65-F5344CB8AC3E}">
        <p14:creationId xmlns:p14="http://schemas.microsoft.com/office/powerpoint/2010/main" xmlns="" val="28679098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3B99ACB-2B9D-4DCE-A4F6-2A0F0A9B107E}"/>
              </a:ext>
            </a:extLst>
          </p:cNvPr>
          <p:cNvSpPr>
            <a:spLocks noGrp="1"/>
          </p:cNvSpPr>
          <p:nvPr>
            <p:ph type="title"/>
          </p:nvPr>
        </p:nvSpPr>
        <p:spPr/>
        <p:txBody>
          <a:bodyPr/>
          <a:lstStyle/>
          <a:p>
            <a:r>
              <a:rPr lang="el-GR" dirty="0"/>
              <a:t>Διαπολιτισμική επικοινωνία στο σχολείο</a:t>
            </a:r>
          </a:p>
        </p:txBody>
      </p:sp>
      <p:sp>
        <p:nvSpPr>
          <p:cNvPr id="3" name="Θέση περιεχομένου 2">
            <a:extLst>
              <a:ext uri="{FF2B5EF4-FFF2-40B4-BE49-F238E27FC236}">
                <a16:creationId xmlns:a16="http://schemas.microsoft.com/office/drawing/2014/main" xmlns="" id="{E89B5F43-2107-4819-A829-E6D9FBFBF8C2}"/>
              </a:ext>
            </a:extLst>
          </p:cNvPr>
          <p:cNvSpPr>
            <a:spLocks noGrp="1"/>
          </p:cNvSpPr>
          <p:nvPr>
            <p:ph sz="quarter" idx="1"/>
          </p:nvPr>
        </p:nvSpPr>
        <p:spPr/>
        <p:txBody>
          <a:bodyPr/>
          <a:lstStyle/>
          <a:p>
            <a:r>
              <a:rPr lang="el-GR" dirty="0"/>
              <a:t>Αυτό μπορεί να το πετύχει ο εκπαιδευτικός με τις παρακάτω τεχνικές:</a:t>
            </a:r>
          </a:p>
          <a:p>
            <a:r>
              <a:rPr lang="el-GR" dirty="0"/>
              <a:t>α) την προσεκτική παρακολούθηση και την ενεργητική ακρόαση, δηλαδή ακούει, παρακολουθεί, παρατηρεί, διευκολύνει, βοηθά, κατανοεί,</a:t>
            </a:r>
          </a:p>
          <a:p>
            <a:r>
              <a:rPr lang="el-GR" dirty="0"/>
              <a:t>β) με τη χρήση ανοικτών και κλειστών ερωτήσεων λεκτικά ουδέτερων και απαλλαγμένων από τα στερεότυπα της κυρίαρχης κουλτούρας,</a:t>
            </a:r>
          </a:p>
        </p:txBody>
      </p:sp>
    </p:spTree>
    <p:extLst>
      <p:ext uri="{BB962C8B-B14F-4D97-AF65-F5344CB8AC3E}">
        <p14:creationId xmlns:p14="http://schemas.microsoft.com/office/powerpoint/2010/main" xmlns="" val="1748068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EA90EFC3-1E90-4854-9853-735A8A9E744E}"/>
              </a:ext>
            </a:extLst>
          </p:cNvPr>
          <p:cNvSpPr>
            <a:spLocks noGrp="1"/>
          </p:cNvSpPr>
          <p:nvPr>
            <p:ph type="title"/>
          </p:nvPr>
        </p:nvSpPr>
        <p:spPr/>
        <p:txBody>
          <a:bodyPr/>
          <a:lstStyle/>
          <a:p>
            <a:r>
              <a:rPr lang="el-GR" dirty="0"/>
              <a:t>Διαπολιτισμική επικοινωνία στο σχολείο</a:t>
            </a:r>
          </a:p>
        </p:txBody>
      </p:sp>
      <p:sp>
        <p:nvSpPr>
          <p:cNvPr id="3" name="Θέση περιεχομένου 2">
            <a:extLst>
              <a:ext uri="{FF2B5EF4-FFF2-40B4-BE49-F238E27FC236}">
                <a16:creationId xmlns:a16="http://schemas.microsoft.com/office/drawing/2014/main" xmlns="" id="{1C4BD629-05A4-41C7-80D5-B2A5DA23CBA8}"/>
              </a:ext>
            </a:extLst>
          </p:cNvPr>
          <p:cNvSpPr>
            <a:spLocks noGrp="1"/>
          </p:cNvSpPr>
          <p:nvPr>
            <p:ph sz="quarter" idx="1"/>
          </p:nvPr>
        </p:nvSpPr>
        <p:spPr/>
        <p:txBody>
          <a:bodyPr>
            <a:normAutofit lnSpcReduction="10000"/>
          </a:bodyPr>
          <a:lstStyle/>
          <a:p>
            <a:r>
              <a:rPr lang="el-GR" dirty="0"/>
              <a:t>γ) την ενθάρρυνση με αντανάκλαση συναισθήματος, ώστε να διευκολύνεται στην έκφραση των σκέψεων και των συναισθημάτων ο μαθητής/</a:t>
            </a:r>
            <a:r>
              <a:rPr lang="el-GR" dirty="0" err="1"/>
              <a:t>τρια</a:t>
            </a:r>
            <a:r>
              <a:rPr lang="el-GR" dirty="0"/>
              <a:t>,</a:t>
            </a:r>
          </a:p>
          <a:p>
            <a:r>
              <a:rPr lang="el-GR" dirty="0"/>
              <a:t>δ) την αξιοποίηση του «πολιτισμικού κεφαλαίου» των παιδιών από άλλες χώρες, ώστε να οικοδομήσει τη νέα γνώση πάνω στο δικό του μορφωτικό υπόβαθρο,</a:t>
            </a:r>
          </a:p>
          <a:p>
            <a:r>
              <a:rPr lang="el-GR" dirty="0"/>
              <a:t>ε) την υιοθέτηση συνεργατικών και </a:t>
            </a:r>
            <a:r>
              <a:rPr lang="el-GR" dirty="0" err="1"/>
              <a:t>ομαδοκεντρικών</a:t>
            </a:r>
            <a:r>
              <a:rPr lang="el-GR" dirty="0"/>
              <a:t> μεθόδων, ώστε να έρθουν σε επαφή οι μαθητές/</a:t>
            </a:r>
            <a:r>
              <a:rPr lang="el-GR" dirty="0" err="1"/>
              <a:t>τριες</a:t>
            </a:r>
            <a:r>
              <a:rPr lang="el-GR" dirty="0"/>
              <a:t> μεταξύ τους και να ενεργοποιηθούν όλοι (</a:t>
            </a:r>
            <a:r>
              <a:rPr lang="el-GR" dirty="0" err="1"/>
              <a:t>Κεσίδου</a:t>
            </a:r>
            <a:r>
              <a:rPr lang="el-GR" dirty="0"/>
              <a:t> Αν.,2008).</a:t>
            </a:r>
          </a:p>
        </p:txBody>
      </p:sp>
    </p:spTree>
    <p:extLst>
      <p:ext uri="{BB962C8B-B14F-4D97-AF65-F5344CB8AC3E}">
        <p14:creationId xmlns:p14="http://schemas.microsoft.com/office/powerpoint/2010/main" xmlns="" val="2382766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Αποτελεσματικός Σύμβουλός</a:t>
            </a:r>
          </a:p>
        </p:txBody>
      </p:sp>
      <p:sp>
        <p:nvSpPr>
          <p:cNvPr id="3" name="2 - Θέση περιεχομένου"/>
          <p:cNvSpPr>
            <a:spLocks noGrp="1"/>
          </p:cNvSpPr>
          <p:nvPr>
            <p:ph sz="quarter" idx="1"/>
          </p:nvPr>
        </p:nvSpPr>
        <p:spPr/>
        <p:txBody>
          <a:bodyPr/>
          <a:lstStyle/>
          <a:p>
            <a:pPr algn="ctr">
              <a:buNone/>
            </a:pPr>
            <a:endParaRPr lang="el-GR" dirty="0"/>
          </a:p>
          <a:p>
            <a:pPr algn="ctr">
              <a:buNone/>
            </a:pPr>
            <a:endParaRPr lang="el-GR" dirty="0"/>
          </a:p>
          <a:p>
            <a:pPr algn="ctr">
              <a:buNone/>
            </a:pPr>
            <a:endParaRPr lang="el-GR" dirty="0"/>
          </a:p>
          <a:p>
            <a:pPr algn="ctr">
              <a:buNone/>
            </a:pPr>
            <a:r>
              <a:rPr lang="el-GR" dirty="0"/>
              <a:t>ΕΥΧΑΡΙΣΤΩ</a:t>
            </a:r>
          </a:p>
          <a:p>
            <a:pPr algn="ctr">
              <a:buNone/>
            </a:pPr>
            <a:endParaRPr lang="el-G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Ενδεικτική βιβλιογραφία</a:t>
            </a:r>
          </a:p>
        </p:txBody>
      </p:sp>
      <p:sp>
        <p:nvSpPr>
          <p:cNvPr id="3" name="2 - Θέση περιεχομένου"/>
          <p:cNvSpPr>
            <a:spLocks noGrp="1"/>
          </p:cNvSpPr>
          <p:nvPr>
            <p:ph sz="quarter" idx="1"/>
          </p:nvPr>
        </p:nvSpPr>
        <p:spPr/>
        <p:txBody>
          <a:bodyPr>
            <a:normAutofit fontScale="70000" lnSpcReduction="20000"/>
          </a:bodyPr>
          <a:lstStyle/>
          <a:p>
            <a:r>
              <a:rPr lang="en-US" i="1" dirty="0"/>
              <a:t>Bennett, </a:t>
            </a:r>
            <a:r>
              <a:rPr lang="el-GR" i="1" dirty="0"/>
              <a:t>Μ. (1998). </a:t>
            </a:r>
            <a:r>
              <a:rPr lang="en-US" i="1" dirty="0"/>
              <a:t>Intercultural communication: a current perspective. In M.J. Bennett (Eds.), Basic concepts of intercultural communication: selected Readings. Yarmouth, Maine, USA: Intercultural Press, 1-35</a:t>
            </a:r>
          </a:p>
          <a:p>
            <a:r>
              <a:rPr lang="en-US" i="1" dirty="0"/>
              <a:t>Bennett, </a:t>
            </a:r>
            <a:r>
              <a:rPr lang="el-GR" i="1" dirty="0"/>
              <a:t>Μ. (2004). </a:t>
            </a:r>
            <a:r>
              <a:rPr lang="en-US" i="1" dirty="0"/>
              <a:t>Notes on the measurement of cultural and intercultural phenomena. </a:t>
            </a:r>
            <a:r>
              <a:rPr lang="el-GR" i="1" dirty="0"/>
              <a:t>Διαθέσιμο: </a:t>
            </a:r>
            <a:r>
              <a:rPr lang="en-US" i="1" dirty="0">
                <a:hlinkClick r:id="rId2"/>
              </a:rPr>
              <a:t>http://www.indik.de/Aktuelles/papers/Notes_on_the_Measurement___1_.pdf</a:t>
            </a:r>
            <a:endParaRPr lang="en-US" i="1" dirty="0"/>
          </a:p>
          <a:p>
            <a:r>
              <a:rPr lang="en-US" i="1" dirty="0" err="1"/>
              <a:t>Byram</a:t>
            </a:r>
            <a:r>
              <a:rPr lang="en-US" i="1" dirty="0"/>
              <a:t>, M. (1997). Teaching and assessing intercultural communicative competence. U.K.: Multilingual Matters.</a:t>
            </a:r>
          </a:p>
          <a:p>
            <a:r>
              <a:rPr lang="en-US" i="1" dirty="0" err="1"/>
              <a:t>Byram</a:t>
            </a:r>
            <a:r>
              <a:rPr lang="en-US" i="1" dirty="0"/>
              <a:t>, M. (2008). From foreign language education to education for intercultural citizenship. </a:t>
            </a:r>
            <a:r>
              <a:rPr lang="en-US" i="1" dirty="0" err="1"/>
              <a:t>Clevedon</a:t>
            </a:r>
            <a:r>
              <a:rPr lang="en-US" i="1" dirty="0"/>
              <a:t>: Multilingual Matters Ltd.</a:t>
            </a:r>
          </a:p>
          <a:p>
            <a:r>
              <a:rPr lang="en-US" i="1" dirty="0" err="1"/>
              <a:t>Byram</a:t>
            </a:r>
            <a:r>
              <a:rPr lang="en-US" i="1" dirty="0"/>
              <a:t>, M., </a:t>
            </a:r>
            <a:r>
              <a:rPr lang="en-US" i="1" dirty="0" err="1"/>
              <a:t>Gribkova</a:t>
            </a:r>
            <a:r>
              <a:rPr lang="en-US" i="1" dirty="0"/>
              <a:t>, B. &amp; Starkey, H. (2002). Developing the intercultural dimension in language teaching. A practical introduction for teachers. Strasbourg. Council of Europe.</a:t>
            </a:r>
          </a:p>
          <a:p>
            <a:r>
              <a:rPr lang="en-US" i="1" dirty="0" err="1"/>
              <a:t>Byram</a:t>
            </a:r>
            <a:r>
              <a:rPr lang="en-US" i="1" dirty="0"/>
              <a:t>, M., Nichols, A. &amp; Stevens, D. (2001). Developing intercultural competence in practice. </a:t>
            </a:r>
            <a:r>
              <a:rPr lang="en-US" i="1" dirty="0" err="1"/>
              <a:t>Clevedon</a:t>
            </a:r>
            <a:r>
              <a:rPr lang="en-US" i="1" dirty="0"/>
              <a:t>: Multilingual Matters LTD.</a:t>
            </a:r>
          </a:p>
          <a:p>
            <a:endParaRPr lang="el-G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sz="quarter" idx="1"/>
          </p:nvPr>
        </p:nvSpPr>
        <p:spPr/>
        <p:txBody>
          <a:bodyPr>
            <a:normAutofit fontScale="77500" lnSpcReduction="20000"/>
          </a:bodyPr>
          <a:lstStyle/>
          <a:p>
            <a:r>
              <a:rPr lang="en-US" dirty="0">
                <a:hlinkClick r:id="rId2"/>
              </a:rPr>
              <a:t>http://www.diapolis.auth.gr/epimorfotiko_uliko/index.php/2014-09-05-15-40-12/2014-09-05-16-28-22/99-odigies-simopoulos?showall=1</a:t>
            </a:r>
            <a:endParaRPr lang="el-GR" dirty="0"/>
          </a:p>
          <a:p>
            <a:r>
              <a:rPr lang="en-GB" dirty="0" err="1"/>
              <a:t>Canrinusa</a:t>
            </a:r>
            <a:r>
              <a:rPr lang="en-GB" dirty="0"/>
              <a:t> </a:t>
            </a:r>
            <a:r>
              <a:rPr lang="el-GR" dirty="0"/>
              <a:t>Τ</a:t>
            </a:r>
            <a:r>
              <a:rPr lang="en-US" dirty="0"/>
              <a:t>. </a:t>
            </a:r>
            <a:r>
              <a:rPr lang="en-GB" dirty="0"/>
              <a:t>Esther</a:t>
            </a:r>
            <a:r>
              <a:rPr lang="en-US" dirty="0"/>
              <a:t>, </a:t>
            </a:r>
            <a:r>
              <a:rPr lang="en-GB" dirty="0"/>
              <a:t>Helms</a:t>
            </a:r>
            <a:r>
              <a:rPr lang="en-US" dirty="0"/>
              <a:t>-</a:t>
            </a:r>
            <a:r>
              <a:rPr lang="en-GB" dirty="0" err="1"/>
              <a:t>Lorenza</a:t>
            </a:r>
            <a:r>
              <a:rPr lang="en-GB" dirty="0"/>
              <a:t> Michelle</a:t>
            </a:r>
            <a:r>
              <a:rPr lang="en-US" dirty="0"/>
              <a:t>, </a:t>
            </a:r>
            <a:r>
              <a:rPr lang="en-GB" dirty="0" err="1"/>
              <a:t>Beijaardb</a:t>
            </a:r>
            <a:r>
              <a:rPr lang="en-GB" dirty="0"/>
              <a:t> </a:t>
            </a:r>
            <a:r>
              <a:rPr lang="en-GB" dirty="0" err="1"/>
              <a:t>Douwe</a:t>
            </a:r>
            <a:r>
              <a:rPr lang="en-US" dirty="0"/>
              <a:t>, </a:t>
            </a:r>
            <a:r>
              <a:rPr lang="en-GB" dirty="0" err="1"/>
              <a:t>Buitinka</a:t>
            </a:r>
            <a:r>
              <a:rPr lang="en-GB" dirty="0"/>
              <a:t> </a:t>
            </a:r>
            <a:r>
              <a:rPr lang="en-GB" dirty="0" err="1"/>
              <a:t>Jaap</a:t>
            </a:r>
            <a:r>
              <a:rPr lang="en-US" dirty="0"/>
              <a:t> &amp; </a:t>
            </a:r>
            <a:r>
              <a:rPr lang="en-GB" dirty="0" err="1"/>
              <a:t>Hofmana</a:t>
            </a:r>
            <a:r>
              <a:rPr lang="en-GB" dirty="0"/>
              <a:t> </a:t>
            </a:r>
            <a:r>
              <a:rPr lang="en-GB" dirty="0" err="1"/>
              <a:t>Adriaan</a:t>
            </a:r>
            <a:r>
              <a:rPr lang="en-US" dirty="0"/>
              <a:t> (2011). “</a:t>
            </a:r>
            <a:r>
              <a:rPr lang="en-GB" dirty="0"/>
              <a:t>Profiling teachers’ sense of professional </a:t>
            </a:r>
            <a:r>
              <a:rPr lang="en-GB" dirty="0" err="1"/>
              <a:t>idenity</a:t>
            </a:r>
            <a:r>
              <a:rPr lang="en-GB" dirty="0"/>
              <a:t>”</a:t>
            </a:r>
            <a:r>
              <a:rPr lang="en-US" dirty="0"/>
              <a:t>, </a:t>
            </a:r>
            <a:r>
              <a:rPr lang="en-US" i="1" dirty="0"/>
              <a:t>Educational Studies</a:t>
            </a:r>
            <a:r>
              <a:rPr lang="en-US" dirty="0"/>
              <a:t>, 37(5), 593-608</a:t>
            </a:r>
            <a:r>
              <a:rPr lang="en-GB" dirty="0"/>
              <a:t>.</a:t>
            </a:r>
            <a:endParaRPr lang="el-GR" dirty="0"/>
          </a:p>
          <a:p>
            <a:r>
              <a:rPr lang="de-DE" dirty="0" err="1"/>
              <a:t>Douwe</a:t>
            </a:r>
            <a:r>
              <a:rPr lang="de-DE" dirty="0"/>
              <a:t> </a:t>
            </a:r>
            <a:r>
              <a:rPr lang="de-DE" dirty="0" err="1"/>
              <a:t>Beijaard</a:t>
            </a:r>
            <a:r>
              <a:rPr lang="de-DE" dirty="0"/>
              <a:t>, </a:t>
            </a:r>
            <a:r>
              <a:rPr lang="de-DE" dirty="0" err="1"/>
              <a:t>Paulien</a:t>
            </a:r>
            <a:r>
              <a:rPr lang="de-DE" dirty="0"/>
              <a:t> C. Meijer, Nico </a:t>
            </a:r>
            <a:r>
              <a:rPr lang="de-DE" dirty="0" err="1"/>
              <a:t>Verloop</a:t>
            </a:r>
            <a:r>
              <a:rPr lang="de-DE" dirty="0"/>
              <a:t>, (2004).</a:t>
            </a:r>
            <a:r>
              <a:rPr lang="de-DE" b="1" dirty="0"/>
              <a:t> </a:t>
            </a:r>
            <a:r>
              <a:rPr lang="en-US" dirty="0"/>
              <a:t>“Reconsidering research on teachers</a:t>
            </a:r>
            <a:r>
              <a:rPr lang="en-GB" dirty="0"/>
              <a:t>’ </a:t>
            </a:r>
            <a:r>
              <a:rPr lang="en-US" dirty="0"/>
              <a:t>professional identity”</a:t>
            </a:r>
            <a:r>
              <a:rPr lang="en-GB" dirty="0"/>
              <a:t>, </a:t>
            </a:r>
            <a:r>
              <a:rPr lang="en-US" i="1" dirty="0"/>
              <a:t>Teaching and Teacher Education</a:t>
            </a:r>
            <a:r>
              <a:rPr lang="en-US" dirty="0"/>
              <a:t>, 20, 107-128.</a:t>
            </a:r>
            <a:endParaRPr lang="el-GR" dirty="0"/>
          </a:p>
          <a:p>
            <a:r>
              <a:rPr lang="en-US" dirty="0" err="1"/>
              <a:t>Pantić</a:t>
            </a:r>
            <a:r>
              <a:rPr lang="en-US" dirty="0"/>
              <a:t> </a:t>
            </a:r>
            <a:r>
              <a:rPr lang="en-US" dirty="0" err="1"/>
              <a:t>Nataša</a:t>
            </a:r>
            <a:r>
              <a:rPr lang="en-US" dirty="0"/>
              <a:t> &amp; </a:t>
            </a:r>
            <a:r>
              <a:rPr lang="en-US" dirty="0" err="1"/>
              <a:t>Lani</a:t>
            </a:r>
            <a:r>
              <a:rPr lang="en-US" dirty="0"/>
              <a:t> </a:t>
            </a:r>
            <a:r>
              <a:rPr lang="en-US" dirty="0" err="1"/>
              <a:t>Florian</a:t>
            </a:r>
            <a:r>
              <a:rPr lang="el-GR" dirty="0"/>
              <a:t> (2015) </a:t>
            </a:r>
            <a:r>
              <a:rPr lang="en-US" dirty="0"/>
              <a:t>Developing teachers as agents of inclusion and</a:t>
            </a:r>
            <a:r>
              <a:rPr lang="el-GR" dirty="0"/>
              <a:t> </a:t>
            </a:r>
            <a:r>
              <a:rPr lang="en-US" dirty="0"/>
              <a:t>social justice</a:t>
            </a:r>
            <a:r>
              <a:rPr lang="el-GR" dirty="0"/>
              <a:t>, </a:t>
            </a:r>
            <a:r>
              <a:rPr lang="en-US" dirty="0"/>
              <a:t>Education Inquiry, </a:t>
            </a:r>
            <a:r>
              <a:rPr lang="en-US" dirty="0" err="1"/>
              <a:t>Vol</a:t>
            </a:r>
            <a:r>
              <a:rPr lang="en-US" dirty="0"/>
              <a:t> 6. 332-351.</a:t>
            </a:r>
            <a:endParaRPr lang="el-GR" dirty="0"/>
          </a:p>
          <a:p>
            <a:r>
              <a:rPr lang="de-DE" dirty="0" err="1"/>
              <a:t>Tredea</a:t>
            </a:r>
            <a:r>
              <a:rPr lang="de-DE" dirty="0"/>
              <a:t> Franziska, </a:t>
            </a:r>
            <a:r>
              <a:rPr lang="de-DE" dirty="0" err="1"/>
              <a:t>Macklinb</a:t>
            </a:r>
            <a:r>
              <a:rPr lang="de-DE" dirty="0"/>
              <a:t> Rob &amp; Bridges Donna (2011). </a:t>
            </a:r>
            <a:r>
              <a:rPr lang="en-GB" dirty="0"/>
              <a:t>“Professional identity development: a review of the higher education literature”, </a:t>
            </a:r>
            <a:r>
              <a:rPr lang="en-GB" i="1" dirty="0"/>
              <a:t>Studies in Higher Education</a:t>
            </a:r>
            <a:r>
              <a:rPr lang="en-GB" dirty="0"/>
              <a:t>, 1-20.</a:t>
            </a:r>
            <a:endParaRPr lang="el-GR" dirty="0"/>
          </a:p>
          <a:p>
            <a:endParaRPr lang="el-GR" dirty="0"/>
          </a:p>
          <a:p>
            <a:endParaRPr lang="el-GR" dirty="0"/>
          </a:p>
          <a:p>
            <a:endParaRPr lang="el-G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1F8CB48F-8611-46DD-8382-92935F986546}"/>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0B82A1E0-6D67-492B-AE0F-1FF5C3DE5DCA}"/>
              </a:ext>
            </a:extLst>
          </p:cNvPr>
          <p:cNvSpPr>
            <a:spLocks noGrp="1"/>
          </p:cNvSpPr>
          <p:nvPr>
            <p:ph sz="quarter" idx="1"/>
          </p:nvPr>
        </p:nvSpPr>
        <p:spPr/>
        <p:txBody>
          <a:bodyPr/>
          <a:lstStyle/>
          <a:p>
            <a:r>
              <a:rPr lang="el-GR" dirty="0"/>
              <a:t> Η διαπολιτισμική συμβουλευτική αφορά κάθε συμβουλευτική σχέση στο πλαίσιο της οποίας ο σύμβουλος και ο </a:t>
            </a:r>
            <a:r>
              <a:rPr lang="el-GR" dirty="0" err="1"/>
              <a:t>συμβουλευόμενος</a:t>
            </a:r>
            <a:r>
              <a:rPr lang="el-GR" dirty="0"/>
              <a:t> ανήκουν σε διαφορετικές πολιτισμικές ομάδες και φέρουν διαφορετικές αντιλήψεις για την κοινωνική πραγματικότητα (</a:t>
            </a:r>
            <a:r>
              <a:rPr lang="en-US" dirty="0"/>
              <a:t>Das 1995)</a:t>
            </a:r>
            <a:r>
              <a:rPr lang="el-GR" dirty="0"/>
              <a:t>.</a:t>
            </a:r>
          </a:p>
        </p:txBody>
      </p:sp>
    </p:spTree>
    <p:extLst>
      <p:ext uri="{BB962C8B-B14F-4D97-AF65-F5344CB8AC3E}">
        <p14:creationId xmlns:p14="http://schemas.microsoft.com/office/powerpoint/2010/main" xmlns="" val="90745892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Ενδεικτική βιβλιογραφία</a:t>
            </a:r>
          </a:p>
        </p:txBody>
      </p:sp>
      <p:sp>
        <p:nvSpPr>
          <p:cNvPr id="3" name="2 - Θέση περιεχομένου"/>
          <p:cNvSpPr>
            <a:spLocks noGrp="1"/>
          </p:cNvSpPr>
          <p:nvPr>
            <p:ph sz="quarter" idx="1"/>
          </p:nvPr>
        </p:nvSpPr>
        <p:spPr/>
        <p:txBody>
          <a:bodyPr>
            <a:normAutofit fontScale="55000" lnSpcReduction="20000"/>
          </a:bodyPr>
          <a:lstStyle/>
          <a:p>
            <a:r>
              <a:rPr lang="el-GR" i="1" dirty="0" err="1"/>
              <a:t>Γιωτσίδη</a:t>
            </a:r>
            <a:r>
              <a:rPr lang="el-GR" i="1" dirty="0"/>
              <a:t>, Β., &amp; Σταλίκας, Α. (2004). Η διαπολιτισμική συμβουλευτική και ψυχοθεραπεία σε</a:t>
            </a:r>
          </a:p>
          <a:p>
            <a:r>
              <a:rPr lang="el-GR" i="1" dirty="0"/>
              <a:t>πρόσφυγες: Ψυχοκοινωνικές ανάγκες και πολιτισμικές διαφορές. Ψυχολογία, 11(1), 34-52.</a:t>
            </a:r>
          </a:p>
          <a:p>
            <a:r>
              <a:rPr lang="el-GR" i="1" dirty="0"/>
              <a:t>Μάγος, Κ. (2005). Προσεγγίζοντας τον Άλλο: εκπαίδευση ενηλίκων και διαπολιτισμική ικανότητα. Στο Επιστημονική Ένωση Εκπαίδευσης Ενηλίκων: 2ο Διεθνές Συνέδριο: Εκπαίδευση ενηλίκων και κοινωνικές δεξιότητες. Αθήνα: Επιστημονική Ένωσης Εκπαίδευσης Ενηλίκων, 199-209.</a:t>
            </a:r>
          </a:p>
          <a:p>
            <a:r>
              <a:rPr lang="el-GR" i="1" dirty="0"/>
              <a:t>Μάγος, Κ. &amp; </a:t>
            </a:r>
            <a:r>
              <a:rPr lang="el-GR" i="1" dirty="0" err="1"/>
              <a:t>Σιμόπουλος</a:t>
            </a:r>
            <a:r>
              <a:rPr lang="el-GR" i="1" dirty="0"/>
              <a:t>, Γ. (2010). Εκπαίδευση ενηλίκων και διαπολιτισμική ικανότητα. Μια έρευνα στις τάξεις διδασκαλίας της ελληνικής γλώσσας σε μετανάστες. Στο Δ. </a:t>
            </a:r>
            <a:r>
              <a:rPr lang="el-GR" i="1" dirty="0" err="1"/>
              <a:t>Βργίδης</a:t>
            </a:r>
            <a:r>
              <a:rPr lang="el-GR" i="1" dirty="0"/>
              <a:t>, &amp; Α. Κόκκος, (</a:t>
            </a:r>
            <a:r>
              <a:rPr lang="el-GR" i="1" dirty="0" err="1"/>
              <a:t>Επιμ</a:t>
            </a:r>
            <a:r>
              <a:rPr lang="el-GR" i="1" dirty="0"/>
              <a:t>.), Εκπαίδευση ενηλίκων: διεθνείς προσεγγίσεις και ελληνικές διαδρομές. Αθήνα: Μεταίχμιο, 215-240.</a:t>
            </a:r>
            <a:br>
              <a:rPr lang="el-GR" i="1" dirty="0"/>
            </a:br>
            <a:r>
              <a:rPr lang="el-GR" i="1" dirty="0" err="1"/>
              <a:t>Μαλικιώση-Λοΐζου</a:t>
            </a:r>
            <a:r>
              <a:rPr lang="el-GR" i="1" dirty="0"/>
              <a:t>, Μ. (1999). Συμβουλευτική Ψυχολογία. Αθήνα: Ελληνικά Γράμματα.</a:t>
            </a:r>
          </a:p>
          <a:p>
            <a:r>
              <a:rPr lang="el-GR" i="1" dirty="0" err="1"/>
              <a:t>Μαλικιώση</a:t>
            </a:r>
            <a:r>
              <a:rPr lang="el-GR" i="1" dirty="0"/>
              <a:t> –</a:t>
            </a:r>
            <a:r>
              <a:rPr lang="el-GR" i="1" dirty="0" err="1"/>
              <a:t>Λοΐζου</a:t>
            </a:r>
            <a:r>
              <a:rPr lang="el-GR" i="1" dirty="0"/>
              <a:t>, Μ. (2001). Η συμβουλευτική ψυχολογία στην εκπαίδευση- Από τη</a:t>
            </a:r>
          </a:p>
          <a:p>
            <a:r>
              <a:rPr lang="el-GR" i="1" dirty="0"/>
              <a:t>θεωρία στην πράξη. Αθήνα: Ελληνικά γράμματα.</a:t>
            </a:r>
          </a:p>
          <a:p>
            <a:r>
              <a:rPr lang="el-GR" i="1" dirty="0" err="1"/>
              <a:t>Μαλικιώση-Λοΐζου</a:t>
            </a:r>
            <a:r>
              <a:rPr lang="el-GR" i="1" dirty="0"/>
              <a:t>, Μ., </a:t>
            </a:r>
            <a:r>
              <a:rPr lang="el-GR" i="1" dirty="0" err="1"/>
              <a:t>Στιβακτάκη</a:t>
            </a:r>
            <a:r>
              <a:rPr lang="el-GR" i="1" dirty="0"/>
              <a:t>, Μ. &amp; </a:t>
            </a:r>
            <a:r>
              <a:rPr lang="el-GR" i="1" dirty="0" err="1"/>
              <a:t>Τσερμίδου</a:t>
            </a:r>
            <a:r>
              <a:rPr lang="el-GR" i="1" dirty="0"/>
              <a:t>, Λ. (2007). Συμβουλευτική ομηλίκων</a:t>
            </a:r>
          </a:p>
          <a:p>
            <a:r>
              <a:rPr lang="el-GR" i="1" dirty="0"/>
              <a:t>στον χώρο της εκπαίδευσης. Στο Μ. </a:t>
            </a:r>
            <a:r>
              <a:rPr lang="el-GR" i="1" dirty="0" err="1"/>
              <a:t>Μαλικιώση-Λοΐζου</a:t>
            </a:r>
            <a:r>
              <a:rPr lang="el-GR" i="1" dirty="0"/>
              <a:t> (</a:t>
            </a:r>
            <a:r>
              <a:rPr lang="el-GR" i="1" dirty="0" err="1"/>
              <a:t>Επιμ</a:t>
            </a:r>
            <a:r>
              <a:rPr lang="el-GR" i="1" dirty="0"/>
              <a:t>.), Συμβουλευτική Ψυχολογία</a:t>
            </a:r>
          </a:p>
          <a:p>
            <a:r>
              <a:rPr lang="el-GR" i="1" dirty="0"/>
              <a:t>Σύγχρονες προσεγγίσεις (</a:t>
            </a:r>
            <a:r>
              <a:rPr lang="el-GR" i="1" dirty="0" err="1"/>
              <a:t>σσ</a:t>
            </a:r>
            <a:r>
              <a:rPr lang="el-GR" i="1" dirty="0"/>
              <a:t>: 249-270). Αθήνα: Ατραπός.</a:t>
            </a:r>
          </a:p>
          <a:p>
            <a:r>
              <a:rPr lang="el-GR" i="1" dirty="0" err="1"/>
              <a:t>Παπαστυλιανού</a:t>
            </a:r>
            <a:r>
              <a:rPr lang="el-GR" i="1" dirty="0"/>
              <a:t>, </a:t>
            </a:r>
            <a:r>
              <a:rPr lang="el-GR" i="1" dirty="0" err="1"/>
              <a:t>Ντ</a:t>
            </a:r>
            <a:r>
              <a:rPr lang="el-GR" i="1" dirty="0"/>
              <a:t>. (2003). Διαπολιτισμική Συμβουλευτική και Δεοντολογία. Στο Ημερίδα</a:t>
            </a:r>
          </a:p>
          <a:p>
            <a:r>
              <a:rPr lang="el-GR" i="1" dirty="0"/>
              <a:t>για τη Διαπολιτισμική Συμβουλευτική, 6 Δεκεμβρίου, 2003 (</a:t>
            </a:r>
            <a:r>
              <a:rPr lang="el-GR" i="1" dirty="0" err="1"/>
              <a:t>σσ</a:t>
            </a:r>
            <a:r>
              <a:rPr lang="el-GR" i="1" dirty="0"/>
              <a:t>. 30-37). Αθήνα: Ε.Κ.Ε.Π. </a:t>
            </a:r>
          </a:p>
          <a:p>
            <a:r>
              <a:rPr lang="el-GR" i="1" dirty="0" err="1"/>
              <a:t>Κεσίδου</a:t>
            </a:r>
            <a:r>
              <a:rPr lang="el-GR" i="1" dirty="0"/>
              <a:t>, Αναστασία(2008): «Διδακτικές προσεγγίσεις &amp; εκπαιδευτικό υλικό», προσεγγίσεις &amp; Εκπαιδευτικό Υλικό, σελ.11-27</a:t>
            </a:r>
          </a:p>
          <a:p>
            <a:endParaRPr lang="el-GR" i="1" dirty="0"/>
          </a:p>
          <a:p>
            <a:endParaRPr lang="el-G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83B9DD94-19F4-40C3-B6E5-E9058A664495}"/>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BEF934CB-AB70-4D71-A1D8-466350CCF61B}"/>
              </a:ext>
            </a:extLst>
          </p:cNvPr>
          <p:cNvSpPr>
            <a:spLocks noGrp="1"/>
          </p:cNvSpPr>
          <p:nvPr>
            <p:ph sz="quarter" idx="1"/>
          </p:nvPr>
        </p:nvSpPr>
        <p:spPr/>
        <p:txBody>
          <a:bodyPr/>
          <a:lstStyle/>
          <a:p>
            <a:r>
              <a:rPr lang="el-GR" dirty="0"/>
              <a:t>Το άτομο στο πλαίσιο της διαπολιτισμικής συμβουλευτικής δε γίνεται αντιληπτό με καθαρά ψυχολογικούς όρους, αλλά νοείται ως ενεργό μέλος μιας κουλτούρας, όπου τα συναισθήματα και η ταυτότητά του λογίζονται ως προϊόντα του πολιτισμικού περιβάλλοντος (</a:t>
            </a:r>
            <a:r>
              <a:rPr lang="el-GR" dirty="0" err="1"/>
              <a:t>Mc</a:t>
            </a:r>
            <a:r>
              <a:rPr lang="el-GR" dirty="0"/>
              <a:t> </a:t>
            </a:r>
            <a:r>
              <a:rPr lang="el-GR" dirty="0" err="1"/>
              <a:t>Leod</a:t>
            </a:r>
            <a:r>
              <a:rPr lang="el-GR" dirty="0"/>
              <a:t>, 2005).</a:t>
            </a:r>
          </a:p>
        </p:txBody>
      </p:sp>
    </p:spTree>
    <p:extLst>
      <p:ext uri="{BB962C8B-B14F-4D97-AF65-F5344CB8AC3E}">
        <p14:creationId xmlns:p14="http://schemas.microsoft.com/office/powerpoint/2010/main" xmlns="" val="31101062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C40C790D-33F4-444E-98D8-398A55955A08}"/>
              </a:ext>
            </a:extLst>
          </p:cNvPr>
          <p:cNvSpPr>
            <a:spLocks noGrp="1"/>
          </p:cNvSpPr>
          <p:nvPr>
            <p:ph type="title"/>
          </p:nvPr>
        </p:nvSpPr>
        <p:spPr/>
        <p:txBody>
          <a:bodyPr/>
          <a:lstStyle/>
          <a:p>
            <a:r>
              <a:rPr lang="el-GR" dirty="0"/>
              <a:t>Διαπολιτισμική Συμβουλευτική</a:t>
            </a:r>
          </a:p>
        </p:txBody>
      </p:sp>
      <p:sp>
        <p:nvSpPr>
          <p:cNvPr id="3" name="Θέση περιεχομένου 2">
            <a:extLst>
              <a:ext uri="{FF2B5EF4-FFF2-40B4-BE49-F238E27FC236}">
                <a16:creationId xmlns:a16="http://schemas.microsoft.com/office/drawing/2014/main" xmlns="" id="{FE03FBAE-796C-4841-B48B-696CCB0BECB2}"/>
              </a:ext>
            </a:extLst>
          </p:cNvPr>
          <p:cNvSpPr>
            <a:spLocks noGrp="1"/>
          </p:cNvSpPr>
          <p:nvPr>
            <p:ph sz="quarter" idx="1"/>
          </p:nvPr>
        </p:nvSpPr>
        <p:spPr>
          <a:xfrm>
            <a:off x="301752" y="1340768"/>
            <a:ext cx="8662736" cy="4975190"/>
          </a:xfrm>
        </p:spPr>
        <p:txBody>
          <a:bodyPr>
            <a:normAutofit/>
          </a:bodyPr>
          <a:lstStyle/>
          <a:p>
            <a:pPr marL="0" indent="0" algn="just">
              <a:buNone/>
            </a:pPr>
            <a:r>
              <a:rPr lang="el-GR" dirty="0"/>
              <a:t>Τόσο οι θεωρητικές αρχές όσο και η πρακτική της διαπολιτισμικής συμβουλευτικής φαίνεται να συνεισφέρουν σημαντικά: </a:t>
            </a:r>
            <a:endParaRPr lang="en-US" dirty="0"/>
          </a:p>
          <a:p>
            <a:pPr algn="just"/>
            <a:r>
              <a:rPr lang="el-GR" dirty="0"/>
              <a:t>στην προσπάθεια της ομαλής προσαρμογής και της υγιούς ενσωμάτωσης των ατόμων που προέρχονται από διαφορετικά πολιτισμικά περιβάλλοντα, </a:t>
            </a:r>
            <a:endParaRPr lang="en-US" dirty="0"/>
          </a:p>
          <a:p>
            <a:pPr algn="just"/>
            <a:r>
              <a:rPr lang="el-GR" dirty="0"/>
              <a:t>καθώς και στην προαγωγή της ψυχικής τους υγείας. </a:t>
            </a:r>
          </a:p>
        </p:txBody>
      </p:sp>
    </p:spTree>
    <p:extLst>
      <p:ext uri="{BB962C8B-B14F-4D97-AF65-F5344CB8AC3E}">
        <p14:creationId xmlns:p14="http://schemas.microsoft.com/office/powerpoint/2010/main" xmlns="" val="309012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81A98474-D395-45BD-BBB5-8994D5DDE468}"/>
              </a:ext>
            </a:extLst>
          </p:cNvPr>
          <p:cNvSpPr>
            <a:spLocks noGrp="1"/>
          </p:cNvSpPr>
          <p:nvPr>
            <p:ph type="title"/>
          </p:nvPr>
        </p:nvSpPr>
        <p:spPr/>
        <p:txBody>
          <a:bodyPr/>
          <a:lstStyle/>
          <a:p>
            <a:r>
              <a:rPr lang="el-GR" dirty="0"/>
              <a:t>Διαπολιτισμική Συμβουλευτική</a:t>
            </a:r>
          </a:p>
        </p:txBody>
      </p:sp>
      <p:sp>
        <p:nvSpPr>
          <p:cNvPr id="3" name="Θέση περιεχομένου 2">
            <a:extLst>
              <a:ext uri="{FF2B5EF4-FFF2-40B4-BE49-F238E27FC236}">
                <a16:creationId xmlns:a16="http://schemas.microsoft.com/office/drawing/2014/main" xmlns="" id="{9DB379ED-C46D-4E36-B9B3-F72518EA2B38}"/>
              </a:ext>
            </a:extLst>
          </p:cNvPr>
          <p:cNvSpPr>
            <a:spLocks noGrp="1"/>
          </p:cNvSpPr>
          <p:nvPr>
            <p:ph sz="quarter" idx="1"/>
          </p:nvPr>
        </p:nvSpPr>
        <p:spPr/>
        <p:txBody>
          <a:bodyPr/>
          <a:lstStyle/>
          <a:p>
            <a:r>
              <a:rPr lang="el-GR" dirty="0"/>
              <a:t>Αυτό συμβαίνει, διότι οι προϋποθέσεις στις οποίες εδράζεται η διαπολιτισμική συμβουλευτική εξετάζουν τις δυσκολίες αυτές μέσα από ένα ευρύτερο </a:t>
            </a:r>
            <a:r>
              <a:rPr lang="el-GR" dirty="0" err="1"/>
              <a:t>κοινωνικο</a:t>
            </a:r>
            <a:r>
              <a:rPr lang="el-GR" dirty="0"/>
              <a:t>-πολιτισμικό πρίσμα, </a:t>
            </a:r>
          </a:p>
          <a:p>
            <a:r>
              <a:rPr lang="el-GR" dirty="0"/>
              <a:t>με σεβασμό στην ιδιότητα του ατόμου ως μέλους μιας συγκεκριμένης πολιτιστικής ομάδας, στην ιστορία του και στις </a:t>
            </a:r>
            <a:r>
              <a:rPr lang="el-GR" dirty="0" err="1"/>
              <a:t>κοινωνικο</a:t>
            </a:r>
            <a:r>
              <a:rPr lang="el-GR" dirty="0"/>
              <a:t>-πολιτικές εμπειρίες,</a:t>
            </a:r>
          </a:p>
          <a:p>
            <a:r>
              <a:rPr lang="el-GR" dirty="0"/>
              <a:t> καθώς και στην επιρροή που ασκούν αυτές στην προσωπικότητα, στις επιλογές και στη γενικότερη συμπεριφορά του (</a:t>
            </a:r>
            <a:r>
              <a:rPr lang="el-GR" dirty="0" err="1"/>
              <a:t>Γιωτσίδη</a:t>
            </a:r>
            <a:r>
              <a:rPr lang="el-GR" dirty="0"/>
              <a:t> &amp; Σταλίκας, 2004: 36).</a:t>
            </a:r>
          </a:p>
          <a:p>
            <a:endParaRPr lang="el-GR" dirty="0"/>
          </a:p>
        </p:txBody>
      </p:sp>
    </p:spTree>
    <p:extLst>
      <p:ext uri="{BB962C8B-B14F-4D97-AF65-F5344CB8AC3E}">
        <p14:creationId xmlns:p14="http://schemas.microsoft.com/office/powerpoint/2010/main" xmlns="" val="817792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315D454-ADB0-4E83-AE3A-7975BEC08993}"/>
              </a:ext>
            </a:extLst>
          </p:cNvPr>
          <p:cNvSpPr>
            <a:spLocks noGrp="1"/>
          </p:cNvSpPr>
          <p:nvPr>
            <p:ph type="title"/>
          </p:nvPr>
        </p:nvSpPr>
        <p:spPr/>
        <p:txBody>
          <a:bodyPr/>
          <a:lstStyle/>
          <a:p>
            <a:r>
              <a:rPr lang="el-GR" dirty="0"/>
              <a:t>Διαπολιτισμική Συμβουλευτική</a:t>
            </a:r>
          </a:p>
        </p:txBody>
      </p:sp>
      <p:sp>
        <p:nvSpPr>
          <p:cNvPr id="3" name="Θέση περιεχομένου 2">
            <a:extLst>
              <a:ext uri="{FF2B5EF4-FFF2-40B4-BE49-F238E27FC236}">
                <a16:creationId xmlns:a16="http://schemas.microsoft.com/office/drawing/2014/main" xmlns="" id="{0862C9EE-AAC0-462B-B08D-499155F6EC63}"/>
              </a:ext>
            </a:extLst>
          </p:cNvPr>
          <p:cNvSpPr>
            <a:spLocks noGrp="1"/>
          </p:cNvSpPr>
          <p:nvPr>
            <p:ph sz="quarter" idx="1"/>
          </p:nvPr>
        </p:nvSpPr>
        <p:spPr/>
        <p:txBody>
          <a:bodyPr>
            <a:normAutofit/>
          </a:bodyPr>
          <a:lstStyle/>
          <a:p>
            <a:endParaRPr lang="el-GR" dirty="0"/>
          </a:p>
          <a:p>
            <a:r>
              <a:rPr lang="el-GR" dirty="0"/>
              <a:t>Η πεμπτουσία της διαπολιτισμικής συμβουλευτικής βρίσκεται        οξυμμένο αισθητήριο για τους ποικίλους τρόπους με τους οποίους λειτουργούν και </a:t>
            </a:r>
            <a:r>
              <a:rPr lang="el-GR" dirty="0" err="1"/>
              <a:t>αλληλεπιδρούν</a:t>
            </a:r>
            <a:r>
              <a:rPr lang="el-GR" dirty="0"/>
              <a:t> διάφορες κουλτούρες σε συνάρτηση με μια ειλικρινή περιέργεια για τις πολιτισμικές εμπειρίες άλλων ανθρώπων (</a:t>
            </a:r>
            <a:r>
              <a:rPr lang="el-GR" dirty="0" err="1"/>
              <a:t>Mc</a:t>
            </a:r>
            <a:r>
              <a:rPr lang="el-GR" dirty="0"/>
              <a:t> </a:t>
            </a:r>
            <a:r>
              <a:rPr lang="el-GR" dirty="0" err="1"/>
              <a:t>Leod</a:t>
            </a:r>
            <a:r>
              <a:rPr lang="el-GR" dirty="0"/>
              <a:t>, 2005: 312). </a:t>
            </a:r>
          </a:p>
        </p:txBody>
      </p:sp>
      <p:sp>
        <p:nvSpPr>
          <p:cNvPr id="4" name="Βέλος: Δεξιό 3">
            <a:extLst>
              <a:ext uri="{FF2B5EF4-FFF2-40B4-BE49-F238E27FC236}">
                <a16:creationId xmlns:a16="http://schemas.microsoft.com/office/drawing/2014/main" xmlns="" id="{9FF571BA-273E-48C1-AC06-52C8504CCC0D}"/>
              </a:ext>
            </a:extLst>
          </p:cNvPr>
          <p:cNvSpPr/>
          <p:nvPr/>
        </p:nvSpPr>
        <p:spPr>
          <a:xfrm>
            <a:off x="2267744" y="2420888"/>
            <a:ext cx="43204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xmlns="" val="1424540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11E2B40-4452-46DF-924B-4C94700D346A}"/>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F43FF403-96C4-4DE8-A86D-B7C510388690}"/>
              </a:ext>
            </a:extLst>
          </p:cNvPr>
          <p:cNvSpPr>
            <a:spLocks noGrp="1"/>
          </p:cNvSpPr>
          <p:nvPr>
            <p:ph sz="quarter" idx="1"/>
          </p:nvPr>
        </p:nvSpPr>
        <p:spPr/>
        <p:txBody>
          <a:bodyPr/>
          <a:lstStyle/>
          <a:p>
            <a:r>
              <a:rPr lang="el-GR" dirty="0"/>
              <a:t> Η ευαισθησία και η επίγνωση των διαφορών με ανθρώπους που προέρχονται από διαφορετικό γλωσσικό και πολιτισμικό περιβάλλον γίνεται πιο επιτακτική για τους εκπροσώπους των διάφορων επαγγελμάτων παροχής βοήθειας (</a:t>
            </a:r>
            <a:r>
              <a:rPr lang="el-GR" dirty="0" err="1"/>
              <a:t>Μαλικιώση-Λοΐζου</a:t>
            </a:r>
            <a:r>
              <a:rPr lang="el-GR" dirty="0"/>
              <a:t>, 1999).</a:t>
            </a:r>
          </a:p>
          <a:p>
            <a:endParaRPr lang="el-GR" dirty="0"/>
          </a:p>
        </p:txBody>
      </p:sp>
    </p:spTree>
    <p:extLst>
      <p:ext uri="{BB962C8B-B14F-4D97-AF65-F5344CB8AC3E}">
        <p14:creationId xmlns:p14="http://schemas.microsoft.com/office/powerpoint/2010/main" xmlns="" val="21502132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pPr algn="ctr"/>
            <a:r>
              <a:rPr lang="el-GR" dirty="0"/>
              <a:t>Για να καταστεί ικανός ο σύμβουλος να διαχειριστεί ζητήματα ετερότητας</a:t>
            </a:r>
          </a:p>
          <a:p>
            <a:pPr algn="ctr"/>
            <a:r>
              <a:rPr lang="el-GR" dirty="0"/>
              <a:t>διαχείριση ζητημάτων της προσωπικής του θεωρίας, των ρητών ή άρρητων παραδοχών και νοητικών του συνηθειών, με την υποστήριξη κατάλληλα σχεδιασμένων πρακτικών επαγγελματικής ανάπτυξης και με τη βοήθεια μιας ομάδας συναδέλφων και «κριτικών φίλων»  </a:t>
            </a:r>
          </a:p>
          <a:p>
            <a:pPr algn="ctr">
              <a:buNone/>
            </a:pPr>
            <a:r>
              <a:rPr lang="el-GR" dirty="0"/>
              <a:t>Στοχαζόμενος επαγγελματίας</a:t>
            </a:r>
          </a:p>
        </p:txBody>
      </p:sp>
      <p:sp>
        <p:nvSpPr>
          <p:cNvPr id="5" name="4 - Καμπύλο αριστερό βέλος"/>
          <p:cNvSpPr/>
          <p:nvPr/>
        </p:nvSpPr>
        <p:spPr>
          <a:xfrm>
            <a:off x="6660232" y="2060848"/>
            <a:ext cx="731520" cy="504056"/>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6" name="5 - Δεξιό βέλος"/>
          <p:cNvSpPr/>
          <p:nvPr/>
        </p:nvSpPr>
        <p:spPr>
          <a:xfrm>
            <a:off x="755576" y="5517232"/>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Τίτλος 6">
            <a:extLst>
              <a:ext uri="{FF2B5EF4-FFF2-40B4-BE49-F238E27FC236}">
                <a16:creationId xmlns:a16="http://schemas.microsoft.com/office/drawing/2014/main" xmlns="" id="{08833AF3-F7D6-4424-8261-66750BB8468A}"/>
              </a:ext>
            </a:extLst>
          </p:cNvPr>
          <p:cNvSpPr>
            <a:spLocks noGrp="1"/>
          </p:cNvSpPr>
          <p:nvPr>
            <p:ph type="title"/>
          </p:nvPr>
        </p:nvSpPr>
        <p:spPr/>
        <p:txBody>
          <a:bodyPr/>
          <a:lstStyle/>
          <a:p>
            <a:r>
              <a:rPr lang="el-GR" dirty="0"/>
              <a:t>Διαπολιτισμική ικανότητα</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ημοτικός">
  <a:themeElements>
    <a:clrScheme name="Δημοτικός">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Δημοτικός">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ημοτικός">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1408</TotalTime>
  <Words>1660</Words>
  <Application>Microsoft Office PowerPoint</Application>
  <PresentationFormat>Προβολή στην οθόνη (4:3)</PresentationFormat>
  <Paragraphs>130</Paragraphs>
  <Slides>30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30</vt:i4>
      </vt:variant>
    </vt:vector>
  </HeadingPairs>
  <TitlesOfParts>
    <vt:vector size="31" baseType="lpstr">
      <vt:lpstr>Δημοτικός</vt:lpstr>
      <vt:lpstr>Διαφάνεια 1</vt:lpstr>
      <vt:lpstr>Διαπολιτισμική Συμβουλευτική</vt:lpstr>
      <vt:lpstr>Διαφάνεια 3</vt:lpstr>
      <vt:lpstr>Διαφάνεια 4</vt:lpstr>
      <vt:lpstr>Διαπολιτισμική Συμβουλευτική</vt:lpstr>
      <vt:lpstr>Διαπολιτισμική Συμβουλευτική</vt:lpstr>
      <vt:lpstr>Διαπολιτισμική Συμβουλευτική</vt:lpstr>
      <vt:lpstr>Διαφάνεια 8</vt:lpstr>
      <vt:lpstr>Διαπολιτισμική ικανότητα</vt:lpstr>
      <vt:lpstr>διαπολιτισμική ικανότητα</vt:lpstr>
      <vt:lpstr>Αποτελεσματικός Σύμβουλός</vt:lpstr>
      <vt:lpstr>Αποτελεσματικός Σύμβουλός</vt:lpstr>
      <vt:lpstr>Διαφάνεια 13</vt:lpstr>
      <vt:lpstr>Διαφάνεια 14</vt:lpstr>
      <vt:lpstr>Διαφάνεια 15</vt:lpstr>
      <vt:lpstr>Διαφάνεια 16</vt:lpstr>
      <vt:lpstr>Διαφάνεια 17</vt:lpstr>
      <vt:lpstr>Διαφάνεια 18</vt:lpstr>
      <vt:lpstr>Διαφάνεια 19</vt:lpstr>
      <vt:lpstr>οι ιδιαίτερες δεξιότητες του Συμβούλου εντοπίζονται σε 5 βασικά ερωτήματα</vt:lpstr>
      <vt:lpstr>Διαφάνεια 21</vt:lpstr>
      <vt:lpstr>Διαπολιτισμική επικοινωνία στο σχολείο</vt:lpstr>
      <vt:lpstr>Διαφάνεια 23</vt:lpstr>
      <vt:lpstr>Διαφάνεια 24</vt:lpstr>
      <vt:lpstr>Διαπολιτισμική επικοινωνία στο σχολείο</vt:lpstr>
      <vt:lpstr>Διαπολιτισμική επικοινωνία στο σχολείο</vt:lpstr>
      <vt:lpstr>Αποτελεσματικός Σύμβουλός</vt:lpstr>
      <vt:lpstr>Ενδεικτική βιβλιογραφία</vt:lpstr>
      <vt:lpstr>Διαφάνεια 29</vt:lpstr>
      <vt:lpstr>Ενδεικτική βιβλιογραφία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Efi Kipouropoulou</dc:creator>
  <cp:lastModifiedBy>User</cp:lastModifiedBy>
  <cp:revision>65</cp:revision>
  <dcterms:created xsi:type="dcterms:W3CDTF">2018-03-05T18:53:54Z</dcterms:created>
  <dcterms:modified xsi:type="dcterms:W3CDTF">2021-03-15T17:44:47Z</dcterms:modified>
</cp:coreProperties>
</file>