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457" r:id="rId2"/>
    <p:sldId id="510" r:id="rId3"/>
    <p:sldId id="578" r:id="rId4"/>
    <p:sldId id="592" r:id="rId5"/>
    <p:sldId id="579" r:id="rId6"/>
    <p:sldId id="580" r:id="rId7"/>
    <p:sldId id="581" r:id="rId8"/>
    <p:sldId id="582" r:id="rId9"/>
    <p:sldId id="583" r:id="rId10"/>
    <p:sldId id="584" r:id="rId11"/>
    <p:sldId id="587" r:id="rId12"/>
    <p:sldId id="589" r:id="rId13"/>
    <p:sldId id="590" r:id="rId14"/>
    <p:sldId id="593" r:id="rId15"/>
    <p:sldId id="594" r:id="rId16"/>
    <p:sldId id="596" r:id="rId17"/>
    <p:sldId id="597" r:id="rId18"/>
    <p:sldId id="598" r:id="rId19"/>
    <p:sldId id="599" r:id="rId20"/>
    <p:sldId id="600" r:id="rId2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2500" b="1" i="1" u="sng" kern="1200">
        <a:solidFill>
          <a:schemeClr val="tx2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2500" b="1" i="1" u="sng" kern="1200">
        <a:solidFill>
          <a:schemeClr val="tx2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2500" b="1" i="1" u="sng" kern="1200">
        <a:solidFill>
          <a:schemeClr val="tx2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2500" b="1" i="1" u="sng" kern="1200">
        <a:solidFill>
          <a:schemeClr val="tx2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2500" b="1" i="1" u="sng" kern="1200">
        <a:solidFill>
          <a:schemeClr val="tx2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500" b="1" i="1" u="sng" kern="1200">
        <a:solidFill>
          <a:schemeClr val="tx2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500" b="1" i="1" u="sng" kern="1200">
        <a:solidFill>
          <a:schemeClr val="tx2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500" b="1" i="1" u="sng" kern="1200">
        <a:solidFill>
          <a:schemeClr val="tx2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500" b="1" i="1" u="sng" kern="1200">
        <a:solidFill>
          <a:schemeClr val="tx2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19">
          <p15:clr>
            <a:srgbClr val="A4A3A4"/>
          </p15:clr>
        </p15:guide>
        <p15:guide id="2" pos="572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6600"/>
    <a:srgbClr val="000000"/>
    <a:srgbClr val="FF0000"/>
    <a:srgbClr val="FC0000"/>
    <a:srgbClr val="FF3300"/>
    <a:srgbClr val="FFFFFF"/>
    <a:srgbClr val="FF9900"/>
    <a:srgbClr val="9F4341"/>
    <a:srgbClr val="663300"/>
    <a:srgbClr val="7777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41" autoAdjust="0"/>
    <p:restoredTop sz="95507" autoAdjust="0"/>
  </p:normalViewPr>
  <p:slideViewPr>
    <p:cSldViewPr snapToGrid="0">
      <p:cViewPr varScale="1">
        <p:scale>
          <a:sx n="92" d="100"/>
          <a:sy n="92" d="100"/>
        </p:scale>
        <p:origin x="1332" y="78"/>
      </p:cViewPr>
      <p:guideLst>
        <p:guide orient="horz" pos="4319"/>
        <p:guide pos="5727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8" d="100"/>
          <a:sy n="58" d="100"/>
        </p:scale>
        <p:origin x="-1728" y="-6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2.xml"/><Relationship Id="rId1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emf"/><Relationship Id="rId3" Type="http://schemas.openxmlformats.org/officeDocument/2006/relationships/image" Target="../media/image4.emf"/><Relationship Id="rId7" Type="http://schemas.openxmlformats.org/officeDocument/2006/relationships/image" Target="../media/image8.emf"/><Relationship Id="rId2" Type="http://schemas.openxmlformats.org/officeDocument/2006/relationships/image" Target="../media/image3.emf"/><Relationship Id="rId1" Type="http://schemas.openxmlformats.org/officeDocument/2006/relationships/image" Target="../media/image2.emf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3246438" y="8710613"/>
            <a:ext cx="360362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7303" tIns="44445" rIns="87303" bIns="44445">
            <a:spAutoFit/>
          </a:bodyPr>
          <a:lstStyle>
            <a:lvl1pPr defTabSz="868363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defTabSz="868363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defTabSz="868363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defTabSz="868363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defTabSz="868363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defTabSz="868363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defTabSz="868363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defTabSz="868363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defTabSz="868363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fld id="{A37A22A9-026B-44D4-9A76-6343221A58C6}" type="slidenum">
              <a:rPr lang="en-US" altLang="el-GR" sz="1200" b="0" i="0" u="none" smtClean="0">
                <a:solidFill>
                  <a:schemeClr val="tx1"/>
                </a:solidFill>
                <a:latin typeface="Arial" charset="0"/>
              </a:rPr>
              <a:pPr algn="ctr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altLang="el-GR" sz="1200" b="0" i="0" u="none" smtClean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1839913" y="466725"/>
            <a:ext cx="30337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2857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defRPr/>
            </a:pPr>
            <a:r>
              <a:rPr lang="en-US" altLang="el-GR" sz="2000" b="0" i="0" u="none" smtClean="0">
                <a:solidFill>
                  <a:schemeClr val="tx1"/>
                </a:solidFill>
                <a:latin typeface="Helvetica" pitchFamily="34" charset="0"/>
              </a:rPr>
              <a:t>Physics 151 – Lecture 21</a:t>
            </a:r>
          </a:p>
        </p:txBody>
      </p:sp>
    </p:spTree>
    <p:extLst>
      <p:ext uri="{BB962C8B-B14F-4D97-AF65-F5344CB8AC3E}">
        <p14:creationId xmlns:p14="http://schemas.microsoft.com/office/powerpoint/2010/main" val="5434734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79" tIns="44445" rIns="90479" bIns="444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Body Text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3051175" y="8710613"/>
            <a:ext cx="757238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7303" tIns="44445" rIns="87303" bIns="44445">
            <a:spAutoFit/>
          </a:bodyPr>
          <a:lstStyle>
            <a:lvl1pPr defTabSz="868363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defTabSz="868363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defTabSz="868363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defTabSz="868363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defTabSz="868363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defTabSz="868363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defTabSz="868363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defTabSz="868363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defTabSz="868363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n-US" altLang="el-GR" sz="1200" b="0" i="0" u="none" smtClean="0">
                <a:solidFill>
                  <a:schemeClr val="tx1"/>
                </a:solidFill>
                <a:latin typeface="Arial" charset="0"/>
              </a:rPr>
              <a:t>Page </a:t>
            </a:r>
            <a:fld id="{07E4B016-DF6B-4BCA-9814-C6236A5B2E68}" type="slidenum">
              <a:rPr lang="en-US" altLang="el-GR" sz="1200" b="0" i="0" u="none" smtClean="0">
                <a:solidFill>
                  <a:schemeClr val="tx1"/>
                </a:solidFill>
                <a:latin typeface="Arial" charset="0"/>
              </a:rPr>
              <a:pPr algn="ctr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altLang="el-GR" sz="1200" b="0" i="0" u="none" smtClean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0938" y="692150"/>
            <a:ext cx="4554537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</p:spTree>
    <p:extLst>
      <p:ext uri="{BB962C8B-B14F-4D97-AF65-F5344CB8AC3E}">
        <p14:creationId xmlns:p14="http://schemas.microsoft.com/office/powerpoint/2010/main" val="8333551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798280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09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999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362700" y="609600"/>
            <a:ext cx="1790700" cy="5257800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990600" y="609600"/>
            <a:ext cx="5219700" cy="5257800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247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502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</p:spTree>
    <p:extLst>
      <p:ext uri="{BB962C8B-B14F-4D97-AF65-F5344CB8AC3E}">
        <p14:creationId xmlns:p14="http://schemas.microsoft.com/office/powerpoint/2010/main" val="3280005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990600" y="1752600"/>
            <a:ext cx="35052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752600"/>
            <a:ext cx="35052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1465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027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445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40524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</p:spTree>
    <p:extLst>
      <p:ext uri="{BB962C8B-B14F-4D97-AF65-F5344CB8AC3E}">
        <p14:creationId xmlns:p14="http://schemas.microsoft.com/office/powerpoint/2010/main" val="2047259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</p:spTree>
    <p:extLst>
      <p:ext uri="{BB962C8B-B14F-4D97-AF65-F5344CB8AC3E}">
        <p14:creationId xmlns:p14="http://schemas.microsoft.com/office/powerpoint/2010/main" val="3604151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33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white">
          <a:xfrm>
            <a:off x="463550" y="463550"/>
            <a:ext cx="8216900" cy="60071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endParaRPr lang="el-GR" altLang="el-GR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609600"/>
            <a:ext cx="71628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752600"/>
            <a:ext cx="71628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l-GR" smtClean="0"/>
              <a:t>Click to edit Master text styles</a:t>
            </a:r>
          </a:p>
          <a:p>
            <a:pPr lvl="1"/>
            <a:r>
              <a:rPr lang="en-US" altLang="el-GR" smtClean="0"/>
              <a:t>Second level</a:t>
            </a:r>
          </a:p>
          <a:p>
            <a:pPr lvl="2"/>
            <a:r>
              <a:rPr lang="en-US" altLang="el-GR" smtClean="0"/>
              <a:t>Third level</a:t>
            </a:r>
          </a:p>
          <a:p>
            <a:pPr lvl="3"/>
            <a:r>
              <a:rPr lang="en-US" altLang="el-GR" smtClean="0"/>
              <a:t>Fourth level</a:t>
            </a:r>
          </a:p>
          <a:p>
            <a:pPr lvl="4"/>
            <a:r>
              <a:rPr lang="en-US" altLang="el-GR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accent1"/>
        </a:buClr>
        <a:buSzPct val="75000"/>
        <a:buFont typeface="Monotype Sorts" charset="2"/>
        <a:buChar char="l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SzPct val="100000"/>
        <a:buFont typeface="Monotype Sorts" charset="2"/>
        <a:buChar char="ç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 sz="2000">
          <a:solidFill>
            <a:schemeClr val="tx1"/>
          </a:solidFill>
          <a:latin typeface="+mn-lt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hlink"/>
        </a:buClr>
        <a:buSzPct val="60000"/>
        <a:buFont typeface="Monotype Sorts" charset="2"/>
        <a:buChar char="n"/>
        <a:defRPr>
          <a:solidFill>
            <a:schemeClr val="tx1"/>
          </a:solidFill>
          <a:latin typeface="+mn-lt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>
          <a:solidFill>
            <a:schemeClr val="tx1"/>
          </a:solidFill>
          <a:latin typeface="+mn-lt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>
          <a:solidFill>
            <a:schemeClr val="tx1"/>
          </a:solidFill>
          <a:latin typeface="+mn-lt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>
          <a:solidFill>
            <a:schemeClr val="tx1"/>
          </a:solidFill>
          <a:latin typeface="+mn-lt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>
          <a:solidFill>
            <a:schemeClr val="tx1"/>
          </a:solidFill>
          <a:latin typeface="+mn-lt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60.png"/><Relationship Id="rId2" Type="http://schemas.openxmlformats.org/officeDocument/2006/relationships/image" Target="../media/image6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9.png"/><Relationship Id="rId5" Type="http://schemas.openxmlformats.org/officeDocument/2006/relationships/image" Target="../media/image68.png"/><Relationship Id="rId4" Type="http://schemas.openxmlformats.org/officeDocument/2006/relationships/image" Target="../media/image67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90.png"/><Relationship Id="rId3" Type="http://schemas.openxmlformats.org/officeDocument/2006/relationships/image" Target="../media/image650.png"/><Relationship Id="rId7" Type="http://schemas.openxmlformats.org/officeDocument/2006/relationships/image" Target="../media/image680.png"/><Relationship Id="rId12" Type="http://schemas.openxmlformats.org/officeDocument/2006/relationships/image" Target="../media/image71.png"/><Relationship Id="rId2" Type="http://schemas.openxmlformats.org/officeDocument/2006/relationships/image" Target="../media/image64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70.png"/><Relationship Id="rId11" Type="http://schemas.openxmlformats.org/officeDocument/2006/relationships/image" Target="../media/image69.png"/><Relationship Id="rId10" Type="http://schemas.openxmlformats.org/officeDocument/2006/relationships/image" Target="../media/image74.png"/><Relationship Id="rId9" Type="http://schemas.openxmlformats.org/officeDocument/2006/relationships/image" Target="../media/image70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1.png"/><Relationship Id="rId7" Type="http://schemas.openxmlformats.org/officeDocument/2006/relationships/image" Target="../media/image78.png"/><Relationship Id="rId2" Type="http://schemas.openxmlformats.org/officeDocument/2006/relationships/image" Target="../media/image7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9.png"/><Relationship Id="rId11" Type="http://schemas.openxmlformats.org/officeDocument/2006/relationships/image" Target="../media/image83.png"/><Relationship Id="rId5" Type="http://schemas.openxmlformats.org/officeDocument/2006/relationships/image" Target="../media/image72.png"/><Relationship Id="rId10" Type="http://schemas.openxmlformats.org/officeDocument/2006/relationships/image" Target="../media/image80.png"/><Relationship Id="rId4" Type="http://schemas.openxmlformats.org/officeDocument/2006/relationships/image" Target="../media/image77.png"/><Relationship Id="rId9" Type="http://schemas.openxmlformats.org/officeDocument/2006/relationships/image" Target="../media/image82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4.png"/><Relationship Id="rId13" Type="http://schemas.openxmlformats.org/officeDocument/2006/relationships/image" Target="../media/image92.png"/><Relationship Id="rId3" Type="http://schemas.openxmlformats.org/officeDocument/2006/relationships/image" Target="../media/image73.png"/><Relationship Id="rId7" Type="http://schemas.openxmlformats.org/officeDocument/2006/relationships/image" Target="../media/image89.png"/><Relationship Id="rId12" Type="http://schemas.openxmlformats.org/officeDocument/2006/relationships/image" Target="../media/image91.png"/><Relationship Id="rId2" Type="http://schemas.openxmlformats.org/officeDocument/2006/relationships/image" Target="../media/image72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8.png"/><Relationship Id="rId11" Type="http://schemas.openxmlformats.org/officeDocument/2006/relationships/image" Target="../media/image90.png"/><Relationship Id="rId5" Type="http://schemas.openxmlformats.org/officeDocument/2006/relationships/image" Target="../media/image87.png"/><Relationship Id="rId15" Type="http://schemas.openxmlformats.org/officeDocument/2006/relationships/image" Target="../media/image94.png"/><Relationship Id="rId10" Type="http://schemas.openxmlformats.org/officeDocument/2006/relationships/image" Target="../media/image86.png"/><Relationship Id="rId4" Type="http://schemas.openxmlformats.org/officeDocument/2006/relationships/image" Target="../media/image76.png"/><Relationship Id="rId9" Type="http://schemas.openxmlformats.org/officeDocument/2006/relationships/image" Target="../media/image85.png"/><Relationship Id="rId14" Type="http://schemas.openxmlformats.org/officeDocument/2006/relationships/image" Target="../media/image93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0.png"/><Relationship Id="rId18" Type="http://schemas.openxmlformats.org/officeDocument/2006/relationships/image" Target="../media/image109.png"/><Relationship Id="rId3" Type="http://schemas.openxmlformats.org/officeDocument/2006/relationships/image" Target="../media/image95.png"/><Relationship Id="rId7" Type="http://schemas.openxmlformats.org/officeDocument/2006/relationships/image" Target="../media/image99.png"/><Relationship Id="rId12" Type="http://schemas.openxmlformats.org/officeDocument/2006/relationships/image" Target="../media/image104.png"/><Relationship Id="rId17" Type="http://schemas.openxmlformats.org/officeDocument/2006/relationships/image" Target="../media/image108.png"/><Relationship Id="rId2" Type="http://schemas.openxmlformats.org/officeDocument/2006/relationships/image" Target="../media/image940.png"/><Relationship Id="rId16" Type="http://schemas.openxmlformats.org/officeDocument/2006/relationships/image" Target="../media/image10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8.png"/><Relationship Id="rId11" Type="http://schemas.openxmlformats.org/officeDocument/2006/relationships/image" Target="../media/image103.png"/><Relationship Id="rId5" Type="http://schemas.openxmlformats.org/officeDocument/2006/relationships/image" Target="../media/image97.png"/><Relationship Id="rId15" Type="http://schemas.openxmlformats.org/officeDocument/2006/relationships/image" Target="../media/image105.png"/><Relationship Id="rId10" Type="http://schemas.openxmlformats.org/officeDocument/2006/relationships/image" Target="../media/image102.png"/><Relationship Id="rId4" Type="http://schemas.openxmlformats.org/officeDocument/2006/relationships/image" Target="../media/image96.png"/><Relationship Id="rId9" Type="http://schemas.openxmlformats.org/officeDocument/2006/relationships/image" Target="../media/image101.png"/><Relationship Id="rId14" Type="http://schemas.openxmlformats.org/officeDocument/2006/relationships/image" Target="../media/image106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5.png"/><Relationship Id="rId13" Type="http://schemas.openxmlformats.org/officeDocument/2006/relationships/image" Target="../media/image120.png"/><Relationship Id="rId3" Type="http://schemas.openxmlformats.org/officeDocument/2006/relationships/image" Target="../media/image110.png"/><Relationship Id="rId7" Type="http://schemas.openxmlformats.org/officeDocument/2006/relationships/image" Target="../media/image114.png"/><Relationship Id="rId12" Type="http://schemas.openxmlformats.org/officeDocument/2006/relationships/image" Target="../media/image119.png"/><Relationship Id="rId17" Type="http://schemas.openxmlformats.org/officeDocument/2006/relationships/image" Target="../media/image124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2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3.png"/><Relationship Id="rId11" Type="http://schemas.openxmlformats.org/officeDocument/2006/relationships/image" Target="../media/image118.png"/><Relationship Id="rId5" Type="http://schemas.openxmlformats.org/officeDocument/2006/relationships/image" Target="../media/image112.png"/><Relationship Id="rId15" Type="http://schemas.openxmlformats.org/officeDocument/2006/relationships/image" Target="../media/image122.png"/><Relationship Id="rId10" Type="http://schemas.openxmlformats.org/officeDocument/2006/relationships/image" Target="../media/image117.png"/><Relationship Id="rId4" Type="http://schemas.openxmlformats.org/officeDocument/2006/relationships/image" Target="../media/image111.png"/><Relationship Id="rId9" Type="http://schemas.openxmlformats.org/officeDocument/2006/relationships/image" Target="../media/image116.png"/><Relationship Id="rId14" Type="http://schemas.openxmlformats.org/officeDocument/2006/relationships/image" Target="../media/image121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7.png"/><Relationship Id="rId13" Type="http://schemas.openxmlformats.org/officeDocument/2006/relationships/image" Target="../media/image113.png"/><Relationship Id="rId18" Type="http://schemas.openxmlformats.org/officeDocument/2006/relationships/image" Target="../media/image130.png"/><Relationship Id="rId7" Type="http://schemas.openxmlformats.org/officeDocument/2006/relationships/image" Target="../media/image126.png"/><Relationship Id="rId12" Type="http://schemas.openxmlformats.org/officeDocument/2006/relationships/image" Target="../media/image121.png"/><Relationship Id="rId17" Type="http://schemas.openxmlformats.org/officeDocument/2006/relationships/image" Target="../media/image111.png"/><Relationship Id="rId16" Type="http://schemas.openxmlformats.org/officeDocument/2006/relationships/image" Target="../media/image119.png"/><Relationship Id="rId20" Type="http://schemas.openxmlformats.org/officeDocument/2006/relationships/image" Target="../media/image13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5.png"/><Relationship Id="rId11" Type="http://schemas.openxmlformats.org/officeDocument/2006/relationships/image" Target="../media/image129.png"/><Relationship Id="rId5" Type="http://schemas.openxmlformats.org/officeDocument/2006/relationships/image" Target="../media/image1240.png"/><Relationship Id="rId15" Type="http://schemas.openxmlformats.org/officeDocument/2006/relationships/image" Target="../media/image120.png"/><Relationship Id="rId10" Type="http://schemas.openxmlformats.org/officeDocument/2006/relationships/image" Target="../media/image110.png"/><Relationship Id="rId19" Type="http://schemas.openxmlformats.org/officeDocument/2006/relationships/image" Target="../media/image131.png"/><Relationship Id="rId4" Type="http://schemas.openxmlformats.org/officeDocument/2006/relationships/image" Target="../media/image117.png"/><Relationship Id="rId9" Type="http://schemas.openxmlformats.org/officeDocument/2006/relationships/image" Target="../media/image128.png"/><Relationship Id="rId14" Type="http://schemas.openxmlformats.org/officeDocument/2006/relationships/image" Target="../media/image116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6.png"/><Relationship Id="rId3" Type="http://schemas.openxmlformats.org/officeDocument/2006/relationships/image" Target="../media/image129.png"/><Relationship Id="rId7" Type="http://schemas.openxmlformats.org/officeDocument/2006/relationships/image" Target="../media/image135.png"/><Relationship Id="rId2" Type="http://schemas.openxmlformats.org/officeDocument/2006/relationships/image" Target="../media/image133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0.png"/><Relationship Id="rId5" Type="http://schemas.openxmlformats.org/officeDocument/2006/relationships/image" Target="../media/image116.png"/><Relationship Id="rId4" Type="http://schemas.openxmlformats.org/officeDocument/2006/relationships/image" Target="../media/image134.png"/><Relationship Id="rId9" Type="http://schemas.openxmlformats.org/officeDocument/2006/relationships/image" Target="../media/image13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9.png"/><Relationship Id="rId2" Type="http://schemas.openxmlformats.org/officeDocument/2006/relationships/image" Target="../media/image137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1.png"/><Relationship Id="rId2" Type="http://schemas.openxmlformats.org/officeDocument/2006/relationships/image" Target="../media/image140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3.png"/><Relationship Id="rId4" Type="http://schemas.openxmlformats.org/officeDocument/2006/relationships/image" Target="../media/image14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9.png"/><Relationship Id="rId3" Type="http://schemas.openxmlformats.org/officeDocument/2006/relationships/image" Target="../media/image2.png"/><Relationship Id="rId7" Type="http://schemas.openxmlformats.org/officeDocument/2006/relationships/image" Target="../media/image3.png"/><Relationship Id="rId12" Type="http://schemas.openxmlformats.org/officeDocument/2006/relationships/image" Target="../media/image8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11" Type="http://schemas.openxmlformats.org/officeDocument/2006/relationships/image" Target="../media/image7.png"/><Relationship Id="rId5" Type="http://schemas.openxmlformats.org/officeDocument/2006/relationships/image" Target="../media/image1.emf"/><Relationship Id="rId10" Type="http://schemas.openxmlformats.org/officeDocument/2006/relationships/image" Target="../media/image6.png"/><Relationship Id="rId4" Type="http://schemas.openxmlformats.org/officeDocument/2006/relationships/oleObject" Target="../embeddings/oleObject1.bin"/><Relationship Id="rId9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13" Type="http://schemas.openxmlformats.org/officeDocument/2006/relationships/oleObject" Target="../embeddings/oleObject7.bin"/><Relationship Id="rId18" Type="http://schemas.openxmlformats.org/officeDocument/2006/relationships/image" Target="../media/image9.e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6.emf"/><Relationship Id="rId17" Type="http://schemas.openxmlformats.org/officeDocument/2006/relationships/oleObject" Target="../embeddings/oleObject9.bin"/><Relationship Id="rId25" Type="http://schemas.openxmlformats.org/officeDocument/2006/relationships/image" Target="../media/image13.png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8.e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emf"/><Relationship Id="rId11" Type="http://schemas.openxmlformats.org/officeDocument/2006/relationships/oleObject" Target="../embeddings/oleObject6.bin"/><Relationship Id="rId24" Type="http://schemas.openxmlformats.org/officeDocument/2006/relationships/image" Target="../media/image12.png"/><Relationship Id="rId5" Type="http://schemas.openxmlformats.org/officeDocument/2006/relationships/oleObject" Target="../embeddings/oleObject3.bin"/><Relationship Id="rId15" Type="http://schemas.openxmlformats.org/officeDocument/2006/relationships/oleObject" Target="../embeddings/oleObject8.bin"/><Relationship Id="rId23" Type="http://schemas.openxmlformats.org/officeDocument/2006/relationships/image" Target="../media/image11.png"/><Relationship Id="rId10" Type="http://schemas.openxmlformats.org/officeDocument/2006/relationships/image" Target="../media/image5.emf"/><Relationship Id="rId4" Type="http://schemas.openxmlformats.org/officeDocument/2006/relationships/image" Target="../media/image2.emf"/><Relationship Id="rId9" Type="http://schemas.openxmlformats.org/officeDocument/2006/relationships/oleObject" Target="../embeddings/oleObject5.bin"/><Relationship Id="rId14" Type="http://schemas.openxmlformats.org/officeDocument/2006/relationships/image" Target="../media/image7.emf"/><Relationship Id="rId22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Relationship Id="rId9" Type="http://schemas.openxmlformats.org/officeDocument/2006/relationships/image" Target="../media/image2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13" Type="http://schemas.openxmlformats.org/officeDocument/2006/relationships/image" Target="../media/image35.png"/><Relationship Id="rId18" Type="http://schemas.openxmlformats.org/officeDocument/2006/relationships/image" Target="../media/image40.png"/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12" Type="http://schemas.openxmlformats.org/officeDocument/2006/relationships/image" Target="../media/image34.png"/><Relationship Id="rId17" Type="http://schemas.openxmlformats.org/officeDocument/2006/relationships/image" Target="../media/image39.png"/><Relationship Id="rId2" Type="http://schemas.openxmlformats.org/officeDocument/2006/relationships/image" Target="../media/image24.png"/><Relationship Id="rId16" Type="http://schemas.openxmlformats.org/officeDocument/2006/relationships/image" Target="../media/image3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8.png"/><Relationship Id="rId11" Type="http://schemas.openxmlformats.org/officeDocument/2006/relationships/image" Target="../media/image33.png"/><Relationship Id="rId5" Type="http://schemas.openxmlformats.org/officeDocument/2006/relationships/image" Target="../media/image27.png"/><Relationship Id="rId15" Type="http://schemas.openxmlformats.org/officeDocument/2006/relationships/image" Target="../media/image37.png"/><Relationship Id="rId10" Type="http://schemas.openxmlformats.org/officeDocument/2006/relationships/image" Target="../media/image32.png"/><Relationship Id="rId4" Type="http://schemas.openxmlformats.org/officeDocument/2006/relationships/image" Target="../media/image26.png"/><Relationship Id="rId9" Type="http://schemas.openxmlformats.org/officeDocument/2006/relationships/image" Target="../media/image31.png"/><Relationship Id="rId14" Type="http://schemas.openxmlformats.org/officeDocument/2006/relationships/image" Target="../media/image3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7" Type="http://schemas.openxmlformats.org/officeDocument/2006/relationships/image" Target="../media/image46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5.png"/><Relationship Id="rId5" Type="http://schemas.openxmlformats.org/officeDocument/2006/relationships/image" Target="../media/image44.png"/><Relationship Id="rId4" Type="http://schemas.openxmlformats.org/officeDocument/2006/relationships/image" Target="../media/image4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png"/><Relationship Id="rId13" Type="http://schemas.openxmlformats.org/officeDocument/2006/relationships/image" Target="../media/image56.png"/><Relationship Id="rId18" Type="http://schemas.openxmlformats.org/officeDocument/2006/relationships/image" Target="../media/image61.png"/><Relationship Id="rId3" Type="http://schemas.openxmlformats.org/officeDocument/2006/relationships/image" Target="../media/image25.png"/><Relationship Id="rId7" Type="http://schemas.openxmlformats.org/officeDocument/2006/relationships/image" Target="../media/image50.png"/><Relationship Id="rId12" Type="http://schemas.openxmlformats.org/officeDocument/2006/relationships/image" Target="../media/image55.png"/><Relationship Id="rId17" Type="http://schemas.openxmlformats.org/officeDocument/2006/relationships/image" Target="../media/image60.png"/><Relationship Id="rId2" Type="http://schemas.openxmlformats.org/officeDocument/2006/relationships/image" Target="../media/image47.png"/><Relationship Id="rId16" Type="http://schemas.openxmlformats.org/officeDocument/2006/relationships/image" Target="../media/image5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8.png"/><Relationship Id="rId11" Type="http://schemas.openxmlformats.org/officeDocument/2006/relationships/image" Target="../media/image54.png"/><Relationship Id="rId5" Type="http://schemas.openxmlformats.org/officeDocument/2006/relationships/image" Target="../media/image49.png"/><Relationship Id="rId15" Type="http://schemas.openxmlformats.org/officeDocument/2006/relationships/image" Target="../media/image58.png"/><Relationship Id="rId10" Type="http://schemas.openxmlformats.org/officeDocument/2006/relationships/image" Target="../media/image53.png"/><Relationship Id="rId4" Type="http://schemas.openxmlformats.org/officeDocument/2006/relationships/image" Target="../media/image48.png"/><Relationship Id="rId9" Type="http://schemas.openxmlformats.org/officeDocument/2006/relationships/image" Target="../media/image52.png"/><Relationship Id="rId14" Type="http://schemas.openxmlformats.org/officeDocument/2006/relationships/image" Target="../media/image5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3.png"/><Relationship Id="rId2" Type="http://schemas.openxmlformats.org/officeDocument/2006/relationships/image" Target="../media/image6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5.png"/><Relationship Id="rId4" Type="http://schemas.openxmlformats.org/officeDocument/2006/relationships/image" Target="../media/image6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9993" name="Rectangle 9"/>
          <p:cNvSpPr>
            <a:spLocks noChangeArrowheads="1"/>
          </p:cNvSpPr>
          <p:nvPr/>
        </p:nvSpPr>
        <p:spPr bwMode="auto">
          <a:xfrm>
            <a:off x="466725" y="2287588"/>
            <a:ext cx="8191500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30000"/>
              </a:spcBef>
              <a:buClr>
                <a:schemeClr val="tx2"/>
              </a:buClr>
              <a:buSzPct val="100000"/>
              <a:buFont typeface="Monotype Sorts" charset="2"/>
              <a:buNone/>
            </a:pPr>
            <a:r>
              <a:rPr lang="el-GR" altLang="el-GR" sz="2400" i="0" u="none">
                <a:cs typeface="Times New Roman" pitchFamily="18" charset="0"/>
              </a:rPr>
              <a:t>Ο Νόμος του </a:t>
            </a:r>
            <a:r>
              <a:rPr lang="en-US" altLang="el-GR" sz="2400" i="0" u="none">
                <a:cs typeface="Times New Roman" pitchFamily="18" charset="0"/>
              </a:rPr>
              <a:t>Coulomb</a:t>
            </a:r>
            <a:r>
              <a:rPr lang="el-GR" altLang="el-GR" sz="2400" i="0" u="none">
                <a:cs typeface="Times New Roman" pitchFamily="18" charset="0"/>
              </a:rPr>
              <a:t>.</a:t>
            </a:r>
            <a:endParaRPr lang="en-US" altLang="el-GR" sz="2400" i="0" u="none">
              <a:cs typeface="Times New Roman" pitchFamily="18" charset="0"/>
            </a:endParaRPr>
          </a:p>
        </p:txBody>
      </p:sp>
      <p:sp>
        <p:nvSpPr>
          <p:cNvPr id="809994" name="Rectangle 10"/>
          <p:cNvSpPr>
            <a:spLocks noChangeArrowheads="1"/>
          </p:cNvSpPr>
          <p:nvPr/>
        </p:nvSpPr>
        <p:spPr bwMode="auto">
          <a:xfrm>
            <a:off x="476250" y="2933700"/>
            <a:ext cx="8191500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0000"/>
              </a:lnSpc>
              <a:buSzPct val="100000"/>
            </a:pPr>
            <a:r>
              <a:rPr lang="el-GR" altLang="el-GR" sz="2400" i="0" u="none">
                <a:solidFill>
                  <a:schemeClr val="accent1"/>
                </a:solidFill>
                <a:cs typeface="Times New Roman" pitchFamily="18" charset="0"/>
              </a:rPr>
              <a:t>Η Ένταση του Ηλεκτρικού Πεδίου – Δυναμικές Γραμμές.</a:t>
            </a:r>
          </a:p>
        </p:txBody>
      </p:sp>
      <p:sp>
        <p:nvSpPr>
          <p:cNvPr id="2052" name="Rectangle 19"/>
          <p:cNvSpPr>
            <a:spLocks noGrp="1" noChangeArrowheads="1"/>
          </p:cNvSpPr>
          <p:nvPr>
            <p:ph type="title"/>
          </p:nvPr>
        </p:nvSpPr>
        <p:spPr>
          <a:xfrm>
            <a:off x="1247775" y="476250"/>
            <a:ext cx="6629400" cy="1733550"/>
          </a:xfrm>
        </p:spPr>
        <p:txBody>
          <a:bodyPr/>
          <a:lstStyle/>
          <a:p>
            <a:pPr>
              <a:lnSpc>
                <a:spcPct val="75000"/>
              </a:lnSpc>
            </a:pPr>
            <a:r>
              <a:rPr lang="el-GR" altLang="el-GR" sz="3200" smtClean="0">
                <a:solidFill>
                  <a:srgbClr val="FC0000"/>
                </a:solidFill>
                <a:effectLst/>
                <a:latin typeface="Times New Roman" pitchFamily="18" charset="0"/>
                <a:cs typeface="Times New Roman" pitchFamily="18" charset="0"/>
              </a:rPr>
              <a:t>ΗΛΕΚΤΡΟΣΤΑΤΙΚΗ</a:t>
            </a:r>
            <a:endParaRPr lang="en-US" altLang="el-GR" sz="3200" smtClean="0">
              <a:solidFill>
                <a:srgbClr val="FC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9"/>
          <p:cNvSpPr>
            <a:spLocks noChangeArrowheads="1"/>
          </p:cNvSpPr>
          <p:nvPr/>
        </p:nvSpPr>
        <p:spPr bwMode="auto">
          <a:xfrm>
            <a:off x="442478" y="3686900"/>
            <a:ext cx="8191500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5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30000"/>
              </a:spcBef>
              <a:buClr>
                <a:schemeClr val="tx2"/>
              </a:buClr>
              <a:buSzPct val="100000"/>
              <a:buFont typeface="Monotype Sorts" charset="2"/>
              <a:buNone/>
            </a:pPr>
            <a:r>
              <a:rPr lang="el-GR" altLang="el-GR" sz="2400" i="0" u="none" dirty="0">
                <a:cs typeface="Times New Roman" pitchFamily="18" charset="0"/>
              </a:rPr>
              <a:t>Ο Νόμος του </a:t>
            </a:r>
            <a:r>
              <a:rPr lang="en-US" altLang="el-GR" sz="2400" i="0" u="none" dirty="0" smtClean="0">
                <a:cs typeface="Times New Roman" pitchFamily="18" charset="0"/>
              </a:rPr>
              <a:t>Gauss </a:t>
            </a:r>
            <a:r>
              <a:rPr lang="el-GR" altLang="el-GR" sz="2400" i="0" u="none" dirty="0" smtClean="0">
                <a:cs typeface="Times New Roman" pitchFamily="18" charset="0"/>
              </a:rPr>
              <a:t>για το Ηλεκτρικό Πεδίο.</a:t>
            </a:r>
            <a:endParaRPr lang="en-US" altLang="el-GR" sz="2400" i="0" u="none" dirty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099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099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993" grpId="0" build="p" autoUpdateAnimBg="0"/>
      <p:bldP spid="809994" grpId="0" build="p" autoUpdateAnimBg="0"/>
      <p:bldP spid="5" grpId="0" build="p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"/>
          <p:cNvSpPr>
            <a:spLocks noChangeArrowheads="1"/>
          </p:cNvSpPr>
          <p:nvPr/>
        </p:nvSpPr>
        <p:spPr bwMode="auto">
          <a:xfrm>
            <a:off x="990600" y="86443"/>
            <a:ext cx="7162800" cy="4873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2400" i="0" u="none" dirty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ΟΡΙΣΜΟΣ </a:t>
            </a:r>
            <a:r>
              <a:rPr lang="el-GR" sz="2400" i="0" u="none" dirty="0" smtClean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ΜΙΚΡΗΣ ΣΤΕΡΕΑΣ </a:t>
            </a:r>
            <a:r>
              <a:rPr lang="el-GR" sz="2400" i="0" u="none" dirty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ΓΩΝΙΑΣ</a:t>
            </a:r>
            <a:endParaRPr lang="en-US" sz="2400" i="0" u="none" dirty="0">
              <a:solidFill>
                <a:srgbClr val="FC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413661" y="792016"/>
            <a:ext cx="34601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800" i="0" u="none" dirty="0" smtClean="0">
                <a:solidFill>
                  <a:schemeClr val="bg1"/>
                </a:solidFill>
              </a:rPr>
              <a:t>Στερεά γωνία είναι ο χώρος που περικλείεται από μια κωνική επιφάνεια </a:t>
            </a:r>
            <a:endParaRPr lang="el-GR" sz="1800" i="0" u="none" dirty="0">
              <a:solidFill>
                <a:schemeClr val="bg1"/>
              </a:solidFill>
            </a:endParaRPr>
          </a:p>
        </p:txBody>
      </p:sp>
      <p:grpSp>
        <p:nvGrpSpPr>
          <p:cNvPr id="24" name="Ομάδα 23"/>
          <p:cNvGrpSpPr/>
          <p:nvPr/>
        </p:nvGrpSpPr>
        <p:grpSpPr>
          <a:xfrm>
            <a:off x="378151" y="2417764"/>
            <a:ext cx="4135601" cy="1324160"/>
            <a:chOff x="378151" y="2417764"/>
            <a:chExt cx="4135601" cy="1324160"/>
          </a:xfrm>
        </p:grpSpPr>
        <p:pic>
          <p:nvPicPr>
            <p:cNvPr id="25" name="Εικόνα 2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78151" y="2417764"/>
              <a:ext cx="3600953" cy="1324160"/>
            </a:xfrm>
            <a:prstGeom prst="rect">
              <a:avLst/>
            </a:prstGeom>
          </p:spPr>
        </p:pic>
        <p:cxnSp>
          <p:nvCxnSpPr>
            <p:cNvPr id="26" name="Ευθεία γραμμή σύνδεσης 25"/>
            <p:cNvCxnSpPr/>
            <p:nvPr/>
          </p:nvCxnSpPr>
          <p:spPr bwMode="auto">
            <a:xfrm flipV="1">
              <a:off x="3433752" y="3086098"/>
              <a:ext cx="1080000" cy="0"/>
            </a:xfrm>
            <a:prstGeom prst="line">
              <a:avLst/>
            </a:prstGeom>
            <a:noFill/>
            <a:ln w="285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27" name="Ομάδα 26"/>
          <p:cNvGrpSpPr/>
          <p:nvPr/>
        </p:nvGrpSpPr>
        <p:grpSpPr>
          <a:xfrm>
            <a:off x="680165" y="1900373"/>
            <a:ext cx="8460371" cy="2247884"/>
            <a:chOff x="680165" y="1900373"/>
            <a:chExt cx="8460371" cy="2247884"/>
          </a:xfrm>
        </p:grpSpPr>
        <p:cxnSp>
          <p:nvCxnSpPr>
            <p:cNvPr id="28" name="Ευθεία γραμμή σύνδεσης 27"/>
            <p:cNvCxnSpPr/>
            <p:nvPr/>
          </p:nvCxnSpPr>
          <p:spPr bwMode="auto">
            <a:xfrm>
              <a:off x="680165" y="3065316"/>
              <a:ext cx="0" cy="1044000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9" name="Ευθύγραμμο βέλος σύνδεσης 28"/>
            <p:cNvCxnSpPr/>
            <p:nvPr/>
          </p:nvCxnSpPr>
          <p:spPr bwMode="auto">
            <a:xfrm>
              <a:off x="680165" y="4000498"/>
              <a:ext cx="2987826" cy="0"/>
            </a:xfrm>
            <a:prstGeom prst="straightConnector1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triangle"/>
              <a:tailEnd type="triangle"/>
            </a:ln>
            <a:effectLst/>
          </p:spPr>
        </p:cxnSp>
        <p:sp>
          <p:nvSpPr>
            <p:cNvPr id="30" name="Ορθογώνιο 29"/>
            <p:cNvSpPr/>
            <p:nvPr/>
          </p:nvSpPr>
          <p:spPr>
            <a:xfrm>
              <a:off x="1893937" y="3748147"/>
              <a:ext cx="284052" cy="400110"/>
            </a:xfrm>
            <a:prstGeom prst="rect">
              <a:avLst/>
            </a:prstGeom>
            <a:solidFill>
              <a:schemeClr val="tx1"/>
            </a:solidFill>
          </p:spPr>
          <p:txBody>
            <a:bodyPr wrap="none">
              <a:spAutoFit/>
            </a:bodyPr>
            <a:lstStyle/>
            <a:p>
              <a:pPr>
                <a:spcBef>
                  <a:spcPts val="0"/>
                </a:spcBef>
              </a:pPr>
              <a:r>
                <a:rPr lang="en-US" sz="2000" u="none" dirty="0" smtClean="0">
                  <a:solidFill>
                    <a:schemeClr val="bg1"/>
                  </a:solidFill>
                </a:rPr>
                <a:t>r</a:t>
              </a:r>
              <a:endParaRPr lang="el-GR" sz="2000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4738256" y="1900373"/>
              <a:ext cx="440228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1600" i="0" u="none" dirty="0" smtClean="0">
                  <a:solidFill>
                    <a:schemeClr val="bg1"/>
                  </a:solidFill>
                </a:rPr>
                <a:t>Σε απόσταση </a:t>
              </a:r>
              <a:r>
                <a:rPr lang="en-US" sz="2000" u="none" dirty="0" smtClean="0">
                  <a:solidFill>
                    <a:srgbClr val="FF0000"/>
                  </a:solidFill>
                </a:rPr>
                <a:t>r</a:t>
              </a:r>
              <a:r>
                <a:rPr lang="el-GR" sz="1600" i="0" u="none" dirty="0" smtClean="0">
                  <a:solidFill>
                    <a:schemeClr val="bg1"/>
                  </a:solidFill>
                </a:rPr>
                <a:t> από την κορυφή του κώνου, η τομή της κωνικής επιφάνειας με επίπεδο που είναι κάθετο στον άξονα συμμετρίας της ορίζει τμήμα επιφανείας εμβαδού </a:t>
              </a:r>
              <a:r>
                <a:rPr lang="el-GR" sz="2000" i="0" u="none" dirty="0" smtClean="0">
                  <a:solidFill>
                    <a:srgbClr val="FF0000"/>
                  </a:solidFill>
                </a:rPr>
                <a:t>Δ</a:t>
              </a:r>
              <a:r>
                <a:rPr lang="en-US" sz="2000" u="none" dirty="0" smtClean="0">
                  <a:solidFill>
                    <a:srgbClr val="FF0000"/>
                  </a:solidFill>
                </a:rPr>
                <a:t>A</a:t>
              </a:r>
              <a:endParaRPr lang="el-GR" sz="1600" u="none" dirty="0">
                <a:solidFill>
                  <a:srgbClr val="FF0000"/>
                </a:solidFill>
              </a:endParaRPr>
            </a:p>
          </p:txBody>
        </p:sp>
        <p:cxnSp>
          <p:nvCxnSpPr>
            <p:cNvPr id="32" name="Ευθεία γραμμή σύνδεσης 31"/>
            <p:cNvCxnSpPr/>
            <p:nvPr/>
          </p:nvCxnSpPr>
          <p:spPr bwMode="auto">
            <a:xfrm>
              <a:off x="3669283" y="3096489"/>
              <a:ext cx="0" cy="1044000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33" name="Ομάδα 32"/>
          <p:cNvGrpSpPr/>
          <p:nvPr/>
        </p:nvGrpSpPr>
        <p:grpSpPr>
          <a:xfrm>
            <a:off x="378151" y="755217"/>
            <a:ext cx="4744567" cy="1324160"/>
            <a:chOff x="378151" y="755217"/>
            <a:chExt cx="4744567" cy="1324160"/>
          </a:xfrm>
        </p:grpSpPr>
        <p:pic>
          <p:nvPicPr>
            <p:cNvPr id="34" name="Εικόνα 3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78151" y="755217"/>
              <a:ext cx="3600953" cy="1324160"/>
            </a:xfrm>
            <a:prstGeom prst="rect">
              <a:avLst/>
            </a:prstGeom>
          </p:spPr>
        </p:pic>
        <p:grpSp>
          <p:nvGrpSpPr>
            <p:cNvPr id="35" name="Ομάδα 34"/>
            <p:cNvGrpSpPr/>
            <p:nvPr/>
          </p:nvGrpSpPr>
          <p:grpSpPr>
            <a:xfrm>
              <a:off x="3433752" y="1128870"/>
              <a:ext cx="1688966" cy="584775"/>
              <a:chOff x="3433752" y="1128870"/>
              <a:chExt cx="1688966" cy="584775"/>
            </a:xfrm>
          </p:grpSpPr>
          <p:cxnSp>
            <p:nvCxnSpPr>
              <p:cNvPr id="36" name="Ευθεία γραμμή σύνδεσης 35"/>
              <p:cNvCxnSpPr/>
              <p:nvPr/>
            </p:nvCxnSpPr>
            <p:spPr bwMode="auto">
              <a:xfrm flipV="1">
                <a:off x="3433752" y="1423551"/>
                <a:ext cx="972000" cy="0"/>
              </a:xfrm>
              <a:prstGeom prst="line">
                <a:avLst/>
              </a:prstGeom>
              <a:noFill/>
              <a:ln w="2857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37" name="Ορθογώνιο 36"/>
              <p:cNvSpPr/>
              <p:nvPr/>
            </p:nvSpPr>
            <p:spPr>
              <a:xfrm>
                <a:off x="3881493" y="1128870"/>
                <a:ext cx="1241225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l-GR" sz="1600" i="0" u="none" dirty="0" smtClean="0">
                    <a:solidFill>
                      <a:schemeClr val="bg1"/>
                    </a:solidFill>
                  </a:rPr>
                  <a:t>Άξονας Συμμετρίας</a:t>
                </a:r>
                <a:endParaRPr lang="el-GR" sz="1600" dirty="0"/>
              </a:p>
            </p:txBody>
          </p:sp>
        </p:grpSp>
      </p:grpSp>
      <p:grpSp>
        <p:nvGrpSpPr>
          <p:cNvPr id="38" name="Ομάδα 37"/>
          <p:cNvGrpSpPr/>
          <p:nvPr/>
        </p:nvGrpSpPr>
        <p:grpSpPr>
          <a:xfrm>
            <a:off x="3400655" y="2431948"/>
            <a:ext cx="1142681" cy="1296000"/>
            <a:chOff x="5423515" y="4351490"/>
            <a:chExt cx="1142681" cy="1296000"/>
          </a:xfrm>
        </p:grpSpPr>
        <p:sp>
          <p:nvSpPr>
            <p:cNvPr id="39" name="Οβάλ 38"/>
            <p:cNvSpPr/>
            <p:nvPr/>
          </p:nvSpPr>
          <p:spPr bwMode="auto">
            <a:xfrm>
              <a:off x="5423515" y="4351490"/>
              <a:ext cx="540000" cy="1296000"/>
            </a:xfrm>
            <a:prstGeom prst="ellipse">
              <a:avLst/>
            </a:prstGeom>
            <a:solidFill>
              <a:srgbClr val="FF9900">
                <a:alpha val="76000"/>
              </a:srgbClr>
            </a:solidFill>
            <a:ln w="12700" cap="flat" cmpd="sng" algn="ctr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285750" marR="0" indent="-28575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2500" b="1" i="1" u="sng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40" name="Ορθογώνιο 39"/>
            <p:cNvSpPr/>
            <p:nvPr/>
          </p:nvSpPr>
          <p:spPr>
            <a:xfrm>
              <a:off x="5434317" y="4432700"/>
              <a:ext cx="516488" cy="40011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r>
                <a:rPr lang="el-GR" sz="2000" i="0" u="none" dirty="0" smtClean="0">
                  <a:solidFill>
                    <a:schemeClr val="tx1"/>
                  </a:solidFill>
                </a:rPr>
                <a:t>Δ</a:t>
              </a:r>
              <a:r>
                <a:rPr lang="en-US" sz="2000" u="none" dirty="0" smtClean="0">
                  <a:solidFill>
                    <a:schemeClr val="tx1"/>
                  </a:solidFill>
                </a:rPr>
                <a:t>A</a:t>
              </a:r>
              <a:endParaRPr lang="el-GR" sz="2000" dirty="0">
                <a:solidFill>
                  <a:schemeClr val="tx1"/>
                </a:solidFill>
              </a:endParaRPr>
            </a:p>
          </p:txBody>
        </p:sp>
        <p:cxnSp>
          <p:nvCxnSpPr>
            <p:cNvPr id="41" name="Ευθεία γραμμή σύνδεσης 40"/>
            <p:cNvCxnSpPr/>
            <p:nvPr/>
          </p:nvCxnSpPr>
          <p:spPr bwMode="auto">
            <a:xfrm flipV="1">
              <a:off x="5702196" y="5003731"/>
              <a:ext cx="864000" cy="0"/>
            </a:xfrm>
            <a:prstGeom prst="line">
              <a:avLst/>
            </a:prstGeom>
            <a:noFill/>
            <a:ln w="285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42" name="Ομάδα 41"/>
          <p:cNvGrpSpPr/>
          <p:nvPr/>
        </p:nvGrpSpPr>
        <p:grpSpPr>
          <a:xfrm>
            <a:off x="4738256" y="3068568"/>
            <a:ext cx="4132455" cy="1500888"/>
            <a:chOff x="4782945" y="3345876"/>
            <a:chExt cx="4132455" cy="1500888"/>
          </a:xfrm>
          <a:noFill/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" name="TextBox 42"/>
                <p:cNvSpPr txBox="1"/>
                <p:nvPr/>
              </p:nvSpPr>
              <p:spPr>
                <a:xfrm>
                  <a:off x="4831779" y="3345876"/>
                  <a:ext cx="2030428" cy="343235"/>
                </a:xfrm>
                <a:prstGeom prst="rect">
                  <a:avLst/>
                </a:prstGeom>
                <a:grp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000" b="1" i="0" u="none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Ό</m:t>
                        </m:r>
                        <m:r>
                          <a:rPr lang="el-GR" sz="2000" b="1" i="0" u="none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𝛕𝛂𝛎</m:t>
                        </m:r>
                        <m:r>
                          <a:rPr lang="el-GR" sz="2000" b="1" i="0" u="none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:   </m:t>
                        </m:r>
                        <m:r>
                          <a:rPr lang="en-US" sz="2000" b="1" i="1" u="none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𝒓</m:t>
                        </m:r>
                        <m:r>
                          <a:rPr lang="en-US" sz="2000" b="1" i="1" u="none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≫</m:t>
                        </m:r>
                        <m:rad>
                          <m:radPr>
                            <m:degHide m:val="on"/>
                            <m:ctrlPr>
                              <a:rPr lang="en-US" sz="2000" b="1" i="1" u="none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l-GR" sz="2000" b="1" i="0" u="none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𝚫</m:t>
                            </m:r>
                            <m:r>
                              <a:rPr lang="en-US" sz="2000" b="1" i="1" u="none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𝑨</m:t>
                            </m:r>
                          </m:e>
                        </m:rad>
                        <m:r>
                          <a:rPr lang="el-GR" sz="2000" b="1" i="0" u="none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oMath>
                    </m:oMathPara>
                  </a14:m>
                  <a:endParaRPr lang="el-GR" i="0" u="none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43" name="TextBox 4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31779" y="3345876"/>
                  <a:ext cx="2030428" cy="343235"/>
                </a:xfrm>
                <a:prstGeom prst="rect">
                  <a:avLst/>
                </a:prstGeom>
                <a:blipFill>
                  <a:blip r:embed="rId3"/>
                  <a:stretch>
                    <a:fillRect l="-2102" b="-7018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4" name="Ορθογώνιο 43"/>
            <p:cNvSpPr/>
            <p:nvPr/>
          </p:nvSpPr>
          <p:spPr>
            <a:xfrm>
              <a:off x="4790215" y="3649660"/>
              <a:ext cx="4125185" cy="584775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r>
                <a:rPr lang="el-GR" sz="1600" i="0" u="none" dirty="0" smtClean="0">
                  <a:solidFill>
                    <a:schemeClr val="bg1"/>
                  </a:solidFill>
                </a:rPr>
                <a:t>η στερεά γωνία χαρακτηρίζεται ως μικρή και η τιμή της ΔΩ δίνεται από τη σχέση:</a:t>
              </a:r>
              <a:endParaRPr lang="el-GR" sz="1600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Ορθογώνιο 44"/>
                <p:cNvSpPr/>
                <p:nvPr/>
              </p:nvSpPr>
              <p:spPr>
                <a:xfrm>
                  <a:off x="4782945" y="4179081"/>
                  <a:ext cx="1276119" cy="667683"/>
                </a:xfrm>
                <a:prstGeom prst="rect">
                  <a:avLst/>
                </a:prstGeom>
                <a:grpFill/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000" b="1" i="0" u="none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𝚫𝛀</m:t>
                        </m:r>
                        <m:r>
                          <a:rPr lang="el-GR" sz="2000" b="1" i="0" u="none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l-GR" sz="2000" b="1" i="1" u="none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sz="2000" b="1" i="0" u="none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𝚫</m:t>
                            </m:r>
                            <m:r>
                              <a:rPr lang="en-US" sz="2000" b="1" i="1" u="none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𝑨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l-GR" sz="2000" b="1" i="1" u="none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000" b="1" i="1" u="none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𝒓</m:t>
                                </m:r>
                              </m:e>
                              <m:sup>
                                <m:r>
                                  <a:rPr lang="en-US" sz="2000" b="1" i="1" u="none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45" name="Ορθογώνιο 4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82945" y="4179081"/>
                  <a:ext cx="1276119" cy="667683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Ορθογώνιο 45"/>
              <p:cNvSpPr/>
              <p:nvPr/>
            </p:nvSpPr>
            <p:spPr>
              <a:xfrm>
                <a:off x="5742703" y="5217959"/>
                <a:ext cx="1994264" cy="68640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000" b="1" i="0" u="none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𝚫𝛀</m:t>
                      </m:r>
                      <m:r>
                        <a:rPr lang="el-GR" sz="2000" b="1" i="0" u="none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l-GR" sz="2000" b="1" i="1" u="none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000" b="1" i="0" u="none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𝚫</m:t>
                          </m:r>
                          <m:sSup>
                            <m:sSupPr>
                              <m:ctrlPr>
                                <a:rPr lang="el-GR" sz="2000" b="1" i="1" u="none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 u="none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𝑨</m:t>
                              </m:r>
                            </m:e>
                            <m:sup>
                              <m:r>
                                <a:rPr lang="en-US" sz="2000" b="1" i="1" u="none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l-GR" sz="2000" b="1" i="1" u="none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 u="none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</m:e>
                            <m:sup>
                              <m:r>
                                <a:rPr lang="en-US" sz="2000" b="1" i="1" u="none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func>
                        <m:funcPr>
                          <m:ctrlPr>
                            <a:rPr lang="en-US" sz="2000" b="1" i="1" u="none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000" b="1" i="0" u="none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𝐜𝐨𝐬</m:t>
                          </m:r>
                        </m:fName>
                        <m:e>
                          <m:r>
                            <a:rPr lang="el-GR" sz="2000" b="1" i="1" u="none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𝜽</m:t>
                          </m:r>
                        </m:e>
                      </m:func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46" name="Ορθογώνιο 4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42703" y="5217959"/>
                <a:ext cx="1994264" cy="68640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7" name="Ομάδα 46"/>
          <p:cNvGrpSpPr/>
          <p:nvPr/>
        </p:nvGrpSpPr>
        <p:grpSpPr>
          <a:xfrm>
            <a:off x="343245" y="4566519"/>
            <a:ext cx="8527465" cy="2292925"/>
            <a:chOff x="343245" y="4566519"/>
            <a:chExt cx="8527465" cy="2292925"/>
          </a:xfrm>
        </p:grpSpPr>
        <p:grpSp>
          <p:nvGrpSpPr>
            <p:cNvPr id="48" name="Ομάδα 47"/>
            <p:cNvGrpSpPr/>
            <p:nvPr/>
          </p:nvGrpSpPr>
          <p:grpSpPr>
            <a:xfrm>
              <a:off x="343245" y="4566519"/>
              <a:ext cx="8527465" cy="2292925"/>
              <a:chOff x="343245" y="4566519"/>
              <a:chExt cx="8527465" cy="2292925"/>
            </a:xfrm>
          </p:grpSpPr>
          <p:pic>
            <p:nvPicPr>
              <p:cNvPr id="50" name="Εικόνα 49"/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 flipV="1">
                <a:off x="680165" y="5160783"/>
                <a:ext cx="3357048" cy="1257300"/>
              </a:xfrm>
              <a:prstGeom prst="rect">
                <a:avLst/>
              </a:prstGeom>
            </p:spPr>
          </p:pic>
          <p:sp>
            <p:nvSpPr>
              <p:cNvPr id="51" name="TextBox 50"/>
              <p:cNvSpPr txBox="1"/>
              <p:nvPr/>
            </p:nvSpPr>
            <p:spPr>
              <a:xfrm>
                <a:off x="343245" y="4566519"/>
                <a:ext cx="8527465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sz="1600" i="0" u="none" dirty="0" smtClean="0">
                    <a:solidFill>
                      <a:schemeClr val="bg1"/>
                    </a:solidFill>
                  </a:rPr>
                  <a:t>Στην περίπτωση που το επίπεδο που τέμνει την κωνική επιφάνεια δεν είναι κάθετο στον άξονά της, τότε η τομή που δημιουργείται έχει εμβαδό</a:t>
                </a:r>
                <a:r>
                  <a:rPr lang="en-US" sz="1600" i="0" u="none" dirty="0" smtClean="0">
                    <a:solidFill>
                      <a:schemeClr val="bg1"/>
                    </a:solidFill>
                  </a:rPr>
                  <a:t> </a:t>
                </a:r>
                <a:r>
                  <a:rPr lang="el-GR" sz="1600" i="0" u="none" dirty="0" smtClean="0">
                    <a:solidFill>
                      <a:schemeClr val="bg1"/>
                    </a:solidFill>
                  </a:rPr>
                  <a:t>Δ</a:t>
                </a:r>
                <a:r>
                  <a:rPr lang="en-US" sz="1600" u="none" dirty="0" smtClean="0">
                    <a:solidFill>
                      <a:schemeClr val="bg1"/>
                    </a:solidFill>
                  </a:rPr>
                  <a:t>A</a:t>
                </a:r>
                <a:r>
                  <a:rPr lang="en-US" sz="1600" i="0" u="none" dirty="0" smtClean="0">
                    <a:solidFill>
                      <a:schemeClr val="bg1"/>
                    </a:solidFill>
                  </a:rPr>
                  <a:t>’ </a:t>
                </a:r>
                <a:r>
                  <a:rPr lang="el-GR" sz="1600" i="0" u="none" dirty="0" smtClean="0">
                    <a:solidFill>
                      <a:schemeClr val="bg1"/>
                    </a:solidFill>
                  </a:rPr>
                  <a:t>και στερεά γωνία ορίζεται ως εξής:</a:t>
                </a:r>
                <a:endParaRPr lang="el-GR" sz="1600" i="0" u="none" dirty="0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52" name="Ευθεία γραμμή σύνδεσης 51"/>
              <p:cNvCxnSpPr/>
              <p:nvPr/>
            </p:nvCxnSpPr>
            <p:spPr bwMode="auto">
              <a:xfrm>
                <a:off x="676700" y="5784271"/>
                <a:ext cx="0" cy="1044000"/>
              </a:xfrm>
              <a:prstGeom prst="line">
                <a:avLst/>
              </a:prstGeom>
              <a:noFill/>
              <a:ln w="19050" cap="flat" cmpd="sng" algn="ctr">
                <a:solidFill>
                  <a:schemeClr val="bg1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53" name="Ευθύγραμμο βέλος σύνδεσης 52"/>
              <p:cNvCxnSpPr/>
              <p:nvPr/>
            </p:nvCxnSpPr>
            <p:spPr bwMode="auto">
              <a:xfrm>
                <a:off x="676700" y="6719453"/>
                <a:ext cx="2987826" cy="0"/>
              </a:xfrm>
              <a:prstGeom prst="straightConnector1">
                <a:avLst/>
              </a:prstGeom>
              <a:noFill/>
              <a:ln w="19050" cap="flat" cmpd="sng" algn="ctr">
                <a:solidFill>
                  <a:schemeClr val="bg1"/>
                </a:solidFill>
                <a:prstDash val="solid"/>
                <a:round/>
                <a:headEnd type="triangle"/>
                <a:tailEnd type="triangle"/>
              </a:ln>
              <a:effectLst/>
            </p:spPr>
          </p:cxnSp>
          <p:sp>
            <p:nvSpPr>
              <p:cNvPr id="54" name="Ορθογώνιο 53"/>
              <p:cNvSpPr/>
              <p:nvPr/>
            </p:nvSpPr>
            <p:spPr>
              <a:xfrm>
                <a:off x="1890472" y="6404756"/>
                <a:ext cx="284052" cy="400110"/>
              </a:xfrm>
              <a:prstGeom prst="rect">
                <a:avLst/>
              </a:prstGeom>
              <a:solidFill>
                <a:schemeClr val="tx1"/>
              </a:solidFill>
            </p:spPr>
            <p:txBody>
              <a:bodyPr wrap="none">
                <a:spAutoFit/>
              </a:bodyPr>
              <a:lstStyle/>
              <a:p>
                <a:pPr>
                  <a:spcBef>
                    <a:spcPts val="0"/>
                  </a:spcBef>
                </a:pPr>
                <a:r>
                  <a:rPr lang="en-US" sz="2000" u="none" dirty="0" smtClean="0">
                    <a:solidFill>
                      <a:schemeClr val="bg1"/>
                    </a:solidFill>
                  </a:rPr>
                  <a:t>r</a:t>
                </a:r>
                <a:endParaRPr lang="el-GR" sz="2000" dirty="0"/>
              </a:p>
            </p:txBody>
          </p:sp>
          <p:cxnSp>
            <p:nvCxnSpPr>
              <p:cNvPr id="55" name="Ευθεία γραμμή σύνδεσης 54"/>
              <p:cNvCxnSpPr/>
              <p:nvPr/>
            </p:nvCxnSpPr>
            <p:spPr bwMode="auto">
              <a:xfrm>
                <a:off x="3665818" y="5815444"/>
                <a:ext cx="0" cy="1044000"/>
              </a:xfrm>
              <a:prstGeom prst="line">
                <a:avLst/>
              </a:prstGeom>
              <a:noFill/>
              <a:ln w="19050" cap="flat" cmpd="sng" algn="ctr">
                <a:solidFill>
                  <a:schemeClr val="bg1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56" name="Ευθεία γραμμή σύνδεσης 55"/>
              <p:cNvCxnSpPr/>
              <p:nvPr/>
            </p:nvCxnSpPr>
            <p:spPr bwMode="auto">
              <a:xfrm flipV="1">
                <a:off x="3655089" y="5823928"/>
                <a:ext cx="864000" cy="0"/>
              </a:xfrm>
              <a:prstGeom prst="line">
                <a:avLst/>
              </a:prstGeom>
              <a:noFill/>
              <a:ln w="2857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49" name="Ορθογώνιο 48"/>
            <p:cNvSpPr/>
            <p:nvPr/>
          </p:nvSpPr>
          <p:spPr>
            <a:xfrm>
              <a:off x="3475720" y="5305139"/>
              <a:ext cx="582404" cy="40011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r>
                <a:rPr lang="el-GR" sz="2000" i="0" u="none" dirty="0" smtClean="0">
                  <a:solidFill>
                    <a:schemeClr val="tx1"/>
                  </a:solidFill>
                </a:rPr>
                <a:t>Δ</a:t>
              </a:r>
              <a:r>
                <a:rPr lang="en-US" sz="2000" u="none" dirty="0" smtClean="0">
                  <a:solidFill>
                    <a:schemeClr val="tx1"/>
                  </a:solidFill>
                </a:rPr>
                <a:t>A</a:t>
              </a:r>
              <a:r>
                <a:rPr lang="el-GR" sz="2000" u="none" dirty="0" smtClean="0">
                  <a:solidFill>
                    <a:schemeClr val="tx1"/>
                  </a:solidFill>
                </a:rPr>
                <a:t>’</a:t>
              </a:r>
              <a:endParaRPr lang="el-GR" sz="20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57" name="Ομάδα 56"/>
          <p:cNvGrpSpPr/>
          <p:nvPr/>
        </p:nvGrpSpPr>
        <p:grpSpPr>
          <a:xfrm>
            <a:off x="3672406" y="5746500"/>
            <a:ext cx="5336512" cy="798731"/>
            <a:chOff x="3672406" y="5746500"/>
            <a:chExt cx="5336512" cy="798731"/>
          </a:xfrm>
        </p:grpSpPr>
        <p:cxnSp>
          <p:nvCxnSpPr>
            <p:cNvPr id="58" name="Ευθεία γραμμή σύνδεσης 57"/>
            <p:cNvCxnSpPr/>
            <p:nvPr/>
          </p:nvCxnSpPr>
          <p:spPr bwMode="auto">
            <a:xfrm>
              <a:off x="3672406" y="5830854"/>
              <a:ext cx="733346" cy="497210"/>
            </a:xfrm>
            <a:prstGeom prst="line">
              <a:avLst/>
            </a:prstGeom>
            <a:noFill/>
            <a:ln w="19050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9" name="Ορθογώνιο 58"/>
            <p:cNvSpPr/>
            <p:nvPr/>
          </p:nvSpPr>
          <p:spPr>
            <a:xfrm>
              <a:off x="3996238" y="5746500"/>
              <a:ext cx="317716" cy="32400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2000" u="none" dirty="0">
                  <a:solidFill>
                    <a:srgbClr val="FF0000"/>
                  </a:solidFill>
                </a:rPr>
                <a:t>θ</a:t>
              </a:r>
              <a:endParaRPr lang="el-GR" sz="2000" dirty="0"/>
            </a:p>
          </p:txBody>
        </p:sp>
        <p:sp>
          <p:nvSpPr>
            <p:cNvPr id="60" name="Ορθογώνιο 59"/>
            <p:cNvSpPr/>
            <p:nvPr/>
          </p:nvSpPr>
          <p:spPr>
            <a:xfrm>
              <a:off x="4876002" y="5898900"/>
              <a:ext cx="4132916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2000" u="none" dirty="0" smtClean="0">
                  <a:solidFill>
                    <a:srgbClr val="FF0000"/>
                  </a:solidFill>
                </a:rPr>
                <a:t>θ = </a:t>
              </a:r>
              <a:r>
                <a:rPr lang="el-GR" sz="1600" i="0" u="none" dirty="0" smtClean="0">
                  <a:solidFill>
                    <a:srgbClr val="000000"/>
                  </a:solidFill>
                </a:rPr>
                <a:t>γωνία μεταξύ άξονα συμμετρίας κωνικής επιφάνειας και κάθετης στην επιφάνεια Δ</a:t>
              </a:r>
              <a:r>
                <a:rPr lang="en-US" sz="1600" i="0" u="none" dirty="0" smtClean="0">
                  <a:solidFill>
                    <a:srgbClr val="000000"/>
                  </a:solidFill>
                </a:rPr>
                <a:t>A’</a:t>
              </a:r>
              <a:endParaRPr lang="el-GR" sz="2000" i="0" dirty="0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47887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4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990600" y="86443"/>
            <a:ext cx="7162800" cy="4873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2400" i="0" u="none" dirty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ΟΡΙΣΜΟΣ </a:t>
            </a:r>
            <a:r>
              <a:rPr lang="el-GR" sz="2400" i="0" u="none" dirty="0" smtClean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ΜΙΚΡΗΣ ΣΤΕΡΕΑΣ </a:t>
            </a:r>
            <a:r>
              <a:rPr lang="el-GR" sz="2400" i="0" u="none" dirty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ΓΩΝΙΑΣ</a:t>
            </a:r>
            <a:endParaRPr lang="en-US" sz="2400" i="0" u="none" dirty="0">
              <a:solidFill>
                <a:srgbClr val="FC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grpSp>
        <p:nvGrpSpPr>
          <p:cNvPr id="50" name="Ομάδα 49"/>
          <p:cNvGrpSpPr/>
          <p:nvPr/>
        </p:nvGrpSpPr>
        <p:grpSpPr>
          <a:xfrm>
            <a:off x="63193" y="783046"/>
            <a:ext cx="6217174" cy="403575"/>
            <a:chOff x="63193" y="783046"/>
            <a:chExt cx="6217174" cy="40357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" name="TextBox 31"/>
                <p:cNvSpPr txBox="1"/>
                <p:nvPr/>
              </p:nvSpPr>
              <p:spPr>
                <a:xfrm>
                  <a:off x="2906335" y="844914"/>
                  <a:ext cx="1221488" cy="30777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000" b="1" i="0" u="none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  </m:t>
                        </m:r>
                        <m:r>
                          <a:rPr lang="el-GR" sz="2000" b="1" i="1" u="none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l-GR" sz="2000" b="1" i="1" u="none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b="1" i="0" u="none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𝐬𝐭𝐞𝐫𝐚𝐝</m:t>
                        </m:r>
                        <m:r>
                          <a:rPr lang="el-GR" sz="2000" b="1" i="0" u="none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oMath>
                    </m:oMathPara>
                  </a14:m>
                  <a:endParaRPr lang="el-GR" i="0" u="none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32" name="TextBox 3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06335" y="844914"/>
                  <a:ext cx="1221488" cy="307777"/>
                </a:xfrm>
                <a:prstGeom prst="rect">
                  <a:avLst/>
                </a:prstGeom>
                <a:blipFill>
                  <a:blip r:embed="rId2"/>
                  <a:stretch>
                    <a:fillRect r="-500" b="-10000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3" name="Ορθογώνιο 32"/>
            <p:cNvSpPr/>
            <p:nvPr/>
          </p:nvSpPr>
          <p:spPr>
            <a:xfrm>
              <a:off x="63193" y="786511"/>
              <a:ext cx="2979277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2000" i="0" u="none" dirty="0" smtClean="0">
                  <a:solidFill>
                    <a:schemeClr val="bg1"/>
                  </a:solidFill>
                </a:rPr>
                <a:t>Μονάδα Στερεάς Γωνίας:</a:t>
              </a:r>
              <a:endParaRPr lang="el-GR" sz="2000" dirty="0"/>
            </a:p>
          </p:txBody>
        </p:sp>
        <p:sp>
          <p:nvSpPr>
            <p:cNvPr id="34" name="Ορθογώνιο 33"/>
            <p:cNvSpPr/>
            <p:nvPr/>
          </p:nvSpPr>
          <p:spPr>
            <a:xfrm>
              <a:off x="4184922" y="783046"/>
              <a:ext cx="2095445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i="0" u="none" dirty="0" smtClean="0">
                  <a:solidFill>
                    <a:srgbClr val="FF0000"/>
                  </a:solidFill>
                </a:rPr>
                <a:t>(1 </a:t>
              </a:r>
              <a:r>
                <a:rPr lang="el-GR" sz="2000" i="0" u="none" dirty="0" err="1" smtClean="0">
                  <a:solidFill>
                    <a:srgbClr val="FF0000"/>
                  </a:solidFill>
                </a:rPr>
                <a:t>στερεοακτίνιο</a:t>
              </a:r>
              <a:r>
                <a:rPr lang="el-GR" sz="2000" i="0" u="none" dirty="0" smtClean="0">
                  <a:solidFill>
                    <a:srgbClr val="FF0000"/>
                  </a:solidFill>
                </a:rPr>
                <a:t>)</a:t>
              </a:r>
              <a:endParaRPr lang="el-GR" sz="2000" dirty="0">
                <a:solidFill>
                  <a:srgbClr val="FF0000"/>
                </a:solidFill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Ορθογώνιο 36"/>
              <p:cNvSpPr/>
              <p:nvPr/>
            </p:nvSpPr>
            <p:spPr>
              <a:xfrm>
                <a:off x="3000533" y="2203807"/>
                <a:ext cx="2658933" cy="42819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i="1" u="none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000" i="0" u="none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𝛀</m:t>
                          </m:r>
                        </m:e>
                        <m:sub>
                          <m:r>
                            <a:rPr lang="el-GR" sz="2000" i="0" u="none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𝛑𝛌𝛈𝛒𝛈𝛓</m:t>
                          </m:r>
                        </m:sub>
                      </m:sSub>
                      <m:r>
                        <a:rPr lang="el-GR" sz="2000" i="0" u="none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0" u="none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l-GR" sz="2000" b="1" i="0" u="none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𝛑</m:t>
                      </m:r>
                      <m:r>
                        <a:rPr lang="en-US" sz="2000" b="1" i="0" u="none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sz="2000" i="0" u="none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𝐬𝐭𝐞𝐫𝐚𝐝</m:t>
                      </m:r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37" name="Ορθογώνιο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00533" y="2203807"/>
                <a:ext cx="2658933" cy="428194"/>
              </a:xfrm>
              <a:prstGeom prst="rect">
                <a:avLst/>
              </a:prstGeom>
              <a:blipFill>
                <a:blip r:embed="rId3"/>
                <a:stretch>
                  <a:fillRect b="-11429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Ορθογώνιο 43"/>
              <p:cNvSpPr/>
              <p:nvPr/>
            </p:nvSpPr>
            <p:spPr>
              <a:xfrm>
                <a:off x="2608388" y="5381201"/>
                <a:ext cx="1947777" cy="62696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1800" b="1" i="0" u="none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𝚫</m:t>
                      </m:r>
                      <m:sSup>
                        <m:sSupPr>
                          <m:ctrlPr>
                            <a:rPr lang="el-GR" sz="1800" b="1" i="1" u="none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l-GR" sz="1800" b="1" i="0" u="none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𝛀</m:t>
                          </m:r>
                        </m:e>
                        <m:sup>
                          <m:r>
                            <a:rPr lang="el-GR" sz="1800" b="1" i="1" u="none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l-GR" sz="1800" b="1" i="0" u="none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l-GR" sz="1800" b="1" i="1" u="none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1800" b="1" i="0" u="none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𝚫</m:t>
                          </m:r>
                          <m:sSup>
                            <m:sSupPr>
                              <m:ctrlPr>
                                <a:rPr lang="el-GR" sz="1800" b="1" i="1" u="none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800" b="1" i="1" u="none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𝑨</m:t>
                              </m:r>
                            </m:e>
                            <m:sup>
                              <m:r>
                                <a:rPr lang="en-US" sz="1800" b="1" i="1" u="none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l-GR" sz="1800" b="1" i="1" u="none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800" b="1" i="1" u="none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</m:e>
                            <m:sup>
                              <m:r>
                                <a:rPr lang="en-US" sz="1800" b="1" i="1" u="none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func>
                        <m:funcPr>
                          <m:ctrlPr>
                            <a:rPr lang="en-US" sz="1800" b="1" i="1" u="none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1800" b="1" i="0" u="none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𝐜𝐨𝐬</m:t>
                          </m:r>
                        </m:fName>
                        <m:e>
                          <m:sSup>
                            <m:sSupPr>
                              <m:ctrlPr>
                                <a:rPr lang="en-US" sz="1800" b="1" i="1" u="none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l-GR" sz="1800" b="1" i="1" u="none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𝜽</m:t>
                              </m:r>
                            </m:e>
                            <m:sup>
                              <m:r>
                                <a:rPr lang="el-GR" sz="1800" b="1" i="1" u="none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e>
                      </m:func>
                    </m:oMath>
                  </m:oMathPara>
                </a14:m>
                <a:endParaRPr lang="el-GR" sz="1800" dirty="0"/>
              </a:p>
            </p:txBody>
          </p:sp>
        </mc:Choice>
        <mc:Fallback xmlns="">
          <p:sp>
            <p:nvSpPr>
              <p:cNvPr id="44" name="Ορθογώνιο 4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8388" y="5381201"/>
                <a:ext cx="1947777" cy="62696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8" name="Ομάδα 57"/>
          <p:cNvGrpSpPr/>
          <p:nvPr/>
        </p:nvGrpSpPr>
        <p:grpSpPr>
          <a:xfrm>
            <a:off x="5128249" y="5395706"/>
            <a:ext cx="3832787" cy="610103"/>
            <a:chOff x="5128249" y="5395706"/>
            <a:chExt cx="3832787" cy="610103"/>
          </a:xfrm>
        </p:grpSpPr>
        <p:sp>
          <p:nvSpPr>
            <p:cNvPr id="45" name="Ορθογώνιο 44"/>
            <p:cNvSpPr/>
            <p:nvPr/>
          </p:nvSpPr>
          <p:spPr>
            <a:xfrm>
              <a:off x="5128249" y="5531196"/>
              <a:ext cx="223830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1800" i="0" u="none" dirty="0" smtClean="0">
                  <a:solidFill>
                    <a:schemeClr val="bg1"/>
                  </a:solidFill>
                </a:rPr>
                <a:t>Δεξιά Στερεά Γωνία:</a:t>
              </a:r>
              <a:endParaRPr lang="el-GR" sz="1800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6" name="Ορθογώνιο 45"/>
                <p:cNvSpPr/>
                <p:nvPr/>
              </p:nvSpPr>
              <p:spPr>
                <a:xfrm>
                  <a:off x="7219854" y="5395706"/>
                  <a:ext cx="1741182" cy="610103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1800" b="1" i="0" u="none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𝚫𝛀</m:t>
                        </m:r>
                        <m:r>
                          <a:rPr lang="el-GR" sz="1800" b="1" i="0" u="none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l-GR" sz="1800" b="1" i="1" u="none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sz="1800" b="1" i="0" u="none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𝚫</m:t>
                            </m:r>
                            <m:r>
                              <a:rPr lang="en-US" sz="1800" b="1" i="1" u="none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𝑨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l-GR" sz="1800" b="1" i="1" u="none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1800" b="1" i="1" u="none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𝒓</m:t>
                                </m:r>
                              </m:e>
                              <m:sup>
                                <m:r>
                                  <a:rPr lang="en-US" sz="1800" b="1" i="1" u="none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  <m:func>
                          <m:funcPr>
                            <m:ctrlPr>
                              <a:rPr lang="en-US" sz="1800" b="1" i="1" u="none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sz="1800" b="1" i="0" u="none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𝐜𝐨𝐬</m:t>
                            </m:r>
                          </m:fName>
                          <m:e>
                            <m:r>
                              <a:rPr lang="el-GR" sz="1800" b="1" i="1" u="none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𝜽</m:t>
                            </m:r>
                          </m:e>
                        </m:func>
                      </m:oMath>
                    </m:oMathPara>
                  </a14:m>
                  <a:endParaRPr lang="el-GR" sz="1800" dirty="0"/>
                </a:p>
              </p:txBody>
            </p:sp>
          </mc:Choice>
          <mc:Fallback xmlns="">
            <p:sp>
              <p:nvSpPr>
                <p:cNvPr id="46" name="Ορθογώνιο 4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219854" y="5395706"/>
                  <a:ext cx="1741182" cy="610103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4216530" y="6191091"/>
                <a:ext cx="1188659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000" i="0" u="none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𝚫</m:t>
                      </m:r>
                      <m:sSup>
                        <m:sSupPr>
                          <m:ctrlPr>
                            <a:rPr lang="el-GR" sz="2000" i="1" u="none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l-GR" sz="2000" i="0" u="none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𝛀</m:t>
                          </m:r>
                        </m:e>
                        <m:sup>
                          <m:r>
                            <a:rPr lang="el-GR" sz="2000" u="none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l-GR" sz="2000" b="1" i="1" u="none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l-GR" sz="2000" i="0" u="none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𝚫𝛀</m:t>
                      </m:r>
                    </m:oMath>
                  </m:oMathPara>
                </a14:m>
                <a:endParaRPr lang="el-GR" sz="3600" i="0" u="none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6530" y="6191091"/>
                <a:ext cx="1188659" cy="307777"/>
              </a:xfrm>
              <a:prstGeom prst="rect">
                <a:avLst/>
              </a:prstGeom>
              <a:blipFill>
                <a:blip r:embed="rId8"/>
                <a:stretch>
                  <a:fillRect l="-4615" r="-4103" b="-800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3" name="Ομάδα 52"/>
          <p:cNvGrpSpPr/>
          <p:nvPr/>
        </p:nvGrpSpPr>
        <p:grpSpPr>
          <a:xfrm>
            <a:off x="59728" y="1281138"/>
            <a:ext cx="5509647" cy="790216"/>
            <a:chOff x="59728" y="1281138"/>
            <a:chExt cx="5509647" cy="790216"/>
          </a:xfrm>
        </p:grpSpPr>
        <p:sp>
          <p:nvSpPr>
            <p:cNvPr id="35" name="Ορθογώνιο 34"/>
            <p:cNvSpPr/>
            <p:nvPr/>
          </p:nvSpPr>
          <p:spPr>
            <a:xfrm>
              <a:off x="59728" y="1427288"/>
              <a:ext cx="2940805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2000" i="0" u="none" dirty="0" smtClean="0">
                  <a:solidFill>
                    <a:schemeClr val="bg1"/>
                  </a:solidFill>
                </a:rPr>
                <a:t>Πλήρης Στερεάς Γωνίας:</a:t>
              </a:r>
              <a:endParaRPr lang="el-GR" sz="2000" dirty="0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2" name="Ορθογώνιο 51"/>
                <p:cNvSpPr/>
                <p:nvPr/>
              </p:nvSpPr>
              <p:spPr>
                <a:xfrm>
                  <a:off x="2916726" y="1281138"/>
                  <a:ext cx="2652649" cy="790216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b="1" i="1" u="none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2000" b="1" i="0" u="none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𝛀</m:t>
                            </m:r>
                          </m:e>
                          <m:sub>
                            <m:r>
                              <a:rPr lang="el-GR" sz="2000" b="1" i="0" u="none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𝛑𝛌𝛈𝛒𝛈𝛓</m:t>
                            </m:r>
                          </m:sub>
                        </m:sSub>
                        <m:r>
                          <a:rPr lang="el-GR" sz="2000" b="1" i="0" u="none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l-GR" sz="2000" b="1" i="1" u="none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l-GR" sz="2000" b="1" i="1" u="none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b="1" i="1" u="none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𝑨</m:t>
                                </m:r>
                              </m:e>
                              <m:sub>
                                <m:r>
                                  <a:rPr lang="el-GR" sz="2000" b="1" i="0" u="none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𝛔𝛗𝛂𝛊𝛒𝛂𝛓</m:t>
                                </m:r>
                              </m:sub>
                            </m:sSub>
                          </m:num>
                          <m:den>
                            <m:sSubSup>
                              <m:sSubSupPr>
                                <m:ctrlPr>
                                  <a:rPr lang="en-US" sz="2000" b="1" i="1" u="none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sz="2000" b="1" i="1" u="none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𝒓</m:t>
                                </m:r>
                              </m:e>
                              <m:sub>
                                <m:r>
                                  <a:rPr lang="el-GR" sz="2000" b="1" i="0" u="none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𝛔𝛗𝛂𝛊𝛒𝛂𝛓</m:t>
                                </m:r>
                              </m:sub>
                              <m:sup>
                                <m:r>
                                  <a:rPr lang="el-GR" sz="2000" b="1" i="1" u="none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bSup>
                          </m:den>
                        </m:f>
                        <m:r>
                          <a:rPr lang="el-GR" sz="2000" b="1" i="1" u="none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</m:oMath>
                    </m:oMathPara>
                  </a14:m>
                  <a:endParaRPr lang="el-GR" sz="2000" dirty="0"/>
                </a:p>
              </p:txBody>
            </p:sp>
          </mc:Choice>
          <mc:Fallback>
            <p:sp>
              <p:nvSpPr>
                <p:cNvPr id="52" name="Ορθογώνιο 5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16726" y="1281138"/>
                  <a:ext cx="2652649" cy="790216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Ορθογώνιο 53"/>
              <p:cNvSpPr/>
              <p:nvPr/>
            </p:nvSpPr>
            <p:spPr>
              <a:xfrm>
                <a:off x="5497910" y="1249010"/>
                <a:ext cx="1244379" cy="71577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sz="2000" b="1" i="1" u="none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000" b="1" i="1" u="none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  <m:r>
                            <a:rPr lang="el-GR" sz="2000" b="1" i="1" u="none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𝝅</m:t>
                          </m:r>
                          <m:sSup>
                            <m:sSupPr>
                              <m:ctrlPr>
                                <a:rPr lang="el-GR" sz="2000" b="1" i="1" u="none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 u="none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</m:e>
                            <m:sup>
                              <m:r>
                                <a:rPr lang="en-US" sz="2000" b="1" i="1" u="none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l-GR" sz="2000" b="1" i="1" u="none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 u="none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</m:e>
                            <m:sup>
                              <m:r>
                                <a:rPr lang="en-US" sz="2000" b="1" i="1" u="none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en-US" sz="2000" b="1" i="1" u="none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sz="2000" b="1" i="1" u="none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⇨</m:t>
                      </m:r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54" name="Ορθογώνιο 5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97910" y="1249010"/>
                <a:ext cx="1244379" cy="715773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" name="Ομάδα 14"/>
          <p:cNvGrpSpPr/>
          <p:nvPr/>
        </p:nvGrpSpPr>
        <p:grpSpPr>
          <a:xfrm>
            <a:off x="1794527" y="3129891"/>
            <a:ext cx="5155161" cy="1681427"/>
            <a:chOff x="1794527" y="3129891"/>
            <a:chExt cx="5155161" cy="1681427"/>
          </a:xfrm>
        </p:grpSpPr>
        <p:grpSp>
          <p:nvGrpSpPr>
            <p:cNvPr id="14" name="Ομάδα 13"/>
            <p:cNvGrpSpPr/>
            <p:nvPr/>
          </p:nvGrpSpPr>
          <p:grpSpPr>
            <a:xfrm>
              <a:off x="2252021" y="3129891"/>
              <a:ext cx="3939161" cy="1681427"/>
              <a:chOff x="2252021" y="3129891"/>
              <a:chExt cx="3939161" cy="1681427"/>
            </a:xfrm>
          </p:grpSpPr>
          <p:grpSp>
            <p:nvGrpSpPr>
              <p:cNvPr id="5" name="Ομάδα 4"/>
              <p:cNvGrpSpPr/>
              <p:nvPr/>
            </p:nvGrpSpPr>
            <p:grpSpPr>
              <a:xfrm>
                <a:off x="2252021" y="3129891"/>
                <a:ext cx="3939161" cy="1681427"/>
                <a:chOff x="2252021" y="3129891"/>
                <a:chExt cx="3939161" cy="1681427"/>
              </a:xfrm>
            </p:grpSpPr>
            <p:pic>
              <p:nvPicPr>
                <p:cNvPr id="41" name="Εικόνα 40"/>
                <p:cNvPicPr>
                  <a:picLocks noChangeAspect="1"/>
                </p:cNvPicPr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 flipH="1" flipV="1">
                  <a:off x="2252021" y="3947921"/>
                  <a:ext cx="2018555" cy="756000"/>
                </a:xfrm>
                <a:prstGeom prst="rect">
                  <a:avLst/>
                </a:prstGeom>
              </p:spPr>
            </p:pic>
            <p:pic>
              <p:nvPicPr>
                <p:cNvPr id="23" name="Εικόνα 22"/>
                <p:cNvPicPr>
                  <a:picLocks noChangeAspect="1"/>
                </p:cNvPicPr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 rot="167765">
                  <a:off x="4167372" y="3868805"/>
                  <a:ext cx="2023810" cy="942513"/>
                </a:xfrm>
                <a:prstGeom prst="rect">
                  <a:avLst/>
                </a:prstGeom>
              </p:spPr>
            </p:pic>
            <p:sp>
              <p:nvSpPr>
                <p:cNvPr id="43" name="Ορθογώνιο 42"/>
                <p:cNvSpPr/>
                <p:nvPr/>
              </p:nvSpPr>
              <p:spPr>
                <a:xfrm>
                  <a:off x="2496576" y="3129891"/>
                  <a:ext cx="3561744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l-GR" sz="2000" i="0" u="none" dirty="0" err="1" smtClean="0">
                      <a:solidFill>
                        <a:schemeClr val="bg1"/>
                      </a:solidFill>
                    </a:rPr>
                    <a:t>Κατακορυφήν</a:t>
                  </a:r>
                  <a:r>
                    <a:rPr lang="el-GR" sz="2000" i="0" u="none" dirty="0" smtClean="0">
                      <a:solidFill>
                        <a:schemeClr val="bg1"/>
                      </a:solidFill>
                    </a:rPr>
                    <a:t> Στερεές Γωνίες:</a:t>
                  </a:r>
                  <a:endParaRPr lang="el-GR" sz="2000" dirty="0"/>
                </a:p>
              </p:txBody>
            </p:sp>
          </p:grpSp>
          <p:cxnSp>
            <p:nvCxnSpPr>
              <p:cNvPr id="9" name="Ευθεία γραμμή σύνδεσης 8"/>
              <p:cNvCxnSpPr/>
              <p:nvPr/>
            </p:nvCxnSpPr>
            <p:spPr bwMode="auto">
              <a:xfrm>
                <a:off x="2374799" y="3950890"/>
                <a:ext cx="3745300" cy="786094"/>
              </a:xfrm>
              <a:prstGeom prst="line">
                <a:avLst/>
              </a:prstGeom>
              <a:noFill/>
              <a:ln w="19050" cap="flat" cmpd="sng" algn="ctr">
                <a:solidFill>
                  <a:schemeClr val="bg2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51" name="Ευθεία γραμμή σύνδεσης 50"/>
              <p:cNvCxnSpPr/>
              <p:nvPr/>
            </p:nvCxnSpPr>
            <p:spPr bwMode="auto">
              <a:xfrm flipV="1">
                <a:off x="2527199" y="3942190"/>
                <a:ext cx="3629228" cy="770547"/>
              </a:xfrm>
              <a:prstGeom prst="line">
                <a:avLst/>
              </a:prstGeom>
              <a:noFill/>
              <a:ln w="19050" cap="flat" cmpd="sng" algn="ctr">
                <a:solidFill>
                  <a:schemeClr val="bg2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</p:cxnSp>
        </p:grpSp>
        <p:cxnSp>
          <p:nvCxnSpPr>
            <p:cNvPr id="24" name="Ευθεία γραμμή σύνδεσης 23"/>
            <p:cNvCxnSpPr/>
            <p:nvPr/>
          </p:nvCxnSpPr>
          <p:spPr bwMode="auto">
            <a:xfrm flipV="1">
              <a:off x="6157688" y="4329669"/>
              <a:ext cx="792000" cy="3600"/>
            </a:xfrm>
            <a:prstGeom prst="line">
              <a:avLst/>
            </a:prstGeom>
            <a:noFill/>
            <a:ln w="285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7" name="Ευθεία γραμμή σύνδεσης 26"/>
            <p:cNvCxnSpPr/>
            <p:nvPr/>
          </p:nvCxnSpPr>
          <p:spPr bwMode="auto">
            <a:xfrm>
              <a:off x="1794527" y="4350451"/>
              <a:ext cx="786371" cy="3600"/>
            </a:xfrm>
            <a:prstGeom prst="line">
              <a:avLst/>
            </a:prstGeom>
            <a:noFill/>
            <a:ln w="285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8" name="Ορθογώνιο 7"/>
          <p:cNvSpPr/>
          <p:nvPr/>
        </p:nvSpPr>
        <p:spPr>
          <a:xfrm>
            <a:off x="2338471" y="4333984"/>
            <a:ext cx="502830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l-GR" sz="1600" i="0" u="none" dirty="0" smtClean="0">
                <a:solidFill>
                  <a:schemeClr val="tx1"/>
                </a:solidFill>
              </a:rPr>
              <a:t>Δ</a:t>
            </a:r>
            <a:r>
              <a:rPr lang="en-US" sz="1600" u="none" dirty="0">
                <a:solidFill>
                  <a:schemeClr val="tx1"/>
                </a:solidFill>
              </a:rPr>
              <a:t>A</a:t>
            </a:r>
            <a:r>
              <a:rPr lang="en-US" sz="1600" u="none" dirty="0" smtClean="0">
                <a:solidFill>
                  <a:schemeClr val="tx1"/>
                </a:solidFill>
              </a:rPr>
              <a:t>’</a:t>
            </a:r>
            <a:endParaRPr lang="el-GR" sz="1600" dirty="0">
              <a:solidFill>
                <a:schemeClr val="tx1"/>
              </a:solidFill>
            </a:endParaRPr>
          </a:p>
        </p:txBody>
      </p:sp>
      <p:sp>
        <p:nvSpPr>
          <p:cNvPr id="48" name="Ορθογώνιο 47"/>
          <p:cNvSpPr/>
          <p:nvPr/>
        </p:nvSpPr>
        <p:spPr>
          <a:xfrm>
            <a:off x="53838" y="5521935"/>
            <a:ext cx="26390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1800" i="0" u="none" dirty="0" smtClean="0">
                <a:solidFill>
                  <a:schemeClr val="bg1"/>
                </a:solidFill>
              </a:rPr>
              <a:t>Αριστερή Στερεά Γωνία:</a:t>
            </a:r>
            <a:endParaRPr lang="el-GR" sz="1800" dirty="0"/>
          </a:p>
        </p:txBody>
      </p:sp>
      <p:grpSp>
        <p:nvGrpSpPr>
          <p:cNvPr id="56" name="Ομάδα 55"/>
          <p:cNvGrpSpPr/>
          <p:nvPr/>
        </p:nvGrpSpPr>
        <p:grpSpPr>
          <a:xfrm>
            <a:off x="1825700" y="3969021"/>
            <a:ext cx="2419678" cy="1291209"/>
            <a:chOff x="1825700" y="3969021"/>
            <a:chExt cx="2419678" cy="1291209"/>
          </a:xfrm>
        </p:grpSpPr>
        <p:cxnSp>
          <p:nvCxnSpPr>
            <p:cNvPr id="11" name="Ευθεία γραμμή σύνδεσης 10"/>
            <p:cNvCxnSpPr/>
            <p:nvPr/>
          </p:nvCxnSpPr>
          <p:spPr bwMode="auto">
            <a:xfrm>
              <a:off x="2544731" y="4368178"/>
              <a:ext cx="0" cy="792000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" name="Ευθύγραμμο βέλος σύνδεσης 11"/>
            <p:cNvCxnSpPr/>
            <p:nvPr/>
          </p:nvCxnSpPr>
          <p:spPr bwMode="auto">
            <a:xfrm>
              <a:off x="2544731" y="5083976"/>
              <a:ext cx="1692000" cy="0"/>
            </a:xfrm>
            <a:prstGeom prst="straightConnector1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triangle"/>
              <a:tailEnd type="triangle"/>
            </a:ln>
            <a:effectLst/>
          </p:spPr>
        </p:cxnSp>
        <p:sp>
          <p:nvSpPr>
            <p:cNvPr id="13" name="Ορθογώνιο 12"/>
            <p:cNvSpPr/>
            <p:nvPr/>
          </p:nvSpPr>
          <p:spPr>
            <a:xfrm>
              <a:off x="3233027" y="4860120"/>
              <a:ext cx="284052" cy="400110"/>
            </a:xfrm>
            <a:prstGeom prst="rect">
              <a:avLst/>
            </a:prstGeom>
            <a:solidFill>
              <a:schemeClr val="tx1"/>
            </a:solidFill>
          </p:spPr>
          <p:txBody>
            <a:bodyPr wrap="none">
              <a:spAutoFit/>
            </a:bodyPr>
            <a:lstStyle/>
            <a:p>
              <a:pPr>
                <a:spcBef>
                  <a:spcPts val="0"/>
                </a:spcBef>
              </a:pPr>
              <a:r>
                <a:rPr lang="en-US" sz="2000" u="none" dirty="0" smtClean="0">
                  <a:solidFill>
                    <a:schemeClr val="bg1"/>
                  </a:solidFill>
                </a:rPr>
                <a:t>r</a:t>
              </a:r>
              <a:endParaRPr lang="el-GR" sz="2000" dirty="0"/>
            </a:p>
          </p:txBody>
        </p:sp>
        <p:sp>
          <p:nvSpPr>
            <p:cNvPr id="42" name="Ορθογώνιο 41"/>
            <p:cNvSpPr/>
            <p:nvPr/>
          </p:nvSpPr>
          <p:spPr>
            <a:xfrm>
              <a:off x="1863772" y="4035592"/>
              <a:ext cx="38824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2000" u="none" dirty="0" smtClean="0">
                  <a:solidFill>
                    <a:srgbClr val="FF0000"/>
                  </a:solidFill>
                </a:rPr>
                <a:t>θ'</a:t>
              </a:r>
              <a:endParaRPr lang="el-GR" sz="2000" dirty="0"/>
            </a:p>
          </p:txBody>
        </p:sp>
        <p:cxnSp>
          <p:nvCxnSpPr>
            <p:cNvPr id="39" name="Ευθεία γραμμή σύνδεσης 38"/>
            <p:cNvCxnSpPr/>
            <p:nvPr/>
          </p:nvCxnSpPr>
          <p:spPr bwMode="auto">
            <a:xfrm>
              <a:off x="4245378" y="4385495"/>
              <a:ext cx="0" cy="792000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0" name="Ευθεία γραμμή σύνδεσης 39"/>
            <p:cNvCxnSpPr/>
            <p:nvPr/>
          </p:nvCxnSpPr>
          <p:spPr bwMode="auto">
            <a:xfrm>
              <a:off x="1825700" y="3969021"/>
              <a:ext cx="783241" cy="401739"/>
            </a:xfrm>
            <a:prstGeom prst="line">
              <a:avLst/>
            </a:prstGeom>
            <a:noFill/>
            <a:ln w="19050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730771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44" grpId="0"/>
      <p:bldP spid="49" grpId="0"/>
      <p:bldP spid="54" grpId="0"/>
      <p:bldP spid="4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990600" y="86443"/>
            <a:ext cx="7162800" cy="4873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2400" i="0" u="none" dirty="0" smtClean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ΡΟΗ </a:t>
            </a:r>
            <a:r>
              <a:rPr lang="el-GR" sz="2400" u="none" dirty="0" smtClean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Φ</a:t>
            </a:r>
            <a:r>
              <a:rPr lang="el-GR" sz="2400" i="0" u="none" dirty="0" smtClean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ΗΛΕΚΤΡΙΚΟΥ ΠΕΔΙΟΥ</a:t>
            </a:r>
            <a:endParaRPr lang="en-US" sz="2400" i="0" u="none" dirty="0">
              <a:solidFill>
                <a:srgbClr val="FC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grpSp>
        <p:nvGrpSpPr>
          <p:cNvPr id="191" name="Ομάδα 190"/>
          <p:cNvGrpSpPr/>
          <p:nvPr/>
        </p:nvGrpSpPr>
        <p:grpSpPr>
          <a:xfrm>
            <a:off x="0" y="623733"/>
            <a:ext cx="9143999" cy="866233"/>
            <a:chOff x="0" y="623733"/>
            <a:chExt cx="9143999" cy="866233"/>
          </a:xfrm>
        </p:grpSpPr>
        <p:sp>
          <p:nvSpPr>
            <p:cNvPr id="3" name="TextBox 2"/>
            <p:cNvSpPr txBox="1"/>
            <p:nvPr/>
          </p:nvSpPr>
          <p:spPr>
            <a:xfrm>
              <a:off x="0" y="658969"/>
              <a:ext cx="914399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l-GR" sz="2400" i="0" u="none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Η έννοια της ροής </a:t>
              </a:r>
              <a:r>
                <a:rPr lang="el-GR" sz="2400" u="none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Φ</a:t>
              </a:r>
              <a:r>
                <a:rPr lang="el-GR" sz="2400" i="0" u="none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της του ηλεκτρικού πεδίου    σχετίζεται με επιφάνειες που βρίσκονται μέσα στο ηλεκτρικό πεδίο</a:t>
              </a:r>
              <a:endParaRPr lang="el-GR" sz="2400" i="0" u="none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4" name="Ορθογώνιο 73"/>
                <p:cNvSpPr/>
                <p:nvPr/>
              </p:nvSpPr>
              <p:spPr>
                <a:xfrm>
                  <a:off x="6602799" y="623733"/>
                  <a:ext cx="463588" cy="50642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2400" i="1" u="none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u="none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𝑬</m:t>
                            </m:r>
                          </m:e>
                        </m:acc>
                      </m:oMath>
                    </m:oMathPara>
                  </a14:m>
                  <a:endParaRPr lang="el-GR" sz="2400" dirty="0"/>
                </a:p>
              </p:txBody>
            </p:sp>
          </mc:Choice>
          <mc:Fallback xmlns="">
            <p:sp>
              <p:nvSpPr>
                <p:cNvPr id="74" name="Ορθογώνιο 7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02799" y="623733"/>
                  <a:ext cx="463588" cy="506421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88" name="Ομάδα 187"/>
          <p:cNvGrpSpPr/>
          <p:nvPr/>
        </p:nvGrpSpPr>
        <p:grpSpPr>
          <a:xfrm>
            <a:off x="6998" y="4489829"/>
            <a:ext cx="5606005" cy="438390"/>
            <a:chOff x="6998" y="4406701"/>
            <a:chExt cx="5606005" cy="438390"/>
          </a:xfrm>
        </p:grpSpPr>
        <p:sp>
          <p:nvSpPr>
            <p:cNvPr id="184" name="TextBox 183"/>
            <p:cNvSpPr txBox="1"/>
            <p:nvPr/>
          </p:nvSpPr>
          <p:spPr>
            <a:xfrm>
              <a:off x="6998" y="4426766"/>
              <a:ext cx="394154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1600" i="0" u="none" dirty="0" smtClean="0">
                  <a:solidFill>
                    <a:schemeClr val="bg1"/>
                  </a:solidFill>
                </a:rPr>
                <a:t>Στοιχειώδης Ροή Ηλεκτρικού Πεδίου </a:t>
              </a:r>
              <a:r>
                <a:rPr lang="en-US" sz="2000" u="none" dirty="0" smtClean="0">
                  <a:solidFill>
                    <a:srgbClr val="FF0000"/>
                  </a:solidFill>
                </a:rPr>
                <a:t>d</a:t>
              </a:r>
              <a:r>
                <a:rPr lang="el-GR" sz="2000" u="none" dirty="0" smtClean="0">
                  <a:solidFill>
                    <a:srgbClr val="FF0000"/>
                  </a:solidFill>
                </a:rPr>
                <a:t>Φ</a:t>
              </a:r>
              <a:r>
                <a:rPr lang="el-GR" sz="2000" i="0" u="none" dirty="0" smtClean="0">
                  <a:solidFill>
                    <a:srgbClr val="FF0000"/>
                  </a:solidFill>
                </a:rPr>
                <a:t>:</a:t>
              </a:r>
              <a:endParaRPr lang="el-GR" sz="1600" i="0" u="none" dirty="0">
                <a:solidFill>
                  <a:schemeClr val="bg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5" name="Ορθογώνιο 184"/>
                <p:cNvSpPr/>
                <p:nvPr/>
              </p:nvSpPr>
              <p:spPr>
                <a:xfrm>
                  <a:off x="3963192" y="4406701"/>
                  <a:ext cx="1649811" cy="43839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u="none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𝒅</m:t>
                        </m:r>
                        <m:r>
                          <a:rPr lang="el-GR" sz="2000" b="1" i="1" u="none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𝜱</m:t>
                        </m:r>
                        <m:r>
                          <a:rPr lang="el-GR" sz="2000" b="1" i="0" u="none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acc>
                          <m:accPr>
                            <m:chr m:val="⃗"/>
                            <m:ctrlPr>
                              <a:rPr lang="el-GR" sz="2000" i="1" u="none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000" u="none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𝑬</m:t>
                            </m:r>
                          </m:e>
                        </m:acc>
                        <m:r>
                          <a:rPr lang="el-GR" sz="2000" u="none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sz="2000" u="none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𝒅</m:t>
                        </m:r>
                        <m:acc>
                          <m:accPr>
                            <m:chr m:val="⃗"/>
                            <m:ctrlPr>
                              <a:rPr lang="en-US" sz="2000" i="1" u="none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000" u="none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𝑨</m:t>
                            </m:r>
                          </m:e>
                        </m:acc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185" name="Ορθογώνιο 18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63192" y="4406701"/>
                  <a:ext cx="1649811" cy="438390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90" name="Ομάδα 189"/>
          <p:cNvGrpSpPr/>
          <p:nvPr/>
        </p:nvGrpSpPr>
        <p:grpSpPr>
          <a:xfrm>
            <a:off x="3538" y="1475124"/>
            <a:ext cx="9015772" cy="3389331"/>
            <a:chOff x="3538" y="1475124"/>
            <a:chExt cx="9015772" cy="3389331"/>
          </a:xfrm>
        </p:grpSpPr>
        <p:grpSp>
          <p:nvGrpSpPr>
            <p:cNvPr id="189" name="Ομάδα 188"/>
            <p:cNvGrpSpPr/>
            <p:nvPr/>
          </p:nvGrpSpPr>
          <p:grpSpPr>
            <a:xfrm>
              <a:off x="3538" y="1475124"/>
              <a:ext cx="9015772" cy="3389331"/>
              <a:chOff x="3538" y="1475124"/>
              <a:chExt cx="9015772" cy="3389331"/>
            </a:xfrm>
          </p:grpSpPr>
          <p:grpSp>
            <p:nvGrpSpPr>
              <p:cNvPr id="186" name="Ομάδα 185"/>
              <p:cNvGrpSpPr/>
              <p:nvPr/>
            </p:nvGrpSpPr>
            <p:grpSpPr>
              <a:xfrm>
                <a:off x="3538" y="1475124"/>
                <a:ext cx="8720038" cy="3389331"/>
                <a:chOff x="3538" y="1475124"/>
                <a:chExt cx="8720038" cy="3389331"/>
              </a:xfrm>
            </p:grpSpPr>
            <p:pic>
              <p:nvPicPr>
                <p:cNvPr id="39" name="Εικόνα 38"/>
                <p:cNvPicPr>
                  <a:picLocks noChangeAspect="1"/>
                </p:cNvPicPr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5833387" y="1475124"/>
                  <a:ext cx="2890189" cy="3389331"/>
                </a:xfrm>
                <a:prstGeom prst="rect">
                  <a:avLst/>
                </a:prstGeom>
              </p:spPr>
            </p:pic>
            <p:sp>
              <p:nvSpPr>
                <p:cNvPr id="38" name="TextBox 37"/>
                <p:cNvSpPr txBox="1"/>
                <p:nvPr/>
              </p:nvSpPr>
              <p:spPr>
                <a:xfrm>
                  <a:off x="3538" y="1711268"/>
                  <a:ext cx="4797062" cy="89255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l-GR" sz="1600" i="0" u="none" dirty="0" smtClean="0">
                      <a:solidFill>
                        <a:schemeClr val="bg1"/>
                      </a:solidFill>
                    </a:rPr>
                    <a:t>Για να ορίσουμε τη ροή της έντασης του ηλεκτρικού πεδίου θεωρούμε μια τυχαία επιφάνεια </a:t>
                  </a:r>
                  <a:r>
                    <a:rPr lang="el-GR" sz="2000" u="none" dirty="0" smtClean="0">
                      <a:solidFill>
                        <a:srgbClr val="FF0000"/>
                      </a:solidFill>
                    </a:rPr>
                    <a:t>Α</a:t>
                  </a:r>
                  <a:r>
                    <a:rPr lang="el-GR" sz="1600" i="0" u="none" dirty="0" smtClean="0">
                      <a:solidFill>
                        <a:schemeClr val="bg1"/>
                      </a:solidFill>
                    </a:rPr>
                    <a:t> μέσα σε ένα τυχαίο ηλεκτρικό πεδίο </a:t>
                  </a:r>
                  <a:endParaRPr lang="el-GR" sz="1600" i="0" u="none" dirty="0">
                    <a:solidFill>
                      <a:schemeClr val="bg1"/>
                    </a:solidFill>
                  </a:endParaRPr>
                </a:p>
              </p:txBody>
            </p: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5" name="Ορθογώνιο 74"/>
                  <p:cNvSpPr/>
                  <p:nvPr/>
                </p:nvSpPr>
                <p:spPr>
                  <a:xfrm>
                    <a:off x="2390760" y="2191241"/>
                    <a:ext cx="417101" cy="43749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sz="2000" i="1" u="none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000" u="none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𝑬</m:t>
                              </m:r>
                            </m:e>
                          </m:acc>
                        </m:oMath>
                      </m:oMathPara>
                    </a14:m>
                    <a:endParaRPr lang="el-GR" sz="2000" dirty="0"/>
                  </a:p>
                </p:txBody>
              </p:sp>
            </mc:Choice>
            <mc:Fallback xmlns="">
              <p:sp>
                <p:nvSpPr>
                  <p:cNvPr id="75" name="Ορθογώνιο 74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390760" y="2191241"/>
                    <a:ext cx="417101" cy="437492"/>
                  </a:xfrm>
                  <a:prstGeom prst="rect">
                    <a:avLst/>
                  </a:prstGeom>
                  <a:blipFill>
                    <a:blip r:embed="rId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grpSp>
            <p:nvGrpSpPr>
              <p:cNvPr id="176" name="Ομάδα 175"/>
              <p:cNvGrpSpPr/>
              <p:nvPr/>
            </p:nvGrpSpPr>
            <p:grpSpPr>
              <a:xfrm>
                <a:off x="5510608" y="1679647"/>
                <a:ext cx="3508702" cy="3039424"/>
                <a:chOff x="5510608" y="1679647"/>
                <a:chExt cx="3508702" cy="3039424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77" name="Ορθογώνιο 76"/>
                    <p:cNvSpPr/>
                    <p:nvPr/>
                  </p:nvSpPr>
                  <p:spPr>
                    <a:xfrm>
                      <a:off x="8042252" y="1857263"/>
                      <a:ext cx="463588" cy="506421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acc>
                              <m:accPr>
                                <m:chr m:val="⃗"/>
                                <m:ctrlPr>
                                  <a:rPr lang="el-GR" sz="2400" i="1" u="none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400" u="none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𝑬</m:t>
                                </m:r>
                              </m:e>
                            </m:acc>
                          </m:oMath>
                        </m:oMathPara>
                      </a14:m>
                      <a:endParaRPr lang="el-GR" sz="2400" dirty="0"/>
                    </a:p>
                  </p:txBody>
                </p:sp>
              </mc:Choice>
              <mc:Fallback xmlns="">
                <p:sp>
                  <p:nvSpPr>
                    <p:cNvPr id="77" name="Ορθογώνιο 76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8042252" y="1857263"/>
                      <a:ext cx="463588" cy="506421"/>
                    </a:xfrm>
                    <a:prstGeom prst="rect">
                      <a:avLst/>
                    </a:prstGeom>
                    <a:blipFill>
                      <a:blip r:embed="rId7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79" name="Ορθογώνιο 78"/>
                <p:cNvSpPr/>
                <p:nvPr/>
              </p:nvSpPr>
              <p:spPr>
                <a:xfrm>
                  <a:off x="7217999" y="3970407"/>
                  <a:ext cx="389850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l-GR" sz="2400" u="none" dirty="0">
                      <a:solidFill>
                        <a:schemeClr val="tx1"/>
                      </a:solidFill>
                    </a:rPr>
                    <a:t>Α</a:t>
                  </a:r>
                  <a:endParaRPr lang="el-GR" sz="2400" dirty="0">
                    <a:solidFill>
                      <a:schemeClr val="tx1"/>
                    </a:solidFill>
                  </a:endParaRPr>
                </a:p>
              </p:txBody>
            </p:sp>
            <p:cxnSp>
              <p:nvCxnSpPr>
                <p:cNvPr id="43" name="Ευθύγραμμο βέλος σύνδεσης 42"/>
                <p:cNvCxnSpPr/>
                <p:nvPr/>
              </p:nvCxnSpPr>
              <p:spPr bwMode="auto">
                <a:xfrm flipH="1">
                  <a:off x="5510608" y="2847933"/>
                  <a:ext cx="829319" cy="251158"/>
                </a:xfrm>
                <a:prstGeom prst="straightConnector1">
                  <a:avLst/>
                </a:prstGeom>
                <a:noFill/>
                <a:ln w="38100" cap="flat" cmpd="sng" algn="ctr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triangle" w="med" len="lg"/>
                </a:ln>
                <a:effectLst/>
              </p:spPr>
            </p:cxnSp>
            <p:cxnSp>
              <p:nvCxnSpPr>
                <p:cNvPr id="58" name="Ευθύγραμμο βέλος σύνδεσης 57"/>
                <p:cNvCxnSpPr/>
                <p:nvPr/>
              </p:nvCxnSpPr>
              <p:spPr bwMode="auto">
                <a:xfrm flipH="1">
                  <a:off x="6070036" y="3334041"/>
                  <a:ext cx="696504" cy="1036553"/>
                </a:xfrm>
                <a:prstGeom prst="straightConnector1">
                  <a:avLst/>
                </a:prstGeom>
                <a:noFill/>
                <a:ln w="38100" cap="flat" cmpd="sng" algn="ctr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triangle" w="med" len="lg"/>
                </a:ln>
                <a:effectLst/>
              </p:spPr>
            </p:cxnSp>
            <p:cxnSp>
              <p:nvCxnSpPr>
                <p:cNvPr id="49" name="Ευθύγραμμο βέλος σύνδεσης 48"/>
                <p:cNvCxnSpPr/>
                <p:nvPr/>
              </p:nvCxnSpPr>
              <p:spPr bwMode="auto">
                <a:xfrm flipH="1">
                  <a:off x="5822996" y="3106057"/>
                  <a:ext cx="697536" cy="287580"/>
                </a:xfrm>
                <a:prstGeom prst="straightConnector1">
                  <a:avLst/>
                </a:prstGeom>
                <a:noFill/>
                <a:ln w="38100" cap="flat" cmpd="sng" algn="ctr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triangle" w="med" len="lg"/>
                </a:ln>
                <a:effectLst/>
              </p:spPr>
            </p:cxnSp>
            <p:cxnSp>
              <p:nvCxnSpPr>
                <p:cNvPr id="89" name="Ευθύγραμμο βέλος σύνδεσης 88"/>
                <p:cNvCxnSpPr/>
                <p:nvPr/>
              </p:nvCxnSpPr>
              <p:spPr bwMode="auto">
                <a:xfrm flipH="1">
                  <a:off x="6507893" y="3631915"/>
                  <a:ext cx="359092" cy="950477"/>
                </a:xfrm>
                <a:prstGeom prst="straightConnector1">
                  <a:avLst/>
                </a:prstGeom>
                <a:noFill/>
                <a:ln w="38100" cap="flat" cmpd="sng" algn="ctr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triangle" w="med" len="lg"/>
                </a:ln>
                <a:effectLst/>
              </p:spPr>
            </p:cxnSp>
            <p:cxnSp>
              <p:nvCxnSpPr>
                <p:cNvPr id="56" name="Ευθύγραμμο βέλος σύνδεσης 55"/>
                <p:cNvCxnSpPr/>
                <p:nvPr/>
              </p:nvCxnSpPr>
              <p:spPr bwMode="auto">
                <a:xfrm flipV="1">
                  <a:off x="6947667" y="2286920"/>
                  <a:ext cx="1012535" cy="768349"/>
                </a:xfrm>
                <a:prstGeom prst="straightConnector1">
                  <a:avLst/>
                </a:prstGeom>
                <a:noFill/>
                <a:ln w="38100" cap="flat" cmpd="sng" algn="ctr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triangle" w="med" len="lg"/>
                </a:ln>
                <a:effectLst/>
              </p:spPr>
            </p:cxnSp>
            <p:cxnSp>
              <p:nvCxnSpPr>
                <p:cNvPr id="93" name="Ευθύγραμμο βέλος σύνδεσης 92"/>
                <p:cNvCxnSpPr/>
                <p:nvPr/>
              </p:nvCxnSpPr>
              <p:spPr bwMode="auto">
                <a:xfrm flipV="1">
                  <a:off x="7538115" y="2159320"/>
                  <a:ext cx="1012535" cy="768349"/>
                </a:xfrm>
                <a:prstGeom prst="straightConnector1">
                  <a:avLst/>
                </a:prstGeom>
                <a:noFill/>
                <a:ln w="38100" cap="flat" cmpd="sng" algn="ctr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triangle" w="med" len="lg"/>
                </a:ln>
                <a:effectLst/>
              </p:spPr>
            </p:cxnSp>
            <p:cxnSp>
              <p:nvCxnSpPr>
                <p:cNvPr id="68" name="Ευθύγραμμο βέλος σύνδεσης 67"/>
                <p:cNvCxnSpPr/>
                <p:nvPr/>
              </p:nvCxnSpPr>
              <p:spPr bwMode="auto">
                <a:xfrm flipV="1">
                  <a:off x="7395339" y="2794588"/>
                  <a:ext cx="1008279" cy="564877"/>
                </a:xfrm>
                <a:prstGeom prst="straightConnector1">
                  <a:avLst/>
                </a:prstGeom>
                <a:noFill/>
                <a:ln w="38100" cap="flat" cmpd="sng" algn="ctr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triangle" w="med" len="lg"/>
                </a:ln>
                <a:effectLst/>
              </p:spPr>
            </p:cxnSp>
            <p:cxnSp>
              <p:nvCxnSpPr>
                <p:cNvPr id="66" name="Ευθύγραμμο βέλος σύνδεσης 65"/>
                <p:cNvCxnSpPr/>
                <p:nvPr/>
              </p:nvCxnSpPr>
              <p:spPr bwMode="auto">
                <a:xfrm flipH="1">
                  <a:off x="6912014" y="3778060"/>
                  <a:ext cx="392514" cy="883480"/>
                </a:xfrm>
                <a:prstGeom prst="straightConnector1">
                  <a:avLst/>
                </a:prstGeom>
                <a:noFill/>
                <a:ln w="38100" cap="flat" cmpd="sng" algn="ctr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triangle" w="med" len="lg"/>
                </a:ln>
                <a:effectLst/>
              </p:spPr>
            </p:cxnSp>
            <p:cxnSp>
              <p:nvCxnSpPr>
                <p:cNvPr id="63" name="Ευθύγραμμο βέλος σύνδεσης 62"/>
                <p:cNvCxnSpPr/>
                <p:nvPr/>
              </p:nvCxnSpPr>
              <p:spPr bwMode="auto">
                <a:xfrm>
                  <a:off x="7751355" y="3314035"/>
                  <a:ext cx="717237" cy="2246"/>
                </a:xfrm>
                <a:prstGeom prst="straightConnector1">
                  <a:avLst/>
                </a:prstGeom>
                <a:noFill/>
                <a:ln w="38100" cap="flat" cmpd="sng" algn="ctr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triangle" w="med" len="lg"/>
                </a:ln>
                <a:effectLst/>
              </p:spPr>
            </p:cxnSp>
            <p:cxnSp>
              <p:nvCxnSpPr>
                <p:cNvPr id="60" name="Ευθύγραμμο βέλος σύνδεσης 59"/>
                <p:cNvCxnSpPr/>
                <p:nvPr/>
              </p:nvCxnSpPr>
              <p:spPr bwMode="auto">
                <a:xfrm flipV="1">
                  <a:off x="7995595" y="3577568"/>
                  <a:ext cx="863161" cy="61754"/>
                </a:xfrm>
                <a:prstGeom prst="straightConnector1">
                  <a:avLst/>
                </a:prstGeom>
                <a:noFill/>
                <a:ln w="38100" cap="flat" cmpd="sng" algn="ctr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triangle" w="med" len="lg"/>
                </a:ln>
                <a:effectLst/>
              </p:spPr>
            </p:cxnSp>
            <p:cxnSp>
              <p:nvCxnSpPr>
                <p:cNvPr id="42" name="Ευθύγραμμο βέλος σύνδεσης 41"/>
                <p:cNvCxnSpPr/>
                <p:nvPr/>
              </p:nvCxnSpPr>
              <p:spPr bwMode="auto">
                <a:xfrm>
                  <a:off x="7972937" y="3937346"/>
                  <a:ext cx="1046373" cy="181433"/>
                </a:xfrm>
                <a:prstGeom prst="straightConnector1">
                  <a:avLst/>
                </a:prstGeom>
                <a:noFill/>
                <a:ln w="38100" cap="flat" cmpd="sng" algn="ctr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triangle" w="med" len="lg"/>
                </a:ln>
                <a:effectLst/>
              </p:spPr>
            </p:cxnSp>
            <p:cxnSp>
              <p:nvCxnSpPr>
                <p:cNvPr id="101" name="Ευθύγραμμο βέλος σύνδεσης 100"/>
                <p:cNvCxnSpPr/>
                <p:nvPr/>
              </p:nvCxnSpPr>
              <p:spPr bwMode="auto">
                <a:xfrm flipH="1">
                  <a:off x="5765029" y="3527351"/>
                  <a:ext cx="635010" cy="390587"/>
                </a:xfrm>
                <a:prstGeom prst="straightConnector1">
                  <a:avLst/>
                </a:prstGeom>
                <a:noFill/>
                <a:ln w="38100" cap="flat" cmpd="sng" algn="ctr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triangle" w="med" len="lg"/>
                </a:ln>
                <a:effectLst/>
              </p:spPr>
            </p:cxnSp>
            <p:cxnSp>
              <p:nvCxnSpPr>
                <p:cNvPr id="108" name="Ευθύγραμμο βέλος σύνδεσης 107"/>
                <p:cNvCxnSpPr/>
                <p:nvPr/>
              </p:nvCxnSpPr>
              <p:spPr bwMode="auto">
                <a:xfrm>
                  <a:off x="7641258" y="3906723"/>
                  <a:ext cx="354337" cy="675669"/>
                </a:xfrm>
                <a:prstGeom prst="straightConnector1">
                  <a:avLst/>
                </a:prstGeom>
                <a:noFill/>
                <a:ln w="38100" cap="flat" cmpd="sng" algn="ctr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triangle" w="med" len="lg"/>
                </a:ln>
                <a:effectLst/>
              </p:spPr>
            </p:cxnSp>
            <p:cxnSp>
              <p:nvCxnSpPr>
                <p:cNvPr id="80" name="Ευθύγραμμο βέλος σύνδεσης 79"/>
                <p:cNvCxnSpPr/>
                <p:nvPr/>
              </p:nvCxnSpPr>
              <p:spPr bwMode="auto">
                <a:xfrm flipV="1">
                  <a:off x="7121462" y="1743577"/>
                  <a:ext cx="501610" cy="863874"/>
                </a:xfrm>
                <a:prstGeom prst="straightConnector1">
                  <a:avLst/>
                </a:prstGeom>
                <a:noFill/>
                <a:ln w="38100" cap="flat" cmpd="sng" algn="ctr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triangle" w="med" len="lg"/>
                </a:ln>
                <a:effectLst/>
              </p:spPr>
            </p:cxnSp>
            <p:cxnSp>
              <p:nvCxnSpPr>
                <p:cNvPr id="112" name="Ευθύγραμμο βέλος σύνδεσης 111"/>
                <p:cNvCxnSpPr/>
                <p:nvPr/>
              </p:nvCxnSpPr>
              <p:spPr bwMode="auto">
                <a:xfrm flipV="1">
                  <a:off x="6889735" y="1809287"/>
                  <a:ext cx="259989" cy="618216"/>
                </a:xfrm>
                <a:prstGeom prst="straightConnector1">
                  <a:avLst/>
                </a:prstGeom>
                <a:noFill/>
                <a:ln w="38100" cap="flat" cmpd="sng" algn="ctr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triangle" w="med" len="lg"/>
                </a:ln>
                <a:effectLst/>
              </p:spPr>
            </p:cxnSp>
            <p:cxnSp>
              <p:nvCxnSpPr>
                <p:cNvPr id="115" name="Ευθύγραμμο βέλος σύνδεσης 114"/>
                <p:cNvCxnSpPr/>
                <p:nvPr/>
              </p:nvCxnSpPr>
              <p:spPr bwMode="auto">
                <a:xfrm flipH="1" flipV="1">
                  <a:off x="6232815" y="1778114"/>
                  <a:ext cx="269384" cy="697729"/>
                </a:xfrm>
                <a:prstGeom prst="straightConnector1">
                  <a:avLst/>
                </a:prstGeom>
                <a:noFill/>
                <a:ln w="38100" cap="flat" cmpd="sng" algn="ctr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triangle" w="med" len="lg"/>
                </a:ln>
                <a:effectLst/>
              </p:spPr>
            </p:cxnSp>
            <p:cxnSp>
              <p:nvCxnSpPr>
                <p:cNvPr id="118" name="Ευθύγραμμο βέλος σύνδεσης 117"/>
                <p:cNvCxnSpPr/>
                <p:nvPr/>
              </p:nvCxnSpPr>
              <p:spPr bwMode="auto">
                <a:xfrm flipH="1">
                  <a:off x="6678252" y="3991418"/>
                  <a:ext cx="258534" cy="727653"/>
                </a:xfrm>
                <a:prstGeom prst="straightConnector1">
                  <a:avLst/>
                </a:prstGeom>
                <a:noFill/>
                <a:ln w="38100" cap="flat" cmpd="sng" algn="ctr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triangle" w="med" len="lg"/>
                </a:ln>
                <a:effectLst/>
              </p:spPr>
            </p:cxnSp>
            <p:cxnSp>
              <p:nvCxnSpPr>
                <p:cNvPr id="121" name="Ευθύγραμμο βέλος σύνδεσης 120"/>
                <p:cNvCxnSpPr/>
                <p:nvPr/>
              </p:nvCxnSpPr>
              <p:spPr bwMode="auto">
                <a:xfrm flipH="1">
                  <a:off x="7325348" y="3628865"/>
                  <a:ext cx="323956" cy="519443"/>
                </a:xfrm>
                <a:prstGeom prst="straightConnector1">
                  <a:avLst/>
                </a:prstGeom>
                <a:noFill/>
                <a:ln w="38100" cap="flat" cmpd="sng" algn="ctr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triangle" w="med" len="lg"/>
                </a:ln>
                <a:effectLst/>
              </p:spPr>
            </p:cxnSp>
            <p:cxnSp>
              <p:nvCxnSpPr>
                <p:cNvPr id="46" name="Ευθύγραμμο βέλος σύνδεσης 45"/>
                <p:cNvCxnSpPr/>
                <p:nvPr/>
              </p:nvCxnSpPr>
              <p:spPr bwMode="auto">
                <a:xfrm flipH="1" flipV="1">
                  <a:off x="6579939" y="1679647"/>
                  <a:ext cx="175121" cy="1002095"/>
                </a:xfrm>
                <a:prstGeom prst="straightConnector1">
                  <a:avLst/>
                </a:prstGeom>
                <a:noFill/>
                <a:ln w="38100" cap="flat" cmpd="sng" algn="ctr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triangle" w="med" len="lg"/>
                </a:ln>
                <a:effectLst/>
              </p:spPr>
            </p:cxnSp>
          </p:grpSp>
        </p:grpSp>
        <p:cxnSp>
          <p:nvCxnSpPr>
            <p:cNvPr id="40" name="Ευθύγραμμο βέλος σύνδεσης 39"/>
            <p:cNvCxnSpPr/>
            <p:nvPr/>
          </p:nvCxnSpPr>
          <p:spPr bwMode="auto">
            <a:xfrm flipH="1" flipV="1">
              <a:off x="5773986" y="2159320"/>
              <a:ext cx="343263" cy="369469"/>
            </a:xfrm>
            <a:prstGeom prst="straightConnector1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lg"/>
            </a:ln>
            <a:effectLst/>
          </p:spPr>
        </p:cxnSp>
      </p:grpSp>
      <p:grpSp>
        <p:nvGrpSpPr>
          <p:cNvPr id="180" name="Ομάδα 179"/>
          <p:cNvGrpSpPr/>
          <p:nvPr/>
        </p:nvGrpSpPr>
        <p:grpSpPr>
          <a:xfrm>
            <a:off x="10463" y="2299718"/>
            <a:ext cx="8126321" cy="1832329"/>
            <a:chOff x="10463" y="2299718"/>
            <a:chExt cx="8126321" cy="1832329"/>
          </a:xfrm>
        </p:grpSpPr>
        <p:sp>
          <p:nvSpPr>
            <p:cNvPr id="111" name="Οβάλ 110"/>
            <p:cNvSpPr/>
            <p:nvPr/>
          </p:nvSpPr>
          <p:spPr bwMode="auto">
            <a:xfrm>
              <a:off x="6708924" y="2299718"/>
              <a:ext cx="385955" cy="234514"/>
            </a:xfrm>
            <a:prstGeom prst="ellipse">
              <a:avLst/>
            </a:prstGeom>
            <a:noFill/>
            <a:ln w="19050" cap="flat" cmpd="sng" algn="ctr">
              <a:solidFill>
                <a:schemeClr val="accent4">
                  <a:lumMod val="1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285750" marR="0" indent="-28575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2500" b="1" i="1" u="sng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</a:endParaRPr>
            </a:p>
          </p:txBody>
        </p:sp>
        <p:grpSp>
          <p:nvGrpSpPr>
            <p:cNvPr id="179" name="Ομάδα 178"/>
            <p:cNvGrpSpPr/>
            <p:nvPr/>
          </p:nvGrpSpPr>
          <p:grpSpPr>
            <a:xfrm>
              <a:off x="10463" y="2348058"/>
              <a:ext cx="8126321" cy="1783989"/>
              <a:chOff x="10463" y="2348058"/>
              <a:chExt cx="8126321" cy="1783989"/>
            </a:xfrm>
          </p:grpSpPr>
          <p:sp>
            <p:nvSpPr>
              <p:cNvPr id="82" name="Οβάλ 81"/>
              <p:cNvSpPr/>
              <p:nvPr/>
            </p:nvSpPr>
            <p:spPr bwMode="auto">
              <a:xfrm>
                <a:off x="5952996" y="2414657"/>
                <a:ext cx="385955" cy="234514"/>
              </a:xfrm>
              <a:prstGeom prst="ellipse">
                <a:avLst/>
              </a:prstGeom>
              <a:noFill/>
              <a:ln w="19050" cap="flat" cmpd="sng" algn="ctr">
                <a:solidFill>
                  <a:schemeClr val="accent4">
                    <a:lumMod val="1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45720" rIns="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285750" marR="0" indent="-28575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2500" b="1" i="1" u="sng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itchFamily="18" charset="0"/>
                </a:endParaRPr>
              </a:p>
            </p:txBody>
          </p:sp>
          <p:sp>
            <p:nvSpPr>
              <p:cNvPr id="83" name="Οβάλ 82"/>
              <p:cNvSpPr/>
              <p:nvPr/>
            </p:nvSpPr>
            <p:spPr bwMode="auto">
              <a:xfrm>
                <a:off x="6560780" y="2576243"/>
                <a:ext cx="385955" cy="234514"/>
              </a:xfrm>
              <a:prstGeom prst="ellipse">
                <a:avLst/>
              </a:prstGeom>
              <a:noFill/>
              <a:ln w="19050" cap="flat" cmpd="sng" algn="ctr">
                <a:solidFill>
                  <a:schemeClr val="accent4">
                    <a:lumMod val="1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45720" rIns="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285750" marR="0" indent="-28575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2500" b="1" i="1" u="sng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itchFamily="18" charset="0"/>
                </a:endParaRPr>
              </a:p>
            </p:txBody>
          </p:sp>
          <p:sp>
            <p:nvSpPr>
              <p:cNvPr id="84" name="Οβάλ 83"/>
              <p:cNvSpPr/>
              <p:nvPr/>
            </p:nvSpPr>
            <p:spPr bwMode="auto">
              <a:xfrm>
                <a:off x="6940651" y="2479666"/>
                <a:ext cx="385955" cy="234514"/>
              </a:xfrm>
              <a:prstGeom prst="ellipse">
                <a:avLst/>
              </a:prstGeom>
              <a:noFill/>
              <a:ln w="19050" cap="flat" cmpd="sng" algn="ctr">
                <a:solidFill>
                  <a:schemeClr val="accent4">
                    <a:lumMod val="1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45720" rIns="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285750" marR="0" indent="-28575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2500" b="1" i="1" u="sng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itchFamily="18" charset="0"/>
                </a:endParaRPr>
              </a:p>
            </p:txBody>
          </p:sp>
          <p:sp>
            <p:nvSpPr>
              <p:cNvPr id="85" name="Οβάλ 84"/>
              <p:cNvSpPr/>
              <p:nvPr/>
            </p:nvSpPr>
            <p:spPr bwMode="auto">
              <a:xfrm>
                <a:off x="6215510" y="2681742"/>
                <a:ext cx="292383" cy="345759"/>
              </a:xfrm>
              <a:prstGeom prst="ellipse">
                <a:avLst/>
              </a:prstGeom>
              <a:noFill/>
              <a:ln w="19050" cap="flat" cmpd="sng" algn="ctr">
                <a:solidFill>
                  <a:schemeClr val="accent4">
                    <a:lumMod val="1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45720" rIns="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285750" marR="0" indent="-28575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2500" b="1" i="1" u="sng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itchFamily="18" charset="0"/>
                </a:endParaRPr>
              </a:p>
            </p:txBody>
          </p:sp>
          <p:sp>
            <p:nvSpPr>
              <p:cNvPr id="86" name="Οβάλ 85"/>
              <p:cNvSpPr/>
              <p:nvPr/>
            </p:nvSpPr>
            <p:spPr bwMode="auto">
              <a:xfrm rot="20071658">
                <a:off x="6361509" y="2957127"/>
                <a:ext cx="292383" cy="345759"/>
              </a:xfrm>
              <a:prstGeom prst="ellipse">
                <a:avLst/>
              </a:prstGeom>
              <a:noFill/>
              <a:ln w="19050" cap="flat" cmpd="sng" algn="ctr">
                <a:solidFill>
                  <a:schemeClr val="accent4">
                    <a:lumMod val="1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45720" rIns="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285750" marR="0" indent="-28575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2500" b="1" i="1" u="sng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itchFamily="18" charset="0"/>
                </a:endParaRPr>
              </a:p>
            </p:txBody>
          </p:sp>
          <p:sp>
            <p:nvSpPr>
              <p:cNvPr id="87" name="Οβάλ 86"/>
              <p:cNvSpPr/>
              <p:nvPr/>
            </p:nvSpPr>
            <p:spPr bwMode="auto">
              <a:xfrm rot="1760205">
                <a:off x="6607741" y="3202701"/>
                <a:ext cx="356191" cy="253658"/>
              </a:xfrm>
              <a:prstGeom prst="ellipse">
                <a:avLst/>
              </a:prstGeom>
              <a:noFill/>
              <a:ln w="19050" cap="flat" cmpd="sng" algn="ctr">
                <a:solidFill>
                  <a:schemeClr val="accent4">
                    <a:lumMod val="1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45720" rIns="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285750" marR="0" indent="-28575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2500" b="1" i="1" u="sng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itchFamily="18" charset="0"/>
                </a:endParaRPr>
              </a:p>
            </p:txBody>
          </p:sp>
          <p:sp>
            <p:nvSpPr>
              <p:cNvPr id="88" name="Οβάλ 87"/>
              <p:cNvSpPr/>
              <p:nvPr/>
            </p:nvSpPr>
            <p:spPr bwMode="auto">
              <a:xfrm rot="1760205">
                <a:off x="6666622" y="3500575"/>
                <a:ext cx="356191" cy="253658"/>
              </a:xfrm>
              <a:prstGeom prst="ellipse">
                <a:avLst/>
              </a:prstGeom>
              <a:noFill/>
              <a:ln w="19050" cap="flat" cmpd="sng" algn="ctr">
                <a:solidFill>
                  <a:schemeClr val="accent4">
                    <a:lumMod val="1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45720" rIns="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285750" marR="0" indent="-28575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2500" b="1" i="1" u="sng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itchFamily="18" charset="0"/>
                </a:endParaRPr>
              </a:p>
            </p:txBody>
          </p:sp>
          <p:sp>
            <p:nvSpPr>
              <p:cNvPr id="91" name="Οβάλ 90"/>
              <p:cNvSpPr/>
              <p:nvPr/>
            </p:nvSpPr>
            <p:spPr bwMode="auto">
              <a:xfrm rot="1760205">
                <a:off x="6782154" y="2907064"/>
                <a:ext cx="356191" cy="253658"/>
              </a:xfrm>
              <a:prstGeom prst="ellipse">
                <a:avLst/>
              </a:prstGeom>
              <a:noFill/>
              <a:ln w="19050" cap="flat" cmpd="sng" algn="ctr">
                <a:solidFill>
                  <a:schemeClr val="accent4">
                    <a:lumMod val="1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45720" rIns="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285750" marR="0" indent="-28575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2500" b="1" i="1" u="sng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itchFamily="18" charset="0"/>
                </a:endParaRPr>
              </a:p>
            </p:txBody>
          </p:sp>
          <p:sp>
            <p:nvSpPr>
              <p:cNvPr id="92" name="Οβάλ 91"/>
              <p:cNvSpPr/>
              <p:nvPr/>
            </p:nvSpPr>
            <p:spPr bwMode="auto">
              <a:xfrm rot="2618283">
                <a:off x="7372602" y="2779464"/>
                <a:ext cx="356191" cy="253658"/>
              </a:xfrm>
              <a:prstGeom prst="ellipse">
                <a:avLst/>
              </a:prstGeom>
              <a:noFill/>
              <a:ln w="19050" cap="flat" cmpd="sng" algn="ctr">
                <a:solidFill>
                  <a:schemeClr val="accent4">
                    <a:lumMod val="1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45720" rIns="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285750" marR="0" indent="-28575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2500" b="1" i="1" u="sng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itchFamily="18" charset="0"/>
                </a:endParaRPr>
              </a:p>
            </p:txBody>
          </p:sp>
          <p:sp>
            <p:nvSpPr>
              <p:cNvPr id="94" name="Οβάλ 93"/>
              <p:cNvSpPr/>
              <p:nvPr/>
            </p:nvSpPr>
            <p:spPr bwMode="auto">
              <a:xfrm rot="20728383">
                <a:off x="7223412" y="3245436"/>
                <a:ext cx="356191" cy="253658"/>
              </a:xfrm>
              <a:prstGeom prst="ellipse">
                <a:avLst/>
              </a:prstGeom>
              <a:noFill/>
              <a:ln w="19050" cap="flat" cmpd="sng" algn="ctr">
                <a:solidFill>
                  <a:schemeClr val="accent4">
                    <a:lumMod val="1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45720" rIns="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285750" marR="0" indent="-28575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2500" b="1" i="1" u="sng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itchFamily="18" charset="0"/>
                </a:endParaRPr>
              </a:p>
            </p:txBody>
          </p:sp>
          <p:sp>
            <p:nvSpPr>
              <p:cNvPr id="95" name="Οβάλ 94"/>
              <p:cNvSpPr/>
              <p:nvPr/>
            </p:nvSpPr>
            <p:spPr bwMode="auto">
              <a:xfrm rot="1760205">
                <a:off x="7133276" y="3665031"/>
                <a:ext cx="356191" cy="253658"/>
              </a:xfrm>
              <a:prstGeom prst="ellipse">
                <a:avLst/>
              </a:prstGeom>
              <a:noFill/>
              <a:ln w="19050" cap="flat" cmpd="sng" algn="ctr">
                <a:solidFill>
                  <a:schemeClr val="accent4">
                    <a:lumMod val="1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45720" rIns="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285750" marR="0" indent="-28575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2500" b="1" i="1" u="sng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itchFamily="18" charset="0"/>
                </a:endParaRPr>
              </a:p>
            </p:txBody>
          </p:sp>
          <p:sp>
            <p:nvSpPr>
              <p:cNvPr id="96" name="Οβάλ 95"/>
              <p:cNvSpPr/>
              <p:nvPr/>
            </p:nvSpPr>
            <p:spPr bwMode="auto">
              <a:xfrm rot="3287003">
                <a:off x="7575347" y="3170558"/>
                <a:ext cx="356191" cy="253658"/>
              </a:xfrm>
              <a:prstGeom prst="ellipse">
                <a:avLst/>
              </a:prstGeom>
              <a:noFill/>
              <a:ln w="19050" cap="flat" cmpd="sng" algn="ctr">
                <a:solidFill>
                  <a:schemeClr val="accent4">
                    <a:lumMod val="1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45720" rIns="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285750" marR="0" indent="-28575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2500" b="1" i="1" u="sng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itchFamily="18" charset="0"/>
                </a:endParaRPr>
              </a:p>
            </p:txBody>
          </p:sp>
          <p:sp>
            <p:nvSpPr>
              <p:cNvPr id="98" name="Οβάλ 97"/>
              <p:cNvSpPr/>
              <p:nvPr/>
            </p:nvSpPr>
            <p:spPr bwMode="auto">
              <a:xfrm rot="4807860">
                <a:off x="7831859" y="3487477"/>
                <a:ext cx="356191" cy="253658"/>
              </a:xfrm>
              <a:prstGeom prst="ellipse">
                <a:avLst/>
              </a:prstGeom>
              <a:noFill/>
              <a:ln w="19050" cap="flat" cmpd="sng" algn="ctr">
                <a:solidFill>
                  <a:schemeClr val="accent4">
                    <a:lumMod val="1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45720" rIns="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285750" marR="0" indent="-28575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2500" b="1" i="1" u="sng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itchFamily="18" charset="0"/>
                </a:endParaRPr>
              </a:p>
            </p:txBody>
          </p:sp>
          <p:sp>
            <p:nvSpPr>
              <p:cNvPr id="99" name="Οβάλ 98"/>
              <p:cNvSpPr/>
              <p:nvPr/>
            </p:nvSpPr>
            <p:spPr bwMode="auto">
              <a:xfrm rot="7313146">
                <a:off x="7818003" y="3816524"/>
                <a:ext cx="356191" cy="253658"/>
              </a:xfrm>
              <a:prstGeom prst="ellipse">
                <a:avLst/>
              </a:prstGeom>
              <a:noFill/>
              <a:ln w="19050" cap="flat" cmpd="sng" algn="ctr">
                <a:solidFill>
                  <a:schemeClr val="accent4">
                    <a:lumMod val="1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45720" rIns="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285750" marR="0" indent="-28575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2500" b="1" i="1" u="sng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itchFamily="18" charset="0"/>
                </a:endParaRPr>
              </a:p>
            </p:txBody>
          </p:sp>
          <p:sp>
            <p:nvSpPr>
              <p:cNvPr id="100" name="Οβάλ 99"/>
              <p:cNvSpPr/>
              <p:nvPr/>
            </p:nvSpPr>
            <p:spPr bwMode="auto">
              <a:xfrm rot="1760205">
                <a:off x="6199676" y="3396011"/>
                <a:ext cx="356191" cy="253658"/>
              </a:xfrm>
              <a:prstGeom prst="ellipse">
                <a:avLst/>
              </a:prstGeom>
              <a:noFill/>
              <a:ln w="19050" cap="flat" cmpd="sng" algn="ctr">
                <a:solidFill>
                  <a:schemeClr val="accent4">
                    <a:lumMod val="1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45720" rIns="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285750" marR="0" indent="-28575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2500" b="1" i="1" u="sng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itchFamily="18" charset="0"/>
                </a:endParaRPr>
              </a:p>
            </p:txBody>
          </p:sp>
          <p:sp>
            <p:nvSpPr>
              <p:cNvPr id="107" name="Οβάλ 106"/>
              <p:cNvSpPr/>
              <p:nvPr/>
            </p:nvSpPr>
            <p:spPr bwMode="auto">
              <a:xfrm rot="20728383">
                <a:off x="7469331" y="3792694"/>
                <a:ext cx="356191" cy="253658"/>
              </a:xfrm>
              <a:prstGeom prst="ellipse">
                <a:avLst/>
              </a:prstGeom>
              <a:noFill/>
              <a:ln w="19050" cap="flat" cmpd="sng" algn="ctr">
                <a:solidFill>
                  <a:schemeClr val="accent4">
                    <a:lumMod val="1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45720" rIns="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285750" marR="0" indent="-28575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2500" b="1" i="1" u="sng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itchFamily="18" charset="0"/>
                </a:endParaRPr>
              </a:p>
            </p:txBody>
          </p:sp>
          <p:sp>
            <p:nvSpPr>
              <p:cNvPr id="114" name="Οβάλ 113"/>
              <p:cNvSpPr/>
              <p:nvPr/>
            </p:nvSpPr>
            <p:spPr bwMode="auto">
              <a:xfrm rot="1246768">
                <a:off x="6321388" y="2348058"/>
                <a:ext cx="385955" cy="234514"/>
              </a:xfrm>
              <a:prstGeom prst="ellipse">
                <a:avLst/>
              </a:prstGeom>
              <a:noFill/>
              <a:ln w="19050" cap="flat" cmpd="sng" algn="ctr">
                <a:solidFill>
                  <a:schemeClr val="accent4">
                    <a:lumMod val="1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45720" rIns="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285750" marR="0" indent="-28575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2500" b="1" i="1" u="sng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itchFamily="18" charset="0"/>
                </a:endParaRPr>
              </a:p>
            </p:txBody>
          </p:sp>
          <p:sp>
            <p:nvSpPr>
              <p:cNvPr id="117" name="Οβάλ 116"/>
              <p:cNvSpPr/>
              <p:nvPr/>
            </p:nvSpPr>
            <p:spPr bwMode="auto">
              <a:xfrm rot="1760205">
                <a:off x="6765534" y="3878389"/>
                <a:ext cx="356191" cy="253658"/>
              </a:xfrm>
              <a:prstGeom prst="ellipse">
                <a:avLst/>
              </a:prstGeom>
              <a:noFill/>
              <a:ln w="19050" cap="flat" cmpd="sng" algn="ctr">
                <a:solidFill>
                  <a:schemeClr val="accent4">
                    <a:lumMod val="1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45720" rIns="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285750" marR="0" indent="-28575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2500" b="1" i="1" u="sng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itchFamily="18" charset="0"/>
                </a:endParaRPr>
              </a:p>
            </p:txBody>
          </p:sp>
          <p:sp>
            <p:nvSpPr>
              <p:cNvPr id="120" name="Οβάλ 119"/>
              <p:cNvSpPr/>
              <p:nvPr/>
            </p:nvSpPr>
            <p:spPr bwMode="auto">
              <a:xfrm rot="20728383">
                <a:off x="7486648" y="3519063"/>
                <a:ext cx="356191" cy="253658"/>
              </a:xfrm>
              <a:prstGeom prst="ellipse">
                <a:avLst/>
              </a:prstGeom>
              <a:noFill/>
              <a:ln w="19050" cap="flat" cmpd="sng" algn="ctr">
                <a:solidFill>
                  <a:schemeClr val="accent4">
                    <a:lumMod val="1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45720" rIns="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285750" marR="0" indent="-28575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2500" b="1" i="1" u="sng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itchFamily="18" charset="0"/>
                </a:endParaRPr>
              </a:p>
            </p:txBody>
          </p:sp>
          <p:sp>
            <p:nvSpPr>
              <p:cNvPr id="73" name="TextBox 72"/>
              <p:cNvSpPr txBox="1"/>
              <p:nvPr/>
            </p:nvSpPr>
            <p:spPr>
              <a:xfrm>
                <a:off x="10463" y="2611817"/>
                <a:ext cx="531772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sz="1600" i="0" u="none" dirty="0" smtClean="0">
                    <a:solidFill>
                      <a:schemeClr val="bg1"/>
                    </a:solidFill>
                  </a:rPr>
                  <a:t>Διαιρούμε την επιφάνεια </a:t>
                </a:r>
                <a:r>
                  <a:rPr lang="el-GR" sz="2000" i="0" u="none" dirty="0" smtClean="0">
                    <a:solidFill>
                      <a:srgbClr val="FF0000"/>
                    </a:solidFill>
                  </a:rPr>
                  <a:t>Α </a:t>
                </a:r>
                <a:r>
                  <a:rPr lang="el-GR" sz="1600" i="0" u="none" dirty="0" smtClean="0">
                    <a:solidFill>
                      <a:schemeClr val="bg1"/>
                    </a:solidFill>
                  </a:rPr>
                  <a:t>σε στοιχειώδεις επιφάνειες </a:t>
                </a:r>
                <a:r>
                  <a:rPr lang="en-US" sz="2000" u="none" dirty="0" err="1" smtClean="0">
                    <a:solidFill>
                      <a:srgbClr val="FF0000"/>
                    </a:solidFill>
                  </a:rPr>
                  <a:t>dA</a:t>
                </a:r>
                <a:r>
                  <a:rPr lang="en-US" sz="2000" u="none" dirty="0" smtClean="0">
                    <a:solidFill>
                      <a:srgbClr val="FF0000"/>
                    </a:solidFill>
                  </a:rPr>
                  <a:t> </a:t>
                </a:r>
                <a:r>
                  <a:rPr lang="el-GR" sz="1600" i="0" u="none" dirty="0" smtClean="0">
                    <a:solidFill>
                      <a:schemeClr val="bg1"/>
                    </a:solidFill>
                  </a:rPr>
                  <a:t> </a:t>
                </a:r>
                <a:endParaRPr lang="el-GR" sz="1600" i="0" u="none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87" name="Ομάδα 186"/>
          <p:cNvGrpSpPr/>
          <p:nvPr/>
        </p:nvGrpSpPr>
        <p:grpSpPr>
          <a:xfrm>
            <a:off x="-3393" y="1732767"/>
            <a:ext cx="8618155" cy="2776999"/>
            <a:chOff x="-3393" y="1732767"/>
            <a:chExt cx="8618155" cy="2776999"/>
          </a:xfrm>
        </p:grpSpPr>
        <p:cxnSp>
          <p:nvCxnSpPr>
            <p:cNvPr id="168" name="Ευθύγραμμο βέλος σύνδεσης 167"/>
            <p:cNvCxnSpPr/>
            <p:nvPr/>
          </p:nvCxnSpPr>
          <p:spPr bwMode="auto">
            <a:xfrm flipV="1">
              <a:off x="7994170" y="3548570"/>
              <a:ext cx="494041" cy="65735"/>
            </a:xfrm>
            <a:prstGeom prst="straightConnector1">
              <a:avLst/>
            </a:prstGeom>
            <a:noFill/>
            <a:ln w="38100" cap="flat" cmpd="sng" algn="ctr">
              <a:solidFill>
                <a:schemeClr val="accent4">
                  <a:lumMod val="10000"/>
                </a:schemeClr>
              </a:solidFill>
              <a:prstDash val="solid"/>
              <a:round/>
              <a:headEnd type="none" w="med" len="med"/>
              <a:tailEnd type="triangle" w="med" len="lg"/>
            </a:ln>
            <a:effectLst/>
          </p:spPr>
        </p:cxnSp>
        <p:grpSp>
          <p:nvGrpSpPr>
            <p:cNvPr id="183" name="Ομάδα 182"/>
            <p:cNvGrpSpPr/>
            <p:nvPr/>
          </p:nvGrpSpPr>
          <p:grpSpPr>
            <a:xfrm>
              <a:off x="-3393" y="1732767"/>
              <a:ext cx="8618155" cy="2776999"/>
              <a:chOff x="-3393" y="1732767"/>
              <a:chExt cx="8618155" cy="2776999"/>
            </a:xfrm>
          </p:grpSpPr>
          <p:grpSp>
            <p:nvGrpSpPr>
              <p:cNvPr id="181" name="Ομάδα 180"/>
              <p:cNvGrpSpPr/>
              <p:nvPr/>
            </p:nvGrpSpPr>
            <p:grpSpPr>
              <a:xfrm>
                <a:off x="-3393" y="1732767"/>
                <a:ext cx="8618155" cy="2776999"/>
                <a:chOff x="-3393" y="1732767"/>
                <a:chExt cx="8618155" cy="2776999"/>
              </a:xfrm>
            </p:grpSpPr>
            <p:sp>
              <p:nvSpPr>
                <p:cNvPr id="126" name="TextBox 125"/>
                <p:cNvSpPr txBox="1"/>
                <p:nvPr/>
              </p:nvSpPr>
              <p:spPr>
                <a:xfrm>
                  <a:off x="-3393" y="3075947"/>
                  <a:ext cx="5317720" cy="126188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l-GR" sz="1600" i="0" u="none" dirty="0" smtClean="0">
                      <a:solidFill>
                        <a:schemeClr val="bg1"/>
                      </a:solidFill>
                    </a:rPr>
                    <a:t>Κάθε στοιχειώδης επιφάνεια είναι διάνυσμα</a:t>
                  </a:r>
                  <a:r>
                    <a:rPr lang="en-US" sz="1600" i="0" u="none" dirty="0" smtClean="0">
                      <a:solidFill>
                        <a:schemeClr val="bg1"/>
                      </a:solidFill>
                    </a:rPr>
                    <a:t>        </a:t>
                  </a:r>
                  <a:r>
                    <a:rPr lang="el-GR" sz="1600" i="0" u="none" dirty="0" smtClean="0">
                      <a:solidFill>
                        <a:schemeClr val="bg1"/>
                      </a:solidFill>
                    </a:rPr>
                    <a:t> που έχει μέτρο ίσο με το εμβαδό </a:t>
                  </a:r>
                  <a:r>
                    <a:rPr lang="en-US" sz="2000" u="none" dirty="0" err="1" smtClean="0">
                      <a:solidFill>
                        <a:srgbClr val="FF0000"/>
                      </a:solidFill>
                    </a:rPr>
                    <a:t>dA</a:t>
                  </a:r>
                  <a:r>
                    <a:rPr lang="el-GR" sz="1600" u="none" dirty="0" smtClean="0">
                      <a:solidFill>
                        <a:schemeClr val="bg1"/>
                      </a:solidFill>
                    </a:rPr>
                    <a:t>, </a:t>
                  </a:r>
                  <a:r>
                    <a:rPr lang="el-GR" sz="1600" i="0" u="none" dirty="0" smtClean="0">
                      <a:solidFill>
                        <a:schemeClr val="bg1"/>
                      </a:solidFill>
                    </a:rPr>
                    <a:t>διεύθυνση κάθετη στην στη στοιχειώδη επιφάνεια </a:t>
                  </a:r>
                  <a:r>
                    <a:rPr lang="en-US" sz="2000" u="none" dirty="0" err="1" smtClean="0">
                      <a:solidFill>
                        <a:srgbClr val="FF0000"/>
                      </a:solidFill>
                    </a:rPr>
                    <a:t>dA</a:t>
                  </a:r>
                  <a:r>
                    <a:rPr lang="el-GR" sz="1600" i="0" u="none" dirty="0" smtClean="0">
                      <a:solidFill>
                        <a:schemeClr val="bg1"/>
                      </a:solidFill>
                    </a:rPr>
                    <a:t> και φορά προς τα έξω της επιφάνειας </a:t>
                  </a:r>
                  <a:r>
                    <a:rPr lang="el-GR" sz="2000" i="0" u="none" dirty="0" smtClean="0">
                      <a:solidFill>
                        <a:srgbClr val="FF0000"/>
                      </a:solidFill>
                    </a:rPr>
                    <a:t>Α</a:t>
                  </a:r>
                  <a:endParaRPr lang="el-GR" sz="1600" i="0" u="none" dirty="0">
                    <a:solidFill>
                      <a:srgbClr val="FF0000"/>
                    </a:solidFill>
                  </a:endParaRPr>
                </a:p>
              </p:txBody>
            </p:sp>
            <p:cxnSp>
              <p:nvCxnSpPr>
                <p:cNvPr id="127" name="Ευθύγραμμο βέλος σύνδεσης 126"/>
                <p:cNvCxnSpPr/>
                <p:nvPr/>
              </p:nvCxnSpPr>
              <p:spPr bwMode="auto">
                <a:xfrm flipH="1" flipV="1">
                  <a:off x="6010986" y="2038938"/>
                  <a:ext cx="133932" cy="507485"/>
                </a:xfrm>
                <a:prstGeom prst="straightConnector1">
                  <a:avLst/>
                </a:prstGeom>
                <a:noFill/>
                <a:ln w="38100" cap="flat" cmpd="sng" algn="ctr">
                  <a:solidFill>
                    <a:schemeClr val="accent4">
                      <a:lumMod val="10000"/>
                    </a:schemeClr>
                  </a:solidFill>
                  <a:prstDash val="solid"/>
                  <a:round/>
                  <a:headEnd type="none" w="med" len="med"/>
                  <a:tailEnd type="triangle" w="med" len="lg"/>
                </a:ln>
                <a:effectLst/>
              </p:spPr>
            </p:cxnSp>
            <p:cxnSp>
              <p:nvCxnSpPr>
                <p:cNvPr id="129" name="Ευθύγραμμο βέλος σύνδεσης 128"/>
                <p:cNvCxnSpPr/>
                <p:nvPr/>
              </p:nvCxnSpPr>
              <p:spPr bwMode="auto">
                <a:xfrm flipV="1">
                  <a:off x="6537542" y="2118395"/>
                  <a:ext cx="83629" cy="342126"/>
                </a:xfrm>
                <a:prstGeom prst="straightConnector1">
                  <a:avLst/>
                </a:prstGeom>
                <a:noFill/>
                <a:ln w="38100" cap="flat" cmpd="sng" algn="ctr">
                  <a:solidFill>
                    <a:schemeClr val="accent4">
                      <a:lumMod val="10000"/>
                    </a:schemeClr>
                  </a:solidFill>
                  <a:prstDash val="solid"/>
                  <a:round/>
                  <a:headEnd type="none" w="med" len="med"/>
                  <a:tailEnd type="triangle" w="med" len="lg"/>
                </a:ln>
                <a:effectLst/>
              </p:spPr>
            </p:cxnSp>
            <p:cxnSp>
              <p:nvCxnSpPr>
                <p:cNvPr id="131" name="Ευθύγραμμο βέλος σύνδεσης 130"/>
                <p:cNvCxnSpPr/>
                <p:nvPr/>
              </p:nvCxnSpPr>
              <p:spPr bwMode="auto">
                <a:xfrm flipH="1" flipV="1">
                  <a:off x="6785836" y="1944810"/>
                  <a:ext cx="116105" cy="472166"/>
                </a:xfrm>
                <a:prstGeom prst="straightConnector1">
                  <a:avLst/>
                </a:prstGeom>
                <a:noFill/>
                <a:ln w="38100" cap="flat" cmpd="sng" algn="ctr">
                  <a:solidFill>
                    <a:schemeClr val="accent4">
                      <a:lumMod val="10000"/>
                    </a:schemeClr>
                  </a:solidFill>
                  <a:prstDash val="solid"/>
                  <a:round/>
                  <a:headEnd type="none" w="med" len="med"/>
                  <a:tailEnd type="triangle" w="med" len="lg"/>
                </a:ln>
                <a:effectLst/>
              </p:spPr>
            </p:cxnSp>
            <p:cxnSp>
              <p:nvCxnSpPr>
                <p:cNvPr id="133" name="Ευθύγραμμο βέλος σύνδεσης 132"/>
                <p:cNvCxnSpPr/>
                <p:nvPr/>
              </p:nvCxnSpPr>
              <p:spPr bwMode="auto">
                <a:xfrm flipV="1">
                  <a:off x="7116373" y="2083107"/>
                  <a:ext cx="52191" cy="497030"/>
                </a:xfrm>
                <a:prstGeom prst="straightConnector1">
                  <a:avLst/>
                </a:prstGeom>
                <a:noFill/>
                <a:ln w="38100" cap="flat" cmpd="sng" algn="ctr">
                  <a:solidFill>
                    <a:schemeClr val="accent4">
                      <a:lumMod val="10000"/>
                    </a:schemeClr>
                  </a:solidFill>
                  <a:prstDash val="solid"/>
                  <a:round/>
                  <a:headEnd type="none" w="med" len="med"/>
                  <a:tailEnd type="triangle" w="med" len="lg"/>
                </a:ln>
                <a:effectLst/>
              </p:spPr>
            </p:cxnSp>
            <p:cxnSp>
              <p:nvCxnSpPr>
                <p:cNvPr id="135" name="Ευθύγραμμο βέλος σύνδεσης 134"/>
                <p:cNvCxnSpPr/>
                <p:nvPr/>
              </p:nvCxnSpPr>
              <p:spPr bwMode="auto">
                <a:xfrm flipV="1">
                  <a:off x="6946659" y="2654572"/>
                  <a:ext cx="66438" cy="379321"/>
                </a:xfrm>
                <a:prstGeom prst="straightConnector1">
                  <a:avLst/>
                </a:prstGeom>
                <a:noFill/>
                <a:ln w="38100" cap="flat" cmpd="sng" algn="ctr">
                  <a:solidFill>
                    <a:schemeClr val="accent4">
                      <a:lumMod val="10000"/>
                    </a:schemeClr>
                  </a:solidFill>
                  <a:prstDash val="solid"/>
                  <a:round/>
                  <a:headEnd type="none" w="med" len="med"/>
                  <a:tailEnd type="triangle" w="med" len="lg"/>
                </a:ln>
                <a:effectLst/>
              </p:spPr>
            </p:cxnSp>
            <p:cxnSp>
              <p:nvCxnSpPr>
                <p:cNvPr id="137" name="Ευθύγραμμο βέλος σύνδεσης 136"/>
                <p:cNvCxnSpPr/>
                <p:nvPr/>
              </p:nvCxnSpPr>
              <p:spPr bwMode="auto">
                <a:xfrm flipH="1" flipV="1">
                  <a:off x="5935791" y="2777319"/>
                  <a:ext cx="397874" cy="80470"/>
                </a:xfrm>
                <a:prstGeom prst="straightConnector1">
                  <a:avLst/>
                </a:prstGeom>
                <a:noFill/>
                <a:ln w="38100" cap="flat" cmpd="sng" algn="ctr">
                  <a:solidFill>
                    <a:schemeClr val="accent4">
                      <a:lumMod val="10000"/>
                    </a:schemeClr>
                  </a:solidFill>
                  <a:prstDash val="solid"/>
                  <a:round/>
                  <a:headEnd type="none" w="med" len="med"/>
                  <a:tailEnd type="triangle" w="med" len="lg"/>
                </a:ln>
                <a:effectLst/>
              </p:spPr>
            </p:cxnSp>
            <p:cxnSp>
              <p:nvCxnSpPr>
                <p:cNvPr id="144" name="Ευθύγραμμο βέλος σύνδεσης 143"/>
                <p:cNvCxnSpPr/>
                <p:nvPr/>
              </p:nvCxnSpPr>
              <p:spPr bwMode="auto">
                <a:xfrm flipH="1">
                  <a:off x="6256169" y="3540884"/>
                  <a:ext cx="136838" cy="371849"/>
                </a:xfrm>
                <a:prstGeom prst="straightConnector1">
                  <a:avLst/>
                </a:prstGeom>
                <a:noFill/>
                <a:ln w="38100" cap="flat" cmpd="sng" algn="ctr">
                  <a:solidFill>
                    <a:schemeClr val="accent4">
                      <a:lumMod val="10000"/>
                    </a:schemeClr>
                  </a:solidFill>
                  <a:prstDash val="solid"/>
                  <a:round/>
                  <a:headEnd type="none" w="med" len="med"/>
                  <a:tailEnd type="triangle" w="med" len="lg"/>
                </a:ln>
                <a:effectLst/>
              </p:spPr>
            </p:cxnSp>
            <p:cxnSp>
              <p:nvCxnSpPr>
                <p:cNvPr id="148" name="Ευθύγραμμο βέλος σύνδεσης 147"/>
                <p:cNvCxnSpPr>
                  <a:endCxn id="99" idx="4"/>
                </p:cNvCxnSpPr>
                <p:nvPr/>
              </p:nvCxnSpPr>
              <p:spPr bwMode="auto">
                <a:xfrm>
                  <a:off x="7641764" y="3603890"/>
                  <a:ext cx="246643" cy="272469"/>
                </a:xfrm>
                <a:prstGeom prst="straightConnector1">
                  <a:avLst/>
                </a:prstGeom>
                <a:noFill/>
                <a:ln w="38100" cap="flat" cmpd="sng" algn="ctr">
                  <a:solidFill>
                    <a:schemeClr val="accent4">
                      <a:lumMod val="10000"/>
                    </a:schemeClr>
                  </a:solidFill>
                  <a:prstDash val="solid"/>
                  <a:round/>
                  <a:headEnd type="none" w="med" len="med"/>
                  <a:tailEnd type="triangle" w="med" len="lg"/>
                </a:ln>
                <a:effectLst/>
              </p:spPr>
            </p:cxnSp>
            <p:cxnSp>
              <p:nvCxnSpPr>
                <p:cNvPr id="150" name="Ευθύγραμμο βέλος σύνδεσης 149"/>
                <p:cNvCxnSpPr/>
                <p:nvPr/>
              </p:nvCxnSpPr>
              <p:spPr bwMode="auto">
                <a:xfrm>
                  <a:off x="7649304" y="3954611"/>
                  <a:ext cx="76408" cy="415536"/>
                </a:xfrm>
                <a:prstGeom prst="straightConnector1">
                  <a:avLst/>
                </a:prstGeom>
                <a:noFill/>
                <a:ln w="38100" cap="flat" cmpd="sng" algn="ctr">
                  <a:solidFill>
                    <a:schemeClr val="accent4">
                      <a:lumMod val="10000"/>
                    </a:schemeClr>
                  </a:solidFill>
                  <a:prstDash val="solid"/>
                  <a:round/>
                  <a:headEnd type="none" w="med" len="med"/>
                  <a:tailEnd type="triangle" w="med" len="lg"/>
                </a:ln>
                <a:effectLst/>
              </p:spPr>
            </p:cxnSp>
            <p:cxnSp>
              <p:nvCxnSpPr>
                <p:cNvPr id="152" name="Ευθύγραμμο βέλος σύνδεσης 151"/>
                <p:cNvCxnSpPr/>
                <p:nvPr/>
              </p:nvCxnSpPr>
              <p:spPr bwMode="auto">
                <a:xfrm>
                  <a:off x="7969505" y="3975818"/>
                  <a:ext cx="246643" cy="272469"/>
                </a:xfrm>
                <a:prstGeom prst="straightConnector1">
                  <a:avLst/>
                </a:prstGeom>
                <a:noFill/>
                <a:ln w="38100" cap="flat" cmpd="sng" algn="ctr">
                  <a:solidFill>
                    <a:schemeClr val="accent4">
                      <a:lumMod val="10000"/>
                    </a:schemeClr>
                  </a:solidFill>
                  <a:prstDash val="solid"/>
                  <a:round/>
                  <a:headEnd type="none" w="med" len="med"/>
                  <a:tailEnd type="triangle" w="med" len="lg"/>
                </a:ln>
                <a:effectLst/>
              </p:spPr>
            </p:cxnSp>
            <p:cxnSp>
              <p:nvCxnSpPr>
                <p:cNvPr id="153" name="Ευθύγραμμο βέλος σύνδεσης 152"/>
                <p:cNvCxnSpPr/>
                <p:nvPr/>
              </p:nvCxnSpPr>
              <p:spPr bwMode="auto">
                <a:xfrm flipV="1">
                  <a:off x="7379900" y="3055062"/>
                  <a:ext cx="70946" cy="305453"/>
                </a:xfrm>
                <a:prstGeom prst="straightConnector1">
                  <a:avLst/>
                </a:prstGeom>
                <a:noFill/>
                <a:ln w="38100" cap="flat" cmpd="sng" algn="ctr">
                  <a:solidFill>
                    <a:schemeClr val="accent4">
                      <a:lumMod val="10000"/>
                    </a:schemeClr>
                  </a:solidFill>
                  <a:prstDash val="solid"/>
                  <a:round/>
                  <a:headEnd type="none" w="med" len="med"/>
                  <a:tailEnd type="triangle" w="med" len="lg"/>
                </a:ln>
                <a:effectLst/>
              </p:spPr>
            </p:cxnSp>
            <p:cxnSp>
              <p:nvCxnSpPr>
                <p:cNvPr id="155" name="Ευθύγραμμο βέλος σύνδεσης 154"/>
                <p:cNvCxnSpPr/>
                <p:nvPr/>
              </p:nvCxnSpPr>
              <p:spPr bwMode="auto">
                <a:xfrm flipH="1">
                  <a:off x="6980979" y="3793194"/>
                  <a:ext cx="312490" cy="231153"/>
                </a:xfrm>
                <a:prstGeom prst="straightConnector1">
                  <a:avLst/>
                </a:prstGeom>
                <a:noFill/>
                <a:ln w="38100" cap="flat" cmpd="sng" algn="ctr">
                  <a:solidFill>
                    <a:schemeClr val="accent4">
                      <a:lumMod val="10000"/>
                    </a:schemeClr>
                  </a:solidFill>
                  <a:prstDash val="solid"/>
                  <a:round/>
                  <a:headEnd type="none" w="med" len="med"/>
                  <a:tailEnd type="triangle" w="med" len="lg"/>
                </a:ln>
                <a:effectLst/>
              </p:spPr>
            </p:cxnSp>
            <p:cxnSp>
              <p:nvCxnSpPr>
                <p:cNvPr id="157" name="Ευθύγραμμο βέλος σύνδεσης 156"/>
                <p:cNvCxnSpPr/>
                <p:nvPr/>
              </p:nvCxnSpPr>
              <p:spPr bwMode="auto">
                <a:xfrm flipH="1">
                  <a:off x="6472060" y="3705131"/>
                  <a:ext cx="344227" cy="346486"/>
                </a:xfrm>
                <a:prstGeom prst="straightConnector1">
                  <a:avLst/>
                </a:prstGeom>
                <a:noFill/>
                <a:ln w="38100" cap="flat" cmpd="sng" algn="ctr">
                  <a:solidFill>
                    <a:schemeClr val="accent4">
                      <a:lumMod val="10000"/>
                    </a:schemeClr>
                  </a:solidFill>
                  <a:prstDash val="solid"/>
                  <a:round/>
                  <a:headEnd type="none" w="med" len="med"/>
                  <a:tailEnd type="triangle" w="med" len="lg"/>
                </a:ln>
                <a:effectLst/>
              </p:spPr>
            </p:cxnSp>
            <p:cxnSp>
              <p:nvCxnSpPr>
                <p:cNvPr id="164" name="Ευθύγραμμο βέλος σύνδεσης 163"/>
                <p:cNvCxnSpPr/>
                <p:nvPr/>
              </p:nvCxnSpPr>
              <p:spPr bwMode="auto">
                <a:xfrm flipV="1">
                  <a:off x="7751849" y="3099091"/>
                  <a:ext cx="341761" cy="203140"/>
                </a:xfrm>
                <a:prstGeom prst="straightConnector1">
                  <a:avLst/>
                </a:prstGeom>
                <a:noFill/>
                <a:ln w="38100" cap="flat" cmpd="sng" algn="ctr">
                  <a:solidFill>
                    <a:schemeClr val="accent4">
                      <a:lumMod val="10000"/>
                    </a:schemeClr>
                  </a:solidFill>
                  <a:prstDash val="solid"/>
                  <a:round/>
                  <a:headEnd type="none" w="med" len="med"/>
                  <a:tailEnd type="triangle" w="med" len="lg"/>
                </a:ln>
                <a:effectLst/>
              </p:spPr>
            </p:cxnSp>
            <p:cxnSp>
              <p:nvCxnSpPr>
                <p:cNvPr id="171" name="Ευθύγραμμο βέλος σύνδεσης 170"/>
                <p:cNvCxnSpPr/>
                <p:nvPr/>
              </p:nvCxnSpPr>
              <p:spPr bwMode="auto">
                <a:xfrm flipH="1" flipV="1">
                  <a:off x="6684724" y="2331622"/>
                  <a:ext cx="58131" cy="359979"/>
                </a:xfrm>
                <a:prstGeom prst="straightConnector1">
                  <a:avLst/>
                </a:prstGeom>
                <a:noFill/>
                <a:ln w="38100" cap="flat" cmpd="sng" algn="ctr">
                  <a:solidFill>
                    <a:schemeClr val="accent4">
                      <a:lumMod val="10000"/>
                    </a:schemeClr>
                  </a:solidFill>
                  <a:prstDash val="solid"/>
                  <a:round/>
                  <a:headEnd type="none" w="med" len="med"/>
                  <a:tailEnd type="triangle" w="med" len="lg"/>
                </a:ln>
                <a:effectLst/>
              </p:spPr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74" name="Ορθογώνιο 173"/>
                    <p:cNvSpPr/>
                    <p:nvPr/>
                  </p:nvSpPr>
                  <p:spPr>
                    <a:xfrm>
                      <a:off x="8071023" y="4106001"/>
                      <a:ext cx="543739" cy="403765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1800" b="1" i="1" u="none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𝒅</m:t>
                            </m:r>
                            <m:acc>
                              <m:accPr>
                                <m:chr m:val="⃗"/>
                                <m:ctrlPr>
                                  <a:rPr lang="el-GR" sz="1800" i="1" u="none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1800" b="1" i="1" u="none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𝑨</m:t>
                                </m:r>
                              </m:e>
                            </m:acc>
                          </m:oMath>
                        </m:oMathPara>
                      </a14:m>
                      <a:endParaRPr lang="el-GR" sz="1800" dirty="0">
                        <a:solidFill>
                          <a:srgbClr val="0000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174" name="Ορθογώνιο 173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8071023" y="4106001"/>
                      <a:ext cx="543739" cy="403765"/>
                    </a:xfrm>
                    <a:prstGeom prst="rect">
                      <a:avLst/>
                    </a:prstGeom>
                    <a:blipFill>
                      <a:blip r:embed="rId8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75" name="Ορθογώνιο 174"/>
                    <p:cNvSpPr/>
                    <p:nvPr/>
                  </p:nvSpPr>
                  <p:spPr>
                    <a:xfrm>
                      <a:off x="5666649" y="1732767"/>
                      <a:ext cx="543739" cy="403765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1800" b="1" i="1" u="none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𝒅</m:t>
                            </m:r>
                            <m:acc>
                              <m:accPr>
                                <m:chr m:val="⃗"/>
                                <m:ctrlPr>
                                  <a:rPr lang="el-GR" sz="1800" i="1" u="none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1800" b="1" i="1" u="none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𝑨</m:t>
                                </m:r>
                              </m:e>
                            </m:acc>
                          </m:oMath>
                        </m:oMathPara>
                      </a14:m>
                      <a:endParaRPr lang="el-GR" sz="1800" dirty="0">
                        <a:solidFill>
                          <a:srgbClr val="0000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175" name="Ορθογώνιο 174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666649" y="1732767"/>
                      <a:ext cx="543739" cy="403765"/>
                    </a:xfrm>
                    <a:prstGeom prst="rect">
                      <a:avLst/>
                    </a:prstGeom>
                    <a:blipFill>
                      <a:blip r:embed="rId9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140" name="Ευθύγραμμο βέλος σύνδεσης 139"/>
                <p:cNvCxnSpPr/>
                <p:nvPr/>
              </p:nvCxnSpPr>
              <p:spPr bwMode="auto">
                <a:xfrm flipV="1">
                  <a:off x="7559072" y="2681742"/>
                  <a:ext cx="341164" cy="248515"/>
                </a:xfrm>
                <a:prstGeom prst="straightConnector1">
                  <a:avLst/>
                </a:prstGeom>
                <a:noFill/>
                <a:ln w="38100" cap="flat" cmpd="sng" algn="ctr">
                  <a:solidFill>
                    <a:schemeClr val="accent4">
                      <a:lumMod val="10000"/>
                    </a:schemeClr>
                  </a:solidFill>
                  <a:prstDash val="solid"/>
                  <a:round/>
                  <a:headEnd type="none" w="med" len="med"/>
                  <a:tailEnd type="triangle" w="med" len="lg"/>
                </a:ln>
                <a:effectLst/>
              </p:spPr>
            </p:cxnSp>
            <p:cxnSp>
              <p:nvCxnSpPr>
                <p:cNvPr id="146" name="Ευθύγραμμο βέλος σύνδεσης 145"/>
                <p:cNvCxnSpPr/>
                <p:nvPr/>
              </p:nvCxnSpPr>
              <p:spPr bwMode="auto">
                <a:xfrm flipH="1">
                  <a:off x="6776475" y="3977112"/>
                  <a:ext cx="156268" cy="422819"/>
                </a:xfrm>
                <a:prstGeom prst="straightConnector1">
                  <a:avLst/>
                </a:prstGeom>
                <a:noFill/>
                <a:ln w="38100" cap="flat" cmpd="sng" algn="ctr">
                  <a:solidFill>
                    <a:schemeClr val="accent4">
                      <a:lumMod val="10000"/>
                    </a:schemeClr>
                  </a:solidFill>
                  <a:prstDash val="solid"/>
                  <a:round/>
                  <a:headEnd type="none" w="med" len="med"/>
                  <a:tailEnd type="triangle" w="med" len="lg"/>
                </a:ln>
                <a:effectLst/>
              </p:spPr>
            </p:cxnSp>
            <p:cxnSp>
              <p:nvCxnSpPr>
                <p:cNvPr id="142" name="Ευθύγραμμο βέλος σύνδεσης 141"/>
                <p:cNvCxnSpPr/>
                <p:nvPr/>
              </p:nvCxnSpPr>
              <p:spPr bwMode="auto">
                <a:xfrm flipH="1">
                  <a:off x="6493246" y="3325385"/>
                  <a:ext cx="298275" cy="421502"/>
                </a:xfrm>
                <a:prstGeom prst="straightConnector1">
                  <a:avLst/>
                </a:prstGeom>
                <a:noFill/>
                <a:ln w="38100" cap="flat" cmpd="sng" algn="ctr">
                  <a:solidFill>
                    <a:schemeClr val="accent4">
                      <a:lumMod val="10000"/>
                    </a:schemeClr>
                  </a:solidFill>
                  <a:prstDash val="solid"/>
                  <a:round/>
                  <a:headEnd type="none" w="med" len="med"/>
                  <a:tailEnd type="triangle" w="med" len="lg"/>
                </a:ln>
                <a:effectLst/>
              </p:spPr>
            </p:cxnSp>
            <p:cxnSp>
              <p:nvCxnSpPr>
                <p:cNvPr id="160" name="Ευθύγραμμο βέλος σύνδεσης 159"/>
                <p:cNvCxnSpPr/>
                <p:nvPr/>
              </p:nvCxnSpPr>
              <p:spPr bwMode="auto">
                <a:xfrm flipH="1">
                  <a:off x="6134728" y="3129560"/>
                  <a:ext cx="379637" cy="172671"/>
                </a:xfrm>
                <a:prstGeom prst="straightConnector1">
                  <a:avLst/>
                </a:prstGeom>
                <a:noFill/>
                <a:ln w="38100" cap="flat" cmpd="sng" algn="ctr">
                  <a:solidFill>
                    <a:schemeClr val="accent4">
                      <a:lumMod val="10000"/>
                    </a:schemeClr>
                  </a:solidFill>
                  <a:prstDash val="solid"/>
                  <a:round/>
                  <a:headEnd type="none" w="med" len="med"/>
                  <a:tailEnd type="triangle" w="med" len="lg"/>
                </a:ln>
                <a:effectLst/>
              </p:spPr>
            </p:cxn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82" name="Ορθογώνιο 181"/>
                  <p:cNvSpPr/>
                  <p:nvPr/>
                </p:nvSpPr>
                <p:spPr>
                  <a:xfrm>
                    <a:off x="3880023" y="3010226"/>
                    <a:ext cx="543739" cy="403765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800" b="1" i="1" u="none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𝒅</m:t>
                          </m:r>
                          <m:acc>
                            <m:accPr>
                              <m:chr m:val="⃗"/>
                              <m:ctrlPr>
                                <a:rPr lang="el-GR" sz="1800" i="1" u="none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1800" b="1" i="1" u="none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𝑨</m:t>
                              </m:r>
                            </m:e>
                          </m:acc>
                        </m:oMath>
                      </m:oMathPara>
                    </a14:m>
                    <a:endParaRPr lang="el-GR" sz="1800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82" name="Ορθογώνιο 181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880023" y="3010226"/>
                    <a:ext cx="543739" cy="403765"/>
                  </a:xfrm>
                  <a:prstGeom prst="rect">
                    <a:avLst/>
                  </a:prstGeom>
                  <a:blipFill>
                    <a:blip r:embed="rId10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grpSp>
        <p:nvGrpSpPr>
          <p:cNvPr id="4" name="Ομάδα 3"/>
          <p:cNvGrpSpPr/>
          <p:nvPr/>
        </p:nvGrpSpPr>
        <p:grpSpPr>
          <a:xfrm>
            <a:off x="13924" y="5107256"/>
            <a:ext cx="5939072" cy="1143390"/>
            <a:chOff x="13924" y="5107256"/>
            <a:chExt cx="5939072" cy="114339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7" name="TextBox 36"/>
                <p:cNvSpPr txBox="1"/>
                <p:nvPr/>
              </p:nvSpPr>
              <p:spPr>
                <a:xfrm>
                  <a:off x="4042601" y="5107256"/>
                  <a:ext cx="1910395" cy="1143390"/>
                </a:xfrm>
                <a:prstGeom prst="rect">
                  <a:avLst/>
                </a:prstGeom>
                <a:noFill/>
                <a:ln w="28575">
                  <a:solidFill>
                    <a:schemeClr val="bg1"/>
                  </a:solidFill>
                </a:ln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400" b="1" i="1" u="none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𝜱</m:t>
                        </m:r>
                        <m:r>
                          <a:rPr lang="el-GR" sz="2400" b="1" i="0" u="none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nary>
                          <m:naryPr>
                            <m:limLoc m:val="undOvr"/>
                            <m:ctrlPr>
                              <a:rPr lang="el-GR" sz="2400" b="1" i="1" u="none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4"/>
                              </m:rPr>
                              <a:rPr lang="el-GR" sz="2400" b="1" i="1" u="none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𝜜</m:t>
                            </m:r>
                          </m:sub>
                          <m:sup/>
                          <m:e>
                            <m:acc>
                              <m:accPr>
                                <m:chr m:val="⃗"/>
                                <m:ctrlPr>
                                  <a:rPr lang="el-GR" sz="2400" b="1" i="1" u="none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400" b="1" i="1" u="none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𝑬</m:t>
                                </m:r>
                              </m:e>
                            </m:acc>
                            <m:r>
                              <a:rPr lang="el-GR" sz="2400" b="1" i="1" u="none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∙</m:t>
                            </m:r>
                            <m:r>
                              <a:rPr lang="en-US" sz="2400" b="1" i="1" u="none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𝒅</m:t>
                            </m:r>
                            <m:acc>
                              <m:accPr>
                                <m:chr m:val="⃗"/>
                                <m:ctrlPr>
                                  <a:rPr lang="en-US" sz="2400" b="1" i="1" u="none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400" b="1" i="1" u="none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𝑨</m:t>
                                </m:r>
                              </m:e>
                            </m:acc>
                          </m:e>
                        </m:nary>
                      </m:oMath>
                    </m:oMathPara>
                  </a14:m>
                  <a:endParaRPr lang="el-GR" sz="2400" u="none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37" name="TextBox 3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42601" y="5107256"/>
                  <a:ext cx="1910395" cy="1143390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  <a:ln w="28575">
                  <a:solidFill>
                    <a:schemeClr val="bg1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90" name="TextBox 89"/>
            <p:cNvSpPr txBox="1"/>
            <p:nvPr/>
          </p:nvSpPr>
          <p:spPr>
            <a:xfrm>
              <a:off x="13924" y="5368880"/>
              <a:ext cx="3941547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1600" i="0" u="none" dirty="0" smtClean="0">
                  <a:solidFill>
                    <a:schemeClr val="bg1"/>
                  </a:solidFill>
                </a:rPr>
                <a:t>Ολική Ροή Ηλεκτρικού Πεδίου </a:t>
              </a:r>
              <a:r>
                <a:rPr lang="el-GR" sz="2000" u="none" dirty="0" smtClean="0">
                  <a:solidFill>
                    <a:srgbClr val="FF0000"/>
                  </a:solidFill>
                </a:rPr>
                <a:t>Φ </a:t>
              </a:r>
              <a:r>
                <a:rPr lang="el-GR" sz="1600" u="none" dirty="0" smtClean="0">
                  <a:solidFill>
                    <a:schemeClr val="bg1"/>
                  </a:solidFill>
                </a:rPr>
                <a:t> </a:t>
              </a:r>
              <a:r>
                <a:rPr lang="el-GR" sz="1600" i="0" u="none" dirty="0" smtClean="0">
                  <a:solidFill>
                    <a:schemeClr val="bg1"/>
                  </a:solidFill>
                </a:rPr>
                <a:t>σε όλη την επιφάνεια </a:t>
              </a:r>
              <a:r>
                <a:rPr lang="el-GR" sz="2000" u="none" dirty="0" smtClean="0">
                  <a:solidFill>
                    <a:srgbClr val="FF0000"/>
                  </a:solidFill>
                </a:rPr>
                <a:t>Α</a:t>
              </a:r>
              <a:r>
                <a:rPr lang="el-GR" sz="2000" i="0" u="none" dirty="0" smtClean="0">
                  <a:solidFill>
                    <a:srgbClr val="FF0000"/>
                  </a:solidFill>
                </a:rPr>
                <a:t>:</a:t>
              </a:r>
              <a:endParaRPr lang="el-GR" sz="1600" i="0" u="none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40900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31581" y="86443"/>
            <a:ext cx="9029291" cy="4873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2400" i="0" u="none" dirty="0" smtClean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ΡΟΗ </a:t>
            </a:r>
            <a:r>
              <a:rPr lang="el-GR" sz="2400" u="none" dirty="0" smtClean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Φ</a:t>
            </a:r>
            <a:r>
              <a:rPr lang="el-GR" sz="2400" i="0" u="none" dirty="0" smtClean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ΗΛΕΚΤΡΙΚΟΥ ΠΕΔΙΟΥ</a:t>
            </a:r>
            <a:endParaRPr lang="en-US" sz="2400" i="0" u="none" dirty="0">
              <a:solidFill>
                <a:srgbClr val="FC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4855" y="575919"/>
            <a:ext cx="82754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400" i="0" u="none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Περιπτώσεις ομογενούς ηλεκτρικού πεδίου και επίπεδης επιφάνειας </a:t>
            </a:r>
            <a:r>
              <a:rPr lang="el-GR" sz="2400" u="none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</a:t>
            </a:r>
            <a:endParaRPr lang="el-GR" sz="2400" u="none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Ορθογώνιο 34"/>
              <p:cNvSpPr/>
              <p:nvPr/>
            </p:nvSpPr>
            <p:spPr>
              <a:xfrm>
                <a:off x="211613" y="4213125"/>
                <a:ext cx="1527982" cy="4037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sz="1800" i="1" u="none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1800" u="none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𝑬</m:t>
                          </m:r>
                        </m:e>
                      </m:acc>
                      <m:r>
                        <a:rPr lang="en-US" sz="1800" i="1" u="none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↑↑</m:t>
                      </m:r>
                      <m:r>
                        <a:rPr lang="en-US" sz="1800" u="none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𝒅</m:t>
                      </m:r>
                      <m:acc>
                        <m:accPr>
                          <m:chr m:val="⃗"/>
                          <m:ctrlPr>
                            <a:rPr lang="en-US" sz="1800" i="1" u="none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1800" u="none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𝑨</m:t>
                          </m:r>
                        </m:e>
                      </m:acc>
                      <m:r>
                        <a:rPr lang="el-GR" sz="1800" b="1" i="1" u="none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⟹</m:t>
                      </m:r>
                    </m:oMath>
                  </m:oMathPara>
                </a14:m>
                <a:endParaRPr lang="el-GR" sz="18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5" name="Ορθογώνιο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613" y="4213125"/>
                <a:ext cx="1527982" cy="40376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280827" y="4663160"/>
                <a:ext cx="2850332" cy="857542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1800" b="1" i="1" u="none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𝜱</m:t>
                      </m:r>
                      <m:r>
                        <a:rPr lang="el-GR" sz="1800" b="1" i="0" u="none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ctrlPr>
                            <a:rPr lang="el-GR" sz="1800" b="1" i="1" u="none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l-GR" sz="1800" b="1" i="1" u="none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𝜜</m:t>
                          </m:r>
                        </m:sub>
                        <m:sup/>
                        <m:e>
                          <m:r>
                            <a:rPr lang="en-US" sz="1800" b="1" i="1" u="none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𝑬</m:t>
                          </m:r>
                          <m:r>
                            <a:rPr lang="en-US" sz="1800" b="1" i="1" u="none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800" b="1" i="1" u="none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𝒅𝑨</m:t>
                          </m:r>
                        </m:e>
                      </m:nary>
                      <m:r>
                        <a:rPr lang="en-US" sz="1800" b="1" i="1" u="none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1800" b="1" i="1" u="none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𝑬</m:t>
                      </m:r>
                      <m:nary>
                        <m:naryPr>
                          <m:limLoc m:val="undOvr"/>
                          <m:ctrlPr>
                            <a:rPr lang="el-GR" sz="1800" i="1" u="none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l-GR" sz="1800" u="none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𝜜</m:t>
                          </m:r>
                        </m:sub>
                        <m:sup/>
                        <m:e>
                          <m:r>
                            <a:rPr lang="en-US" sz="1800" u="none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𝒅𝑨</m:t>
                          </m:r>
                        </m:e>
                      </m:nary>
                      <m:r>
                        <a:rPr lang="en-US" sz="1800" b="1" i="1" u="none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US" sz="1800" b="1" i="1" u="none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</m:t>
                      </m:r>
                    </m:oMath>
                  </m:oMathPara>
                </a14:m>
                <a:endParaRPr lang="el-GR" sz="1800" u="none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827" y="4663160"/>
                <a:ext cx="2850332" cy="85754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847286" y="5662140"/>
                <a:ext cx="1004890" cy="307777"/>
              </a:xfrm>
              <a:prstGeom prst="rect">
                <a:avLst/>
              </a:prstGeom>
              <a:noFill/>
              <a:ln w="28575"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000" b="1" i="1" u="none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𝜱</m:t>
                      </m:r>
                      <m:r>
                        <a:rPr lang="el-GR" sz="2000" b="1" i="0" u="none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u="none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𝑬</m:t>
                      </m:r>
                      <m:r>
                        <a:rPr lang="en-US" sz="2000" b="1" i="1" u="none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000" b="1" i="1" u="none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𝑨</m:t>
                      </m:r>
                    </m:oMath>
                  </m:oMathPara>
                </a14:m>
                <a:endParaRPr lang="el-GR" sz="2000" u="none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7286" y="5662140"/>
                <a:ext cx="1004890" cy="307777"/>
              </a:xfrm>
              <a:prstGeom prst="rect">
                <a:avLst/>
              </a:prstGeom>
              <a:blipFill>
                <a:blip r:embed="rId4"/>
                <a:stretch>
                  <a:fillRect l="-4118" r="-3529" b="-1818"/>
                </a:stretch>
              </a:blipFill>
              <a:ln w="28575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8" name="TextBox 117"/>
              <p:cNvSpPr txBox="1"/>
              <p:nvPr/>
            </p:nvSpPr>
            <p:spPr>
              <a:xfrm>
                <a:off x="3486301" y="3478824"/>
                <a:ext cx="1584793" cy="952890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000" b="1" i="1" u="none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𝜱</m:t>
                      </m:r>
                      <m:r>
                        <a:rPr lang="el-GR" sz="2000" b="1" i="0" u="none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ctrlPr>
                            <a:rPr lang="el-GR" sz="2000" b="1" i="1" u="none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l-GR" sz="2000" b="1" i="1" u="none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𝜜</m:t>
                          </m:r>
                        </m:sub>
                        <m:sup/>
                        <m:e>
                          <m:acc>
                            <m:accPr>
                              <m:chr m:val="⃗"/>
                              <m:ctrlPr>
                                <a:rPr lang="el-GR" sz="2000" b="1" i="1" u="none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000" b="1" i="1" u="none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𝑬</m:t>
                              </m:r>
                            </m:e>
                          </m:acc>
                          <m:r>
                            <a:rPr lang="el-GR" sz="2000" b="1" i="1" u="none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000" b="1" i="1" u="none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</m:t>
                          </m:r>
                          <m:acc>
                            <m:accPr>
                              <m:chr m:val="⃗"/>
                              <m:ctrlPr>
                                <a:rPr lang="en-US" sz="2000" b="1" i="1" u="none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000" b="1" i="1" u="none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𝑨</m:t>
                              </m:r>
                            </m:e>
                          </m:acc>
                        </m:e>
                      </m:nary>
                    </m:oMath>
                  </m:oMathPara>
                </a14:m>
                <a:endParaRPr lang="el-GR" sz="1600" u="none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18" name="TextBox 1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86301" y="3478824"/>
                <a:ext cx="1584793" cy="95289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9" name="Ορθογώνιο 118"/>
              <p:cNvSpPr/>
              <p:nvPr/>
            </p:nvSpPr>
            <p:spPr>
              <a:xfrm>
                <a:off x="5109884" y="4485973"/>
                <a:ext cx="2688557" cy="4037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sz="1800" i="1" u="none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1800" u="none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𝑬</m:t>
                          </m:r>
                        </m:e>
                      </m:acc>
                      <m:r>
                        <a:rPr lang="el-GR" sz="1800" u="none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1800" u="none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𝒅</m:t>
                      </m:r>
                      <m:acc>
                        <m:accPr>
                          <m:chr m:val="⃗"/>
                          <m:ctrlPr>
                            <a:rPr lang="en-US" sz="1800" i="1" u="none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1800" u="none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𝑨</m:t>
                          </m:r>
                        </m:e>
                      </m:acc>
                      <m:r>
                        <a:rPr lang="el-GR" sz="1800" u="none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1800" b="1" i="1" u="none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𝑬</m:t>
                      </m:r>
                      <m:r>
                        <a:rPr lang="en-US" sz="1800" b="1" i="1" u="none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800" b="1" i="1" u="none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𝑨</m:t>
                      </m:r>
                      <m:r>
                        <a:rPr lang="en-US" sz="1800" b="1" i="1" u="none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func>
                        <m:funcPr>
                          <m:ctrlPr>
                            <a:rPr lang="en-US" sz="1800" b="1" i="1" u="none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1800" b="1" i="0" u="none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𝐜𝐨𝐬</m:t>
                          </m:r>
                        </m:fName>
                        <m:e>
                          <m:r>
                            <a:rPr lang="el-GR" sz="1800" b="1" i="1" u="none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𝜽</m:t>
                          </m:r>
                        </m:e>
                      </m:func>
                      <m:r>
                        <a:rPr lang="el-GR" sz="1800" b="1" i="1" u="none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</m:t>
                      </m:r>
                      <m:r>
                        <a:rPr lang="en-US" sz="1800" u="none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</m:t>
                      </m:r>
                    </m:oMath>
                  </m:oMathPara>
                </a14:m>
                <a:endParaRPr lang="el-GR" sz="1800" dirty="0"/>
              </a:p>
            </p:txBody>
          </p:sp>
        </mc:Choice>
        <mc:Fallback xmlns="">
          <p:sp>
            <p:nvSpPr>
              <p:cNvPr id="119" name="Ορθογώνιο 1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09884" y="4485973"/>
                <a:ext cx="2688557" cy="40376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0" name="TextBox 119"/>
              <p:cNvSpPr txBox="1"/>
              <p:nvPr/>
            </p:nvSpPr>
            <p:spPr>
              <a:xfrm>
                <a:off x="5185087" y="4929948"/>
                <a:ext cx="4038157" cy="857542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1800" b="1" i="1" u="none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𝜱</m:t>
                      </m:r>
                      <m:r>
                        <a:rPr lang="el-GR" sz="1800" b="1" i="0" u="none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ctrlPr>
                            <a:rPr lang="el-GR" sz="1800" b="1" i="1" u="none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l-GR" sz="1800" b="1" i="1" u="none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𝜜</m:t>
                          </m:r>
                        </m:sub>
                        <m:sup/>
                        <m:e>
                          <m:r>
                            <a:rPr lang="en-US" sz="1800" b="1" i="1" u="none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𝑬</m:t>
                          </m:r>
                          <m:r>
                            <a:rPr lang="en-US" sz="1800" b="1" i="1" u="none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800" b="1" i="1" u="none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𝒅𝑨</m:t>
                          </m:r>
                          <m:func>
                            <m:funcPr>
                              <m:ctrlPr>
                                <a:rPr lang="en-US" sz="1800" b="1" i="1" u="none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a:rPr lang="en-US" sz="1800" b="1" i="0" u="none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𝐜𝐨𝐬</m:t>
                              </m:r>
                            </m:fName>
                            <m:e>
                              <m:r>
                                <a:rPr lang="el-GR" sz="1800" b="1" i="1" u="none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𝜽</m:t>
                              </m:r>
                            </m:e>
                          </m:func>
                        </m:e>
                      </m:nary>
                      <m:r>
                        <a:rPr lang="en-US" sz="1800" b="1" i="1" u="none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1800" b="1" i="1" u="none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𝑬</m:t>
                      </m:r>
                      <m:func>
                        <m:funcPr>
                          <m:ctrlPr>
                            <a:rPr lang="en-US" sz="1800" b="1" i="1" u="none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1800" b="1" i="0" u="none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𝐜𝐨𝐬</m:t>
                          </m:r>
                        </m:fName>
                        <m:e>
                          <m:r>
                            <a:rPr lang="el-GR" sz="1800" b="1" i="1" u="none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𝜽</m:t>
                          </m:r>
                        </m:e>
                      </m:func>
                      <m:nary>
                        <m:naryPr>
                          <m:limLoc m:val="undOvr"/>
                          <m:ctrlPr>
                            <a:rPr lang="el-GR" sz="1800" i="1" u="none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l-GR" sz="1800" u="none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𝜜</m:t>
                          </m:r>
                        </m:sub>
                        <m:sup/>
                        <m:e>
                          <m:r>
                            <a:rPr lang="en-US" sz="1800" u="none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𝒅𝑨</m:t>
                          </m:r>
                        </m:e>
                      </m:nary>
                      <m:r>
                        <a:rPr lang="en-US" sz="1800" b="1" i="1" u="none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US" sz="1800" b="1" i="1" u="none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</m:t>
                      </m:r>
                    </m:oMath>
                  </m:oMathPara>
                </a14:m>
                <a:endParaRPr lang="el-GR" sz="1800" u="none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20" name="TextBox 1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5087" y="4929948"/>
                <a:ext cx="4038157" cy="85754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1" name="TextBox 120"/>
              <p:cNvSpPr txBox="1"/>
              <p:nvPr/>
            </p:nvSpPr>
            <p:spPr>
              <a:xfrm>
                <a:off x="6226312" y="6126270"/>
                <a:ext cx="1701170" cy="307777"/>
              </a:xfrm>
              <a:prstGeom prst="rect">
                <a:avLst/>
              </a:prstGeom>
              <a:noFill/>
              <a:ln w="28575"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000" b="1" i="1" u="none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𝜱</m:t>
                      </m:r>
                      <m:r>
                        <a:rPr lang="el-GR" sz="2000" b="1" i="0" u="none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u="none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𝑬</m:t>
                      </m:r>
                      <m:r>
                        <a:rPr lang="en-US" sz="2000" b="1" i="1" u="none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000" b="1" i="1" u="none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𝑨</m:t>
                      </m:r>
                      <m:r>
                        <a:rPr lang="el-GR" sz="2000" b="1" i="1" u="none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func>
                        <m:funcPr>
                          <m:ctrlPr>
                            <a:rPr lang="en-US" sz="2000" b="1" i="1" u="none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000" b="1" i="0" u="none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𝐜𝐨𝐬</m:t>
                          </m:r>
                        </m:fName>
                        <m:e>
                          <m:r>
                            <a:rPr lang="el-GR" sz="2000" b="1" i="1" u="none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𝜽</m:t>
                          </m:r>
                        </m:e>
                      </m:func>
                    </m:oMath>
                  </m:oMathPara>
                </a14:m>
                <a:endParaRPr lang="el-GR" sz="2000" u="none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21" name="TextBox 1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6312" y="6126270"/>
                <a:ext cx="1701170" cy="307777"/>
              </a:xfrm>
              <a:prstGeom prst="rect">
                <a:avLst/>
              </a:prstGeom>
              <a:blipFill>
                <a:blip r:embed="rId8"/>
                <a:stretch>
                  <a:fillRect l="-2113" r="-1761" b="-3636"/>
                </a:stretch>
              </a:blipFill>
              <a:ln w="28575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3" name="Ορθογώνιο 122"/>
              <p:cNvSpPr/>
              <p:nvPr/>
            </p:nvSpPr>
            <p:spPr>
              <a:xfrm>
                <a:off x="1600670" y="4233758"/>
                <a:ext cx="1667444" cy="4037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sz="1800" i="1" u="none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1800" u="none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𝑬</m:t>
                          </m:r>
                        </m:e>
                      </m:acc>
                      <m:r>
                        <a:rPr lang="el-GR" sz="1800" i="1" u="none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1800" u="none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𝒅</m:t>
                      </m:r>
                      <m:acc>
                        <m:accPr>
                          <m:chr m:val="⃗"/>
                          <m:ctrlPr>
                            <a:rPr lang="en-US" sz="1800" i="1" u="none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1800" u="none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𝑨</m:t>
                          </m:r>
                        </m:e>
                      </m:acc>
                      <m:r>
                        <a:rPr lang="el-GR" sz="1800" b="1" i="1" u="none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1800" b="1" i="1" u="none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𝑬</m:t>
                      </m:r>
                      <m:r>
                        <a:rPr lang="en-US" sz="1800" b="1" i="1" u="none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800" b="1" i="1" u="none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𝒅𝑨</m:t>
                      </m:r>
                    </m:oMath>
                  </m:oMathPara>
                </a14:m>
                <a:endParaRPr lang="el-GR" sz="18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23" name="Ορθογώνιο 1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0670" y="4233758"/>
                <a:ext cx="1667444" cy="40376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1" name="Ομάδα 30"/>
          <p:cNvGrpSpPr/>
          <p:nvPr/>
        </p:nvGrpSpPr>
        <p:grpSpPr>
          <a:xfrm>
            <a:off x="5150844" y="1509293"/>
            <a:ext cx="3509060" cy="3200780"/>
            <a:chOff x="5150844" y="1509293"/>
            <a:chExt cx="3509060" cy="3200780"/>
          </a:xfrm>
        </p:grpSpPr>
        <p:sp>
          <p:nvSpPr>
            <p:cNvPr id="44" name="TextBox 43"/>
            <p:cNvSpPr txBox="1"/>
            <p:nvPr/>
          </p:nvSpPr>
          <p:spPr>
            <a:xfrm>
              <a:off x="5150844" y="1509293"/>
              <a:ext cx="350906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l-GR" sz="2000" i="0" u="none" dirty="0" smtClean="0">
                  <a:solidFill>
                    <a:srgbClr val="FF0000"/>
                  </a:solidFill>
                </a:rPr>
                <a:t>Η ένταση του ηλεκτρικού πεδίου σχηματίζει γωνία </a:t>
              </a:r>
              <a:r>
                <a:rPr lang="el-GR" sz="2000" u="none" dirty="0" smtClean="0">
                  <a:solidFill>
                    <a:srgbClr val="FF0000"/>
                  </a:solidFill>
                </a:rPr>
                <a:t>θ</a:t>
              </a:r>
              <a:r>
                <a:rPr lang="el-GR" sz="2000" i="0" u="none" dirty="0" smtClean="0">
                  <a:solidFill>
                    <a:srgbClr val="FF0000"/>
                  </a:solidFill>
                </a:rPr>
                <a:t> επιφάνεια </a:t>
              </a:r>
              <a:r>
                <a:rPr lang="el-GR" sz="2000" u="none" dirty="0" smtClean="0">
                  <a:solidFill>
                    <a:srgbClr val="FF0000"/>
                  </a:solidFill>
                </a:rPr>
                <a:t>Α</a:t>
              </a:r>
              <a:endParaRPr lang="el-GR" sz="2000" u="none" dirty="0">
                <a:solidFill>
                  <a:srgbClr val="FF0000"/>
                </a:solidFill>
              </a:endParaRPr>
            </a:p>
          </p:txBody>
        </p:sp>
        <p:grpSp>
          <p:nvGrpSpPr>
            <p:cNvPr id="28" name="Ομάδα 27"/>
            <p:cNvGrpSpPr/>
            <p:nvPr/>
          </p:nvGrpSpPr>
          <p:grpSpPr>
            <a:xfrm>
              <a:off x="6027273" y="2665070"/>
              <a:ext cx="2047552" cy="2045003"/>
              <a:chOff x="6027273" y="2654679"/>
              <a:chExt cx="2047552" cy="2045003"/>
            </a:xfrm>
          </p:grpSpPr>
          <p:sp>
            <p:nvSpPr>
              <p:cNvPr id="45" name="Παραλληλόγραμμο 44"/>
              <p:cNvSpPr/>
              <p:nvPr/>
            </p:nvSpPr>
            <p:spPr bwMode="auto">
              <a:xfrm rot="13739002" flipH="1" flipV="1">
                <a:off x="5809754" y="2872198"/>
                <a:ext cx="2045003" cy="1609965"/>
              </a:xfrm>
              <a:prstGeom prst="parallelogram">
                <a:avLst>
                  <a:gd name="adj" fmla="val 85312"/>
                </a:avLst>
              </a:prstGeom>
              <a:solidFill>
                <a:schemeClr val="tx1">
                  <a:lumMod val="50000"/>
                  <a:alpha val="54000"/>
                </a:schemeClr>
              </a:solidFill>
              <a:ln w="28575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45720" rIns="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285750" marR="0" indent="-28575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2500" b="1" i="1" u="sng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itchFamily="18" charset="0"/>
                </a:endParaRPr>
              </a:p>
            </p:txBody>
          </p:sp>
          <p:sp>
            <p:nvSpPr>
              <p:cNvPr id="110" name="Ορθογώνιο 109"/>
              <p:cNvSpPr/>
              <p:nvPr/>
            </p:nvSpPr>
            <p:spPr>
              <a:xfrm>
                <a:off x="7684975" y="3547379"/>
                <a:ext cx="38985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sz="2400" u="none" dirty="0">
                    <a:solidFill>
                      <a:schemeClr val="bg1"/>
                    </a:solidFill>
                  </a:rPr>
                  <a:t>Α</a:t>
                </a:r>
                <a:endParaRPr lang="el-GR" sz="2400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26" name="Ομάδα 25"/>
          <p:cNvGrpSpPr/>
          <p:nvPr/>
        </p:nvGrpSpPr>
        <p:grpSpPr>
          <a:xfrm>
            <a:off x="5889498" y="2582439"/>
            <a:ext cx="2835034" cy="1309015"/>
            <a:chOff x="5891188" y="2580376"/>
            <a:chExt cx="2835034" cy="1309015"/>
          </a:xfrm>
        </p:grpSpPr>
        <p:grpSp>
          <p:nvGrpSpPr>
            <p:cNvPr id="25" name="Ομάδα 24"/>
            <p:cNvGrpSpPr/>
            <p:nvPr/>
          </p:nvGrpSpPr>
          <p:grpSpPr>
            <a:xfrm>
              <a:off x="5891188" y="2580376"/>
              <a:ext cx="2567698" cy="1309015"/>
              <a:chOff x="5891188" y="2580376"/>
              <a:chExt cx="2567698" cy="1309015"/>
            </a:xfrm>
          </p:grpSpPr>
          <p:cxnSp>
            <p:nvCxnSpPr>
              <p:cNvPr id="46" name="Ευθύγραμμο βέλος σύνδεσης 45"/>
              <p:cNvCxnSpPr/>
              <p:nvPr/>
            </p:nvCxnSpPr>
            <p:spPr bwMode="auto">
              <a:xfrm flipV="1">
                <a:off x="5891188" y="2594232"/>
                <a:ext cx="1017504" cy="895766"/>
              </a:xfrm>
              <a:prstGeom prst="straightConnector1">
                <a:avLst/>
              </a:prstGeom>
              <a:noFill/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lg"/>
              </a:ln>
              <a:effectLst/>
            </p:spPr>
          </p:cxnSp>
          <p:cxnSp>
            <p:nvCxnSpPr>
              <p:cNvPr id="58" name="Ευθύγραμμο βέλος σύνδεσης 57"/>
              <p:cNvCxnSpPr/>
              <p:nvPr/>
            </p:nvCxnSpPr>
            <p:spPr bwMode="auto">
              <a:xfrm flipV="1">
                <a:off x="6074761" y="2808978"/>
                <a:ext cx="1017504" cy="895766"/>
              </a:xfrm>
              <a:prstGeom prst="straightConnector1">
                <a:avLst/>
              </a:prstGeom>
              <a:noFill/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lg"/>
              </a:ln>
              <a:effectLst/>
            </p:spPr>
          </p:cxnSp>
          <p:cxnSp>
            <p:nvCxnSpPr>
              <p:cNvPr id="60" name="Ευθύγραμμο βέλος σύνδεσης 59"/>
              <p:cNvCxnSpPr/>
              <p:nvPr/>
            </p:nvCxnSpPr>
            <p:spPr bwMode="auto">
              <a:xfrm flipV="1">
                <a:off x="6253347" y="2993625"/>
                <a:ext cx="1017504" cy="895766"/>
              </a:xfrm>
              <a:prstGeom prst="straightConnector1">
                <a:avLst/>
              </a:prstGeom>
              <a:noFill/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lg"/>
              </a:ln>
              <a:effectLst/>
            </p:spPr>
          </p:cxnSp>
          <p:cxnSp>
            <p:nvCxnSpPr>
              <p:cNvPr id="64" name="Ευθύγραμμο βέλος σύνδεσης 63"/>
              <p:cNvCxnSpPr/>
              <p:nvPr/>
            </p:nvCxnSpPr>
            <p:spPr bwMode="auto">
              <a:xfrm flipV="1">
                <a:off x="6500792" y="2580376"/>
                <a:ext cx="1017504" cy="895766"/>
              </a:xfrm>
              <a:prstGeom prst="straightConnector1">
                <a:avLst/>
              </a:prstGeom>
              <a:noFill/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lg"/>
              </a:ln>
              <a:effectLst/>
            </p:spPr>
          </p:cxnSp>
          <p:cxnSp>
            <p:nvCxnSpPr>
              <p:cNvPr id="65" name="Ευθύγραμμο βέλος σύνδεσης 64"/>
              <p:cNvCxnSpPr/>
              <p:nvPr/>
            </p:nvCxnSpPr>
            <p:spPr bwMode="auto">
              <a:xfrm flipV="1">
                <a:off x="6684365" y="2795122"/>
                <a:ext cx="1017504" cy="895766"/>
              </a:xfrm>
              <a:prstGeom prst="straightConnector1">
                <a:avLst/>
              </a:prstGeom>
              <a:noFill/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lg"/>
              </a:ln>
              <a:effectLst/>
            </p:spPr>
          </p:cxnSp>
          <p:cxnSp>
            <p:nvCxnSpPr>
              <p:cNvPr id="66" name="Ευθύγραμμο βέλος σύνδεσης 65"/>
              <p:cNvCxnSpPr/>
              <p:nvPr/>
            </p:nvCxnSpPr>
            <p:spPr bwMode="auto">
              <a:xfrm flipV="1">
                <a:off x="6845327" y="3000551"/>
                <a:ext cx="1045519" cy="873858"/>
              </a:xfrm>
              <a:prstGeom prst="straightConnector1">
                <a:avLst/>
              </a:prstGeom>
              <a:noFill/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lg"/>
              </a:ln>
              <a:effectLst/>
            </p:spPr>
          </p:cxnSp>
          <p:cxnSp>
            <p:nvCxnSpPr>
              <p:cNvPr id="69" name="Ευθύγραμμο βέλος σύνδεσης 68"/>
              <p:cNvCxnSpPr/>
              <p:nvPr/>
            </p:nvCxnSpPr>
            <p:spPr bwMode="auto">
              <a:xfrm flipV="1">
                <a:off x="7079223" y="2587302"/>
                <a:ext cx="1017504" cy="895766"/>
              </a:xfrm>
              <a:prstGeom prst="straightConnector1">
                <a:avLst/>
              </a:prstGeom>
              <a:noFill/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lg"/>
              </a:ln>
              <a:effectLst/>
            </p:spPr>
          </p:cxnSp>
          <p:cxnSp>
            <p:nvCxnSpPr>
              <p:cNvPr id="70" name="Ευθύγραμμο βέλος σύνδεσης 69"/>
              <p:cNvCxnSpPr/>
              <p:nvPr/>
            </p:nvCxnSpPr>
            <p:spPr bwMode="auto">
              <a:xfrm flipV="1">
                <a:off x="7262796" y="2802048"/>
                <a:ext cx="1017504" cy="895766"/>
              </a:xfrm>
              <a:prstGeom prst="straightConnector1">
                <a:avLst/>
              </a:prstGeom>
              <a:noFill/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lg"/>
              </a:ln>
              <a:effectLst/>
            </p:spPr>
          </p:cxnSp>
          <p:cxnSp>
            <p:nvCxnSpPr>
              <p:cNvPr id="71" name="Ευθύγραμμο βέλος σύνδεσης 70"/>
              <p:cNvCxnSpPr/>
              <p:nvPr/>
            </p:nvCxnSpPr>
            <p:spPr bwMode="auto">
              <a:xfrm flipV="1">
                <a:off x="7441382" y="2986695"/>
                <a:ext cx="1017504" cy="895766"/>
              </a:xfrm>
              <a:prstGeom prst="straightConnector1">
                <a:avLst/>
              </a:prstGeom>
              <a:noFill/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lg"/>
              </a:ln>
              <a:effectLst/>
            </p:spPr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6" name="Ορθογώνιο 125"/>
                <p:cNvSpPr/>
                <p:nvPr/>
              </p:nvSpPr>
              <p:spPr>
                <a:xfrm>
                  <a:off x="8262634" y="3031936"/>
                  <a:ext cx="463588" cy="50642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2400" i="1" u="none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u="none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𝑬</m:t>
                            </m:r>
                          </m:e>
                        </m:acc>
                      </m:oMath>
                    </m:oMathPara>
                  </a14:m>
                  <a:endParaRPr lang="el-GR" sz="2400" dirty="0"/>
                </a:p>
              </p:txBody>
            </p:sp>
          </mc:Choice>
          <mc:Fallback xmlns="">
            <p:sp>
              <p:nvSpPr>
                <p:cNvPr id="126" name="Ορθογώνιο 12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262634" y="3031936"/>
                  <a:ext cx="463588" cy="506421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32" name="TextBox 31"/>
          <p:cNvSpPr txBox="1"/>
          <p:nvPr/>
        </p:nvSpPr>
        <p:spPr>
          <a:xfrm>
            <a:off x="31582" y="1502367"/>
            <a:ext cx="35090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000" i="0" u="none" dirty="0" smtClean="0">
                <a:solidFill>
                  <a:srgbClr val="FF0000"/>
                </a:solidFill>
              </a:rPr>
              <a:t>Η ένταση του ηλεκτρικού πεδίου είναι κάθετη στην επιφάνεια </a:t>
            </a:r>
            <a:r>
              <a:rPr lang="el-GR" sz="2000" u="none" dirty="0" smtClean="0">
                <a:solidFill>
                  <a:srgbClr val="FF0000"/>
                </a:solidFill>
              </a:rPr>
              <a:t>Α</a:t>
            </a:r>
            <a:endParaRPr lang="el-GR" sz="2000" u="none" dirty="0">
              <a:solidFill>
                <a:srgbClr val="FF0000"/>
              </a:solidFill>
            </a:endParaRPr>
          </a:p>
        </p:txBody>
      </p:sp>
      <p:grpSp>
        <p:nvGrpSpPr>
          <p:cNvPr id="21" name="Ομάδα 20"/>
          <p:cNvGrpSpPr/>
          <p:nvPr/>
        </p:nvGrpSpPr>
        <p:grpSpPr>
          <a:xfrm>
            <a:off x="740760" y="2684288"/>
            <a:ext cx="1609965" cy="2045003"/>
            <a:chOff x="740760" y="2684288"/>
            <a:chExt cx="1609965" cy="2045003"/>
          </a:xfrm>
        </p:grpSpPr>
        <p:sp>
          <p:nvSpPr>
            <p:cNvPr id="74" name="Παραλληλόγραμμο 73"/>
            <p:cNvSpPr/>
            <p:nvPr/>
          </p:nvSpPr>
          <p:spPr bwMode="auto">
            <a:xfrm rot="13739002" flipH="1" flipV="1">
              <a:off x="523241" y="2901807"/>
              <a:ext cx="2045003" cy="1609965"/>
            </a:xfrm>
            <a:prstGeom prst="parallelogram">
              <a:avLst>
                <a:gd name="adj" fmla="val 85312"/>
              </a:avLst>
            </a:prstGeom>
            <a:solidFill>
              <a:schemeClr val="tx1">
                <a:lumMod val="50000"/>
                <a:alpha val="54000"/>
              </a:schemeClr>
            </a:solidFill>
            <a:ln w="28575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285750" marR="0" indent="-28575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2500" b="1" i="1" u="sng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109" name="Ορθογώνιο 108"/>
            <p:cNvSpPr/>
            <p:nvPr/>
          </p:nvSpPr>
          <p:spPr>
            <a:xfrm>
              <a:off x="1535954" y="3650854"/>
              <a:ext cx="38985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2400" u="none" dirty="0">
                  <a:solidFill>
                    <a:schemeClr val="bg1"/>
                  </a:solidFill>
                </a:rPr>
                <a:t>Α</a:t>
              </a:r>
              <a:endParaRPr lang="el-GR" sz="24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0" name="Ομάδα 19"/>
          <p:cNvGrpSpPr/>
          <p:nvPr/>
        </p:nvGrpSpPr>
        <p:grpSpPr>
          <a:xfrm>
            <a:off x="137878" y="3057440"/>
            <a:ext cx="2545541" cy="909864"/>
            <a:chOff x="137878" y="3057440"/>
            <a:chExt cx="2545541" cy="909864"/>
          </a:xfrm>
        </p:grpSpPr>
        <p:grpSp>
          <p:nvGrpSpPr>
            <p:cNvPr id="19" name="Ομάδα 18"/>
            <p:cNvGrpSpPr/>
            <p:nvPr/>
          </p:nvGrpSpPr>
          <p:grpSpPr>
            <a:xfrm>
              <a:off x="454368" y="3184995"/>
              <a:ext cx="2229051" cy="782309"/>
              <a:chOff x="454368" y="3184995"/>
              <a:chExt cx="2229051" cy="782309"/>
            </a:xfrm>
          </p:grpSpPr>
          <p:sp>
            <p:nvSpPr>
              <p:cNvPr id="85" name="Οβάλ 84"/>
              <p:cNvSpPr/>
              <p:nvPr/>
            </p:nvSpPr>
            <p:spPr bwMode="auto">
              <a:xfrm>
                <a:off x="2220062" y="3625846"/>
                <a:ext cx="268624" cy="130374"/>
              </a:xfrm>
              <a:prstGeom prst="ellipse">
                <a:avLst/>
              </a:prstGeom>
              <a:noFill/>
              <a:ln w="19050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45720" rIns="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285750" marR="0" indent="-28575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2500" b="1" i="1" u="sng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itchFamily="18" charset="0"/>
                </a:endParaRPr>
              </a:p>
            </p:txBody>
          </p:sp>
          <p:grpSp>
            <p:nvGrpSpPr>
              <p:cNvPr id="18" name="Ομάδα 17"/>
              <p:cNvGrpSpPr/>
              <p:nvPr/>
            </p:nvGrpSpPr>
            <p:grpSpPr>
              <a:xfrm>
                <a:off x="454368" y="3184995"/>
                <a:ext cx="2229051" cy="782309"/>
                <a:chOff x="454368" y="3184995"/>
                <a:chExt cx="2229051" cy="782309"/>
              </a:xfrm>
            </p:grpSpPr>
            <p:sp>
              <p:nvSpPr>
                <p:cNvPr id="83" name="Οβάλ 82"/>
                <p:cNvSpPr/>
                <p:nvPr/>
              </p:nvSpPr>
              <p:spPr bwMode="auto">
                <a:xfrm>
                  <a:off x="2033024" y="3418026"/>
                  <a:ext cx="268624" cy="130374"/>
                </a:xfrm>
                <a:prstGeom prst="ellipse">
                  <a:avLst/>
                </a:prstGeom>
                <a:noFill/>
                <a:ln w="19050" cap="flat" cmpd="sng" algn="ctr">
                  <a:solidFill>
                    <a:schemeClr val="bg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0" tIns="45720" rIns="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285750" marR="0" indent="-285750" algn="l" defTabSz="914400" rtl="0" eaLnBrk="0" fontAlgn="base" latinLnBrk="0" hangingPunct="0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l-GR" sz="2500" b="1" i="1" u="sng" strike="noStrike" cap="none" normalizeH="0" baseline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itchFamily="18" charset="0"/>
                  </a:endParaRPr>
                </a:p>
              </p:txBody>
            </p:sp>
            <p:grpSp>
              <p:nvGrpSpPr>
                <p:cNvPr id="17" name="Ομάδα 16"/>
                <p:cNvGrpSpPr/>
                <p:nvPr/>
              </p:nvGrpSpPr>
              <p:grpSpPr>
                <a:xfrm>
                  <a:off x="454368" y="3184995"/>
                  <a:ext cx="2229051" cy="782309"/>
                  <a:chOff x="454368" y="3184995"/>
                  <a:chExt cx="2229051" cy="782309"/>
                </a:xfrm>
              </p:grpSpPr>
              <p:sp>
                <p:nvSpPr>
                  <p:cNvPr id="3" name="Οβάλ 2"/>
                  <p:cNvSpPr/>
                  <p:nvPr/>
                </p:nvSpPr>
                <p:spPr bwMode="auto">
                  <a:xfrm>
                    <a:off x="1156719" y="3611994"/>
                    <a:ext cx="268624" cy="130374"/>
                  </a:xfrm>
                  <a:prstGeom prst="ellipse">
                    <a:avLst/>
                  </a:prstGeom>
                  <a:noFill/>
                  <a:ln w="19050" cap="flat" cmpd="sng" algn="ctr">
                    <a:solidFill>
                      <a:schemeClr val="bg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0" tIns="45720" rIns="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285750" marR="0" indent="-28575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5000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l-GR" sz="2500" b="1" i="1" u="sng" strike="noStrike" cap="none" normalizeH="0" baseline="0" smtClean="0">
                      <a:ln>
                        <a:noFill/>
                      </a:ln>
                      <a:solidFill>
                        <a:schemeClr val="tx2"/>
                      </a:solidFill>
                      <a:effectLst/>
                      <a:latin typeface="Times New Roman" pitchFamily="18" charset="0"/>
                    </a:endParaRPr>
                  </a:p>
                </p:txBody>
              </p:sp>
              <p:grpSp>
                <p:nvGrpSpPr>
                  <p:cNvPr id="11" name="Ομάδα 10"/>
                  <p:cNvGrpSpPr/>
                  <p:nvPr/>
                </p:nvGrpSpPr>
                <p:grpSpPr>
                  <a:xfrm>
                    <a:off x="454368" y="3184995"/>
                    <a:ext cx="2229051" cy="782309"/>
                    <a:chOff x="454368" y="3184995"/>
                    <a:chExt cx="2229051" cy="782309"/>
                  </a:xfrm>
                </p:grpSpPr>
                <p:sp>
                  <p:nvSpPr>
                    <p:cNvPr id="77" name="Οβάλ 76"/>
                    <p:cNvSpPr/>
                    <p:nvPr/>
                  </p:nvSpPr>
                  <p:spPr bwMode="auto">
                    <a:xfrm>
                      <a:off x="1516939" y="3421491"/>
                      <a:ext cx="268624" cy="130374"/>
                    </a:xfrm>
                    <a:prstGeom prst="ellipse">
                      <a:avLst/>
                    </a:prstGeom>
                    <a:noFill/>
                    <a:ln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square" lIns="0" tIns="45720" rIns="0" bIns="45720" numCol="1" rtlCol="0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285750" marR="0" indent="-2857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2500" b="1" i="1" u="sng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p:txBody>
                </p:sp>
                <p:grpSp>
                  <p:nvGrpSpPr>
                    <p:cNvPr id="10" name="Ομάδα 9"/>
                    <p:cNvGrpSpPr/>
                    <p:nvPr/>
                  </p:nvGrpSpPr>
                  <p:grpSpPr>
                    <a:xfrm>
                      <a:off x="454368" y="3184995"/>
                      <a:ext cx="2229051" cy="782309"/>
                      <a:chOff x="454368" y="3205777"/>
                      <a:chExt cx="2229051" cy="782309"/>
                    </a:xfrm>
                  </p:grpSpPr>
                  <p:sp>
                    <p:nvSpPr>
                      <p:cNvPr id="59" name="Οβάλ 58"/>
                      <p:cNvSpPr/>
                      <p:nvPr/>
                    </p:nvSpPr>
                    <p:spPr bwMode="auto">
                      <a:xfrm>
                        <a:off x="612925" y="3639702"/>
                        <a:ext cx="268624" cy="130374"/>
                      </a:xfrm>
                      <a:prstGeom prst="ellipse">
                        <a:avLst/>
                      </a:prstGeom>
                      <a:noFill/>
                      <a:ln w="19050" cap="flat" cmpd="sng" algn="ctr">
                        <a:solidFill>
                          <a:schemeClr val="bg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 vert="horz" wrap="square" lIns="0" tIns="45720" rIns="0" bIns="45720" numCol="1" rtlCol="0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pPr marL="285750" marR="0" indent="-285750" algn="l" defTabSz="914400" rtl="0" eaLnBrk="0" fontAlgn="base" latinLnBrk="0" hangingPunct="0">
                          <a:lnSpc>
                            <a:spcPct val="100000"/>
                          </a:lnSpc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el-GR" sz="2500" b="1" i="1" u="sng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endParaRPr>
                      </a:p>
                    </p:txBody>
                  </p:sp>
                  <p:grpSp>
                    <p:nvGrpSpPr>
                      <p:cNvPr id="9" name="Ομάδα 8"/>
                      <p:cNvGrpSpPr/>
                      <p:nvPr/>
                    </p:nvGrpSpPr>
                    <p:grpSpPr>
                      <a:xfrm>
                        <a:off x="454368" y="3205777"/>
                        <a:ext cx="2229051" cy="782309"/>
                        <a:chOff x="436282" y="3181731"/>
                        <a:chExt cx="2229051" cy="782309"/>
                      </a:xfrm>
                    </p:grpSpPr>
                    <p:cxnSp>
                      <p:nvCxnSpPr>
                        <p:cNvPr id="6" name="Ευθύγραμμο βέλος σύνδεσης 5"/>
                        <p:cNvCxnSpPr/>
                        <p:nvPr/>
                      </p:nvCxnSpPr>
                      <p:spPr bwMode="auto">
                        <a:xfrm flipV="1">
                          <a:off x="1250238" y="3382622"/>
                          <a:ext cx="0" cy="324000"/>
                        </a:xfrm>
                        <a:prstGeom prst="straightConnector1">
                          <a:avLst/>
                        </a:prstGeom>
                        <a:noFill/>
                        <a:ln w="28575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triangle"/>
                        </a:ln>
                        <a:effectLst/>
                      </p:spPr>
                    </p:cxnSp>
                    <p:sp>
                      <p:nvSpPr>
                        <p:cNvPr id="56" name="Οβάλ 55"/>
                        <p:cNvSpPr/>
                        <p:nvPr/>
                      </p:nvSpPr>
                      <p:spPr bwMode="auto">
                        <a:xfrm>
                          <a:off x="436282" y="3452664"/>
                          <a:ext cx="268624" cy="130374"/>
                        </a:xfrm>
                        <a:prstGeom prst="ellipse">
                          <a:avLst/>
                        </a:prstGeom>
                        <a:noFill/>
                        <a:ln w="1905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  <a:effectLst/>
                      </p:spPr>
                      <p:txBody>
                        <a:bodyPr vert="horz" wrap="square" lIns="0" tIns="45720" rIns="0" bIns="45720" numCol="1" rtlCol="0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pPr marL="285750" marR="0" indent="-285750" algn="l" defTabSz="914400" rtl="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5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l-GR" sz="2500" b="1" i="1" u="sng" strike="noStrike" cap="none" normalizeH="0" baseline="0" smtClean="0">
                            <a:ln>
                              <a:noFill/>
                            </a:ln>
                            <a:solidFill>
                              <a:schemeClr val="tx2"/>
                            </a:solidFill>
                            <a:effectLst/>
                            <a:latin typeface="Times New Roman" pitchFamily="18" charset="0"/>
                          </a:endParaRPr>
                        </a:p>
                      </p:txBody>
                    </p:sp>
                    <p:cxnSp>
                      <p:nvCxnSpPr>
                        <p:cNvPr id="57" name="Ευθύγραμμο βέλος σύνδεσης 56"/>
                        <p:cNvCxnSpPr/>
                        <p:nvPr/>
                      </p:nvCxnSpPr>
                      <p:spPr bwMode="auto">
                        <a:xfrm flipV="1">
                          <a:off x="540192" y="3223292"/>
                          <a:ext cx="0" cy="324000"/>
                        </a:xfrm>
                        <a:prstGeom prst="straightConnector1">
                          <a:avLst/>
                        </a:prstGeom>
                        <a:noFill/>
                        <a:ln w="28575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triangle"/>
                        </a:ln>
                        <a:effectLst/>
                      </p:spPr>
                    </p:cxnSp>
                    <p:cxnSp>
                      <p:nvCxnSpPr>
                        <p:cNvPr id="61" name="Ευθύγραμμο βέλος σύνδεσης 60"/>
                        <p:cNvCxnSpPr/>
                        <p:nvPr/>
                      </p:nvCxnSpPr>
                      <p:spPr bwMode="auto">
                        <a:xfrm flipV="1">
                          <a:off x="696053" y="3410330"/>
                          <a:ext cx="0" cy="324000"/>
                        </a:xfrm>
                        <a:prstGeom prst="straightConnector1">
                          <a:avLst/>
                        </a:prstGeom>
                        <a:noFill/>
                        <a:ln w="28575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triangle"/>
                        </a:ln>
                        <a:effectLst/>
                      </p:spPr>
                    </p:cxnSp>
                    <p:sp>
                      <p:nvSpPr>
                        <p:cNvPr id="62" name="Οβάλ 61"/>
                        <p:cNvSpPr/>
                        <p:nvPr/>
                      </p:nvSpPr>
                      <p:spPr bwMode="auto">
                        <a:xfrm>
                          <a:off x="799960" y="3816349"/>
                          <a:ext cx="268624" cy="130374"/>
                        </a:xfrm>
                        <a:prstGeom prst="ellipse">
                          <a:avLst/>
                        </a:prstGeom>
                        <a:noFill/>
                        <a:ln w="1905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  <a:effectLst/>
                      </p:spPr>
                      <p:txBody>
                        <a:bodyPr vert="horz" wrap="square" lIns="0" tIns="45720" rIns="0" bIns="45720" numCol="1" rtlCol="0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pPr marL="285750" marR="0" indent="-285750" algn="l" defTabSz="914400" rtl="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5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l-GR" sz="2500" b="1" i="1" u="sng" strike="noStrike" cap="none" normalizeH="0" baseline="0" smtClean="0">
                            <a:ln>
                              <a:noFill/>
                            </a:ln>
                            <a:solidFill>
                              <a:schemeClr val="tx2"/>
                            </a:solidFill>
                            <a:effectLst/>
                            <a:latin typeface="Times New Roman" pitchFamily="18" charset="0"/>
                          </a:endParaRPr>
                        </a:p>
                      </p:txBody>
                    </p:sp>
                    <p:cxnSp>
                      <p:nvCxnSpPr>
                        <p:cNvPr id="63" name="Ευθύγραμμο βέλος σύνδεσης 62"/>
                        <p:cNvCxnSpPr/>
                        <p:nvPr/>
                      </p:nvCxnSpPr>
                      <p:spPr bwMode="auto">
                        <a:xfrm flipV="1">
                          <a:off x="883088" y="3586977"/>
                          <a:ext cx="0" cy="324000"/>
                        </a:xfrm>
                        <a:prstGeom prst="straightConnector1">
                          <a:avLst/>
                        </a:prstGeom>
                        <a:noFill/>
                        <a:ln w="28575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triangle"/>
                        </a:ln>
                        <a:effectLst/>
                      </p:spPr>
                    </p:cxnSp>
                    <p:sp>
                      <p:nvSpPr>
                        <p:cNvPr id="67" name="Οβάλ 66"/>
                        <p:cNvSpPr/>
                        <p:nvPr/>
                      </p:nvSpPr>
                      <p:spPr bwMode="auto">
                        <a:xfrm>
                          <a:off x="976607" y="3431885"/>
                          <a:ext cx="268624" cy="130374"/>
                        </a:xfrm>
                        <a:prstGeom prst="ellipse">
                          <a:avLst/>
                        </a:prstGeom>
                        <a:noFill/>
                        <a:ln w="1905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  <a:effectLst/>
                      </p:spPr>
                      <p:txBody>
                        <a:bodyPr vert="horz" wrap="square" lIns="0" tIns="45720" rIns="0" bIns="45720" numCol="1" rtlCol="0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pPr marL="285750" marR="0" indent="-285750" algn="l" defTabSz="914400" rtl="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5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l-GR" sz="2500" b="1" i="1" u="sng" strike="noStrike" cap="none" normalizeH="0" baseline="0" smtClean="0">
                            <a:ln>
                              <a:noFill/>
                            </a:ln>
                            <a:solidFill>
                              <a:schemeClr val="tx2"/>
                            </a:solidFill>
                            <a:effectLst/>
                            <a:latin typeface="Times New Roman" pitchFamily="18" charset="0"/>
                          </a:endParaRPr>
                        </a:p>
                      </p:txBody>
                    </p:sp>
                    <p:cxnSp>
                      <p:nvCxnSpPr>
                        <p:cNvPr id="68" name="Ευθύγραμμο βέλος σύνδεσης 67"/>
                        <p:cNvCxnSpPr/>
                        <p:nvPr/>
                      </p:nvCxnSpPr>
                      <p:spPr bwMode="auto">
                        <a:xfrm flipV="1">
                          <a:off x="1070126" y="3181731"/>
                          <a:ext cx="0" cy="324000"/>
                        </a:xfrm>
                        <a:prstGeom prst="straightConnector1">
                          <a:avLst/>
                        </a:prstGeom>
                        <a:noFill/>
                        <a:ln w="28575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triangle"/>
                        </a:ln>
                        <a:effectLst/>
                      </p:spPr>
                    </p:cxnSp>
                    <p:sp>
                      <p:nvSpPr>
                        <p:cNvPr id="73" name="Οβάλ 72"/>
                        <p:cNvSpPr/>
                        <p:nvPr/>
                      </p:nvSpPr>
                      <p:spPr bwMode="auto">
                        <a:xfrm>
                          <a:off x="1340292" y="3816349"/>
                          <a:ext cx="268624" cy="130374"/>
                        </a:xfrm>
                        <a:prstGeom prst="ellipse">
                          <a:avLst/>
                        </a:prstGeom>
                        <a:noFill/>
                        <a:ln w="1905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  <a:effectLst/>
                      </p:spPr>
                      <p:txBody>
                        <a:bodyPr vert="horz" wrap="square" lIns="0" tIns="45720" rIns="0" bIns="45720" numCol="1" rtlCol="0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pPr marL="285750" marR="0" indent="-285750" algn="l" defTabSz="914400" rtl="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5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l-GR" sz="2500" b="1" i="1" u="sng" strike="noStrike" cap="none" normalizeH="0" baseline="0" smtClean="0">
                            <a:ln>
                              <a:noFill/>
                            </a:ln>
                            <a:solidFill>
                              <a:schemeClr val="tx2"/>
                            </a:solidFill>
                            <a:effectLst/>
                            <a:latin typeface="Times New Roman" pitchFamily="18" charset="0"/>
                          </a:endParaRPr>
                        </a:p>
                      </p:txBody>
                    </p:sp>
                    <p:cxnSp>
                      <p:nvCxnSpPr>
                        <p:cNvPr id="76" name="Ευθύγραμμο βέλος σύνδεσης 75"/>
                        <p:cNvCxnSpPr/>
                        <p:nvPr/>
                      </p:nvCxnSpPr>
                      <p:spPr bwMode="auto">
                        <a:xfrm flipV="1">
                          <a:off x="1433811" y="3586977"/>
                          <a:ext cx="0" cy="324000"/>
                        </a:xfrm>
                        <a:prstGeom prst="straightConnector1">
                          <a:avLst/>
                        </a:prstGeom>
                        <a:noFill/>
                        <a:ln w="28575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triangle"/>
                        </a:ln>
                        <a:effectLst/>
                      </p:spPr>
                    </p:cxnSp>
                    <p:cxnSp>
                      <p:nvCxnSpPr>
                        <p:cNvPr id="78" name="Ευθύγραμμο βέλος σύνδεσης 77"/>
                        <p:cNvCxnSpPr/>
                        <p:nvPr/>
                      </p:nvCxnSpPr>
                      <p:spPr bwMode="auto">
                        <a:xfrm flipV="1">
                          <a:off x="1600067" y="3192119"/>
                          <a:ext cx="0" cy="324000"/>
                        </a:xfrm>
                        <a:prstGeom prst="straightConnector1">
                          <a:avLst/>
                        </a:prstGeom>
                        <a:noFill/>
                        <a:ln w="28575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triangle"/>
                        </a:ln>
                        <a:effectLst/>
                      </p:spPr>
                    </p:cxnSp>
                    <p:sp>
                      <p:nvSpPr>
                        <p:cNvPr id="79" name="Οβάλ 78"/>
                        <p:cNvSpPr/>
                        <p:nvPr/>
                      </p:nvSpPr>
                      <p:spPr bwMode="auto">
                        <a:xfrm>
                          <a:off x="1683195" y="3629311"/>
                          <a:ext cx="268624" cy="130374"/>
                        </a:xfrm>
                        <a:prstGeom prst="ellipse">
                          <a:avLst/>
                        </a:prstGeom>
                        <a:noFill/>
                        <a:ln w="1905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  <a:effectLst/>
                      </p:spPr>
                      <p:txBody>
                        <a:bodyPr vert="horz" wrap="square" lIns="0" tIns="45720" rIns="0" bIns="45720" numCol="1" rtlCol="0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pPr marL="285750" marR="0" indent="-285750" algn="l" defTabSz="914400" rtl="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5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l-GR" sz="2500" b="1" i="1" u="sng" strike="noStrike" cap="none" normalizeH="0" baseline="0" smtClean="0">
                            <a:ln>
                              <a:noFill/>
                            </a:ln>
                            <a:solidFill>
                              <a:schemeClr val="tx2"/>
                            </a:solidFill>
                            <a:effectLst/>
                            <a:latin typeface="Times New Roman" pitchFamily="18" charset="0"/>
                          </a:endParaRPr>
                        </a:p>
                      </p:txBody>
                    </p:sp>
                    <p:cxnSp>
                      <p:nvCxnSpPr>
                        <p:cNvPr id="80" name="Ευθύγραμμο βέλος σύνδεσης 79"/>
                        <p:cNvCxnSpPr/>
                        <p:nvPr/>
                      </p:nvCxnSpPr>
                      <p:spPr bwMode="auto">
                        <a:xfrm flipV="1">
                          <a:off x="1776714" y="3410330"/>
                          <a:ext cx="0" cy="324000"/>
                        </a:xfrm>
                        <a:prstGeom prst="straightConnector1">
                          <a:avLst/>
                        </a:prstGeom>
                        <a:noFill/>
                        <a:ln w="28575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triangle"/>
                        </a:ln>
                        <a:effectLst/>
                      </p:spPr>
                    </p:cxnSp>
                    <p:sp>
                      <p:nvSpPr>
                        <p:cNvPr id="81" name="Οβάλ 80"/>
                        <p:cNvSpPr/>
                        <p:nvPr/>
                      </p:nvSpPr>
                      <p:spPr bwMode="auto">
                        <a:xfrm>
                          <a:off x="1870233" y="3805958"/>
                          <a:ext cx="268624" cy="130374"/>
                        </a:xfrm>
                        <a:prstGeom prst="ellipse">
                          <a:avLst/>
                        </a:prstGeom>
                        <a:noFill/>
                        <a:ln w="1905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  <a:effectLst/>
                      </p:spPr>
                      <p:txBody>
                        <a:bodyPr vert="horz" wrap="square" lIns="0" tIns="45720" rIns="0" bIns="45720" numCol="1" rtlCol="0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pPr marL="285750" marR="0" indent="-285750" algn="l" defTabSz="914400" rtl="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5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l-GR" sz="2500" b="1" i="1" u="sng" strike="noStrike" cap="none" normalizeH="0" baseline="0" smtClean="0">
                            <a:ln>
                              <a:noFill/>
                            </a:ln>
                            <a:solidFill>
                              <a:schemeClr val="tx2"/>
                            </a:solidFill>
                            <a:effectLst/>
                            <a:latin typeface="Times New Roman" pitchFamily="18" charset="0"/>
                          </a:endParaRPr>
                        </a:p>
                      </p:txBody>
                    </p:sp>
                    <p:cxnSp>
                      <p:nvCxnSpPr>
                        <p:cNvPr id="82" name="Ευθύγραμμο βέλος σύνδεσης 81"/>
                        <p:cNvCxnSpPr/>
                        <p:nvPr/>
                      </p:nvCxnSpPr>
                      <p:spPr bwMode="auto">
                        <a:xfrm flipV="1">
                          <a:off x="1953361" y="3586977"/>
                          <a:ext cx="0" cy="324000"/>
                        </a:xfrm>
                        <a:prstGeom prst="straightConnector1">
                          <a:avLst/>
                        </a:prstGeom>
                        <a:noFill/>
                        <a:ln w="28575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triangle"/>
                        </a:ln>
                        <a:effectLst/>
                      </p:spPr>
                    </p:cxnSp>
                    <p:cxnSp>
                      <p:nvCxnSpPr>
                        <p:cNvPr id="84" name="Ευθύγραμμο βέλος σύνδεσης 83"/>
                        <p:cNvCxnSpPr/>
                        <p:nvPr/>
                      </p:nvCxnSpPr>
                      <p:spPr bwMode="auto">
                        <a:xfrm flipV="1">
                          <a:off x="2126543" y="3199045"/>
                          <a:ext cx="0" cy="324000"/>
                        </a:xfrm>
                        <a:prstGeom prst="straightConnector1">
                          <a:avLst/>
                        </a:prstGeom>
                        <a:noFill/>
                        <a:ln w="28575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triangle"/>
                        </a:ln>
                        <a:effectLst/>
                      </p:spPr>
                    </p:cxnSp>
                    <p:cxnSp>
                      <p:nvCxnSpPr>
                        <p:cNvPr id="86" name="Ευθύγραμμο βέλος σύνδεσης 85"/>
                        <p:cNvCxnSpPr/>
                        <p:nvPr/>
                      </p:nvCxnSpPr>
                      <p:spPr bwMode="auto">
                        <a:xfrm flipV="1">
                          <a:off x="2292799" y="3396474"/>
                          <a:ext cx="0" cy="324000"/>
                        </a:xfrm>
                        <a:prstGeom prst="straightConnector1">
                          <a:avLst/>
                        </a:prstGeom>
                        <a:noFill/>
                        <a:ln w="28575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triangle"/>
                        </a:ln>
                        <a:effectLst/>
                      </p:spPr>
                    </p:cxnSp>
                    <p:sp>
                      <p:nvSpPr>
                        <p:cNvPr id="87" name="Οβάλ 86"/>
                        <p:cNvSpPr/>
                        <p:nvPr/>
                      </p:nvSpPr>
                      <p:spPr bwMode="auto">
                        <a:xfrm>
                          <a:off x="2396709" y="3833666"/>
                          <a:ext cx="268624" cy="130374"/>
                        </a:xfrm>
                        <a:prstGeom prst="ellipse">
                          <a:avLst/>
                        </a:prstGeom>
                        <a:noFill/>
                        <a:ln w="1905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  <a:effectLst/>
                      </p:spPr>
                      <p:txBody>
                        <a:bodyPr vert="horz" wrap="square" lIns="0" tIns="45720" rIns="0" bIns="45720" numCol="1" rtlCol="0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pPr marL="285750" marR="0" indent="-285750" algn="l" defTabSz="914400" rtl="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5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l-GR" sz="2500" b="1" i="1" u="sng" strike="noStrike" cap="none" normalizeH="0" baseline="0" smtClean="0">
                            <a:ln>
                              <a:noFill/>
                            </a:ln>
                            <a:solidFill>
                              <a:schemeClr val="tx2"/>
                            </a:solidFill>
                            <a:effectLst/>
                            <a:latin typeface="Times New Roman" pitchFamily="18" charset="0"/>
                          </a:endParaRPr>
                        </a:p>
                      </p:txBody>
                    </p:sp>
                    <p:cxnSp>
                      <p:nvCxnSpPr>
                        <p:cNvPr id="88" name="Ευθύγραμμο βέλος σύνδεσης 87"/>
                        <p:cNvCxnSpPr/>
                        <p:nvPr/>
                      </p:nvCxnSpPr>
                      <p:spPr bwMode="auto">
                        <a:xfrm flipV="1">
                          <a:off x="2479837" y="3593903"/>
                          <a:ext cx="0" cy="324000"/>
                        </a:xfrm>
                        <a:prstGeom prst="straightConnector1">
                          <a:avLst/>
                        </a:prstGeom>
                        <a:noFill/>
                        <a:ln w="28575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triangle"/>
                        </a:ln>
                        <a:effectLst/>
                      </p:spPr>
                    </p:cxnSp>
                  </p:grpSp>
                </p:grpSp>
              </p:grpSp>
            </p:grp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Ορθογώνιο 14"/>
                <p:cNvSpPr/>
                <p:nvPr/>
              </p:nvSpPr>
              <p:spPr>
                <a:xfrm>
                  <a:off x="137878" y="3057440"/>
                  <a:ext cx="503664" cy="36920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u="none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𝒅</m:t>
                        </m:r>
                        <m:acc>
                          <m:accPr>
                            <m:chr m:val="⃗"/>
                            <m:ctrlPr>
                              <a:rPr lang="en-US" sz="1600" i="1" u="none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1600" u="none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𝑨</m:t>
                            </m:r>
                          </m:e>
                        </m:acc>
                      </m:oMath>
                    </m:oMathPara>
                  </a14:m>
                  <a:endParaRPr lang="el-GR" sz="1600" dirty="0"/>
                </a:p>
              </p:txBody>
            </p:sp>
          </mc:Choice>
          <mc:Fallback xmlns="">
            <p:sp>
              <p:nvSpPr>
                <p:cNvPr id="15" name="Ορθογώνιο 1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37878" y="3057440"/>
                  <a:ext cx="503664" cy="369204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7" name="Ομάδα 6"/>
          <p:cNvGrpSpPr/>
          <p:nvPr/>
        </p:nvGrpSpPr>
        <p:grpSpPr>
          <a:xfrm>
            <a:off x="612993" y="2599709"/>
            <a:ext cx="2422224" cy="1329496"/>
            <a:chOff x="577266" y="2587298"/>
            <a:chExt cx="2422224" cy="1329496"/>
          </a:xfrm>
        </p:grpSpPr>
        <p:grpSp>
          <p:nvGrpSpPr>
            <p:cNvPr id="5" name="Ομάδα 4"/>
            <p:cNvGrpSpPr/>
            <p:nvPr/>
          </p:nvGrpSpPr>
          <p:grpSpPr>
            <a:xfrm>
              <a:off x="577266" y="2587298"/>
              <a:ext cx="1956965" cy="1329496"/>
              <a:chOff x="577266" y="2587298"/>
              <a:chExt cx="1956965" cy="1329496"/>
            </a:xfrm>
          </p:grpSpPr>
          <p:cxnSp>
            <p:nvCxnSpPr>
              <p:cNvPr id="75" name="Ευθύγραμμο βέλος σύνδεσης 74"/>
              <p:cNvCxnSpPr/>
              <p:nvPr/>
            </p:nvCxnSpPr>
            <p:spPr bwMode="auto">
              <a:xfrm flipH="1" flipV="1">
                <a:off x="577266" y="2618475"/>
                <a:ext cx="0" cy="900000"/>
              </a:xfrm>
              <a:prstGeom prst="straightConnector1">
                <a:avLst/>
              </a:prstGeom>
              <a:noFill/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lg"/>
              </a:ln>
              <a:effectLst/>
            </p:spPr>
          </p:cxnSp>
          <p:cxnSp>
            <p:nvCxnSpPr>
              <p:cNvPr id="98" name="Ευθύγραμμο βέλος σύνδεσης 97"/>
              <p:cNvCxnSpPr/>
              <p:nvPr/>
            </p:nvCxnSpPr>
            <p:spPr bwMode="auto">
              <a:xfrm flipH="1" flipV="1">
                <a:off x="750448" y="2812439"/>
                <a:ext cx="0" cy="900000"/>
              </a:xfrm>
              <a:prstGeom prst="straightConnector1">
                <a:avLst/>
              </a:prstGeom>
              <a:noFill/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lg"/>
              </a:ln>
              <a:effectLst/>
            </p:spPr>
          </p:cxnSp>
          <p:cxnSp>
            <p:nvCxnSpPr>
              <p:cNvPr id="99" name="Ευθύγραμμο βέλος σύνδεσης 98"/>
              <p:cNvCxnSpPr/>
              <p:nvPr/>
            </p:nvCxnSpPr>
            <p:spPr bwMode="auto">
              <a:xfrm flipH="1" flipV="1">
                <a:off x="934021" y="3016794"/>
                <a:ext cx="0" cy="900000"/>
              </a:xfrm>
              <a:prstGeom prst="straightConnector1">
                <a:avLst/>
              </a:prstGeom>
              <a:noFill/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lg"/>
              </a:ln>
              <a:effectLst/>
            </p:spPr>
          </p:cxnSp>
          <p:cxnSp>
            <p:nvCxnSpPr>
              <p:cNvPr id="100" name="Ευθύγραμμο βέλος σύνδεσης 99"/>
              <p:cNvCxnSpPr/>
              <p:nvPr/>
            </p:nvCxnSpPr>
            <p:spPr bwMode="auto">
              <a:xfrm flipH="1" flipV="1">
                <a:off x="1124524" y="2604619"/>
                <a:ext cx="0" cy="900000"/>
              </a:xfrm>
              <a:prstGeom prst="straightConnector1">
                <a:avLst/>
              </a:prstGeom>
              <a:noFill/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lg"/>
              </a:ln>
              <a:effectLst/>
            </p:spPr>
          </p:cxnSp>
          <p:cxnSp>
            <p:nvCxnSpPr>
              <p:cNvPr id="101" name="Ευθύγραμμο βέλος σύνδεσης 100"/>
              <p:cNvCxnSpPr/>
              <p:nvPr/>
            </p:nvCxnSpPr>
            <p:spPr bwMode="auto">
              <a:xfrm flipH="1" flipV="1">
                <a:off x="1297706" y="2798583"/>
                <a:ext cx="0" cy="900000"/>
              </a:xfrm>
              <a:prstGeom prst="straightConnector1">
                <a:avLst/>
              </a:prstGeom>
              <a:noFill/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lg"/>
              </a:ln>
              <a:effectLst/>
            </p:spPr>
          </p:cxnSp>
          <p:cxnSp>
            <p:nvCxnSpPr>
              <p:cNvPr id="102" name="Ευθύγραμμο βέλος σύνδεσης 101"/>
              <p:cNvCxnSpPr/>
              <p:nvPr/>
            </p:nvCxnSpPr>
            <p:spPr bwMode="auto">
              <a:xfrm flipH="1" flipV="1">
                <a:off x="1481279" y="3002938"/>
                <a:ext cx="0" cy="900000"/>
              </a:xfrm>
              <a:prstGeom prst="straightConnector1">
                <a:avLst/>
              </a:prstGeom>
              <a:noFill/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lg"/>
              </a:ln>
              <a:effectLst/>
            </p:spPr>
          </p:cxnSp>
          <p:cxnSp>
            <p:nvCxnSpPr>
              <p:cNvPr id="103" name="Ευθύγραμμο βέλος σύνδεσης 102"/>
              <p:cNvCxnSpPr/>
              <p:nvPr/>
            </p:nvCxnSpPr>
            <p:spPr bwMode="auto">
              <a:xfrm flipH="1" flipV="1">
                <a:off x="1651000" y="2601154"/>
                <a:ext cx="0" cy="900000"/>
              </a:xfrm>
              <a:prstGeom prst="straightConnector1">
                <a:avLst/>
              </a:prstGeom>
              <a:noFill/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lg"/>
              </a:ln>
              <a:effectLst/>
            </p:spPr>
          </p:cxnSp>
          <p:cxnSp>
            <p:nvCxnSpPr>
              <p:cNvPr id="104" name="Ευθύγραμμο βέλος σύνδεσης 103"/>
              <p:cNvCxnSpPr/>
              <p:nvPr/>
            </p:nvCxnSpPr>
            <p:spPr bwMode="auto">
              <a:xfrm flipH="1" flipV="1">
                <a:off x="1824182" y="2795118"/>
                <a:ext cx="0" cy="900000"/>
              </a:xfrm>
              <a:prstGeom prst="straightConnector1">
                <a:avLst/>
              </a:prstGeom>
              <a:noFill/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lg"/>
              </a:ln>
              <a:effectLst/>
            </p:spPr>
          </p:cxnSp>
          <p:cxnSp>
            <p:nvCxnSpPr>
              <p:cNvPr id="105" name="Ευθύγραμμο βέλος σύνδεσης 104"/>
              <p:cNvCxnSpPr/>
              <p:nvPr/>
            </p:nvCxnSpPr>
            <p:spPr bwMode="auto">
              <a:xfrm flipH="1" flipV="1">
                <a:off x="2007755" y="2999473"/>
                <a:ext cx="0" cy="900000"/>
              </a:xfrm>
              <a:prstGeom prst="straightConnector1">
                <a:avLst/>
              </a:prstGeom>
              <a:noFill/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lg"/>
              </a:ln>
              <a:effectLst/>
            </p:spPr>
          </p:cxnSp>
          <p:cxnSp>
            <p:nvCxnSpPr>
              <p:cNvPr id="106" name="Ευθύγραμμο βέλος σύνδεσης 105"/>
              <p:cNvCxnSpPr/>
              <p:nvPr/>
            </p:nvCxnSpPr>
            <p:spPr bwMode="auto">
              <a:xfrm flipH="1" flipV="1">
                <a:off x="2177476" y="2587298"/>
                <a:ext cx="0" cy="900000"/>
              </a:xfrm>
              <a:prstGeom prst="straightConnector1">
                <a:avLst/>
              </a:prstGeom>
              <a:noFill/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lg"/>
              </a:ln>
              <a:effectLst/>
            </p:spPr>
          </p:cxnSp>
          <p:cxnSp>
            <p:nvCxnSpPr>
              <p:cNvPr id="107" name="Ευθύγραμμο βέλος σύνδεσης 106"/>
              <p:cNvCxnSpPr/>
              <p:nvPr/>
            </p:nvCxnSpPr>
            <p:spPr bwMode="auto">
              <a:xfrm flipH="1" flipV="1">
                <a:off x="2350658" y="2781262"/>
                <a:ext cx="0" cy="900000"/>
              </a:xfrm>
              <a:prstGeom prst="straightConnector1">
                <a:avLst/>
              </a:prstGeom>
              <a:noFill/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lg"/>
              </a:ln>
              <a:effectLst/>
            </p:spPr>
          </p:cxnSp>
          <p:cxnSp>
            <p:nvCxnSpPr>
              <p:cNvPr id="108" name="Ευθύγραμμο βέλος σύνδεσης 107"/>
              <p:cNvCxnSpPr/>
              <p:nvPr/>
            </p:nvCxnSpPr>
            <p:spPr bwMode="auto">
              <a:xfrm flipH="1" flipV="1">
                <a:off x="2534231" y="2985617"/>
                <a:ext cx="0" cy="900000"/>
              </a:xfrm>
              <a:prstGeom prst="straightConnector1">
                <a:avLst/>
              </a:prstGeom>
              <a:noFill/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lg"/>
              </a:ln>
              <a:effectLst/>
            </p:spPr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5" name="Ορθογώνιο 124"/>
                <p:cNvSpPr/>
                <p:nvPr/>
              </p:nvSpPr>
              <p:spPr>
                <a:xfrm>
                  <a:off x="2535902" y="2815264"/>
                  <a:ext cx="463588" cy="50642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2400" i="1" u="none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u="none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𝑬</m:t>
                            </m:r>
                          </m:e>
                        </m:acc>
                      </m:oMath>
                    </m:oMathPara>
                  </a14:m>
                  <a:endParaRPr lang="el-GR" sz="2400" dirty="0"/>
                </a:p>
              </p:txBody>
            </p:sp>
          </mc:Choice>
          <mc:Fallback xmlns="">
            <p:sp>
              <p:nvSpPr>
                <p:cNvPr id="125" name="Ορθογώνιο 12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35902" y="2815264"/>
                  <a:ext cx="463588" cy="506421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0" name="Ομάδα 29"/>
          <p:cNvGrpSpPr/>
          <p:nvPr/>
        </p:nvGrpSpPr>
        <p:grpSpPr>
          <a:xfrm>
            <a:off x="5475157" y="3044390"/>
            <a:ext cx="2202473" cy="895438"/>
            <a:chOff x="5475157" y="3044390"/>
            <a:chExt cx="2202473" cy="895438"/>
          </a:xfrm>
        </p:grpSpPr>
        <p:grpSp>
          <p:nvGrpSpPr>
            <p:cNvPr id="29" name="Ομάδα 28"/>
            <p:cNvGrpSpPr/>
            <p:nvPr/>
          </p:nvGrpSpPr>
          <p:grpSpPr>
            <a:xfrm>
              <a:off x="5772544" y="3098597"/>
              <a:ext cx="1905086" cy="841231"/>
              <a:chOff x="5772544" y="3098597"/>
              <a:chExt cx="1905086" cy="841231"/>
            </a:xfrm>
          </p:grpSpPr>
          <p:grpSp>
            <p:nvGrpSpPr>
              <p:cNvPr id="23" name="Ομάδα 22"/>
              <p:cNvGrpSpPr/>
              <p:nvPr/>
            </p:nvGrpSpPr>
            <p:grpSpPr>
              <a:xfrm>
                <a:off x="6751807" y="3489994"/>
                <a:ext cx="347392" cy="439461"/>
                <a:chOff x="6793371" y="3489994"/>
                <a:chExt cx="347392" cy="439461"/>
              </a:xfrm>
            </p:grpSpPr>
            <p:cxnSp>
              <p:nvCxnSpPr>
                <p:cNvPr id="55" name="Ευθύγραμμο βέλος σύνδεσης 54"/>
                <p:cNvCxnSpPr/>
                <p:nvPr/>
              </p:nvCxnSpPr>
              <p:spPr bwMode="auto">
                <a:xfrm flipV="1">
                  <a:off x="6886891" y="3545796"/>
                  <a:ext cx="0" cy="324000"/>
                </a:xfrm>
                <a:prstGeom prst="straightConnector1">
                  <a:avLst/>
                </a:prstGeom>
                <a:noFill/>
                <a:ln w="28575" cap="flat" cmpd="sng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  <p:grpSp>
              <p:nvGrpSpPr>
                <p:cNvPr id="22" name="Ομάδα 21"/>
                <p:cNvGrpSpPr/>
                <p:nvPr/>
              </p:nvGrpSpPr>
              <p:grpSpPr>
                <a:xfrm>
                  <a:off x="6793371" y="3489994"/>
                  <a:ext cx="347392" cy="439461"/>
                  <a:chOff x="6793371" y="3489994"/>
                  <a:chExt cx="347392" cy="439461"/>
                </a:xfrm>
              </p:grpSpPr>
              <p:sp>
                <p:nvSpPr>
                  <p:cNvPr id="54" name="Οβάλ 53"/>
                  <p:cNvSpPr/>
                  <p:nvPr/>
                </p:nvSpPr>
                <p:spPr bwMode="auto">
                  <a:xfrm>
                    <a:off x="6793371" y="3803455"/>
                    <a:ext cx="252000" cy="126000"/>
                  </a:xfrm>
                  <a:prstGeom prst="ellipse">
                    <a:avLst/>
                  </a:prstGeom>
                  <a:noFill/>
                  <a:ln w="19050" cap="flat" cmpd="sng" algn="ctr">
                    <a:solidFill>
                      <a:schemeClr val="bg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0" tIns="45720" rIns="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285750" marR="0" indent="-28575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5000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l-GR" sz="2500" b="1" i="1" u="sng" strike="noStrike" cap="none" normalizeH="0" baseline="0" smtClean="0">
                      <a:ln>
                        <a:noFill/>
                      </a:ln>
                      <a:solidFill>
                        <a:schemeClr val="tx2"/>
                      </a:solidFill>
                      <a:effectLst/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8" name="TextBox 7"/>
                  <p:cNvSpPr txBox="1"/>
                  <p:nvPr/>
                </p:nvSpPr>
                <p:spPr>
                  <a:xfrm>
                    <a:off x="6850299" y="3489994"/>
                    <a:ext cx="290464" cy="338554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l-GR" sz="1600" u="none" dirty="0" smtClean="0">
                        <a:solidFill>
                          <a:schemeClr val="bg2"/>
                        </a:solidFill>
                      </a:rPr>
                      <a:t>θ</a:t>
                    </a:r>
                    <a:endParaRPr lang="el-GR" sz="1600" u="none" dirty="0">
                      <a:solidFill>
                        <a:schemeClr val="bg2"/>
                      </a:solidFill>
                    </a:endParaRPr>
                  </a:p>
                </p:txBody>
              </p:sp>
            </p:grpSp>
          </p:grpSp>
          <p:grpSp>
            <p:nvGrpSpPr>
              <p:cNvPr id="96" name="Ομάδα 95"/>
              <p:cNvGrpSpPr/>
              <p:nvPr/>
            </p:nvGrpSpPr>
            <p:grpSpPr>
              <a:xfrm>
                <a:off x="5772544" y="3102048"/>
                <a:ext cx="347392" cy="439461"/>
                <a:chOff x="6793371" y="3489994"/>
                <a:chExt cx="347392" cy="439461"/>
              </a:xfrm>
            </p:grpSpPr>
            <p:cxnSp>
              <p:nvCxnSpPr>
                <p:cNvPr id="97" name="Ευθύγραμμο βέλος σύνδεσης 96"/>
                <p:cNvCxnSpPr/>
                <p:nvPr/>
              </p:nvCxnSpPr>
              <p:spPr bwMode="auto">
                <a:xfrm flipV="1">
                  <a:off x="6907673" y="3545796"/>
                  <a:ext cx="0" cy="324000"/>
                </a:xfrm>
                <a:prstGeom prst="straightConnector1">
                  <a:avLst/>
                </a:prstGeom>
                <a:noFill/>
                <a:ln w="28575" cap="flat" cmpd="sng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  <p:grpSp>
              <p:nvGrpSpPr>
                <p:cNvPr id="113" name="Ομάδα 112"/>
                <p:cNvGrpSpPr/>
                <p:nvPr/>
              </p:nvGrpSpPr>
              <p:grpSpPr>
                <a:xfrm>
                  <a:off x="6793371" y="3489994"/>
                  <a:ext cx="347392" cy="439461"/>
                  <a:chOff x="6793371" y="3489994"/>
                  <a:chExt cx="347392" cy="439461"/>
                </a:xfrm>
              </p:grpSpPr>
              <p:sp>
                <p:nvSpPr>
                  <p:cNvPr id="117" name="Οβάλ 116"/>
                  <p:cNvSpPr/>
                  <p:nvPr/>
                </p:nvSpPr>
                <p:spPr bwMode="auto">
                  <a:xfrm>
                    <a:off x="6793371" y="3803455"/>
                    <a:ext cx="252000" cy="126000"/>
                  </a:xfrm>
                  <a:prstGeom prst="ellipse">
                    <a:avLst/>
                  </a:prstGeom>
                  <a:noFill/>
                  <a:ln w="19050" cap="flat" cmpd="sng" algn="ctr">
                    <a:solidFill>
                      <a:schemeClr val="bg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0" tIns="45720" rIns="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285750" marR="0" indent="-28575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5000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l-GR" sz="2500" b="1" i="1" u="sng" strike="noStrike" cap="none" normalizeH="0" baseline="0" smtClean="0">
                      <a:ln>
                        <a:noFill/>
                      </a:ln>
                      <a:solidFill>
                        <a:schemeClr val="tx2"/>
                      </a:solidFill>
                      <a:effectLst/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29" name="TextBox 128"/>
                  <p:cNvSpPr txBox="1"/>
                  <p:nvPr/>
                </p:nvSpPr>
                <p:spPr>
                  <a:xfrm>
                    <a:off x="6850299" y="3489994"/>
                    <a:ext cx="290464" cy="338554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l-GR" sz="1600" u="none" dirty="0" smtClean="0">
                        <a:solidFill>
                          <a:schemeClr val="bg2"/>
                        </a:solidFill>
                      </a:rPr>
                      <a:t>θ</a:t>
                    </a:r>
                    <a:endParaRPr lang="el-GR" sz="1600" u="none" dirty="0">
                      <a:solidFill>
                        <a:schemeClr val="bg2"/>
                      </a:solidFill>
                    </a:endParaRPr>
                  </a:p>
                </p:txBody>
              </p:sp>
            </p:grpSp>
          </p:grpSp>
          <p:grpSp>
            <p:nvGrpSpPr>
              <p:cNvPr id="130" name="Ομάδα 129"/>
              <p:cNvGrpSpPr/>
              <p:nvPr/>
            </p:nvGrpSpPr>
            <p:grpSpPr>
              <a:xfrm>
                <a:off x="5956117" y="3316794"/>
                <a:ext cx="347392" cy="439461"/>
                <a:chOff x="6793371" y="3489994"/>
                <a:chExt cx="347392" cy="439461"/>
              </a:xfrm>
            </p:grpSpPr>
            <p:cxnSp>
              <p:nvCxnSpPr>
                <p:cNvPr id="131" name="Ευθύγραμμο βέλος σύνδεσης 130"/>
                <p:cNvCxnSpPr/>
                <p:nvPr/>
              </p:nvCxnSpPr>
              <p:spPr bwMode="auto">
                <a:xfrm flipV="1">
                  <a:off x="6897282" y="3556187"/>
                  <a:ext cx="0" cy="324000"/>
                </a:xfrm>
                <a:prstGeom prst="straightConnector1">
                  <a:avLst/>
                </a:prstGeom>
                <a:noFill/>
                <a:ln w="28575" cap="flat" cmpd="sng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  <p:grpSp>
              <p:nvGrpSpPr>
                <p:cNvPr id="132" name="Ομάδα 131"/>
                <p:cNvGrpSpPr/>
                <p:nvPr/>
              </p:nvGrpSpPr>
              <p:grpSpPr>
                <a:xfrm>
                  <a:off x="6793371" y="3489994"/>
                  <a:ext cx="347392" cy="439461"/>
                  <a:chOff x="6793371" y="3489994"/>
                  <a:chExt cx="347392" cy="439461"/>
                </a:xfrm>
              </p:grpSpPr>
              <p:sp>
                <p:nvSpPr>
                  <p:cNvPr id="133" name="Οβάλ 132"/>
                  <p:cNvSpPr/>
                  <p:nvPr/>
                </p:nvSpPr>
                <p:spPr bwMode="auto">
                  <a:xfrm>
                    <a:off x="6793371" y="3803455"/>
                    <a:ext cx="252000" cy="126000"/>
                  </a:xfrm>
                  <a:prstGeom prst="ellipse">
                    <a:avLst/>
                  </a:prstGeom>
                  <a:noFill/>
                  <a:ln w="19050" cap="flat" cmpd="sng" algn="ctr">
                    <a:solidFill>
                      <a:schemeClr val="bg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0" tIns="45720" rIns="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285750" marR="0" indent="-28575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5000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l-GR" sz="2500" b="1" i="1" u="sng" strike="noStrike" cap="none" normalizeH="0" baseline="0" smtClean="0">
                      <a:ln>
                        <a:noFill/>
                      </a:ln>
                      <a:solidFill>
                        <a:schemeClr val="tx2"/>
                      </a:solidFill>
                      <a:effectLst/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34" name="TextBox 133"/>
                  <p:cNvSpPr txBox="1"/>
                  <p:nvPr/>
                </p:nvSpPr>
                <p:spPr>
                  <a:xfrm>
                    <a:off x="6850299" y="3489994"/>
                    <a:ext cx="290464" cy="338554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l-GR" sz="1600" u="none" dirty="0" smtClean="0">
                        <a:solidFill>
                          <a:schemeClr val="bg2"/>
                        </a:solidFill>
                      </a:rPr>
                      <a:t>θ</a:t>
                    </a:r>
                    <a:endParaRPr lang="el-GR" sz="1600" u="none" dirty="0">
                      <a:solidFill>
                        <a:schemeClr val="bg2"/>
                      </a:solidFill>
                    </a:endParaRPr>
                  </a:p>
                </p:txBody>
              </p:sp>
            </p:grpSp>
          </p:grpSp>
          <p:grpSp>
            <p:nvGrpSpPr>
              <p:cNvPr id="135" name="Ομάδα 134"/>
              <p:cNvGrpSpPr/>
              <p:nvPr/>
            </p:nvGrpSpPr>
            <p:grpSpPr>
              <a:xfrm>
                <a:off x="6129299" y="3500367"/>
                <a:ext cx="347392" cy="439461"/>
                <a:chOff x="6793371" y="3489994"/>
                <a:chExt cx="347392" cy="439461"/>
              </a:xfrm>
            </p:grpSpPr>
            <p:cxnSp>
              <p:nvCxnSpPr>
                <p:cNvPr id="136" name="Ευθύγραμμο βέλος σύνδεσης 135"/>
                <p:cNvCxnSpPr/>
                <p:nvPr/>
              </p:nvCxnSpPr>
              <p:spPr bwMode="auto">
                <a:xfrm flipV="1">
                  <a:off x="6897282" y="3566578"/>
                  <a:ext cx="0" cy="324000"/>
                </a:xfrm>
                <a:prstGeom prst="straightConnector1">
                  <a:avLst/>
                </a:prstGeom>
                <a:noFill/>
                <a:ln w="28575" cap="flat" cmpd="sng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  <p:grpSp>
              <p:nvGrpSpPr>
                <p:cNvPr id="137" name="Ομάδα 136"/>
                <p:cNvGrpSpPr/>
                <p:nvPr/>
              </p:nvGrpSpPr>
              <p:grpSpPr>
                <a:xfrm>
                  <a:off x="6793371" y="3489994"/>
                  <a:ext cx="347392" cy="439461"/>
                  <a:chOff x="6793371" y="3489994"/>
                  <a:chExt cx="347392" cy="439461"/>
                </a:xfrm>
              </p:grpSpPr>
              <p:sp>
                <p:nvSpPr>
                  <p:cNvPr id="138" name="Οβάλ 137"/>
                  <p:cNvSpPr/>
                  <p:nvPr/>
                </p:nvSpPr>
                <p:spPr bwMode="auto">
                  <a:xfrm>
                    <a:off x="6793371" y="3803455"/>
                    <a:ext cx="252000" cy="126000"/>
                  </a:xfrm>
                  <a:prstGeom prst="ellipse">
                    <a:avLst/>
                  </a:prstGeom>
                  <a:noFill/>
                  <a:ln w="19050" cap="flat" cmpd="sng" algn="ctr">
                    <a:solidFill>
                      <a:schemeClr val="bg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0" tIns="45720" rIns="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285750" marR="0" indent="-28575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5000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l-GR" sz="2500" b="1" i="1" u="sng" strike="noStrike" cap="none" normalizeH="0" baseline="0" smtClean="0">
                      <a:ln>
                        <a:noFill/>
                      </a:ln>
                      <a:solidFill>
                        <a:schemeClr val="tx2"/>
                      </a:solidFill>
                      <a:effectLst/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39" name="TextBox 138"/>
                  <p:cNvSpPr txBox="1"/>
                  <p:nvPr/>
                </p:nvSpPr>
                <p:spPr>
                  <a:xfrm>
                    <a:off x="6850299" y="3489994"/>
                    <a:ext cx="290464" cy="338554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l-GR" sz="1600" u="none" dirty="0" smtClean="0">
                        <a:solidFill>
                          <a:schemeClr val="bg2"/>
                        </a:solidFill>
                      </a:rPr>
                      <a:t>θ</a:t>
                    </a:r>
                    <a:endParaRPr lang="el-GR" sz="1600" u="none" dirty="0">
                      <a:solidFill>
                        <a:schemeClr val="bg2"/>
                      </a:solidFill>
                    </a:endParaRPr>
                  </a:p>
                </p:txBody>
              </p:sp>
            </p:grpSp>
          </p:grpSp>
          <p:grpSp>
            <p:nvGrpSpPr>
              <p:cNvPr id="140" name="Ομάδα 139"/>
              <p:cNvGrpSpPr/>
              <p:nvPr/>
            </p:nvGrpSpPr>
            <p:grpSpPr>
              <a:xfrm>
                <a:off x="6582086" y="3309882"/>
                <a:ext cx="347392" cy="439461"/>
                <a:chOff x="6793371" y="3489994"/>
                <a:chExt cx="347392" cy="439461"/>
              </a:xfrm>
            </p:grpSpPr>
            <p:cxnSp>
              <p:nvCxnSpPr>
                <p:cNvPr id="141" name="Ευθύγραμμο βέλος σύνδεσης 140"/>
                <p:cNvCxnSpPr/>
                <p:nvPr/>
              </p:nvCxnSpPr>
              <p:spPr bwMode="auto">
                <a:xfrm flipV="1">
                  <a:off x="6886891" y="3545796"/>
                  <a:ext cx="0" cy="324000"/>
                </a:xfrm>
                <a:prstGeom prst="straightConnector1">
                  <a:avLst/>
                </a:prstGeom>
                <a:noFill/>
                <a:ln w="28575" cap="flat" cmpd="sng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  <p:grpSp>
              <p:nvGrpSpPr>
                <p:cNvPr id="142" name="Ομάδα 141"/>
                <p:cNvGrpSpPr/>
                <p:nvPr/>
              </p:nvGrpSpPr>
              <p:grpSpPr>
                <a:xfrm>
                  <a:off x="6793371" y="3489994"/>
                  <a:ext cx="347392" cy="439461"/>
                  <a:chOff x="6793371" y="3489994"/>
                  <a:chExt cx="347392" cy="439461"/>
                </a:xfrm>
              </p:grpSpPr>
              <p:sp>
                <p:nvSpPr>
                  <p:cNvPr id="143" name="Οβάλ 142"/>
                  <p:cNvSpPr/>
                  <p:nvPr/>
                </p:nvSpPr>
                <p:spPr bwMode="auto">
                  <a:xfrm>
                    <a:off x="6793371" y="3803455"/>
                    <a:ext cx="252000" cy="126000"/>
                  </a:xfrm>
                  <a:prstGeom prst="ellipse">
                    <a:avLst/>
                  </a:prstGeom>
                  <a:noFill/>
                  <a:ln w="19050" cap="flat" cmpd="sng" algn="ctr">
                    <a:solidFill>
                      <a:schemeClr val="bg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0" tIns="45720" rIns="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285750" marR="0" indent="-28575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5000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l-GR" sz="2500" b="1" i="1" u="sng" strike="noStrike" cap="none" normalizeH="0" baseline="0" smtClean="0">
                      <a:ln>
                        <a:noFill/>
                      </a:ln>
                      <a:solidFill>
                        <a:schemeClr val="tx2"/>
                      </a:solidFill>
                      <a:effectLst/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44" name="TextBox 143"/>
                  <p:cNvSpPr txBox="1"/>
                  <p:nvPr/>
                </p:nvSpPr>
                <p:spPr>
                  <a:xfrm>
                    <a:off x="6850299" y="3489994"/>
                    <a:ext cx="290464" cy="338554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l-GR" sz="1600" u="none" dirty="0" smtClean="0">
                        <a:solidFill>
                          <a:schemeClr val="bg2"/>
                        </a:solidFill>
                      </a:rPr>
                      <a:t>θ</a:t>
                    </a:r>
                    <a:endParaRPr lang="el-GR" sz="1600" u="none" dirty="0">
                      <a:solidFill>
                        <a:schemeClr val="bg2"/>
                      </a:solidFill>
                    </a:endParaRPr>
                  </a:p>
                </p:txBody>
              </p:sp>
            </p:grpSp>
          </p:grpSp>
          <p:grpSp>
            <p:nvGrpSpPr>
              <p:cNvPr id="145" name="Ομάδα 144"/>
              <p:cNvGrpSpPr/>
              <p:nvPr/>
            </p:nvGrpSpPr>
            <p:grpSpPr>
              <a:xfrm>
                <a:off x="6401974" y="3098597"/>
                <a:ext cx="347392" cy="439461"/>
                <a:chOff x="6793371" y="3489994"/>
                <a:chExt cx="347392" cy="439461"/>
              </a:xfrm>
            </p:grpSpPr>
            <p:cxnSp>
              <p:nvCxnSpPr>
                <p:cNvPr id="146" name="Ευθύγραμμο βέλος σύνδεσης 145"/>
                <p:cNvCxnSpPr/>
                <p:nvPr/>
              </p:nvCxnSpPr>
              <p:spPr bwMode="auto">
                <a:xfrm flipV="1">
                  <a:off x="6886891" y="3545796"/>
                  <a:ext cx="0" cy="324000"/>
                </a:xfrm>
                <a:prstGeom prst="straightConnector1">
                  <a:avLst/>
                </a:prstGeom>
                <a:noFill/>
                <a:ln w="28575" cap="flat" cmpd="sng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  <p:grpSp>
              <p:nvGrpSpPr>
                <p:cNvPr id="147" name="Ομάδα 146"/>
                <p:cNvGrpSpPr/>
                <p:nvPr/>
              </p:nvGrpSpPr>
              <p:grpSpPr>
                <a:xfrm>
                  <a:off x="6793371" y="3489994"/>
                  <a:ext cx="347392" cy="439461"/>
                  <a:chOff x="6793371" y="3489994"/>
                  <a:chExt cx="347392" cy="439461"/>
                </a:xfrm>
              </p:grpSpPr>
              <p:sp>
                <p:nvSpPr>
                  <p:cNvPr id="148" name="Οβάλ 147"/>
                  <p:cNvSpPr/>
                  <p:nvPr/>
                </p:nvSpPr>
                <p:spPr bwMode="auto">
                  <a:xfrm>
                    <a:off x="6793371" y="3803455"/>
                    <a:ext cx="252000" cy="126000"/>
                  </a:xfrm>
                  <a:prstGeom prst="ellipse">
                    <a:avLst/>
                  </a:prstGeom>
                  <a:noFill/>
                  <a:ln w="19050" cap="flat" cmpd="sng" algn="ctr">
                    <a:solidFill>
                      <a:schemeClr val="bg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0" tIns="45720" rIns="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285750" marR="0" indent="-28575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5000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l-GR" sz="2500" b="1" i="1" u="sng" strike="noStrike" cap="none" normalizeH="0" baseline="0" smtClean="0">
                      <a:ln>
                        <a:noFill/>
                      </a:ln>
                      <a:solidFill>
                        <a:schemeClr val="tx2"/>
                      </a:solidFill>
                      <a:effectLst/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49" name="TextBox 148"/>
                  <p:cNvSpPr txBox="1"/>
                  <p:nvPr/>
                </p:nvSpPr>
                <p:spPr>
                  <a:xfrm>
                    <a:off x="6850299" y="3489994"/>
                    <a:ext cx="290464" cy="338554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l-GR" sz="1600" u="none" dirty="0" smtClean="0">
                        <a:solidFill>
                          <a:schemeClr val="bg2"/>
                        </a:solidFill>
                      </a:rPr>
                      <a:t>θ</a:t>
                    </a:r>
                    <a:endParaRPr lang="el-GR" sz="1600" u="none" dirty="0">
                      <a:solidFill>
                        <a:schemeClr val="bg2"/>
                      </a:solidFill>
                    </a:endParaRPr>
                  </a:p>
                </p:txBody>
              </p:sp>
            </p:grpSp>
          </p:grpSp>
          <p:grpSp>
            <p:nvGrpSpPr>
              <p:cNvPr id="150" name="Ομάδα 149"/>
              <p:cNvGrpSpPr/>
              <p:nvPr/>
            </p:nvGrpSpPr>
            <p:grpSpPr>
              <a:xfrm>
                <a:off x="7330238" y="3496920"/>
                <a:ext cx="347392" cy="439461"/>
                <a:chOff x="6793371" y="3489994"/>
                <a:chExt cx="347392" cy="439461"/>
              </a:xfrm>
            </p:grpSpPr>
            <p:cxnSp>
              <p:nvCxnSpPr>
                <p:cNvPr id="151" name="Ευθύγραμμο βέλος σύνδεσης 150"/>
                <p:cNvCxnSpPr/>
                <p:nvPr/>
              </p:nvCxnSpPr>
              <p:spPr bwMode="auto">
                <a:xfrm flipV="1">
                  <a:off x="6886891" y="3545796"/>
                  <a:ext cx="0" cy="324000"/>
                </a:xfrm>
                <a:prstGeom prst="straightConnector1">
                  <a:avLst/>
                </a:prstGeom>
                <a:noFill/>
                <a:ln w="28575" cap="flat" cmpd="sng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  <p:grpSp>
              <p:nvGrpSpPr>
                <p:cNvPr id="152" name="Ομάδα 151"/>
                <p:cNvGrpSpPr/>
                <p:nvPr/>
              </p:nvGrpSpPr>
              <p:grpSpPr>
                <a:xfrm>
                  <a:off x="6793371" y="3489994"/>
                  <a:ext cx="347392" cy="439461"/>
                  <a:chOff x="6793371" y="3489994"/>
                  <a:chExt cx="347392" cy="439461"/>
                </a:xfrm>
              </p:grpSpPr>
              <p:sp>
                <p:nvSpPr>
                  <p:cNvPr id="153" name="Οβάλ 152"/>
                  <p:cNvSpPr/>
                  <p:nvPr/>
                </p:nvSpPr>
                <p:spPr bwMode="auto">
                  <a:xfrm>
                    <a:off x="6793371" y="3803455"/>
                    <a:ext cx="252000" cy="126000"/>
                  </a:xfrm>
                  <a:prstGeom prst="ellipse">
                    <a:avLst/>
                  </a:prstGeom>
                  <a:noFill/>
                  <a:ln w="19050" cap="flat" cmpd="sng" algn="ctr">
                    <a:solidFill>
                      <a:schemeClr val="bg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0" tIns="45720" rIns="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285750" marR="0" indent="-28575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5000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l-GR" sz="2500" b="1" i="1" u="sng" strike="noStrike" cap="none" normalizeH="0" baseline="0" smtClean="0">
                      <a:ln>
                        <a:noFill/>
                      </a:ln>
                      <a:solidFill>
                        <a:schemeClr val="tx2"/>
                      </a:solidFill>
                      <a:effectLst/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54" name="TextBox 153"/>
                  <p:cNvSpPr txBox="1"/>
                  <p:nvPr/>
                </p:nvSpPr>
                <p:spPr>
                  <a:xfrm>
                    <a:off x="6850299" y="3489994"/>
                    <a:ext cx="290464" cy="338554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l-GR" sz="1600" u="none" dirty="0" smtClean="0">
                        <a:solidFill>
                          <a:schemeClr val="bg2"/>
                        </a:solidFill>
                      </a:rPr>
                      <a:t>θ</a:t>
                    </a:r>
                    <a:endParaRPr lang="el-GR" sz="1600" u="none" dirty="0">
                      <a:solidFill>
                        <a:schemeClr val="bg2"/>
                      </a:solidFill>
                    </a:endParaRPr>
                  </a:p>
                </p:txBody>
              </p:sp>
            </p:grpSp>
          </p:grpSp>
          <p:grpSp>
            <p:nvGrpSpPr>
              <p:cNvPr id="155" name="Ομάδα 154"/>
              <p:cNvGrpSpPr/>
              <p:nvPr/>
            </p:nvGrpSpPr>
            <p:grpSpPr>
              <a:xfrm>
                <a:off x="7170908" y="3327199"/>
                <a:ext cx="347392" cy="439461"/>
                <a:chOff x="6793371" y="3489994"/>
                <a:chExt cx="347392" cy="439461"/>
              </a:xfrm>
            </p:grpSpPr>
            <p:cxnSp>
              <p:nvCxnSpPr>
                <p:cNvPr id="156" name="Ευθύγραμμο βέλος σύνδεσης 155"/>
                <p:cNvCxnSpPr/>
                <p:nvPr/>
              </p:nvCxnSpPr>
              <p:spPr bwMode="auto">
                <a:xfrm flipV="1">
                  <a:off x="6886891" y="3545796"/>
                  <a:ext cx="0" cy="324000"/>
                </a:xfrm>
                <a:prstGeom prst="straightConnector1">
                  <a:avLst/>
                </a:prstGeom>
                <a:noFill/>
                <a:ln w="28575" cap="flat" cmpd="sng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  <p:grpSp>
              <p:nvGrpSpPr>
                <p:cNvPr id="157" name="Ομάδα 156"/>
                <p:cNvGrpSpPr/>
                <p:nvPr/>
              </p:nvGrpSpPr>
              <p:grpSpPr>
                <a:xfrm>
                  <a:off x="6793371" y="3489994"/>
                  <a:ext cx="347392" cy="439461"/>
                  <a:chOff x="6793371" y="3489994"/>
                  <a:chExt cx="347392" cy="439461"/>
                </a:xfrm>
              </p:grpSpPr>
              <p:sp>
                <p:nvSpPr>
                  <p:cNvPr id="158" name="Οβάλ 157"/>
                  <p:cNvSpPr/>
                  <p:nvPr/>
                </p:nvSpPr>
                <p:spPr bwMode="auto">
                  <a:xfrm>
                    <a:off x="6793371" y="3803455"/>
                    <a:ext cx="252000" cy="126000"/>
                  </a:xfrm>
                  <a:prstGeom prst="ellipse">
                    <a:avLst/>
                  </a:prstGeom>
                  <a:noFill/>
                  <a:ln w="19050" cap="flat" cmpd="sng" algn="ctr">
                    <a:solidFill>
                      <a:schemeClr val="bg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0" tIns="45720" rIns="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285750" marR="0" indent="-28575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5000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l-GR" sz="2500" b="1" i="1" u="sng" strike="noStrike" cap="none" normalizeH="0" baseline="0" smtClean="0">
                      <a:ln>
                        <a:noFill/>
                      </a:ln>
                      <a:solidFill>
                        <a:schemeClr val="tx2"/>
                      </a:solidFill>
                      <a:effectLst/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59" name="TextBox 158"/>
                  <p:cNvSpPr txBox="1"/>
                  <p:nvPr/>
                </p:nvSpPr>
                <p:spPr>
                  <a:xfrm>
                    <a:off x="6850299" y="3489994"/>
                    <a:ext cx="290464" cy="338554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l-GR" sz="1600" u="none" dirty="0" smtClean="0">
                        <a:solidFill>
                          <a:schemeClr val="bg2"/>
                        </a:solidFill>
                      </a:rPr>
                      <a:t>θ</a:t>
                    </a:r>
                    <a:endParaRPr lang="el-GR" sz="1600" u="none" dirty="0">
                      <a:solidFill>
                        <a:schemeClr val="bg2"/>
                      </a:solidFill>
                    </a:endParaRPr>
                  </a:p>
                </p:txBody>
              </p:sp>
            </p:grpSp>
          </p:grpSp>
          <p:grpSp>
            <p:nvGrpSpPr>
              <p:cNvPr id="160" name="Ομάδα 159"/>
              <p:cNvGrpSpPr/>
              <p:nvPr/>
            </p:nvGrpSpPr>
            <p:grpSpPr>
              <a:xfrm>
                <a:off x="6959623" y="3115916"/>
                <a:ext cx="347392" cy="439461"/>
                <a:chOff x="6793371" y="3489994"/>
                <a:chExt cx="347392" cy="439461"/>
              </a:xfrm>
            </p:grpSpPr>
            <p:cxnSp>
              <p:nvCxnSpPr>
                <p:cNvPr id="161" name="Ευθύγραμμο βέλος σύνδεσης 160"/>
                <p:cNvCxnSpPr/>
                <p:nvPr/>
              </p:nvCxnSpPr>
              <p:spPr bwMode="auto">
                <a:xfrm flipV="1">
                  <a:off x="6886891" y="3545796"/>
                  <a:ext cx="0" cy="324000"/>
                </a:xfrm>
                <a:prstGeom prst="straightConnector1">
                  <a:avLst/>
                </a:prstGeom>
                <a:noFill/>
                <a:ln w="28575" cap="flat" cmpd="sng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  <p:grpSp>
              <p:nvGrpSpPr>
                <p:cNvPr id="162" name="Ομάδα 161"/>
                <p:cNvGrpSpPr/>
                <p:nvPr/>
              </p:nvGrpSpPr>
              <p:grpSpPr>
                <a:xfrm>
                  <a:off x="6793371" y="3489994"/>
                  <a:ext cx="347392" cy="439461"/>
                  <a:chOff x="6793371" y="3489994"/>
                  <a:chExt cx="347392" cy="439461"/>
                </a:xfrm>
              </p:grpSpPr>
              <p:sp>
                <p:nvSpPr>
                  <p:cNvPr id="163" name="Οβάλ 162"/>
                  <p:cNvSpPr/>
                  <p:nvPr/>
                </p:nvSpPr>
                <p:spPr bwMode="auto">
                  <a:xfrm>
                    <a:off x="6793371" y="3803455"/>
                    <a:ext cx="252000" cy="126000"/>
                  </a:xfrm>
                  <a:prstGeom prst="ellipse">
                    <a:avLst/>
                  </a:prstGeom>
                  <a:noFill/>
                  <a:ln w="19050" cap="flat" cmpd="sng" algn="ctr">
                    <a:solidFill>
                      <a:schemeClr val="bg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0" tIns="45720" rIns="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285750" marR="0" indent="-28575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5000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l-GR" sz="2500" b="1" i="1" u="sng" strike="noStrike" cap="none" normalizeH="0" baseline="0" smtClean="0">
                      <a:ln>
                        <a:noFill/>
                      </a:ln>
                      <a:solidFill>
                        <a:schemeClr val="tx2"/>
                      </a:solidFill>
                      <a:effectLst/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64" name="TextBox 163"/>
                  <p:cNvSpPr txBox="1"/>
                  <p:nvPr/>
                </p:nvSpPr>
                <p:spPr>
                  <a:xfrm>
                    <a:off x="6850299" y="3489994"/>
                    <a:ext cx="290464" cy="338554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l-GR" sz="1600" u="none" dirty="0" smtClean="0">
                        <a:solidFill>
                          <a:schemeClr val="bg2"/>
                        </a:solidFill>
                      </a:rPr>
                      <a:t>θ</a:t>
                    </a:r>
                    <a:endParaRPr lang="el-GR" sz="1600" u="none" dirty="0">
                      <a:solidFill>
                        <a:schemeClr val="bg2"/>
                      </a:solidFill>
                    </a:endParaRPr>
                  </a:p>
                </p:txBody>
              </p:sp>
            </p:grp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5" name="Ορθογώνιο 164"/>
                <p:cNvSpPr/>
                <p:nvPr/>
              </p:nvSpPr>
              <p:spPr>
                <a:xfrm>
                  <a:off x="5475157" y="3044390"/>
                  <a:ext cx="503664" cy="36920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u="none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𝒅</m:t>
                        </m:r>
                        <m:acc>
                          <m:accPr>
                            <m:chr m:val="⃗"/>
                            <m:ctrlPr>
                              <a:rPr lang="en-US" sz="1600" i="1" u="none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1600" u="none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𝑨</m:t>
                            </m:r>
                          </m:e>
                        </m:acc>
                      </m:oMath>
                    </m:oMathPara>
                  </a14:m>
                  <a:endParaRPr lang="el-GR" sz="1600" dirty="0"/>
                </a:p>
              </p:txBody>
            </p:sp>
          </mc:Choice>
          <mc:Fallback xmlns="">
            <p:sp>
              <p:nvSpPr>
                <p:cNvPr id="165" name="Ορθογώνιο 16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475157" y="3044390"/>
                  <a:ext cx="503664" cy="369204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4" name="Ομάδα 33"/>
          <p:cNvGrpSpPr/>
          <p:nvPr/>
        </p:nvGrpSpPr>
        <p:grpSpPr>
          <a:xfrm>
            <a:off x="28117" y="6174820"/>
            <a:ext cx="4077735" cy="662398"/>
            <a:chOff x="28117" y="6174820"/>
            <a:chExt cx="4077735" cy="662398"/>
          </a:xfrm>
        </p:grpSpPr>
        <p:sp>
          <p:nvSpPr>
            <p:cNvPr id="166" name="TextBox 165"/>
            <p:cNvSpPr txBox="1"/>
            <p:nvPr/>
          </p:nvSpPr>
          <p:spPr>
            <a:xfrm>
              <a:off x="28117" y="6174820"/>
              <a:ext cx="157255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2000" i="0" u="none" dirty="0" smtClean="0">
                  <a:solidFill>
                    <a:srgbClr val="FF0000"/>
                  </a:solidFill>
                </a:rPr>
                <a:t>Περίπτωση:</a:t>
              </a:r>
              <a:endParaRPr lang="el-GR" sz="2000" u="none" dirty="0">
                <a:solidFill>
                  <a:srgbClr val="FF0000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7" name="Ορθογώνιο 166"/>
                <p:cNvSpPr/>
                <p:nvPr/>
              </p:nvSpPr>
              <p:spPr>
                <a:xfrm>
                  <a:off x="1425343" y="6183383"/>
                  <a:ext cx="1527982" cy="4037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1800" i="1" u="none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1800" u="none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𝑬</m:t>
                            </m:r>
                          </m:e>
                        </m:acc>
                        <m:r>
                          <a:rPr lang="en-US" sz="1800" i="1" u="none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↑↓</m:t>
                        </m:r>
                        <m:r>
                          <a:rPr lang="en-US" sz="1800" u="none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𝒅</m:t>
                        </m:r>
                        <m:acc>
                          <m:accPr>
                            <m:chr m:val="⃗"/>
                            <m:ctrlPr>
                              <a:rPr lang="en-US" sz="1800" i="1" u="none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1800" u="none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𝑨</m:t>
                            </m:r>
                          </m:e>
                        </m:acc>
                        <m:r>
                          <a:rPr lang="el-GR" sz="1800" b="1" i="1" u="none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  ⟹</m:t>
                        </m:r>
                      </m:oMath>
                    </m:oMathPara>
                  </a14:m>
                  <a:endParaRPr lang="el-GR" sz="18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67" name="Ορθογώνιο 16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25343" y="6183383"/>
                  <a:ext cx="1527982" cy="403765"/>
                </a:xfrm>
                <a:prstGeom prst="rect">
                  <a:avLst/>
                </a:prstGeom>
                <a:blipFill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8" name="TextBox 167"/>
                <p:cNvSpPr txBox="1"/>
                <p:nvPr/>
              </p:nvSpPr>
              <p:spPr>
                <a:xfrm>
                  <a:off x="2908601" y="6259376"/>
                  <a:ext cx="1197251" cy="307777"/>
                </a:xfrm>
                <a:prstGeom prst="rect">
                  <a:avLst/>
                </a:prstGeom>
                <a:noFill/>
                <a:ln w="28575">
                  <a:solidFill>
                    <a:srgbClr val="FF0000"/>
                  </a:solidFill>
                </a:ln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000" b="1" i="1" u="none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𝜱</m:t>
                        </m:r>
                        <m:r>
                          <a:rPr lang="el-GR" sz="2000" b="1" i="0" u="none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l-GR" sz="2000" b="1" i="1" u="none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000" b="1" i="1" u="none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𝑬</m:t>
                        </m:r>
                        <m:r>
                          <a:rPr lang="en-US" sz="2000" b="1" i="1" u="none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en-US" sz="2000" b="1" i="1" u="none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𝑨</m:t>
                        </m:r>
                      </m:oMath>
                    </m:oMathPara>
                  </a14:m>
                  <a:endParaRPr lang="el-GR" sz="2000" u="none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68" name="TextBox 16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08601" y="6259376"/>
                  <a:ext cx="1197251" cy="307777"/>
                </a:xfrm>
                <a:prstGeom prst="rect">
                  <a:avLst/>
                </a:prstGeom>
                <a:blipFill>
                  <a:blip r:embed="rId15"/>
                  <a:stretch>
                    <a:fillRect l="-2970" r="-2970" b="-1818"/>
                  </a:stretch>
                </a:blipFill>
                <a:ln w="28575"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3" name="Ορθογώνιο 32"/>
            <p:cNvSpPr/>
            <p:nvPr/>
          </p:nvSpPr>
          <p:spPr>
            <a:xfrm>
              <a:off x="3074168" y="6498664"/>
              <a:ext cx="82426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1600" i="0" u="none" dirty="0" smtClean="0">
                  <a:solidFill>
                    <a:schemeClr val="bg1"/>
                  </a:solidFill>
                </a:rPr>
                <a:t>(γιατί;)</a:t>
              </a:r>
              <a:endParaRPr lang="el-GR" sz="1600" dirty="0"/>
            </a:p>
          </p:txBody>
        </p:sp>
      </p:grpSp>
    </p:spTree>
    <p:extLst>
      <p:ext uri="{BB962C8B-B14F-4D97-AF65-F5344CB8AC3E}">
        <p14:creationId xmlns:p14="http://schemas.microsoft.com/office/powerpoint/2010/main" val="2710876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41" grpId="0"/>
      <p:bldP spid="43" grpId="0" animBg="1"/>
      <p:bldP spid="118" grpId="0"/>
      <p:bldP spid="119" grpId="0"/>
      <p:bldP spid="120" grpId="0"/>
      <p:bldP spid="121" grpId="0" animBg="1"/>
      <p:bldP spid="123" grpId="0"/>
      <p:bldP spid="3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" name="Ομάδα 92"/>
          <p:cNvGrpSpPr/>
          <p:nvPr/>
        </p:nvGrpSpPr>
        <p:grpSpPr>
          <a:xfrm>
            <a:off x="870282" y="2300759"/>
            <a:ext cx="4798812" cy="3546645"/>
            <a:chOff x="870282" y="2300759"/>
            <a:chExt cx="4798812" cy="3546645"/>
          </a:xfrm>
        </p:grpSpPr>
        <p:grpSp>
          <p:nvGrpSpPr>
            <p:cNvPr id="81" name="Ομάδα 80"/>
            <p:cNvGrpSpPr/>
            <p:nvPr/>
          </p:nvGrpSpPr>
          <p:grpSpPr>
            <a:xfrm>
              <a:off x="870282" y="2300759"/>
              <a:ext cx="4798812" cy="3546645"/>
              <a:chOff x="870282" y="2300759"/>
              <a:chExt cx="4798812" cy="3546645"/>
            </a:xfrm>
          </p:grpSpPr>
          <p:grpSp>
            <p:nvGrpSpPr>
              <p:cNvPr id="57" name="Ομάδα 56"/>
              <p:cNvGrpSpPr/>
              <p:nvPr/>
            </p:nvGrpSpPr>
            <p:grpSpPr>
              <a:xfrm>
                <a:off x="1475353" y="2300759"/>
                <a:ext cx="4193741" cy="3546645"/>
                <a:chOff x="1475353" y="2300759"/>
                <a:chExt cx="4193741" cy="3546645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46" name="Ορθογώνιο 45"/>
                    <p:cNvSpPr/>
                    <p:nvPr/>
                  </p:nvSpPr>
                  <p:spPr>
                    <a:xfrm>
                      <a:off x="3876616" y="5230760"/>
                      <a:ext cx="1792478" cy="616644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f>
                              <m:fPr>
                                <m:ctrlPr>
                                  <a:rPr lang="el-GR" sz="1800" i="1" u="none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1800" u="none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𝒅𝑨</m:t>
                                </m:r>
                                <m:r>
                                  <a:rPr lang="en-US" sz="1800" u="none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func>
                                  <m:funcPr>
                                    <m:ctrlPr>
                                      <a:rPr lang="en-US" sz="1800" i="1" u="none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a:rPr lang="en-US" sz="1800" i="0" u="none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𝐜𝐨𝐬</m:t>
                                    </m:r>
                                  </m:fName>
                                  <m:e>
                                    <m:r>
                                      <a:rPr lang="el-GR" sz="1800" u="none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𝜽</m:t>
                                    </m:r>
                                  </m:e>
                                </m:func>
                              </m:num>
                              <m:den>
                                <m:sSup>
                                  <m:sSupPr>
                                    <m:ctrlPr>
                                      <a:rPr lang="el-GR" sz="1800" i="1" u="none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800" u="none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𝒓</m:t>
                                    </m:r>
                                  </m:e>
                                  <m:sup>
                                    <m:r>
                                      <a:rPr lang="el-GR" sz="1800" u="none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sup>
                                </m:sSup>
                              </m:den>
                            </m:f>
                            <m:r>
                              <a:rPr lang="el-GR" sz="1800" b="1" i="1" u="none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sz="1800" b="1" i="1" u="none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𝒅</m:t>
                            </m:r>
                            <m:r>
                              <a:rPr lang="el-GR" sz="1800" b="1" i="0" u="none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𝛀</m:t>
                            </m:r>
                          </m:oMath>
                        </m:oMathPara>
                      </a14:m>
                      <a:endParaRPr lang="el-GR" sz="1800" dirty="0"/>
                    </a:p>
                  </p:txBody>
                </p:sp>
              </mc:Choice>
              <mc:Fallback xmlns="">
                <p:sp>
                  <p:nvSpPr>
                    <p:cNvPr id="46" name="Ορθογώνιο 45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876616" y="5230760"/>
                      <a:ext cx="1792478" cy="616644"/>
                    </a:xfrm>
                    <a:prstGeom prst="rect">
                      <a:avLst/>
                    </a:prstGeom>
                    <a:blipFill>
                      <a:blip r:embed="rId2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pic>
              <p:nvPicPr>
                <p:cNvPr id="56" name="Εικόνα 55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1475353" y="2300759"/>
                  <a:ext cx="895350" cy="1609725"/>
                </a:xfrm>
                <a:prstGeom prst="rect">
                  <a:avLst/>
                </a:prstGeom>
              </p:spPr>
            </p:pic>
          </p:grpSp>
          <p:sp>
            <p:nvSpPr>
              <p:cNvPr id="61" name="Τόξο 60"/>
              <p:cNvSpPr/>
              <p:nvPr/>
            </p:nvSpPr>
            <p:spPr bwMode="auto">
              <a:xfrm>
                <a:off x="870282" y="3237892"/>
                <a:ext cx="1260000" cy="1260000"/>
              </a:xfrm>
              <a:prstGeom prst="arc">
                <a:avLst>
                  <a:gd name="adj1" fmla="val 15326971"/>
                  <a:gd name="adj2" fmla="val 17197337"/>
                </a:avLst>
              </a:prstGeom>
              <a:noFill/>
              <a:ln w="19050" cap="flat" cmpd="sng" algn="ctr">
                <a:solidFill>
                  <a:schemeClr val="bg1"/>
                </a:solidFill>
                <a:prstDash val="solid"/>
                <a:round/>
                <a:headEnd type="none" w="med" len="lg"/>
                <a:tailEnd type="triangle" w="med" len="med"/>
              </a:ln>
              <a:effectLst/>
            </p:spPr>
            <p:txBody>
              <a:bodyPr vert="horz" wrap="square" lIns="0" tIns="45720" rIns="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285750" marR="0" indent="-28575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2500" b="1" i="1" u="sng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itchFamily="18" charset="0"/>
                </a:endParaRPr>
              </a:p>
            </p:txBody>
          </p:sp>
          <p:sp>
            <p:nvSpPr>
              <p:cNvPr id="62" name="Τόξο 61"/>
              <p:cNvSpPr/>
              <p:nvPr/>
            </p:nvSpPr>
            <p:spPr bwMode="auto">
              <a:xfrm>
                <a:off x="873820" y="3241430"/>
                <a:ext cx="1260000" cy="1260000"/>
              </a:xfrm>
              <a:prstGeom prst="arc">
                <a:avLst>
                  <a:gd name="adj1" fmla="val 18477225"/>
                  <a:gd name="adj2" fmla="val 20307179"/>
                </a:avLst>
              </a:prstGeom>
              <a:noFill/>
              <a:ln w="19050" cap="flat" cmpd="sng" algn="ctr">
                <a:solidFill>
                  <a:schemeClr val="bg1"/>
                </a:solidFill>
                <a:prstDash val="solid"/>
                <a:round/>
                <a:headEnd type="triangle" w="med" len="lg"/>
                <a:tailEnd type="none" w="med" len="med"/>
              </a:ln>
              <a:effectLst/>
            </p:spPr>
            <p:txBody>
              <a:bodyPr vert="horz" wrap="square" lIns="0" tIns="45720" rIns="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285750" marR="0" indent="-28575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2500" b="1" i="1" u="sng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itchFamily="18" charset="0"/>
                </a:endParaRPr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2" name="Ορθογώνιο 91"/>
                <p:cNvSpPr/>
                <p:nvPr/>
              </p:nvSpPr>
              <p:spPr>
                <a:xfrm>
                  <a:off x="1622582" y="3440928"/>
                  <a:ext cx="518091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u="none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𝒅</m:t>
                        </m:r>
                        <m:r>
                          <a:rPr lang="el-GR" sz="1600" i="0" u="none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𝛀</m:t>
                        </m:r>
                      </m:oMath>
                    </m:oMathPara>
                  </a14:m>
                  <a:endParaRPr lang="el-GR" sz="16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92" name="Ορθογώνιο 9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22582" y="3440928"/>
                  <a:ext cx="518091" cy="338554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31581" y="13705"/>
            <a:ext cx="9029291" cy="692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2400" i="0" u="none" dirty="0" smtClean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ΝΟΜΟΣ </a:t>
            </a:r>
            <a:r>
              <a:rPr lang="en-US" sz="2400" i="0" u="none" dirty="0" smtClean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GAUSS </a:t>
            </a:r>
            <a:r>
              <a:rPr lang="el-GR" sz="2400" i="0" u="none" dirty="0" smtClean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ΓΙΑ ΤΟ ΗΛΕΚΤΡΙΚΟ ΠΕΔΙΟ ΣΤΟΝ ΕΛΕΥΘΕΡΟ ΧΩΡΟ</a:t>
            </a:r>
            <a:endParaRPr lang="en-US" sz="2400" i="0" u="none" dirty="0">
              <a:solidFill>
                <a:srgbClr val="FC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4855" y="679829"/>
            <a:ext cx="82754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400" i="0" u="none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Ο νόμος του </a:t>
            </a:r>
            <a:r>
              <a:rPr lang="en-US" sz="2400" i="0" u="none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Gauss</a:t>
            </a:r>
            <a:r>
              <a:rPr lang="el-GR" sz="2400" i="0" u="none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για το ηλεκτρικό πεδίο σχετίζεται με τη ροή του πεδίου μέσα από μια τυχαία </a:t>
            </a:r>
            <a:r>
              <a:rPr lang="el-GR" sz="2400" i="0" u="none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κλειστή επιφάνεια</a:t>
            </a:r>
            <a:endParaRPr lang="el-GR" sz="2400" u="none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4" name="Ομάδα 3"/>
          <p:cNvGrpSpPr>
            <a:grpSpLocks/>
          </p:cNvGrpSpPr>
          <p:nvPr/>
        </p:nvGrpSpPr>
        <p:grpSpPr bwMode="auto">
          <a:xfrm>
            <a:off x="1155991" y="3600150"/>
            <a:ext cx="360846" cy="373833"/>
            <a:chOff x="2947554" y="3477492"/>
            <a:chExt cx="360846" cy="373833"/>
          </a:xfrm>
        </p:grpSpPr>
        <p:sp>
          <p:nvSpPr>
            <p:cNvPr id="5" name="Oval 4"/>
            <p:cNvSpPr>
              <a:spLocks noChangeArrowheads="1"/>
            </p:cNvSpPr>
            <p:nvPr/>
          </p:nvSpPr>
          <p:spPr bwMode="auto">
            <a:xfrm>
              <a:off x="3200400" y="3743325"/>
              <a:ext cx="108000" cy="108000"/>
            </a:xfrm>
            <a:prstGeom prst="ellipse">
              <a:avLst/>
            </a:prstGeom>
            <a:solidFill>
              <a:srgbClr val="FC0000"/>
            </a:solidFill>
            <a:ln w="12700">
              <a:solidFill>
                <a:srgbClr val="FC0000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5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6" name="Text Box 20"/>
            <p:cNvSpPr txBox="1">
              <a:spLocks noChangeArrowheads="1"/>
            </p:cNvSpPr>
            <p:nvPr/>
          </p:nvSpPr>
          <p:spPr bwMode="auto">
            <a:xfrm>
              <a:off x="2947554" y="3477492"/>
              <a:ext cx="314325" cy="3295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10800" rIns="0" bIns="10800">
              <a:spAutoFit/>
            </a:bodyPr>
            <a:lstStyle>
              <a:lvl1pPr marL="285750" indent="-285750">
                <a:defRPr sz="25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l-GR" altLang="el-GR" sz="2000" u="none" dirty="0" smtClean="0">
                  <a:solidFill>
                    <a:srgbClr val="FC0000"/>
                  </a:solidFill>
                </a:rPr>
                <a:t>+</a:t>
              </a:r>
              <a:r>
                <a:rPr lang="en-US" altLang="el-GR" sz="2000" u="none" dirty="0" smtClean="0">
                  <a:solidFill>
                    <a:srgbClr val="FC0000"/>
                  </a:solidFill>
                </a:rPr>
                <a:t>q</a:t>
              </a:r>
              <a:endParaRPr lang="el-GR" altLang="el-GR" sz="2000" u="none" dirty="0">
                <a:solidFill>
                  <a:srgbClr val="FC0000"/>
                </a:solidFill>
              </a:endParaRPr>
            </a:p>
          </p:txBody>
        </p:sp>
      </p:grpSp>
      <p:sp>
        <p:nvSpPr>
          <p:cNvPr id="10" name="Ορθογώνιο 9"/>
          <p:cNvSpPr/>
          <p:nvPr/>
        </p:nvSpPr>
        <p:spPr>
          <a:xfrm>
            <a:off x="3534239" y="1568674"/>
            <a:ext cx="55856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1600" i="0" u="none" dirty="0" smtClean="0">
                <a:solidFill>
                  <a:schemeClr val="bg1"/>
                </a:solidFill>
              </a:rPr>
              <a:t>Περικλείουμε το φορτίο </a:t>
            </a:r>
            <a:r>
              <a:rPr lang="en-US" sz="2000" u="none" dirty="0" smtClean="0">
                <a:solidFill>
                  <a:srgbClr val="FF0000"/>
                </a:solidFill>
              </a:rPr>
              <a:t>q</a:t>
            </a:r>
            <a:r>
              <a:rPr lang="el-GR" sz="1600" i="0" u="none" dirty="0" smtClean="0">
                <a:solidFill>
                  <a:schemeClr val="bg1"/>
                </a:solidFill>
              </a:rPr>
              <a:t> με μια τυχαία κλειστή επιφάνεια </a:t>
            </a:r>
            <a:r>
              <a:rPr lang="el-GR" sz="2000" i="0" u="none" dirty="0" smtClean="0">
                <a:solidFill>
                  <a:srgbClr val="FF0000"/>
                </a:solidFill>
              </a:rPr>
              <a:t>Α</a:t>
            </a:r>
            <a:endParaRPr lang="el-GR" sz="16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114800" y="3169229"/>
            <a:ext cx="65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el-G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Ορθογώνιο 47"/>
              <p:cNvSpPr/>
              <p:nvPr/>
            </p:nvSpPr>
            <p:spPr>
              <a:xfrm>
                <a:off x="3386984" y="4524078"/>
                <a:ext cx="2428806" cy="66511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u="none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𝒅</m:t>
                      </m:r>
                      <m:r>
                        <a:rPr lang="el-GR" sz="1800" u="none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𝜱</m:t>
                      </m:r>
                      <m:r>
                        <a:rPr lang="el-GR" sz="1800" i="0" u="none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800" i="1" u="none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800" b="1" i="1" u="none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𝒒</m:t>
                          </m:r>
                        </m:num>
                        <m:den>
                          <m:r>
                            <a:rPr lang="el-GR" sz="1800" u="none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  <m:r>
                            <a:rPr lang="el-GR" sz="1800" u="none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𝝅</m:t>
                          </m:r>
                          <m:sSub>
                            <m:sSubPr>
                              <m:ctrlPr>
                                <a:rPr lang="el-GR" sz="1800" i="1" u="none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1800" u="none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𝜺</m:t>
                              </m:r>
                            </m:e>
                            <m:sub>
                              <m:r>
                                <a:rPr lang="el-GR" sz="1800" u="none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den>
                      </m:f>
                      <m:r>
                        <a:rPr lang="en-US" sz="1800" b="1" i="1" u="none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1800" b="1" i="1" u="none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800" b="1" i="1" u="none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𝒅𝑨</m:t>
                          </m:r>
                          <m:r>
                            <a:rPr lang="en-US" sz="1800" b="1" i="1" u="none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func>
                            <m:funcPr>
                              <m:ctrlPr>
                                <a:rPr lang="en-US" sz="1800" b="1" i="1" u="none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a:rPr lang="en-US" sz="1800" b="1" i="0" u="none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𝐜𝐨𝐬</m:t>
                              </m:r>
                            </m:fName>
                            <m:e>
                              <m:r>
                                <a:rPr lang="el-GR" sz="1800" b="1" i="1" u="none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𝜽</m:t>
                              </m:r>
                            </m:e>
                          </m:func>
                        </m:num>
                        <m:den>
                          <m:sSup>
                            <m:sSupPr>
                              <m:ctrlPr>
                                <a:rPr lang="en-US" sz="1800" b="1" i="1" u="none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800" b="1" i="1" u="none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</m:e>
                            <m:sup>
                              <m:r>
                                <a:rPr lang="en-US" sz="1800" b="1" i="1" u="none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l-GR" sz="1800" dirty="0"/>
              </a:p>
            </p:txBody>
          </p:sp>
        </mc:Choice>
        <mc:Fallback xmlns="">
          <p:sp>
            <p:nvSpPr>
              <p:cNvPr id="48" name="Ορθογώνιο 4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86984" y="4524078"/>
                <a:ext cx="2428806" cy="66511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9" name="Ορθογώνιο 48"/>
          <p:cNvSpPr/>
          <p:nvPr/>
        </p:nvSpPr>
        <p:spPr>
          <a:xfrm>
            <a:off x="76777" y="5967234"/>
            <a:ext cx="242559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800" i="0" u="none" dirty="0" smtClean="0">
                <a:solidFill>
                  <a:schemeClr val="bg1"/>
                </a:solidFill>
              </a:rPr>
              <a:t>Ολική ροή από κλειστή επιφάνεια Α</a:t>
            </a:r>
            <a:endParaRPr lang="el-GR" sz="1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2316317" y="5831443"/>
                <a:ext cx="1410771" cy="863826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1800" b="1" i="1" u="none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𝜱</m:t>
                      </m:r>
                      <m:r>
                        <a:rPr lang="el-GR" sz="1800" b="1" i="0" u="none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∮"/>
                          <m:limLoc m:val="undOvr"/>
                          <m:ctrlPr>
                            <a:rPr lang="el-GR" sz="1800" b="1" i="1" u="none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l-GR" sz="1800" b="1" i="0" u="none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𝚨</m:t>
                          </m:r>
                        </m:sub>
                        <m:sup/>
                        <m:e>
                          <m:r>
                            <a:rPr lang="en-US" sz="1800" b="1" i="1" u="none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𝒅</m:t>
                          </m:r>
                          <m:r>
                            <a:rPr lang="el-GR" sz="1800" b="1" i="0" u="none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𝚽</m:t>
                          </m:r>
                        </m:e>
                      </m:nary>
                      <m:r>
                        <a:rPr lang="el-GR" sz="1800" b="1" i="1" u="none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sz="1800" u="none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16317" y="5831443"/>
                <a:ext cx="1410771" cy="86382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6619838" y="5773026"/>
                <a:ext cx="2173928" cy="952890"/>
              </a:xfrm>
              <a:prstGeom prst="rect">
                <a:avLst/>
              </a:prstGeom>
              <a:noFill/>
              <a:ln w="28575">
                <a:solidFill>
                  <a:schemeClr val="bg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000" b="1" i="1" u="none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𝜱</m:t>
                      </m:r>
                      <m:r>
                        <a:rPr lang="el-GR" sz="2000" b="1" i="1" u="none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∮"/>
                          <m:limLoc m:val="undOvr"/>
                          <m:ctrlPr>
                            <a:rPr lang="el-GR" sz="2000" b="1" i="1" u="none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n-US" sz="2000" b="1" i="1" u="none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𝑨</m:t>
                          </m:r>
                        </m:sub>
                        <m:sup/>
                        <m:e>
                          <m:acc>
                            <m:accPr>
                              <m:chr m:val="⃗"/>
                              <m:ctrlPr>
                                <a:rPr lang="el-GR" sz="2000" i="1" u="none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000" u="none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𝑬</m:t>
                              </m:r>
                            </m:e>
                          </m:acc>
                          <m:r>
                            <a:rPr lang="el-GR" sz="2000" u="none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000" u="none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</m:t>
                          </m:r>
                          <m:acc>
                            <m:accPr>
                              <m:chr m:val="⃗"/>
                              <m:ctrlPr>
                                <a:rPr lang="en-US" sz="2000" i="1" u="none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000" u="none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𝑨</m:t>
                              </m:r>
                            </m:e>
                          </m:acc>
                        </m:e>
                      </m:nary>
                      <m:r>
                        <a:rPr lang="en-US" sz="2000" b="1" i="1" u="none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l-GR" sz="2000" b="1" i="1" u="none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u="none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𝒒</m:t>
                          </m:r>
                        </m:num>
                        <m:den>
                          <m:sSub>
                            <m:sSubPr>
                              <m:ctrlPr>
                                <a:rPr lang="el-GR" sz="2000" b="1" i="1" u="none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b="1" i="1" u="none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𝜺</m:t>
                              </m:r>
                            </m:e>
                            <m:sub>
                              <m:r>
                                <a:rPr lang="el-GR" sz="2000" b="1" i="1" u="none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l-GR" sz="2000" u="none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19838" y="5773026"/>
                <a:ext cx="2173928" cy="95289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 w="28575"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" name="Ομάδα 6"/>
          <p:cNvGrpSpPr/>
          <p:nvPr/>
        </p:nvGrpSpPr>
        <p:grpSpPr>
          <a:xfrm>
            <a:off x="40838" y="1886564"/>
            <a:ext cx="3282747" cy="2945209"/>
            <a:chOff x="51229" y="1657962"/>
            <a:chExt cx="3282747" cy="2945209"/>
          </a:xfrm>
        </p:grpSpPr>
        <p:sp>
          <p:nvSpPr>
            <p:cNvPr id="9" name="Ορθογώνιο 8"/>
            <p:cNvSpPr/>
            <p:nvPr/>
          </p:nvSpPr>
          <p:spPr>
            <a:xfrm>
              <a:off x="51229" y="1657962"/>
              <a:ext cx="1756198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l-GR" sz="1600" i="0" u="none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κλειστή </a:t>
              </a:r>
              <a:r>
                <a:rPr lang="el-GR" sz="1600" i="0" u="none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επιφάνεια</a:t>
              </a:r>
              <a:r>
                <a:rPr lang="en-US" sz="1600" i="0" u="none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A</a:t>
              </a:r>
              <a:endParaRPr lang="el-GR" sz="1600" dirty="0"/>
            </a:p>
          </p:txBody>
        </p:sp>
        <p:sp>
          <p:nvSpPr>
            <p:cNvPr id="8" name="Freeform 3"/>
            <p:cNvSpPr>
              <a:spLocks/>
            </p:cNvSpPr>
            <p:nvPr/>
          </p:nvSpPr>
          <p:spPr bwMode="auto">
            <a:xfrm>
              <a:off x="550718" y="2069578"/>
              <a:ext cx="2783258" cy="2533593"/>
            </a:xfrm>
            <a:custGeom>
              <a:avLst/>
              <a:gdLst>
                <a:gd name="T0" fmla="*/ 2147483647 w 1888"/>
                <a:gd name="T1" fmla="*/ 2147483647 h 1979"/>
                <a:gd name="T2" fmla="*/ 2147483647 w 1888"/>
                <a:gd name="T3" fmla="*/ 2147483647 h 1979"/>
                <a:gd name="T4" fmla="*/ 2147483647 w 1888"/>
                <a:gd name="T5" fmla="*/ 2147483647 h 1979"/>
                <a:gd name="T6" fmla="*/ 2147483647 w 1888"/>
                <a:gd name="T7" fmla="*/ 2147483647 h 1979"/>
                <a:gd name="T8" fmla="*/ 2147483647 w 1888"/>
                <a:gd name="T9" fmla="*/ 2147483647 h 1979"/>
                <a:gd name="T10" fmla="*/ 2147483647 w 1888"/>
                <a:gd name="T11" fmla="*/ 2147483647 h 1979"/>
                <a:gd name="T12" fmla="*/ 2147483647 w 1888"/>
                <a:gd name="T13" fmla="*/ 2147483647 h 1979"/>
                <a:gd name="T14" fmla="*/ 2147483647 w 1888"/>
                <a:gd name="T15" fmla="*/ 2147483647 h 1979"/>
                <a:gd name="T16" fmla="*/ 2147483647 w 1888"/>
                <a:gd name="T17" fmla="*/ 2147483647 h 1979"/>
                <a:gd name="T18" fmla="*/ 2147483647 w 1888"/>
                <a:gd name="T19" fmla="*/ 2147483647 h 1979"/>
                <a:gd name="T20" fmla="*/ 2147483647 w 1888"/>
                <a:gd name="T21" fmla="*/ 2147483647 h 1979"/>
                <a:gd name="T22" fmla="*/ 2147483647 w 1888"/>
                <a:gd name="T23" fmla="*/ 2147483647 h 1979"/>
                <a:gd name="T24" fmla="*/ 2147483647 w 1888"/>
                <a:gd name="T25" fmla="*/ 2147483647 h 197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888"/>
                <a:gd name="T40" fmla="*/ 0 h 1979"/>
                <a:gd name="T41" fmla="*/ 1888 w 1888"/>
                <a:gd name="T42" fmla="*/ 1979 h 1979"/>
                <a:gd name="connsiteX0" fmla="*/ 3927 w 9802"/>
                <a:gd name="connsiteY0" fmla="*/ 128 h 9811"/>
                <a:gd name="connsiteX1" fmla="*/ 5553 w 9802"/>
                <a:gd name="connsiteY1" fmla="*/ 78 h 9811"/>
                <a:gd name="connsiteX2" fmla="*/ 6614 w 9802"/>
                <a:gd name="connsiteY2" fmla="*/ 921 h 9811"/>
                <a:gd name="connsiteX3" fmla="*/ 9594 w 9802"/>
                <a:gd name="connsiteY3" fmla="*/ 2367 h 9811"/>
                <a:gd name="connsiteX4" fmla="*/ 9467 w 9802"/>
                <a:gd name="connsiteY4" fmla="*/ 4560 h 9811"/>
                <a:gd name="connsiteX5" fmla="*/ 7216 w 9802"/>
                <a:gd name="connsiteY5" fmla="*/ 6804 h 9811"/>
                <a:gd name="connsiteX6" fmla="*/ 4509 w 9802"/>
                <a:gd name="connsiteY6" fmla="*/ 8623 h 9811"/>
                <a:gd name="connsiteX7" fmla="*/ 1437 w 9802"/>
                <a:gd name="connsiteY7" fmla="*/ 9780 h 9811"/>
                <a:gd name="connsiteX8" fmla="*/ 13 w 9802"/>
                <a:gd name="connsiteY8" fmla="*/ 7364 h 9811"/>
                <a:gd name="connsiteX9" fmla="*/ 834 w 9802"/>
                <a:gd name="connsiteY9" fmla="*/ 3686 h 9811"/>
                <a:gd name="connsiteX10" fmla="*/ 2343 w 9802"/>
                <a:gd name="connsiteY10" fmla="*/ 1948 h 9811"/>
                <a:gd name="connsiteX11" fmla="*/ 3053 w 9802"/>
                <a:gd name="connsiteY11" fmla="*/ 876 h 9811"/>
                <a:gd name="connsiteX12" fmla="*/ 3927 w 9802"/>
                <a:gd name="connsiteY12" fmla="*/ 128 h 9811"/>
                <a:gd name="connsiteX0" fmla="*/ 4026 w 10020"/>
                <a:gd name="connsiteY0" fmla="*/ 130 h 9771"/>
                <a:gd name="connsiteX1" fmla="*/ 5685 w 10020"/>
                <a:gd name="connsiteY1" fmla="*/ 80 h 9771"/>
                <a:gd name="connsiteX2" fmla="*/ 6768 w 10020"/>
                <a:gd name="connsiteY2" fmla="*/ 939 h 9771"/>
                <a:gd name="connsiteX3" fmla="*/ 9808 w 10020"/>
                <a:gd name="connsiteY3" fmla="*/ 2413 h 9771"/>
                <a:gd name="connsiteX4" fmla="*/ 9678 w 10020"/>
                <a:gd name="connsiteY4" fmla="*/ 4648 h 9771"/>
                <a:gd name="connsiteX5" fmla="*/ 7382 w 10020"/>
                <a:gd name="connsiteY5" fmla="*/ 6935 h 9771"/>
                <a:gd name="connsiteX6" fmla="*/ 4620 w 10020"/>
                <a:gd name="connsiteY6" fmla="*/ 8789 h 9771"/>
                <a:gd name="connsiteX7" fmla="*/ 1981 w 10020"/>
                <a:gd name="connsiteY7" fmla="*/ 9732 h 9771"/>
                <a:gd name="connsiteX8" fmla="*/ 33 w 10020"/>
                <a:gd name="connsiteY8" fmla="*/ 7506 h 9771"/>
                <a:gd name="connsiteX9" fmla="*/ 871 w 10020"/>
                <a:gd name="connsiteY9" fmla="*/ 3757 h 9771"/>
                <a:gd name="connsiteX10" fmla="*/ 2410 w 10020"/>
                <a:gd name="connsiteY10" fmla="*/ 1986 h 9771"/>
                <a:gd name="connsiteX11" fmla="*/ 3135 w 10020"/>
                <a:gd name="connsiteY11" fmla="*/ 893 h 9771"/>
                <a:gd name="connsiteX12" fmla="*/ 4026 w 10020"/>
                <a:gd name="connsiteY12" fmla="*/ 130 h 9771"/>
                <a:gd name="connsiteX0" fmla="*/ 4030 w 10012"/>
                <a:gd name="connsiteY0" fmla="*/ 132 h 9959"/>
                <a:gd name="connsiteX1" fmla="*/ 5686 w 10012"/>
                <a:gd name="connsiteY1" fmla="*/ 81 h 9959"/>
                <a:gd name="connsiteX2" fmla="*/ 6766 w 10012"/>
                <a:gd name="connsiteY2" fmla="*/ 960 h 9959"/>
                <a:gd name="connsiteX3" fmla="*/ 9800 w 10012"/>
                <a:gd name="connsiteY3" fmla="*/ 2469 h 9959"/>
                <a:gd name="connsiteX4" fmla="*/ 9671 w 10012"/>
                <a:gd name="connsiteY4" fmla="*/ 4756 h 9959"/>
                <a:gd name="connsiteX5" fmla="*/ 7379 w 10012"/>
                <a:gd name="connsiteY5" fmla="*/ 7097 h 9959"/>
                <a:gd name="connsiteX6" fmla="*/ 4623 w 10012"/>
                <a:gd name="connsiteY6" fmla="*/ 8994 h 9959"/>
                <a:gd name="connsiteX7" fmla="*/ 1989 w 10012"/>
                <a:gd name="connsiteY7" fmla="*/ 9959 h 9959"/>
                <a:gd name="connsiteX8" fmla="*/ 310 w 10012"/>
                <a:gd name="connsiteY8" fmla="*/ 9103 h 9959"/>
                <a:gd name="connsiteX9" fmla="*/ 45 w 10012"/>
                <a:gd name="connsiteY9" fmla="*/ 7681 h 9959"/>
                <a:gd name="connsiteX10" fmla="*/ 881 w 10012"/>
                <a:gd name="connsiteY10" fmla="*/ 3844 h 9959"/>
                <a:gd name="connsiteX11" fmla="*/ 2417 w 10012"/>
                <a:gd name="connsiteY11" fmla="*/ 2032 h 9959"/>
                <a:gd name="connsiteX12" fmla="*/ 3141 w 10012"/>
                <a:gd name="connsiteY12" fmla="*/ 913 h 9959"/>
                <a:gd name="connsiteX13" fmla="*/ 4030 w 10012"/>
                <a:gd name="connsiteY13" fmla="*/ 132 h 9959"/>
                <a:gd name="connsiteX0" fmla="*/ 4025 w 10000"/>
                <a:gd name="connsiteY0" fmla="*/ 133 h 9689"/>
                <a:gd name="connsiteX1" fmla="*/ 5679 w 10000"/>
                <a:gd name="connsiteY1" fmla="*/ 81 h 9689"/>
                <a:gd name="connsiteX2" fmla="*/ 6758 w 10000"/>
                <a:gd name="connsiteY2" fmla="*/ 964 h 9689"/>
                <a:gd name="connsiteX3" fmla="*/ 9788 w 10000"/>
                <a:gd name="connsiteY3" fmla="*/ 2479 h 9689"/>
                <a:gd name="connsiteX4" fmla="*/ 9659 w 10000"/>
                <a:gd name="connsiteY4" fmla="*/ 4776 h 9689"/>
                <a:gd name="connsiteX5" fmla="*/ 7370 w 10000"/>
                <a:gd name="connsiteY5" fmla="*/ 7126 h 9689"/>
                <a:gd name="connsiteX6" fmla="*/ 4617 w 10000"/>
                <a:gd name="connsiteY6" fmla="*/ 9031 h 9689"/>
                <a:gd name="connsiteX7" fmla="*/ 2445 w 10000"/>
                <a:gd name="connsiteY7" fmla="*/ 9688 h 9689"/>
                <a:gd name="connsiteX8" fmla="*/ 310 w 10000"/>
                <a:gd name="connsiteY8" fmla="*/ 9140 h 9689"/>
                <a:gd name="connsiteX9" fmla="*/ 45 w 10000"/>
                <a:gd name="connsiteY9" fmla="*/ 7713 h 9689"/>
                <a:gd name="connsiteX10" fmla="*/ 880 w 10000"/>
                <a:gd name="connsiteY10" fmla="*/ 3860 h 9689"/>
                <a:gd name="connsiteX11" fmla="*/ 2414 w 10000"/>
                <a:gd name="connsiteY11" fmla="*/ 2040 h 9689"/>
                <a:gd name="connsiteX12" fmla="*/ 3137 w 10000"/>
                <a:gd name="connsiteY12" fmla="*/ 917 h 9689"/>
                <a:gd name="connsiteX13" fmla="*/ 4025 w 10000"/>
                <a:gd name="connsiteY13" fmla="*/ 133 h 9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0000" h="9689">
                  <a:moveTo>
                    <a:pt x="4025" y="133"/>
                  </a:moveTo>
                  <a:cubicBezTo>
                    <a:pt x="4451" y="-4"/>
                    <a:pt x="5224" y="-57"/>
                    <a:pt x="5679" y="81"/>
                  </a:cubicBezTo>
                  <a:cubicBezTo>
                    <a:pt x="6135" y="219"/>
                    <a:pt x="6074" y="561"/>
                    <a:pt x="6758" y="964"/>
                  </a:cubicBezTo>
                  <a:cubicBezTo>
                    <a:pt x="7441" y="1361"/>
                    <a:pt x="9460" y="1800"/>
                    <a:pt x="9788" y="2479"/>
                  </a:cubicBezTo>
                  <a:cubicBezTo>
                    <a:pt x="10112" y="3156"/>
                    <a:pt x="10063" y="4002"/>
                    <a:pt x="9659" y="4776"/>
                  </a:cubicBezTo>
                  <a:cubicBezTo>
                    <a:pt x="9255" y="5554"/>
                    <a:pt x="8210" y="6415"/>
                    <a:pt x="7370" y="7126"/>
                  </a:cubicBezTo>
                  <a:cubicBezTo>
                    <a:pt x="6530" y="7835"/>
                    <a:pt x="5438" y="8604"/>
                    <a:pt x="4617" y="9031"/>
                  </a:cubicBezTo>
                  <a:cubicBezTo>
                    <a:pt x="3796" y="9458"/>
                    <a:pt x="3163" y="9670"/>
                    <a:pt x="2445" y="9688"/>
                  </a:cubicBezTo>
                  <a:cubicBezTo>
                    <a:pt x="1726" y="9706"/>
                    <a:pt x="633" y="9522"/>
                    <a:pt x="310" y="9140"/>
                  </a:cubicBezTo>
                  <a:cubicBezTo>
                    <a:pt x="-14" y="8759"/>
                    <a:pt x="-50" y="8592"/>
                    <a:pt x="45" y="7713"/>
                  </a:cubicBezTo>
                  <a:cubicBezTo>
                    <a:pt x="140" y="6833"/>
                    <a:pt x="486" y="4807"/>
                    <a:pt x="880" y="3860"/>
                  </a:cubicBezTo>
                  <a:cubicBezTo>
                    <a:pt x="1272" y="2912"/>
                    <a:pt x="2038" y="2532"/>
                    <a:pt x="2414" y="2040"/>
                  </a:cubicBezTo>
                  <a:cubicBezTo>
                    <a:pt x="2792" y="1546"/>
                    <a:pt x="2867" y="1235"/>
                    <a:pt x="3137" y="917"/>
                  </a:cubicBezTo>
                  <a:cubicBezTo>
                    <a:pt x="3406" y="594"/>
                    <a:pt x="3600" y="271"/>
                    <a:pt x="4025" y="133"/>
                  </a:cubicBezTo>
                  <a:close/>
                </a:path>
              </a:pathLst>
            </a:custGeom>
            <a:noFill/>
            <a:ln w="1905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</p:grpSp>
      <p:grpSp>
        <p:nvGrpSpPr>
          <p:cNvPr id="14" name="Ομάδα 13"/>
          <p:cNvGrpSpPr/>
          <p:nvPr/>
        </p:nvGrpSpPr>
        <p:grpSpPr>
          <a:xfrm>
            <a:off x="1479410" y="2070903"/>
            <a:ext cx="7572940" cy="1827663"/>
            <a:chOff x="1479410" y="2070903"/>
            <a:chExt cx="7572940" cy="1827663"/>
          </a:xfrm>
        </p:grpSpPr>
        <p:grpSp>
          <p:nvGrpSpPr>
            <p:cNvPr id="15" name="Ομάδα 14"/>
            <p:cNvGrpSpPr/>
            <p:nvPr/>
          </p:nvGrpSpPr>
          <p:grpSpPr>
            <a:xfrm>
              <a:off x="3537700" y="2070903"/>
              <a:ext cx="5514650" cy="914700"/>
              <a:chOff x="3537700" y="2070903"/>
              <a:chExt cx="5514650" cy="914700"/>
            </a:xfrm>
          </p:grpSpPr>
          <p:sp>
            <p:nvSpPr>
              <p:cNvPr id="26" name="Ορθογώνιο 25"/>
              <p:cNvSpPr/>
              <p:nvPr/>
            </p:nvSpPr>
            <p:spPr>
              <a:xfrm>
                <a:off x="3537700" y="2070903"/>
                <a:ext cx="5514650" cy="89255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l-GR" sz="1600" i="0" u="none" dirty="0">
                    <a:solidFill>
                      <a:srgbClr val="000000"/>
                    </a:solidFill>
                  </a:rPr>
                  <a:t>Διαιρούμε την επιφάνεια Α σε στοιχειώδεις επιφάνειες </a:t>
                </a:r>
                <a:r>
                  <a:rPr lang="en-US" sz="2000" u="none" dirty="0" err="1" smtClean="0">
                    <a:solidFill>
                      <a:srgbClr val="000000"/>
                    </a:solidFill>
                  </a:rPr>
                  <a:t>dA</a:t>
                </a:r>
                <a:r>
                  <a:rPr lang="el-GR" sz="2000" u="none" dirty="0" smtClean="0">
                    <a:solidFill>
                      <a:srgbClr val="000000"/>
                    </a:solidFill>
                  </a:rPr>
                  <a:t> </a:t>
                </a:r>
                <a:r>
                  <a:rPr lang="el-GR" sz="1600" i="0" u="none" dirty="0" smtClean="0">
                    <a:solidFill>
                      <a:srgbClr val="000000"/>
                    </a:solidFill>
                  </a:rPr>
                  <a:t>και επιλέγουμε μια τυχαία της οποία το διάνυσμα θέσης ως προς το φορτίο είναι</a:t>
                </a:r>
                <a:endParaRPr lang="el-GR" sz="1200" dirty="0">
                  <a:solidFill>
                    <a:srgbClr val="000000"/>
                  </a:solidFill>
                </a:endParaRP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7" name="Ορθογώνιο 26"/>
                  <p:cNvSpPr/>
                  <p:nvPr/>
                </p:nvSpPr>
                <p:spPr>
                  <a:xfrm>
                    <a:off x="5391741" y="2585493"/>
                    <a:ext cx="311006" cy="400110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sz="2000" i="1" u="none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000" b="1" i="1" u="none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</m:e>
                          </m:acc>
                        </m:oMath>
                      </m:oMathPara>
                    </a14:m>
                    <a:endParaRPr lang="el-GR" sz="2000" u="none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7" name="Ορθογώνιο 26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391741" y="2585493"/>
                    <a:ext cx="311006" cy="400110"/>
                  </a:xfrm>
                  <a:prstGeom prst="rect">
                    <a:avLst/>
                  </a:prstGeom>
                  <a:blipFill>
                    <a:blip r:embed="rId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16" name="Ομάδα 15"/>
            <p:cNvGrpSpPr/>
            <p:nvPr/>
          </p:nvGrpSpPr>
          <p:grpSpPr>
            <a:xfrm>
              <a:off x="1479410" y="2083013"/>
              <a:ext cx="1705774" cy="1815553"/>
              <a:chOff x="1479410" y="2083013"/>
              <a:chExt cx="1705774" cy="1815553"/>
            </a:xfrm>
          </p:grpSpPr>
          <p:cxnSp>
            <p:nvCxnSpPr>
              <p:cNvPr id="18" name="Ευθύγραμμο βέλος σύνδεσης 17"/>
              <p:cNvCxnSpPr/>
              <p:nvPr/>
            </p:nvCxnSpPr>
            <p:spPr bwMode="auto">
              <a:xfrm flipV="1">
                <a:off x="1479410" y="2490974"/>
                <a:ext cx="744245" cy="1407592"/>
              </a:xfrm>
              <a:prstGeom prst="straightConnector1">
                <a:avLst/>
              </a:prstGeom>
              <a:noFill/>
              <a:ln w="2857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triangle" w="med" len="lg"/>
              </a:ln>
              <a:effectLst/>
            </p:spPr>
          </p:cxnSp>
          <p:sp>
            <p:nvSpPr>
              <p:cNvPr id="19" name="Οβάλ 18"/>
              <p:cNvSpPr/>
              <p:nvPr/>
            </p:nvSpPr>
            <p:spPr bwMode="auto">
              <a:xfrm rot="19241847">
                <a:off x="2033761" y="2275844"/>
                <a:ext cx="282702" cy="531445"/>
              </a:xfrm>
              <a:prstGeom prst="ellipse">
                <a:avLst/>
              </a:prstGeom>
              <a:solidFill>
                <a:schemeClr val="tx1">
                  <a:lumMod val="50000"/>
                  <a:alpha val="52000"/>
                </a:schemeClr>
              </a:solidFill>
              <a:ln w="19050" cap="flat" cmpd="sng" algn="ctr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45720" rIns="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285750" marR="0" indent="-28575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2500" b="1" i="1" u="sng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itchFamily="18" charset="0"/>
                </a:endParaRPr>
              </a:p>
            </p:txBody>
          </p:sp>
          <p:cxnSp>
            <p:nvCxnSpPr>
              <p:cNvPr id="21" name="Ευθύγραμμο βέλος σύνδεσης 20"/>
              <p:cNvCxnSpPr/>
              <p:nvPr/>
            </p:nvCxnSpPr>
            <p:spPr bwMode="auto">
              <a:xfrm flipV="1">
                <a:off x="2202873" y="2214727"/>
                <a:ext cx="598986" cy="325874"/>
              </a:xfrm>
              <a:prstGeom prst="straightConnector1">
                <a:avLst/>
              </a:prstGeom>
              <a:noFill/>
              <a:ln w="38100" cap="flat" cmpd="sng" algn="ctr">
                <a:solidFill>
                  <a:schemeClr val="accent4">
                    <a:lumMod val="10000"/>
                  </a:schemeClr>
                </a:solidFill>
                <a:prstDash val="solid"/>
                <a:round/>
                <a:headEnd type="none" w="med" len="med"/>
                <a:tailEnd type="triangle" w="med" len="lg"/>
              </a:ln>
              <a:effectLst/>
            </p:spPr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2" name="Ορθογώνιο 21"/>
                  <p:cNvSpPr/>
                  <p:nvPr/>
                </p:nvSpPr>
                <p:spPr>
                  <a:xfrm>
                    <a:off x="2641445" y="2083013"/>
                    <a:ext cx="543739" cy="403765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800" b="1" i="1" u="none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𝒅</m:t>
                          </m:r>
                          <m:acc>
                            <m:accPr>
                              <m:chr m:val="⃗"/>
                              <m:ctrlPr>
                                <a:rPr lang="en-US" sz="1800" b="1" i="1" u="none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1800" b="1" i="1" u="none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𝑨</m:t>
                              </m:r>
                            </m:e>
                          </m:acc>
                        </m:oMath>
                      </m:oMathPara>
                    </a14:m>
                    <a:endParaRPr lang="el-GR" sz="1800" dirty="0">
                      <a:solidFill>
                        <a:srgbClr val="00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2" name="Ορθογώνιο 21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641445" y="2083013"/>
                    <a:ext cx="543739" cy="403765"/>
                  </a:xfrm>
                  <a:prstGeom prst="rect">
                    <a:avLst/>
                  </a:prstGeom>
                  <a:blipFill>
                    <a:blip r:embed="rId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4" name="Ορθογώνιο 23"/>
                  <p:cNvSpPr/>
                  <p:nvPr/>
                </p:nvSpPr>
                <p:spPr>
                  <a:xfrm>
                    <a:off x="1871721" y="2930193"/>
                    <a:ext cx="311006" cy="400110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sz="2000" i="1" u="none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000" b="1" i="1" u="none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</m:e>
                          </m:acc>
                        </m:oMath>
                      </m:oMathPara>
                    </a14:m>
                    <a:endParaRPr lang="el-GR" sz="2000" u="none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4" name="Ορθογώνιο 23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871721" y="2930193"/>
                    <a:ext cx="311006" cy="400110"/>
                  </a:xfrm>
                  <a:prstGeom prst="rect">
                    <a:avLst/>
                  </a:prstGeom>
                  <a:blipFill>
                    <a:blip r:embed="rId10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7" name="Ορθογώνιο 76"/>
              <p:cNvSpPr/>
              <p:nvPr/>
            </p:nvSpPr>
            <p:spPr>
              <a:xfrm>
                <a:off x="6632751" y="4803779"/>
                <a:ext cx="1818062" cy="61734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u="none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𝒅</m:t>
                      </m:r>
                      <m:r>
                        <a:rPr lang="el-GR" sz="1800" u="none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𝜱</m:t>
                      </m:r>
                      <m:r>
                        <a:rPr lang="el-GR" sz="1800" i="0" u="none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800" i="1" u="none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800" b="1" i="1" u="none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𝒒</m:t>
                          </m:r>
                        </m:num>
                        <m:den>
                          <m:r>
                            <a:rPr lang="el-GR" sz="1800" u="none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  <m:r>
                            <a:rPr lang="el-GR" sz="1800" u="none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𝝅</m:t>
                          </m:r>
                          <m:sSub>
                            <m:sSubPr>
                              <m:ctrlPr>
                                <a:rPr lang="el-GR" sz="1800" i="1" u="none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1800" u="none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𝜺</m:t>
                              </m:r>
                            </m:e>
                            <m:sub>
                              <m:r>
                                <a:rPr lang="el-GR" sz="1800" u="none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den>
                      </m:f>
                      <m:r>
                        <a:rPr lang="en-US" sz="1800" b="1" i="1" u="none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800" b="1" i="1" u="none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𝒅</m:t>
                      </m:r>
                      <m:r>
                        <a:rPr lang="el-GR" sz="1800" b="1" i="0" u="none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𝛀</m:t>
                      </m:r>
                    </m:oMath>
                  </m:oMathPara>
                </a14:m>
                <a:endParaRPr lang="el-GR" sz="1800" dirty="0"/>
              </a:p>
            </p:txBody>
          </p:sp>
        </mc:Choice>
        <mc:Fallback xmlns="">
          <p:sp>
            <p:nvSpPr>
              <p:cNvPr id="77" name="Ορθογώνιο 7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32751" y="4803779"/>
                <a:ext cx="1818062" cy="617348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8" name="TextBox 77"/>
              <p:cNvSpPr txBox="1"/>
              <p:nvPr/>
            </p:nvSpPr>
            <p:spPr>
              <a:xfrm>
                <a:off x="3661835" y="5842268"/>
                <a:ext cx="2850909" cy="857542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sz="1800" b="1" i="1" u="none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800" b="1" i="1" u="none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𝒒</m:t>
                          </m:r>
                        </m:num>
                        <m:den>
                          <m:r>
                            <a:rPr lang="el-GR" sz="1800" b="1" i="1" u="none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𝟒</m:t>
                          </m:r>
                          <m:r>
                            <a:rPr lang="el-GR" sz="1800" b="1" i="1" u="none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𝝅</m:t>
                          </m:r>
                          <m:sSub>
                            <m:sSubPr>
                              <m:ctrlPr>
                                <a:rPr lang="el-GR" sz="1800" b="1" i="1" u="none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1800" b="1" i="1" u="none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𝜺</m:t>
                              </m:r>
                            </m:e>
                            <m:sub>
                              <m:r>
                                <a:rPr lang="el-GR" sz="1800" b="1" i="1" u="none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den>
                      </m:f>
                      <m:nary>
                        <m:naryPr>
                          <m:chr m:val="∮"/>
                          <m:limLoc m:val="undOvr"/>
                          <m:ctrlPr>
                            <a:rPr lang="el-GR" sz="1800" b="1" i="1" u="none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n-US" sz="1800" b="1" i="1" u="none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𝑨</m:t>
                          </m:r>
                        </m:sub>
                        <m:sup/>
                        <m:e>
                          <m:r>
                            <a:rPr lang="en-US" sz="1800" b="1" i="1" u="none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</m:t>
                          </m:r>
                          <m:r>
                            <a:rPr lang="el-GR" sz="1800" b="1" i="0" u="none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𝛀</m:t>
                          </m:r>
                        </m:e>
                      </m:nary>
                      <m:r>
                        <a:rPr lang="el-GR" sz="1800" b="1" i="1" u="none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l-GR" sz="1800" i="1" u="none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800" u="none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𝒒</m:t>
                          </m:r>
                        </m:num>
                        <m:den>
                          <m:r>
                            <a:rPr lang="el-GR" sz="1800" u="none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𝟒</m:t>
                          </m:r>
                          <m:r>
                            <a:rPr lang="el-GR" sz="1800" u="none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𝝅</m:t>
                          </m:r>
                          <m:sSub>
                            <m:sSubPr>
                              <m:ctrlPr>
                                <a:rPr lang="el-GR" sz="1800" i="1" u="none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1800" u="none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𝜺</m:t>
                              </m:r>
                            </m:e>
                            <m:sub>
                              <m:r>
                                <a:rPr lang="el-GR" sz="1800" u="none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den>
                      </m:f>
                      <m:r>
                        <a:rPr lang="el-GR" sz="1800" u="none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𝟒</m:t>
                      </m:r>
                      <m:r>
                        <a:rPr lang="el-GR" sz="1800" u="none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𝝅</m:t>
                      </m:r>
                      <m:r>
                        <a:rPr lang="el-GR" sz="1800" b="1" i="1" u="none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⟹</m:t>
                      </m:r>
                    </m:oMath>
                  </m:oMathPara>
                </a14:m>
                <a:endParaRPr lang="el-GR" sz="1800" u="none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78" name="TextBox 7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61835" y="5842268"/>
                <a:ext cx="2850909" cy="85754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1" name="Ομάδα 90"/>
          <p:cNvGrpSpPr/>
          <p:nvPr/>
        </p:nvGrpSpPr>
        <p:grpSpPr>
          <a:xfrm>
            <a:off x="2202873" y="1633773"/>
            <a:ext cx="5305877" cy="1988319"/>
            <a:chOff x="2202873" y="1633773"/>
            <a:chExt cx="5305877" cy="1988319"/>
          </a:xfrm>
        </p:grpSpPr>
        <p:grpSp>
          <p:nvGrpSpPr>
            <p:cNvPr id="89" name="Ομάδα 88"/>
            <p:cNvGrpSpPr/>
            <p:nvPr/>
          </p:nvGrpSpPr>
          <p:grpSpPr>
            <a:xfrm>
              <a:off x="2202873" y="1633773"/>
              <a:ext cx="5305877" cy="1972172"/>
              <a:chOff x="2202873" y="1633773"/>
              <a:chExt cx="5305877" cy="1972172"/>
            </a:xfrm>
          </p:grpSpPr>
          <p:grpSp>
            <p:nvGrpSpPr>
              <p:cNvPr id="79" name="Ομάδα 78"/>
              <p:cNvGrpSpPr/>
              <p:nvPr/>
            </p:nvGrpSpPr>
            <p:grpSpPr>
              <a:xfrm>
                <a:off x="2202873" y="1633773"/>
                <a:ext cx="5305877" cy="1972172"/>
                <a:chOff x="2202873" y="1633773"/>
                <a:chExt cx="5305877" cy="1972172"/>
              </a:xfrm>
            </p:grpSpPr>
            <p:sp>
              <p:nvSpPr>
                <p:cNvPr id="58" name="Ορθογώνιο 57"/>
                <p:cNvSpPr/>
                <p:nvPr/>
              </p:nvSpPr>
              <p:spPr>
                <a:xfrm>
                  <a:off x="2338664" y="2019082"/>
                  <a:ext cx="30489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l-GR" sz="1800" u="none" dirty="0" smtClean="0">
                      <a:solidFill>
                        <a:schemeClr val="bg1"/>
                      </a:solidFill>
                    </a:rPr>
                    <a:t>θ</a:t>
                  </a:r>
                  <a:endParaRPr lang="el-GR" sz="1800" dirty="0"/>
                </a:p>
              </p:txBody>
            </p:sp>
            <p:grpSp>
              <p:nvGrpSpPr>
                <p:cNvPr id="66" name="Ομάδα 65"/>
                <p:cNvGrpSpPr/>
                <p:nvPr/>
              </p:nvGrpSpPr>
              <p:grpSpPr>
                <a:xfrm>
                  <a:off x="2202873" y="1633773"/>
                  <a:ext cx="5305877" cy="1972172"/>
                  <a:chOff x="2202873" y="1633773"/>
                  <a:chExt cx="5305877" cy="1972172"/>
                </a:xfrm>
              </p:grpSpPr>
              <p:cxnSp>
                <p:nvCxnSpPr>
                  <p:cNvPr id="29" name="Ευθύγραμμο βέλος σύνδεσης 28"/>
                  <p:cNvCxnSpPr/>
                  <p:nvPr/>
                </p:nvCxnSpPr>
                <p:spPr bwMode="auto">
                  <a:xfrm flipV="1">
                    <a:off x="2202873" y="1843663"/>
                    <a:ext cx="384056" cy="685190"/>
                  </a:xfrm>
                  <a:prstGeom prst="straightConnector1">
                    <a:avLst/>
                  </a:prstGeom>
                  <a:noFill/>
                  <a:ln w="38100" cap="flat" cmpd="sng" algn="ctr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triangle" w="med" len="lg"/>
                  </a:ln>
                  <a:effectLst/>
                </p:spPr>
              </p:cxn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36" name="Ορθογώνιο 35"/>
                      <p:cNvSpPr/>
                      <p:nvPr/>
                    </p:nvSpPr>
                    <p:spPr>
                      <a:xfrm>
                        <a:off x="2502366" y="1633773"/>
                        <a:ext cx="417102" cy="437492"/>
                      </a:xfrm>
                      <a:prstGeom prst="rect">
                        <a:avLst/>
                      </a:prstGeom>
                    </p:spPr>
                    <p:txBody>
                      <a:bodyPr wrap="non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acc>
                                <m:accPr>
                                  <m:chr m:val="⃗"/>
                                  <m:ctrlPr>
                                    <a:rPr lang="en-US" sz="2000" i="1" u="none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2000" b="1" i="1" u="none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𝑬</m:t>
                                  </m:r>
                                </m:e>
                              </m:acc>
                            </m:oMath>
                          </m:oMathPara>
                        </a14:m>
                        <a:endParaRPr lang="el-GR" sz="2000" dirty="0">
                          <a:solidFill>
                            <a:srgbClr val="FF0000"/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36" name="Ορθογώνιο 35"/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2502366" y="1633773"/>
                        <a:ext cx="417102" cy="437492"/>
                      </a:xfrm>
                      <a:prstGeom prst="rect">
                        <a:avLst/>
                      </a:prstGeom>
                      <a:blipFill>
                        <a:blip r:embed="rId14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35" name="Ορθογώνιο 34"/>
                      <p:cNvSpPr/>
                      <p:nvPr/>
                    </p:nvSpPr>
                    <p:spPr>
                      <a:xfrm>
                        <a:off x="5964866" y="2946534"/>
                        <a:ext cx="1543884" cy="659411"/>
                      </a:xfrm>
                      <a:prstGeom prst="rect">
                        <a:avLst/>
                      </a:prstGeom>
                    </p:spPr>
                    <p:txBody>
                      <a:bodyPr wrap="non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US" sz="1800" b="1" i="1" u="none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𝑬</m:t>
                              </m:r>
                              <m:r>
                                <a:rPr lang="en-US" sz="1800" b="1" i="1" u="none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US" sz="1800" b="1" i="1" u="none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800" b="1" i="1" u="none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a:rPr lang="el-GR" sz="1800" b="1" i="1" u="none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𝟒</m:t>
                                  </m:r>
                                  <m:r>
                                    <a:rPr lang="el-GR" sz="1800" b="1" i="1" u="none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𝝅</m:t>
                                  </m:r>
                                  <m:sSub>
                                    <m:sSubPr>
                                      <m:ctrlPr>
                                        <a:rPr lang="el-GR" sz="1800" b="1" i="1" u="none" smtClean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l-GR" sz="1800" b="1" i="1" u="none" smtClean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𝜺</m:t>
                                      </m:r>
                                    </m:e>
                                    <m:sub>
                                      <m:r>
                                        <a:rPr lang="el-GR" sz="1800" b="1" i="1" u="none" smtClean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𝟎</m:t>
                                      </m:r>
                                    </m:sub>
                                  </m:sSub>
                                </m:den>
                              </m:f>
                              <m:r>
                                <a:rPr lang="el-GR" sz="1800" b="1" i="1" u="none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f>
                                <m:fPr>
                                  <m:ctrlPr>
                                    <a:rPr lang="el-GR" sz="1800" b="1" i="1" u="none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800" b="1" i="1" u="none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𝒒</m:t>
                                  </m:r>
                                </m:num>
                                <m:den>
                                  <m:sSup>
                                    <m:sSupPr>
                                      <m:ctrlPr>
                                        <a:rPr lang="el-GR" sz="1800" b="1" i="1" u="none" smtClean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1800" b="1" i="1" u="none" smtClean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𝒓</m:t>
                                      </m:r>
                                    </m:e>
                                    <m:sup>
                                      <m:r>
                                        <a:rPr lang="el-GR" sz="1800" b="1" i="1" u="none" smtClean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sup>
                                  </m:sSup>
                                </m:den>
                              </m:f>
                            </m:oMath>
                          </m:oMathPara>
                        </a14:m>
                        <a:endParaRPr lang="el-GR" sz="1800" dirty="0">
                          <a:solidFill>
                            <a:srgbClr val="FF0000"/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35" name="Ορθογώνιο 34"/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5964866" y="2946534"/>
                        <a:ext cx="1543884" cy="659411"/>
                      </a:xfrm>
                      <a:prstGeom prst="rect">
                        <a:avLst/>
                      </a:prstGeom>
                      <a:blipFill>
                        <a:blip r:embed="rId15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</p:grpSp>
          <p:sp>
            <p:nvSpPr>
              <p:cNvPr id="82" name="Ορθογώνιο 81"/>
              <p:cNvSpPr/>
              <p:nvPr/>
            </p:nvSpPr>
            <p:spPr>
              <a:xfrm>
                <a:off x="3510813" y="2978290"/>
                <a:ext cx="2843998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l-GR" sz="1600" i="0" u="none" dirty="0" smtClean="0">
                    <a:solidFill>
                      <a:schemeClr val="bg1"/>
                    </a:solidFill>
                  </a:rPr>
                  <a:t>Η ένταση του ηλεκτρικού πεδίου στη θέση</a:t>
                </a:r>
                <a:r>
                  <a:rPr lang="en-US" sz="1600" i="0" u="none" dirty="0" smtClean="0">
                    <a:solidFill>
                      <a:schemeClr val="bg1"/>
                    </a:solidFill>
                  </a:rPr>
                  <a:t>     </a:t>
                </a:r>
                <a:r>
                  <a:rPr lang="el-GR" sz="1600" i="0" u="none" dirty="0" smtClean="0">
                    <a:solidFill>
                      <a:schemeClr val="bg1"/>
                    </a:solidFill>
                  </a:rPr>
                  <a:t>  είναι         </a:t>
                </a:r>
                <a:endParaRPr lang="el-GR" sz="1200" dirty="0">
                  <a:solidFill>
                    <a:srgbClr val="FF0000"/>
                  </a:solidFill>
                </a:endParaRPr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9" name="Ορθογώνιο 58"/>
                <p:cNvSpPr/>
                <p:nvPr/>
              </p:nvSpPr>
              <p:spPr>
                <a:xfrm>
                  <a:off x="5074425" y="3221982"/>
                  <a:ext cx="311006" cy="400110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2000" i="1" u="none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000" b="1" i="1" u="none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𝒓</m:t>
                            </m:r>
                          </m:e>
                        </m:acc>
                      </m:oMath>
                    </m:oMathPara>
                  </a14:m>
                  <a:endParaRPr lang="el-GR" sz="2000" u="none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59" name="Ορθογώνιο 5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74425" y="3221982"/>
                  <a:ext cx="311006" cy="400110"/>
                </a:xfrm>
                <a:prstGeom prst="rect">
                  <a:avLst/>
                </a:prstGeom>
                <a:blipFill>
                  <a:blip r:embed="rId1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90" name="Ομάδα 89"/>
          <p:cNvGrpSpPr/>
          <p:nvPr/>
        </p:nvGrpSpPr>
        <p:grpSpPr>
          <a:xfrm>
            <a:off x="3460976" y="3682420"/>
            <a:ext cx="4574548" cy="848116"/>
            <a:chOff x="3460976" y="3682420"/>
            <a:chExt cx="4574548" cy="84811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2" name="Ορθογώνιο 41"/>
                <p:cNvSpPr/>
                <p:nvPr/>
              </p:nvSpPr>
              <p:spPr>
                <a:xfrm>
                  <a:off x="5824927" y="3919765"/>
                  <a:ext cx="2210597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800" b="1" i="1" u="none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𝒅</m:t>
                        </m:r>
                        <m:r>
                          <a:rPr lang="el-GR" sz="1800" b="1" i="1" u="none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𝜱</m:t>
                        </m:r>
                        <m:r>
                          <a:rPr lang="el-GR" sz="1800" b="1" i="0" u="none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1800" b="1" i="1" u="none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𝑬</m:t>
                        </m:r>
                        <m:r>
                          <a:rPr lang="en-US" sz="1800" b="1" i="1" u="none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800" b="1" i="1" u="none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𝒅𝑨</m:t>
                        </m:r>
                        <m:r>
                          <a:rPr lang="en-US" sz="1800" b="1" i="1" u="none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func>
                          <m:funcPr>
                            <m:ctrlPr>
                              <a:rPr lang="en-US" sz="1800" b="1" i="1" u="none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sz="1800" b="1" i="0" u="none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𝐜𝐨𝐬</m:t>
                            </m:r>
                          </m:fName>
                          <m:e>
                            <m:r>
                              <a:rPr lang="el-GR" sz="1800" b="1" i="1" u="none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𝜽</m:t>
                            </m:r>
                          </m:e>
                        </m:func>
                        <m:r>
                          <a:rPr lang="el-GR" sz="1800" b="1" i="1" u="none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 </m:t>
                        </m:r>
                      </m:oMath>
                    </m:oMathPara>
                  </a14:m>
                  <a:endParaRPr lang="el-GR" sz="1800" dirty="0"/>
                </a:p>
              </p:txBody>
            </p:sp>
          </mc:Choice>
          <mc:Fallback xmlns="">
            <p:sp>
              <p:nvSpPr>
                <p:cNvPr id="42" name="Ορθογώνιο 4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24927" y="3919765"/>
                  <a:ext cx="2210597" cy="369332"/>
                </a:xfrm>
                <a:prstGeom prst="rect">
                  <a:avLst/>
                </a:prstGeom>
                <a:blipFill>
                  <a:blip r:embed="rId1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4" name="Ορθογώνιο 33"/>
            <p:cNvSpPr/>
            <p:nvPr/>
          </p:nvSpPr>
          <p:spPr>
            <a:xfrm>
              <a:off x="3460976" y="3682420"/>
              <a:ext cx="2363951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600" i="0" u="none" dirty="0" smtClean="0">
                  <a:solidFill>
                    <a:schemeClr val="bg1"/>
                  </a:solidFill>
                </a:rPr>
                <a:t>Η στοιχειώδης ροή του ηλεκτρικού πεδίου στη θέση</a:t>
              </a:r>
              <a:r>
                <a:rPr lang="en-US" sz="1600" i="0" u="none" dirty="0" smtClean="0">
                  <a:solidFill>
                    <a:schemeClr val="bg1"/>
                  </a:solidFill>
                </a:rPr>
                <a:t>     </a:t>
              </a:r>
              <a:r>
                <a:rPr lang="el-GR" sz="1600" i="0" u="none" dirty="0" smtClean="0">
                  <a:solidFill>
                    <a:schemeClr val="bg1"/>
                  </a:solidFill>
                </a:rPr>
                <a:t>είναι         </a:t>
              </a:r>
              <a:endParaRPr lang="el-GR" sz="1200" dirty="0">
                <a:solidFill>
                  <a:srgbClr val="FF0000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3" name="Ορθογώνιο 82"/>
                <p:cNvSpPr/>
                <p:nvPr/>
              </p:nvSpPr>
              <p:spPr>
                <a:xfrm>
                  <a:off x="3954136" y="4130426"/>
                  <a:ext cx="311006" cy="400110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2000" i="1" u="none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000" b="1" i="1" u="none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𝒓</m:t>
                            </m:r>
                          </m:e>
                        </m:acc>
                      </m:oMath>
                    </m:oMathPara>
                  </a14:m>
                  <a:endParaRPr lang="el-GR" sz="2000" u="none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83" name="Ορθογώνιο 8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54136" y="4130426"/>
                  <a:ext cx="311006" cy="400110"/>
                </a:xfrm>
                <a:prstGeom prst="rect">
                  <a:avLst/>
                </a:prstGeom>
                <a:blipFill>
                  <a:blip r:embed="rId1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87" name="Ομάδα 86"/>
          <p:cNvGrpSpPr/>
          <p:nvPr/>
        </p:nvGrpSpPr>
        <p:grpSpPr>
          <a:xfrm>
            <a:off x="7773320" y="3151622"/>
            <a:ext cx="792115" cy="1053547"/>
            <a:chOff x="7773320" y="3151622"/>
            <a:chExt cx="792115" cy="1053547"/>
          </a:xfrm>
        </p:grpSpPr>
        <p:sp>
          <p:nvSpPr>
            <p:cNvPr id="47" name="Δεξί άγκιστρο 46"/>
            <p:cNvSpPr/>
            <p:nvPr/>
          </p:nvSpPr>
          <p:spPr bwMode="auto">
            <a:xfrm>
              <a:off x="7773320" y="3151622"/>
              <a:ext cx="324115" cy="1053547"/>
            </a:xfrm>
            <a:prstGeom prst="rightBrace">
              <a:avLst>
                <a:gd name="adj1" fmla="val 27569"/>
                <a:gd name="adj2" fmla="val 50000"/>
              </a:avLst>
            </a:prstGeom>
            <a:noFill/>
            <a:ln w="285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285750" marR="0" indent="-28575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2500" b="1" i="1" u="sng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</a:endParaRPr>
            </a:p>
          </p:txBody>
        </p:sp>
        <p:cxnSp>
          <p:nvCxnSpPr>
            <p:cNvPr id="84" name="Ευθύγραμμο βέλος σύνδεσης 83"/>
            <p:cNvCxnSpPr/>
            <p:nvPr/>
          </p:nvCxnSpPr>
          <p:spPr bwMode="auto">
            <a:xfrm flipV="1">
              <a:off x="8097435" y="3677868"/>
              <a:ext cx="468000" cy="0"/>
            </a:xfrm>
            <a:prstGeom prst="straightConnector1">
              <a:avLst/>
            </a:prstGeom>
            <a:noFill/>
            <a:ln w="762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triangle" w="med" len="lg"/>
            </a:ln>
            <a:effectLst/>
          </p:spPr>
        </p:cxnSp>
      </p:grpSp>
      <p:grpSp>
        <p:nvGrpSpPr>
          <p:cNvPr id="88" name="Ομάδα 87"/>
          <p:cNvGrpSpPr/>
          <p:nvPr/>
        </p:nvGrpSpPr>
        <p:grpSpPr>
          <a:xfrm>
            <a:off x="5829741" y="4572128"/>
            <a:ext cx="792115" cy="1053547"/>
            <a:chOff x="5829741" y="4572128"/>
            <a:chExt cx="792115" cy="1053547"/>
          </a:xfrm>
        </p:grpSpPr>
        <p:sp>
          <p:nvSpPr>
            <p:cNvPr id="85" name="Δεξί άγκιστρο 84"/>
            <p:cNvSpPr/>
            <p:nvPr/>
          </p:nvSpPr>
          <p:spPr bwMode="auto">
            <a:xfrm>
              <a:off x="5829741" y="4572128"/>
              <a:ext cx="324115" cy="1053547"/>
            </a:xfrm>
            <a:prstGeom prst="rightBrace">
              <a:avLst>
                <a:gd name="adj1" fmla="val 27569"/>
                <a:gd name="adj2" fmla="val 50000"/>
              </a:avLst>
            </a:prstGeom>
            <a:noFill/>
            <a:ln w="285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285750" marR="0" indent="-28575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2500" b="1" i="1" u="sng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</a:endParaRPr>
            </a:p>
          </p:txBody>
        </p:sp>
        <p:cxnSp>
          <p:nvCxnSpPr>
            <p:cNvPr id="86" name="Ευθύγραμμο βέλος σύνδεσης 85"/>
            <p:cNvCxnSpPr/>
            <p:nvPr/>
          </p:nvCxnSpPr>
          <p:spPr bwMode="auto">
            <a:xfrm flipV="1">
              <a:off x="6153856" y="5098374"/>
              <a:ext cx="468000" cy="0"/>
            </a:xfrm>
            <a:prstGeom prst="straightConnector1">
              <a:avLst/>
            </a:prstGeom>
            <a:noFill/>
            <a:ln w="762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triangle" w="med" len="lg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3119405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48" grpId="0"/>
      <p:bldP spid="49" grpId="0"/>
      <p:bldP spid="50" grpId="0"/>
      <p:bldP spid="51" grpId="0" animBg="1"/>
      <p:bldP spid="77" grpId="0"/>
      <p:bldP spid="7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3" name="Ομάδα 112"/>
          <p:cNvGrpSpPr/>
          <p:nvPr/>
        </p:nvGrpSpPr>
        <p:grpSpPr>
          <a:xfrm>
            <a:off x="345089" y="2280184"/>
            <a:ext cx="8549529" cy="3486168"/>
            <a:chOff x="345089" y="2280184"/>
            <a:chExt cx="8549529" cy="3486168"/>
          </a:xfrm>
        </p:grpSpPr>
        <p:pic>
          <p:nvPicPr>
            <p:cNvPr id="86" name="Εικόνα 8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33845" y="2280184"/>
              <a:ext cx="1175623" cy="2724150"/>
            </a:xfrm>
            <a:prstGeom prst="rect">
              <a:avLst/>
            </a:prstGeom>
          </p:spPr>
        </p:pic>
        <p:grpSp>
          <p:nvGrpSpPr>
            <p:cNvPr id="109" name="Ομάδα 108"/>
            <p:cNvGrpSpPr/>
            <p:nvPr/>
          </p:nvGrpSpPr>
          <p:grpSpPr>
            <a:xfrm>
              <a:off x="345089" y="4502814"/>
              <a:ext cx="1263538" cy="1263538"/>
              <a:chOff x="1653009" y="5189922"/>
              <a:chExt cx="1263538" cy="1263538"/>
            </a:xfrm>
          </p:grpSpPr>
          <p:sp>
            <p:nvSpPr>
              <p:cNvPr id="107" name="Τόξο 106"/>
              <p:cNvSpPr/>
              <p:nvPr/>
            </p:nvSpPr>
            <p:spPr bwMode="auto">
              <a:xfrm>
                <a:off x="1653009" y="5189922"/>
                <a:ext cx="1260000" cy="1260000"/>
              </a:xfrm>
              <a:prstGeom prst="arc">
                <a:avLst>
                  <a:gd name="adj1" fmla="val 15326971"/>
                  <a:gd name="adj2" fmla="val 17142750"/>
                </a:avLst>
              </a:prstGeom>
              <a:noFill/>
              <a:ln w="19050" cap="flat" cmpd="sng" algn="ctr">
                <a:solidFill>
                  <a:schemeClr val="bg1"/>
                </a:solidFill>
                <a:prstDash val="solid"/>
                <a:round/>
                <a:headEnd type="none" w="med" len="lg"/>
                <a:tailEnd type="triangle" w="med" len="med"/>
              </a:ln>
              <a:effectLst/>
            </p:spPr>
            <p:txBody>
              <a:bodyPr vert="horz" wrap="square" lIns="0" tIns="45720" rIns="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285750" marR="0" indent="-28575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2500" b="1" i="1" u="sng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itchFamily="18" charset="0"/>
                </a:endParaRPr>
              </a:p>
            </p:txBody>
          </p:sp>
          <p:sp>
            <p:nvSpPr>
              <p:cNvPr id="108" name="Τόξο 107"/>
              <p:cNvSpPr/>
              <p:nvPr/>
            </p:nvSpPr>
            <p:spPr bwMode="auto">
              <a:xfrm>
                <a:off x="1656547" y="5193460"/>
                <a:ext cx="1260000" cy="1260000"/>
              </a:xfrm>
              <a:prstGeom prst="arc">
                <a:avLst>
                  <a:gd name="adj1" fmla="val 17852048"/>
                  <a:gd name="adj2" fmla="val 19625072"/>
                </a:avLst>
              </a:prstGeom>
              <a:noFill/>
              <a:ln w="19050" cap="flat" cmpd="sng" algn="ctr">
                <a:solidFill>
                  <a:schemeClr val="bg1"/>
                </a:solidFill>
                <a:prstDash val="solid"/>
                <a:round/>
                <a:headEnd type="triangle" w="med" len="lg"/>
                <a:tailEnd type="none" w="med" len="med"/>
              </a:ln>
              <a:effectLst/>
            </p:spPr>
            <p:txBody>
              <a:bodyPr vert="horz" wrap="square" lIns="0" tIns="45720" rIns="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285750" marR="0" indent="-28575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2500" b="1" i="1" u="sng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itchFamily="18" charset="0"/>
                </a:endParaRPr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1" name="Ορθογώνιο 110"/>
                <p:cNvSpPr/>
                <p:nvPr/>
              </p:nvSpPr>
              <p:spPr>
                <a:xfrm>
                  <a:off x="1051772" y="4646477"/>
                  <a:ext cx="518091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u="none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𝒅</m:t>
                        </m:r>
                        <m:r>
                          <a:rPr lang="el-GR" sz="1600" i="0" u="none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𝛀</m:t>
                        </m:r>
                      </m:oMath>
                    </m:oMathPara>
                  </a14:m>
                  <a:endParaRPr lang="el-GR" sz="16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11" name="Ορθογώνιο 11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51772" y="4646477"/>
                  <a:ext cx="518091" cy="338554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12" name="Ορθογώνιο 111"/>
            <p:cNvSpPr/>
            <p:nvPr/>
          </p:nvSpPr>
          <p:spPr>
            <a:xfrm>
              <a:off x="3295271" y="3285539"/>
              <a:ext cx="5599347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000" u="none" dirty="0" smtClean="0">
                  <a:solidFill>
                    <a:srgbClr val="FC0000"/>
                  </a:solidFill>
                </a:rPr>
                <a:t>d</a:t>
              </a:r>
              <a:r>
                <a:rPr lang="el-GR" sz="2000" u="none" dirty="0" smtClean="0">
                  <a:solidFill>
                    <a:srgbClr val="FC0000"/>
                  </a:solidFill>
                </a:rPr>
                <a:t>Ω</a:t>
              </a:r>
              <a:r>
                <a:rPr lang="el-GR" sz="1600" i="0" u="none" dirty="0" smtClean="0">
                  <a:solidFill>
                    <a:schemeClr val="bg1"/>
                  </a:solidFill>
                </a:rPr>
                <a:t> είναι η στερεά γωνία που ορίζεται από το σημειακό φορτίο και το περίγραμμα της στοιχειώδους επιφάνειας </a:t>
              </a:r>
              <a:r>
                <a:rPr lang="en-US" sz="2000" u="none" dirty="0" err="1" smtClean="0">
                  <a:solidFill>
                    <a:srgbClr val="FC0000"/>
                  </a:solidFill>
                </a:rPr>
                <a:t>dA</a:t>
              </a:r>
              <a:endParaRPr lang="el-GR" sz="1600" dirty="0">
                <a:solidFill>
                  <a:srgbClr val="FC0000"/>
                </a:solidFill>
              </a:endParaRPr>
            </a:p>
          </p:txBody>
        </p:sp>
      </p:grp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31581" y="13705"/>
            <a:ext cx="9029291" cy="692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2400" i="0" u="none" dirty="0" smtClean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ΝΟΜΟΣ </a:t>
            </a:r>
            <a:r>
              <a:rPr lang="en-US" sz="2400" i="0" u="none" dirty="0" smtClean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GAUSS </a:t>
            </a:r>
            <a:r>
              <a:rPr lang="el-GR" sz="2400" i="0" u="none" dirty="0" smtClean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ΓΙΑ ΤΟ ΗΛΕΚΤΡΙΚΟ ΠΕΔΙΟ ΣΤΟΝ ΕΛΕΥΘΕΡΟ ΧΩΡΟ</a:t>
            </a:r>
            <a:endParaRPr lang="en-US" sz="2400" i="0" u="none" dirty="0">
              <a:solidFill>
                <a:srgbClr val="FC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114800" y="3169229"/>
            <a:ext cx="65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el-GR" dirty="0"/>
          </a:p>
        </p:txBody>
      </p:sp>
      <p:grpSp>
        <p:nvGrpSpPr>
          <p:cNvPr id="99" name="Ομάδα 98"/>
          <p:cNvGrpSpPr/>
          <p:nvPr/>
        </p:nvGrpSpPr>
        <p:grpSpPr>
          <a:xfrm>
            <a:off x="124692" y="790932"/>
            <a:ext cx="6733308" cy="4328133"/>
            <a:chOff x="124692" y="790932"/>
            <a:chExt cx="6733308" cy="4328133"/>
          </a:xfrm>
        </p:grpSpPr>
        <p:sp>
          <p:nvSpPr>
            <p:cNvPr id="9" name="Ορθογώνιο 8"/>
            <p:cNvSpPr/>
            <p:nvPr/>
          </p:nvSpPr>
          <p:spPr>
            <a:xfrm>
              <a:off x="124692" y="1741090"/>
              <a:ext cx="1589808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l-GR" sz="1600" i="0" u="none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κλειστή </a:t>
              </a:r>
              <a:r>
                <a:rPr lang="el-GR" sz="1600" i="0" u="none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επιφάνεια</a:t>
              </a:r>
              <a:r>
                <a:rPr lang="en-US" sz="1600" i="0" u="none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A</a:t>
              </a:r>
              <a:endParaRPr lang="el-GR" sz="1600" dirty="0"/>
            </a:p>
          </p:txBody>
        </p:sp>
        <p:sp>
          <p:nvSpPr>
            <p:cNvPr id="10" name="Ορθογώνιο 9"/>
            <p:cNvSpPr/>
            <p:nvPr/>
          </p:nvSpPr>
          <p:spPr>
            <a:xfrm>
              <a:off x="366162" y="790932"/>
              <a:ext cx="6491838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800" i="0" u="none" dirty="0" smtClean="0">
                  <a:solidFill>
                    <a:schemeClr val="bg1"/>
                  </a:solidFill>
                </a:rPr>
                <a:t>Το φορτίο </a:t>
              </a:r>
              <a:r>
                <a:rPr lang="en-US" sz="2400" u="none" dirty="0" smtClean="0">
                  <a:solidFill>
                    <a:srgbClr val="FF0000"/>
                  </a:solidFill>
                </a:rPr>
                <a:t>q</a:t>
              </a:r>
              <a:r>
                <a:rPr lang="en-US" sz="1800" i="0" u="none" dirty="0" smtClean="0">
                  <a:solidFill>
                    <a:schemeClr val="bg1"/>
                  </a:solidFill>
                </a:rPr>
                <a:t> </a:t>
              </a:r>
              <a:r>
                <a:rPr lang="el-GR" sz="1800" i="0" u="none" dirty="0" smtClean="0">
                  <a:solidFill>
                    <a:schemeClr val="bg1"/>
                  </a:solidFill>
                </a:rPr>
                <a:t>βρίσκεται έξω από μια τυχαία κλειστή επιφάνεια </a:t>
              </a:r>
              <a:r>
                <a:rPr lang="el-GR" sz="2400" u="none" dirty="0" smtClean="0">
                  <a:solidFill>
                    <a:srgbClr val="FF0000"/>
                  </a:solidFill>
                </a:rPr>
                <a:t>Α</a:t>
              </a:r>
              <a:endParaRPr lang="el-GR" sz="1800" dirty="0">
                <a:solidFill>
                  <a:srgbClr val="FF0000"/>
                </a:solidFill>
              </a:endParaRPr>
            </a:p>
          </p:txBody>
        </p:sp>
        <p:grpSp>
          <p:nvGrpSpPr>
            <p:cNvPr id="4" name="Ομάδα 3"/>
            <p:cNvGrpSpPr>
              <a:grpSpLocks/>
            </p:cNvGrpSpPr>
            <p:nvPr/>
          </p:nvGrpSpPr>
          <p:grpSpPr bwMode="auto">
            <a:xfrm>
              <a:off x="669968" y="4745232"/>
              <a:ext cx="392019" cy="373833"/>
              <a:chOff x="2916381" y="3477492"/>
              <a:chExt cx="392019" cy="373833"/>
            </a:xfrm>
          </p:grpSpPr>
          <p:sp>
            <p:nvSpPr>
              <p:cNvPr id="5" name="Oval 4"/>
              <p:cNvSpPr>
                <a:spLocks noChangeArrowheads="1"/>
              </p:cNvSpPr>
              <p:nvPr/>
            </p:nvSpPr>
            <p:spPr bwMode="auto">
              <a:xfrm>
                <a:off x="3200400" y="3743325"/>
                <a:ext cx="108000" cy="108000"/>
              </a:xfrm>
              <a:prstGeom prst="ellipse">
                <a:avLst/>
              </a:prstGeom>
              <a:solidFill>
                <a:srgbClr val="FC0000"/>
              </a:solidFill>
              <a:ln w="12700">
                <a:solidFill>
                  <a:srgbClr val="FC0000"/>
                </a:solidFill>
                <a:round/>
                <a:headEnd/>
                <a:tailEnd/>
              </a:ln>
            </p:spPr>
            <p:txBody>
              <a:bodyPr wrap="none" lIns="0" rIns="0" anchor="ctr"/>
              <a:lstStyle>
                <a:lvl1pPr>
                  <a:defRPr sz="2500" b="1" i="1" u="sng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500" b="1" i="1" u="sng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500" b="1" i="1" u="sng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500" b="1" i="1" u="sng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500" b="1" i="1" u="sng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l-GR" altLang="el-GR"/>
              </a:p>
            </p:txBody>
          </p:sp>
          <p:sp>
            <p:nvSpPr>
              <p:cNvPr id="6" name="Text Box 20"/>
              <p:cNvSpPr txBox="1">
                <a:spLocks noChangeArrowheads="1"/>
              </p:cNvSpPr>
              <p:nvPr/>
            </p:nvSpPr>
            <p:spPr bwMode="auto">
              <a:xfrm>
                <a:off x="2916381" y="3477492"/>
                <a:ext cx="314325" cy="3295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10800" rIns="0" bIns="10800">
                <a:spAutoFit/>
              </a:bodyPr>
              <a:lstStyle>
                <a:lvl1pPr marL="285750" indent="-285750">
                  <a:defRPr sz="2500" b="1" i="1" u="sng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500" b="1" i="1" u="sng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500" b="1" i="1" u="sng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500" b="1" i="1" u="sng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500" b="1" i="1" u="sng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r>
                  <a:rPr lang="el-GR" altLang="el-GR" sz="2000" u="none" dirty="0" smtClean="0">
                    <a:solidFill>
                      <a:srgbClr val="FC0000"/>
                    </a:solidFill>
                  </a:rPr>
                  <a:t>+</a:t>
                </a:r>
                <a:r>
                  <a:rPr lang="en-US" altLang="el-GR" sz="2000" u="none" dirty="0" smtClean="0">
                    <a:solidFill>
                      <a:srgbClr val="FC0000"/>
                    </a:solidFill>
                  </a:rPr>
                  <a:t>q</a:t>
                </a:r>
                <a:endParaRPr lang="el-GR" altLang="el-GR" sz="2000" u="none" dirty="0">
                  <a:solidFill>
                    <a:srgbClr val="FC0000"/>
                  </a:solidFill>
                </a:endParaRPr>
              </a:p>
            </p:txBody>
          </p:sp>
        </p:grpSp>
        <p:sp>
          <p:nvSpPr>
            <p:cNvPr id="39" name="Freeform 3"/>
            <p:cNvSpPr>
              <a:spLocks/>
            </p:cNvSpPr>
            <p:nvPr/>
          </p:nvSpPr>
          <p:spPr bwMode="auto">
            <a:xfrm>
              <a:off x="868649" y="2298181"/>
              <a:ext cx="1822126" cy="1776928"/>
            </a:xfrm>
            <a:custGeom>
              <a:avLst/>
              <a:gdLst>
                <a:gd name="T0" fmla="*/ 2147483647 w 1888"/>
                <a:gd name="T1" fmla="*/ 2147483647 h 1979"/>
                <a:gd name="T2" fmla="*/ 2147483647 w 1888"/>
                <a:gd name="T3" fmla="*/ 2147483647 h 1979"/>
                <a:gd name="T4" fmla="*/ 2147483647 w 1888"/>
                <a:gd name="T5" fmla="*/ 2147483647 h 1979"/>
                <a:gd name="T6" fmla="*/ 2147483647 w 1888"/>
                <a:gd name="T7" fmla="*/ 2147483647 h 1979"/>
                <a:gd name="T8" fmla="*/ 2147483647 w 1888"/>
                <a:gd name="T9" fmla="*/ 2147483647 h 1979"/>
                <a:gd name="T10" fmla="*/ 2147483647 w 1888"/>
                <a:gd name="T11" fmla="*/ 2147483647 h 1979"/>
                <a:gd name="T12" fmla="*/ 2147483647 w 1888"/>
                <a:gd name="T13" fmla="*/ 2147483647 h 1979"/>
                <a:gd name="T14" fmla="*/ 2147483647 w 1888"/>
                <a:gd name="T15" fmla="*/ 2147483647 h 1979"/>
                <a:gd name="T16" fmla="*/ 2147483647 w 1888"/>
                <a:gd name="T17" fmla="*/ 2147483647 h 1979"/>
                <a:gd name="T18" fmla="*/ 2147483647 w 1888"/>
                <a:gd name="T19" fmla="*/ 2147483647 h 1979"/>
                <a:gd name="T20" fmla="*/ 2147483647 w 1888"/>
                <a:gd name="T21" fmla="*/ 2147483647 h 1979"/>
                <a:gd name="T22" fmla="*/ 2147483647 w 1888"/>
                <a:gd name="T23" fmla="*/ 2147483647 h 1979"/>
                <a:gd name="T24" fmla="*/ 2147483647 w 1888"/>
                <a:gd name="T25" fmla="*/ 2147483647 h 197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888"/>
                <a:gd name="T40" fmla="*/ 0 h 1979"/>
                <a:gd name="T41" fmla="*/ 1888 w 1888"/>
                <a:gd name="T42" fmla="*/ 1979 h 1979"/>
                <a:gd name="connsiteX0" fmla="*/ 3927 w 9802"/>
                <a:gd name="connsiteY0" fmla="*/ 128 h 9811"/>
                <a:gd name="connsiteX1" fmla="*/ 5553 w 9802"/>
                <a:gd name="connsiteY1" fmla="*/ 78 h 9811"/>
                <a:gd name="connsiteX2" fmla="*/ 6614 w 9802"/>
                <a:gd name="connsiteY2" fmla="*/ 921 h 9811"/>
                <a:gd name="connsiteX3" fmla="*/ 9594 w 9802"/>
                <a:gd name="connsiteY3" fmla="*/ 2367 h 9811"/>
                <a:gd name="connsiteX4" fmla="*/ 9467 w 9802"/>
                <a:gd name="connsiteY4" fmla="*/ 4560 h 9811"/>
                <a:gd name="connsiteX5" fmla="*/ 7216 w 9802"/>
                <a:gd name="connsiteY5" fmla="*/ 6804 h 9811"/>
                <a:gd name="connsiteX6" fmla="*/ 4509 w 9802"/>
                <a:gd name="connsiteY6" fmla="*/ 8623 h 9811"/>
                <a:gd name="connsiteX7" fmla="*/ 1437 w 9802"/>
                <a:gd name="connsiteY7" fmla="*/ 9780 h 9811"/>
                <a:gd name="connsiteX8" fmla="*/ 13 w 9802"/>
                <a:gd name="connsiteY8" fmla="*/ 7364 h 9811"/>
                <a:gd name="connsiteX9" fmla="*/ 834 w 9802"/>
                <a:gd name="connsiteY9" fmla="*/ 3686 h 9811"/>
                <a:gd name="connsiteX10" fmla="*/ 2343 w 9802"/>
                <a:gd name="connsiteY10" fmla="*/ 1948 h 9811"/>
                <a:gd name="connsiteX11" fmla="*/ 3053 w 9802"/>
                <a:gd name="connsiteY11" fmla="*/ 876 h 9811"/>
                <a:gd name="connsiteX12" fmla="*/ 3927 w 9802"/>
                <a:gd name="connsiteY12" fmla="*/ 128 h 9811"/>
                <a:gd name="connsiteX0" fmla="*/ 4026 w 10020"/>
                <a:gd name="connsiteY0" fmla="*/ 130 h 9771"/>
                <a:gd name="connsiteX1" fmla="*/ 5685 w 10020"/>
                <a:gd name="connsiteY1" fmla="*/ 80 h 9771"/>
                <a:gd name="connsiteX2" fmla="*/ 6768 w 10020"/>
                <a:gd name="connsiteY2" fmla="*/ 939 h 9771"/>
                <a:gd name="connsiteX3" fmla="*/ 9808 w 10020"/>
                <a:gd name="connsiteY3" fmla="*/ 2413 h 9771"/>
                <a:gd name="connsiteX4" fmla="*/ 9678 w 10020"/>
                <a:gd name="connsiteY4" fmla="*/ 4648 h 9771"/>
                <a:gd name="connsiteX5" fmla="*/ 7382 w 10020"/>
                <a:gd name="connsiteY5" fmla="*/ 6935 h 9771"/>
                <a:gd name="connsiteX6" fmla="*/ 4620 w 10020"/>
                <a:gd name="connsiteY6" fmla="*/ 8789 h 9771"/>
                <a:gd name="connsiteX7" fmla="*/ 1981 w 10020"/>
                <a:gd name="connsiteY7" fmla="*/ 9732 h 9771"/>
                <a:gd name="connsiteX8" fmla="*/ 33 w 10020"/>
                <a:gd name="connsiteY8" fmla="*/ 7506 h 9771"/>
                <a:gd name="connsiteX9" fmla="*/ 871 w 10020"/>
                <a:gd name="connsiteY9" fmla="*/ 3757 h 9771"/>
                <a:gd name="connsiteX10" fmla="*/ 2410 w 10020"/>
                <a:gd name="connsiteY10" fmla="*/ 1986 h 9771"/>
                <a:gd name="connsiteX11" fmla="*/ 3135 w 10020"/>
                <a:gd name="connsiteY11" fmla="*/ 893 h 9771"/>
                <a:gd name="connsiteX12" fmla="*/ 4026 w 10020"/>
                <a:gd name="connsiteY12" fmla="*/ 130 h 9771"/>
                <a:gd name="connsiteX0" fmla="*/ 4030 w 10012"/>
                <a:gd name="connsiteY0" fmla="*/ 132 h 9959"/>
                <a:gd name="connsiteX1" fmla="*/ 5686 w 10012"/>
                <a:gd name="connsiteY1" fmla="*/ 81 h 9959"/>
                <a:gd name="connsiteX2" fmla="*/ 6766 w 10012"/>
                <a:gd name="connsiteY2" fmla="*/ 960 h 9959"/>
                <a:gd name="connsiteX3" fmla="*/ 9800 w 10012"/>
                <a:gd name="connsiteY3" fmla="*/ 2469 h 9959"/>
                <a:gd name="connsiteX4" fmla="*/ 9671 w 10012"/>
                <a:gd name="connsiteY4" fmla="*/ 4756 h 9959"/>
                <a:gd name="connsiteX5" fmla="*/ 7379 w 10012"/>
                <a:gd name="connsiteY5" fmla="*/ 7097 h 9959"/>
                <a:gd name="connsiteX6" fmla="*/ 4623 w 10012"/>
                <a:gd name="connsiteY6" fmla="*/ 8994 h 9959"/>
                <a:gd name="connsiteX7" fmla="*/ 1989 w 10012"/>
                <a:gd name="connsiteY7" fmla="*/ 9959 h 9959"/>
                <a:gd name="connsiteX8" fmla="*/ 310 w 10012"/>
                <a:gd name="connsiteY8" fmla="*/ 9103 h 9959"/>
                <a:gd name="connsiteX9" fmla="*/ 45 w 10012"/>
                <a:gd name="connsiteY9" fmla="*/ 7681 h 9959"/>
                <a:gd name="connsiteX10" fmla="*/ 881 w 10012"/>
                <a:gd name="connsiteY10" fmla="*/ 3844 h 9959"/>
                <a:gd name="connsiteX11" fmla="*/ 2417 w 10012"/>
                <a:gd name="connsiteY11" fmla="*/ 2032 h 9959"/>
                <a:gd name="connsiteX12" fmla="*/ 3141 w 10012"/>
                <a:gd name="connsiteY12" fmla="*/ 913 h 9959"/>
                <a:gd name="connsiteX13" fmla="*/ 4030 w 10012"/>
                <a:gd name="connsiteY13" fmla="*/ 132 h 9959"/>
                <a:gd name="connsiteX0" fmla="*/ 4025 w 10000"/>
                <a:gd name="connsiteY0" fmla="*/ 133 h 9689"/>
                <a:gd name="connsiteX1" fmla="*/ 5679 w 10000"/>
                <a:gd name="connsiteY1" fmla="*/ 81 h 9689"/>
                <a:gd name="connsiteX2" fmla="*/ 6758 w 10000"/>
                <a:gd name="connsiteY2" fmla="*/ 964 h 9689"/>
                <a:gd name="connsiteX3" fmla="*/ 9788 w 10000"/>
                <a:gd name="connsiteY3" fmla="*/ 2479 h 9689"/>
                <a:gd name="connsiteX4" fmla="*/ 9659 w 10000"/>
                <a:gd name="connsiteY4" fmla="*/ 4776 h 9689"/>
                <a:gd name="connsiteX5" fmla="*/ 7370 w 10000"/>
                <a:gd name="connsiteY5" fmla="*/ 7126 h 9689"/>
                <a:gd name="connsiteX6" fmla="*/ 4617 w 10000"/>
                <a:gd name="connsiteY6" fmla="*/ 9031 h 9689"/>
                <a:gd name="connsiteX7" fmla="*/ 2445 w 10000"/>
                <a:gd name="connsiteY7" fmla="*/ 9688 h 9689"/>
                <a:gd name="connsiteX8" fmla="*/ 310 w 10000"/>
                <a:gd name="connsiteY8" fmla="*/ 9140 h 9689"/>
                <a:gd name="connsiteX9" fmla="*/ 45 w 10000"/>
                <a:gd name="connsiteY9" fmla="*/ 7713 h 9689"/>
                <a:gd name="connsiteX10" fmla="*/ 880 w 10000"/>
                <a:gd name="connsiteY10" fmla="*/ 3860 h 9689"/>
                <a:gd name="connsiteX11" fmla="*/ 2414 w 10000"/>
                <a:gd name="connsiteY11" fmla="*/ 2040 h 9689"/>
                <a:gd name="connsiteX12" fmla="*/ 3137 w 10000"/>
                <a:gd name="connsiteY12" fmla="*/ 917 h 9689"/>
                <a:gd name="connsiteX13" fmla="*/ 4025 w 10000"/>
                <a:gd name="connsiteY13" fmla="*/ 133 h 9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0000" h="9689">
                  <a:moveTo>
                    <a:pt x="4025" y="133"/>
                  </a:moveTo>
                  <a:cubicBezTo>
                    <a:pt x="4451" y="-4"/>
                    <a:pt x="5224" y="-57"/>
                    <a:pt x="5679" y="81"/>
                  </a:cubicBezTo>
                  <a:cubicBezTo>
                    <a:pt x="6135" y="219"/>
                    <a:pt x="6074" y="561"/>
                    <a:pt x="6758" y="964"/>
                  </a:cubicBezTo>
                  <a:cubicBezTo>
                    <a:pt x="7441" y="1361"/>
                    <a:pt x="9460" y="1800"/>
                    <a:pt x="9788" y="2479"/>
                  </a:cubicBezTo>
                  <a:cubicBezTo>
                    <a:pt x="10112" y="3156"/>
                    <a:pt x="10063" y="4002"/>
                    <a:pt x="9659" y="4776"/>
                  </a:cubicBezTo>
                  <a:cubicBezTo>
                    <a:pt x="9255" y="5554"/>
                    <a:pt x="8210" y="6415"/>
                    <a:pt x="7370" y="7126"/>
                  </a:cubicBezTo>
                  <a:cubicBezTo>
                    <a:pt x="6530" y="7835"/>
                    <a:pt x="5438" y="8604"/>
                    <a:pt x="4617" y="9031"/>
                  </a:cubicBezTo>
                  <a:cubicBezTo>
                    <a:pt x="3796" y="9458"/>
                    <a:pt x="3163" y="9670"/>
                    <a:pt x="2445" y="9688"/>
                  </a:cubicBezTo>
                  <a:cubicBezTo>
                    <a:pt x="1726" y="9706"/>
                    <a:pt x="633" y="9522"/>
                    <a:pt x="310" y="9140"/>
                  </a:cubicBezTo>
                  <a:cubicBezTo>
                    <a:pt x="-14" y="8759"/>
                    <a:pt x="-50" y="8592"/>
                    <a:pt x="45" y="7713"/>
                  </a:cubicBezTo>
                  <a:cubicBezTo>
                    <a:pt x="140" y="6833"/>
                    <a:pt x="486" y="4807"/>
                    <a:pt x="880" y="3860"/>
                  </a:cubicBezTo>
                  <a:cubicBezTo>
                    <a:pt x="1272" y="2912"/>
                    <a:pt x="2038" y="2532"/>
                    <a:pt x="2414" y="2040"/>
                  </a:cubicBezTo>
                  <a:cubicBezTo>
                    <a:pt x="2792" y="1546"/>
                    <a:pt x="2867" y="1235"/>
                    <a:pt x="3137" y="917"/>
                  </a:cubicBezTo>
                  <a:cubicBezTo>
                    <a:pt x="3406" y="594"/>
                    <a:pt x="3600" y="271"/>
                    <a:pt x="4025" y="133"/>
                  </a:cubicBezTo>
                  <a:close/>
                </a:path>
              </a:pathLst>
            </a:custGeom>
            <a:noFill/>
            <a:ln w="1905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</p:grpSp>
      <p:grpSp>
        <p:nvGrpSpPr>
          <p:cNvPr id="146" name="Ομάδα 145"/>
          <p:cNvGrpSpPr/>
          <p:nvPr/>
        </p:nvGrpSpPr>
        <p:grpSpPr>
          <a:xfrm>
            <a:off x="993387" y="1278675"/>
            <a:ext cx="8009406" cy="3800632"/>
            <a:chOff x="993387" y="1278675"/>
            <a:chExt cx="8009406" cy="380063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1" name="Ορθογώνιο 80"/>
                <p:cNvSpPr/>
                <p:nvPr/>
              </p:nvSpPr>
              <p:spPr>
                <a:xfrm>
                  <a:off x="5213593" y="1524378"/>
                  <a:ext cx="654282" cy="4037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800" b="1" i="1" u="none" smtClean="0">
                            <a:solidFill>
                              <a:srgbClr val="FC0000"/>
                            </a:solidFill>
                            <a:latin typeface="Cambria Math" panose="02040503050406030204" pitchFamily="18" charset="0"/>
                          </a:rPr>
                          <m:t>𝒅</m:t>
                        </m:r>
                        <m:sSub>
                          <m:sSubPr>
                            <m:ctrlPr>
                              <a:rPr lang="en-US" sz="1800" b="1" i="1" u="none" smtClean="0">
                                <a:solidFill>
                                  <a:srgbClr val="FC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n-US" sz="1800" b="1" i="1" u="none" smtClean="0">
                                    <a:solidFill>
                                      <a:srgbClr val="FC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1800" b="1" i="1" u="none" smtClean="0">
                                    <a:solidFill>
                                      <a:srgbClr val="FC0000"/>
                                    </a:solidFill>
                                    <a:latin typeface="Cambria Math" panose="02040503050406030204" pitchFamily="18" charset="0"/>
                                  </a:rPr>
                                  <m:t>𝑨</m:t>
                                </m:r>
                              </m:e>
                            </m:acc>
                          </m:e>
                          <m:sub>
                            <m:r>
                              <a:rPr lang="en-US" sz="1800" b="1" i="1" u="none" smtClean="0">
                                <a:solidFill>
                                  <a:srgbClr val="FC000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oMath>
                    </m:oMathPara>
                  </a14:m>
                  <a:endParaRPr lang="el-GR" sz="1800" dirty="0">
                    <a:solidFill>
                      <a:srgbClr val="FC0000"/>
                    </a:solidFill>
                  </a:endParaRPr>
                </a:p>
              </p:txBody>
            </p:sp>
          </mc:Choice>
          <mc:Fallback xmlns="">
            <p:sp>
              <p:nvSpPr>
                <p:cNvPr id="81" name="Ορθογώνιο 8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13593" y="1524378"/>
                  <a:ext cx="654282" cy="403765"/>
                </a:xfrm>
                <a:prstGeom prst="rect">
                  <a:avLst/>
                </a:prstGeom>
                <a:blipFill>
                  <a:blip r:embed="rId5"/>
                  <a:stretch>
                    <a:fillRect b="-3030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27" name="Ομάδα 126"/>
            <p:cNvGrpSpPr/>
            <p:nvPr/>
          </p:nvGrpSpPr>
          <p:grpSpPr>
            <a:xfrm>
              <a:off x="993387" y="1278675"/>
              <a:ext cx="8009406" cy="3800632"/>
              <a:chOff x="993387" y="1278675"/>
              <a:chExt cx="8009406" cy="3800632"/>
            </a:xfrm>
          </p:grpSpPr>
          <p:sp>
            <p:nvSpPr>
              <p:cNvPr id="92" name="Ορθογώνιο 91"/>
              <p:cNvSpPr/>
              <p:nvPr/>
            </p:nvSpPr>
            <p:spPr>
              <a:xfrm>
                <a:off x="2093667" y="1858798"/>
                <a:ext cx="404537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l-GR" sz="1800" u="none" dirty="0" smtClean="0">
                    <a:solidFill>
                      <a:schemeClr val="bg1"/>
                    </a:solidFill>
                  </a:rPr>
                  <a:t>θ</a:t>
                </a:r>
                <a:r>
                  <a:rPr lang="el-GR" sz="1800" u="none" baseline="-25000" dirty="0" smtClean="0">
                    <a:solidFill>
                      <a:schemeClr val="bg1"/>
                    </a:solidFill>
                  </a:rPr>
                  <a:t>1</a:t>
                </a:r>
                <a:endParaRPr lang="el-GR" sz="1800" dirty="0"/>
              </a:p>
            </p:txBody>
          </p:sp>
          <p:grpSp>
            <p:nvGrpSpPr>
              <p:cNvPr id="126" name="Ομάδα 125"/>
              <p:cNvGrpSpPr/>
              <p:nvPr/>
            </p:nvGrpSpPr>
            <p:grpSpPr>
              <a:xfrm>
                <a:off x="993387" y="1278675"/>
                <a:ext cx="8009406" cy="3800632"/>
                <a:chOff x="993387" y="1278675"/>
                <a:chExt cx="8009406" cy="3800632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4" name="Ορθογώνιο 23"/>
                    <p:cNvSpPr/>
                    <p:nvPr/>
                  </p:nvSpPr>
                  <p:spPr>
                    <a:xfrm>
                      <a:off x="1463910" y="2645634"/>
                      <a:ext cx="311006" cy="400110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l-GR" sz="2000" i="1" u="none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⃗"/>
                                    <m:ctrlPr>
                                      <a:rPr lang="el-GR" sz="2000" i="1" u="none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2000" b="1" i="1" u="none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𝒓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n-US" sz="2000" b="1" i="1" u="none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sub>
                            </m:sSub>
                          </m:oMath>
                        </m:oMathPara>
                      </a14:m>
                      <a:endParaRPr lang="el-GR" sz="2000" u="none" dirty="0">
                        <a:solidFill>
                          <a:schemeClr val="bg1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24" name="Ορθογώνιο 23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463910" y="2645634"/>
                      <a:ext cx="311006" cy="400110"/>
                    </a:xfrm>
                    <a:prstGeom prst="rect">
                      <a:avLst/>
                    </a:prstGeom>
                    <a:blipFill>
                      <a:blip r:embed="rId6"/>
                      <a:stretch>
                        <a:fillRect r="-33333" b="-1515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18" name="Ευθύγραμμο βέλος σύνδεσης 17"/>
                <p:cNvCxnSpPr/>
                <p:nvPr/>
              </p:nvCxnSpPr>
              <p:spPr bwMode="auto">
                <a:xfrm flipV="1">
                  <a:off x="993387" y="2487307"/>
                  <a:ext cx="1001474" cy="2592000"/>
                </a:xfrm>
                <a:prstGeom prst="straightConnector1">
                  <a:avLst/>
                </a:prstGeom>
                <a:noFill/>
                <a:ln w="28575" cap="flat" cmpd="sng" algn="ctr">
                  <a:solidFill>
                    <a:schemeClr val="bg1"/>
                  </a:solidFill>
                  <a:prstDash val="solid"/>
                  <a:round/>
                  <a:headEnd type="none" w="med" len="med"/>
                  <a:tailEnd type="triangle" w="med" len="lg"/>
                </a:ln>
                <a:effectLst/>
              </p:spPr>
            </p:cxnSp>
            <p:grpSp>
              <p:nvGrpSpPr>
                <p:cNvPr id="125" name="Ομάδα 124"/>
                <p:cNvGrpSpPr/>
                <p:nvPr/>
              </p:nvGrpSpPr>
              <p:grpSpPr>
                <a:xfrm>
                  <a:off x="1751376" y="1278675"/>
                  <a:ext cx="7251417" cy="1559642"/>
                  <a:chOff x="1751376" y="1278675"/>
                  <a:chExt cx="7251417" cy="1559642"/>
                </a:xfrm>
              </p:grpSpPr>
              <p:grpSp>
                <p:nvGrpSpPr>
                  <p:cNvPr id="124" name="Ομάδα 123"/>
                  <p:cNvGrpSpPr/>
                  <p:nvPr/>
                </p:nvGrpSpPr>
                <p:grpSpPr>
                  <a:xfrm>
                    <a:off x="1798775" y="1278675"/>
                    <a:ext cx="7204018" cy="1559642"/>
                    <a:chOff x="1798775" y="1278675"/>
                    <a:chExt cx="7204018" cy="1559642"/>
                  </a:xfrm>
                </p:grpSpPr>
                <p:sp>
                  <p:nvSpPr>
                    <p:cNvPr id="26" name="Ορθογώνιο 25"/>
                    <p:cNvSpPr/>
                    <p:nvPr/>
                  </p:nvSpPr>
                  <p:spPr>
                    <a:xfrm>
                      <a:off x="3279007" y="1278675"/>
                      <a:ext cx="5723786" cy="892552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r>
                        <a:rPr lang="el-GR" sz="1600" i="0" u="none" dirty="0">
                          <a:solidFill>
                            <a:srgbClr val="000000"/>
                          </a:solidFill>
                        </a:rPr>
                        <a:t>Διαιρούμε την </a:t>
                      </a:r>
                      <a:r>
                        <a:rPr lang="el-GR" sz="1600" i="0" u="none" dirty="0" smtClean="0">
                          <a:solidFill>
                            <a:srgbClr val="000000"/>
                          </a:solidFill>
                        </a:rPr>
                        <a:t>επιφάνεια </a:t>
                      </a:r>
                      <a:r>
                        <a:rPr lang="el-GR" sz="1600" i="0" u="none" dirty="0">
                          <a:solidFill>
                            <a:srgbClr val="000000"/>
                          </a:solidFill>
                        </a:rPr>
                        <a:t>Α σε στοιχειώδεις επιφάνειες </a:t>
                      </a:r>
                      <a:r>
                        <a:rPr lang="en-US" sz="2000" u="none" dirty="0" err="1" smtClean="0">
                          <a:solidFill>
                            <a:srgbClr val="000000"/>
                          </a:solidFill>
                        </a:rPr>
                        <a:t>dA</a:t>
                      </a:r>
                      <a:r>
                        <a:rPr lang="el-GR" sz="2000" u="none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l-GR" sz="1600" i="0" u="none" dirty="0" smtClean="0">
                          <a:solidFill>
                            <a:srgbClr val="000000"/>
                          </a:solidFill>
                        </a:rPr>
                        <a:t>και επιλέγουμε μια τυχαία         στη θέση 1της οποίας το διάνυσμα θέσης ως προς το φορτίο είναι       </a:t>
                      </a:r>
                      <a:endParaRPr lang="el-GR" sz="1200" dirty="0">
                        <a:solidFill>
                          <a:srgbClr val="000000"/>
                        </a:solidFill>
                      </a:endParaRPr>
                    </a:p>
                  </p:txBody>
                </p:sp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27" name="Ορθογώνιο 26"/>
                        <p:cNvSpPr/>
                        <p:nvPr/>
                      </p:nvSpPr>
                      <p:spPr>
                        <a:xfrm>
                          <a:off x="5982791" y="1764335"/>
                          <a:ext cx="311006" cy="400110"/>
                        </a:xfrm>
                        <a:prstGeom prst="rect">
                          <a:avLst/>
                        </a:prstGeom>
                      </p:spPr>
                      <p:txBody>
                        <a:bodyPr wrap="square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l-GR" sz="2000" i="1" u="none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⃗"/>
                                        <m:ctrlPr>
                                          <a:rPr lang="el-GR" sz="2000" i="1" u="none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sz="2000" b="1" i="1" u="none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𝒓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sz="2000" b="1" i="1" u="none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l-GR" sz="2000" u="none" dirty="0">
                            <a:solidFill>
                              <a:srgbClr val="FF0000"/>
                            </a:solidFill>
                          </a:endParaRPr>
                        </a:p>
                      </p:txBody>
                    </p:sp>
                  </mc:Choice>
                  <mc:Fallback xmlns="">
                    <p:sp>
                      <p:nvSpPr>
                        <p:cNvPr id="27" name="Ορθογώνιο 26"/>
                        <p:cNvSpPr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5982791" y="1764335"/>
                          <a:ext cx="311006" cy="400110"/>
                        </a:xfrm>
                        <a:prstGeom prst="rect">
                          <a:avLst/>
                        </a:prstGeom>
                        <a:blipFill>
                          <a:blip r:embed="rId7"/>
                          <a:stretch>
                            <a:fillRect r="-33333" b="-3030"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l-GR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  <p:sp>
                  <p:nvSpPr>
                    <p:cNvPr id="19" name="Οβάλ 18"/>
                    <p:cNvSpPr/>
                    <p:nvPr/>
                  </p:nvSpPr>
                  <p:spPr bwMode="auto">
                    <a:xfrm rot="18909505">
                      <a:off x="1798775" y="2220511"/>
                      <a:ext cx="282702" cy="617806"/>
                    </a:xfrm>
                    <a:prstGeom prst="ellipse">
                      <a:avLst/>
                    </a:prstGeom>
                    <a:solidFill>
                      <a:schemeClr val="tx1">
                        <a:lumMod val="50000"/>
                        <a:alpha val="52000"/>
                      </a:schemeClr>
                    </a:solidFill>
                    <a:ln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square" lIns="0" tIns="45720" rIns="0" bIns="45720" numCol="1" rtlCol="0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285750" marR="0" indent="-2857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2500" b="1" i="1" u="sng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p:txBody>
                </p:sp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22" name="Ορθογώνιο 21"/>
                        <p:cNvSpPr/>
                        <p:nvPr/>
                      </p:nvSpPr>
                      <p:spPr>
                        <a:xfrm>
                          <a:off x="2352760" y="1986944"/>
                          <a:ext cx="654282" cy="403765"/>
                        </a:xfrm>
                        <a:prstGeom prst="rect">
                          <a:avLst/>
                        </a:prstGeom>
                      </p:spPr>
                      <p:txBody>
                        <a:bodyPr wrap="none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b="1" i="1" u="none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𝒅</m:t>
                                </m:r>
                                <m:sSub>
                                  <m:sSubPr>
                                    <m:ctrlPr>
                                      <a:rPr lang="en-US" sz="1800" b="1" i="1" u="none" smtClea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⃗"/>
                                        <m:ctrlPr>
                                          <a:rPr lang="en-US" sz="1800" b="1" i="1" u="none" smtClean="0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sz="1800" b="1" i="1" u="none" smtClean="0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𝑨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sz="1800" b="1" i="1" u="none" smtClea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l-GR" sz="1800" dirty="0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</mc:Choice>
                  <mc:Fallback xmlns="">
                    <p:sp>
                      <p:nvSpPr>
                        <p:cNvPr id="22" name="Ορθογώνιο 21"/>
                        <p:cNvSpPr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2352760" y="1986944"/>
                          <a:ext cx="654282" cy="403765"/>
                        </a:xfrm>
                        <a:prstGeom prst="rect">
                          <a:avLst/>
                        </a:prstGeom>
                        <a:blipFill>
                          <a:blip r:embed="rId8"/>
                          <a:stretch>
                            <a:fillRect b="-1515"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l-GR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  <p:cxnSp>
                  <p:nvCxnSpPr>
                    <p:cNvPr id="21" name="Ευθύγραμμο βέλος σύνδεσης 20"/>
                    <p:cNvCxnSpPr>
                      <a:endCxn id="22" idx="0"/>
                    </p:cNvCxnSpPr>
                    <p:nvPr/>
                  </p:nvCxnSpPr>
                  <p:spPr bwMode="auto">
                    <a:xfrm flipV="1">
                      <a:off x="1961318" y="1986944"/>
                      <a:ext cx="718583" cy="570438"/>
                    </a:xfrm>
                    <a:prstGeom prst="straightConnector1">
                      <a:avLst/>
                    </a:prstGeom>
                    <a:noFill/>
                    <a:ln w="38100" cap="flat" cmpd="sng" algn="ctr">
                      <a:solidFill>
                        <a:schemeClr val="accent4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triangle" w="med" len="lg"/>
                    </a:ln>
                    <a:effectLst/>
                  </p:spPr>
                </p:cxnSp>
                <p:cxnSp>
                  <p:nvCxnSpPr>
                    <p:cNvPr id="29" name="Ευθύγραμμο βέλος σύνδεσης 28"/>
                    <p:cNvCxnSpPr/>
                    <p:nvPr/>
                  </p:nvCxnSpPr>
                  <p:spPr bwMode="auto">
                    <a:xfrm flipV="1">
                      <a:off x="1944046" y="1783242"/>
                      <a:ext cx="288892" cy="746173"/>
                    </a:xfrm>
                    <a:prstGeom prst="straightConnector1">
                      <a:avLst/>
                    </a:prstGeom>
                    <a:noFill/>
                    <a:ln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triangle" w="med" len="lg"/>
                    </a:ln>
                    <a:effectLst/>
                  </p:spPr>
                </p:cxnSp>
              </p:grp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36" name="Ορθογώνιο 35"/>
                      <p:cNvSpPr/>
                      <p:nvPr/>
                    </p:nvSpPr>
                    <p:spPr>
                      <a:xfrm>
                        <a:off x="1751376" y="1508006"/>
                        <a:ext cx="539956" cy="437492"/>
                      </a:xfrm>
                      <a:prstGeom prst="rect">
                        <a:avLst/>
                      </a:prstGeom>
                    </p:spPr>
                    <p:txBody>
                      <a:bodyPr wrap="non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000" i="1" u="none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⃗"/>
                                      <m:ctrlPr>
                                        <a:rPr lang="en-US" sz="2000" i="1" u="none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2000" b="1" i="1" u="none" smtClean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𝑬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n-US" sz="2000" u="none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</m:oMath>
                          </m:oMathPara>
                        </a14:m>
                        <a:endParaRPr lang="el-GR" sz="2000" dirty="0">
                          <a:solidFill>
                            <a:srgbClr val="FF0000"/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36" name="Ορθογώνιο 35"/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1751376" y="1508006"/>
                        <a:ext cx="539956" cy="437492"/>
                      </a:xfrm>
                      <a:prstGeom prst="rect">
                        <a:avLst/>
                      </a:prstGeom>
                      <a:blipFill>
                        <a:blip r:embed="rId9"/>
                        <a:stretch>
                          <a:fillRect b="-2778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</p:grpSp>
        </p:grpSp>
      </p:grpSp>
      <p:grpSp>
        <p:nvGrpSpPr>
          <p:cNvPr id="110" name="Ομάδα 109"/>
          <p:cNvGrpSpPr/>
          <p:nvPr/>
        </p:nvGrpSpPr>
        <p:grpSpPr>
          <a:xfrm>
            <a:off x="3287139" y="2290030"/>
            <a:ext cx="4311612" cy="841388"/>
            <a:chOff x="3287139" y="3048573"/>
            <a:chExt cx="4311612" cy="841388"/>
          </a:xfrm>
        </p:grpSpPr>
        <p:grpSp>
          <p:nvGrpSpPr>
            <p:cNvPr id="105" name="Ομάδα 104"/>
            <p:cNvGrpSpPr/>
            <p:nvPr/>
          </p:nvGrpSpPr>
          <p:grpSpPr>
            <a:xfrm>
              <a:off x="3287139" y="3048573"/>
              <a:ext cx="2506615" cy="841388"/>
              <a:chOff x="3318312" y="3692811"/>
              <a:chExt cx="2506615" cy="841388"/>
            </a:xfrm>
          </p:grpSpPr>
          <p:sp>
            <p:nvSpPr>
              <p:cNvPr id="104" name="Ορθογώνιο 103"/>
              <p:cNvSpPr/>
              <p:nvPr/>
            </p:nvSpPr>
            <p:spPr>
              <a:xfrm>
                <a:off x="3318312" y="3692811"/>
                <a:ext cx="2506615" cy="8309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l-GR" sz="1600" i="0" u="none" dirty="0" smtClean="0">
                    <a:solidFill>
                      <a:schemeClr val="bg1"/>
                    </a:solidFill>
                  </a:rPr>
                  <a:t>Η στοιχειώδης ροή του ηλεκτρικού πεδίου στη θέση   </a:t>
                </a:r>
                <a:r>
                  <a:rPr lang="en-US" sz="1600" i="0" u="none" dirty="0" smtClean="0">
                    <a:solidFill>
                      <a:schemeClr val="bg1"/>
                    </a:solidFill>
                  </a:rPr>
                  <a:t>     </a:t>
                </a:r>
                <a:r>
                  <a:rPr lang="el-GR" sz="1600" i="0" u="none" dirty="0" smtClean="0">
                    <a:solidFill>
                      <a:schemeClr val="bg1"/>
                    </a:solidFill>
                  </a:rPr>
                  <a:t>είναι         </a:t>
                </a:r>
                <a:endParaRPr lang="el-GR" sz="1200" dirty="0">
                  <a:solidFill>
                    <a:srgbClr val="FF0000"/>
                  </a:solidFill>
                </a:endParaRP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2" name="Ορθογώνιο 31"/>
                  <p:cNvSpPr/>
                  <p:nvPr/>
                </p:nvSpPr>
                <p:spPr>
                  <a:xfrm>
                    <a:off x="3831675" y="4134089"/>
                    <a:ext cx="311006" cy="400110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sz="2000" i="1" u="none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l-GR" sz="2000" i="1" u="none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2000" b="1" i="1" u="none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𝒓</m:t>
                                  </m:r>
                                </m:e>
                              </m:acc>
                            </m:e>
                            <m:sub>
                              <m:r>
                                <a:rPr lang="el-GR" sz="2000" b="1" i="1" u="none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oMath>
                      </m:oMathPara>
                    </a14:m>
                    <a:endParaRPr lang="el-GR" sz="2000" u="none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32" name="Ορθογώνιο 31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831675" y="4134089"/>
                    <a:ext cx="311006" cy="400110"/>
                  </a:xfrm>
                  <a:prstGeom prst="rect">
                    <a:avLst/>
                  </a:prstGeom>
                  <a:blipFill>
                    <a:blip r:embed="rId10"/>
                    <a:stretch>
                      <a:fillRect r="-33333" b="-3030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6" name="Ορθογώνιο 105"/>
                <p:cNvSpPr/>
                <p:nvPr/>
              </p:nvSpPr>
              <p:spPr>
                <a:xfrm>
                  <a:off x="5670146" y="3107558"/>
                  <a:ext cx="1928605" cy="617348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800" u="none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𝒅</m:t>
                        </m:r>
                        <m:sSub>
                          <m:sSubPr>
                            <m:ctrlPr>
                              <a:rPr lang="en-US" sz="1800" i="1" u="none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1800" b="1" i="1" u="none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𝜱</m:t>
                            </m:r>
                          </m:e>
                          <m:sub>
                            <m:r>
                              <a:rPr lang="el-GR" sz="1800" b="1" i="1" u="none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r>
                          <a:rPr lang="el-GR" sz="1800" i="0" u="none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1800" i="1" u="none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800" b="1" i="1" u="none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𝒒</m:t>
                            </m:r>
                          </m:num>
                          <m:den>
                            <m:r>
                              <a:rPr lang="el-GR" sz="1800" u="none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𝟒</m:t>
                            </m:r>
                            <m:r>
                              <a:rPr lang="el-GR" sz="1800" u="none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𝝅</m:t>
                            </m:r>
                            <m:sSub>
                              <m:sSubPr>
                                <m:ctrlPr>
                                  <a:rPr lang="el-GR" sz="1800" i="1" u="none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sz="1800" u="none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𝜺</m:t>
                                </m:r>
                              </m:e>
                              <m:sub>
                                <m:r>
                                  <a:rPr lang="el-GR" sz="1800" u="none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</m:sub>
                            </m:sSub>
                          </m:den>
                        </m:f>
                        <m:r>
                          <a:rPr lang="en-US" sz="1800" b="1" i="1" u="none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800" b="1" i="1" u="none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𝒅</m:t>
                        </m:r>
                        <m:r>
                          <a:rPr lang="el-GR" sz="1800" b="1" i="0" u="none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𝛀</m:t>
                        </m:r>
                      </m:oMath>
                    </m:oMathPara>
                  </a14:m>
                  <a:endParaRPr lang="el-GR" sz="1800" dirty="0"/>
                </a:p>
              </p:txBody>
            </p:sp>
          </mc:Choice>
          <mc:Fallback xmlns="">
            <p:sp>
              <p:nvSpPr>
                <p:cNvPr id="106" name="Ορθογώνιο 10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670146" y="3107558"/>
                  <a:ext cx="1928605" cy="617348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45" name="Ομάδα 144"/>
          <p:cNvGrpSpPr/>
          <p:nvPr/>
        </p:nvGrpSpPr>
        <p:grpSpPr>
          <a:xfrm>
            <a:off x="853612" y="3893363"/>
            <a:ext cx="8196870" cy="1257622"/>
            <a:chOff x="853612" y="3893363"/>
            <a:chExt cx="8196870" cy="1257622"/>
          </a:xfrm>
        </p:grpSpPr>
        <p:cxnSp>
          <p:nvCxnSpPr>
            <p:cNvPr id="17" name="Ευθύγραμμο βέλος σύνδεσης 16"/>
            <p:cNvCxnSpPr/>
            <p:nvPr/>
          </p:nvCxnSpPr>
          <p:spPr bwMode="auto">
            <a:xfrm flipV="1">
              <a:off x="990667" y="3920007"/>
              <a:ext cx="414000" cy="1080000"/>
            </a:xfrm>
            <a:prstGeom prst="straightConnector1">
              <a:avLst/>
            </a:prstGeom>
            <a:noFill/>
            <a:ln w="285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triangle" w="med" len="lg"/>
            </a:ln>
            <a:effectLst/>
          </p:spPr>
        </p:cxnSp>
        <p:grpSp>
          <p:nvGrpSpPr>
            <p:cNvPr id="144" name="Ομάδα 143"/>
            <p:cNvGrpSpPr/>
            <p:nvPr/>
          </p:nvGrpSpPr>
          <p:grpSpPr>
            <a:xfrm>
              <a:off x="853612" y="3893363"/>
              <a:ext cx="8196870" cy="1257622"/>
              <a:chOff x="853612" y="3893363"/>
              <a:chExt cx="8196870" cy="1257622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5" name="Ορθογώνιο 24"/>
                  <p:cNvSpPr/>
                  <p:nvPr/>
                </p:nvSpPr>
                <p:spPr>
                  <a:xfrm>
                    <a:off x="853612" y="4006649"/>
                    <a:ext cx="311006" cy="400110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sz="2000" i="1" u="none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l-GR" sz="2000" i="1" u="none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2000" b="1" i="1" u="none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𝒓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2000" b="1" i="1" u="none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oMath>
                      </m:oMathPara>
                    </a14:m>
                    <a:endParaRPr lang="el-GR" sz="2000" u="none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5" name="Ορθογώνιο 24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53612" y="4006649"/>
                    <a:ext cx="311006" cy="400110"/>
                  </a:xfrm>
                  <a:prstGeom prst="rect">
                    <a:avLst/>
                  </a:prstGeom>
                  <a:blipFill>
                    <a:blip r:embed="rId12"/>
                    <a:stretch>
                      <a:fillRect r="-33333" b="-3030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grpSp>
            <p:nvGrpSpPr>
              <p:cNvPr id="129" name="Ομάδα 128"/>
              <p:cNvGrpSpPr/>
              <p:nvPr/>
            </p:nvGrpSpPr>
            <p:grpSpPr>
              <a:xfrm>
                <a:off x="1260142" y="3893363"/>
                <a:ext cx="7790340" cy="1257622"/>
                <a:chOff x="1260142" y="3893363"/>
                <a:chExt cx="7790340" cy="1257622"/>
              </a:xfrm>
            </p:grpSpPr>
            <p:cxnSp>
              <p:nvCxnSpPr>
                <p:cNvPr id="13" name="Ευθύγραμμο βέλος σύνδεσης 12"/>
                <p:cNvCxnSpPr/>
                <p:nvPr/>
              </p:nvCxnSpPr>
              <p:spPr bwMode="auto">
                <a:xfrm>
                  <a:off x="1426339" y="3934952"/>
                  <a:ext cx="192947" cy="810280"/>
                </a:xfrm>
                <a:prstGeom prst="straightConnector1">
                  <a:avLst/>
                </a:prstGeom>
                <a:noFill/>
                <a:ln w="38100" cap="flat" cmpd="sng" algn="ctr">
                  <a:solidFill>
                    <a:schemeClr val="accent4">
                      <a:lumMod val="10000"/>
                    </a:schemeClr>
                  </a:solidFill>
                  <a:prstDash val="solid"/>
                  <a:round/>
                  <a:headEnd type="none" w="med" len="med"/>
                  <a:tailEnd type="triangle" w="med" len="lg"/>
                </a:ln>
                <a:effectLst/>
              </p:spPr>
            </p:cxnSp>
            <p:sp>
              <p:nvSpPr>
                <p:cNvPr id="20" name="Οβάλ 19"/>
                <p:cNvSpPr/>
                <p:nvPr/>
              </p:nvSpPr>
              <p:spPr bwMode="auto">
                <a:xfrm rot="15476252">
                  <a:off x="1357403" y="3796102"/>
                  <a:ext cx="147007" cy="341529"/>
                </a:xfrm>
                <a:prstGeom prst="ellipse">
                  <a:avLst/>
                </a:prstGeom>
                <a:solidFill>
                  <a:schemeClr val="tx1">
                    <a:lumMod val="50000"/>
                    <a:alpha val="52000"/>
                  </a:schemeClr>
                </a:solidFill>
                <a:ln w="19050" cap="flat" cmpd="sng" algn="ctr">
                  <a:solidFill>
                    <a:schemeClr val="bg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0" tIns="45720" rIns="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285750" marR="0" indent="-285750" algn="l" defTabSz="914400" rtl="0" eaLnBrk="0" fontAlgn="base" latinLnBrk="0" hangingPunct="0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l-GR" sz="2500" b="1" i="1" u="sng" strike="noStrike" cap="none" normalizeH="0" baseline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itchFamily="18" charset="0"/>
                  </a:endParaRPr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3" name="Ορθογώνιο 22"/>
                    <p:cNvSpPr/>
                    <p:nvPr/>
                  </p:nvSpPr>
                  <p:spPr>
                    <a:xfrm>
                      <a:off x="1509467" y="4281613"/>
                      <a:ext cx="654282" cy="403765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1800" b="1" i="1" u="none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𝒅</m:t>
                            </m:r>
                            <m:sSub>
                              <m:sSubPr>
                                <m:ctrlPr>
                                  <a:rPr lang="en-US" sz="1800" b="1" i="1" u="none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⃗"/>
                                    <m:ctrlPr>
                                      <a:rPr lang="en-US" sz="1800" b="1" i="1" u="none" smtClea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1800" b="1" i="1" u="none" smtClea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𝑨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n-US" sz="1800" b="1" i="1" u="none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b>
                            </m:sSub>
                          </m:oMath>
                        </m:oMathPara>
                      </a14:m>
                      <a:endParaRPr lang="el-GR" sz="1800" dirty="0">
                        <a:solidFill>
                          <a:srgbClr val="0000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23" name="Ορθογώνιο 22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509467" y="4281613"/>
                      <a:ext cx="654282" cy="403765"/>
                    </a:xfrm>
                    <a:prstGeom prst="rect">
                      <a:avLst/>
                    </a:prstGeom>
                    <a:blipFill>
                      <a:blip r:embed="rId13"/>
                      <a:stretch>
                        <a:fillRect b="-1493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123" name="Ορθογώνιο 122"/>
                <p:cNvSpPr/>
                <p:nvPr/>
              </p:nvSpPr>
              <p:spPr>
                <a:xfrm>
                  <a:off x="3118621" y="4227655"/>
                  <a:ext cx="5931861" cy="923330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n-US" sz="1600" i="0" u="none" dirty="0" smtClean="0">
                      <a:solidFill>
                        <a:srgbClr val="000000"/>
                      </a:solidFill>
                    </a:rPr>
                    <a:t>H </a:t>
                  </a:r>
                  <a:r>
                    <a:rPr lang="el-GR" sz="1600" i="0" u="none" dirty="0" smtClean="0">
                      <a:solidFill>
                        <a:srgbClr val="000000"/>
                      </a:solidFill>
                    </a:rPr>
                    <a:t>κωνική επιφάνεια της στερεάς γωνίας </a:t>
                  </a:r>
                  <a:r>
                    <a:rPr lang="en-US" sz="1800" u="none" dirty="0" smtClean="0">
                      <a:solidFill>
                        <a:srgbClr val="FF0000"/>
                      </a:solidFill>
                    </a:rPr>
                    <a:t>d</a:t>
                  </a:r>
                  <a:r>
                    <a:rPr lang="el-GR" sz="1800" u="none" dirty="0" smtClean="0">
                      <a:solidFill>
                        <a:srgbClr val="FF0000"/>
                      </a:solidFill>
                    </a:rPr>
                    <a:t>Ω</a:t>
                  </a:r>
                  <a:r>
                    <a:rPr lang="en-US" sz="1600" i="0" u="none" dirty="0" smtClean="0">
                      <a:solidFill>
                        <a:srgbClr val="000000"/>
                      </a:solidFill>
                    </a:rPr>
                    <a:t> </a:t>
                  </a:r>
                  <a:r>
                    <a:rPr lang="el-GR" sz="1600" i="0" u="none" dirty="0" smtClean="0">
                      <a:solidFill>
                        <a:srgbClr val="000000"/>
                      </a:solidFill>
                    </a:rPr>
                    <a:t>τέμνει επίσης την επιφάνεια </a:t>
                  </a:r>
                  <a:r>
                    <a:rPr lang="el-GR" sz="1800" i="0" u="none" dirty="0" smtClean="0">
                      <a:solidFill>
                        <a:srgbClr val="FF0000"/>
                      </a:solidFill>
                    </a:rPr>
                    <a:t>Α</a:t>
                  </a:r>
                  <a:r>
                    <a:rPr lang="el-GR" sz="1600" i="0" u="none" dirty="0" smtClean="0">
                      <a:solidFill>
                        <a:srgbClr val="000000"/>
                      </a:solidFill>
                    </a:rPr>
                    <a:t> και σε δεύτερη περιοχή εμβαδού </a:t>
                  </a:r>
                  <a:r>
                    <a:rPr lang="en-US" sz="1800" u="none" dirty="0" smtClean="0">
                      <a:solidFill>
                        <a:srgbClr val="FF0000"/>
                      </a:solidFill>
                    </a:rPr>
                    <a:t>dA</a:t>
                  </a:r>
                  <a:r>
                    <a:rPr lang="en-US" sz="1800" i="0" u="none" baseline="-25000" dirty="0" smtClean="0">
                      <a:solidFill>
                        <a:srgbClr val="FF0000"/>
                      </a:solidFill>
                    </a:rPr>
                    <a:t>2</a:t>
                  </a:r>
                  <a:r>
                    <a:rPr lang="el-GR" sz="1600" i="0" u="none" baseline="-25000" dirty="0" smtClean="0">
                      <a:solidFill>
                        <a:schemeClr val="bg2"/>
                      </a:solidFill>
                    </a:rPr>
                    <a:t> </a:t>
                  </a:r>
                  <a:r>
                    <a:rPr lang="el-GR" sz="1600" i="0" u="none" dirty="0" smtClean="0">
                      <a:solidFill>
                        <a:schemeClr val="bg2"/>
                      </a:solidFill>
                    </a:rPr>
                    <a:t>η οποία απέχει</a:t>
                  </a:r>
                  <a:r>
                    <a:rPr lang="en-US" sz="1600" i="0" u="none" dirty="0" smtClean="0">
                      <a:solidFill>
                        <a:schemeClr val="bg2"/>
                      </a:solidFill>
                    </a:rPr>
                    <a:t>  </a:t>
                  </a:r>
                  <a:r>
                    <a:rPr lang="el-GR" sz="1600" i="0" u="none" dirty="0" smtClean="0">
                      <a:solidFill>
                        <a:schemeClr val="bg2"/>
                      </a:solidFill>
                    </a:rPr>
                    <a:t>από το σημειακό φορτίο </a:t>
                  </a:r>
                  <a:r>
                    <a:rPr lang="en-US" sz="1800" u="none" dirty="0" smtClean="0">
                      <a:solidFill>
                        <a:srgbClr val="FF3300"/>
                      </a:solidFill>
                    </a:rPr>
                    <a:t>q</a:t>
                  </a:r>
                  <a:r>
                    <a:rPr lang="el-GR" sz="1600" i="0" u="none" dirty="0" smtClean="0">
                      <a:solidFill>
                        <a:schemeClr val="bg2"/>
                      </a:solidFill>
                    </a:rPr>
                    <a:t> απόσταση </a:t>
                  </a:r>
                  <a:r>
                    <a:rPr lang="en-US" sz="1800" u="none" dirty="0" smtClean="0">
                      <a:solidFill>
                        <a:srgbClr val="FF3300"/>
                      </a:solidFill>
                    </a:rPr>
                    <a:t>r</a:t>
                  </a:r>
                  <a:r>
                    <a:rPr lang="en-US" sz="1800" i="0" u="none" baseline="-25000" dirty="0" smtClean="0">
                      <a:solidFill>
                        <a:srgbClr val="FF3300"/>
                      </a:solidFill>
                    </a:rPr>
                    <a:t>2</a:t>
                  </a:r>
                  <a:endParaRPr lang="el-GR" sz="1800" i="0" dirty="0">
                    <a:solidFill>
                      <a:srgbClr val="FF3300"/>
                    </a:solidFill>
                  </a:endParaRPr>
                </a:p>
              </p:txBody>
            </p:sp>
          </p:grpSp>
        </p:grpSp>
      </p:grpSp>
      <p:grpSp>
        <p:nvGrpSpPr>
          <p:cNvPr id="135" name="Ομάδα 134"/>
          <p:cNvGrpSpPr/>
          <p:nvPr/>
        </p:nvGrpSpPr>
        <p:grpSpPr>
          <a:xfrm>
            <a:off x="1478107" y="2851657"/>
            <a:ext cx="3676231" cy="3153869"/>
            <a:chOff x="1478107" y="2851657"/>
            <a:chExt cx="3676231" cy="3153869"/>
          </a:xfrm>
        </p:grpSpPr>
        <p:cxnSp>
          <p:nvCxnSpPr>
            <p:cNvPr id="93" name="Ευθύγραμμο βέλος σύνδεσης 92"/>
            <p:cNvCxnSpPr/>
            <p:nvPr/>
          </p:nvCxnSpPr>
          <p:spPr bwMode="auto">
            <a:xfrm flipV="1">
              <a:off x="1478107" y="2851657"/>
              <a:ext cx="439923" cy="1126310"/>
            </a:xfrm>
            <a:prstGeom prst="straightConnector1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lg"/>
            </a:ln>
            <a:effectLst/>
          </p:spPr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7" name="Ορθογώνιο 36"/>
                <p:cNvSpPr/>
                <p:nvPr/>
              </p:nvSpPr>
              <p:spPr>
                <a:xfrm>
                  <a:off x="1707613" y="3084477"/>
                  <a:ext cx="539956" cy="43749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i="1" u="none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n-US" sz="2000" i="1" u="none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000" b="1" i="1" u="none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𝑬</m:t>
                                </m:r>
                              </m:e>
                            </m:acc>
                          </m:e>
                          <m:sub>
                            <m:r>
                              <a:rPr lang="en-US" sz="2000" b="1" i="1" u="none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oMath>
                    </m:oMathPara>
                  </a14:m>
                  <a:endParaRPr lang="el-GR" sz="2000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37" name="Ορθογώνιο 3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07613" y="3084477"/>
                  <a:ext cx="539956" cy="437492"/>
                </a:xfrm>
                <a:prstGeom prst="rect">
                  <a:avLst/>
                </a:prstGeom>
                <a:blipFill>
                  <a:blip r:embed="rId14"/>
                  <a:stretch>
                    <a:fillRect b="-1389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31" name="Ορθογώνιο 130"/>
            <p:cNvSpPr/>
            <p:nvPr/>
          </p:nvSpPr>
          <p:spPr>
            <a:xfrm>
              <a:off x="1696599" y="5350975"/>
              <a:ext cx="2215005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600" i="0" u="none" dirty="0" smtClean="0">
                  <a:solidFill>
                    <a:schemeClr val="bg1"/>
                  </a:solidFill>
                </a:rPr>
                <a:t>Ένταση του ηλεκτρικού πεδίου</a:t>
              </a:r>
              <a:endParaRPr lang="el-GR" sz="1600" i="0" dirty="0">
                <a:solidFill>
                  <a:schemeClr val="bg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2" name="Ορθογώνιο 131"/>
                <p:cNvSpPr/>
                <p:nvPr/>
              </p:nvSpPr>
              <p:spPr>
                <a:xfrm>
                  <a:off x="3445409" y="5298153"/>
                  <a:ext cx="1708929" cy="707373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800" b="1" i="1" u="none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800" b="1" i="1" u="none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𝑬</m:t>
                            </m:r>
                          </m:e>
                          <m:sub>
                            <m:r>
                              <a:rPr lang="en-US" sz="1800" b="1" i="1" u="none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  <m:r>
                          <a:rPr lang="en-US" sz="1800" b="1" i="1" u="none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1800" b="1" i="1" u="none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800" b="1" i="1" u="none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el-GR" sz="1800" b="1" i="1" u="none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𝟒</m:t>
                            </m:r>
                            <m:r>
                              <a:rPr lang="el-GR" sz="1800" b="1" i="1" u="none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𝝅</m:t>
                            </m:r>
                            <m:sSub>
                              <m:sSubPr>
                                <m:ctrlPr>
                                  <a:rPr lang="el-GR" sz="1800" b="1" i="1" u="none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sz="1800" b="1" i="1" u="none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𝜺</m:t>
                                </m:r>
                              </m:e>
                              <m:sub>
                                <m:r>
                                  <a:rPr lang="el-GR" sz="1800" b="1" i="1" u="none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</m:sub>
                            </m:sSub>
                          </m:den>
                        </m:f>
                        <m:r>
                          <a:rPr lang="el-GR" sz="1800" b="1" i="1" u="none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f>
                          <m:fPr>
                            <m:ctrlPr>
                              <a:rPr lang="el-GR" sz="1800" b="1" i="1" u="none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800" b="1" i="1" u="none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𝒒</m:t>
                            </m:r>
                          </m:num>
                          <m:den>
                            <m:sSubSup>
                              <m:sSubSupPr>
                                <m:ctrlPr>
                                  <a:rPr lang="el-GR" sz="1800" b="1" i="1" u="none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sz="1800" b="1" i="1" u="none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𝒓</m:t>
                                </m:r>
                              </m:e>
                              <m:sub>
                                <m:r>
                                  <a:rPr lang="en-US" sz="1800" b="1" i="1" u="none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b>
                              <m:sup>
                                <m:r>
                                  <a:rPr lang="en-US" sz="1800" b="1" i="1" u="none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bSup>
                          </m:den>
                        </m:f>
                      </m:oMath>
                    </m:oMathPara>
                  </a14:m>
                  <a:endParaRPr lang="el-GR" sz="1800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32" name="Ορθογώνιο 13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45409" y="5298153"/>
                  <a:ext cx="1708929" cy="707373"/>
                </a:xfrm>
                <a:prstGeom prst="rect">
                  <a:avLst/>
                </a:prstGeom>
                <a:blipFill>
                  <a:blip r:embed="rId1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48" name="Ομάδα 147"/>
          <p:cNvGrpSpPr/>
          <p:nvPr/>
        </p:nvGrpSpPr>
        <p:grpSpPr>
          <a:xfrm>
            <a:off x="13271" y="5561425"/>
            <a:ext cx="1602801" cy="1178325"/>
            <a:chOff x="200309" y="5561425"/>
            <a:chExt cx="1602801" cy="1178325"/>
          </a:xfrm>
        </p:grpSpPr>
        <p:sp>
          <p:nvSpPr>
            <p:cNvPr id="133" name="Ορθογώνιο 132"/>
            <p:cNvSpPr/>
            <p:nvPr/>
          </p:nvSpPr>
          <p:spPr>
            <a:xfrm>
              <a:off x="200309" y="5912089"/>
              <a:ext cx="1556699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600" i="0" u="none" dirty="0" smtClean="0">
                  <a:solidFill>
                    <a:schemeClr val="bg1"/>
                  </a:solidFill>
                </a:rPr>
                <a:t>Στη θέση </a:t>
              </a:r>
              <a:r>
                <a:rPr lang="en-US" sz="2000" u="none" dirty="0" smtClean="0">
                  <a:solidFill>
                    <a:srgbClr val="FF0000"/>
                  </a:solidFill>
                </a:rPr>
                <a:t>r</a:t>
              </a:r>
              <a:r>
                <a:rPr lang="en-US" sz="2000" i="0" u="none" baseline="-25000" dirty="0" smtClean="0">
                  <a:solidFill>
                    <a:srgbClr val="FF0000"/>
                  </a:solidFill>
                </a:rPr>
                <a:t>2</a:t>
              </a:r>
              <a:endParaRPr lang="el-GR" sz="2000" i="0" dirty="0">
                <a:solidFill>
                  <a:srgbClr val="FF0000"/>
                </a:solidFill>
              </a:endParaRPr>
            </a:p>
          </p:txBody>
        </p:sp>
        <p:sp>
          <p:nvSpPr>
            <p:cNvPr id="134" name="Δεξί άγκιστρο 133"/>
            <p:cNvSpPr/>
            <p:nvPr/>
          </p:nvSpPr>
          <p:spPr bwMode="auto">
            <a:xfrm flipH="1">
              <a:off x="1478995" y="5561425"/>
              <a:ext cx="324115" cy="1178325"/>
            </a:xfrm>
            <a:prstGeom prst="rightBrace">
              <a:avLst>
                <a:gd name="adj1" fmla="val 27569"/>
                <a:gd name="adj2" fmla="val 50000"/>
              </a:avLst>
            </a:prstGeom>
            <a:noFill/>
            <a:ln w="285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285750" marR="0" indent="-28575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2500" b="1" i="1" u="sng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</a:endParaRPr>
            </a:p>
          </p:txBody>
        </p:sp>
      </p:grpSp>
      <p:grpSp>
        <p:nvGrpSpPr>
          <p:cNvPr id="147" name="Ομάδα 146"/>
          <p:cNvGrpSpPr/>
          <p:nvPr/>
        </p:nvGrpSpPr>
        <p:grpSpPr>
          <a:xfrm>
            <a:off x="1164167" y="3657835"/>
            <a:ext cx="4779426" cy="3209640"/>
            <a:chOff x="1164167" y="3657835"/>
            <a:chExt cx="4779426" cy="3209640"/>
          </a:xfrm>
        </p:grpSpPr>
        <p:sp>
          <p:nvSpPr>
            <p:cNvPr id="136" name="Ορθογώνιο 135"/>
            <p:cNvSpPr/>
            <p:nvPr/>
          </p:nvSpPr>
          <p:spPr>
            <a:xfrm>
              <a:off x="1672353" y="6282700"/>
              <a:ext cx="1746256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600" i="0" u="none" dirty="0">
                  <a:solidFill>
                    <a:schemeClr val="bg1"/>
                  </a:solidFill>
                </a:rPr>
                <a:t>Σ</a:t>
              </a:r>
              <a:r>
                <a:rPr lang="el-GR" sz="1600" i="0" u="none" dirty="0" smtClean="0">
                  <a:solidFill>
                    <a:schemeClr val="bg1"/>
                  </a:solidFill>
                </a:rPr>
                <a:t>τοιχειώδης ροή του πεδίου</a:t>
              </a:r>
              <a:endParaRPr lang="el-GR" sz="1600" i="0" dirty="0">
                <a:solidFill>
                  <a:schemeClr val="bg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7" name="Ορθογώνιο 136"/>
                <p:cNvSpPr/>
                <p:nvPr/>
              </p:nvSpPr>
              <p:spPr>
                <a:xfrm>
                  <a:off x="3428928" y="6319266"/>
                  <a:ext cx="2514665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800" b="1" i="1" u="none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𝒅</m:t>
                        </m:r>
                        <m:sSub>
                          <m:sSubPr>
                            <m:ctrlPr>
                              <a:rPr lang="en-US" sz="1800" b="1" i="1" u="none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1800" b="1" i="1" u="none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𝜱</m:t>
                            </m:r>
                          </m:e>
                          <m:sub>
                            <m:r>
                              <a:rPr lang="el-GR" sz="1800" b="1" i="1" u="none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  <m:r>
                          <a:rPr lang="el-GR" sz="1800" b="1" i="0" u="none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el-GR" sz="1800" b="1" i="1" u="none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800" b="1" i="1" u="none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𝑬</m:t>
                            </m:r>
                          </m:e>
                          <m:sub>
                            <m:r>
                              <a:rPr lang="el-GR" sz="1800" b="1" i="1" u="none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  <m:r>
                          <a:rPr lang="en-US" sz="1800" b="1" i="1" u="none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800" b="1" i="1" u="none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𝒅</m:t>
                        </m:r>
                        <m:sSub>
                          <m:sSubPr>
                            <m:ctrlPr>
                              <a:rPr lang="en-US" sz="1800" b="1" i="1" u="none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800" b="1" i="1" u="none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𝑨</m:t>
                            </m:r>
                          </m:e>
                          <m:sub>
                            <m:r>
                              <a:rPr lang="en-US" sz="1800" b="1" i="1" u="none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  <m:r>
                          <a:rPr lang="en-US" sz="1800" b="1" i="1" u="none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func>
                          <m:funcPr>
                            <m:ctrlPr>
                              <a:rPr lang="en-US" sz="1800" b="1" i="1" u="none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sz="1800" b="1" i="0" u="none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𝐜𝐨𝐬</m:t>
                            </m:r>
                          </m:fName>
                          <m:e>
                            <m:sSub>
                              <m:sSubPr>
                                <m:ctrlPr>
                                  <a:rPr lang="en-US" sz="1800" b="0" i="1" u="none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sz="1800" b="1" i="1" u="none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𝜽</m:t>
                                </m:r>
                              </m:e>
                              <m:sub>
                                <m:r>
                                  <a:rPr lang="el-GR" sz="1800" b="1" i="1" u="none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b>
                            </m:sSub>
                          </m:e>
                        </m:func>
                        <m:r>
                          <a:rPr lang="el-GR" sz="1800" b="1" i="1" u="none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 </m:t>
                        </m:r>
                      </m:oMath>
                    </m:oMathPara>
                  </a14:m>
                  <a:endParaRPr lang="el-GR" sz="1800" dirty="0"/>
                </a:p>
              </p:txBody>
            </p:sp>
          </mc:Choice>
          <mc:Fallback xmlns="">
            <p:sp>
              <p:nvSpPr>
                <p:cNvPr id="137" name="Ορθογώνιο 13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28928" y="6319266"/>
                  <a:ext cx="2514665" cy="369332"/>
                </a:xfrm>
                <a:prstGeom prst="rect">
                  <a:avLst/>
                </a:prstGeom>
                <a:blipFill>
                  <a:blip r:embed="rId16"/>
                  <a:stretch>
                    <a:fillRect b="-166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40" name="Ομάδα 139"/>
            <p:cNvGrpSpPr/>
            <p:nvPr/>
          </p:nvGrpSpPr>
          <p:grpSpPr>
            <a:xfrm>
              <a:off x="1164167" y="3657835"/>
              <a:ext cx="995890" cy="684000"/>
              <a:chOff x="1164167" y="3657835"/>
              <a:chExt cx="995890" cy="684000"/>
            </a:xfrm>
          </p:grpSpPr>
          <p:sp>
            <p:nvSpPr>
              <p:cNvPr id="138" name="Τόξο 137"/>
              <p:cNvSpPr/>
              <p:nvPr/>
            </p:nvSpPr>
            <p:spPr bwMode="auto">
              <a:xfrm>
                <a:off x="1164167" y="3657835"/>
                <a:ext cx="684000" cy="684000"/>
              </a:xfrm>
              <a:prstGeom prst="arc">
                <a:avLst>
                  <a:gd name="adj1" fmla="val 17384107"/>
                  <a:gd name="adj2" fmla="val 5052579"/>
                </a:avLst>
              </a:prstGeom>
              <a:noFill/>
              <a:ln w="19050" cap="flat" cmpd="sng" algn="ctr">
                <a:solidFill>
                  <a:schemeClr val="bg1"/>
                </a:solidFill>
                <a:prstDash val="solid"/>
                <a:round/>
                <a:headEnd type="triangle" w="med" len="lg"/>
                <a:tailEnd type="triangle" w="med" len="lg"/>
              </a:ln>
              <a:effectLst/>
            </p:spPr>
            <p:txBody>
              <a:bodyPr vert="horz" wrap="square" lIns="0" tIns="45720" rIns="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285750" marR="0" indent="-28575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2500" b="1" i="1" u="sng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itchFamily="18" charset="0"/>
                </a:endParaRPr>
              </a:p>
            </p:txBody>
          </p:sp>
          <p:sp>
            <p:nvSpPr>
              <p:cNvPr id="139" name="Ορθογώνιο 138"/>
              <p:cNvSpPr/>
              <p:nvPr/>
            </p:nvSpPr>
            <p:spPr>
              <a:xfrm>
                <a:off x="1755520" y="3912877"/>
                <a:ext cx="404537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l-GR" sz="1800" u="none" dirty="0" smtClean="0">
                    <a:solidFill>
                      <a:schemeClr val="bg1"/>
                    </a:solidFill>
                  </a:rPr>
                  <a:t>θ</a:t>
                </a:r>
                <a:r>
                  <a:rPr lang="el-GR" sz="1800" u="none" baseline="-25000" dirty="0" smtClean="0">
                    <a:solidFill>
                      <a:schemeClr val="bg1"/>
                    </a:solidFill>
                  </a:rPr>
                  <a:t>2</a:t>
                </a:r>
                <a:endParaRPr lang="el-GR" sz="1800" dirty="0"/>
              </a:p>
            </p:txBody>
          </p:sp>
        </p:grpSp>
      </p:grpSp>
      <p:grpSp>
        <p:nvGrpSpPr>
          <p:cNvPr id="141" name="Ομάδα 140"/>
          <p:cNvGrpSpPr/>
          <p:nvPr/>
        </p:nvGrpSpPr>
        <p:grpSpPr>
          <a:xfrm>
            <a:off x="5758416" y="5483828"/>
            <a:ext cx="641814" cy="1255922"/>
            <a:chOff x="5829741" y="4500020"/>
            <a:chExt cx="641814" cy="1255922"/>
          </a:xfrm>
        </p:grpSpPr>
        <p:sp>
          <p:nvSpPr>
            <p:cNvPr id="142" name="Δεξί άγκιστρο 141"/>
            <p:cNvSpPr/>
            <p:nvPr/>
          </p:nvSpPr>
          <p:spPr bwMode="auto">
            <a:xfrm>
              <a:off x="5829741" y="4500020"/>
              <a:ext cx="324115" cy="1255922"/>
            </a:xfrm>
            <a:prstGeom prst="rightBrace">
              <a:avLst>
                <a:gd name="adj1" fmla="val 27569"/>
                <a:gd name="adj2" fmla="val 50000"/>
              </a:avLst>
            </a:prstGeom>
            <a:noFill/>
            <a:ln w="285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285750" marR="0" indent="-28575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2500" b="1" i="1" u="sng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</a:endParaRPr>
            </a:p>
          </p:txBody>
        </p:sp>
        <p:cxnSp>
          <p:nvCxnSpPr>
            <p:cNvPr id="143" name="Ευθύγραμμο βέλος σύνδεσης 142"/>
            <p:cNvCxnSpPr/>
            <p:nvPr/>
          </p:nvCxnSpPr>
          <p:spPr bwMode="auto">
            <a:xfrm flipV="1">
              <a:off x="6039555" y="5129547"/>
              <a:ext cx="432000" cy="0"/>
            </a:xfrm>
            <a:prstGeom prst="straightConnector1">
              <a:avLst/>
            </a:prstGeom>
            <a:noFill/>
            <a:ln w="762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triangle" w="med" len="lg"/>
            </a:ln>
            <a:effectLst/>
          </p:spPr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6" name="Ορθογώνιο 65"/>
              <p:cNvSpPr/>
              <p:nvPr/>
            </p:nvSpPr>
            <p:spPr>
              <a:xfrm>
                <a:off x="6309906" y="5767614"/>
                <a:ext cx="2828261" cy="71378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1" i="1" u="none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𝒅</m:t>
                      </m:r>
                      <m:sSub>
                        <m:sSubPr>
                          <m:ctrlPr>
                            <a:rPr lang="en-US" sz="1800" b="1" i="1" u="none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1800" b="1" i="1" u="none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𝜱</m:t>
                          </m:r>
                        </m:e>
                        <m:sub>
                          <m:r>
                            <a:rPr lang="el-GR" sz="1800" b="1" i="1" u="none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l-GR" sz="1800" b="1" i="0" u="none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800" i="1" u="none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800" u="none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𝒒</m:t>
                          </m:r>
                        </m:num>
                        <m:den>
                          <m:r>
                            <a:rPr lang="el-GR" sz="1800" u="none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  <m:r>
                            <a:rPr lang="el-GR" sz="1800" u="none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𝝅</m:t>
                          </m:r>
                          <m:sSub>
                            <m:sSubPr>
                              <m:ctrlPr>
                                <a:rPr lang="el-GR" sz="1800" i="1" u="none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1800" u="none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𝜺</m:t>
                              </m:r>
                            </m:e>
                            <m:sub>
                              <m:r>
                                <a:rPr lang="el-GR" sz="1800" u="none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den>
                      </m:f>
                      <m:r>
                        <a:rPr lang="el-GR" sz="1800" u="none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l-GR" sz="1800" i="1" u="none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800" u="none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𝒅</m:t>
                          </m:r>
                          <m:sSub>
                            <m:sSubPr>
                              <m:ctrlPr>
                                <a:rPr lang="en-US" sz="1800" i="1" u="none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u="none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𝑨</m:t>
                              </m:r>
                            </m:e>
                            <m:sub>
                              <m:r>
                                <a:rPr lang="en-US" sz="1800" u="none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  <m:r>
                            <a:rPr lang="en-US" sz="1800" u="none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func>
                            <m:funcPr>
                              <m:ctrlPr>
                                <a:rPr lang="en-US" sz="1800" i="1" u="none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a:rPr lang="en-US" sz="1800" i="0" u="none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𝐜𝐨𝐬</m:t>
                              </m:r>
                            </m:fName>
                            <m:e>
                              <m:sSub>
                                <m:sSubPr>
                                  <m:ctrlPr>
                                    <a:rPr lang="en-US" sz="1800" b="0" i="1" u="none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l-GR" sz="1800" u="none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𝜽</m:t>
                                  </m:r>
                                </m:e>
                                <m:sub>
                                  <m:r>
                                    <a:rPr lang="el-GR" sz="1800" u="none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</m:e>
                          </m:func>
                        </m:num>
                        <m:den>
                          <m:sSubSup>
                            <m:sSubSupPr>
                              <m:ctrlPr>
                                <a:rPr lang="el-GR" sz="1800" i="1" u="none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800" u="none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</m:e>
                            <m:sub>
                              <m:r>
                                <a:rPr lang="en-US" sz="1800" u="none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  <m:sup>
                              <m:r>
                                <a:rPr lang="en-US" sz="1800" u="none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bSup>
                        </m:den>
                      </m:f>
                    </m:oMath>
                  </m:oMathPara>
                </a14:m>
                <a:endParaRPr lang="el-GR" sz="1800" dirty="0"/>
              </a:p>
            </p:txBody>
          </p:sp>
        </mc:Choice>
        <mc:Fallback xmlns="">
          <p:sp>
            <p:nvSpPr>
              <p:cNvPr id="66" name="Ορθογώνιο 6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09906" y="5767614"/>
                <a:ext cx="2828261" cy="713785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5338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31581" y="13705"/>
            <a:ext cx="9029291" cy="692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2400" i="0" u="none" dirty="0" smtClean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ΝΟΜΟΣ </a:t>
            </a:r>
            <a:r>
              <a:rPr lang="en-US" sz="2400" i="0" u="none" dirty="0" smtClean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GAUSS </a:t>
            </a:r>
            <a:r>
              <a:rPr lang="el-GR" sz="2400" i="0" u="none" dirty="0" smtClean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ΓΙΑ ΤΟ ΗΛΕΚΤΡΙΚΟ ΠΕΔΙΟ ΣΤΟΝ ΕΛΕΥΘΕΡΟ ΧΩΡΟ</a:t>
            </a:r>
            <a:endParaRPr lang="en-US" sz="2400" i="0" u="none" dirty="0">
              <a:solidFill>
                <a:srgbClr val="FC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114800" y="3169229"/>
            <a:ext cx="65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el-GR" dirty="0"/>
          </a:p>
        </p:txBody>
      </p:sp>
      <p:grpSp>
        <p:nvGrpSpPr>
          <p:cNvPr id="36" name="Ομάδα 35"/>
          <p:cNvGrpSpPr/>
          <p:nvPr/>
        </p:nvGrpSpPr>
        <p:grpSpPr>
          <a:xfrm>
            <a:off x="3287139" y="1915962"/>
            <a:ext cx="4258447" cy="841388"/>
            <a:chOff x="3287139" y="3048573"/>
            <a:chExt cx="4258447" cy="841388"/>
          </a:xfrm>
        </p:grpSpPr>
        <p:grpSp>
          <p:nvGrpSpPr>
            <p:cNvPr id="37" name="Ομάδα 36"/>
            <p:cNvGrpSpPr/>
            <p:nvPr/>
          </p:nvGrpSpPr>
          <p:grpSpPr>
            <a:xfrm>
              <a:off x="3287139" y="3048573"/>
              <a:ext cx="2506615" cy="841388"/>
              <a:chOff x="3318312" y="3692811"/>
              <a:chExt cx="2506615" cy="841388"/>
            </a:xfrm>
          </p:grpSpPr>
          <p:sp>
            <p:nvSpPr>
              <p:cNvPr id="39" name="Ορθογώνιο 38"/>
              <p:cNvSpPr/>
              <p:nvPr/>
            </p:nvSpPr>
            <p:spPr>
              <a:xfrm>
                <a:off x="3318312" y="3692811"/>
                <a:ext cx="2506615" cy="8309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l-GR" sz="1600" i="0" u="none" dirty="0" smtClean="0">
                    <a:solidFill>
                      <a:schemeClr val="bg1"/>
                    </a:solidFill>
                  </a:rPr>
                  <a:t>Η στοιχειώδης ροή του ηλεκτρικού πεδίου στη θέση   </a:t>
                </a:r>
                <a:r>
                  <a:rPr lang="en-US" sz="1600" i="0" u="none" dirty="0" smtClean="0">
                    <a:solidFill>
                      <a:schemeClr val="bg1"/>
                    </a:solidFill>
                  </a:rPr>
                  <a:t>     </a:t>
                </a:r>
                <a:r>
                  <a:rPr lang="el-GR" sz="1600" i="0" u="none" dirty="0" smtClean="0">
                    <a:solidFill>
                      <a:schemeClr val="bg1"/>
                    </a:solidFill>
                  </a:rPr>
                  <a:t>είναι         </a:t>
                </a:r>
                <a:endParaRPr lang="el-GR" sz="1200" dirty="0">
                  <a:solidFill>
                    <a:srgbClr val="FF0000"/>
                  </a:solidFill>
                </a:endParaRP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0" name="Ορθογώνιο 39"/>
                  <p:cNvSpPr/>
                  <p:nvPr/>
                </p:nvSpPr>
                <p:spPr>
                  <a:xfrm>
                    <a:off x="3831675" y="4134089"/>
                    <a:ext cx="311006" cy="400110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sz="2000" i="1" u="none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l-GR" sz="2000" i="1" u="none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2000" b="1" i="1" u="none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𝒓</m:t>
                                  </m:r>
                                </m:e>
                              </m:acc>
                            </m:e>
                            <m:sub>
                              <m:r>
                                <a:rPr lang="el-GR" sz="2000" b="1" i="1" u="none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oMath>
                      </m:oMathPara>
                    </a14:m>
                    <a:endParaRPr lang="el-GR" sz="2000" u="none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40" name="Ορθογώνιο 39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831675" y="4134089"/>
                    <a:ext cx="311006" cy="400110"/>
                  </a:xfrm>
                  <a:prstGeom prst="rect">
                    <a:avLst/>
                  </a:prstGeom>
                  <a:blipFill>
                    <a:blip r:embed="rId4"/>
                    <a:stretch>
                      <a:fillRect r="-33333" b="-3030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8" name="Ορθογώνιο 37"/>
                <p:cNvSpPr/>
                <p:nvPr/>
              </p:nvSpPr>
              <p:spPr>
                <a:xfrm>
                  <a:off x="5616981" y="3107558"/>
                  <a:ext cx="1928605" cy="617348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800" u="none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𝒅</m:t>
                        </m:r>
                        <m:sSub>
                          <m:sSubPr>
                            <m:ctrlPr>
                              <a:rPr lang="en-US" sz="1800" i="1" u="none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1800" b="1" i="1" u="none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𝜱</m:t>
                            </m:r>
                          </m:e>
                          <m:sub>
                            <m:r>
                              <a:rPr lang="el-GR" sz="1800" b="1" i="1" u="none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r>
                          <a:rPr lang="el-GR" sz="1800" i="0" u="none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1800" i="1" u="none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800" b="1" i="1" u="none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𝒒</m:t>
                            </m:r>
                          </m:num>
                          <m:den>
                            <m:r>
                              <a:rPr lang="el-GR" sz="1800" u="none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𝟒</m:t>
                            </m:r>
                            <m:r>
                              <a:rPr lang="el-GR" sz="1800" u="none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𝝅</m:t>
                            </m:r>
                            <m:sSub>
                              <m:sSubPr>
                                <m:ctrlPr>
                                  <a:rPr lang="el-GR" sz="1800" i="1" u="none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sz="1800" u="none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𝜺</m:t>
                                </m:r>
                              </m:e>
                              <m:sub>
                                <m:r>
                                  <a:rPr lang="el-GR" sz="1800" u="none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</m:sub>
                            </m:sSub>
                          </m:den>
                        </m:f>
                        <m:r>
                          <a:rPr lang="en-US" sz="1800" b="1" i="1" u="none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800" b="1" i="1" u="none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𝒅</m:t>
                        </m:r>
                        <m:r>
                          <a:rPr lang="el-GR" sz="1800" b="1" i="0" u="none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𝛀</m:t>
                        </m:r>
                      </m:oMath>
                    </m:oMathPara>
                  </a14:m>
                  <a:endParaRPr lang="el-GR" sz="1800" dirty="0"/>
                </a:p>
              </p:txBody>
            </p:sp>
          </mc:Choice>
          <mc:Fallback xmlns="">
            <p:sp>
              <p:nvSpPr>
                <p:cNvPr id="38" name="Ορθογώνιο 3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616981" y="3107558"/>
                  <a:ext cx="1928605" cy="617348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8" name="Ομάδα 57"/>
          <p:cNvGrpSpPr/>
          <p:nvPr/>
        </p:nvGrpSpPr>
        <p:grpSpPr>
          <a:xfrm>
            <a:off x="8304812" y="3162848"/>
            <a:ext cx="708987" cy="1731269"/>
            <a:chOff x="5829741" y="4500020"/>
            <a:chExt cx="708987" cy="1255922"/>
          </a:xfrm>
        </p:grpSpPr>
        <p:sp>
          <p:nvSpPr>
            <p:cNvPr id="59" name="Δεξί άγκιστρο 58"/>
            <p:cNvSpPr/>
            <p:nvPr/>
          </p:nvSpPr>
          <p:spPr bwMode="auto">
            <a:xfrm>
              <a:off x="5829741" y="4500020"/>
              <a:ext cx="324115" cy="1255922"/>
            </a:xfrm>
            <a:prstGeom prst="rightBrace">
              <a:avLst>
                <a:gd name="adj1" fmla="val 27569"/>
                <a:gd name="adj2" fmla="val 50000"/>
              </a:avLst>
            </a:prstGeom>
            <a:noFill/>
            <a:ln w="285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285750" marR="0" indent="-28575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2500" b="1" i="1" u="sng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</a:endParaRPr>
            </a:p>
          </p:txBody>
        </p:sp>
        <p:cxnSp>
          <p:nvCxnSpPr>
            <p:cNvPr id="60" name="Ευθύγραμμο βέλος σύνδεσης 59"/>
            <p:cNvCxnSpPr/>
            <p:nvPr/>
          </p:nvCxnSpPr>
          <p:spPr bwMode="auto">
            <a:xfrm flipV="1">
              <a:off x="6070728" y="5124282"/>
              <a:ext cx="468000" cy="0"/>
            </a:xfrm>
            <a:prstGeom prst="straightConnector1">
              <a:avLst/>
            </a:prstGeom>
            <a:noFill/>
            <a:ln w="762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triangle" w="med" len="lg"/>
            </a:ln>
            <a:effectLst/>
          </p:spPr>
        </p:cxnSp>
      </p:grpSp>
      <p:grpSp>
        <p:nvGrpSpPr>
          <p:cNvPr id="129" name="Ομάδα 128"/>
          <p:cNvGrpSpPr/>
          <p:nvPr/>
        </p:nvGrpSpPr>
        <p:grpSpPr>
          <a:xfrm>
            <a:off x="3322182" y="2968938"/>
            <a:ext cx="5109434" cy="831303"/>
            <a:chOff x="3322182" y="3987249"/>
            <a:chExt cx="5109434" cy="831303"/>
          </a:xfrm>
        </p:grpSpPr>
        <p:grpSp>
          <p:nvGrpSpPr>
            <p:cNvPr id="127" name="Ομάδα 126"/>
            <p:cNvGrpSpPr/>
            <p:nvPr/>
          </p:nvGrpSpPr>
          <p:grpSpPr>
            <a:xfrm>
              <a:off x="3322182" y="3987249"/>
              <a:ext cx="5109434" cy="830997"/>
              <a:chOff x="3322182" y="3987249"/>
              <a:chExt cx="5109434" cy="830997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4" name="Ορθογώνιο 53"/>
                  <p:cNvSpPr/>
                  <p:nvPr/>
                </p:nvSpPr>
                <p:spPr>
                  <a:xfrm>
                    <a:off x="5603355" y="3990681"/>
                    <a:ext cx="2828261" cy="713785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800" b="1" i="1" u="none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𝒅</m:t>
                          </m:r>
                          <m:sSub>
                            <m:sSubPr>
                              <m:ctrlPr>
                                <a:rPr lang="en-US" sz="1800" b="1" i="1" u="none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1800" b="1" i="1" u="none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𝜱</m:t>
                              </m:r>
                            </m:e>
                            <m:sub>
                              <m:r>
                                <a:rPr lang="el-GR" sz="1800" b="1" i="1" u="none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  <m:r>
                            <a:rPr lang="el-GR" sz="1800" b="1" i="0" u="none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en-US" sz="1800" i="1" u="none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800" u="none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𝒒</m:t>
                              </m:r>
                            </m:num>
                            <m:den>
                              <m:r>
                                <a:rPr lang="el-GR" sz="1800" u="none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  <m:r>
                                <a:rPr lang="el-GR" sz="1800" u="none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𝝅</m:t>
                              </m:r>
                              <m:sSub>
                                <m:sSubPr>
                                  <m:ctrlPr>
                                    <a:rPr lang="el-GR" sz="1800" i="1" u="none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l-GR" sz="1800" u="none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𝜺</m:t>
                                  </m:r>
                                </m:e>
                                <m:sub>
                                  <m:r>
                                    <a:rPr lang="el-GR" sz="1800" u="none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𝟎</m:t>
                                  </m:r>
                                </m:sub>
                              </m:sSub>
                            </m:den>
                          </m:f>
                          <m:r>
                            <a:rPr lang="el-GR" sz="1800" u="none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f>
                            <m:fPr>
                              <m:ctrlPr>
                                <a:rPr lang="el-GR" sz="1800" i="1" u="none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800" u="none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𝒅</m:t>
                              </m:r>
                              <m:sSub>
                                <m:sSubPr>
                                  <m:ctrlPr>
                                    <a:rPr lang="en-US" sz="1800" i="1" u="none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u="none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𝑨</m:t>
                                  </m:r>
                                </m:e>
                                <m:sub>
                                  <m:r>
                                    <a:rPr lang="en-US" sz="1800" u="none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  <m:r>
                                <a:rPr lang="en-US" sz="1800" u="none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func>
                                <m:funcPr>
                                  <m:ctrlPr>
                                    <a:rPr lang="en-US" sz="1800" i="1" u="none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a:rPr lang="en-US" sz="1800" i="0" u="none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𝐜𝐨𝐬</m:t>
                                  </m:r>
                                </m:fName>
                                <m:e>
                                  <m:sSub>
                                    <m:sSubPr>
                                      <m:ctrlPr>
                                        <a:rPr lang="en-US" sz="1800" b="0" i="1" u="none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l-GR" sz="1800" u="none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𝜽</m:t>
                                      </m:r>
                                    </m:e>
                                    <m:sub>
                                      <m:r>
                                        <a:rPr lang="el-GR" sz="1800" u="none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sub>
                                  </m:sSub>
                                </m:e>
                              </m:func>
                            </m:num>
                            <m:den>
                              <m:sSubSup>
                                <m:sSubSupPr>
                                  <m:ctrlPr>
                                    <a:rPr lang="el-GR" sz="1800" i="1" u="none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800" u="none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𝒓</m:t>
                                  </m:r>
                                </m:e>
                                <m:sub>
                                  <m:r>
                                    <a:rPr lang="en-US" sz="1800" u="none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b>
                                <m:sup>
                                  <m:r>
                                    <a:rPr lang="en-US" sz="1800" u="none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bSup>
                            </m:den>
                          </m:f>
                        </m:oMath>
                      </m:oMathPara>
                    </a14:m>
                    <a:endParaRPr lang="el-GR" sz="1800" dirty="0"/>
                  </a:p>
                </p:txBody>
              </p:sp>
            </mc:Choice>
            <mc:Fallback xmlns="">
              <p:sp>
                <p:nvSpPr>
                  <p:cNvPr id="54" name="Ορθογώνιο 53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603355" y="3990681"/>
                    <a:ext cx="2828261" cy="713785"/>
                  </a:xfrm>
                  <a:prstGeom prst="rect">
                    <a:avLst/>
                  </a:prstGeom>
                  <a:blipFill>
                    <a:blip r:embed="rId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80" name="Ορθογώνιο 79"/>
              <p:cNvSpPr/>
              <p:nvPr/>
            </p:nvSpPr>
            <p:spPr>
              <a:xfrm>
                <a:off x="3322182" y="3987249"/>
                <a:ext cx="2302445" cy="8309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l-GR" sz="1600" i="0" u="none" dirty="0" smtClean="0">
                    <a:solidFill>
                      <a:schemeClr val="bg1"/>
                    </a:solidFill>
                  </a:rPr>
                  <a:t>Η στοιχειώδης ροή του ηλεκτρικού πεδίου στη θέση   </a:t>
                </a:r>
                <a:r>
                  <a:rPr lang="en-US" sz="1600" i="0" u="none" dirty="0" smtClean="0">
                    <a:solidFill>
                      <a:schemeClr val="bg1"/>
                    </a:solidFill>
                  </a:rPr>
                  <a:t>     </a:t>
                </a:r>
                <a:r>
                  <a:rPr lang="el-GR" sz="1600" i="0" u="none" dirty="0" smtClean="0">
                    <a:solidFill>
                      <a:schemeClr val="bg1"/>
                    </a:solidFill>
                  </a:rPr>
                  <a:t>είναι         </a:t>
                </a:r>
                <a:endParaRPr lang="el-GR" sz="1200" dirty="0">
                  <a:solidFill>
                    <a:srgbClr val="FF0000"/>
                  </a:solidFill>
                </a:endParaRPr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1" name="Ορθογώνιο 80"/>
                <p:cNvSpPr/>
                <p:nvPr/>
              </p:nvSpPr>
              <p:spPr>
                <a:xfrm>
                  <a:off x="3835939" y="4418442"/>
                  <a:ext cx="311006" cy="400110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i="1" u="none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2000" i="1" u="none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000" b="1" i="1" u="none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𝒓</m:t>
                                </m:r>
                              </m:e>
                            </m:acc>
                          </m:e>
                          <m:sub>
                            <m:r>
                              <a:rPr lang="el-GR" sz="2000" b="1" i="1" u="none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oMath>
                    </m:oMathPara>
                  </a14:m>
                  <a:endParaRPr lang="el-GR" sz="2000" u="none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81" name="Ορθογώνιο 8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35939" y="4418442"/>
                  <a:ext cx="311006" cy="400110"/>
                </a:xfrm>
                <a:prstGeom prst="rect">
                  <a:avLst/>
                </a:prstGeom>
                <a:blipFill>
                  <a:blip r:embed="rId7"/>
                  <a:stretch>
                    <a:fillRect r="-33333" b="-307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3" name="Ορθογώνιο 82"/>
              <p:cNvSpPr/>
              <p:nvPr/>
            </p:nvSpPr>
            <p:spPr>
              <a:xfrm>
                <a:off x="6139042" y="4660143"/>
                <a:ext cx="194309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1800" i="1" u="none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1800" i="0" u="none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𝐜𝐨𝐬</m:t>
                          </m:r>
                        </m:fName>
                        <m:e>
                          <m:sSub>
                            <m:sSubPr>
                              <m:ctrlPr>
                                <a:rPr lang="en-US" sz="1800" b="0" i="1" u="none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1800" u="none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𝜽</m:t>
                              </m:r>
                            </m:e>
                            <m:sub>
                              <m:r>
                                <a:rPr lang="el-GR" sz="1800" u="none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e>
                      </m:func>
                      <m:r>
                        <a:rPr lang="el-GR" sz="1800" b="1" i="1" u="none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func>
                        <m:funcPr>
                          <m:ctrlPr>
                            <a:rPr lang="en-US" sz="1800" i="1" u="none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1800" i="0" u="none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𝐜𝐨𝐬</m:t>
                          </m:r>
                        </m:fName>
                        <m:e>
                          <m:r>
                            <a:rPr lang="el-GR" sz="1800" u="none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𝜽</m:t>
                          </m:r>
                        </m:e>
                      </m:func>
                    </m:oMath>
                  </m:oMathPara>
                </a14:m>
                <a:endParaRPr lang="el-GR" sz="1800" dirty="0"/>
              </a:p>
            </p:txBody>
          </p:sp>
        </mc:Choice>
        <mc:Fallback xmlns="">
          <p:sp>
            <p:nvSpPr>
              <p:cNvPr id="83" name="Ορθογώνιο 8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39042" y="4660143"/>
                <a:ext cx="1943096" cy="369332"/>
              </a:xfrm>
              <a:prstGeom prst="rect">
                <a:avLst/>
              </a:prstGeom>
              <a:blipFill>
                <a:blip r:embed="rId8"/>
                <a:stretch>
                  <a:fillRect b="-1639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7" name="Ορθογώνιο 116"/>
              <p:cNvSpPr/>
              <p:nvPr/>
            </p:nvSpPr>
            <p:spPr>
              <a:xfrm>
                <a:off x="5964122" y="3850117"/>
                <a:ext cx="1903021" cy="69564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1" i="1" u="none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𝒅</m:t>
                      </m:r>
                      <m:r>
                        <a:rPr lang="el-GR" sz="1800" b="1" i="0" u="none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𝛀</m:t>
                      </m:r>
                      <m:r>
                        <a:rPr lang="el-GR" sz="1800" b="1" i="0" u="none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l-GR" sz="1800" i="1" u="none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800" u="none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𝒅</m:t>
                          </m:r>
                          <m:sSub>
                            <m:sSubPr>
                              <m:ctrlPr>
                                <a:rPr lang="en-US" sz="1800" i="1" u="none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b="1" i="1" u="none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𝑨</m:t>
                              </m:r>
                            </m:e>
                            <m:sub>
                              <m:r>
                                <a:rPr lang="en-US" sz="1800" b="1" i="1" u="none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  <m:r>
                            <a:rPr lang="en-US" sz="1800" u="none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func>
                            <m:funcPr>
                              <m:ctrlPr>
                                <a:rPr lang="en-US" sz="1800" i="1" u="none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a:rPr lang="en-US" sz="1800" i="0" u="none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𝐜𝐨𝐬</m:t>
                              </m:r>
                            </m:fName>
                            <m:e>
                              <m:r>
                                <a:rPr lang="el-GR" sz="1800" b="1" i="1" u="none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𝜽</m:t>
                              </m:r>
                            </m:e>
                          </m:func>
                        </m:num>
                        <m:den>
                          <m:sSubSup>
                            <m:sSubSupPr>
                              <m:ctrlPr>
                                <a:rPr lang="en-US" sz="1800" i="1" u="none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800" b="1" i="1" u="none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</m:e>
                            <m:sub>
                              <m:r>
                                <a:rPr lang="en-US" sz="1800" b="1" i="1" u="none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  <m:sup>
                              <m:r>
                                <a:rPr lang="en-US" sz="1800" b="1" i="1" u="none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bSup>
                        </m:den>
                      </m:f>
                    </m:oMath>
                  </m:oMathPara>
                </a14:m>
                <a:endParaRPr lang="el-GR" sz="1800" dirty="0"/>
              </a:p>
            </p:txBody>
          </p:sp>
        </mc:Choice>
        <mc:Fallback xmlns="">
          <p:sp>
            <p:nvSpPr>
              <p:cNvPr id="117" name="Ορθογώνιο 1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64122" y="3850117"/>
                <a:ext cx="1903021" cy="69564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8" name="Ομάδα 77"/>
          <p:cNvGrpSpPr/>
          <p:nvPr/>
        </p:nvGrpSpPr>
        <p:grpSpPr>
          <a:xfrm>
            <a:off x="124692" y="1508006"/>
            <a:ext cx="2892983" cy="4258346"/>
            <a:chOff x="124692" y="1508006"/>
            <a:chExt cx="2892983" cy="4258346"/>
          </a:xfrm>
        </p:grpSpPr>
        <p:grpSp>
          <p:nvGrpSpPr>
            <p:cNvPr id="77" name="Ομάδα 76"/>
            <p:cNvGrpSpPr/>
            <p:nvPr/>
          </p:nvGrpSpPr>
          <p:grpSpPr>
            <a:xfrm>
              <a:off x="124692" y="1508006"/>
              <a:ext cx="2892983" cy="4258346"/>
              <a:chOff x="124692" y="1508006"/>
              <a:chExt cx="2892983" cy="4258346"/>
            </a:xfrm>
          </p:grpSpPr>
          <p:grpSp>
            <p:nvGrpSpPr>
              <p:cNvPr id="76" name="Ομάδα 75"/>
              <p:cNvGrpSpPr/>
              <p:nvPr/>
            </p:nvGrpSpPr>
            <p:grpSpPr>
              <a:xfrm>
                <a:off x="124692" y="1508006"/>
                <a:ext cx="2892983" cy="4258346"/>
                <a:chOff x="124692" y="1508006"/>
                <a:chExt cx="2892983" cy="4258346"/>
              </a:xfrm>
            </p:grpSpPr>
            <p:grpSp>
              <p:nvGrpSpPr>
                <p:cNvPr id="75" name="Ομάδα 74"/>
                <p:cNvGrpSpPr/>
                <p:nvPr/>
              </p:nvGrpSpPr>
              <p:grpSpPr>
                <a:xfrm>
                  <a:off x="124692" y="1508006"/>
                  <a:ext cx="2892983" cy="4258346"/>
                  <a:chOff x="124692" y="1508006"/>
                  <a:chExt cx="2892983" cy="4258346"/>
                </a:xfrm>
              </p:grpSpPr>
              <p:grpSp>
                <p:nvGrpSpPr>
                  <p:cNvPr id="74" name="Ομάδα 73"/>
                  <p:cNvGrpSpPr/>
                  <p:nvPr/>
                </p:nvGrpSpPr>
                <p:grpSpPr>
                  <a:xfrm>
                    <a:off x="124692" y="1508006"/>
                    <a:ext cx="2892983" cy="4258346"/>
                    <a:chOff x="124692" y="1508006"/>
                    <a:chExt cx="2892983" cy="4258346"/>
                  </a:xfrm>
                </p:grpSpPr>
                <p:grpSp>
                  <p:nvGrpSpPr>
                    <p:cNvPr id="73" name="Ομάδα 72"/>
                    <p:cNvGrpSpPr/>
                    <p:nvPr/>
                  </p:nvGrpSpPr>
                  <p:grpSpPr>
                    <a:xfrm>
                      <a:off x="124692" y="1741090"/>
                      <a:ext cx="2892983" cy="4025262"/>
                      <a:chOff x="124692" y="1741090"/>
                      <a:chExt cx="2892983" cy="4025262"/>
                    </a:xfrm>
                  </p:grpSpPr>
                  <p:grpSp>
                    <p:nvGrpSpPr>
                      <p:cNvPr id="72" name="Ομάδα 71"/>
                      <p:cNvGrpSpPr/>
                      <p:nvPr/>
                    </p:nvGrpSpPr>
                    <p:grpSpPr>
                      <a:xfrm>
                        <a:off x="124692" y="1741090"/>
                        <a:ext cx="2892983" cy="3377975"/>
                        <a:chOff x="124692" y="1741090"/>
                        <a:chExt cx="2892983" cy="3377975"/>
                      </a:xfrm>
                    </p:grpSpPr>
                    <p:grpSp>
                      <p:nvGrpSpPr>
                        <p:cNvPr id="71" name="Ομάδα 70"/>
                        <p:cNvGrpSpPr/>
                        <p:nvPr/>
                      </p:nvGrpSpPr>
                      <p:grpSpPr>
                        <a:xfrm>
                          <a:off x="124692" y="1741090"/>
                          <a:ext cx="2892983" cy="3377975"/>
                          <a:chOff x="124692" y="1741090"/>
                          <a:chExt cx="2892983" cy="3377975"/>
                        </a:xfrm>
                      </p:grpSpPr>
                      <p:grpSp>
                        <p:nvGrpSpPr>
                          <p:cNvPr id="70" name="Ομάδα 69"/>
                          <p:cNvGrpSpPr/>
                          <p:nvPr/>
                        </p:nvGrpSpPr>
                        <p:grpSpPr>
                          <a:xfrm>
                            <a:off x="124692" y="1741090"/>
                            <a:ext cx="2892983" cy="3377975"/>
                            <a:chOff x="124692" y="1741090"/>
                            <a:chExt cx="2892983" cy="3377975"/>
                          </a:xfrm>
                        </p:grpSpPr>
                        <p:grpSp>
                          <p:nvGrpSpPr>
                            <p:cNvPr id="69" name="Ομάδα 68"/>
                            <p:cNvGrpSpPr/>
                            <p:nvPr/>
                          </p:nvGrpSpPr>
                          <p:grpSpPr>
                            <a:xfrm>
                              <a:off x="124692" y="1741090"/>
                              <a:ext cx="2566083" cy="3377975"/>
                              <a:chOff x="124692" y="1741090"/>
                              <a:chExt cx="2566083" cy="3377975"/>
                            </a:xfrm>
                          </p:grpSpPr>
                          <p:pic>
                            <p:nvPicPr>
                              <p:cNvPr id="3" name="Εικόνα 2"/>
                              <p:cNvPicPr>
                                <a:picLocks noChangeAspect="1"/>
                              </p:cNvPicPr>
                              <p:nvPr/>
                            </p:nvPicPr>
                            <p:blipFill>
                              <a:blip r:embed="rId10"/>
                              <a:stretch>
                                <a:fillRect/>
                              </a:stretch>
                            </p:blipFill>
                            <p:spPr>
                              <a:xfrm>
                                <a:off x="1033845" y="2280184"/>
                                <a:ext cx="1175623" cy="2724150"/>
                              </a:xfrm>
                              <a:prstGeom prst="rect">
                                <a:avLst/>
                              </a:prstGeom>
                            </p:spPr>
                          </p:pic>
                          <p:grpSp>
                            <p:nvGrpSpPr>
                              <p:cNvPr id="65" name="Ομάδα 64"/>
                              <p:cNvGrpSpPr/>
                              <p:nvPr/>
                            </p:nvGrpSpPr>
                            <p:grpSpPr>
                              <a:xfrm>
                                <a:off x="124692" y="1741090"/>
                                <a:ext cx="2566083" cy="3377975"/>
                                <a:chOff x="124692" y="1741090"/>
                                <a:chExt cx="2566083" cy="3377975"/>
                              </a:xfrm>
                            </p:grpSpPr>
                            <p:sp>
                              <p:nvSpPr>
                                <p:cNvPr id="13" name="Ορθογώνιο 12"/>
                                <p:cNvSpPr/>
                                <p:nvPr/>
                              </p:nvSpPr>
                              <p:spPr>
                                <a:xfrm>
                                  <a:off x="124692" y="1741090"/>
                                  <a:ext cx="1589808" cy="584775"/>
                                </a:xfrm>
                                <a:prstGeom prst="rect">
                                  <a:avLst/>
                                </a:prstGeom>
                              </p:spPr>
                              <p:txBody>
                                <a:bodyPr wrap="square">
                                  <a:spAutoFit/>
                                </a:bodyPr>
                                <a:lstStyle/>
                                <a:p>
                                  <a:pPr algn="ctr"/>
                                  <a:r>
                                    <a:rPr lang="el-GR" sz="1600" i="0" u="none" dirty="0">
                                      <a:solidFill>
                                        <a:schemeClr val="bg1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</a:rPr>
                                    <a:t>κλειστή </a:t>
                                  </a:r>
                                  <a:r>
                                    <a:rPr lang="el-GR" sz="1600" i="0" u="none" dirty="0" smtClean="0">
                                      <a:solidFill>
                                        <a:schemeClr val="bg1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</a:rPr>
                                    <a:t>επιφάνεια</a:t>
                                  </a:r>
                                  <a:r>
                                    <a:rPr lang="en-US" sz="1600" i="0" u="none" dirty="0" smtClean="0">
                                      <a:solidFill>
                                        <a:schemeClr val="bg1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</a:rPr>
                                    <a:t> A</a:t>
                                  </a:r>
                                  <a:endParaRPr lang="el-GR" sz="1600" dirty="0"/>
                                </a:p>
                              </p:txBody>
                            </p:sp>
                            <p:grpSp>
                              <p:nvGrpSpPr>
                                <p:cNvPr id="15" name="Ομάδα 14"/>
                                <p:cNvGrpSpPr>
                                  <a:grpSpLocks/>
                                </p:cNvGrpSpPr>
                                <p:nvPr/>
                              </p:nvGrpSpPr>
                              <p:grpSpPr bwMode="auto">
                                <a:xfrm>
                                  <a:off x="680359" y="4745232"/>
                                  <a:ext cx="381628" cy="373833"/>
                                  <a:chOff x="2926772" y="3477492"/>
                                  <a:chExt cx="381628" cy="373833"/>
                                </a:xfrm>
                              </p:grpSpPr>
                              <p:sp>
                                <p:nvSpPr>
                                  <p:cNvPr id="17" name="Oval 4"/>
                                  <p:cNvSpPr>
                                    <a:spLocks noChangeArrowheads="1"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3200400" y="3743325"/>
                                    <a:ext cx="108000" cy="108000"/>
                                  </a:xfrm>
                                  <a:prstGeom prst="ellipse">
                                    <a:avLst/>
                                  </a:prstGeom>
                                  <a:solidFill>
                                    <a:srgbClr val="FC0000"/>
                                  </a:solidFill>
                                  <a:ln w="12700">
                                    <a:solidFill>
                                      <a:srgbClr val="FC0000"/>
                                    </a:solidFill>
                                    <a:round/>
                                    <a:headEnd/>
                                    <a:tailEnd/>
                                  </a:ln>
                                </p:spPr>
                                <p:txBody>
                                  <a:bodyPr wrap="none" lIns="0" rIns="0" anchor="ctr"/>
                                  <a:lstStyle>
                                    <a:lvl1pPr>
                                      <a:defRPr sz="2500" b="1" i="1" u="sng">
                                        <a:solidFill>
                                          <a:schemeClr val="tx2"/>
                                        </a:solidFill>
                                        <a:latin typeface="Times New Roman" panose="02020603050405020304" pitchFamily="18" charset="0"/>
                                      </a:defRPr>
                                    </a:lvl1pPr>
                                    <a:lvl2pPr marL="742950" indent="-285750">
                                      <a:defRPr sz="2500" b="1" i="1" u="sng">
                                        <a:solidFill>
                                          <a:schemeClr val="tx2"/>
                                        </a:solidFill>
                                        <a:latin typeface="Times New Roman" panose="02020603050405020304" pitchFamily="18" charset="0"/>
                                      </a:defRPr>
                                    </a:lvl2pPr>
                                    <a:lvl3pPr marL="1143000" indent="-228600">
                                      <a:defRPr sz="2500" b="1" i="1" u="sng">
                                        <a:solidFill>
                                          <a:schemeClr val="tx2"/>
                                        </a:solidFill>
                                        <a:latin typeface="Times New Roman" panose="02020603050405020304" pitchFamily="18" charset="0"/>
                                      </a:defRPr>
                                    </a:lvl3pPr>
                                    <a:lvl4pPr marL="1600200" indent="-228600">
                                      <a:defRPr sz="2500" b="1" i="1" u="sng">
                                        <a:solidFill>
                                          <a:schemeClr val="tx2"/>
                                        </a:solidFill>
                                        <a:latin typeface="Times New Roman" panose="02020603050405020304" pitchFamily="18" charset="0"/>
                                      </a:defRPr>
                                    </a:lvl4pPr>
                                    <a:lvl5pPr marL="2057400" indent="-228600">
                                      <a:defRPr sz="2500" b="1" i="1" u="sng">
                                        <a:solidFill>
                                          <a:schemeClr val="tx2"/>
                                        </a:solidFill>
                                        <a:latin typeface="Times New Roman" panose="02020603050405020304" pitchFamily="18" charset="0"/>
                                      </a:defRPr>
                                    </a:lvl5pPr>
                                    <a:lvl6pPr marL="2514600" indent="-228600" eaLnBrk="0" fontAlgn="base" hangingPunct="0">
                                      <a:spcBef>
                                        <a:spcPct val="50000"/>
                                      </a:spcBef>
                                      <a:spcAft>
                                        <a:spcPct val="0"/>
                                      </a:spcAft>
                                      <a:defRPr sz="2500" b="1" i="1" u="sng">
                                        <a:solidFill>
                                          <a:schemeClr val="tx2"/>
                                        </a:solidFill>
                                        <a:latin typeface="Times New Roman" panose="02020603050405020304" pitchFamily="18" charset="0"/>
                                      </a:defRPr>
                                    </a:lvl6pPr>
                                    <a:lvl7pPr marL="2971800" indent="-228600" eaLnBrk="0" fontAlgn="base" hangingPunct="0">
                                      <a:spcBef>
                                        <a:spcPct val="50000"/>
                                      </a:spcBef>
                                      <a:spcAft>
                                        <a:spcPct val="0"/>
                                      </a:spcAft>
                                      <a:defRPr sz="2500" b="1" i="1" u="sng">
                                        <a:solidFill>
                                          <a:schemeClr val="tx2"/>
                                        </a:solidFill>
                                        <a:latin typeface="Times New Roman" panose="02020603050405020304" pitchFamily="18" charset="0"/>
                                      </a:defRPr>
                                    </a:lvl7pPr>
                                    <a:lvl8pPr marL="3429000" indent="-228600" eaLnBrk="0" fontAlgn="base" hangingPunct="0">
                                      <a:spcBef>
                                        <a:spcPct val="50000"/>
                                      </a:spcBef>
                                      <a:spcAft>
                                        <a:spcPct val="0"/>
                                      </a:spcAft>
                                      <a:defRPr sz="2500" b="1" i="1" u="sng">
                                        <a:solidFill>
                                          <a:schemeClr val="tx2"/>
                                        </a:solidFill>
                                        <a:latin typeface="Times New Roman" panose="02020603050405020304" pitchFamily="18" charset="0"/>
                                      </a:defRPr>
                                    </a:lvl8pPr>
                                    <a:lvl9pPr marL="3886200" indent="-228600" eaLnBrk="0" fontAlgn="base" hangingPunct="0">
                                      <a:spcBef>
                                        <a:spcPct val="50000"/>
                                      </a:spcBef>
                                      <a:spcAft>
                                        <a:spcPct val="0"/>
                                      </a:spcAft>
                                      <a:defRPr sz="2500" b="1" i="1" u="sng">
                                        <a:solidFill>
                                          <a:schemeClr val="tx2"/>
                                        </a:solidFill>
                                        <a:latin typeface="Times New Roman" panose="02020603050405020304" pitchFamily="18" charset="0"/>
                                      </a:defRPr>
                                    </a:lvl9pPr>
                                  </a:lstStyle>
                                  <a:p>
                                    <a:endParaRPr lang="el-GR" altLang="el-GR"/>
                                  </a:p>
                                </p:txBody>
                              </p:sp>
                              <p:sp>
                                <p:nvSpPr>
                                  <p:cNvPr id="18" name="Text Box 20"/>
                                  <p:cNvSpPr txBox="1">
                                    <a:spLocks noChangeArrowheads="1"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2926772" y="3477492"/>
                                    <a:ext cx="314325" cy="329588"/>
                                  </a:xfrm>
                                  <a:prstGeom prst="rect">
                                    <a:avLst/>
                                  </a:prstGeom>
                                  <a:noFill/>
                                  <a:ln>
                                    <a:noFill/>
                                  </a:ln>
                                  <a:extLst>
                                    <a:ext uri="{909E8E84-426E-40DD-AFC4-6F175D3DCCD1}">
                                      <a14:hiddenFill xmlns:a14="http://schemas.microsoft.com/office/drawing/2010/main">
                                        <a:solidFill>
                                          <a:srgbClr val="FFFFFF"/>
                                        </a:solidFill>
                                      </a14:hiddenFill>
                                    </a:ext>
                                    <a:ext uri="{91240B29-F687-4F45-9708-019B960494DF}">
                                      <a14:hiddenLine xmlns:a14="http://schemas.microsoft.com/office/drawing/2010/main" w="12700">
                                        <a:solidFill>
                                          <a:srgbClr val="000000"/>
                                        </a:solidFill>
                                        <a:miter lim="800000"/>
                                        <a:headEnd/>
                                        <a:tailEnd/>
                                      </a14:hiddenLine>
                                    </a:ext>
                                  </a:extLst>
                                </p:spPr>
                                <p:txBody>
                                  <a:bodyPr lIns="0" tIns="10800" rIns="0" bIns="10800">
                                    <a:spAutoFit/>
                                  </a:bodyPr>
                                  <a:lstStyle>
                                    <a:lvl1pPr marL="285750" indent="-285750">
                                      <a:defRPr sz="2500" b="1" i="1" u="sng">
                                        <a:solidFill>
                                          <a:schemeClr val="tx2"/>
                                        </a:solidFill>
                                        <a:latin typeface="Times New Roman" panose="02020603050405020304" pitchFamily="18" charset="0"/>
                                      </a:defRPr>
                                    </a:lvl1pPr>
                                    <a:lvl2pPr marL="742950" indent="-285750">
                                      <a:defRPr sz="2500" b="1" i="1" u="sng">
                                        <a:solidFill>
                                          <a:schemeClr val="tx2"/>
                                        </a:solidFill>
                                        <a:latin typeface="Times New Roman" panose="02020603050405020304" pitchFamily="18" charset="0"/>
                                      </a:defRPr>
                                    </a:lvl2pPr>
                                    <a:lvl3pPr marL="1143000" indent="-228600">
                                      <a:defRPr sz="2500" b="1" i="1" u="sng">
                                        <a:solidFill>
                                          <a:schemeClr val="tx2"/>
                                        </a:solidFill>
                                        <a:latin typeface="Times New Roman" panose="02020603050405020304" pitchFamily="18" charset="0"/>
                                      </a:defRPr>
                                    </a:lvl3pPr>
                                    <a:lvl4pPr marL="1600200" indent="-228600">
                                      <a:defRPr sz="2500" b="1" i="1" u="sng">
                                        <a:solidFill>
                                          <a:schemeClr val="tx2"/>
                                        </a:solidFill>
                                        <a:latin typeface="Times New Roman" panose="02020603050405020304" pitchFamily="18" charset="0"/>
                                      </a:defRPr>
                                    </a:lvl4pPr>
                                    <a:lvl5pPr marL="2057400" indent="-228600">
                                      <a:defRPr sz="2500" b="1" i="1" u="sng">
                                        <a:solidFill>
                                          <a:schemeClr val="tx2"/>
                                        </a:solidFill>
                                        <a:latin typeface="Times New Roman" panose="02020603050405020304" pitchFamily="18" charset="0"/>
                                      </a:defRPr>
                                    </a:lvl5pPr>
                                    <a:lvl6pPr marL="2514600" indent="-228600" eaLnBrk="0" fontAlgn="base" hangingPunct="0">
                                      <a:spcBef>
                                        <a:spcPct val="50000"/>
                                      </a:spcBef>
                                      <a:spcAft>
                                        <a:spcPct val="0"/>
                                      </a:spcAft>
                                      <a:defRPr sz="2500" b="1" i="1" u="sng">
                                        <a:solidFill>
                                          <a:schemeClr val="tx2"/>
                                        </a:solidFill>
                                        <a:latin typeface="Times New Roman" panose="02020603050405020304" pitchFamily="18" charset="0"/>
                                      </a:defRPr>
                                    </a:lvl6pPr>
                                    <a:lvl7pPr marL="2971800" indent="-228600" eaLnBrk="0" fontAlgn="base" hangingPunct="0">
                                      <a:spcBef>
                                        <a:spcPct val="50000"/>
                                      </a:spcBef>
                                      <a:spcAft>
                                        <a:spcPct val="0"/>
                                      </a:spcAft>
                                      <a:defRPr sz="2500" b="1" i="1" u="sng">
                                        <a:solidFill>
                                          <a:schemeClr val="tx2"/>
                                        </a:solidFill>
                                        <a:latin typeface="Times New Roman" panose="02020603050405020304" pitchFamily="18" charset="0"/>
                                      </a:defRPr>
                                    </a:lvl7pPr>
                                    <a:lvl8pPr marL="3429000" indent="-228600" eaLnBrk="0" fontAlgn="base" hangingPunct="0">
                                      <a:spcBef>
                                        <a:spcPct val="50000"/>
                                      </a:spcBef>
                                      <a:spcAft>
                                        <a:spcPct val="0"/>
                                      </a:spcAft>
                                      <a:defRPr sz="2500" b="1" i="1" u="sng">
                                        <a:solidFill>
                                          <a:schemeClr val="tx2"/>
                                        </a:solidFill>
                                        <a:latin typeface="Times New Roman" panose="02020603050405020304" pitchFamily="18" charset="0"/>
                                      </a:defRPr>
                                    </a:lvl8pPr>
                                    <a:lvl9pPr marL="3886200" indent="-228600" eaLnBrk="0" fontAlgn="base" hangingPunct="0">
                                      <a:spcBef>
                                        <a:spcPct val="50000"/>
                                      </a:spcBef>
                                      <a:spcAft>
                                        <a:spcPct val="0"/>
                                      </a:spcAft>
                                      <a:defRPr sz="2500" b="1" i="1" u="sng">
                                        <a:solidFill>
                                          <a:schemeClr val="tx2"/>
                                        </a:solidFill>
                                        <a:latin typeface="Times New Roman" panose="02020603050405020304" pitchFamily="18" charset="0"/>
                                      </a:defRPr>
                                    </a:lvl9pPr>
                                  </a:lstStyle>
                                  <a:p>
                                    <a:r>
                                      <a:rPr lang="el-GR" altLang="el-GR" sz="2000" u="none" dirty="0" smtClean="0">
                                        <a:solidFill>
                                          <a:srgbClr val="FC0000"/>
                                        </a:solidFill>
                                      </a:rPr>
                                      <a:t>+</a:t>
                                    </a:r>
                                    <a:r>
                                      <a:rPr lang="en-US" altLang="el-GR" sz="2000" u="none" dirty="0" smtClean="0">
                                        <a:solidFill>
                                          <a:srgbClr val="FC0000"/>
                                        </a:solidFill>
                                      </a:rPr>
                                      <a:t>q</a:t>
                                    </a:r>
                                    <a:endParaRPr lang="el-GR" altLang="el-GR" sz="2000" u="none" dirty="0">
                                      <a:solidFill>
                                        <a:srgbClr val="FC0000"/>
                                      </a:solidFill>
                                    </a:endParaRPr>
                                  </a:p>
                                </p:txBody>
                              </p:sp>
                            </p:grpSp>
                            <p:sp>
                              <p:nvSpPr>
                                <p:cNvPr id="16" name="Freeform 3"/>
                                <p:cNvSpPr>
                                  <a:spLocks/>
                                </p:cNvSpPr>
                                <p:nvPr/>
                              </p:nvSpPr>
                              <p:spPr bwMode="auto">
                                <a:xfrm>
                                  <a:off x="868649" y="2298181"/>
                                  <a:ext cx="1822126" cy="1776928"/>
                                </a:xfrm>
                                <a:custGeom>
                                  <a:avLst/>
                                  <a:gdLst>
                                    <a:gd name="T0" fmla="*/ 2147483647 w 1888"/>
                                    <a:gd name="T1" fmla="*/ 2147483647 h 1979"/>
                                    <a:gd name="T2" fmla="*/ 2147483647 w 1888"/>
                                    <a:gd name="T3" fmla="*/ 2147483647 h 1979"/>
                                    <a:gd name="T4" fmla="*/ 2147483647 w 1888"/>
                                    <a:gd name="T5" fmla="*/ 2147483647 h 1979"/>
                                    <a:gd name="T6" fmla="*/ 2147483647 w 1888"/>
                                    <a:gd name="T7" fmla="*/ 2147483647 h 1979"/>
                                    <a:gd name="T8" fmla="*/ 2147483647 w 1888"/>
                                    <a:gd name="T9" fmla="*/ 2147483647 h 1979"/>
                                    <a:gd name="T10" fmla="*/ 2147483647 w 1888"/>
                                    <a:gd name="T11" fmla="*/ 2147483647 h 1979"/>
                                    <a:gd name="T12" fmla="*/ 2147483647 w 1888"/>
                                    <a:gd name="T13" fmla="*/ 2147483647 h 1979"/>
                                    <a:gd name="T14" fmla="*/ 2147483647 w 1888"/>
                                    <a:gd name="T15" fmla="*/ 2147483647 h 1979"/>
                                    <a:gd name="T16" fmla="*/ 2147483647 w 1888"/>
                                    <a:gd name="T17" fmla="*/ 2147483647 h 1979"/>
                                    <a:gd name="T18" fmla="*/ 2147483647 w 1888"/>
                                    <a:gd name="T19" fmla="*/ 2147483647 h 1979"/>
                                    <a:gd name="T20" fmla="*/ 2147483647 w 1888"/>
                                    <a:gd name="T21" fmla="*/ 2147483647 h 1979"/>
                                    <a:gd name="T22" fmla="*/ 2147483647 w 1888"/>
                                    <a:gd name="T23" fmla="*/ 2147483647 h 1979"/>
                                    <a:gd name="T24" fmla="*/ 2147483647 w 1888"/>
                                    <a:gd name="T25" fmla="*/ 2147483647 h 1979"/>
                                    <a:gd name="T26" fmla="*/ 0 60000 65536"/>
                                    <a:gd name="T27" fmla="*/ 0 60000 65536"/>
                                    <a:gd name="T28" fmla="*/ 0 60000 65536"/>
                                    <a:gd name="T29" fmla="*/ 0 60000 65536"/>
                                    <a:gd name="T30" fmla="*/ 0 60000 65536"/>
                                    <a:gd name="T31" fmla="*/ 0 60000 65536"/>
                                    <a:gd name="T32" fmla="*/ 0 60000 65536"/>
                                    <a:gd name="T33" fmla="*/ 0 60000 65536"/>
                                    <a:gd name="T34" fmla="*/ 0 60000 65536"/>
                                    <a:gd name="T35" fmla="*/ 0 60000 65536"/>
                                    <a:gd name="T36" fmla="*/ 0 60000 65536"/>
                                    <a:gd name="T37" fmla="*/ 0 60000 65536"/>
                                    <a:gd name="T38" fmla="*/ 0 60000 65536"/>
                                    <a:gd name="T39" fmla="*/ 0 w 1888"/>
                                    <a:gd name="T40" fmla="*/ 0 h 1979"/>
                                    <a:gd name="T41" fmla="*/ 1888 w 1888"/>
                                    <a:gd name="T42" fmla="*/ 1979 h 1979"/>
                                    <a:gd name="connsiteX0" fmla="*/ 3927 w 9802"/>
                                    <a:gd name="connsiteY0" fmla="*/ 128 h 9811"/>
                                    <a:gd name="connsiteX1" fmla="*/ 5553 w 9802"/>
                                    <a:gd name="connsiteY1" fmla="*/ 78 h 9811"/>
                                    <a:gd name="connsiteX2" fmla="*/ 6614 w 9802"/>
                                    <a:gd name="connsiteY2" fmla="*/ 921 h 9811"/>
                                    <a:gd name="connsiteX3" fmla="*/ 9594 w 9802"/>
                                    <a:gd name="connsiteY3" fmla="*/ 2367 h 9811"/>
                                    <a:gd name="connsiteX4" fmla="*/ 9467 w 9802"/>
                                    <a:gd name="connsiteY4" fmla="*/ 4560 h 9811"/>
                                    <a:gd name="connsiteX5" fmla="*/ 7216 w 9802"/>
                                    <a:gd name="connsiteY5" fmla="*/ 6804 h 9811"/>
                                    <a:gd name="connsiteX6" fmla="*/ 4509 w 9802"/>
                                    <a:gd name="connsiteY6" fmla="*/ 8623 h 9811"/>
                                    <a:gd name="connsiteX7" fmla="*/ 1437 w 9802"/>
                                    <a:gd name="connsiteY7" fmla="*/ 9780 h 9811"/>
                                    <a:gd name="connsiteX8" fmla="*/ 13 w 9802"/>
                                    <a:gd name="connsiteY8" fmla="*/ 7364 h 9811"/>
                                    <a:gd name="connsiteX9" fmla="*/ 834 w 9802"/>
                                    <a:gd name="connsiteY9" fmla="*/ 3686 h 9811"/>
                                    <a:gd name="connsiteX10" fmla="*/ 2343 w 9802"/>
                                    <a:gd name="connsiteY10" fmla="*/ 1948 h 9811"/>
                                    <a:gd name="connsiteX11" fmla="*/ 3053 w 9802"/>
                                    <a:gd name="connsiteY11" fmla="*/ 876 h 9811"/>
                                    <a:gd name="connsiteX12" fmla="*/ 3927 w 9802"/>
                                    <a:gd name="connsiteY12" fmla="*/ 128 h 9811"/>
                                    <a:gd name="connsiteX0" fmla="*/ 4026 w 10020"/>
                                    <a:gd name="connsiteY0" fmla="*/ 130 h 9771"/>
                                    <a:gd name="connsiteX1" fmla="*/ 5685 w 10020"/>
                                    <a:gd name="connsiteY1" fmla="*/ 80 h 9771"/>
                                    <a:gd name="connsiteX2" fmla="*/ 6768 w 10020"/>
                                    <a:gd name="connsiteY2" fmla="*/ 939 h 9771"/>
                                    <a:gd name="connsiteX3" fmla="*/ 9808 w 10020"/>
                                    <a:gd name="connsiteY3" fmla="*/ 2413 h 9771"/>
                                    <a:gd name="connsiteX4" fmla="*/ 9678 w 10020"/>
                                    <a:gd name="connsiteY4" fmla="*/ 4648 h 9771"/>
                                    <a:gd name="connsiteX5" fmla="*/ 7382 w 10020"/>
                                    <a:gd name="connsiteY5" fmla="*/ 6935 h 9771"/>
                                    <a:gd name="connsiteX6" fmla="*/ 4620 w 10020"/>
                                    <a:gd name="connsiteY6" fmla="*/ 8789 h 9771"/>
                                    <a:gd name="connsiteX7" fmla="*/ 1981 w 10020"/>
                                    <a:gd name="connsiteY7" fmla="*/ 9732 h 9771"/>
                                    <a:gd name="connsiteX8" fmla="*/ 33 w 10020"/>
                                    <a:gd name="connsiteY8" fmla="*/ 7506 h 9771"/>
                                    <a:gd name="connsiteX9" fmla="*/ 871 w 10020"/>
                                    <a:gd name="connsiteY9" fmla="*/ 3757 h 9771"/>
                                    <a:gd name="connsiteX10" fmla="*/ 2410 w 10020"/>
                                    <a:gd name="connsiteY10" fmla="*/ 1986 h 9771"/>
                                    <a:gd name="connsiteX11" fmla="*/ 3135 w 10020"/>
                                    <a:gd name="connsiteY11" fmla="*/ 893 h 9771"/>
                                    <a:gd name="connsiteX12" fmla="*/ 4026 w 10020"/>
                                    <a:gd name="connsiteY12" fmla="*/ 130 h 9771"/>
                                    <a:gd name="connsiteX0" fmla="*/ 4030 w 10012"/>
                                    <a:gd name="connsiteY0" fmla="*/ 132 h 9959"/>
                                    <a:gd name="connsiteX1" fmla="*/ 5686 w 10012"/>
                                    <a:gd name="connsiteY1" fmla="*/ 81 h 9959"/>
                                    <a:gd name="connsiteX2" fmla="*/ 6766 w 10012"/>
                                    <a:gd name="connsiteY2" fmla="*/ 960 h 9959"/>
                                    <a:gd name="connsiteX3" fmla="*/ 9800 w 10012"/>
                                    <a:gd name="connsiteY3" fmla="*/ 2469 h 9959"/>
                                    <a:gd name="connsiteX4" fmla="*/ 9671 w 10012"/>
                                    <a:gd name="connsiteY4" fmla="*/ 4756 h 9959"/>
                                    <a:gd name="connsiteX5" fmla="*/ 7379 w 10012"/>
                                    <a:gd name="connsiteY5" fmla="*/ 7097 h 9959"/>
                                    <a:gd name="connsiteX6" fmla="*/ 4623 w 10012"/>
                                    <a:gd name="connsiteY6" fmla="*/ 8994 h 9959"/>
                                    <a:gd name="connsiteX7" fmla="*/ 1989 w 10012"/>
                                    <a:gd name="connsiteY7" fmla="*/ 9959 h 9959"/>
                                    <a:gd name="connsiteX8" fmla="*/ 310 w 10012"/>
                                    <a:gd name="connsiteY8" fmla="*/ 9103 h 9959"/>
                                    <a:gd name="connsiteX9" fmla="*/ 45 w 10012"/>
                                    <a:gd name="connsiteY9" fmla="*/ 7681 h 9959"/>
                                    <a:gd name="connsiteX10" fmla="*/ 881 w 10012"/>
                                    <a:gd name="connsiteY10" fmla="*/ 3844 h 9959"/>
                                    <a:gd name="connsiteX11" fmla="*/ 2417 w 10012"/>
                                    <a:gd name="connsiteY11" fmla="*/ 2032 h 9959"/>
                                    <a:gd name="connsiteX12" fmla="*/ 3141 w 10012"/>
                                    <a:gd name="connsiteY12" fmla="*/ 913 h 9959"/>
                                    <a:gd name="connsiteX13" fmla="*/ 4030 w 10012"/>
                                    <a:gd name="connsiteY13" fmla="*/ 132 h 9959"/>
                                    <a:gd name="connsiteX0" fmla="*/ 4025 w 10000"/>
                                    <a:gd name="connsiteY0" fmla="*/ 133 h 9689"/>
                                    <a:gd name="connsiteX1" fmla="*/ 5679 w 10000"/>
                                    <a:gd name="connsiteY1" fmla="*/ 81 h 9689"/>
                                    <a:gd name="connsiteX2" fmla="*/ 6758 w 10000"/>
                                    <a:gd name="connsiteY2" fmla="*/ 964 h 9689"/>
                                    <a:gd name="connsiteX3" fmla="*/ 9788 w 10000"/>
                                    <a:gd name="connsiteY3" fmla="*/ 2479 h 9689"/>
                                    <a:gd name="connsiteX4" fmla="*/ 9659 w 10000"/>
                                    <a:gd name="connsiteY4" fmla="*/ 4776 h 9689"/>
                                    <a:gd name="connsiteX5" fmla="*/ 7370 w 10000"/>
                                    <a:gd name="connsiteY5" fmla="*/ 7126 h 9689"/>
                                    <a:gd name="connsiteX6" fmla="*/ 4617 w 10000"/>
                                    <a:gd name="connsiteY6" fmla="*/ 9031 h 9689"/>
                                    <a:gd name="connsiteX7" fmla="*/ 2445 w 10000"/>
                                    <a:gd name="connsiteY7" fmla="*/ 9688 h 9689"/>
                                    <a:gd name="connsiteX8" fmla="*/ 310 w 10000"/>
                                    <a:gd name="connsiteY8" fmla="*/ 9140 h 9689"/>
                                    <a:gd name="connsiteX9" fmla="*/ 45 w 10000"/>
                                    <a:gd name="connsiteY9" fmla="*/ 7713 h 9689"/>
                                    <a:gd name="connsiteX10" fmla="*/ 880 w 10000"/>
                                    <a:gd name="connsiteY10" fmla="*/ 3860 h 9689"/>
                                    <a:gd name="connsiteX11" fmla="*/ 2414 w 10000"/>
                                    <a:gd name="connsiteY11" fmla="*/ 2040 h 9689"/>
                                    <a:gd name="connsiteX12" fmla="*/ 3137 w 10000"/>
                                    <a:gd name="connsiteY12" fmla="*/ 917 h 9689"/>
                                    <a:gd name="connsiteX13" fmla="*/ 4025 w 10000"/>
                                    <a:gd name="connsiteY13" fmla="*/ 133 h 9689"/>
                                  </a:gdLst>
                                  <a:ahLst/>
                                  <a:cxnLst>
                                    <a:cxn ang="0">
                                      <a:pos x="connsiteX0" y="connsiteY0"/>
                                    </a:cxn>
                                    <a:cxn ang="0">
                                      <a:pos x="connsiteX1" y="connsiteY1"/>
                                    </a:cxn>
                                    <a:cxn ang="0">
                                      <a:pos x="connsiteX2" y="connsiteY2"/>
                                    </a:cxn>
                                    <a:cxn ang="0">
                                      <a:pos x="connsiteX3" y="connsiteY3"/>
                                    </a:cxn>
                                    <a:cxn ang="0">
                                      <a:pos x="connsiteX4" y="connsiteY4"/>
                                    </a:cxn>
                                    <a:cxn ang="0">
                                      <a:pos x="connsiteX5" y="connsiteY5"/>
                                    </a:cxn>
                                    <a:cxn ang="0">
                                      <a:pos x="connsiteX6" y="connsiteY6"/>
                                    </a:cxn>
                                    <a:cxn ang="0">
                                      <a:pos x="connsiteX7" y="connsiteY7"/>
                                    </a:cxn>
                                    <a:cxn ang="0">
                                      <a:pos x="connsiteX8" y="connsiteY8"/>
                                    </a:cxn>
                                    <a:cxn ang="0">
                                      <a:pos x="connsiteX9" y="connsiteY9"/>
                                    </a:cxn>
                                    <a:cxn ang="0">
                                      <a:pos x="connsiteX10" y="connsiteY10"/>
                                    </a:cxn>
                                    <a:cxn ang="0">
                                      <a:pos x="connsiteX11" y="connsiteY11"/>
                                    </a:cxn>
                                    <a:cxn ang="0">
                                      <a:pos x="connsiteX12" y="connsiteY12"/>
                                    </a:cxn>
                                    <a:cxn ang="0">
                                      <a:pos x="connsiteX13" y="connsiteY13"/>
                                    </a:cxn>
                                  </a:cxnLst>
                                  <a:rect l="l" t="t" r="r" b="b"/>
                                  <a:pathLst>
                                    <a:path w="10000" h="9689">
                                      <a:moveTo>
                                        <a:pt x="4025" y="133"/>
                                      </a:moveTo>
                                      <a:cubicBezTo>
                                        <a:pt x="4451" y="-4"/>
                                        <a:pt x="5224" y="-57"/>
                                        <a:pt x="5679" y="81"/>
                                      </a:cubicBezTo>
                                      <a:cubicBezTo>
                                        <a:pt x="6135" y="219"/>
                                        <a:pt x="6074" y="561"/>
                                        <a:pt x="6758" y="964"/>
                                      </a:cubicBezTo>
                                      <a:cubicBezTo>
                                        <a:pt x="7441" y="1361"/>
                                        <a:pt x="9460" y="1800"/>
                                        <a:pt x="9788" y="2479"/>
                                      </a:cubicBezTo>
                                      <a:cubicBezTo>
                                        <a:pt x="10112" y="3156"/>
                                        <a:pt x="10063" y="4002"/>
                                        <a:pt x="9659" y="4776"/>
                                      </a:cubicBezTo>
                                      <a:cubicBezTo>
                                        <a:pt x="9255" y="5554"/>
                                        <a:pt x="8210" y="6415"/>
                                        <a:pt x="7370" y="7126"/>
                                      </a:cubicBezTo>
                                      <a:cubicBezTo>
                                        <a:pt x="6530" y="7835"/>
                                        <a:pt x="5438" y="8604"/>
                                        <a:pt x="4617" y="9031"/>
                                      </a:cubicBezTo>
                                      <a:cubicBezTo>
                                        <a:pt x="3796" y="9458"/>
                                        <a:pt x="3163" y="9670"/>
                                        <a:pt x="2445" y="9688"/>
                                      </a:cubicBezTo>
                                      <a:cubicBezTo>
                                        <a:pt x="1726" y="9706"/>
                                        <a:pt x="633" y="9522"/>
                                        <a:pt x="310" y="9140"/>
                                      </a:cubicBezTo>
                                      <a:cubicBezTo>
                                        <a:pt x="-14" y="8759"/>
                                        <a:pt x="-50" y="8592"/>
                                        <a:pt x="45" y="7713"/>
                                      </a:cubicBezTo>
                                      <a:cubicBezTo>
                                        <a:pt x="140" y="6833"/>
                                        <a:pt x="486" y="4807"/>
                                        <a:pt x="880" y="3860"/>
                                      </a:cubicBezTo>
                                      <a:cubicBezTo>
                                        <a:pt x="1272" y="2912"/>
                                        <a:pt x="2038" y="2532"/>
                                        <a:pt x="2414" y="2040"/>
                                      </a:cubicBezTo>
                                      <a:cubicBezTo>
                                        <a:pt x="2792" y="1546"/>
                                        <a:pt x="2867" y="1235"/>
                                        <a:pt x="3137" y="917"/>
                                      </a:cubicBezTo>
                                      <a:cubicBezTo>
                                        <a:pt x="3406" y="594"/>
                                        <a:pt x="3600" y="271"/>
                                        <a:pt x="4025" y="133"/>
                                      </a:cubicBezTo>
                                      <a:close/>
                                    </a:path>
                                  </a:pathLst>
                                </a:custGeom>
                                <a:noFill/>
                                <a:ln w="19050" cap="flat" cmpd="sng">
                                  <a:solidFill>
                                    <a:srgbClr val="000000"/>
                                  </a:solidFill>
                                  <a:prstDash val="solid"/>
                                  <a:round/>
                                  <a:headEnd/>
                                  <a:tailEnd/>
                                </a:ln>
                                <a:extLst>
                                  <a:ext uri="{909E8E84-426E-40DD-AFC4-6F175D3DCCD1}">
                                    <a14:hiddenFill xmlns:a14="http://schemas.microsoft.com/office/drawing/2010/main">
                                      <a:solidFill>
                                        <a:srgbClr val="FFFFFF"/>
                                      </a:solidFill>
                                    </a14:hiddenFill>
                                  </a:ext>
                                </a:extLst>
                              </p:spPr>
                              <p:txBody>
                                <a:bodyPr lIns="0" rIns="0"/>
                                <a:lstStyle/>
                                <a:p>
                                  <a:endParaRPr lang="el-GR"/>
                                </a:p>
                              </p:txBody>
                            </p:sp>
                          </p:grpSp>
                        </p:grpSp>
                        <p:grpSp>
                          <p:nvGrpSpPr>
                            <p:cNvPr id="68" name="Ομάδα 67"/>
                            <p:cNvGrpSpPr/>
                            <p:nvPr/>
                          </p:nvGrpSpPr>
                          <p:grpSpPr>
                            <a:xfrm>
                              <a:off x="1798775" y="1783242"/>
                              <a:ext cx="1218900" cy="1055075"/>
                              <a:chOff x="1798775" y="1783242"/>
                              <a:chExt cx="1218900" cy="1055075"/>
                            </a:xfrm>
                          </p:grpSpPr>
                          <p:sp>
                            <p:nvSpPr>
                              <p:cNvPr id="32" name="Οβάλ 31"/>
                              <p:cNvSpPr/>
                              <p:nvPr/>
                            </p:nvSpPr>
                            <p:spPr bwMode="auto">
                              <a:xfrm rot="18909505">
                                <a:off x="1798775" y="2220511"/>
                                <a:ext cx="282702" cy="617806"/>
                              </a:xfrm>
                              <a:prstGeom prst="ellipse">
                                <a:avLst/>
                              </a:prstGeom>
                              <a:solidFill>
                                <a:schemeClr val="tx1">
                                  <a:lumMod val="50000"/>
                                  <a:alpha val="52000"/>
                                </a:schemeClr>
                              </a:solidFill>
                              <a:ln w="19050" cap="flat" cmpd="sng" algn="ctr">
                                <a:solidFill>
                                  <a:schemeClr val="bg2"/>
                                </a:solidFill>
                                <a:prstDash val="solid"/>
                                <a:round/>
                                <a:headEnd type="none" w="med" len="med"/>
                                <a:tailEnd type="none" w="med" len="med"/>
                              </a:ln>
                              <a:effectLst/>
                            </p:spPr>
                            <p:txBody>
                              <a:bodyPr vert="horz" wrap="square" lIns="0" tIns="45720" rIns="0" bIns="45720" numCol="1" rtlCol="0" anchor="t" anchorCtr="0" compatLnSpc="1">
                                <a:prstTxWarp prst="textNoShape">
                                  <a:avLst/>
                                </a:prstTxWarp>
                              </a:bodyPr>
                              <a:lstStyle/>
                              <a:p>
                                <a:pPr marL="285750" marR="0" indent="-285750" algn="l" defTabSz="914400" rtl="0" eaLnBrk="0" fontAlgn="base" latinLnBrk="0" hangingPunct="0">
                                  <a:lnSpc>
                                    <a:spcPct val="100000"/>
                                  </a:lnSpc>
                                  <a:spcBef>
                                    <a:spcPct val="50000"/>
                                  </a:spcBef>
                                  <a:spcAft>
                                    <a:spcPct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</a:pPr>
                                <a:endParaRPr kumimoji="0" lang="el-GR" sz="2500" b="1" i="1" u="sng" strike="noStrike" cap="none" normalizeH="0" baseline="0" smtClean="0">
                                  <a:ln>
                                    <a:noFill/>
                                  </a:ln>
                                  <a:solidFill>
                                    <a:schemeClr val="tx2"/>
                                  </a:solidFill>
                                  <a:effectLst/>
                                  <a:latin typeface="Times New Roman" pitchFamily="18" charset="0"/>
                                </a:endParaRPr>
                              </a:p>
                            </p:txBody>
                          </p:sp>
                          <mc:AlternateContent xmlns:mc="http://schemas.openxmlformats.org/markup-compatibility/2006" xmlns:a14="http://schemas.microsoft.com/office/drawing/2010/main">
                            <mc:Choice Requires="a14">
                              <p:sp>
                                <p:nvSpPr>
                                  <p:cNvPr id="33" name="Ορθογώνιο 32"/>
                                  <p:cNvSpPr/>
                                  <p:nvPr/>
                                </p:nvSpPr>
                                <p:spPr>
                                  <a:xfrm>
                                    <a:off x="2363393" y="1986944"/>
                                    <a:ext cx="654282" cy="403765"/>
                                  </a:xfrm>
                                  <a:prstGeom prst="rect">
                                    <a:avLst/>
                                  </a:prstGeom>
                                </p:spPr>
                                <p:txBody>
                                  <a:bodyPr wrap="none">
                                    <a:spAutoFit/>
                                  </a:bodyPr>
                                  <a:lstStyle/>
                                  <a:p>
                                    <a:pPr/>
                                    <a14:m>
                                      <m:oMathPara xmlns:m="http://schemas.openxmlformats.org/officeDocument/2006/math">
                                        <m:oMathParaPr>
                                          <m:jc m:val="centerGroup"/>
                                        </m:oMathParaPr>
                                        <m:oMath xmlns:m="http://schemas.openxmlformats.org/officeDocument/2006/math">
                                          <m:r>
                                            <a:rPr lang="en-US" sz="1800" b="1" i="1" u="none" smtClean="0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𝒅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sz="1800" b="1" i="1" u="none" smtClean="0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acc>
                                                <m:accPr>
                                                  <m:chr m:val="⃗"/>
                                                  <m:ctrlPr>
                                                    <a:rPr lang="en-US" sz="1800" b="1" i="1" u="none" smtClean="0">
                                                      <a:solidFill>
                                                        <a:srgbClr val="00000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accPr>
                                                <m:e>
                                                  <m:r>
                                                    <a:rPr lang="en-US" sz="1800" b="1" i="1" u="none" smtClean="0">
                                                      <a:solidFill>
                                                        <a:srgbClr val="00000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𝑨</m:t>
                                                  </m:r>
                                                </m:e>
                                              </m:acc>
                                            </m:e>
                                            <m:sub>
                                              <m:r>
                                                <a:rPr lang="en-US" sz="1800" b="1" i="1" u="none" smtClean="0">
                                                  <a:solidFill>
                                                    <a:srgbClr val="0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𝟏</m:t>
                                              </m:r>
                                            </m:sub>
                                          </m:sSub>
                                        </m:oMath>
                                      </m:oMathPara>
                                    </a14:m>
                                    <a:endParaRPr lang="el-GR" sz="1800" dirty="0">
                                      <a:solidFill>
                                        <a:srgbClr val="000000"/>
                                      </a:solidFill>
                                    </a:endParaRPr>
                                  </a:p>
                                </p:txBody>
                              </p:sp>
                            </mc:Choice>
                            <mc:Fallback xmlns="">
                              <p:sp>
                                <p:nvSpPr>
                                  <p:cNvPr id="33" name="Ορθογώνιο 32"/>
                                  <p:cNvSpPr>
                                    <a:spLocks noRot="1" noChangeAspect="1" noMove="1" noResize="1" noEditPoints="1" noAdjustHandles="1" noChangeArrowheads="1" noChangeShapeType="1" noTextEdit="1"/>
                                  </p:cNvSpPr>
                                  <p:nvPr/>
                                </p:nvSpPr>
                                <p:spPr>
                                  <a:xfrm>
                                    <a:off x="2363393" y="1986944"/>
                                    <a:ext cx="654282" cy="403765"/>
                                  </a:xfrm>
                                  <a:prstGeom prst="rect">
                                    <a:avLst/>
                                  </a:prstGeom>
                                  <a:blipFill>
                                    <a:blip r:embed="rId11"/>
                                    <a:stretch>
                                      <a:fillRect b="-1515"/>
                                    </a:stretch>
                                  </a:blipFill>
                                </p:spPr>
                                <p:txBody>
                                  <a:bodyPr/>
                                  <a:lstStyle/>
                                  <a:p>
                                    <a:r>
                                      <a:rPr lang="el-GR">
                                        <a:noFill/>
                                      </a:rPr>
                                      <a:t> </a:t>
                                    </a:r>
                                  </a:p>
                                </p:txBody>
                              </p:sp>
                            </mc:Fallback>
                          </mc:AlternateContent>
                          <p:cxnSp>
                            <p:nvCxnSpPr>
                              <p:cNvPr id="34" name="Ευθύγραμμο βέλος σύνδεσης 33"/>
                              <p:cNvCxnSpPr>
                                <a:endCxn id="33" idx="0"/>
                              </p:cNvCxnSpPr>
                              <p:nvPr/>
                            </p:nvCxnSpPr>
                            <p:spPr bwMode="auto">
                              <a:xfrm flipV="1">
                                <a:off x="1971951" y="1986944"/>
                                <a:ext cx="718583" cy="570438"/>
                              </a:xfrm>
                              <a:prstGeom prst="straightConnector1">
                                <a:avLst/>
                              </a:prstGeom>
                              <a:noFill/>
                              <a:ln w="38100" cap="flat" cmpd="sng" algn="ctr">
                                <a:solidFill>
                                  <a:schemeClr val="accent4">
                                    <a:lumMod val="10000"/>
                                  </a:schemeClr>
                                </a:solidFill>
                                <a:prstDash val="solid"/>
                                <a:round/>
                                <a:headEnd type="none" w="med" len="med"/>
                                <a:tailEnd type="triangle" w="med" len="lg"/>
                              </a:ln>
                              <a:effectLst/>
                            </p:spPr>
                          </p:cxnSp>
                          <p:cxnSp>
                            <p:nvCxnSpPr>
                              <p:cNvPr id="35" name="Ευθύγραμμο βέλος σύνδεσης 34"/>
                              <p:cNvCxnSpPr/>
                              <p:nvPr/>
                            </p:nvCxnSpPr>
                            <p:spPr bwMode="auto">
                              <a:xfrm flipV="1">
                                <a:off x="1944046" y="1783242"/>
                                <a:ext cx="288892" cy="746173"/>
                              </a:xfrm>
                              <a:prstGeom prst="straightConnector1">
                                <a:avLst/>
                              </a:prstGeom>
                              <a:noFill/>
                              <a:ln w="38100" cap="flat" cmpd="sng" algn="ctr">
                                <a:solidFill>
                                  <a:srgbClr val="FF0000"/>
                                </a:solidFill>
                                <a:prstDash val="solid"/>
                                <a:round/>
                                <a:headEnd type="none" w="med" len="med"/>
                                <a:tailEnd type="triangle" w="med" len="lg"/>
                              </a:ln>
                              <a:effectLst/>
                            </p:spPr>
                          </p:cxnSp>
                        </p:grpSp>
                      </p:grpSp>
                      <p:grpSp>
                        <p:nvGrpSpPr>
                          <p:cNvPr id="63" name="Ομάδα 62"/>
                          <p:cNvGrpSpPr/>
                          <p:nvPr/>
                        </p:nvGrpSpPr>
                        <p:grpSpPr>
                          <a:xfrm>
                            <a:off x="1478107" y="2851657"/>
                            <a:ext cx="769462" cy="1126310"/>
                            <a:chOff x="1478107" y="2851657"/>
                            <a:chExt cx="769462" cy="1126310"/>
                          </a:xfrm>
                        </p:grpSpPr>
                        <p:cxnSp>
                          <p:nvCxnSpPr>
                            <p:cNvPr id="47" name="Ευθύγραμμο βέλος σύνδεσης 46"/>
                            <p:cNvCxnSpPr/>
                            <p:nvPr/>
                          </p:nvCxnSpPr>
                          <p:spPr bwMode="auto">
                            <a:xfrm flipV="1">
                              <a:off x="1478107" y="2851657"/>
                              <a:ext cx="439923" cy="1126310"/>
                            </a:xfrm>
                            <a:prstGeom prst="straightConnector1">
                              <a:avLst/>
                            </a:prstGeom>
                            <a:noFill/>
                            <a:ln w="38100" cap="flat" cmpd="sng" algn="ctr">
                              <a:solidFill>
                                <a:srgbClr val="FF0000"/>
                              </a:solidFill>
                              <a:prstDash val="solid"/>
                              <a:round/>
                              <a:headEnd type="none" w="med" len="med"/>
                              <a:tailEnd type="triangle" w="med" len="lg"/>
                            </a:ln>
                            <a:effectLst/>
                          </p:spPr>
                        </p:cxnSp>
                        <mc:AlternateContent xmlns:mc="http://schemas.openxmlformats.org/markup-compatibility/2006" xmlns:a14="http://schemas.microsoft.com/office/drawing/2010/main">
                          <mc:Choice Requires="a14">
                            <p:sp>
                              <p:nvSpPr>
                                <p:cNvPr id="48" name="Ορθογώνιο 47"/>
                                <p:cNvSpPr/>
                                <p:nvPr/>
                              </p:nvSpPr>
                              <p:spPr>
                                <a:xfrm>
                                  <a:off x="1707613" y="3084477"/>
                                  <a:ext cx="539956" cy="437492"/>
                                </a:xfrm>
                                <a:prstGeom prst="rect">
                                  <a:avLst/>
                                </a:prstGeom>
                              </p:spPr>
                              <p:txBody>
                                <a:bodyPr wrap="none">
                                  <a:spAutoFit/>
                                </a:bodyPr>
                                <a:lstStyle/>
                                <a:p>
                                  <a:pPr/>
                                  <a14:m>
                                    <m:oMathPara xmlns:m="http://schemas.openxmlformats.org/officeDocument/2006/math">
                                      <m:oMathParaPr>
                                        <m:jc m:val="centerGroup"/>
                                      </m:oMathParaPr>
                                      <m:oMath xmlns:m="http://schemas.openxmlformats.org/officeDocument/2006/math">
                                        <m:sSub>
                                          <m:sSubPr>
                                            <m:ctrlPr>
                                              <a:rPr lang="en-US" sz="2000" i="1" u="none" smtClean="0">
                                                <a:solidFill>
                                                  <a:srgbClr val="FF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acc>
                                              <m:accPr>
                                                <m:chr m:val="⃗"/>
                                                <m:ctrlPr>
                                                  <a:rPr lang="en-US" sz="2000" i="1" u="none">
                                                    <a:solidFill>
                                                      <a:srgbClr val="FF000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accPr>
                                              <m:e>
                                                <m:r>
                                                  <a:rPr lang="en-US" sz="2000" b="1" i="1" u="none" smtClean="0">
                                                    <a:solidFill>
                                                      <a:srgbClr val="FF000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𝑬</m:t>
                                                </m:r>
                                              </m:e>
                                            </m:acc>
                                          </m:e>
                                          <m:sub>
                                            <m:r>
                                              <a:rPr lang="en-US" sz="2000" b="1" i="1" u="none" smtClean="0">
                                                <a:solidFill>
                                                  <a:srgbClr val="FF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𝟐</m:t>
                                            </m:r>
                                          </m:sub>
                                        </m:sSub>
                                      </m:oMath>
                                    </m:oMathPara>
                                  </a14:m>
                                  <a:endParaRPr lang="el-GR" sz="2000" dirty="0">
                                    <a:solidFill>
                                      <a:srgbClr val="FF0000"/>
                                    </a:solidFill>
                                  </a:endParaRPr>
                                </a:p>
                              </p:txBody>
                            </p:sp>
                          </mc:Choice>
                          <mc:Fallback xmlns="">
                            <p:sp>
                              <p:nvSpPr>
                                <p:cNvPr id="48" name="Ορθογώνιο 47"/>
                                <p:cNvSpPr>
                                  <a:spLocks noRot="1" noChangeAspect="1" noMove="1" noResize="1" noEditPoints="1" noAdjustHandles="1" noChangeArrowheads="1" noChangeShapeType="1" noTextEdit="1"/>
                                </p:cNvSpPr>
                                <p:nvPr/>
                              </p:nvSpPr>
                              <p:spPr>
                                <a:xfrm>
                                  <a:off x="1707613" y="3084477"/>
                                  <a:ext cx="539956" cy="437492"/>
                                </a:xfrm>
                                <a:prstGeom prst="rect">
                                  <a:avLst/>
                                </a:prstGeom>
                                <a:blipFill>
                                  <a:blip r:embed="rId12"/>
                                  <a:stretch>
                                    <a:fillRect b="-1389"/>
                                  </a:stretch>
                                </a:blipFill>
                              </p:spPr>
                              <p:txBody>
                                <a:bodyPr/>
                                <a:lstStyle/>
                                <a:p>
                                  <a:r>
                                    <a:rPr lang="el-GR">
                                      <a:noFill/>
                                    </a:rPr>
                                    <a:t> </a:t>
                                  </a:r>
                                </a:p>
                              </p:txBody>
                            </p:sp>
                          </mc:Fallback>
                        </mc:AlternateContent>
                      </p:grpSp>
                    </p:grpSp>
                    <p:cxnSp>
                      <p:nvCxnSpPr>
                        <p:cNvPr id="26" name="Ευθύγραμμο βέλος σύνδεσης 25"/>
                        <p:cNvCxnSpPr/>
                        <p:nvPr/>
                      </p:nvCxnSpPr>
                      <p:spPr bwMode="auto">
                        <a:xfrm flipV="1">
                          <a:off x="993387" y="2487307"/>
                          <a:ext cx="1001474" cy="2592000"/>
                        </a:xfrm>
                        <a:prstGeom prst="straightConnector1">
                          <a:avLst/>
                        </a:prstGeom>
                        <a:noFill/>
                        <a:ln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triangle" w="med" len="lg"/>
                        </a:ln>
                        <a:effectLst/>
                      </p:spPr>
                    </p:cxnSp>
                  </p:grpSp>
                  <p:grpSp>
                    <p:nvGrpSpPr>
                      <p:cNvPr id="4" name="Ομάδα 3"/>
                      <p:cNvGrpSpPr/>
                      <p:nvPr/>
                    </p:nvGrpSpPr>
                    <p:grpSpPr>
                      <a:xfrm>
                        <a:off x="345089" y="4502814"/>
                        <a:ext cx="1263538" cy="1263538"/>
                        <a:chOff x="1653009" y="5189922"/>
                        <a:chExt cx="1263538" cy="1263538"/>
                      </a:xfrm>
                    </p:grpSpPr>
                    <p:sp>
                      <p:nvSpPr>
                        <p:cNvPr id="7" name="Τόξο 6"/>
                        <p:cNvSpPr/>
                        <p:nvPr/>
                      </p:nvSpPr>
                      <p:spPr bwMode="auto">
                        <a:xfrm>
                          <a:off x="1653009" y="5189922"/>
                          <a:ext cx="1260000" cy="1260000"/>
                        </a:xfrm>
                        <a:prstGeom prst="arc">
                          <a:avLst>
                            <a:gd name="adj1" fmla="val 15326971"/>
                            <a:gd name="adj2" fmla="val 17142750"/>
                          </a:avLst>
                        </a:prstGeom>
                        <a:noFill/>
                        <a:ln w="1905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lg"/>
                          <a:tailEnd type="triangle" w="med" len="med"/>
                        </a:ln>
                        <a:effectLst/>
                      </p:spPr>
                      <p:txBody>
                        <a:bodyPr vert="horz" wrap="square" lIns="0" tIns="45720" rIns="0" bIns="45720" numCol="1" rtlCol="0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pPr marL="285750" marR="0" indent="-285750" algn="l" defTabSz="914400" rtl="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5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l-GR" sz="2500" b="1" i="1" u="sng" strike="noStrike" cap="none" normalizeH="0" baseline="0" smtClean="0">
                            <a:ln>
                              <a:noFill/>
                            </a:ln>
                            <a:solidFill>
                              <a:schemeClr val="tx2"/>
                            </a:solidFill>
                            <a:effectLst/>
                            <a:latin typeface="Times New Roman" pitchFamily="18" charset="0"/>
                          </a:endParaRPr>
                        </a:p>
                      </p:txBody>
                    </p:sp>
                    <p:sp>
                      <p:nvSpPr>
                        <p:cNvPr id="8" name="Τόξο 7"/>
                        <p:cNvSpPr/>
                        <p:nvPr/>
                      </p:nvSpPr>
                      <p:spPr bwMode="auto">
                        <a:xfrm>
                          <a:off x="1656547" y="5193460"/>
                          <a:ext cx="1260000" cy="1260000"/>
                        </a:xfrm>
                        <a:prstGeom prst="arc">
                          <a:avLst>
                            <a:gd name="adj1" fmla="val 17852048"/>
                            <a:gd name="adj2" fmla="val 19625072"/>
                          </a:avLst>
                        </a:prstGeom>
                        <a:noFill/>
                        <a:ln w="1905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triangle" w="med" len="lg"/>
                          <a:tailEnd type="none" w="med" len="med"/>
                        </a:ln>
                        <a:effectLst/>
                      </p:spPr>
                      <p:txBody>
                        <a:bodyPr vert="horz" wrap="square" lIns="0" tIns="45720" rIns="0" bIns="45720" numCol="1" rtlCol="0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pPr marL="285750" marR="0" indent="-285750" algn="l" defTabSz="914400" rtl="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5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l-GR" sz="2500" b="1" i="1" u="sng" strike="noStrike" cap="none" normalizeH="0" baseline="0" smtClean="0">
                            <a:ln>
                              <a:noFill/>
                            </a:ln>
                            <a:solidFill>
                              <a:schemeClr val="tx2"/>
                            </a:solidFill>
                            <a:effectLst/>
                            <a:latin typeface="Times New Roman" pitchFamily="18" charset="0"/>
                          </a:endParaRPr>
                        </a:p>
                      </p:txBody>
                    </p:sp>
                  </p:grpSp>
                </p:grpSp>
                <p:sp>
                  <p:nvSpPr>
                    <p:cNvPr id="23" name="Ορθογώνιο 22"/>
                    <p:cNvSpPr/>
                    <p:nvPr/>
                  </p:nvSpPr>
                  <p:spPr>
                    <a:xfrm>
                      <a:off x="2093667" y="1858798"/>
                      <a:ext cx="404537" cy="369332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r>
                        <a:rPr lang="el-GR" sz="1800" u="none" dirty="0" smtClean="0">
                          <a:solidFill>
                            <a:schemeClr val="bg1"/>
                          </a:solidFill>
                        </a:rPr>
                        <a:t>θ</a:t>
                      </a:r>
                      <a:r>
                        <a:rPr lang="el-GR" sz="1800" u="none" baseline="-2500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l-GR" sz="1800" dirty="0"/>
                    </a:p>
                  </p:txBody>
                </p:sp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25" name="Ορθογώνιο 24"/>
                        <p:cNvSpPr/>
                        <p:nvPr/>
                      </p:nvSpPr>
                      <p:spPr>
                        <a:xfrm>
                          <a:off x="1463910" y="2645634"/>
                          <a:ext cx="311006" cy="400110"/>
                        </a:xfrm>
                        <a:prstGeom prst="rect">
                          <a:avLst/>
                        </a:prstGeom>
                      </p:spPr>
                      <p:txBody>
                        <a:bodyPr wrap="square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l-GR" sz="2000" i="1" u="none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⃗"/>
                                        <m:ctrlPr>
                                          <a:rPr lang="el-GR" sz="2000" i="1" u="none" smtClean="0">
                                            <a:solidFill>
                                              <a:schemeClr val="bg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sz="2000" b="1" i="1" u="none" smtClean="0">
                                            <a:solidFill>
                                              <a:schemeClr val="bg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𝒓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sz="2000" b="1" i="1" u="none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l-GR" sz="2000" u="none" dirty="0">
                            <a:solidFill>
                              <a:schemeClr val="bg1"/>
                            </a:solidFill>
                          </a:endParaRPr>
                        </a:p>
                      </p:txBody>
                    </p:sp>
                  </mc:Choice>
                  <mc:Fallback xmlns="">
                    <p:sp>
                      <p:nvSpPr>
                        <p:cNvPr id="25" name="Ορθογώνιο 24"/>
                        <p:cNvSpPr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1463910" y="2645634"/>
                          <a:ext cx="311006" cy="400110"/>
                        </a:xfrm>
                        <a:prstGeom prst="rect">
                          <a:avLst/>
                        </a:prstGeom>
                        <a:blipFill>
                          <a:blip r:embed="rId13"/>
                          <a:stretch>
                            <a:fillRect r="-33333" b="-1515"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l-GR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29" name="Ορθογώνιο 28"/>
                        <p:cNvSpPr/>
                        <p:nvPr/>
                      </p:nvSpPr>
                      <p:spPr>
                        <a:xfrm>
                          <a:off x="1751376" y="1508006"/>
                          <a:ext cx="539956" cy="437492"/>
                        </a:xfrm>
                        <a:prstGeom prst="rect">
                          <a:avLst/>
                        </a:prstGeom>
                      </p:spPr>
                      <p:txBody>
                        <a:bodyPr wrap="none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2000" i="1" u="none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⃗"/>
                                        <m:ctrlPr>
                                          <a:rPr lang="en-US" sz="2000" i="1" u="none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sz="2000" b="1" i="1" u="none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𝑬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sz="2000" u="none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l-GR" sz="2000" dirty="0">
                            <a:solidFill>
                              <a:srgbClr val="FF0000"/>
                            </a:solidFill>
                          </a:endParaRPr>
                        </a:p>
                      </p:txBody>
                    </p:sp>
                  </mc:Choice>
                  <mc:Fallback xmlns="">
                    <p:sp>
                      <p:nvSpPr>
                        <p:cNvPr id="29" name="Ορθογώνιο 28"/>
                        <p:cNvSpPr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1751376" y="1508006"/>
                          <a:ext cx="539956" cy="437492"/>
                        </a:xfrm>
                        <a:prstGeom prst="rect">
                          <a:avLst/>
                        </a:prstGeom>
                        <a:blipFill>
                          <a:blip r:embed="rId14"/>
                          <a:stretch>
                            <a:fillRect b="-2778"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l-GR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</p:grpSp>
              <p:grpSp>
                <p:nvGrpSpPr>
                  <p:cNvPr id="41" name="Ομάδα 40"/>
                  <p:cNvGrpSpPr/>
                  <p:nvPr/>
                </p:nvGrpSpPr>
                <p:grpSpPr>
                  <a:xfrm>
                    <a:off x="1260142" y="3893363"/>
                    <a:ext cx="903607" cy="851869"/>
                    <a:chOff x="1260142" y="3893363"/>
                    <a:chExt cx="903607" cy="851869"/>
                  </a:xfrm>
                </p:grpSpPr>
                <p:cxnSp>
                  <p:nvCxnSpPr>
                    <p:cNvPr id="42" name="Ευθύγραμμο βέλος σύνδεσης 41"/>
                    <p:cNvCxnSpPr/>
                    <p:nvPr/>
                  </p:nvCxnSpPr>
                  <p:spPr bwMode="auto">
                    <a:xfrm>
                      <a:off x="1426339" y="3934952"/>
                      <a:ext cx="192947" cy="810280"/>
                    </a:xfrm>
                    <a:prstGeom prst="straightConnector1">
                      <a:avLst/>
                    </a:prstGeom>
                    <a:noFill/>
                    <a:ln w="38100" cap="flat" cmpd="sng" algn="ctr">
                      <a:solidFill>
                        <a:schemeClr val="accent4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triangle" w="med" len="lg"/>
                    </a:ln>
                    <a:effectLst/>
                  </p:spPr>
                </p:cxnSp>
                <p:sp>
                  <p:nvSpPr>
                    <p:cNvPr id="43" name="Οβάλ 42"/>
                    <p:cNvSpPr/>
                    <p:nvPr/>
                  </p:nvSpPr>
                  <p:spPr bwMode="auto">
                    <a:xfrm rot="15476252">
                      <a:off x="1357403" y="3796102"/>
                      <a:ext cx="147007" cy="341529"/>
                    </a:xfrm>
                    <a:prstGeom prst="ellipse">
                      <a:avLst/>
                    </a:prstGeom>
                    <a:solidFill>
                      <a:schemeClr val="tx1">
                        <a:lumMod val="50000"/>
                        <a:alpha val="52000"/>
                      </a:schemeClr>
                    </a:solidFill>
                    <a:ln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square" lIns="0" tIns="45720" rIns="0" bIns="45720" numCol="1" rtlCol="0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285750" marR="0" indent="-2857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2500" b="1" i="1" u="sng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p:txBody>
                </p:sp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44" name="Ορθογώνιο 43"/>
                        <p:cNvSpPr/>
                        <p:nvPr/>
                      </p:nvSpPr>
                      <p:spPr>
                        <a:xfrm>
                          <a:off x="1509467" y="4281613"/>
                          <a:ext cx="654282" cy="403765"/>
                        </a:xfrm>
                        <a:prstGeom prst="rect">
                          <a:avLst/>
                        </a:prstGeom>
                      </p:spPr>
                      <p:txBody>
                        <a:bodyPr wrap="none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b="1" i="1" u="none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𝒅</m:t>
                                </m:r>
                                <m:sSub>
                                  <m:sSubPr>
                                    <m:ctrlPr>
                                      <a:rPr lang="en-US" sz="1800" b="1" i="1" u="none" smtClea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⃗"/>
                                        <m:ctrlPr>
                                          <a:rPr lang="en-US" sz="1800" b="1" i="1" u="none" smtClean="0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sz="1800" b="1" i="1" u="none" smtClean="0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𝑨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sz="1800" b="1" i="1" u="none" smtClea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l-GR" sz="1800" dirty="0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</mc:Choice>
                  <mc:Fallback xmlns="">
                    <p:sp>
                      <p:nvSpPr>
                        <p:cNvPr id="44" name="Ορθογώνιο 43"/>
                        <p:cNvSpPr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1509467" y="4281613"/>
                          <a:ext cx="654282" cy="403765"/>
                        </a:xfrm>
                        <a:prstGeom prst="rect">
                          <a:avLst/>
                        </a:prstGeom>
                        <a:blipFill>
                          <a:blip r:embed="rId15"/>
                          <a:stretch>
                            <a:fillRect b="-1493"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l-GR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</p:grpSp>
            </p:grpSp>
            <p:cxnSp>
              <p:nvCxnSpPr>
                <p:cNvPr id="20" name="Ευθύγραμμο βέλος σύνδεσης 19"/>
                <p:cNvCxnSpPr/>
                <p:nvPr/>
              </p:nvCxnSpPr>
              <p:spPr bwMode="auto">
                <a:xfrm flipV="1">
                  <a:off x="980034" y="3920007"/>
                  <a:ext cx="414000" cy="1080000"/>
                </a:xfrm>
                <a:prstGeom prst="straightConnector1">
                  <a:avLst/>
                </a:prstGeom>
                <a:noFill/>
                <a:ln w="28575" cap="flat" cmpd="sng" algn="ctr">
                  <a:solidFill>
                    <a:schemeClr val="bg1"/>
                  </a:solidFill>
                  <a:prstDash val="solid"/>
                  <a:round/>
                  <a:headEnd type="none" w="med" len="med"/>
                  <a:tailEnd type="triangle" w="med" len="lg"/>
                </a:ln>
                <a:effectLst/>
              </p:spPr>
            </p:cxn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1" name="Ορθογώνιο 20"/>
                  <p:cNvSpPr/>
                  <p:nvPr/>
                </p:nvSpPr>
                <p:spPr>
                  <a:xfrm>
                    <a:off x="853612" y="4006649"/>
                    <a:ext cx="311006" cy="400110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sz="2000" i="1" u="none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l-GR" sz="2000" i="1" u="none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2000" b="1" i="1" u="none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𝒓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2000" b="1" i="1" u="none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oMath>
                      </m:oMathPara>
                    </a14:m>
                    <a:endParaRPr lang="el-GR" sz="2000" u="none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1" name="Ορθογώνιο 20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53612" y="4006649"/>
                    <a:ext cx="311006" cy="400110"/>
                  </a:xfrm>
                  <a:prstGeom prst="rect">
                    <a:avLst/>
                  </a:prstGeom>
                  <a:blipFill>
                    <a:blip r:embed="rId16"/>
                    <a:stretch>
                      <a:fillRect r="-33333" b="-3030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grpSp>
            <p:nvGrpSpPr>
              <p:cNvPr id="55" name="Ομάδα 54"/>
              <p:cNvGrpSpPr/>
              <p:nvPr/>
            </p:nvGrpSpPr>
            <p:grpSpPr>
              <a:xfrm>
                <a:off x="1164167" y="3657835"/>
                <a:ext cx="995890" cy="684000"/>
                <a:chOff x="1164167" y="3657835"/>
                <a:chExt cx="995890" cy="684000"/>
              </a:xfrm>
            </p:grpSpPr>
            <p:sp>
              <p:nvSpPr>
                <p:cNvPr id="56" name="Τόξο 55"/>
                <p:cNvSpPr/>
                <p:nvPr/>
              </p:nvSpPr>
              <p:spPr bwMode="auto">
                <a:xfrm>
                  <a:off x="1164167" y="3657835"/>
                  <a:ext cx="684000" cy="684000"/>
                </a:xfrm>
                <a:prstGeom prst="arc">
                  <a:avLst>
                    <a:gd name="adj1" fmla="val 17384107"/>
                    <a:gd name="adj2" fmla="val 5052579"/>
                  </a:avLst>
                </a:prstGeom>
                <a:noFill/>
                <a:ln w="19050" cap="flat" cmpd="sng" algn="ctr">
                  <a:solidFill>
                    <a:schemeClr val="bg1"/>
                  </a:solidFill>
                  <a:prstDash val="solid"/>
                  <a:round/>
                  <a:headEnd type="triangle" w="med" len="lg"/>
                  <a:tailEnd type="triangle" w="med" len="lg"/>
                </a:ln>
                <a:effectLst/>
              </p:spPr>
              <p:txBody>
                <a:bodyPr vert="horz" wrap="square" lIns="0" tIns="45720" rIns="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285750" marR="0" indent="-285750" algn="l" defTabSz="914400" rtl="0" eaLnBrk="0" fontAlgn="base" latinLnBrk="0" hangingPunct="0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l-GR" sz="2500" b="1" i="1" u="sng" strike="noStrike" cap="none" normalizeH="0" baseline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itchFamily="18" charset="0"/>
                  </a:endParaRPr>
                </a:p>
              </p:txBody>
            </p:sp>
            <p:sp>
              <p:nvSpPr>
                <p:cNvPr id="57" name="Ορθογώνιο 56"/>
                <p:cNvSpPr/>
                <p:nvPr/>
              </p:nvSpPr>
              <p:spPr>
                <a:xfrm>
                  <a:off x="1755520" y="3912877"/>
                  <a:ext cx="404537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l-GR" sz="1800" u="none" dirty="0" smtClean="0">
                      <a:solidFill>
                        <a:schemeClr val="bg1"/>
                      </a:solidFill>
                    </a:rPr>
                    <a:t>θ</a:t>
                  </a:r>
                  <a:r>
                    <a:rPr lang="el-GR" sz="1800" u="none" baseline="-25000" dirty="0" smtClean="0">
                      <a:solidFill>
                        <a:schemeClr val="bg1"/>
                      </a:solidFill>
                    </a:rPr>
                    <a:t>2</a:t>
                  </a:r>
                  <a:endParaRPr lang="el-GR" sz="1800" dirty="0"/>
                </a:p>
              </p:txBody>
            </p: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Ορθογώνιο 4"/>
                <p:cNvSpPr/>
                <p:nvPr/>
              </p:nvSpPr>
              <p:spPr>
                <a:xfrm>
                  <a:off x="1051772" y="4646477"/>
                  <a:ext cx="518091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u="none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𝒅</m:t>
                        </m:r>
                        <m:r>
                          <a:rPr lang="el-GR" sz="1600" i="0" u="none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𝛀</m:t>
                        </m:r>
                      </m:oMath>
                    </m:oMathPara>
                  </a14:m>
                  <a:endParaRPr lang="el-GR" sz="16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5" name="Ορθογώνιο 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51772" y="4646477"/>
                  <a:ext cx="518091" cy="338554"/>
                </a:xfrm>
                <a:prstGeom prst="rect">
                  <a:avLst/>
                </a:prstGeom>
                <a:blipFill>
                  <a:blip r:embed="rId1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30" name="Ομάδα 129"/>
          <p:cNvGrpSpPr/>
          <p:nvPr/>
        </p:nvGrpSpPr>
        <p:grpSpPr>
          <a:xfrm>
            <a:off x="656922" y="3351766"/>
            <a:ext cx="3730680" cy="2473495"/>
            <a:chOff x="656922" y="3351766"/>
            <a:chExt cx="3730680" cy="2473495"/>
          </a:xfrm>
        </p:grpSpPr>
        <p:grpSp>
          <p:nvGrpSpPr>
            <p:cNvPr id="121" name="Ομάδα 120"/>
            <p:cNvGrpSpPr/>
            <p:nvPr/>
          </p:nvGrpSpPr>
          <p:grpSpPr>
            <a:xfrm>
              <a:off x="3041633" y="3786911"/>
              <a:ext cx="1345969" cy="2038350"/>
              <a:chOff x="1668377" y="3672557"/>
              <a:chExt cx="1345969" cy="2038350"/>
            </a:xfrm>
          </p:grpSpPr>
          <p:pic>
            <p:nvPicPr>
              <p:cNvPr id="116" name="Εικόνα 115"/>
              <p:cNvPicPr>
                <a:picLocks noChangeAspect="1"/>
              </p:cNvPicPr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1728471" y="3672557"/>
                <a:ext cx="1285875" cy="2038350"/>
              </a:xfrm>
              <a:prstGeom prst="rect">
                <a:avLst/>
              </a:prstGeom>
            </p:spPr>
          </p:pic>
          <p:cxnSp>
            <p:nvCxnSpPr>
              <p:cNvPr id="119" name="Ευθύγραμμο βέλος σύνδεσης 118"/>
              <p:cNvCxnSpPr/>
              <p:nvPr/>
            </p:nvCxnSpPr>
            <p:spPr bwMode="auto">
              <a:xfrm flipV="1">
                <a:off x="1757477" y="4533701"/>
                <a:ext cx="414000" cy="1080000"/>
              </a:xfrm>
              <a:prstGeom prst="straightConnector1">
                <a:avLst/>
              </a:prstGeom>
              <a:noFill/>
              <a:ln w="2857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triangle" w="med" len="lg"/>
              </a:ln>
              <a:effectLst/>
            </p:spPr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20" name="Ορθογώνιο 119"/>
                  <p:cNvSpPr/>
                  <p:nvPr/>
                </p:nvSpPr>
                <p:spPr>
                  <a:xfrm>
                    <a:off x="1668377" y="4661469"/>
                    <a:ext cx="311006" cy="400110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sz="2000" i="1" u="none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l-GR" sz="2000" i="1" u="none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2000" b="1" i="1" u="none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𝒓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2000" b="1" i="1" u="none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oMath>
                      </m:oMathPara>
                    </a14:m>
                    <a:endParaRPr lang="el-GR" sz="2000" u="none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20" name="Ορθογώνιο 119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668377" y="4661469"/>
                    <a:ext cx="311006" cy="400110"/>
                  </a:xfrm>
                  <a:prstGeom prst="rect">
                    <a:avLst/>
                  </a:prstGeom>
                  <a:blipFill>
                    <a:blip r:embed="rId19"/>
                    <a:stretch>
                      <a:fillRect r="-33333" b="-3030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125" name="Ομάδα 124"/>
            <p:cNvGrpSpPr/>
            <p:nvPr/>
          </p:nvGrpSpPr>
          <p:grpSpPr>
            <a:xfrm>
              <a:off x="656922" y="3351766"/>
              <a:ext cx="2407543" cy="2057635"/>
              <a:chOff x="656922" y="3341375"/>
              <a:chExt cx="2407543" cy="2057635"/>
            </a:xfrm>
          </p:grpSpPr>
          <p:sp>
            <p:nvSpPr>
              <p:cNvPr id="122" name="Οβάλ 121"/>
              <p:cNvSpPr/>
              <p:nvPr/>
            </p:nvSpPr>
            <p:spPr bwMode="auto">
              <a:xfrm rot="934104">
                <a:off x="656922" y="3341375"/>
                <a:ext cx="1441582" cy="2057635"/>
              </a:xfrm>
              <a:prstGeom prst="ellipse">
                <a:avLst/>
              </a:prstGeom>
              <a:noFill/>
              <a:ln w="19050" cap="flat" cmpd="sng" algn="ctr">
                <a:solidFill>
                  <a:srgbClr val="0070C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45720" rIns="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285750" marR="0" indent="-28575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2500" b="1" i="1" u="sng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itchFamily="18" charset="0"/>
                </a:endParaRPr>
              </a:p>
            </p:txBody>
          </p:sp>
          <p:cxnSp>
            <p:nvCxnSpPr>
              <p:cNvPr id="124" name="Ευθύγραμμο βέλος σύνδεσης 123"/>
              <p:cNvCxnSpPr/>
              <p:nvPr/>
            </p:nvCxnSpPr>
            <p:spPr bwMode="auto">
              <a:xfrm>
                <a:off x="2080153" y="4544378"/>
                <a:ext cx="984312" cy="392652"/>
              </a:xfrm>
              <a:prstGeom prst="straightConnector1">
                <a:avLst/>
              </a:prstGeom>
              <a:noFill/>
              <a:ln w="19050" cap="flat" cmpd="sng" algn="ctr">
                <a:solidFill>
                  <a:srgbClr val="0070C0"/>
                </a:solidFill>
                <a:prstDash val="solid"/>
                <a:round/>
                <a:headEnd type="none" w="med" len="lg"/>
                <a:tailEnd type="triangle" w="med" len="lg"/>
              </a:ln>
              <a:effectLst/>
            </p:spPr>
          </p:cxn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26" name="Ορθογώνιο 125"/>
              <p:cNvSpPr/>
              <p:nvPr/>
            </p:nvSpPr>
            <p:spPr>
              <a:xfrm>
                <a:off x="5982791" y="5273415"/>
                <a:ext cx="2140201" cy="617348"/>
              </a:xfrm>
              <a:prstGeom prst="rect">
                <a:avLst/>
              </a:prstGeom>
              <a:ln w="28575">
                <a:solidFill>
                  <a:srgbClr val="0070C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u="none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𝒅</m:t>
                      </m:r>
                      <m:sSub>
                        <m:sSubPr>
                          <m:ctrlPr>
                            <a:rPr lang="en-US" sz="1800" i="1" u="none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1800" b="1" i="1" u="none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𝜱</m:t>
                          </m:r>
                        </m:e>
                        <m:sub>
                          <m:r>
                            <a:rPr lang="el-GR" sz="1800" b="1" i="1" u="none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l-GR" sz="1800" i="0" u="none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l-GR" sz="1800" b="1" i="0" u="none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1800" i="1" u="none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800" b="1" i="1" u="none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𝒒</m:t>
                          </m:r>
                        </m:num>
                        <m:den>
                          <m:r>
                            <a:rPr lang="el-GR" sz="1800" u="none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  <m:r>
                            <a:rPr lang="el-GR" sz="1800" u="none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𝝅</m:t>
                          </m:r>
                          <m:sSub>
                            <m:sSubPr>
                              <m:ctrlPr>
                                <a:rPr lang="el-GR" sz="1800" i="1" u="none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1800" u="none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𝜺</m:t>
                              </m:r>
                            </m:e>
                            <m:sub>
                              <m:r>
                                <a:rPr lang="el-GR" sz="1800" u="none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den>
                      </m:f>
                      <m:r>
                        <a:rPr lang="en-US" sz="1800" b="1" i="1" u="none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800" b="1" i="1" u="none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𝒅</m:t>
                      </m:r>
                      <m:r>
                        <a:rPr lang="el-GR" sz="1800" b="1" i="0" u="none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𝛀</m:t>
                      </m:r>
                    </m:oMath>
                  </m:oMathPara>
                </a14:m>
                <a:endParaRPr lang="el-GR" sz="1800" dirty="0"/>
              </a:p>
            </p:txBody>
          </p:sp>
        </mc:Choice>
        <mc:Fallback xmlns="">
          <p:sp>
            <p:nvSpPr>
              <p:cNvPr id="126" name="Ορθογώνιο 1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2791" y="5273415"/>
                <a:ext cx="2140201" cy="617348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  <a:ln w="28575"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9" name="Ορθογώνιο 78"/>
          <p:cNvSpPr/>
          <p:nvPr/>
        </p:nvSpPr>
        <p:spPr>
          <a:xfrm>
            <a:off x="366162" y="790932"/>
            <a:ext cx="649183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800" i="0" u="none" dirty="0" smtClean="0">
                <a:solidFill>
                  <a:schemeClr val="bg1"/>
                </a:solidFill>
              </a:rPr>
              <a:t>Το φορτίο </a:t>
            </a:r>
            <a:r>
              <a:rPr lang="en-US" sz="2400" u="none" dirty="0" smtClean="0">
                <a:solidFill>
                  <a:srgbClr val="FF0000"/>
                </a:solidFill>
              </a:rPr>
              <a:t>q</a:t>
            </a:r>
            <a:r>
              <a:rPr lang="en-US" sz="1800" i="0" u="none" dirty="0" smtClean="0">
                <a:solidFill>
                  <a:schemeClr val="bg1"/>
                </a:solidFill>
              </a:rPr>
              <a:t> </a:t>
            </a:r>
            <a:r>
              <a:rPr lang="el-GR" sz="1800" i="0" u="none" dirty="0" smtClean="0">
                <a:solidFill>
                  <a:schemeClr val="bg1"/>
                </a:solidFill>
              </a:rPr>
              <a:t>βρίσκεται έξω από μια τυχαία κλειστή επιφάνεια </a:t>
            </a:r>
            <a:r>
              <a:rPr lang="el-GR" sz="2400" u="none" dirty="0" smtClean="0">
                <a:solidFill>
                  <a:srgbClr val="FF0000"/>
                </a:solidFill>
              </a:rPr>
              <a:t>Α</a:t>
            </a:r>
            <a:endParaRPr lang="el-GR" sz="1800" dirty="0">
              <a:solidFill>
                <a:srgbClr val="FF0000"/>
              </a:solidFill>
            </a:endParaRPr>
          </a:p>
        </p:txBody>
      </p:sp>
      <p:sp>
        <p:nvSpPr>
          <p:cNvPr id="82" name="Ορθογώνιο 81"/>
          <p:cNvSpPr/>
          <p:nvPr/>
        </p:nvSpPr>
        <p:spPr>
          <a:xfrm>
            <a:off x="3237198" y="1442561"/>
            <a:ext cx="387018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000" i="0" u="none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Αποδείξαμε:</a:t>
            </a: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3930503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" grpId="0"/>
      <p:bldP spid="117" grpId="0"/>
      <p:bldP spid="126" grpId="0" animBg="1"/>
      <p:bldP spid="8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31581" y="13705"/>
            <a:ext cx="9029291" cy="692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2400" i="0" u="none" dirty="0" smtClean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ΝΟΜΟΣ </a:t>
            </a:r>
            <a:r>
              <a:rPr lang="en-US" sz="2400" i="0" u="none" dirty="0" smtClean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GAUSS </a:t>
            </a:r>
            <a:r>
              <a:rPr lang="el-GR" sz="2400" i="0" u="none" dirty="0" smtClean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ΓΙΑ ΤΟ ΗΛΕΚΤΡΙΚΟ ΠΕΔΙΟ ΣΤΟΝ ΕΛΕΥΘΕΡΟ ΧΩΡΟ</a:t>
            </a:r>
            <a:endParaRPr lang="en-US" sz="2400" i="0" u="none" dirty="0">
              <a:solidFill>
                <a:srgbClr val="FC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grpSp>
        <p:nvGrpSpPr>
          <p:cNvPr id="79" name="Ομάδα 78"/>
          <p:cNvGrpSpPr/>
          <p:nvPr/>
        </p:nvGrpSpPr>
        <p:grpSpPr>
          <a:xfrm>
            <a:off x="124692" y="1508006"/>
            <a:ext cx="2892983" cy="3611059"/>
            <a:chOff x="124692" y="1508006"/>
            <a:chExt cx="2892983" cy="3611059"/>
          </a:xfrm>
        </p:grpSpPr>
        <p:grpSp>
          <p:nvGrpSpPr>
            <p:cNvPr id="19" name="Ομάδα 18"/>
            <p:cNvGrpSpPr/>
            <p:nvPr/>
          </p:nvGrpSpPr>
          <p:grpSpPr>
            <a:xfrm>
              <a:off x="124692" y="1508006"/>
              <a:ext cx="2892983" cy="3611059"/>
              <a:chOff x="124692" y="1508006"/>
              <a:chExt cx="2892983" cy="3611059"/>
            </a:xfrm>
          </p:grpSpPr>
          <p:grpSp>
            <p:nvGrpSpPr>
              <p:cNvPr id="26" name="Ομάδα 25"/>
              <p:cNvGrpSpPr/>
              <p:nvPr/>
            </p:nvGrpSpPr>
            <p:grpSpPr>
              <a:xfrm>
                <a:off x="124692" y="1508006"/>
                <a:ext cx="2892983" cy="3611059"/>
                <a:chOff x="124692" y="1508006"/>
                <a:chExt cx="2892983" cy="3611059"/>
              </a:xfrm>
            </p:grpSpPr>
            <p:grpSp>
              <p:nvGrpSpPr>
                <p:cNvPr id="28" name="Ομάδα 27"/>
                <p:cNvGrpSpPr/>
                <p:nvPr/>
              </p:nvGrpSpPr>
              <p:grpSpPr>
                <a:xfrm>
                  <a:off x="124692" y="1508006"/>
                  <a:ext cx="2892983" cy="3611059"/>
                  <a:chOff x="124692" y="1508006"/>
                  <a:chExt cx="2892983" cy="3611059"/>
                </a:xfrm>
              </p:grpSpPr>
              <p:grpSp>
                <p:nvGrpSpPr>
                  <p:cNvPr id="41" name="Ομάδα 40"/>
                  <p:cNvGrpSpPr/>
                  <p:nvPr/>
                </p:nvGrpSpPr>
                <p:grpSpPr>
                  <a:xfrm>
                    <a:off x="124692" y="1741090"/>
                    <a:ext cx="2892983" cy="3377975"/>
                    <a:chOff x="124692" y="1741090"/>
                    <a:chExt cx="2892983" cy="3377975"/>
                  </a:xfrm>
                </p:grpSpPr>
                <p:grpSp>
                  <p:nvGrpSpPr>
                    <p:cNvPr id="43" name="Ομάδα 42"/>
                    <p:cNvGrpSpPr/>
                    <p:nvPr/>
                  </p:nvGrpSpPr>
                  <p:grpSpPr>
                    <a:xfrm>
                      <a:off x="124692" y="1741090"/>
                      <a:ext cx="2892983" cy="3377975"/>
                      <a:chOff x="124692" y="1741090"/>
                      <a:chExt cx="2892983" cy="3377975"/>
                    </a:xfrm>
                  </p:grpSpPr>
                  <p:grpSp>
                    <p:nvGrpSpPr>
                      <p:cNvPr id="54" name="Ομάδα 53"/>
                      <p:cNvGrpSpPr/>
                      <p:nvPr/>
                    </p:nvGrpSpPr>
                    <p:grpSpPr>
                      <a:xfrm>
                        <a:off x="124692" y="1741090"/>
                        <a:ext cx="2566083" cy="3377975"/>
                        <a:chOff x="124692" y="1741090"/>
                        <a:chExt cx="2566083" cy="3377975"/>
                      </a:xfrm>
                    </p:grpSpPr>
                    <p:sp>
                      <p:nvSpPr>
                        <p:cNvPr id="55" name="Ορθογώνιο 54"/>
                        <p:cNvSpPr/>
                        <p:nvPr/>
                      </p:nvSpPr>
                      <p:spPr>
                        <a:xfrm>
                          <a:off x="124692" y="1741090"/>
                          <a:ext cx="1589808" cy="584775"/>
                        </a:xfrm>
                        <a:prstGeom prst="rect">
                          <a:avLst/>
                        </a:prstGeom>
                      </p:spPr>
                      <p:txBody>
                        <a:bodyPr wrap="square">
                          <a:spAutoFit/>
                        </a:bodyPr>
                        <a:lstStyle/>
                        <a:p>
                          <a:pPr algn="ctr"/>
                          <a:r>
                            <a:rPr lang="el-GR" sz="1600" i="0" u="none" dirty="0">
                              <a:solidFill>
                                <a:schemeClr val="bg1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</a:rPr>
                            <a:t>κλειστή </a:t>
                          </a:r>
                          <a:r>
                            <a:rPr lang="el-GR" sz="1600" i="0" u="none" dirty="0" smtClean="0">
                              <a:solidFill>
                                <a:schemeClr val="bg1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</a:rPr>
                            <a:t>επιφάνεια</a:t>
                          </a:r>
                          <a:r>
                            <a:rPr lang="en-US" sz="1600" i="0" u="none" dirty="0" smtClean="0">
                              <a:solidFill>
                                <a:schemeClr val="bg1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</a:rPr>
                            <a:t> A</a:t>
                          </a:r>
                          <a:endParaRPr lang="el-GR" sz="1600" dirty="0"/>
                        </a:p>
                      </p:txBody>
                    </p:sp>
                    <p:grpSp>
                      <p:nvGrpSpPr>
                        <p:cNvPr id="56" name="Ομάδα 55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690750" y="4745232"/>
                          <a:ext cx="371237" cy="373833"/>
                          <a:chOff x="2937163" y="3477492"/>
                          <a:chExt cx="371237" cy="373833"/>
                        </a:xfrm>
                      </p:grpSpPr>
                      <p:sp>
                        <p:nvSpPr>
                          <p:cNvPr id="58" name="Oval 4"/>
                          <p:cNvSpPr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3200400" y="3743325"/>
                            <a:ext cx="108000" cy="108000"/>
                          </a:xfrm>
                          <a:prstGeom prst="ellipse">
                            <a:avLst/>
                          </a:prstGeom>
                          <a:solidFill>
                            <a:srgbClr val="FC0000"/>
                          </a:solidFill>
                          <a:ln w="12700">
                            <a:solidFill>
                              <a:srgbClr val="FC0000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wrap="none" lIns="0" rIns="0" anchor="ctr"/>
                          <a:lstStyle>
                            <a:lvl1pPr>
                              <a:defRPr sz="2500" b="1" i="1" u="sng">
                                <a:solidFill>
                                  <a:schemeClr val="tx2"/>
                                </a:solidFill>
                                <a:latin typeface="Times New Roman" panose="02020603050405020304" pitchFamily="18" charset="0"/>
                              </a:defRPr>
                            </a:lvl1pPr>
                            <a:lvl2pPr marL="742950" indent="-285750">
                              <a:defRPr sz="2500" b="1" i="1" u="sng">
                                <a:solidFill>
                                  <a:schemeClr val="tx2"/>
                                </a:solidFill>
                                <a:latin typeface="Times New Roman" panose="02020603050405020304" pitchFamily="18" charset="0"/>
                              </a:defRPr>
                            </a:lvl2pPr>
                            <a:lvl3pPr marL="1143000" indent="-228600">
                              <a:defRPr sz="2500" b="1" i="1" u="sng">
                                <a:solidFill>
                                  <a:schemeClr val="tx2"/>
                                </a:solidFill>
                                <a:latin typeface="Times New Roman" panose="02020603050405020304" pitchFamily="18" charset="0"/>
                              </a:defRPr>
                            </a:lvl3pPr>
                            <a:lvl4pPr marL="1600200" indent="-228600">
                              <a:defRPr sz="2500" b="1" i="1" u="sng">
                                <a:solidFill>
                                  <a:schemeClr val="tx2"/>
                                </a:solidFill>
                                <a:latin typeface="Times New Roman" panose="02020603050405020304" pitchFamily="18" charset="0"/>
                              </a:defRPr>
                            </a:lvl4pPr>
                            <a:lvl5pPr marL="2057400" indent="-228600">
                              <a:defRPr sz="2500" b="1" i="1" u="sng">
                                <a:solidFill>
                                  <a:schemeClr val="tx2"/>
                                </a:solidFill>
                                <a:latin typeface="Times New Roman" panose="02020603050405020304" pitchFamily="18" charset="0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50000"/>
                              </a:spcBef>
                              <a:spcAft>
                                <a:spcPct val="0"/>
                              </a:spcAft>
                              <a:defRPr sz="2500" b="1" i="1" u="sng">
                                <a:solidFill>
                                  <a:schemeClr val="tx2"/>
                                </a:solidFill>
                                <a:latin typeface="Times New Roman" panose="02020603050405020304" pitchFamily="18" charset="0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50000"/>
                              </a:spcBef>
                              <a:spcAft>
                                <a:spcPct val="0"/>
                              </a:spcAft>
                              <a:defRPr sz="2500" b="1" i="1" u="sng">
                                <a:solidFill>
                                  <a:schemeClr val="tx2"/>
                                </a:solidFill>
                                <a:latin typeface="Times New Roman" panose="02020603050405020304" pitchFamily="18" charset="0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50000"/>
                              </a:spcBef>
                              <a:spcAft>
                                <a:spcPct val="0"/>
                              </a:spcAft>
                              <a:defRPr sz="2500" b="1" i="1" u="sng">
                                <a:solidFill>
                                  <a:schemeClr val="tx2"/>
                                </a:solidFill>
                                <a:latin typeface="Times New Roman" panose="02020603050405020304" pitchFamily="18" charset="0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50000"/>
                              </a:spcBef>
                              <a:spcAft>
                                <a:spcPct val="0"/>
                              </a:spcAft>
                              <a:defRPr sz="2500" b="1" i="1" u="sng">
                                <a:solidFill>
                                  <a:schemeClr val="tx2"/>
                                </a:solidFill>
                                <a:latin typeface="Times New Roman" panose="02020603050405020304" pitchFamily="18" charset="0"/>
                              </a:defRPr>
                            </a:lvl9pPr>
                          </a:lstStyle>
                          <a:p>
                            <a:endParaRPr lang="el-GR" altLang="el-GR"/>
                          </a:p>
                        </p:txBody>
                      </p:sp>
                      <p:sp>
                        <p:nvSpPr>
                          <p:cNvPr id="59" name="Text Box 20"/>
                          <p:cNvSpPr txBox="1"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2937163" y="3477492"/>
                            <a:ext cx="314325" cy="329588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12700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  <p:txBody>
                          <a:bodyPr lIns="0" tIns="10800" rIns="0" bIns="10800">
                            <a:spAutoFit/>
                          </a:bodyPr>
                          <a:lstStyle>
                            <a:lvl1pPr marL="285750" indent="-285750">
                              <a:defRPr sz="2500" b="1" i="1" u="sng">
                                <a:solidFill>
                                  <a:schemeClr val="tx2"/>
                                </a:solidFill>
                                <a:latin typeface="Times New Roman" panose="02020603050405020304" pitchFamily="18" charset="0"/>
                              </a:defRPr>
                            </a:lvl1pPr>
                            <a:lvl2pPr marL="742950" indent="-285750">
                              <a:defRPr sz="2500" b="1" i="1" u="sng">
                                <a:solidFill>
                                  <a:schemeClr val="tx2"/>
                                </a:solidFill>
                                <a:latin typeface="Times New Roman" panose="02020603050405020304" pitchFamily="18" charset="0"/>
                              </a:defRPr>
                            </a:lvl2pPr>
                            <a:lvl3pPr marL="1143000" indent="-228600">
                              <a:defRPr sz="2500" b="1" i="1" u="sng">
                                <a:solidFill>
                                  <a:schemeClr val="tx2"/>
                                </a:solidFill>
                                <a:latin typeface="Times New Roman" panose="02020603050405020304" pitchFamily="18" charset="0"/>
                              </a:defRPr>
                            </a:lvl3pPr>
                            <a:lvl4pPr marL="1600200" indent="-228600">
                              <a:defRPr sz="2500" b="1" i="1" u="sng">
                                <a:solidFill>
                                  <a:schemeClr val="tx2"/>
                                </a:solidFill>
                                <a:latin typeface="Times New Roman" panose="02020603050405020304" pitchFamily="18" charset="0"/>
                              </a:defRPr>
                            </a:lvl4pPr>
                            <a:lvl5pPr marL="2057400" indent="-228600">
                              <a:defRPr sz="2500" b="1" i="1" u="sng">
                                <a:solidFill>
                                  <a:schemeClr val="tx2"/>
                                </a:solidFill>
                                <a:latin typeface="Times New Roman" panose="02020603050405020304" pitchFamily="18" charset="0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50000"/>
                              </a:spcBef>
                              <a:spcAft>
                                <a:spcPct val="0"/>
                              </a:spcAft>
                              <a:defRPr sz="2500" b="1" i="1" u="sng">
                                <a:solidFill>
                                  <a:schemeClr val="tx2"/>
                                </a:solidFill>
                                <a:latin typeface="Times New Roman" panose="02020603050405020304" pitchFamily="18" charset="0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50000"/>
                              </a:spcBef>
                              <a:spcAft>
                                <a:spcPct val="0"/>
                              </a:spcAft>
                              <a:defRPr sz="2500" b="1" i="1" u="sng">
                                <a:solidFill>
                                  <a:schemeClr val="tx2"/>
                                </a:solidFill>
                                <a:latin typeface="Times New Roman" panose="02020603050405020304" pitchFamily="18" charset="0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50000"/>
                              </a:spcBef>
                              <a:spcAft>
                                <a:spcPct val="0"/>
                              </a:spcAft>
                              <a:defRPr sz="2500" b="1" i="1" u="sng">
                                <a:solidFill>
                                  <a:schemeClr val="tx2"/>
                                </a:solidFill>
                                <a:latin typeface="Times New Roman" panose="02020603050405020304" pitchFamily="18" charset="0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50000"/>
                              </a:spcBef>
                              <a:spcAft>
                                <a:spcPct val="0"/>
                              </a:spcAft>
                              <a:defRPr sz="2500" b="1" i="1" u="sng">
                                <a:solidFill>
                                  <a:schemeClr val="tx2"/>
                                </a:solidFill>
                                <a:latin typeface="Times New Roman" panose="02020603050405020304" pitchFamily="18" charset="0"/>
                              </a:defRPr>
                            </a:lvl9pPr>
                          </a:lstStyle>
                          <a:p>
                            <a:r>
                              <a:rPr lang="el-GR" altLang="el-GR" sz="2000" u="none" dirty="0" smtClean="0">
                                <a:solidFill>
                                  <a:srgbClr val="FC0000"/>
                                </a:solidFill>
                              </a:rPr>
                              <a:t>+</a:t>
                            </a:r>
                            <a:r>
                              <a:rPr lang="en-US" altLang="el-GR" sz="2000" u="none" dirty="0" smtClean="0">
                                <a:solidFill>
                                  <a:srgbClr val="FC0000"/>
                                </a:solidFill>
                              </a:rPr>
                              <a:t>q</a:t>
                            </a:r>
                            <a:endParaRPr lang="el-GR" altLang="el-GR" sz="2000" u="none" dirty="0">
                              <a:solidFill>
                                <a:srgbClr val="FC0000"/>
                              </a:solidFill>
                            </a:endParaRPr>
                          </a:p>
                        </p:txBody>
                      </p:sp>
                    </p:grpSp>
                    <p:sp>
                      <p:nvSpPr>
                        <p:cNvPr id="57" name="Freeform 3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868649" y="2298181"/>
                          <a:ext cx="1822126" cy="1776928"/>
                        </a:xfrm>
                        <a:custGeom>
                          <a:avLst/>
                          <a:gdLst>
                            <a:gd name="T0" fmla="*/ 2147483647 w 1888"/>
                            <a:gd name="T1" fmla="*/ 2147483647 h 1979"/>
                            <a:gd name="T2" fmla="*/ 2147483647 w 1888"/>
                            <a:gd name="T3" fmla="*/ 2147483647 h 1979"/>
                            <a:gd name="T4" fmla="*/ 2147483647 w 1888"/>
                            <a:gd name="T5" fmla="*/ 2147483647 h 1979"/>
                            <a:gd name="T6" fmla="*/ 2147483647 w 1888"/>
                            <a:gd name="T7" fmla="*/ 2147483647 h 1979"/>
                            <a:gd name="T8" fmla="*/ 2147483647 w 1888"/>
                            <a:gd name="T9" fmla="*/ 2147483647 h 1979"/>
                            <a:gd name="T10" fmla="*/ 2147483647 w 1888"/>
                            <a:gd name="T11" fmla="*/ 2147483647 h 1979"/>
                            <a:gd name="T12" fmla="*/ 2147483647 w 1888"/>
                            <a:gd name="T13" fmla="*/ 2147483647 h 1979"/>
                            <a:gd name="T14" fmla="*/ 2147483647 w 1888"/>
                            <a:gd name="T15" fmla="*/ 2147483647 h 1979"/>
                            <a:gd name="T16" fmla="*/ 2147483647 w 1888"/>
                            <a:gd name="T17" fmla="*/ 2147483647 h 1979"/>
                            <a:gd name="T18" fmla="*/ 2147483647 w 1888"/>
                            <a:gd name="T19" fmla="*/ 2147483647 h 1979"/>
                            <a:gd name="T20" fmla="*/ 2147483647 w 1888"/>
                            <a:gd name="T21" fmla="*/ 2147483647 h 1979"/>
                            <a:gd name="T22" fmla="*/ 2147483647 w 1888"/>
                            <a:gd name="T23" fmla="*/ 2147483647 h 1979"/>
                            <a:gd name="T24" fmla="*/ 2147483647 w 1888"/>
                            <a:gd name="T25" fmla="*/ 2147483647 h 1979"/>
                            <a:gd name="T26" fmla="*/ 0 60000 65536"/>
                            <a:gd name="T27" fmla="*/ 0 60000 65536"/>
                            <a:gd name="T28" fmla="*/ 0 60000 65536"/>
                            <a:gd name="T29" fmla="*/ 0 60000 65536"/>
                            <a:gd name="T30" fmla="*/ 0 60000 65536"/>
                            <a:gd name="T31" fmla="*/ 0 60000 65536"/>
                            <a:gd name="T32" fmla="*/ 0 60000 65536"/>
                            <a:gd name="T33" fmla="*/ 0 60000 65536"/>
                            <a:gd name="T34" fmla="*/ 0 60000 65536"/>
                            <a:gd name="T35" fmla="*/ 0 60000 65536"/>
                            <a:gd name="T36" fmla="*/ 0 60000 65536"/>
                            <a:gd name="T37" fmla="*/ 0 60000 65536"/>
                            <a:gd name="T38" fmla="*/ 0 60000 65536"/>
                            <a:gd name="T39" fmla="*/ 0 w 1888"/>
                            <a:gd name="T40" fmla="*/ 0 h 1979"/>
                            <a:gd name="T41" fmla="*/ 1888 w 1888"/>
                            <a:gd name="T42" fmla="*/ 1979 h 1979"/>
                            <a:gd name="connsiteX0" fmla="*/ 3927 w 9802"/>
                            <a:gd name="connsiteY0" fmla="*/ 128 h 9811"/>
                            <a:gd name="connsiteX1" fmla="*/ 5553 w 9802"/>
                            <a:gd name="connsiteY1" fmla="*/ 78 h 9811"/>
                            <a:gd name="connsiteX2" fmla="*/ 6614 w 9802"/>
                            <a:gd name="connsiteY2" fmla="*/ 921 h 9811"/>
                            <a:gd name="connsiteX3" fmla="*/ 9594 w 9802"/>
                            <a:gd name="connsiteY3" fmla="*/ 2367 h 9811"/>
                            <a:gd name="connsiteX4" fmla="*/ 9467 w 9802"/>
                            <a:gd name="connsiteY4" fmla="*/ 4560 h 9811"/>
                            <a:gd name="connsiteX5" fmla="*/ 7216 w 9802"/>
                            <a:gd name="connsiteY5" fmla="*/ 6804 h 9811"/>
                            <a:gd name="connsiteX6" fmla="*/ 4509 w 9802"/>
                            <a:gd name="connsiteY6" fmla="*/ 8623 h 9811"/>
                            <a:gd name="connsiteX7" fmla="*/ 1437 w 9802"/>
                            <a:gd name="connsiteY7" fmla="*/ 9780 h 9811"/>
                            <a:gd name="connsiteX8" fmla="*/ 13 w 9802"/>
                            <a:gd name="connsiteY8" fmla="*/ 7364 h 9811"/>
                            <a:gd name="connsiteX9" fmla="*/ 834 w 9802"/>
                            <a:gd name="connsiteY9" fmla="*/ 3686 h 9811"/>
                            <a:gd name="connsiteX10" fmla="*/ 2343 w 9802"/>
                            <a:gd name="connsiteY10" fmla="*/ 1948 h 9811"/>
                            <a:gd name="connsiteX11" fmla="*/ 3053 w 9802"/>
                            <a:gd name="connsiteY11" fmla="*/ 876 h 9811"/>
                            <a:gd name="connsiteX12" fmla="*/ 3927 w 9802"/>
                            <a:gd name="connsiteY12" fmla="*/ 128 h 9811"/>
                            <a:gd name="connsiteX0" fmla="*/ 4026 w 10020"/>
                            <a:gd name="connsiteY0" fmla="*/ 130 h 9771"/>
                            <a:gd name="connsiteX1" fmla="*/ 5685 w 10020"/>
                            <a:gd name="connsiteY1" fmla="*/ 80 h 9771"/>
                            <a:gd name="connsiteX2" fmla="*/ 6768 w 10020"/>
                            <a:gd name="connsiteY2" fmla="*/ 939 h 9771"/>
                            <a:gd name="connsiteX3" fmla="*/ 9808 w 10020"/>
                            <a:gd name="connsiteY3" fmla="*/ 2413 h 9771"/>
                            <a:gd name="connsiteX4" fmla="*/ 9678 w 10020"/>
                            <a:gd name="connsiteY4" fmla="*/ 4648 h 9771"/>
                            <a:gd name="connsiteX5" fmla="*/ 7382 w 10020"/>
                            <a:gd name="connsiteY5" fmla="*/ 6935 h 9771"/>
                            <a:gd name="connsiteX6" fmla="*/ 4620 w 10020"/>
                            <a:gd name="connsiteY6" fmla="*/ 8789 h 9771"/>
                            <a:gd name="connsiteX7" fmla="*/ 1981 w 10020"/>
                            <a:gd name="connsiteY7" fmla="*/ 9732 h 9771"/>
                            <a:gd name="connsiteX8" fmla="*/ 33 w 10020"/>
                            <a:gd name="connsiteY8" fmla="*/ 7506 h 9771"/>
                            <a:gd name="connsiteX9" fmla="*/ 871 w 10020"/>
                            <a:gd name="connsiteY9" fmla="*/ 3757 h 9771"/>
                            <a:gd name="connsiteX10" fmla="*/ 2410 w 10020"/>
                            <a:gd name="connsiteY10" fmla="*/ 1986 h 9771"/>
                            <a:gd name="connsiteX11" fmla="*/ 3135 w 10020"/>
                            <a:gd name="connsiteY11" fmla="*/ 893 h 9771"/>
                            <a:gd name="connsiteX12" fmla="*/ 4026 w 10020"/>
                            <a:gd name="connsiteY12" fmla="*/ 130 h 9771"/>
                            <a:gd name="connsiteX0" fmla="*/ 4030 w 10012"/>
                            <a:gd name="connsiteY0" fmla="*/ 132 h 9959"/>
                            <a:gd name="connsiteX1" fmla="*/ 5686 w 10012"/>
                            <a:gd name="connsiteY1" fmla="*/ 81 h 9959"/>
                            <a:gd name="connsiteX2" fmla="*/ 6766 w 10012"/>
                            <a:gd name="connsiteY2" fmla="*/ 960 h 9959"/>
                            <a:gd name="connsiteX3" fmla="*/ 9800 w 10012"/>
                            <a:gd name="connsiteY3" fmla="*/ 2469 h 9959"/>
                            <a:gd name="connsiteX4" fmla="*/ 9671 w 10012"/>
                            <a:gd name="connsiteY4" fmla="*/ 4756 h 9959"/>
                            <a:gd name="connsiteX5" fmla="*/ 7379 w 10012"/>
                            <a:gd name="connsiteY5" fmla="*/ 7097 h 9959"/>
                            <a:gd name="connsiteX6" fmla="*/ 4623 w 10012"/>
                            <a:gd name="connsiteY6" fmla="*/ 8994 h 9959"/>
                            <a:gd name="connsiteX7" fmla="*/ 1989 w 10012"/>
                            <a:gd name="connsiteY7" fmla="*/ 9959 h 9959"/>
                            <a:gd name="connsiteX8" fmla="*/ 310 w 10012"/>
                            <a:gd name="connsiteY8" fmla="*/ 9103 h 9959"/>
                            <a:gd name="connsiteX9" fmla="*/ 45 w 10012"/>
                            <a:gd name="connsiteY9" fmla="*/ 7681 h 9959"/>
                            <a:gd name="connsiteX10" fmla="*/ 881 w 10012"/>
                            <a:gd name="connsiteY10" fmla="*/ 3844 h 9959"/>
                            <a:gd name="connsiteX11" fmla="*/ 2417 w 10012"/>
                            <a:gd name="connsiteY11" fmla="*/ 2032 h 9959"/>
                            <a:gd name="connsiteX12" fmla="*/ 3141 w 10012"/>
                            <a:gd name="connsiteY12" fmla="*/ 913 h 9959"/>
                            <a:gd name="connsiteX13" fmla="*/ 4030 w 10012"/>
                            <a:gd name="connsiteY13" fmla="*/ 132 h 9959"/>
                            <a:gd name="connsiteX0" fmla="*/ 4025 w 10000"/>
                            <a:gd name="connsiteY0" fmla="*/ 133 h 9689"/>
                            <a:gd name="connsiteX1" fmla="*/ 5679 w 10000"/>
                            <a:gd name="connsiteY1" fmla="*/ 81 h 9689"/>
                            <a:gd name="connsiteX2" fmla="*/ 6758 w 10000"/>
                            <a:gd name="connsiteY2" fmla="*/ 964 h 9689"/>
                            <a:gd name="connsiteX3" fmla="*/ 9788 w 10000"/>
                            <a:gd name="connsiteY3" fmla="*/ 2479 h 9689"/>
                            <a:gd name="connsiteX4" fmla="*/ 9659 w 10000"/>
                            <a:gd name="connsiteY4" fmla="*/ 4776 h 9689"/>
                            <a:gd name="connsiteX5" fmla="*/ 7370 w 10000"/>
                            <a:gd name="connsiteY5" fmla="*/ 7126 h 9689"/>
                            <a:gd name="connsiteX6" fmla="*/ 4617 w 10000"/>
                            <a:gd name="connsiteY6" fmla="*/ 9031 h 9689"/>
                            <a:gd name="connsiteX7" fmla="*/ 2445 w 10000"/>
                            <a:gd name="connsiteY7" fmla="*/ 9688 h 9689"/>
                            <a:gd name="connsiteX8" fmla="*/ 310 w 10000"/>
                            <a:gd name="connsiteY8" fmla="*/ 9140 h 9689"/>
                            <a:gd name="connsiteX9" fmla="*/ 45 w 10000"/>
                            <a:gd name="connsiteY9" fmla="*/ 7713 h 9689"/>
                            <a:gd name="connsiteX10" fmla="*/ 880 w 10000"/>
                            <a:gd name="connsiteY10" fmla="*/ 3860 h 9689"/>
                            <a:gd name="connsiteX11" fmla="*/ 2414 w 10000"/>
                            <a:gd name="connsiteY11" fmla="*/ 2040 h 9689"/>
                            <a:gd name="connsiteX12" fmla="*/ 3137 w 10000"/>
                            <a:gd name="connsiteY12" fmla="*/ 917 h 9689"/>
                            <a:gd name="connsiteX13" fmla="*/ 4025 w 10000"/>
                            <a:gd name="connsiteY13" fmla="*/ 133 h 9689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  <a:cxn ang="0">
                              <a:pos x="connsiteX5" y="connsiteY5"/>
                            </a:cxn>
                            <a:cxn ang="0">
                              <a:pos x="connsiteX6" y="connsiteY6"/>
                            </a:cxn>
                            <a:cxn ang="0">
                              <a:pos x="connsiteX7" y="connsiteY7"/>
                            </a:cxn>
                            <a:cxn ang="0">
                              <a:pos x="connsiteX8" y="connsiteY8"/>
                            </a:cxn>
                            <a:cxn ang="0">
                              <a:pos x="connsiteX9" y="connsiteY9"/>
                            </a:cxn>
                            <a:cxn ang="0">
                              <a:pos x="connsiteX10" y="connsiteY10"/>
                            </a:cxn>
                            <a:cxn ang="0">
                              <a:pos x="connsiteX11" y="connsiteY11"/>
                            </a:cxn>
                            <a:cxn ang="0">
                              <a:pos x="connsiteX12" y="connsiteY12"/>
                            </a:cxn>
                            <a:cxn ang="0">
                              <a:pos x="connsiteX13" y="connsiteY13"/>
                            </a:cxn>
                          </a:cxnLst>
                          <a:rect l="l" t="t" r="r" b="b"/>
                          <a:pathLst>
                            <a:path w="10000" h="9689">
                              <a:moveTo>
                                <a:pt x="4025" y="133"/>
                              </a:moveTo>
                              <a:cubicBezTo>
                                <a:pt x="4451" y="-4"/>
                                <a:pt x="5224" y="-57"/>
                                <a:pt x="5679" y="81"/>
                              </a:cubicBezTo>
                              <a:cubicBezTo>
                                <a:pt x="6135" y="219"/>
                                <a:pt x="6074" y="561"/>
                                <a:pt x="6758" y="964"/>
                              </a:cubicBezTo>
                              <a:cubicBezTo>
                                <a:pt x="7441" y="1361"/>
                                <a:pt x="9460" y="1800"/>
                                <a:pt x="9788" y="2479"/>
                              </a:cubicBezTo>
                              <a:cubicBezTo>
                                <a:pt x="10112" y="3156"/>
                                <a:pt x="10063" y="4002"/>
                                <a:pt x="9659" y="4776"/>
                              </a:cubicBezTo>
                              <a:cubicBezTo>
                                <a:pt x="9255" y="5554"/>
                                <a:pt x="8210" y="6415"/>
                                <a:pt x="7370" y="7126"/>
                              </a:cubicBezTo>
                              <a:cubicBezTo>
                                <a:pt x="6530" y="7835"/>
                                <a:pt x="5438" y="8604"/>
                                <a:pt x="4617" y="9031"/>
                              </a:cubicBezTo>
                              <a:cubicBezTo>
                                <a:pt x="3796" y="9458"/>
                                <a:pt x="3163" y="9670"/>
                                <a:pt x="2445" y="9688"/>
                              </a:cubicBezTo>
                              <a:cubicBezTo>
                                <a:pt x="1726" y="9706"/>
                                <a:pt x="633" y="9522"/>
                                <a:pt x="310" y="9140"/>
                              </a:cubicBezTo>
                              <a:cubicBezTo>
                                <a:pt x="-14" y="8759"/>
                                <a:pt x="-50" y="8592"/>
                                <a:pt x="45" y="7713"/>
                              </a:cubicBezTo>
                              <a:cubicBezTo>
                                <a:pt x="140" y="6833"/>
                                <a:pt x="486" y="4807"/>
                                <a:pt x="880" y="3860"/>
                              </a:cubicBezTo>
                              <a:cubicBezTo>
                                <a:pt x="1272" y="2912"/>
                                <a:pt x="2038" y="2532"/>
                                <a:pt x="2414" y="2040"/>
                              </a:cubicBezTo>
                              <a:cubicBezTo>
                                <a:pt x="2792" y="1546"/>
                                <a:pt x="2867" y="1235"/>
                                <a:pt x="3137" y="917"/>
                              </a:cubicBezTo>
                              <a:cubicBezTo>
                                <a:pt x="3406" y="594"/>
                                <a:pt x="3600" y="271"/>
                                <a:pt x="4025" y="133"/>
                              </a:cubicBezTo>
                              <a:close/>
                            </a:path>
                          </a:pathLst>
                        </a:custGeom>
                        <a:noFill/>
                        <a:ln w="19050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lIns="0" rIns="0"/>
                        <a:lstStyle/>
                        <a:p>
                          <a:endParaRPr lang="el-GR"/>
                        </a:p>
                      </p:txBody>
                    </p:sp>
                  </p:grpSp>
                  <p:grpSp>
                    <p:nvGrpSpPr>
                      <p:cNvPr id="48" name="Ομάδα 47"/>
                      <p:cNvGrpSpPr/>
                      <p:nvPr/>
                    </p:nvGrpSpPr>
                    <p:grpSpPr>
                      <a:xfrm>
                        <a:off x="1798775" y="1783242"/>
                        <a:ext cx="1218900" cy="1055075"/>
                        <a:chOff x="1798775" y="1783242"/>
                        <a:chExt cx="1218900" cy="1055075"/>
                      </a:xfrm>
                    </p:grpSpPr>
                    <p:sp>
                      <p:nvSpPr>
                        <p:cNvPr id="49" name="Οβάλ 48"/>
                        <p:cNvSpPr/>
                        <p:nvPr/>
                      </p:nvSpPr>
                      <p:spPr bwMode="auto">
                        <a:xfrm rot="18909505">
                          <a:off x="1798775" y="2220511"/>
                          <a:ext cx="282702" cy="617806"/>
                        </a:xfrm>
                        <a:prstGeom prst="ellipse">
                          <a:avLst/>
                        </a:prstGeom>
                        <a:solidFill>
                          <a:schemeClr val="tx1">
                            <a:lumMod val="50000"/>
                            <a:alpha val="52000"/>
                          </a:schemeClr>
                        </a:solidFill>
                        <a:ln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  <a:effectLst/>
                      </p:spPr>
                      <p:txBody>
                        <a:bodyPr vert="horz" wrap="square" lIns="0" tIns="45720" rIns="0" bIns="45720" numCol="1" rtlCol="0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pPr marL="285750" marR="0" indent="-285750" algn="l" defTabSz="914400" rtl="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5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l-GR" sz="2500" b="1" i="1" u="sng" strike="noStrike" cap="none" normalizeH="0" baseline="0" smtClean="0">
                            <a:ln>
                              <a:noFill/>
                            </a:ln>
                            <a:solidFill>
                              <a:schemeClr val="tx2"/>
                            </a:solidFill>
                            <a:effectLst/>
                            <a:latin typeface="Times New Roman" pitchFamily="18" charset="0"/>
                          </a:endParaRPr>
                        </a:p>
                      </p:txBody>
                    </p:sp>
                    <mc:AlternateContent xmlns:mc="http://schemas.openxmlformats.org/markup-compatibility/2006" xmlns:a14="http://schemas.microsoft.com/office/drawing/2010/main">
                      <mc:Choice Requires="a14">
                        <p:sp>
                          <p:nvSpPr>
                            <p:cNvPr id="50" name="Ορθογώνιο 49"/>
                            <p:cNvSpPr/>
                            <p:nvPr/>
                          </p:nvSpPr>
                          <p:spPr>
                            <a:xfrm>
                              <a:off x="2363393" y="1986944"/>
                              <a:ext cx="654282" cy="403765"/>
                            </a:xfrm>
                            <a:prstGeom prst="rect">
                              <a:avLst/>
                            </a:prstGeom>
                          </p:spPr>
                          <p:txBody>
                            <a:bodyPr wrap="none">
                              <a:spAutoFit/>
                            </a:bodyPr>
                            <a:lstStyle/>
                            <a:p>
                              <a:pPr/>
                              <a14:m>
                                <m:oMathPara xmlns:m="http://schemas.openxmlformats.org/officeDocument/2006/math">
                                  <m:oMathParaPr>
                                    <m:jc m:val="centerGroup"/>
                                  </m:oMathParaPr>
                                  <m:oMath xmlns:m="http://schemas.openxmlformats.org/officeDocument/2006/math">
                                    <m:r>
                                      <a:rPr lang="en-US" sz="1800" b="1" i="1" u="none" smtClea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𝒅</m:t>
                                    </m:r>
                                    <m:sSub>
                                      <m:sSubPr>
                                        <m:ctrlPr>
                                          <a:rPr lang="en-US" sz="1800" b="1" i="1" u="none" smtClean="0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acc>
                                          <m:accPr>
                                            <m:chr m:val="⃗"/>
                                            <m:ctrlPr>
                                              <a:rPr lang="en-US" sz="1800" b="1" i="1" u="none" smtClean="0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accPr>
                                          <m:e>
                                            <m:r>
                                              <a:rPr lang="en-US" sz="1800" b="1" i="1" u="none" smtClean="0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𝑨</m:t>
                                            </m:r>
                                          </m:e>
                                        </m:acc>
                                      </m:e>
                                      <m:sub>
                                        <m:r>
                                          <a:rPr lang="en-US" sz="1800" b="1" i="1" u="none" smtClean="0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𝟏</m:t>
                                        </m:r>
                                      </m:sub>
                                    </m:sSub>
                                  </m:oMath>
                                </m:oMathPara>
                              </a14:m>
                              <a:endParaRPr lang="el-GR" sz="1800" dirty="0">
                                <a:solidFill>
                                  <a:srgbClr val="000000"/>
                                </a:solidFill>
                              </a:endParaRPr>
                            </a:p>
                          </p:txBody>
                        </p:sp>
                      </mc:Choice>
                      <mc:Fallback xmlns="">
                        <p:sp>
                          <p:nvSpPr>
                            <p:cNvPr id="50" name="Ορθογώνιο 49"/>
                            <p:cNvSpPr>
                              <a:spLocks noRot="1" noChangeAspect="1" noMove="1" noResize="1" noEditPoints="1" noAdjustHandles="1" noChangeArrowheads="1" noChangeShapeType="1" noTextEdit="1"/>
                            </p:cNvSpPr>
                            <p:nvPr/>
                          </p:nvSpPr>
                          <p:spPr>
                            <a:xfrm>
                              <a:off x="2363393" y="1986944"/>
                              <a:ext cx="654282" cy="403765"/>
                            </a:xfrm>
                            <a:prstGeom prst="rect">
                              <a:avLst/>
                            </a:prstGeom>
                            <a:blipFill>
                              <a:blip r:embed="rId3"/>
                              <a:stretch>
                                <a:fillRect b="-1515"/>
                              </a:stretch>
                            </a:blipFill>
                          </p:spPr>
                          <p:txBody>
                            <a:bodyPr/>
                            <a:lstStyle/>
                            <a:p>
                              <a:r>
                                <a:rPr lang="el-GR">
                                  <a:noFill/>
                                </a:rPr>
                                <a:t> </a:t>
                              </a:r>
                            </a:p>
                          </p:txBody>
                        </p:sp>
                      </mc:Fallback>
                    </mc:AlternateContent>
                    <p:cxnSp>
                      <p:nvCxnSpPr>
                        <p:cNvPr id="51" name="Ευθύγραμμο βέλος σύνδεσης 50"/>
                        <p:cNvCxnSpPr>
                          <a:endCxn id="50" idx="0"/>
                        </p:cNvCxnSpPr>
                        <p:nvPr/>
                      </p:nvCxnSpPr>
                      <p:spPr bwMode="auto">
                        <a:xfrm flipV="1">
                          <a:off x="1971951" y="1986944"/>
                          <a:ext cx="718583" cy="570438"/>
                        </a:xfrm>
                        <a:prstGeom prst="straightConnector1">
                          <a:avLst/>
                        </a:prstGeom>
                        <a:noFill/>
                        <a:ln w="38100" cap="flat" cmpd="sng" algn="ctr">
                          <a:solidFill>
                            <a:schemeClr val="accent4">
                              <a:lumMod val="1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triangle" w="med" len="lg"/>
                        </a:ln>
                        <a:effectLst/>
                      </p:spPr>
                    </p:cxnSp>
                    <p:cxnSp>
                      <p:nvCxnSpPr>
                        <p:cNvPr id="52" name="Ευθύγραμμο βέλος σύνδεσης 51"/>
                        <p:cNvCxnSpPr/>
                        <p:nvPr/>
                      </p:nvCxnSpPr>
                      <p:spPr bwMode="auto">
                        <a:xfrm flipV="1">
                          <a:off x="1944046" y="1783242"/>
                          <a:ext cx="288892" cy="746173"/>
                        </a:xfrm>
                        <a:prstGeom prst="straightConnector1">
                          <a:avLst/>
                        </a:prstGeom>
                        <a:noFill/>
                        <a:ln w="38100" cap="flat" cmpd="sng" algn="ctr">
                          <a:solidFill>
                            <a:srgbClr val="FF0000"/>
                          </a:solidFill>
                          <a:prstDash val="solid"/>
                          <a:round/>
                          <a:headEnd type="none" w="med" len="med"/>
                          <a:tailEnd type="triangle" w="med" len="lg"/>
                        </a:ln>
                        <a:effectLst/>
                      </p:spPr>
                    </p:cxnSp>
                  </p:grpSp>
                </p:grpSp>
                <p:grpSp>
                  <p:nvGrpSpPr>
                    <p:cNvPr id="44" name="Ομάδα 43"/>
                    <p:cNvGrpSpPr/>
                    <p:nvPr/>
                  </p:nvGrpSpPr>
                  <p:grpSpPr>
                    <a:xfrm>
                      <a:off x="1415546" y="2876496"/>
                      <a:ext cx="728113" cy="1070445"/>
                      <a:chOff x="1415546" y="2876496"/>
                      <a:chExt cx="728113" cy="1070445"/>
                    </a:xfrm>
                  </p:grpSpPr>
                  <p:cxnSp>
                    <p:nvCxnSpPr>
                      <p:cNvPr id="45" name="Ευθύγραμμο βέλος σύνδεσης 44"/>
                      <p:cNvCxnSpPr/>
                      <p:nvPr/>
                    </p:nvCxnSpPr>
                    <p:spPr bwMode="auto">
                      <a:xfrm flipV="1">
                        <a:off x="1415546" y="2876496"/>
                        <a:ext cx="398576" cy="1070445"/>
                      </a:xfrm>
                      <a:prstGeom prst="straightConnector1">
                        <a:avLst/>
                      </a:prstGeom>
                      <a:noFill/>
                      <a:ln w="38100" cap="flat" cmpd="sng" algn="ctr">
                        <a:solidFill>
                          <a:srgbClr val="FF0000"/>
                        </a:solidFill>
                        <a:prstDash val="solid"/>
                        <a:round/>
                        <a:headEnd type="none" w="med" len="med"/>
                        <a:tailEnd type="triangle" w="med" len="lg"/>
                      </a:ln>
                      <a:effectLst/>
                    </p:spPr>
                  </p:cxnSp>
                  <mc:AlternateContent xmlns:mc="http://schemas.openxmlformats.org/markup-compatibility/2006" xmlns:a14="http://schemas.microsoft.com/office/drawing/2010/main">
                    <mc:Choice Requires="a14">
                      <p:sp>
                        <p:nvSpPr>
                          <p:cNvPr id="46" name="Ορθογώνιο 45"/>
                          <p:cNvSpPr/>
                          <p:nvPr/>
                        </p:nvSpPr>
                        <p:spPr>
                          <a:xfrm>
                            <a:off x="1603703" y="3084477"/>
                            <a:ext cx="539956" cy="437492"/>
                          </a:xfrm>
                          <a:prstGeom prst="rect">
                            <a:avLst/>
                          </a:prstGeom>
                        </p:spPr>
                        <p:txBody>
                          <a:bodyPr wrap="none">
                            <a:spAutoFit/>
                          </a:bodyPr>
                          <a:lstStyle/>
                          <a:p>
                            <a:pPr/>
                            <a14:m>
                              <m:oMathPara xmlns:m="http://schemas.openxmlformats.org/officeDocument/2006/math">
                                <m:oMathParaPr>
                                  <m:jc m:val="centerGroup"/>
                                </m:oMathParaPr>
                                <m:oMath xmlns:m="http://schemas.openxmlformats.org/officeDocument/2006/math">
                                  <m:sSub>
                                    <m:sSubPr>
                                      <m:ctrlPr>
                                        <a:rPr lang="en-US" sz="2000" i="1" u="none" smtClean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acc>
                                        <m:accPr>
                                          <m:chr m:val="⃗"/>
                                          <m:ctrlPr>
                                            <a:rPr lang="en-US" sz="2000" i="1" u="none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en-US" sz="2000" b="1" i="1" u="none" smtClean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𝑬</m:t>
                                          </m:r>
                                        </m:e>
                                      </m:acc>
                                    </m:e>
                                    <m:sub>
                                      <m:r>
                                        <a:rPr lang="en-US" sz="2000" b="1" i="1" u="none" smtClean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sub>
                                  </m:sSub>
                                </m:oMath>
                              </m:oMathPara>
                            </a14:m>
                            <a:endParaRPr lang="el-GR" sz="2000" dirty="0">
                              <a:solidFill>
                                <a:srgbClr val="FF0000"/>
                              </a:solidFill>
                            </a:endParaRPr>
                          </a:p>
                        </p:txBody>
                      </p:sp>
                    </mc:Choice>
                    <mc:Fallback xmlns="">
                      <p:sp>
                        <p:nvSpPr>
                          <p:cNvPr id="46" name="Ορθογώνιο 45"/>
                          <p:cNvSpPr>
                            <a:spLocks noRot="1" noChangeAspect="1" noMove="1" noResize="1" noEditPoints="1" noAdjustHandles="1" noChangeArrowheads="1" noChangeShapeType="1" noTextEdit="1"/>
                          </p:cNvSpPr>
                          <p:nvPr/>
                        </p:nvSpPr>
                        <p:spPr>
                          <a:xfrm>
                            <a:off x="1603703" y="3084477"/>
                            <a:ext cx="539956" cy="437492"/>
                          </a:xfrm>
                          <a:prstGeom prst="rect">
                            <a:avLst/>
                          </a:prstGeom>
                          <a:blipFill>
                            <a:blip r:embed="rId4"/>
                            <a:stretch>
                              <a:fillRect b="-1389"/>
                            </a:stretch>
                          </a:blipFill>
                        </p:spPr>
                        <p:txBody>
                          <a:bodyPr/>
                          <a:lstStyle/>
                          <a:p>
                            <a:r>
                              <a:rPr lang="el-GR">
                                <a:noFill/>
                              </a:rPr>
                              <a:t> </a:t>
                            </a:r>
                          </a:p>
                        </p:txBody>
                      </p:sp>
                    </mc:Fallback>
                  </mc:AlternateContent>
                </p:grpSp>
              </p:grpSp>
              <p:sp>
                <p:nvSpPr>
                  <p:cNvPr id="34" name="Ορθογώνιο 33"/>
                  <p:cNvSpPr/>
                  <p:nvPr/>
                </p:nvSpPr>
                <p:spPr>
                  <a:xfrm>
                    <a:off x="2093667" y="1879580"/>
                    <a:ext cx="404537" cy="369332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l-GR" sz="1800" u="none" dirty="0" smtClean="0">
                        <a:solidFill>
                          <a:schemeClr val="bg1"/>
                        </a:solidFill>
                      </a:rPr>
                      <a:t>θ</a:t>
                    </a:r>
                    <a:r>
                      <a:rPr lang="el-GR" sz="1800" i="0" u="none" baseline="-25000" dirty="0" smtClean="0">
                        <a:solidFill>
                          <a:schemeClr val="bg1"/>
                        </a:solidFill>
                      </a:rPr>
                      <a:t>1</a:t>
                    </a:r>
                    <a:endParaRPr lang="el-GR" sz="1800" i="0" dirty="0"/>
                  </a:p>
                </p:txBody>
              </p: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36" name="Ορθογώνιο 35"/>
                      <p:cNvSpPr/>
                      <p:nvPr/>
                    </p:nvSpPr>
                    <p:spPr>
                      <a:xfrm>
                        <a:off x="1751376" y="1508006"/>
                        <a:ext cx="539956" cy="437492"/>
                      </a:xfrm>
                      <a:prstGeom prst="rect">
                        <a:avLst/>
                      </a:prstGeom>
                    </p:spPr>
                    <p:txBody>
                      <a:bodyPr wrap="non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000" i="1" u="none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⃗"/>
                                      <m:ctrlPr>
                                        <a:rPr lang="en-US" sz="2000" i="1" u="none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2000" b="1" i="1" u="none" smtClean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𝑬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n-US" sz="2000" u="none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</m:oMath>
                          </m:oMathPara>
                        </a14:m>
                        <a:endParaRPr lang="el-GR" sz="2000" dirty="0">
                          <a:solidFill>
                            <a:srgbClr val="FF0000"/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36" name="Ορθογώνιο 35"/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1751376" y="1508006"/>
                        <a:ext cx="539956" cy="437492"/>
                      </a:xfrm>
                      <a:prstGeom prst="rect">
                        <a:avLst/>
                      </a:prstGeom>
                      <a:blipFill>
                        <a:blip r:embed="rId5"/>
                        <a:stretch>
                          <a:fillRect b="-2778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  <p:grpSp>
              <p:nvGrpSpPr>
                <p:cNvPr id="29" name="Ομάδα 28"/>
                <p:cNvGrpSpPr/>
                <p:nvPr/>
              </p:nvGrpSpPr>
              <p:grpSpPr>
                <a:xfrm>
                  <a:off x="1260142" y="3893363"/>
                  <a:ext cx="903607" cy="851869"/>
                  <a:chOff x="1260142" y="3893363"/>
                  <a:chExt cx="903607" cy="851869"/>
                </a:xfrm>
              </p:grpSpPr>
              <p:cxnSp>
                <p:nvCxnSpPr>
                  <p:cNvPr id="30" name="Ευθύγραμμο βέλος σύνδεσης 29"/>
                  <p:cNvCxnSpPr/>
                  <p:nvPr/>
                </p:nvCxnSpPr>
                <p:spPr bwMode="auto">
                  <a:xfrm>
                    <a:off x="1426339" y="3934952"/>
                    <a:ext cx="192947" cy="810280"/>
                  </a:xfrm>
                  <a:prstGeom prst="straightConnector1">
                    <a:avLst/>
                  </a:prstGeom>
                  <a:noFill/>
                  <a:ln w="38100" cap="flat" cmpd="sng" algn="ctr">
                    <a:solidFill>
                      <a:schemeClr val="accent4">
                        <a:lumMod val="10000"/>
                      </a:schemeClr>
                    </a:solidFill>
                    <a:prstDash val="solid"/>
                    <a:round/>
                    <a:headEnd type="none" w="med" len="med"/>
                    <a:tailEnd type="triangle" w="med" len="lg"/>
                  </a:ln>
                  <a:effectLst/>
                </p:spPr>
              </p:cxnSp>
              <p:sp>
                <p:nvSpPr>
                  <p:cNvPr id="31" name="Οβάλ 30"/>
                  <p:cNvSpPr/>
                  <p:nvPr/>
                </p:nvSpPr>
                <p:spPr bwMode="auto">
                  <a:xfrm rot="15476252">
                    <a:off x="1357403" y="3796102"/>
                    <a:ext cx="147007" cy="341529"/>
                  </a:xfrm>
                  <a:prstGeom prst="ellipse">
                    <a:avLst/>
                  </a:prstGeom>
                  <a:solidFill>
                    <a:schemeClr val="tx1">
                      <a:lumMod val="50000"/>
                      <a:alpha val="52000"/>
                    </a:schemeClr>
                  </a:solidFill>
                  <a:ln w="19050" cap="flat" cmpd="sng" algn="ctr">
                    <a:solidFill>
                      <a:schemeClr val="bg2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0" tIns="45720" rIns="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285750" marR="0" indent="-28575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5000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l-GR" sz="2500" b="1" i="1" u="sng" strike="noStrike" cap="none" normalizeH="0" baseline="0" smtClean="0">
                      <a:ln>
                        <a:noFill/>
                      </a:ln>
                      <a:solidFill>
                        <a:schemeClr val="tx2"/>
                      </a:solidFill>
                      <a:effectLst/>
                      <a:latin typeface="Times New Roman" pitchFamily="18" charset="0"/>
                    </a:endParaRPr>
                  </a:p>
                </p:txBody>
              </p: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32" name="Ορθογώνιο 31"/>
                      <p:cNvSpPr/>
                      <p:nvPr/>
                    </p:nvSpPr>
                    <p:spPr>
                      <a:xfrm>
                        <a:off x="1509467" y="4281613"/>
                        <a:ext cx="654282" cy="403765"/>
                      </a:xfrm>
                      <a:prstGeom prst="rect">
                        <a:avLst/>
                      </a:prstGeom>
                    </p:spPr>
                    <p:txBody>
                      <a:bodyPr wrap="non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US" sz="1800" b="1" i="1" u="none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𝒅</m:t>
                              </m:r>
                              <m:sSub>
                                <m:sSubPr>
                                  <m:ctrlPr>
                                    <a:rPr lang="en-US" sz="1800" b="1" i="1" u="none" smtClea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⃗"/>
                                      <m:ctrlPr>
                                        <a:rPr lang="en-US" sz="1800" b="1" i="1" u="none" smtClean="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1800" b="1" i="1" u="none" smtClean="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𝑨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n-US" sz="1800" b="1" i="1" u="none" smtClea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</m:oMath>
                          </m:oMathPara>
                        </a14:m>
                        <a:endParaRPr lang="el-GR" sz="1800" dirty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32" name="Ορθογώνιο 31"/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1509467" y="4281613"/>
                        <a:ext cx="654282" cy="403765"/>
                      </a:xfrm>
                      <a:prstGeom prst="rect">
                        <a:avLst/>
                      </a:prstGeom>
                      <a:blipFill>
                        <a:blip r:embed="rId6"/>
                        <a:stretch>
                          <a:fillRect b="-1493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</p:grpSp>
          <p:sp>
            <p:nvSpPr>
              <p:cNvPr id="24" name="Τόξο 23"/>
              <p:cNvSpPr/>
              <p:nvPr/>
            </p:nvSpPr>
            <p:spPr bwMode="auto">
              <a:xfrm>
                <a:off x="1143385" y="3626662"/>
                <a:ext cx="684000" cy="684000"/>
              </a:xfrm>
              <a:prstGeom prst="arc">
                <a:avLst>
                  <a:gd name="adj1" fmla="val 16699052"/>
                  <a:gd name="adj2" fmla="val 5052579"/>
                </a:avLst>
              </a:prstGeom>
              <a:noFill/>
              <a:ln w="19050" cap="flat" cmpd="sng" algn="ctr">
                <a:solidFill>
                  <a:schemeClr val="bg1"/>
                </a:solidFill>
                <a:prstDash val="solid"/>
                <a:round/>
                <a:headEnd type="triangle" w="med" len="lg"/>
                <a:tailEnd type="triangle" w="med" len="lg"/>
              </a:ln>
              <a:effectLst/>
            </p:spPr>
            <p:txBody>
              <a:bodyPr vert="horz" wrap="square" lIns="0" tIns="45720" rIns="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285750" marR="0" indent="-28575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2500" b="1" i="1" u="sng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itchFamily="18" charset="0"/>
                </a:endParaRPr>
              </a:p>
            </p:txBody>
          </p:sp>
        </p:grpSp>
        <p:sp>
          <p:nvSpPr>
            <p:cNvPr id="72" name="Ορθογώνιο 71"/>
            <p:cNvSpPr/>
            <p:nvPr/>
          </p:nvSpPr>
          <p:spPr>
            <a:xfrm>
              <a:off x="1734256" y="3871568"/>
              <a:ext cx="404537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800" u="none" dirty="0" smtClean="0">
                  <a:solidFill>
                    <a:schemeClr val="bg1"/>
                  </a:solidFill>
                </a:rPr>
                <a:t>θ</a:t>
              </a:r>
              <a:r>
                <a:rPr lang="el-GR" sz="1800" i="0" u="none" baseline="-25000" dirty="0" smtClean="0">
                  <a:solidFill>
                    <a:schemeClr val="bg1"/>
                  </a:solidFill>
                </a:rPr>
                <a:t>2</a:t>
              </a:r>
              <a:endParaRPr lang="el-GR" sz="1800" i="0" dirty="0"/>
            </a:p>
          </p:txBody>
        </p:sp>
      </p:grpSp>
      <p:grpSp>
        <p:nvGrpSpPr>
          <p:cNvPr id="88" name="Ομάδα 87"/>
          <p:cNvGrpSpPr/>
          <p:nvPr/>
        </p:nvGrpSpPr>
        <p:grpSpPr>
          <a:xfrm>
            <a:off x="3308424" y="3153543"/>
            <a:ext cx="5065522" cy="954107"/>
            <a:chOff x="3308424" y="3413318"/>
            <a:chExt cx="5065522" cy="954107"/>
          </a:xfrm>
        </p:grpSpPr>
        <p:sp>
          <p:nvSpPr>
            <p:cNvPr id="81" name="Ορθογώνιο 80"/>
            <p:cNvSpPr/>
            <p:nvPr/>
          </p:nvSpPr>
          <p:spPr>
            <a:xfrm>
              <a:off x="3308424" y="3413318"/>
              <a:ext cx="3275947" cy="9541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600" i="0" u="none" dirty="0" smtClean="0">
                  <a:solidFill>
                    <a:schemeClr val="bg1"/>
                  </a:solidFill>
                </a:rPr>
                <a:t>Στοιχειώδης ροή του ηλεκτρικού πεδίου μέσω των επιφανειών </a:t>
              </a:r>
              <a:r>
                <a:rPr lang="en-US" sz="2000" u="none" dirty="0" smtClean="0">
                  <a:solidFill>
                    <a:srgbClr val="FC0000"/>
                  </a:solidFill>
                </a:rPr>
                <a:t>dA</a:t>
              </a:r>
              <a:r>
                <a:rPr lang="en-US" sz="2000" i="0" u="none" baseline="-25000" dirty="0" smtClean="0">
                  <a:solidFill>
                    <a:srgbClr val="FC0000"/>
                  </a:solidFill>
                </a:rPr>
                <a:t>1</a:t>
              </a:r>
              <a:r>
                <a:rPr lang="el-GR" sz="2000" i="0" u="none" baseline="-25000" dirty="0" smtClean="0">
                  <a:solidFill>
                    <a:srgbClr val="FC0000"/>
                  </a:solidFill>
                </a:rPr>
                <a:t> </a:t>
              </a:r>
              <a:r>
                <a:rPr lang="el-GR" sz="1600" i="0" u="none" dirty="0" smtClean="0">
                  <a:solidFill>
                    <a:schemeClr val="bg1"/>
                  </a:solidFill>
                </a:rPr>
                <a:t>και </a:t>
              </a:r>
              <a:r>
                <a:rPr lang="en-US" sz="2000" u="none" dirty="0" smtClean="0">
                  <a:solidFill>
                    <a:srgbClr val="FC0000"/>
                  </a:solidFill>
                </a:rPr>
                <a:t>dA</a:t>
              </a:r>
              <a:r>
                <a:rPr lang="en-US" sz="2000" i="0" u="none" baseline="-25000" dirty="0" smtClean="0">
                  <a:solidFill>
                    <a:srgbClr val="FC0000"/>
                  </a:solidFill>
                </a:rPr>
                <a:t>2</a:t>
              </a:r>
              <a:endParaRPr lang="el-GR" sz="1600" dirty="0">
                <a:solidFill>
                  <a:srgbClr val="FC0000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2" name="Ορθογώνιο 81"/>
                <p:cNvSpPr/>
                <p:nvPr/>
              </p:nvSpPr>
              <p:spPr>
                <a:xfrm>
                  <a:off x="6515873" y="3656224"/>
                  <a:ext cx="185807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800" u="none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𝒅</m:t>
                        </m:r>
                        <m:sSub>
                          <m:sSubPr>
                            <m:ctrlPr>
                              <a:rPr lang="en-US" sz="1800" i="1" u="none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1800" b="1" i="1" u="none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𝜱</m:t>
                            </m:r>
                          </m:e>
                          <m:sub>
                            <m:r>
                              <a:rPr lang="el-GR" sz="1800" u="none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r>
                          <a:rPr lang="en-US" sz="1800" b="1" i="1" u="none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1800" b="1" i="1" u="none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𝒅</m:t>
                        </m:r>
                        <m:sSub>
                          <m:sSubPr>
                            <m:ctrlPr>
                              <a:rPr lang="en-US" sz="1800" b="1" i="1" u="none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1800" b="1" i="1" u="none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𝜱</m:t>
                            </m:r>
                          </m:e>
                          <m:sub>
                            <m:r>
                              <a:rPr lang="el-GR" sz="1800" b="1" i="1" u="none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  <m:r>
                          <a:rPr lang="el-GR" sz="1800" b="1" i="1" u="none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l-GR" sz="1800" b="1" i="1" u="none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oMath>
                    </m:oMathPara>
                  </a14:m>
                  <a:endParaRPr lang="el-GR" sz="1600" dirty="0"/>
                </a:p>
              </p:txBody>
            </p:sp>
          </mc:Choice>
          <mc:Fallback xmlns="">
            <p:sp>
              <p:nvSpPr>
                <p:cNvPr id="82" name="Ορθογώνιο 8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515873" y="3656224"/>
                  <a:ext cx="1858073" cy="369332"/>
                </a:xfrm>
                <a:prstGeom prst="rect">
                  <a:avLst/>
                </a:prstGeom>
                <a:blipFill>
                  <a:blip r:embed="rId8"/>
                  <a:stretch>
                    <a:fillRect b="-166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84" name="Ορθογώνιο 83"/>
          <p:cNvSpPr/>
          <p:nvPr/>
        </p:nvSpPr>
        <p:spPr>
          <a:xfrm>
            <a:off x="3294568" y="4126832"/>
            <a:ext cx="5548096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600" i="0" u="none" dirty="0" smtClean="0">
                <a:solidFill>
                  <a:schemeClr val="bg1"/>
                </a:solidFill>
              </a:rPr>
              <a:t>Σε κάθε στοιχειώδη επιφάνεια </a:t>
            </a:r>
            <a:r>
              <a:rPr lang="en-US" sz="2000" u="none" dirty="0" err="1" smtClean="0">
                <a:solidFill>
                  <a:srgbClr val="FC0000"/>
                </a:solidFill>
              </a:rPr>
              <a:t>dA</a:t>
            </a:r>
            <a:r>
              <a:rPr lang="en-US" sz="1600" i="0" u="none" dirty="0" smtClean="0">
                <a:solidFill>
                  <a:schemeClr val="bg1"/>
                </a:solidFill>
              </a:rPr>
              <a:t> </a:t>
            </a:r>
            <a:r>
              <a:rPr lang="el-GR" sz="1600" i="0" u="none" dirty="0" smtClean="0">
                <a:solidFill>
                  <a:schemeClr val="bg1"/>
                </a:solidFill>
              </a:rPr>
              <a:t>της κλειστής επιφάνειας Α ό που η ροή του ηλεκτρικού πεδίου είναι </a:t>
            </a:r>
            <a:r>
              <a:rPr lang="en-US" sz="2000" u="none" dirty="0" smtClean="0">
                <a:solidFill>
                  <a:srgbClr val="FC0000"/>
                </a:solidFill>
              </a:rPr>
              <a:t>d</a:t>
            </a:r>
            <a:r>
              <a:rPr lang="el-GR" sz="2000" u="none" dirty="0" smtClean="0">
                <a:solidFill>
                  <a:srgbClr val="FC0000"/>
                </a:solidFill>
              </a:rPr>
              <a:t>Φ</a:t>
            </a:r>
            <a:r>
              <a:rPr lang="en-US" sz="1600" i="0" u="none" dirty="0" smtClean="0">
                <a:solidFill>
                  <a:schemeClr val="bg1"/>
                </a:solidFill>
              </a:rPr>
              <a:t> </a:t>
            </a:r>
            <a:r>
              <a:rPr lang="el-GR" sz="1600" i="0" u="none" dirty="0" smtClean="0">
                <a:solidFill>
                  <a:schemeClr val="bg1"/>
                </a:solidFill>
              </a:rPr>
              <a:t>αντιστοιχεί μια άλλη στοιχειώδη επιφάνεια στην οποία η αντίστοιχη ροή θα είναι </a:t>
            </a:r>
            <a:r>
              <a:rPr lang="el-GR" sz="2000" u="none" dirty="0" smtClean="0">
                <a:solidFill>
                  <a:srgbClr val="FC0000"/>
                </a:solidFill>
              </a:rPr>
              <a:t>–</a:t>
            </a:r>
            <a:r>
              <a:rPr lang="en-US" sz="2000" u="none" dirty="0" smtClean="0">
                <a:solidFill>
                  <a:srgbClr val="FC0000"/>
                </a:solidFill>
              </a:rPr>
              <a:t>d</a:t>
            </a:r>
            <a:r>
              <a:rPr lang="el-GR" sz="2000" u="none" dirty="0" smtClean="0">
                <a:solidFill>
                  <a:srgbClr val="FC0000"/>
                </a:solidFill>
              </a:rPr>
              <a:t>Φ</a:t>
            </a:r>
            <a:endParaRPr lang="el-GR" sz="1600" dirty="0">
              <a:solidFill>
                <a:srgbClr val="FC0000"/>
              </a:solidFill>
            </a:endParaRPr>
          </a:p>
        </p:txBody>
      </p:sp>
      <p:sp>
        <p:nvSpPr>
          <p:cNvPr id="85" name="Ορθογώνιο 84"/>
          <p:cNvSpPr/>
          <p:nvPr/>
        </p:nvSpPr>
        <p:spPr>
          <a:xfrm>
            <a:off x="383380" y="5647716"/>
            <a:ext cx="543667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600" i="0" u="none" dirty="0" smtClean="0">
                <a:solidFill>
                  <a:srgbClr val="FF0000"/>
                </a:solidFill>
              </a:rPr>
              <a:t>Στην περίπτωση που μέσα στην κλειστή επιφάνεια δεν υπάρχει ηλεκτρικό φορτίο, η συνολική ροή της έντασης του ηλεκτρικού πεδίου μέσα από μια κλειστή επιφάνεια θα είναι ίση με μηδέν</a:t>
            </a:r>
            <a:endParaRPr lang="el-GR" sz="1600" dirty="0">
              <a:solidFill>
                <a:srgbClr val="FF0000"/>
              </a:solidFill>
            </a:endParaRPr>
          </a:p>
        </p:txBody>
      </p:sp>
      <p:grpSp>
        <p:nvGrpSpPr>
          <p:cNvPr id="90" name="Ομάδα 89"/>
          <p:cNvGrpSpPr/>
          <p:nvPr/>
        </p:nvGrpSpPr>
        <p:grpSpPr>
          <a:xfrm>
            <a:off x="5820054" y="5667764"/>
            <a:ext cx="792115" cy="1041066"/>
            <a:chOff x="5829741" y="4500020"/>
            <a:chExt cx="792115" cy="1255922"/>
          </a:xfrm>
        </p:grpSpPr>
        <p:sp>
          <p:nvSpPr>
            <p:cNvPr id="91" name="Δεξί άγκιστρο 90"/>
            <p:cNvSpPr/>
            <p:nvPr/>
          </p:nvSpPr>
          <p:spPr bwMode="auto">
            <a:xfrm>
              <a:off x="5829741" y="4500020"/>
              <a:ext cx="324115" cy="1255922"/>
            </a:xfrm>
            <a:prstGeom prst="rightBrace">
              <a:avLst>
                <a:gd name="adj1" fmla="val 27569"/>
                <a:gd name="adj2" fmla="val 50000"/>
              </a:avLst>
            </a:prstGeom>
            <a:noFill/>
            <a:ln w="285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285750" marR="0" indent="-28575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2500" b="1" i="1" u="sng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</a:endParaRPr>
            </a:p>
          </p:txBody>
        </p:sp>
        <p:cxnSp>
          <p:nvCxnSpPr>
            <p:cNvPr id="92" name="Ευθύγραμμο βέλος σύνδεσης 91"/>
            <p:cNvCxnSpPr/>
            <p:nvPr/>
          </p:nvCxnSpPr>
          <p:spPr bwMode="auto">
            <a:xfrm flipV="1">
              <a:off x="6153856" y="5136818"/>
              <a:ext cx="468000" cy="0"/>
            </a:xfrm>
            <a:prstGeom prst="straightConnector1">
              <a:avLst/>
            </a:prstGeom>
            <a:noFill/>
            <a:ln w="571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triangle" w="med" len="lg"/>
            </a:ln>
            <a:effectLst/>
          </p:spPr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93" name="TextBox 92"/>
              <p:cNvSpPr txBox="1"/>
              <p:nvPr/>
            </p:nvSpPr>
            <p:spPr>
              <a:xfrm>
                <a:off x="6857174" y="5637717"/>
                <a:ext cx="2073516" cy="952890"/>
              </a:xfrm>
              <a:prstGeom prst="rect">
                <a:avLst/>
              </a:prstGeom>
              <a:noFill/>
              <a:ln w="28575">
                <a:solidFill>
                  <a:schemeClr val="bg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000" b="1" i="1" u="none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𝜱</m:t>
                      </m:r>
                      <m:r>
                        <a:rPr lang="el-GR" sz="2000" b="1" i="1" u="none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∮"/>
                          <m:limLoc m:val="undOvr"/>
                          <m:ctrlPr>
                            <a:rPr lang="el-GR" sz="2000" b="1" i="1" u="none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n-US" sz="2000" b="1" i="1" u="none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𝑨</m:t>
                          </m:r>
                        </m:sub>
                        <m:sup/>
                        <m:e>
                          <m:acc>
                            <m:accPr>
                              <m:chr m:val="⃗"/>
                              <m:ctrlPr>
                                <a:rPr lang="el-GR" sz="2000" i="1" u="none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000" u="none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𝑬</m:t>
                              </m:r>
                            </m:e>
                          </m:acc>
                          <m:r>
                            <a:rPr lang="el-GR" sz="2000" u="none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000" u="none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</m:t>
                          </m:r>
                          <m:acc>
                            <m:accPr>
                              <m:chr m:val="⃗"/>
                              <m:ctrlPr>
                                <a:rPr lang="en-US" sz="2000" i="1" u="none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000" u="none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𝑨</m:t>
                              </m:r>
                            </m:e>
                          </m:acc>
                        </m:e>
                      </m:nary>
                      <m:r>
                        <a:rPr lang="en-US" sz="2000" b="1" i="1" u="none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000" b="1" i="1" u="none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el-GR" sz="2000" u="none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93" name="TextBox 9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7174" y="5637717"/>
                <a:ext cx="2073516" cy="95289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  <a:ln w="28575"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3" name="Ορθογώνιο 52"/>
          <p:cNvSpPr/>
          <p:nvPr/>
        </p:nvSpPr>
        <p:spPr>
          <a:xfrm>
            <a:off x="366162" y="790932"/>
            <a:ext cx="649183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800" i="0" u="none" dirty="0" smtClean="0">
                <a:solidFill>
                  <a:schemeClr val="bg1"/>
                </a:solidFill>
              </a:rPr>
              <a:t>Το φορτίο </a:t>
            </a:r>
            <a:r>
              <a:rPr lang="en-US" sz="2400" u="none" dirty="0" smtClean="0">
                <a:solidFill>
                  <a:srgbClr val="FF0000"/>
                </a:solidFill>
              </a:rPr>
              <a:t>q</a:t>
            </a:r>
            <a:r>
              <a:rPr lang="en-US" sz="1800" i="0" u="none" dirty="0" smtClean="0">
                <a:solidFill>
                  <a:schemeClr val="bg1"/>
                </a:solidFill>
              </a:rPr>
              <a:t> </a:t>
            </a:r>
            <a:r>
              <a:rPr lang="el-GR" sz="1800" i="0" u="none" dirty="0" smtClean="0">
                <a:solidFill>
                  <a:schemeClr val="bg1"/>
                </a:solidFill>
              </a:rPr>
              <a:t>βρίσκεται έξω από μια τυχαία κλειστή επιφάνεια </a:t>
            </a:r>
            <a:r>
              <a:rPr lang="el-GR" sz="2400" u="none" dirty="0" smtClean="0">
                <a:solidFill>
                  <a:srgbClr val="FF0000"/>
                </a:solidFill>
              </a:rPr>
              <a:t>Α</a:t>
            </a:r>
            <a:endParaRPr lang="el-GR" sz="1800" dirty="0">
              <a:solidFill>
                <a:srgbClr val="FF0000"/>
              </a:solidFill>
            </a:endParaRPr>
          </a:p>
        </p:txBody>
      </p:sp>
      <p:sp>
        <p:nvSpPr>
          <p:cNvPr id="61" name="Ορθογώνιο 60"/>
          <p:cNvSpPr/>
          <p:nvPr/>
        </p:nvSpPr>
        <p:spPr>
          <a:xfrm>
            <a:off x="3237198" y="1442561"/>
            <a:ext cx="387018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000" i="0" u="none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Αποδείξαμε:</a:t>
            </a:r>
            <a:endParaRPr lang="el-GR" sz="2000" dirty="0"/>
          </a:p>
        </p:txBody>
      </p:sp>
      <p:grpSp>
        <p:nvGrpSpPr>
          <p:cNvPr id="4" name="Ομάδα 3"/>
          <p:cNvGrpSpPr/>
          <p:nvPr/>
        </p:nvGrpSpPr>
        <p:grpSpPr>
          <a:xfrm>
            <a:off x="1719437" y="1854989"/>
            <a:ext cx="6830840" cy="617348"/>
            <a:chOff x="1719437" y="1854989"/>
            <a:chExt cx="6830840" cy="617348"/>
          </a:xfrm>
        </p:grpSpPr>
        <p:grpSp>
          <p:nvGrpSpPr>
            <p:cNvPr id="86" name="Ομάδα 85"/>
            <p:cNvGrpSpPr/>
            <p:nvPr/>
          </p:nvGrpSpPr>
          <p:grpSpPr>
            <a:xfrm>
              <a:off x="3322280" y="1854989"/>
              <a:ext cx="5227997" cy="617348"/>
              <a:chOff x="3322280" y="2114764"/>
              <a:chExt cx="5227997" cy="617348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1" name="Ορθογώνιο 10"/>
                  <p:cNvSpPr/>
                  <p:nvPr/>
                </p:nvSpPr>
                <p:spPr>
                  <a:xfrm>
                    <a:off x="6621672" y="2114764"/>
                    <a:ext cx="1928605" cy="617348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800" u="none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𝒅</m:t>
                          </m:r>
                          <m:sSub>
                            <m:sSubPr>
                              <m:ctrlPr>
                                <a:rPr lang="en-US" sz="1800" i="1" u="none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1800" b="1" i="1" u="none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𝜱</m:t>
                              </m:r>
                            </m:e>
                            <m:sub>
                              <m:r>
                                <a:rPr lang="el-GR" sz="1800" b="1" i="1" u="none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r>
                            <a:rPr lang="el-GR" sz="1800" i="0" u="none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en-US" sz="1800" i="1" u="none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800" b="1" i="1" u="none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𝒒</m:t>
                              </m:r>
                            </m:num>
                            <m:den>
                              <m:r>
                                <a:rPr lang="el-GR" sz="1800" u="none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  <m:r>
                                <a:rPr lang="el-GR" sz="1800" u="none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𝝅</m:t>
                              </m:r>
                              <m:sSub>
                                <m:sSubPr>
                                  <m:ctrlPr>
                                    <a:rPr lang="el-GR" sz="1800" i="1" u="none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l-GR" sz="1800" u="none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𝜺</m:t>
                                  </m:r>
                                </m:e>
                                <m:sub>
                                  <m:r>
                                    <a:rPr lang="el-GR" sz="1800" u="none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𝟎</m:t>
                                  </m:r>
                                </m:sub>
                              </m:sSub>
                            </m:den>
                          </m:f>
                          <m:r>
                            <a:rPr lang="en-US" sz="1800" b="1" i="1" u="none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800" b="1" i="1" u="none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𝒅</m:t>
                          </m:r>
                          <m:r>
                            <a:rPr lang="el-GR" sz="1800" b="1" i="0" u="none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𝛀</m:t>
                          </m:r>
                        </m:oMath>
                      </m:oMathPara>
                    </a14:m>
                    <a:endParaRPr lang="el-GR" sz="1800" dirty="0"/>
                  </a:p>
                </p:txBody>
              </p:sp>
            </mc:Choice>
            <mc:Fallback xmlns="">
              <p:sp>
                <p:nvSpPr>
                  <p:cNvPr id="11" name="Ορθογώνιο 10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621672" y="2114764"/>
                    <a:ext cx="1928605" cy="617348"/>
                  </a:xfrm>
                  <a:prstGeom prst="rect">
                    <a:avLst/>
                  </a:prstGeom>
                  <a:blipFill>
                    <a:blip r:embed="rId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60" name="Ορθογώνιο 59"/>
              <p:cNvSpPr/>
              <p:nvPr/>
            </p:nvSpPr>
            <p:spPr>
              <a:xfrm>
                <a:off x="3322280" y="2138690"/>
                <a:ext cx="3275947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l-GR" sz="1600" i="0" u="none" dirty="0" smtClean="0">
                    <a:solidFill>
                      <a:schemeClr val="bg1"/>
                    </a:solidFill>
                  </a:rPr>
                  <a:t>Στοιχειώδης ροή του ηλεκτρικού πεδίου στη θέση 1 είναι         </a:t>
                </a:r>
                <a:endParaRPr lang="el-GR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3" name="Ορθογώνιο 2"/>
            <p:cNvSpPr/>
            <p:nvPr/>
          </p:nvSpPr>
          <p:spPr>
            <a:xfrm>
              <a:off x="1719437" y="1951643"/>
              <a:ext cx="31290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2000" i="0" u="none" smtClean="0">
                  <a:solidFill>
                    <a:schemeClr val="bg1"/>
                  </a:solidFill>
                </a:rPr>
                <a:t>1</a:t>
              </a:r>
              <a:endParaRPr lang="el-GR" sz="2000" dirty="0"/>
            </a:p>
          </p:txBody>
        </p:sp>
      </p:grpSp>
      <p:grpSp>
        <p:nvGrpSpPr>
          <p:cNvPr id="5" name="Ομάδα 4"/>
          <p:cNvGrpSpPr/>
          <p:nvPr/>
        </p:nvGrpSpPr>
        <p:grpSpPr>
          <a:xfrm>
            <a:off x="1024539" y="2513562"/>
            <a:ext cx="7631535" cy="1539343"/>
            <a:chOff x="1024539" y="2513562"/>
            <a:chExt cx="7631535" cy="1539343"/>
          </a:xfrm>
        </p:grpSpPr>
        <p:grpSp>
          <p:nvGrpSpPr>
            <p:cNvPr id="87" name="Ομάδα 86"/>
            <p:cNvGrpSpPr/>
            <p:nvPr/>
          </p:nvGrpSpPr>
          <p:grpSpPr>
            <a:xfrm>
              <a:off x="3329206" y="2513562"/>
              <a:ext cx="5326868" cy="617348"/>
              <a:chOff x="3329206" y="2794119"/>
              <a:chExt cx="5326868" cy="617348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1" name="Ορθογώνιο 70"/>
                  <p:cNvSpPr/>
                  <p:nvPr/>
                </p:nvSpPr>
                <p:spPr>
                  <a:xfrm>
                    <a:off x="6515873" y="2794119"/>
                    <a:ext cx="2140201" cy="617348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800" u="none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𝒅</m:t>
                          </m:r>
                          <m:sSub>
                            <m:sSubPr>
                              <m:ctrlPr>
                                <a:rPr lang="en-US" sz="1800" i="1" u="none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1800" b="1" i="1" u="none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𝜱</m:t>
                              </m:r>
                            </m:e>
                            <m:sub>
                              <m:r>
                                <a:rPr lang="el-GR" sz="1800" b="1" i="1" u="none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  <m:r>
                            <a:rPr lang="el-GR" sz="1800" i="0" u="none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l-GR" sz="1800" b="1" i="0" u="none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1800" i="1" u="none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800" b="1" i="1" u="none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𝒒</m:t>
                              </m:r>
                            </m:num>
                            <m:den>
                              <m:r>
                                <a:rPr lang="el-GR" sz="1800" u="none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  <m:r>
                                <a:rPr lang="el-GR" sz="1800" u="none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𝝅</m:t>
                              </m:r>
                              <m:sSub>
                                <m:sSubPr>
                                  <m:ctrlPr>
                                    <a:rPr lang="el-GR" sz="1800" i="1" u="none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l-GR" sz="1800" u="none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𝜺</m:t>
                                  </m:r>
                                </m:e>
                                <m:sub>
                                  <m:r>
                                    <a:rPr lang="el-GR" sz="1800" u="none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𝟎</m:t>
                                  </m:r>
                                </m:sub>
                              </m:sSub>
                            </m:den>
                          </m:f>
                          <m:r>
                            <a:rPr lang="en-US" sz="1800" b="1" i="1" u="none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800" b="1" i="1" u="none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𝒅</m:t>
                          </m:r>
                          <m:r>
                            <a:rPr lang="el-GR" sz="1800" b="1" i="0" u="none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𝛀</m:t>
                          </m:r>
                        </m:oMath>
                      </m:oMathPara>
                    </a14:m>
                    <a:endParaRPr lang="el-GR" sz="1800" dirty="0"/>
                  </a:p>
                </p:txBody>
              </p:sp>
            </mc:Choice>
            <mc:Fallback xmlns="">
              <p:sp>
                <p:nvSpPr>
                  <p:cNvPr id="71" name="Ορθογώνιο 70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515873" y="2794119"/>
                    <a:ext cx="2140201" cy="617348"/>
                  </a:xfrm>
                  <a:prstGeom prst="rect">
                    <a:avLst/>
                  </a:prstGeom>
                  <a:blipFill>
                    <a:blip r:embed="rId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80" name="Ορθογώνιο 79"/>
              <p:cNvSpPr/>
              <p:nvPr/>
            </p:nvSpPr>
            <p:spPr>
              <a:xfrm>
                <a:off x="3329206" y="2810640"/>
                <a:ext cx="3275947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l-GR" sz="1600" i="0" u="none" dirty="0" smtClean="0">
                    <a:solidFill>
                      <a:schemeClr val="bg1"/>
                    </a:solidFill>
                  </a:rPr>
                  <a:t>Στοιχειώδης ροή του ηλεκτρικού πεδίου στη θέση 2 είναι         </a:t>
                </a:r>
                <a:endParaRPr lang="el-GR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62" name="Ορθογώνιο 61"/>
            <p:cNvSpPr/>
            <p:nvPr/>
          </p:nvSpPr>
          <p:spPr>
            <a:xfrm>
              <a:off x="1024539" y="3652795"/>
              <a:ext cx="31290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2000" i="0" u="none" dirty="0" smtClean="0">
                  <a:solidFill>
                    <a:schemeClr val="bg1"/>
                  </a:solidFill>
                </a:rPr>
                <a:t>2</a:t>
              </a:r>
              <a:endParaRPr lang="el-GR" sz="2000" dirty="0"/>
            </a:p>
          </p:txBody>
        </p:sp>
      </p:grpSp>
    </p:spTree>
    <p:extLst>
      <p:ext uri="{BB962C8B-B14F-4D97-AF65-F5344CB8AC3E}">
        <p14:creationId xmlns:p14="http://schemas.microsoft.com/office/powerpoint/2010/main" val="2446656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/>
      <p:bldP spid="85" grpId="0"/>
      <p:bldP spid="9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1581" y="13705"/>
            <a:ext cx="9029291" cy="692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2400" i="0" u="none" dirty="0" smtClean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ΠΟΙΟΤΙΚΗ ΕΡΜΗΝΕΙΑ ΤΟΥ ΝΟΜΟΥ </a:t>
            </a:r>
            <a:r>
              <a:rPr lang="en-US" sz="2400" i="0" u="none" dirty="0" smtClean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GAUSS </a:t>
            </a:r>
            <a:r>
              <a:rPr lang="el-GR" sz="2400" i="0" u="none" dirty="0" smtClean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ΓΙΑ ΤΟ ΗΛΕΚΤΡΙΚΟ ΠΕΔΙΟ</a:t>
            </a:r>
            <a:endParaRPr lang="en-US" sz="2400" i="0" u="none" dirty="0">
              <a:solidFill>
                <a:srgbClr val="FC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3459262" y="720044"/>
                <a:ext cx="2173928" cy="952890"/>
              </a:xfrm>
              <a:prstGeom prst="rect">
                <a:avLst/>
              </a:prstGeom>
              <a:noFill/>
              <a:ln w="28575">
                <a:solidFill>
                  <a:schemeClr val="bg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000" b="1" i="1" u="none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𝜱</m:t>
                      </m:r>
                      <m:r>
                        <a:rPr lang="el-GR" sz="2000" b="1" i="1" u="none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∮"/>
                          <m:limLoc m:val="undOvr"/>
                          <m:ctrlPr>
                            <a:rPr lang="el-GR" sz="2000" b="1" i="1" u="none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n-US" sz="2000" b="1" i="1" u="none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𝑨</m:t>
                          </m:r>
                        </m:sub>
                        <m:sup/>
                        <m:e>
                          <m:acc>
                            <m:accPr>
                              <m:chr m:val="⃗"/>
                              <m:ctrlPr>
                                <a:rPr lang="el-GR" sz="2000" i="1" u="none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000" u="none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𝑬</m:t>
                              </m:r>
                            </m:e>
                          </m:acc>
                          <m:r>
                            <a:rPr lang="el-GR" sz="2000" u="none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000" u="none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</m:t>
                          </m:r>
                          <m:acc>
                            <m:accPr>
                              <m:chr m:val="⃗"/>
                              <m:ctrlPr>
                                <a:rPr lang="en-US" sz="2000" i="1" u="none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000" u="none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𝑨</m:t>
                              </m:r>
                            </m:e>
                          </m:acc>
                        </m:e>
                      </m:nary>
                      <m:r>
                        <a:rPr lang="en-US" sz="2000" b="1" i="1" u="none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l-GR" sz="2000" b="1" i="1" u="none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u="none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𝒒</m:t>
                          </m:r>
                        </m:num>
                        <m:den>
                          <m:sSub>
                            <m:sSubPr>
                              <m:ctrlPr>
                                <a:rPr lang="el-GR" sz="2000" b="1" i="1" u="none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b="1" i="1" u="none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𝜺</m:t>
                              </m:r>
                            </m:e>
                            <m:sub>
                              <m:r>
                                <a:rPr lang="el-GR" sz="2000" b="1" i="1" u="none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l-GR" sz="2000" u="none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9262" y="720044"/>
                <a:ext cx="2173928" cy="95289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28575"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Ορθογώνιο 10"/>
          <p:cNvSpPr/>
          <p:nvPr/>
        </p:nvSpPr>
        <p:spPr>
          <a:xfrm>
            <a:off x="2551807" y="2594156"/>
            <a:ext cx="637083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i="0" u="none" dirty="0" smtClean="0">
                <a:solidFill>
                  <a:schemeClr val="bg1"/>
                </a:solidFill>
              </a:rPr>
              <a:t>Ηλεκτρικό φορτίο </a:t>
            </a:r>
            <a:r>
              <a:rPr lang="en-US" sz="1800" u="none" dirty="0" smtClean="0">
                <a:solidFill>
                  <a:srgbClr val="FF0000"/>
                </a:solidFill>
              </a:rPr>
              <a:t>q</a:t>
            </a:r>
            <a:r>
              <a:rPr lang="el-GR" sz="1400" i="0" u="none" dirty="0" smtClean="0">
                <a:solidFill>
                  <a:schemeClr val="bg1"/>
                </a:solidFill>
              </a:rPr>
              <a:t> μπορεί να βρίσκεται σε οποιοδήποτε σημείο εντός της τυχαία κλειστή επιφάνεια </a:t>
            </a:r>
            <a:r>
              <a:rPr lang="el-GR" sz="1800" i="0" u="none" dirty="0" smtClean="0">
                <a:solidFill>
                  <a:srgbClr val="FF0000"/>
                </a:solidFill>
              </a:rPr>
              <a:t>Α</a:t>
            </a:r>
            <a:endParaRPr lang="el-GR" sz="1400" dirty="0">
              <a:solidFill>
                <a:srgbClr val="FF0000"/>
              </a:solidFill>
            </a:endParaRPr>
          </a:p>
        </p:txBody>
      </p:sp>
      <p:sp>
        <p:nvSpPr>
          <p:cNvPr id="35" name="Ορθογώνιο 34"/>
          <p:cNvSpPr/>
          <p:nvPr/>
        </p:nvSpPr>
        <p:spPr>
          <a:xfrm>
            <a:off x="5750153" y="986021"/>
            <a:ext cx="205857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2000" i="0" u="none" dirty="0" smtClean="0">
                <a:solidFill>
                  <a:schemeClr val="bg1"/>
                </a:solidFill>
              </a:rPr>
              <a:t>Νόμος του </a:t>
            </a:r>
            <a:r>
              <a:rPr lang="en-US" sz="2000" i="0" u="none" dirty="0" smtClean="0">
                <a:solidFill>
                  <a:schemeClr val="bg1"/>
                </a:solidFill>
              </a:rPr>
              <a:t>Gauss</a:t>
            </a:r>
            <a:endParaRPr lang="el-GR" sz="2000" dirty="0">
              <a:solidFill>
                <a:srgbClr val="FF0000"/>
              </a:solidFill>
            </a:endParaRPr>
          </a:p>
        </p:txBody>
      </p:sp>
      <p:grpSp>
        <p:nvGrpSpPr>
          <p:cNvPr id="38" name="Ομάδα 37"/>
          <p:cNvGrpSpPr/>
          <p:nvPr/>
        </p:nvGrpSpPr>
        <p:grpSpPr>
          <a:xfrm>
            <a:off x="2498272" y="3930950"/>
            <a:ext cx="6645728" cy="571162"/>
            <a:chOff x="2647148" y="3218552"/>
            <a:chExt cx="6588847" cy="571162"/>
          </a:xfrm>
        </p:grpSpPr>
        <p:sp>
          <p:nvSpPr>
            <p:cNvPr id="36" name="Ορθογώνιο 35"/>
            <p:cNvSpPr/>
            <p:nvPr/>
          </p:nvSpPr>
          <p:spPr>
            <a:xfrm>
              <a:off x="2690036" y="3218552"/>
              <a:ext cx="6545959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i="0" u="none" dirty="0" smtClean="0">
                  <a:solidFill>
                    <a:srgbClr val="FF0000"/>
                  </a:solidFill>
                </a:rPr>
                <a:t>(</a:t>
              </a:r>
              <a:r>
                <a:rPr lang="el-GR" sz="1400" i="0" u="none" dirty="0" smtClean="0">
                  <a:solidFill>
                    <a:srgbClr val="FF0000"/>
                  </a:solidFill>
                </a:rPr>
                <a:t>Ηλεκτρικό φορτίο στο νόμο του </a:t>
              </a:r>
              <a:r>
                <a:rPr lang="en-US" sz="1400" i="0" u="none" dirty="0" smtClean="0">
                  <a:solidFill>
                    <a:srgbClr val="FF0000"/>
                  </a:solidFill>
                </a:rPr>
                <a:t>Gauss) = </a:t>
              </a:r>
              <a:r>
                <a:rPr lang="el-GR" sz="1400" i="0" u="none" dirty="0" smtClean="0">
                  <a:solidFill>
                    <a:srgbClr val="FF0000"/>
                  </a:solidFill>
                </a:rPr>
                <a:t>Αλγεβρικό άθροισμα όλων των φορτίων</a:t>
              </a:r>
              <a:r>
                <a:rPr lang="en-US" sz="1400" i="0" u="none" dirty="0" smtClean="0">
                  <a:solidFill>
                    <a:srgbClr val="FF0000"/>
                  </a:solidFill>
                </a:rPr>
                <a:t>:</a:t>
              </a:r>
              <a:endParaRPr lang="el-GR" sz="1400" dirty="0">
                <a:solidFill>
                  <a:srgbClr val="FF0000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7" name="Ορθογώνιο 36"/>
                <p:cNvSpPr/>
                <p:nvPr/>
              </p:nvSpPr>
              <p:spPr>
                <a:xfrm>
                  <a:off x="2647148" y="3420382"/>
                  <a:ext cx="251036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800" u="none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𝒒</m:t>
                        </m:r>
                        <m:r>
                          <a:rPr lang="en-US" sz="1800" b="1" i="1" u="none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en-US" sz="1800" b="1" i="1" u="none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800" b="1" i="1" u="none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𝒒</m:t>
                            </m:r>
                          </m:e>
                          <m:sub>
                            <m:r>
                              <a:rPr lang="en-US" sz="1800" b="1" i="1" u="none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r>
                          <a:rPr lang="en-US" sz="1800" b="1" i="1" u="none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sz="1800" i="1" u="none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800" u="none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𝒒</m:t>
                            </m:r>
                          </m:e>
                          <m:sub>
                            <m:r>
                              <a:rPr lang="en-US" sz="1800" b="1" i="1" u="none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  <m:r>
                          <a:rPr lang="en-US" sz="1800" b="1" i="1" u="none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sz="1800" i="1" u="none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800" u="none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𝒒</m:t>
                            </m:r>
                          </m:e>
                          <m:sub>
                            <m:r>
                              <a:rPr lang="en-US" sz="1800" b="1" i="1" u="none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𝟑</m:t>
                            </m:r>
                          </m:sub>
                        </m:sSub>
                        <m:r>
                          <a:rPr lang="en-US" sz="1800" b="1" i="1" u="none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sz="1800" i="1" u="none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800" u="none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𝒒</m:t>
                            </m:r>
                          </m:e>
                          <m:sub>
                            <m:r>
                              <a:rPr lang="en-US" sz="1800" b="1" i="1" u="none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𝟒</m:t>
                            </m:r>
                          </m:sub>
                        </m:sSub>
                      </m:oMath>
                    </m:oMathPara>
                  </a14:m>
                  <a:endParaRPr lang="el-GR" sz="1800" dirty="0"/>
                </a:p>
              </p:txBody>
            </p:sp>
          </mc:Choice>
          <mc:Fallback xmlns="">
            <p:sp>
              <p:nvSpPr>
                <p:cNvPr id="37" name="Ορθογώνιο 3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47148" y="3420382"/>
                  <a:ext cx="2510367" cy="369332"/>
                </a:xfrm>
                <a:prstGeom prst="rect">
                  <a:avLst/>
                </a:prstGeom>
                <a:blipFill>
                  <a:blip r:embed="rId3"/>
                  <a:stretch>
                    <a:fillRect b="-655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09" name="Ομάδα 108"/>
          <p:cNvGrpSpPr/>
          <p:nvPr/>
        </p:nvGrpSpPr>
        <p:grpSpPr>
          <a:xfrm>
            <a:off x="83246" y="2182820"/>
            <a:ext cx="5002716" cy="2265220"/>
            <a:chOff x="295906" y="1693715"/>
            <a:chExt cx="5002716" cy="2265220"/>
          </a:xfrm>
        </p:grpSpPr>
        <p:grpSp>
          <p:nvGrpSpPr>
            <p:cNvPr id="16" name="Ομάδα 15"/>
            <p:cNvGrpSpPr/>
            <p:nvPr/>
          </p:nvGrpSpPr>
          <p:grpSpPr>
            <a:xfrm>
              <a:off x="295906" y="1693715"/>
              <a:ext cx="5002716" cy="2265220"/>
              <a:chOff x="529832" y="1693715"/>
              <a:chExt cx="5002716" cy="2265220"/>
            </a:xfrm>
          </p:grpSpPr>
          <p:sp>
            <p:nvSpPr>
              <p:cNvPr id="4" name="Freeform 3"/>
              <p:cNvSpPr>
                <a:spLocks/>
              </p:cNvSpPr>
              <p:nvPr/>
            </p:nvSpPr>
            <p:spPr bwMode="auto">
              <a:xfrm>
                <a:off x="945570" y="2516387"/>
                <a:ext cx="1589810" cy="1442548"/>
              </a:xfrm>
              <a:custGeom>
                <a:avLst/>
                <a:gdLst>
                  <a:gd name="T0" fmla="*/ 2147483647 w 1888"/>
                  <a:gd name="T1" fmla="*/ 2147483647 h 1979"/>
                  <a:gd name="T2" fmla="*/ 2147483647 w 1888"/>
                  <a:gd name="T3" fmla="*/ 2147483647 h 1979"/>
                  <a:gd name="T4" fmla="*/ 2147483647 w 1888"/>
                  <a:gd name="T5" fmla="*/ 2147483647 h 1979"/>
                  <a:gd name="T6" fmla="*/ 2147483647 w 1888"/>
                  <a:gd name="T7" fmla="*/ 2147483647 h 1979"/>
                  <a:gd name="T8" fmla="*/ 2147483647 w 1888"/>
                  <a:gd name="T9" fmla="*/ 2147483647 h 1979"/>
                  <a:gd name="T10" fmla="*/ 2147483647 w 1888"/>
                  <a:gd name="T11" fmla="*/ 2147483647 h 1979"/>
                  <a:gd name="T12" fmla="*/ 2147483647 w 1888"/>
                  <a:gd name="T13" fmla="*/ 2147483647 h 1979"/>
                  <a:gd name="T14" fmla="*/ 2147483647 w 1888"/>
                  <a:gd name="T15" fmla="*/ 2147483647 h 1979"/>
                  <a:gd name="T16" fmla="*/ 2147483647 w 1888"/>
                  <a:gd name="T17" fmla="*/ 2147483647 h 1979"/>
                  <a:gd name="T18" fmla="*/ 2147483647 w 1888"/>
                  <a:gd name="T19" fmla="*/ 2147483647 h 1979"/>
                  <a:gd name="T20" fmla="*/ 2147483647 w 1888"/>
                  <a:gd name="T21" fmla="*/ 2147483647 h 1979"/>
                  <a:gd name="T22" fmla="*/ 2147483647 w 1888"/>
                  <a:gd name="T23" fmla="*/ 2147483647 h 1979"/>
                  <a:gd name="T24" fmla="*/ 2147483647 w 1888"/>
                  <a:gd name="T25" fmla="*/ 2147483647 h 1979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1888"/>
                  <a:gd name="T40" fmla="*/ 0 h 1979"/>
                  <a:gd name="T41" fmla="*/ 1888 w 1888"/>
                  <a:gd name="T42" fmla="*/ 1979 h 1979"/>
                  <a:gd name="connsiteX0" fmla="*/ 3927 w 9802"/>
                  <a:gd name="connsiteY0" fmla="*/ 128 h 9811"/>
                  <a:gd name="connsiteX1" fmla="*/ 5553 w 9802"/>
                  <a:gd name="connsiteY1" fmla="*/ 78 h 9811"/>
                  <a:gd name="connsiteX2" fmla="*/ 6614 w 9802"/>
                  <a:gd name="connsiteY2" fmla="*/ 921 h 9811"/>
                  <a:gd name="connsiteX3" fmla="*/ 9594 w 9802"/>
                  <a:gd name="connsiteY3" fmla="*/ 2367 h 9811"/>
                  <a:gd name="connsiteX4" fmla="*/ 9467 w 9802"/>
                  <a:gd name="connsiteY4" fmla="*/ 4560 h 9811"/>
                  <a:gd name="connsiteX5" fmla="*/ 7216 w 9802"/>
                  <a:gd name="connsiteY5" fmla="*/ 6804 h 9811"/>
                  <a:gd name="connsiteX6" fmla="*/ 4509 w 9802"/>
                  <a:gd name="connsiteY6" fmla="*/ 8623 h 9811"/>
                  <a:gd name="connsiteX7" fmla="*/ 1437 w 9802"/>
                  <a:gd name="connsiteY7" fmla="*/ 9780 h 9811"/>
                  <a:gd name="connsiteX8" fmla="*/ 13 w 9802"/>
                  <a:gd name="connsiteY8" fmla="*/ 7364 h 9811"/>
                  <a:gd name="connsiteX9" fmla="*/ 834 w 9802"/>
                  <a:gd name="connsiteY9" fmla="*/ 3686 h 9811"/>
                  <a:gd name="connsiteX10" fmla="*/ 2343 w 9802"/>
                  <a:gd name="connsiteY10" fmla="*/ 1948 h 9811"/>
                  <a:gd name="connsiteX11" fmla="*/ 3053 w 9802"/>
                  <a:gd name="connsiteY11" fmla="*/ 876 h 9811"/>
                  <a:gd name="connsiteX12" fmla="*/ 3927 w 9802"/>
                  <a:gd name="connsiteY12" fmla="*/ 128 h 9811"/>
                  <a:gd name="connsiteX0" fmla="*/ 4026 w 10020"/>
                  <a:gd name="connsiteY0" fmla="*/ 130 h 9771"/>
                  <a:gd name="connsiteX1" fmla="*/ 5685 w 10020"/>
                  <a:gd name="connsiteY1" fmla="*/ 80 h 9771"/>
                  <a:gd name="connsiteX2" fmla="*/ 6768 w 10020"/>
                  <a:gd name="connsiteY2" fmla="*/ 939 h 9771"/>
                  <a:gd name="connsiteX3" fmla="*/ 9808 w 10020"/>
                  <a:gd name="connsiteY3" fmla="*/ 2413 h 9771"/>
                  <a:gd name="connsiteX4" fmla="*/ 9678 w 10020"/>
                  <a:gd name="connsiteY4" fmla="*/ 4648 h 9771"/>
                  <a:gd name="connsiteX5" fmla="*/ 7382 w 10020"/>
                  <a:gd name="connsiteY5" fmla="*/ 6935 h 9771"/>
                  <a:gd name="connsiteX6" fmla="*/ 4620 w 10020"/>
                  <a:gd name="connsiteY6" fmla="*/ 8789 h 9771"/>
                  <a:gd name="connsiteX7" fmla="*/ 1981 w 10020"/>
                  <a:gd name="connsiteY7" fmla="*/ 9732 h 9771"/>
                  <a:gd name="connsiteX8" fmla="*/ 33 w 10020"/>
                  <a:gd name="connsiteY8" fmla="*/ 7506 h 9771"/>
                  <a:gd name="connsiteX9" fmla="*/ 871 w 10020"/>
                  <a:gd name="connsiteY9" fmla="*/ 3757 h 9771"/>
                  <a:gd name="connsiteX10" fmla="*/ 2410 w 10020"/>
                  <a:gd name="connsiteY10" fmla="*/ 1986 h 9771"/>
                  <a:gd name="connsiteX11" fmla="*/ 3135 w 10020"/>
                  <a:gd name="connsiteY11" fmla="*/ 893 h 9771"/>
                  <a:gd name="connsiteX12" fmla="*/ 4026 w 10020"/>
                  <a:gd name="connsiteY12" fmla="*/ 130 h 9771"/>
                  <a:gd name="connsiteX0" fmla="*/ 4030 w 10012"/>
                  <a:gd name="connsiteY0" fmla="*/ 132 h 9959"/>
                  <a:gd name="connsiteX1" fmla="*/ 5686 w 10012"/>
                  <a:gd name="connsiteY1" fmla="*/ 81 h 9959"/>
                  <a:gd name="connsiteX2" fmla="*/ 6766 w 10012"/>
                  <a:gd name="connsiteY2" fmla="*/ 960 h 9959"/>
                  <a:gd name="connsiteX3" fmla="*/ 9800 w 10012"/>
                  <a:gd name="connsiteY3" fmla="*/ 2469 h 9959"/>
                  <a:gd name="connsiteX4" fmla="*/ 9671 w 10012"/>
                  <a:gd name="connsiteY4" fmla="*/ 4756 h 9959"/>
                  <a:gd name="connsiteX5" fmla="*/ 7379 w 10012"/>
                  <a:gd name="connsiteY5" fmla="*/ 7097 h 9959"/>
                  <a:gd name="connsiteX6" fmla="*/ 4623 w 10012"/>
                  <a:gd name="connsiteY6" fmla="*/ 8994 h 9959"/>
                  <a:gd name="connsiteX7" fmla="*/ 1989 w 10012"/>
                  <a:gd name="connsiteY7" fmla="*/ 9959 h 9959"/>
                  <a:gd name="connsiteX8" fmla="*/ 310 w 10012"/>
                  <a:gd name="connsiteY8" fmla="*/ 9103 h 9959"/>
                  <a:gd name="connsiteX9" fmla="*/ 45 w 10012"/>
                  <a:gd name="connsiteY9" fmla="*/ 7681 h 9959"/>
                  <a:gd name="connsiteX10" fmla="*/ 881 w 10012"/>
                  <a:gd name="connsiteY10" fmla="*/ 3844 h 9959"/>
                  <a:gd name="connsiteX11" fmla="*/ 2417 w 10012"/>
                  <a:gd name="connsiteY11" fmla="*/ 2032 h 9959"/>
                  <a:gd name="connsiteX12" fmla="*/ 3141 w 10012"/>
                  <a:gd name="connsiteY12" fmla="*/ 913 h 9959"/>
                  <a:gd name="connsiteX13" fmla="*/ 4030 w 10012"/>
                  <a:gd name="connsiteY13" fmla="*/ 132 h 9959"/>
                  <a:gd name="connsiteX0" fmla="*/ 4025 w 10000"/>
                  <a:gd name="connsiteY0" fmla="*/ 133 h 9689"/>
                  <a:gd name="connsiteX1" fmla="*/ 5679 w 10000"/>
                  <a:gd name="connsiteY1" fmla="*/ 81 h 9689"/>
                  <a:gd name="connsiteX2" fmla="*/ 6758 w 10000"/>
                  <a:gd name="connsiteY2" fmla="*/ 964 h 9689"/>
                  <a:gd name="connsiteX3" fmla="*/ 9788 w 10000"/>
                  <a:gd name="connsiteY3" fmla="*/ 2479 h 9689"/>
                  <a:gd name="connsiteX4" fmla="*/ 9659 w 10000"/>
                  <a:gd name="connsiteY4" fmla="*/ 4776 h 9689"/>
                  <a:gd name="connsiteX5" fmla="*/ 7370 w 10000"/>
                  <a:gd name="connsiteY5" fmla="*/ 7126 h 9689"/>
                  <a:gd name="connsiteX6" fmla="*/ 4617 w 10000"/>
                  <a:gd name="connsiteY6" fmla="*/ 9031 h 9689"/>
                  <a:gd name="connsiteX7" fmla="*/ 2445 w 10000"/>
                  <a:gd name="connsiteY7" fmla="*/ 9688 h 9689"/>
                  <a:gd name="connsiteX8" fmla="*/ 310 w 10000"/>
                  <a:gd name="connsiteY8" fmla="*/ 9140 h 9689"/>
                  <a:gd name="connsiteX9" fmla="*/ 45 w 10000"/>
                  <a:gd name="connsiteY9" fmla="*/ 7713 h 9689"/>
                  <a:gd name="connsiteX10" fmla="*/ 880 w 10000"/>
                  <a:gd name="connsiteY10" fmla="*/ 3860 h 9689"/>
                  <a:gd name="connsiteX11" fmla="*/ 2414 w 10000"/>
                  <a:gd name="connsiteY11" fmla="*/ 2040 h 9689"/>
                  <a:gd name="connsiteX12" fmla="*/ 3137 w 10000"/>
                  <a:gd name="connsiteY12" fmla="*/ 917 h 9689"/>
                  <a:gd name="connsiteX13" fmla="*/ 4025 w 10000"/>
                  <a:gd name="connsiteY13" fmla="*/ 133 h 968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0000" h="9689">
                    <a:moveTo>
                      <a:pt x="4025" y="133"/>
                    </a:moveTo>
                    <a:cubicBezTo>
                      <a:pt x="4451" y="-4"/>
                      <a:pt x="5224" y="-57"/>
                      <a:pt x="5679" y="81"/>
                    </a:cubicBezTo>
                    <a:cubicBezTo>
                      <a:pt x="6135" y="219"/>
                      <a:pt x="6074" y="561"/>
                      <a:pt x="6758" y="964"/>
                    </a:cubicBezTo>
                    <a:cubicBezTo>
                      <a:pt x="7441" y="1361"/>
                      <a:pt x="9460" y="1800"/>
                      <a:pt x="9788" y="2479"/>
                    </a:cubicBezTo>
                    <a:cubicBezTo>
                      <a:pt x="10112" y="3156"/>
                      <a:pt x="10063" y="4002"/>
                      <a:pt x="9659" y="4776"/>
                    </a:cubicBezTo>
                    <a:cubicBezTo>
                      <a:pt x="9255" y="5554"/>
                      <a:pt x="8210" y="6415"/>
                      <a:pt x="7370" y="7126"/>
                    </a:cubicBezTo>
                    <a:cubicBezTo>
                      <a:pt x="6530" y="7835"/>
                      <a:pt x="5438" y="8604"/>
                      <a:pt x="4617" y="9031"/>
                    </a:cubicBezTo>
                    <a:cubicBezTo>
                      <a:pt x="3796" y="9458"/>
                      <a:pt x="3163" y="9670"/>
                      <a:pt x="2445" y="9688"/>
                    </a:cubicBezTo>
                    <a:cubicBezTo>
                      <a:pt x="1726" y="9706"/>
                      <a:pt x="633" y="9522"/>
                      <a:pt x="310" y="9140"/>
                    </a:cubicBezTo>
                    <a:cubicBezTo>
                      <a:pt x="-14" y="8759"/>
                      <a:pt x="-50" y="8592"/>
                      <a:pt x="45" y="7713"/>
                    </a:cubicBezTo>
                    <a:cubicBezTo>
                      <a:pt x="140" y="6833"/>
                      <a:pt x="486" y="4807"/>
                      <a:pt x="880" y="3860"/>
                    </a:cubicBezTo>
                    <a:cubicBezTo>
                      <a:pt x="1272" y="2912"/>
                      <a:pt x="2038" y="2532"/>
                      <a:pt x="2414" y="2040"/>
                    </a:cubicBezTo>
                    <a:cubicBezTo>
                      <a:pt x="2792" y="1546"/>
                      <a:pt x="2867" y="1235"/>
                      <a:pt x="3137" y="917"/>
                    </a:cubicBezTo>
                    <a:cubicBezTo>
                      <a:pt x="3406" y="594"/>
                      <a:pt x="3600" y="271"/>
                      <a:pt x="4025" y="133"/>
                    </a:cubicBezTo>
                    <a:close/>
                  </a:path>
                </a:pathLst>
              </a:custGeom>
              <a:noFill/>
              <a:ln w="28575" cap="flat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rIns="0"/>
              <a:lstStyle/>
              <a:p>
                <a:endParaRPr lang="el-GR"/>
              </a:p>
            </p:txBody>
          </p:sp>
          <p:sp>
            <p:nvSpPr>
              <p:cNvPr id="6" name="Ορθογώνιο 5"/>
              <p:cNvSpPr/>
              <p:nvPr/>
            </p:nvSpPr>
            <p:spPr>
              <a:xfrm>
                <a:off x="529832" y="1693715"/>
                <a:ext cx="5002716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sz="1600" i="0" u="none" dirty="0" smtClean="0">
                    <a:solidFill>
                      <a:schemeClr val="bg1"/>
                    </a:solidFill>
                  </a:rPr>
                  <a:t>Ηλεκτρικό φορτίο </a:t>
                </a:r>
                <a:r>
                  <a:rPr lang="en-US" sz="2000" u="none" dirty="0" smtClean="0">
                    <a:solidFill>
                      <a:srgbClr val="FF0000"/>
                    </a:solidFill>
                  </a:rPr>
                  <a:t>q</a:t>
                </a:r>
                <a:r>
                  <a:rPr lang="el-GR" sz="1600" i="0" u="none" dirty="0" smtClean="0">
                    <a:solidFill>
                      <a:schemeClr val="bg1"/>
                    </a:solidFill>
                  </a:rPr>
                  <a:t> εντός τυχαία κλειστή επιφάνεια </a:t>
                </a:r>
                <a:r>
                  <a:rPr lang="el-GR" sz="2000" i="0" u="none" dirty="0" smtClean="0">
                    <a:solidFill>
                      <a:srgbClr val="FF0000"/>
                    </a:solidFill>
                  </a:rPr>
                  <a:t>Α</a:t>
                </a:r>
                <a:endParaRPr lang="el-GR" sz="1600" dirty="0">
                  <a:solidFill>
                    <a:srgbClr val="FF0000"/>
                  </a:solidFill>
                </a:endParaRPr>
              </a:p>
            </p:txBody>
          </p:sp>
          <p:grpSp>
            <p:nvGrpSpPr>
              <p:cNvPr id="10" name="Ομάδα 9"/>
              <p:cNvGrpSpPr/>
              <p:nvPr/>
            </p:nvGrpSpPr>
            <p:grpSpPr>
              <a:xfrm>
                <a:off x="1647990" y="2601451"/>
                <a:ext cx="273246" cy="373833"/>
                <a:chOff x="969502" y="4830296"/>
                <a:chExt cx="273246" cy="373833"/>
              </a:xfrm>
            </p:grpSpPr>
            <p:sp>
              <p:nvSpPr>
                <p:cNvPr id="8" name="Oval 4"/>
                <p:cNvSpPr>
                  <a:spLocks noChangeArrowheads="1"/>
                </p:cNvSpPr>
                <p:nvPr/>
              </p:nvSpPr>
              <p:spPr bwMode="auto">
                <a:xfrm>
                  <a:off x="1134748" y="5096129"/>
                  <a:ext cx="108000" cy="108000"/>
                </a:xfrm>
                <a:prstGeom prst="ellipse">
                  <a:avLst/>
                </a:prstGeom>
                <a:solidFill>
                  <a:srgbClr val="FC0000"/>
                </a:solidFill>
                <a:ln w="12700">
                  <a:solidFill>
                    <a:srgbClr val="FC0000"/>
                  </a:solidFill>
                  <a:round/>
                  <a:headEnd/>
                  <a:tailEnd/>
                </a:ln>
              </p:spPr>
              <p:txBody>
                <a:bodyPr wrap="none" lIns="0" rIns="0" anchor="ctr"/>
                <a:lstStyle>
                  <a:lvl1pPr>
                    <a:defRPr sz="2500" b="1" i="1" u="sng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2500" b="1" i="1" u="sng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2500" b="1" i="1" u="sng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2500" b="1" i="1" u="sng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2500" b="1" i="1" u="sng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l-GR" altLang="el-GR"/>
                </a:p>
              </p:txBody>
            </p:sp>
            <p:sp>
              <p:nvSpPr>
                <p:cNvPr id="9" name="Text Box 20"/>
                <p:cNvSpPr txBox="1">
                  <a:spLocks noChangeArrowheads="1"/>
                </p:cNvSpPr>
                <p:nvPr/>
              </p:nvSpPr>
              <p:spPr bwMode="auto">
                <a:xfrm>
                  <a:off x="969502" y="4830296"/>
                  <a:ext cx="122714" cy="3295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 lIns="0" tIns="10800" rIns="0" bIns="10800">
                  <a:spAutoFit/>
                </a:bodyPr>
                <a:lstStyle>
                  <a:lvl1pPr marL="285750" indent="-285750">
                    <a:defRPr sz="2500" b="1" i="1" u="sng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2500" b="1" i="1" u="sng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2500" b="1" i="1" u="sng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2500" b="1" i="1" u="sng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2500" b="1" i="1" u="sng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r>
                    <a:rPr lang="en-US" altLang="el-GR" sz="2000" u="none" dirty="0" smtClean="0">
                      <a:solidFill>
                        <a:srgbClr val="FC0000"/>
                      </a:solidFill>
                    </a:rPr>
                    <a:t>q</a:t>
                  </a:r>
                  <a:endParaRPr lang="el-GR" altLang="el-GR" sz="2000" u="none" dirty="0">
                    <a:solidFill>
                      <a:srgbClr val="FC0000"/>
                    </a:solidFill>
                  </a:endParaRPr>
                </a:p>
              </p:txBody>
            </p:sp>
          </p:grpSp>
        </p:grpSp>
        <p:sp>
          <p:nvSpPr>
            <p:cNvPr id="108" name="Ορθογώνιο 107"/>
            <p:cNvSpPr/>
            <p:nvPr/>
          </p:nvSpPr>
          <p:spPr>
            <a:xfrm>
              <a:off x="995477" y="2253440"/>
              <a:ext cx="35137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1800" i="0" u="none" dirty="0">
                  <a:solidFill>
                    <a:srgbClr val="FF0000"/>
                  </a:solidFill>
                </a:rPr>
                <a:t>Α</a:t>
              </a:r>
              <a:endParaRPr lang="el-GR" sz="1800" dirty="0"/>
            </a:p>
          </p:txBody>
        </p:sp>
      </p:grpSp>
      <p:grpSp>
        <p:nvGrpSpPr>
          <p:cNvPr id="111" name="Ομάδα 110"/>
          <p:cNvGrpSpPr/>
          <p:nvPr/>
        </p:nvGrpSpPr>
        <p:grpSpPr>
          <a:xfrm>
            <a:off x="766669" y="3085534"/>
            <a:ext cx="8138245" cy="1062619"/>
            <a:chOff x="979329" y="2596429"/>
            <a:chExt cx="8138245" cy="1062619"/>
          </a:xfrm>
        </p:grpSpPr>
        <p:grpSp>
          <p:nvGrpSpPr>
            <p:cNvPr id="34" name="Ομάδα 33"/>
            <p:cNvGrpSpPr/>
            <p:nvPr/>
          </p:nvGrpSpPr>
          <p:grpSpPr>
            <a:xfrm>
              <a:off x="979329" y="2881195"/>
              <a:ext cx="8138245" cy="777853"/>
              <a:chOff x="1213255" y="2881195"/>
              <a:chExt cx="8138245" cy="777853"/>
            </a:xfrm>
          </p:grpSpPr>
          <p:sp>
            <p:nvSpPr>
              <p:cNvPr id="12" name="Ορθογώνιο 11"/>
              <p:cNvSpPr/>
              <p:nvPr/>
            </p:nvSpPr>
            <p:spPr>
              <a:xfrm>
                <a:off x="2980665" y="2906052"/>
                <a:ext cx="6370835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l-GR" sz="1400" i="0" u="none" dirty="0" smtClean="0">
                    <a:solidFill>
                      <a:schemeClr val="bg1"/>
                    </a:solidFill>
                  </a:rPr>
                  <a:t>Εντός της τυχαίας κλειστής επιφάνειας </a:t>
                </a:r>
                <a:r>
                  <a:rPr lang="el-GR" sz="1800" i="0" u="none" dirty="0" smtClean="0">
                    <a:solidFill>
                      <a:srgbClr val="FF0000"/>
                    </a:solidFill>
                  </a:rPr>
                  <a:t>Α</a:t>
                </a:r>
                <a:r>
                  <a:rPr lang="el-GR" sz="1400" i="0" u="none" dirty="0" smtClean="0">
                    <a:solidFill>
                      <a:srgbClr val="000000"/>
                    </a:solidFill>
                  </a:rPr>
                  <a:t> </a:t>
                </a:r>
                <a:r>
                  <a:rPr lang="el-GR" sz="1400" i="0" u="none" dirty="0" smtClean="0">
                    <a:solidFill>
                      <a:schemeClr val="bg1"/>
                    </a:solidFill>
                  </a:rPr>
                  <a:t>μπορεί να υπάρχουν και άλλα φορτία, θετικά ή και αρνητικά</a:t>
                </a:r>
                <a:endParaRPr lang="el-GR" sz="1400" dirty="0">
                  <a:solidFill>
                    <a:schemeClr val="bg1"/>
                  </a:solidFill>
                </a:endParaRPr>
              </a:p>
            </p:txBody>
          </p:sp>
          <p:grpSp>
            <p:nvGrpSpPr>
              <p:cNvPr id="25" name="Ομάδα 24"/>
              <p:cNvGrpSpPr/>
              <p:nvPr/>
            </p:nvGrpSpPr>
            <p:grpSpPr>
              <a:xfrm>
                <a:off x="1286831" y="2881195"/>
                <a:ext cx="325576" cy="373833"/>
                <a:chOff x="470586" y="4628269"/>
                <a:chExt cx="325576" cy="373833"/>
              </a:xfrm>
              <a:solidFill>
                <a:schemeClr val="tx1"/>
              </a:solidFill>
            </p:grpSpPr>
            <p:sp>
              <p:nvSpPr>
                <p:cNvPr id="26" name="Text Box 20"/>
                <p:cNvSpPr txBox="1">
                  <a:spLocks noChangeArrowheads="1"/>
                </p:cNvSpPr>
                <p:nvPr/>
              </p:nvSpPr>
              <p:spPr bwMode="auto">
                <a:xfrm>
                  <a:off x="470586" y="4628269"/>
                  <a:ext cx="252000" cy="329588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 lIns="0" tIns="10800" rIns="0" bIns="10800">
                  <a:spAutoFit/>
                </a:bodyPr>
                <a:lstStyle>
                  <a:lvl1pPr marL="285750" indent="-285750">
                    <a:defRPr sz="2500" b="1" i="1" u="sng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2500" b="1" i="1" u="sng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2500" b="1" i="1" u="sng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2500" b="1" i="1" u="sng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2500" b="1" i="1" u="sng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r>
                    <a:rPr lang="en-US" altLang="el-GR" sz="2000" u="none" dirty="0" smtClean="0">
                      <a:solidFill>
                        <a:srgbClr val="FC0000"/>
                      </a:solidFill>
                    </a:rPr>
                    <a:t>q</a:t>
                  </a:r>
                  <a:r>
                    <a:rPr lang="el-GR" altLang="el-GR" sz="2000" i="0" u="none" baseline="-25000" dirty="0" smtClean="0">
                      <a:solidFill>
                        <a:srgbClr val="FC0000"/>
                      </a:solidFill>
                    </a:rPr>
                    <a:t>2</a:t>
                  </a:r>
                  <a:endParaRPr lang="el-GR" altLang="el-GR" sz="2000" u="none" dirty="0">
                    <a:solidFill>
                      <a:srgbClr val="FC0000"/>
                    </a:solidFill>
                  </a:endParaRPr>
                </a:p>
              </p:txBody>
            </p:sp>
            <p:sp>
              <p:nvSpPr>
                <p:cNvPr id="27" name="Oval 4"/>
                <p:cNvSpPr>
                  <a:spLocks noChangeArrowheads="1"/>
                </p:cNvSpPr>
                <p:nvPr/>
              </p:nvSpPr>
              <p:spPr bwMode="auto">
                <a:xfrm>
                  <a:off x="688162" y="4894102"/>
                  <a:ext cx="108000" cy="108000"/>
                </a:xfrm>
                <a:prstGeom prst="ellipse">
                  <a:avLst/>
                </a:prstGeom>
                <a:solidFill>
                  <a:srgbClr val="FF0000"/>
                </a:solidFill>
                <a:ln w="12700">
                  <a:solidFill>
                    <a:srgbClr val="FC0000"/>
                  </a:solidFill>
                  <a:round/>
                  <a:headEnd/>
                  <a:tailEnd/>
                </a:ln>
              </p:spPr>
              <p:txBody>
                <a:bodyPr wrap="none" lIns="0" rIns="0" anchor="ctr"/>
                <a:lstStyle>
                  <a:lvl1pPr>
                    <a:defRPr sz="2500" b="1" i="1" u="sng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2500" b="1" i="1" u="sng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2500" b="1" i="1" u="sng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2500" b="1" i="1" u="sng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2500" b="1" i="1" u="sng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l-GR" altLang="el-GR"/>
                </a:p>
              </p:txBody>
            </p:sp>
          </p:grpSp>
          <p:grpSp>
            <p:nvGrpSpPr>
              <p:cNvPr id="28" name="Ομάδα 27"/>
              <p:cNvGrpSpPr/>
              <p:nvPr/>
            </p:nvGrpSpPr>
            <p:grpSpPr>
              <a:xfrm>
                <a:off x="1726322" y="3033595"/>
                <a:ext cx="325576" cy="373833"/>
                <a:chOff x="470586" y="4628269"/>
                <a:chExt cx="325576" cy="373833"/>
              </a:xfrm>
              <a:solidFill>
                <a:schemeClr val="tx1"/>
              </a:solidFill>
            </p:grpSpPr>
            <p:sp>
              <p:nvSpPr>
                <p:cNvPr id="29" name="Text Box 20"/>
                <p:cNvSpPr txBox="1">
                  <a:spLocks noChangeArrowheads="1"/>
                </p:cNvSpPr>
                <p:nvPr/>
              </p:nvSpPr>
              <p:spPr bwMode="auto">
                <a:xfrm>
                  <a:off x="470586" y="4628269"/>
                  <a:ext cx="252000" cy="329588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 lIns="0" tIns="10800" rIns="0" bIns="10800">
                  <a:spAutoFit/>
                </a:bodyPr>
                <a:lstStyle>
                  <a:lvl1pPr marL="285750" indent="-285750">
                    <a:defRPr sz="2500" b="1" i="1" u="sng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2500" b="1" i="1" u="sng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2500" b="1" i="1" u="sng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2500" b="1" i="1" u="sng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2500" b="1" i="1" u="sng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r>
                    <a:rPr lang="en-US" altLang="el-GR" sz="2000" u="none" dirty="0" smtClean="0">
                      <a:solidFill>
                        <a:srgbClr val="FC0000"/>
                      </a:solidFill>
                    </a:rPr>
                    <a:t>q</a:t>
                  </a:r>
                  <a:r>
                    <a:rPr lang="el-GR" altLang="el-GR" sz="2000" i="0" u="none" baseline="-25000" dirty="0" smtClean="0">
                      <a:solidFill>
                        <a:srgbClr val="FC0000"/>
                      </a:solidFill>
                    </a:rPr>
                    <a:t>3</a:t>
                  </a:r>
                  <a:endParaRPr lang="el-GR" altLang="el-GR" sz="2000" u="none" dirty="0">
                    <a:solidFill>
                      <a:srgbClr val="FC0000"/>
                    </a:solidFill>
                  </a:endParaRPr>
                </a:p>
              </p:txBody>
            </p:sp>
            <p:sp>
              <p:nvSpPr>
                <p:cNvPr id="30" name="Oval 4"/>
                <p:cNvSpPr>
                  <a:spLocks noChangeArrowheads="1"/>
                </p:cNvSpPr>
                <p:nvPr/>
              </p:nvSpPr>
              <p:spPr bwMode="auto">
                <a:xfrm>
                  <a:off x="688162" y="4894102"/>
                  <a:ext cx="108000" cy="108000"/>
                </a:xfrm>
                <a:prstGeom prst="ellipse">
                  <a:avLst/>
                </a:prstGeom>
                <a:solidFill>
                  <a:srgbClr val="FF0000"/>
                </a:solidFill>
                <a:ln w="12700">
                  <a:solidFill>
                    <a:srgbClr val="FC0000"/>
                  </a:solidFill>
                  <a:round/>
                  <a:headEnd/>
                  <a:tailEnd/>
                </a:ln>
              </p:spPr>
              <p:txBody>
                <a:bodyPr wrap="none" lIns="0" rIns="0" anchor="ctr"/>
                <a:lstStyle>
                  <a:lvl1pPr>
                    <a:defRPr sz="2500" b="1" i="1" u="sng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2500" b="1" i="1" u="sng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2500" b="1" i="1" u="sng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2500" b="1" i="1" u="sng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2500" b="1" i="1" u="sng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l-GR" altLang="el-GR"/>
                </a:p>
              </p:txBody>
            </p:sp>
          </p:grpSp>
          <p:grpSp>
            <p:nvGrpSpPr>
              <p:cNvPr id="31" name="Ομάδα 30"/>
              <p:cNvGrpSpPr/>
              <p:nvPr/>
            </p:nvGrpSpPr>
            <p:grpSpPr>
              <a:xfrm>
                <a:off x="1213255" y="3285215"/>
                <a:ext cx="325576" cy="373833"/>
                <a:chOff x="470586" y="4628269"/>
                <a:chExt cx="325576" cy="373833"/>
              </a:xfrm>
              <a:solidFill>
                <a:schemeClr val="tx1"/>
              </a:solidFill>
            </p:grpSpPr>
            <p:sp>
              <p:nvSpPr>
                <p:cNvPr id="32" name="Text Box 20"/>
                <p:cNvSpPr txBox="1">
                  <a:spLocks noChangeArrowheads="1"/>
                </p:cNvSpPr>
                <p:nvPr/>
              </p:nvSpPr>
              <p:spPr bwMode="auto">
                <a:xfrm>
                  <a:off x="470586" y="4628269"/>
                  <a:ext cx="252000" cy="329588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 lIns="0" tIns="10800" rIns="0" bIns="10800">
                  <a:spAutoFit/>
                </a:bodyPr>
                <a:lstStyle>
                  <a:lvl1pPr marL="285750" indent="-285750">
                    <a:defRPr sz="2500" b="1" i="1" u="sng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2500" b="1" i="1" u="sng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2500" b="1" i="1" u="sng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2500" b="1" i="1" u="sng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2500" b="1" i="1" u="sng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r>
                    <a:rPr lang="en-US" altLang="el-GR" sz="2000" u="none" dirty="0" smtClean="0">
                      <a:solidFill>
                        <a:srgbClr val="FC0000"/>
                      </a:solidFill>
                    </a:rPr>
                    <a:t>q</a:t>
                  </a:r>
                  <a:r>
                    <a:rPr lang="el-GR" altLang="el-GR" sz="2000" i="0" u="none" baseline="-25000" dirty="0" smtClean="0">
                      <a:solidFill>
                        <a:srgbClr val="FC0000"/>
                      </a:solidFill>
                    </a:rPr>
                    <a:t>4</a:t>
                  </a:r>
                  <a:endParaRPr lang="el-GR" altLang="el-GR" sz="2000" u="none" dirty="0">
                    <a:solidFill>
                      <a:srgbClr val="FC0000"/>
                    </a:solidFill>
                  </a:endParaRPr>
                </a:p>
              </p:txBody>
            </p:sp>
            <p:sp>
              <p:nvSpPr>
                <p:cNvPr id="33" name="Oval 4"/>
                <p:cNvSpPr>
                  <a:spLocks noChangeArrowheads="1"/>
                </p:cNvSpPr>
                <p:nvPr/>
              </p:nvSpPr>
              <p:spPr bwMode="auto">
                <a:xfrm>
                  <a:off x="688162" y="4894102"/>
                  <a:ext cx="108000" cy="108000"/>
                </a:xfrm>
                <a:prstGeom prst="ellipse">
                  <a:avLst/>
                </a:prstGeom>
                <a:solidFill>
                  <a:srgbClr val="FF0000"/>
                </a:solidFill>
                <a:ln w="12700">
                  <a:solidFill>
                    <a:srgbClr val="FC0000"/>
                  </a:solidFill>
                  <a:round/>
                  <a:headEnd/>
                  <a:tailEnd/>
                </a:ln>
              </p:spPr>
              <p:txBody>
                <a:bodyPr wrap="none" lIns="0" rIns="0" anchor="ctr"/>
                <a:lstStyle>
                  <a:lvl1pPr>
                    <a:defRPr sz="2500" b="1" i="1" u="sng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2500" b="1" i="1" u="sng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2500" b="1" i="1" u="sng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2500" b="1" i="1" u="sng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2500" b="1" i="1" u="sng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l-GR" altLang="el-GR"/>
                </a:p>
              </p:txBody>
            </p:sp>
          </p:grpSp>
        </p:grpSp>
        <p:sp>
          <p:nvSpPr>
            <p:cNvPr id="110" name="Text Box 20"/>
            <p:cNvSpPr txBox="1">
              <a:spLocks noChangeArrowheads="1"/>
            </p:cNvSpPr>
            <p:nvPr/>
          </p:nvSpPr>
          <p:spPr bwMode="auto">
            <a:xfrm>
              <a:off x="1328348" y="2596429"/>
              <a:ext cx="252000" cy="32958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xtLst/>
          </p:spPr>
          <p:txBody>
            <a:bodyPr wrap="square" lIns="0" tIns="10800" rIns="0" bIns="10800">
              <a:spAutoFit/>
            </a:bodyPr>
            <a:lstStyle>
              <a:lvl1pPr marL="285750" indent="-285750">
                <a:defRPr sz="25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9pPr>
            </a:lstStyle>
            <a:p>
              <a:pPr algn="r"/>
              <a:r>
                <a:rPr lang="en-US" altLang="el-GR" sz="2000" u="none" dirty="0" smtClean="0">
                  <a:solidFill>
                    <a:srgbClr val="FC0000"/>
                  </a:solidFill>
                </a:rPr>
                <a:t>q</a:t>
              </a:r>
              <a:r>
                <a:rPr lang="el-GR" altLang="el-GR" sz="2000" i="0" u="none" baseline="-25000" dirty="0" smtClean="0">
                  <a:solidFill>
                    <a:srgbClr val="FC0000"/>
                  </a:solidFill>
                </a:rPr>
                <a:t>1</a:t>
              </a:r>
              <a:endParaRPr lang="el-GR" altLang="el-GR" sz="2000" u="none" dirty="0">
                <a:solidFill>
                  <a:srgbClr val="FC0000"/>
                </a:solidFill>
              </a:endParaRPr>
            </a:p>
          </p:txBody>
        </p:sp>
      </p:grpSp>
      <p:grpSp>
        <p:nvGrpSpPr>
          <p:cNvPr id="113" name="Ομάδα 112"/>
          <p:cNvGrpSpPr/>
          <p:nvPr/>
        </p:nvGrpSpPr>
        <p:grpSpPr>
          <a:xfrm>
            <a:off x="507973" y="3005492"/>
            <a:ext cx="8391503" cy="2356548"/>
            <a:chOff x="720633" y="3005492"/>
            <a:chExt cx="8391503" cy="2356548"/>
          </a:xfrm>
        </p:grpSpPr>
        <p:grpSp>
          <p:nvGrpSpPr>
            <p:cNvPr id="107" name="Ομάδα 106"/>
            <p:cNvGrpSpPr/>
            <p:nvPr/>
          </p:nvGrpSpPr>
          <p:grpSpPr>
            <a:xfrm>
              <a:off x="720633" y="3005492"/>
              <a:ext cx="8391503" cy="2356548"/>
              <a:chOff x="722177" y="4494045"/>
              <a:chExt cx="8391503" cy="2356548"/>
            </a:xfrm>
          </p:grpSpPr>
          <p:sp>
            <p:nvSpPr>
              <p:cNvPr id="39" name="Ορθογώνιο 38"/>
              <p:cNvSpPr/>
              <p:nvPr/>
            </p:nvSpPr>
            <p:spPr>
              <a:xfrm>
                <a:off x="2742845" y="6173485"/>
                <a:ext cx="6370835" cy="67710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l-GR" sz="1400" i="0" u="none" dirty="0" smtClean="0">
                    <a:solidFill>
                      <a:schemeClr val="bg1"/>
                    </a:solidFill>
                  </a:rPr>
                  <a:t>Το φορτίο </a:t>
                </a:r>
                <a:r>
                  <a:rPr lang="en-US" sz="2000" u="none" dirty="0" smtClean="0">
                    <a:solidFill>
                      <a:srgbClr val="FF0000"/>
                    </a:solidFill>
                  </a:rPr>
                  <a:t>q</a:t>
                </a:r>
                <a:r>
                  <a:rPr lang="el-GR" sz="1400" i="0" u="none" dirty="0" smtClean="0">
                    <a:solidFill>
                      <a:schemeClr val="bg1"/>
                    </a:solidFill>
                  </a:rPr>
                  <a:t> μπορεί να κατανέμεται με οποιοδήποτε τρόπο στο χώρος εντός της τυχαίας κλειστής επιφάνειας </a:t>
                </a:r>
                <a:r>
                  <a:rPr lang="el-GR" sz="1800" i="0" u="none" dirty="0" smtClean="0">
                    <a:solidFill>
                      <a:srgbClr val="FF0000"/>
                    </a:solidFill>
                  </a:rPr>
                  <a:t>Α</a:t>
                </a:r>
                <a:endParaRPr lang="el-GR" sz="14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06" name="Freeform 3"/>
              <p:cNvSpPr>
                <a:spLocks/>
              </p:cNvSpPr>
              <p:nvPr/>
            </p:nvSpPr>
            <p:spPr bwMode="auto">
              <a:xfrm>
                <a:off x="722177" y="4494045"/>
                <a:ext cx="1589810" cy="1442548"/>
              </a:xfrm>
              <a:custGeom>
                <a:avLst/>
                <a:gdLst>
                  <a:gd name="T0" fmla="*/ 2147483647 w 1888"/>
                  <a:gd name="T1" fmla="*/ 2147483647 h 1979"/>
                  <a:gd name="T2" fmla="*/ 2147483647 w 1888"/>
                  <a:gd name="T3" fmla="*/ 2147483647 h 1979"/>
                  <a:gd name="T4" fmla="*/ 2147483647 w 1888"/>
                  <a:gd name="T5" fmla="*/ 2147483647 h 1979"/>
                  <a:gd name="T6" fmla="*/ 2147483647 w 1888"/>
                  <a:gd name="T7" fmla="*/ 2147483647 h 1979"/>
                  <a:gd name="T8" fmla="*/ 2147483647 w 1888"/>
                  <a:gd name="T9" fmla="*/ 2147483647 h 1979"/>
                  <a:gd name="T10" fmla="*/ 2147483647 w 1888"/>
                  <a:gd name="T11" fmla="*/ 2147483647 h 1979"/>
                  <a:gd name="T12" fmla="*/ 2147483647 w 1888"/>
                  <a:gd name="T13" fmla="*/ 2147483647 h 1979"/>
                  <a:gd name="T14" fmla="*/ 2147483647 w 1888"/>
                  <a:gd name="T15" fmla="*/ 2147483647 h 1979"/>
                  <a:gd name="T16" fmla="*/ 2147483647 w 1888"/>
                  <a:gd name="T17" fmla="*/ 2147483647 h 1979"/>
                  <a:gd name="T18" fmla="*/ 2147483647 w 1888"/>
                  <a:gd name="T19" fmla="*/ 2147483647 h 1979"/>
                  <a:gd name="T20" fmla="*/ 2147483647 w 1888"/>
                  <a:gd name="T21" fmla="*/ 2147483647 h 1979"/>
                  <a:gd name="T22" fmla="*/ 2147483647 w 1888"/>
                  <a:gd name="T23" fmla="*/ 2147483647 h 1979"/>
                  <a:gd name="T24" fmla="*/ 2147483647 w 1888"/>
                  <a:gd name="T25" fmla="*/ 2147483647 h 1979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1888"/>
                  <a:gd name="T40" fmla="*/ 0 h 1979"/>
                  <a:gd name="T41" fmla="*/ 1888 w 1888"/>
                  <a:gd name="T42" fmla="*/ 1979 h 1979"/>
                  <a:gd name="connsiteX0" fmla="*/ 3927 w 9802"/>
                  <a:gd name="connsiteY0" fmla="*/ 128 h 9811"/>
                  <a:gd name="connsiteX1" fmla="*/ 5553 w 9802"/>
                  <a:gd name="connsiteY1" fmla="*/ 78 h 9811"/>
                  <a:gd name="connsiteX2" fmla="*/ 6614 w 9802"/>
                  <a:gd name="connsiteY2" fmla="*/ 921 h 9811"/>
                  <a:gd name="connsiteX3" fmla="*/ 9594 w 9802"/>
                  <a:gd name="connsiteY3" fmla="*/ 2367 h 9811"/>
                  <a:gd name="connsiteX4" fmla="*/ 9467 w 9802"/>
                  <a:gd name="connsiteY4" fmla="*/ 4560 h 9811"/>
                  <a:gd name="connsiteX5" fmla="*/ 7216 w 9802"/>
                  <a:gd name="connsiteY5" fmla="*/ 6804 h 9811"/>
                  <a:gd name="connsiteX6" fmla="*/ 4509 w 9802"/>
                  <a:gd name="connsiteY6" fmla="*/ 8623 h 9811"/>
                  <a:gd name="connsiteX7" fmla="*/ 1437 w 9802"/>
                  <a:gd name="connsiteY7" fmla="*/ 9780 h 9811"/>
                  <a:gd name="connsiteX8" fmla="*/ 13 w 9802"/>
                  <a:gd name="connsiteY8" fmla="*/ 7364 h 9811"/>
                  <a:gd name="connsiteX9" fmla="*/ 834 w 9802"/>
                  <a:gd name="connsiteY9" fmla="*/ 3686 h 9811"/>
                  <a:gd name="connsiteX10" fmla="*/ 2343 w 9802"/>
                  <a:gd name="connsiteY10" fmla="*/ 1948 h 9811"/>
                  <a:gd name="connsiteX11" fmla="*/ 3053 w 9802"/>
                  <a:gd name="connsiteY11" fmla="*/ 876 h 9811"/>
                  <a:gd name="connsiteX12" fmla="*/ 3927 w 9802"/>
                  <a:gd name="connsiteY12" fmla="*/ 128 h 9811"/>
                  <a:gd name="connsiteX0" fmla="*/ 4026 w 10020"/>
                  <a:gd name="connsiteY0" fmla="*/ 130 h 9771"/>
                  <a:gd name="connsiteX1" fmla="*/ 5685 w 10020"/>
                  <a:gd name="connsiteY1" fmla="*/ 80 h 9771"/>
                  <a:gd name="connsiteX2" fmla="*/ 6768 w 10020"/>
                  <a:gd name="connsiteY2" fmla="*/ 939 h 9771"/>
                  <a:gd name="connsiteX3" fmla="*/ 9808 w 10020"/>
                  <a:gd name="connsiteY3" fmla="*/ 2413 h 9771"/>
                  <a:gd name="connsiteX4" fmla="*/ 9678 w 10020"/>
                  <a:gd name="connsiteY4" fmla="*/ 4648 h 9771"/>
                  <a:gd name="connsiteX5" fmla="*/ 7382 w 10020"/>
                  <a:gd name="connsiteY5" fmla="*/ 6935 h 9771"/>
                  <a:gd name="connsiteX6" fmla="*/ 4620 w 10020"/>
                  <a:gd name="connsiteY6" fmla="*/ 8789 h 9771"/>
                  <a:gd name="connsiteX7" fmla="*/ 1981 w 10020"/>
                  <a:gd name="connsiteY7" fmla="*/ 9732 h 9771"/>
                  <a:gd name="connsiteX8" fmla="*/ 33 w 10020"/>
                  <a:gd name="connsiteY8" fmla="*/ 7506 h 9771"/>
                  <a:gd name="connsiteX9" fmla="*/ 871 w 10020"/>
                  <a:gd name="connsiteY9" fmla="*/ 3757 h 9771"/>
                  <a:gd name="connsiteX10" fmla="*/ 2410 w 10020"/>
                  <a:gd name="connsiteY10" fmla="*/ 1986 h 9771"/>
                  <a:gd name="connsiteX11" fmla="*/ 3135 w 10020"/>
                  <a:gd name="connsiteY11" fmla="*/ 893 h 9771"/>
                  <a:gd name="connsiteX12" fmla="*/ 4026 w 10020"/>
                  <a:gd name="connsiteY12" fmla="*/ 130 h 9771"/>
                  <a:gd name="connsiteX0" fmla="*/ 4030 w 10012"/>
                  <a:gd name="connsiteY0" fmla="*/ 132 h 9959"/>
                  <a:gd name="connsiteX1" fmla="*/ 5686 w 10012"/>
                  <a:gd name="connsiteY1" fmla="*/ 81 h 9959"/>
                  <a:gd name="connsiteX2" fmla="*/ 6766 w 10012"/>
                  <a:gd name="connsiteY2" fmla="*/ 960 h 9959"/>
                  <a:gd name="connsiteX3" fmla="*/ 9800 w 10012"/>
                  <a:gd name="connsiteY3" fmla="*/ 2469 h 9959"/>
                  <a:gd name="connsiteX4" fmla="*/ 9671 w 10012"/>
                  <a:gd name="connsiteY4" fmla="*/ 4756 h 9959"/>
                  <a:gd name="connsiteX5" fmla="*/ 7379 w 10012"/>
                  <a:gd name="connsiteY5" fmla="*/ 7097 h 9959"/>
                  <a:gd name="connsiteX6" fmla="*/ 4623 w 10012"/>
                  <a:gd name="connsiteY6" fmla="*/ 8994 h 9959"/>
                  <a:gd name="connsiteX7" fmla="*/ 1989 w 10012"/>
                  <a:gd name="connsiteY7" fmla="*/ 9959 h 9959"/>
                  <a:gd name="connsiteX8" fmla="*/ 310 w 10012"/>
                  <a:gd name="connsiteY8" fmla="*/ 9103 h 9959"/>
                  <a:gd name="connsiteX9" fmla="*/ 45 w 10012"/>
                  <a:gd name="connsiteY9" fmla="*/ 7681 h 9959"/>
                  <a:gd name="connsiteX10" fmla="*/ 881 w 10012"/>
                  <a:gd name="connsiteY10" fmla="*/ 3844 h 9959"/>
                  <a:gd name="connsiteX11" fmla="*/ 2417 w 10012"/>
                  <a:gd name="connsiteY11" fmla="*/ 2032 h 9959"/>
                  <a:gd name="connsiteX12" fmla="*/ 3141 w 10012"/>
                  <a:gd name="connsiteY12" fmla="*/ 913 h 9959"/>
                  <a:gd name="connsiteX13" fmla="*/ 4030 w 10012"/>
                  <a:gd name="connsiteY13" fmla="*/ 132 h 9959"/>
                  <a:gd name="connsiteX0" fmla="*/ 4025 w 10000"/>
                  <a:gd name="connsiteY0" fmla="*/ 133 h 9689"/>
                  <a:gd name="connsiteX1" fmla="*/ 5679 w 10000"/>
                  <a:gd name="connsiteY1" fmla="*/ 81 h 9689"/>
                  <a:gd name="connsiteX2" fmla="*/ 6758 w 10000"/>
                  <a:gd name="connsiteY2" fmla="*/ 964 h 9689"/>
                  <a:gd name="connsiteX3" fmla="*/ 9788 w 10000"/>
                  <a:gd name="connsiteY3" fmla="*/ 2479 h 9689"/>
                  <a:gd name="connsiteX4" fmla="*/ 9659 w 10000"/>
                  <a:gd name="connsiteY4" fmla="*/ 4776 h 9689"/>
                  <a:gd name="connsiteX5" fmla="*/ 7370 w 10000"/>
                  <a:gd name="connsiteY5" fmla="*/ 7126 h 9689"/>
                  <a:gd name="connsiteX6" fmla="*/ 4617 w 10000"/>
                  <a:gd name="connsiteY6" fmla="*/ 9031 h 9689"/>
                  <a:gd name="connsiteX7" fmla="*/ 2445 w 10000"/>
                  <a:gd name="connsiteY7" fmla="*/ 9688 h 9689"/>
                  <a:gd name="connsiteX8" fmla="*/ 310 w 10000"/>
                  <a:gd name="connsiteY8" fmla="*/ 9140 h 9689"/>
                  <a:gd name="connsiteX9" fmla="*/ 45 w 10000"/>
                  <a:gd name="connsiteY9" fmla="*/ 7713 h 9689"/>
                  <a:gd name="connsiteX10" fmla="*/ 880 w 10000"/>
                  <a:gd name="connsiteY10" fmla="*/ 3860 h 9689"/>
                  <a:gd name="connsiteX11" fmla="*/ 2414 w 10000"/>
                  <a:gd name="connsiteY11" fmla="*/ 2040 h 9689"/>
                  <a:gd name="connsiteX12" fmla="*/ 3137 w 10000"/>
                  <a:gd name="connsiteY12" fmla="*/ 917 h 9689"/>
                  <a:gd name="connsiteX13" fmla="*/ 4025 w 10000"/>
                  <a:gd name="connsiteY13" fmla="*/ 133 h 968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0000" h="9689">
                    <a:moveTo>
                      <a:pt x="4025" y="133"/>
                    </a:moveTo>
                    <a:cubicBezTo>
                      <a:pt x="4451" y="-4"/>
                      <a:pt x="5224" y="-57"/>
                      <a:pt x="5679" y="81"/>
                    </a:cubicBezTo>
                    <a:cubicBezTo>
                      <a:pt x="6135" y="219"/>
                      <a:pt x="6074" y="561"/>
                      <a:pt x="6758" y="964"/>
                    </a:cubicBezTo>
                    <a:cubicBezTo>
                      <a:pt x="7441" y="1361"/>
                      <a:pt x="9460" y="1800"/>
                      <a:pt x="9788" y="2479"/>
                    </a:cubicBezTo>
                    <a:cubicBezTo>
                      <a:pt x="10112" y="3156"/>
                      <a:pt x="10063" y="4002"/>
                      <a:pt x="9659" y="4776"/>
                    </a:cubicBezTo>
                    <a:cubicBezTo>
                      <a:pt x="9255" y="5554"/>
                      <a:pt x="8210" y="6415"/>
                      <a:pt x="7370" y="7126"/>
                    </a:cubicBezTo>
                    <a:cubicBezTo>
                      <a:pt x="6530" y="7835"/>
                      <a:pt x="5438" y="8604"/>
                      <a:pt x="4617" y="9031"/>
                    </a:cubicBezTo>
                    <a:cubicBezTo>
                      <a:pt x="3796" y="9458"/>
                      <a:pt x="3163" y="9670"/>
                      <a:pt x="2445" y="9688"/>
                    </a:cubicBezTo>
                    <a:cubicBezTo>
                      <a:pt x="1726" y="9706"/>
                      <a:pt x="633" y="9522"/>
                      <a:pt x="310" y="9140"/>
                    </a:cubicBezTo>
                    <a:cubicBezTo>
                      <a:pt x="-14" y="8759"/>
                      <a:pt x="-50" y="8592"/>
                      <a:pt x="45" y="7713"/>
                    </a:cubicBezTo>
                    <a:cubicBezTo>
                      <a:pt x="140" y="6833"/>
                      <a:pt x="486" y="4807"/>
                      <a:pt x="880" y="3860"/>
                    </a:cubicBezTo>
                    <a:cubicBezTo>
                      <a:pt x="1272" y="2912"/>
                      <a:pt x="2038" y="2532"/>
                      <a:pt x="2414" y="2040"/>
                    </a:cubicBezTo>
                    <a:cubicBezTo>
                      <a:pt x="2792" y="1546"/>
                      <a:pt x="2867" y="1235"/>
                      <a:pt x="3137" y="917"/>
                    </a:cubicBezTo>
                    <a:cubicBezTo>
                      <a:pt x="3406" y="594"/>
                      <a:pt x="3600" y="271"/>
                      <a:pt x="4025" y="133"/>
                    </a:cubicBezTo>
                    <a:close/>
                  </a:path>
                </a:pathLst>
              </a:custGeom>
              <a:solidFill>
                <a:srgbClr val="FF0000"/>
              </a:solidFill>
              <a:ln w="19050" cap="flat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/>
            </p:spPr>
            <p:txBody>
              <a:bodyPr lIns="0" rIns="0"/>
              <a:lstStyle/>
              <a:p>
                <a:endParaRPr lang="el-GR"/>
              </a:p>
            </p:txBody>
          </p:sp>
        </p:grpSp>
        <p:sp>
          <p:nvSpPr>
            <p:cNvPr id="112" name="Ορθογώνιο 111"/>
            <p:cNvSpPr/>
            <p:nvPr/>
          </p:nvSpPr>
          <p:spPr>
            <a:xfrm>
              <a:off x="1197967" y="3360026"/>
              <a:ext cx="364202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u="none" dirty="0">
                  <a:solidFill>
                    <a:schemeClr val="tx1"/>
                  </a:solidFill>
                </a:rPr>
                <a:t>q</a:t>
              </a:r>
              <a:endParaRPr lang="el-GR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11924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31581" y="13705"/>
            <a:ext cx="9029291" cy="692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2400" i="0" u="none" dirty="0" smtClean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ΠΟΙΟΤΙΚΗ ΕΡΜΗΝΕΙΑ ΤΟΥ ΝΟΜΟΥ </a:t>
            </a:r>
            <a:r>
              <a:rPr lang="en-US" sz="2400" i="0" u="none" dirty="0" smtClean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GAUSS </a:t>
            </a:r>
            <a:r>
              <a:rPr lang="el-GR" sz="2400" i="0" u="none" dirty="0" smtClean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ΓΙΑ ΤΟ ΗΛΕΚΤΡΙΚΟ ΠΕΔΙΟ</a:t>
            </a:r>
            <a:endParaRPr lang="en-US" sz="2400" i="0" u="none" dirty="0">
              <a:solidFill>
                <a:srgbClr val="FC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12" name="Ορθογώνιο 11"/>
          <p:cNvSpPr/>
          <p:nvPr/>
        </p:nvSpPr>
        <p:spPr>
          <a:xfrm>
            <a:off x="83246" y="873556"/>
            <a:ext cx="897762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1800" i="0" u="none" dirty="0" smtClean="0">
                <a:solidFill>
                  <a:schemeClr val="bg1"/>
                </a:solidFill>
              </a:rPr>
              <a:t>Ηλεκτρικό φορτίο </a:t>
            </a:r>
            <a:r>
              <a:rPr lang="en-US" sz="2400" u="none" dirty="0" smtClean="0">
                <a:solidFill>
                  <a:srgbClr val="FF0000"/>
                </a:solidFill>
              </a:rPr>
              <a:t>q</a:t>
            </a:r>
            <a:r>
              <a:rPr lang="el-GR" sz="1800" i="0" u="none" dirty="0" smtClean="0">
                <a:solidFill>
                  <a:schemeClr val="bg1"/>
                </a:solidFill>
              </a:rPr>
              <a:t> εντός τυχαία κλειστή επιφάνεια </a:t>
            </a:r>
            <a:r>
              <a:rPr lang="el-GR" sz="2400" i="0" u="none" dirty="0" smtClean="0">
                <a:solidFill>
                  <a:srgbClr val="FF0000"/>
                </a:solidFill>
              </a:rPr>
              <a:t>Α</a:t>
            </a:r>
            <a:endParaRPr lang="el-GR" sz="1800" dirty="0">
              <a:solidFill>
                <a:srgbClr val="FF0000"/>
              </a:solidFill>
            </a:endParaRPr>
          </a:p>
        </p:txBody>
      </p:sp>
      <p:grpSp>
        <p:nvGrpSpPr>
          <p:cNvPr id="14" name="Ομάδα 13"/>
          <p:cNvGrpSpPr/>
          <p:nvPr/>
        </p:nvGrpSpPr>
        <p:grpSpPr>
          <a:xfrm>
            <a:off x="665240" y="1433281"/>
            <a:ext cx="8395632" cy="1726277"/>
            <a:chOff x="665240" y="1433281"/>
            <a:chExt cx="8395632" cy="1726277"/>
          </a:xfrm>
        </p:grpSpPr>
        <p:grpSp>
          <p:nvGrpSpPr>
            <p:cNvPr id="4" name="Ομάδα 3"/>
            <p:cNvGrpSpPr/>
            <p:nvPr/>
          </p:nvGrpSpPr>
          <p:grpSpPr>
            <a:xfrm>
              <a:off x="665240" y="1454063"/>
              <a:ext cx="1589810" cy="1705495"/>
              <a:chOff x="877900" y="2274222"/>
              <a:chExt cx="1589810" cy="1705495"/>
            </a:xfrm>
          </p:grpSpPr>
          <p:grpSp>
            <p:nvGrpSpPr>
              <p:cNvPr id="5" name="Ομάδα 4"/>
              <p:cNvGrpSpPr/>
              <p:nvPr/>
            </p:nvGrpSpPr>
            <p:grpSpPr>
              <a:xfrm>
                <a:off x="877900" y="2537169"/>
                <a:ext cx="1589810" cy="1442548"/>
                <a:chOff x="1111826" y="2537169"/>
                <a:chExt cx="1589810" cy="1442548"/>
              </a:xfrm>
            </p:grpSpPr>
            <p:sp>
              <p:nvSpPr>
                <p:cNvPr id="7" name="Freeform 3"/>
                <p:cNvSpPr>
                  <a:spLocks/>
                </p:cNvSpPr>
                <p:nvPr/>
              </p:nvSpPr>
              <p:spPr bwMode="auto">
                <a:xfrm>
                  <a:off x="1111826" y="2537169"/>
                  <a:ext cx="1589810" cy="1442548"/>
                </a:xfrm>
                <a:custGeom>
                  <a:avLst/>
                  <a:gdLst>
                    <a:gd name="T0" fmla="*/ 2147483647 w 1888"/>
                    <a:gd name="T1" fmla="*/ 2147483647 h 1979"/>
                    <a:gd name="T2" fmla="*/ 2147483647 w 1888"/>
                    <a:gd name="T3" fmla="*/ 2147483647 h 1979"/>
                    <a:gd name="T4" fmla="*/ 2147483647 w 1888"/>
                    <a:gd name="T5" fmla="*/ 2147483647 h 1979"/>
                    <a:gd name="T6" fmla="*/ 2147483647 w 1888"/>
                    <a:gd name="T7" fmla="*/ 2147483647 h 1979"/>
                    <a:gd name="T8" fmla="*/ 2147483647 w 1888"/>
                    <a:gd name="T9" fmla="*/ 2147483647 h 1979"/>
                    <a:gd name="T10" fmla="*/ 2147483647 w 1888"/>
                    <a:gd name="T11" fmla="*/ 2147483647 h 1979"/>
                    <a:gd name="T12" fmla="*/ 2147483647 w 1888"/>
                    <a:gd name="T13" fmla="*/ 2147483647 h 1979"/>
                    <a:gd name="T14" fmla="*/ 2147483647 w 1888"/>
                    <a:gd name="T15" fmla="*/ 2147483647 h 1979"/>
                    <a:gd name="T16" fmla="*/ 2147483647 w 1888"/>
                    <a:gd name="T17" fmla="*/ 2147483647 h 1979"/>
                    <a:gd name="T18" fmla="*/ 2147483647 w 1888"/>
                    <a:gd name="T19" fmla="*/ 2147483647 h 1979"/>
                    <a:gd name="T20" fmla="*/ 2147483647 w 1888"/>
                    <a:gd name="T21" fmla="*/ 2147483647 h 1979"/>
                    <a:gd name="T22" fmla="*/ 2147483647 w 1888"/>
                    <a:gd name="T23" fmla="*/ 2147483647 h 1979"/>
                    <a:gd name="T24" fmla="*/ 2147483647 w 1888"/>
                    <a:gd name="T25" fmla="*/ 2147483647 h 1979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w 1888"/>
                    <a:gd name="T40" fmla="*/ 0 h 1979"/>
                    <a:gd name="T41" fmla="*/ 1888 w 1888"/>
                    <a:gd name="T42" fmla="*/ 1979 h 1979"/>
                    <a:gd name="connsiteX0" fmla="*/ 3927 w 9802"/>
                    <a:gd name="connsiteY0" fmla="*/ 128 h 9811"/>
                    <a:gd name="connsiteX1" fmla="*/ 5553 w 9802"/>
                    <a:gd name="connsiteY1" fmla="*/ 78 h 9811"/>
                    <a:gd name="connsiteX2" fmla="*/ 6614 w 9802"/>
                    <a:gd name="connsiteY2" fmla="*/ 921 h 9811"/>
                    <a:gd name="connsiteX3" fmla="*/ 9594 w 9802"/>
                    <a:gd name="connsiteY3" fmla="*/ 2367 h 9811"/>
                    <a:gd name="connsiteX4" fmla="*/ 9467 w 9802"/>
                    <a:gd name="connsiteY4" fmla="*/ 4560 h 9811"/>
                    <a:gd name="connsiteX5" fmla="*/ 7216 w 9802"/>
                    <a:gd name="connsiteY5" fmla="*/ 6804 h 9811"/>
                    <a:gd name="connsiteX6" fmla="*/ 4509 w 9802"/>
                    <a:gd name="connsiteY6" fmla="*/ 8623 h 9811"/>
                    <a:gd name="connsiteX7" fmla="*/ 1437 w 9802"/>
                    <a:gd name="connsiteY7" fmla="*/ 9780 h 9811"/>
                    <a:gd name="connsiteX8" fmla="*/ 13 w 9802"/>
                    <a:gd name="connsiteY8" fmla="*/ 7364 h 9811"/>
                    <a:gd name="connsiteX9" fmla="*/ 834 w 9802"/>
                    <a:gd name="connsiteY9" fmla="*/ 3686 h 9811"/>
                    <a:gd name="connsiteX10" fmla="*/ 2343 w 9802"/>
                    <a:gd name="connsiteY10" fmla="*/ 1948 h 9811"/>
                    <a:gd name="connsiteX11" fmla="*/ 3053 w 9802"/>
                    <a:gd name="connsiteY11" fmla="*/ 876 h 9811"/>
                    <a:gd name="connsiteX12" fmla="*/ 3927 w 9802"/>
                    <a:gd name="connsiteY12" fmla="*/ 128 h 9811"/>
                    <a:gd name="connsiteX0" fmla="*/ 4026 w 10020"/>
                    <a:gd name="connsiteY0" fmla="*/ 130 h 9771"/>
                    <a:gd name="connsiteX1" fmla="*/ 5685 w 10020"/>
                    <a:gd name="connsiteY1" fmla="*/ 80 h 9771"/>
                    <a:gd name="connsiteX2" fmla="*/ 6768 w 10020"/>
                    <a:gd name="connsiteY2" fmla="*/ 939 h 9771"/>
                    <a:gd name="connsiteX3" fmla="*/ 9808 w 10020"/>
                    <a:gd name="connsiteY3" fmla="*/ 2413 h 9771"/>
                    <a:gd name="connsiteX4" fmla="*/ 9678 w 10020"/>
                    <a:gd name="connsiteY4" fmla="*/ 4648 h 9771"/>
                    <a:gd name="connsiteX5" fmla="*/ 7382 w 10020"/>
                    <a:gd name="connsiteY5" fmla="*/ 6935 h 9771"/>
                    <a:gd name="connsiteX6" fmla="*/ 4620 w 10020"/>
                    <a:gd name="connsiteY6" fmla="*/ 8789 h 9771"/>
                    <a:gd name="connsiteX7" fmla="*/ 1981 w 10020"/>
                    <a:gd name="connsiteY7" fmla="*/ 9732 h 9771"/>
                    <a:gd name="connsiteX8" fmla="*/ 33 w 10020"/>
                    <a:gd name="connsiteY8" fmla="*/ 7506 h 9771"/>
                    <a:gd name="connsiteX9" fmla="*/ 871 w 10020"/>
                    <a:gd name="connsiteY9" fmla="*/ 3757 h 9771"/>
                    <a:gd name="connsiteX10" fmla="*/ 2410 w 10020"/>
                    <a:gd name="connsiteY10" fmla="*/ 1986 h 9771"/>
                    <a:gd name="connsiteX11" fmla="*/ 3135 w 10020"/>
                    <a:gd name="connsiteY11" fmla="*/ 893 h 9771"/>
                    <a:gd name="connsiteX12" fmla="*/ 4026 w 10020"/>
                    <a:gd name="connsiteY12" fmla="*/ 130 h 9771"/>
                    <a:gd name="connsiteX0" fmla="*/ 4030 w 10012"/>
                    <a:gd name="connsiteY0" fmla="*/ 132 h 9959"/>
                    <a:gd name="connsiteX1" fmla="*/ 5686 w 10012"/>
                    <a:gd name="connsiteY1" fmla="*/ 81 h 9959"/>
                    <a:gd name="connsiteX2" fmla="*/ 6766 w 10012"/>
                    <a:gd name="connsiteY2" fmla="*/ 960 h 9959"/>
                    <a:gd name="connsiteX3" fmla="*/ 9800 w 10012"/>
                    <a:gd name="connsiteY3" fmla="*/ 2469 h 9959"/>
                    <a:gd name="connsiteX4" fmla="*/ 9671 w 10012"/>
                    <a:gd name="connsiteY4" fmla="*/ 4756 h 9959"/>
                    <a:gd name="connsiteX5" fmla="*/ 7379 w 10012"/>
                    <a:gd name="connsiteY5" fmla="*/ 7097 h 9959"/>
                    <a:gd name="connsiteX6" fmla="*/ 4623 w 10012"/>
                    <a:gd name="connsiteY6" fmla="*/ 8994 h 9959"/>
                    <a:gd name="connsiteX7" fmla="*/ 1989 w 10012"/>
                    <a:gd name="connsiteY7" fmla="*/ 9959 h 9959"/>
                    <a:gd name="connsiteX8" fmla="*/ 310 w 10012"/>
                    <a:gd name="connsiteY8" fmla="*/ 9103 h 9959"/>
                    <a:gd name="connsiteX9" fmla="*/ 45 w 10012"/>
                    <a:gd name="connsiteY9" fmla="*/ 7681 h 9959"/>
                    <a:gd name="connsiteX10" fmla="*/ 881 w 10012"/>
                    <a:gd name="connsiteY10" fmla="*/ 3844 h 9959"/>
                    <a:gd name="connsiteX11" fmla="*/ 2417 w 10012"/>
                    <a:gd name="connsiteY11" fmla="*/ 2032 h 9959"/>
                    <a:gd name="connsiteX12" fmla="*/ 3141 w 10012"/>
                    <a:gd name="connsiteY12" fmla="*/ 913 h 9959"/>
                    <a:gd name="connsiteX13" fmla="*/ 4030 w 10012"/>
                    <a:gd name="connsiteY13" fmla="*/ 132 h 9959"/>
                    <a:gd name="connsiteX0" fmla="*/ 4025 w 10000"/>
                    <a:gd name="connsiteY0" fmla="*/ 133 h 9689"/>
                    <a:gd name="connsiteX1" fmla="*/ 5679 w 10000"/>
                    <a:gd name="connsiteY1" fmla="*/ 81 h 9689"/>
                    <a:gd name="connsiteX2" fmla="*/ 6758 w 10000"/>
                    <a:gd name="connsiteY2" fmla="*/ 964 h 9689"/>
                    <a:gd name="connsiteX3" fmla="*/ 9788 w 10000"/>
                    <a:gd name="connsiteY3" fmla="*/ 2479 h 9689"/>
                    <a:gd name="connsiteX4" fmla="*/ 9659 w 10000"/>
                    <a:gd name="connsiteY4" fmla="*/ 4776 h 9689"/>
                    <a:gd name="connsiteX5" fmla="*/ 7370 w 10000"/>
                    <a:gd name="connsiteY5" fmla="*/ 7126 h 9689"/>
                    <a:gd name="connsiteX6" fmla="*/ 4617 w 10000"/>
                    <a:gd name="connsiteY6" fmla="*/ 9031 h 9689"/>
                    <a:gd name="connsiteX7" fmla="*/ 2445 w 10000"/>
                    <a:gd name="connsiteY7" fmla="*/ 9688 h 9689"/>
                    <a:gd name="connsiteX8" fmla="*/ 310 w 10000"/>
                    <a:gd name="connsiteY8" fmla="*/ 9140 h 9689"/>
                    <a:gd name="connsiteX9" fmla="*/ 45 w 10000"/>
                    <a:gd name="connsiteY9" fmla="*/ 7713 h 9689"/>
                    <a:gd name="connsiteX10" fmla="*/ 880 w 10000"/>
                    <a:gd name="connsiteY10" fmla="*/ 3860 h 9689"/>
                    <a:gd name="connsiteX11" fmla="*/ 2414 w 10000"/>
                    <a:gd name="connsiteY11" fmla="*/ 2040 h 9689"/>
                    <a:gd name="connsiteX12" fmla="*/ 3137 w 10000"/>
                    <a:gd name="connsiteY12" fmla="*/ 917 h 9689"/>
                    <a:gd name="connsiteX13" fmla="*/ 4025 w 10000"/>
                    <a:gd name="connsiteY13" fmla="*/ 133 h 968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10000" h="9689">
                      <a:moveTo>
                        <a:pt x="4025" y="133"/>
                      </a:moveTo>
                      <a:cubicBezTo>
                        <a:pt x="4451" y="-4"/>
                        <a:pt x="5224" y="-57"/>
                        <a:pt x="5679" y="81"/>
                      </a:cubicBezTo>
                      <a:cubicBezTo>
                        <a:pt x="6135" y="219"/>
                        <a:pt x="6074" y="561"/>
                        <a:pt x="6758" y="964"/>
                      </a:cubicBezTo>
                      <a:cubicBezTo>
                        <a:pt x="7441" y="1361"/>
                        <a:pt x="9460" y="1800"/>
                        <a:pt x="9788" y="2479"/>
                      </a:cubicBezTo>
                      <a:cubicBezTo>
                        <a:pt x="10112" y="3156"/>
                        <a:pt x="10063" y="4002"/>
                        <a:pt x="9659" y="4776"/>
                      </a:cubicBezTo>
                      <a:cubicBezTo>
                        <a:pt x="9255" y="5554"/>
                        <a:pt x="8210" y="6415"/>
                        <a:pt x="7370" y="7126"/>
                      </a:cubicBezTo>
                      <a:cubicBezTo>
                        <a:pt x="6530" y="7835"/>
                        <a:pt x="5438" y="8604"/>
                        <a:pt x="4617" y="9031"/>
                      </a:cubicBezTo>
                      <a:cubicBezTo>
                        <a:pt x="3796" y="9458"/>
                        <a:pt x="3163" y="9670"/>
                        <a:pt x="2445" y="9688"/>
                      </a:cubicBezTo>
                      <a:cubicBezTo>
                        <a:pt x="1726" y="9706"/>
                        <a:pt x="633" y="9522"/>
                        <a:pt x="310" y="9140"/>
                      </a:cubicBezTo>
                      <a:cubicBezTo>
                        <a:pt x="-14" y="8759"/>
                        <a:pt x="-50" y="8592"/>
                        <a:pt x="45" y="7713"/>
                      </a:cubicBezTo>
                      <a:cubicBezTo>
                        <a:pt x="140" y="6833"/>
                        <a:pt x="486" y="4807"/>
                        <a:pt x="880" y="3860"/>
                      </a:cubicBezTo>
                      <a:cubicBezTo>
                        <a:pt x="1272" y="2912"/>
                        <a:pt x="2038" y="2532"/>
                        <a:pt x="2414" y="2040"/>
                      </a:cubicBezTo>
                      <a:cubicBezTo>
                        <a:pt x="2792" y="1546"/>
                        <a:pt x="2867" y="1235"/>
                        <a:pt x="3137" y="917"/>
                      </a:cubicBezTo>
                      <a:cubicBezTo>
                        <a:pt x="3406" y="594"/>
                        <a:pt x="3600" y="271"/>
                        <a:pt x="4025" y="133"/>
                      </a:cubicBezTo>
                      <a:close/>
                    </a:path>
                  </a:pathLst>
                </a:custGeom>
                <a:noFill/>
                <a:ln w="2857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11" name="Text Box 20"/>
                <p:cNvSpPr txBox="1">
                  <a:spLocks noChangeArrowheads="1"/>
                </p:cNvSpPr>
                <p:nvPr/>
              </p:nvSpPr>
              <p:spPr bwMode="auto">
                <a:xfrm>
                  <a:off x="1689553" y="3027482"/>
                  <a:ext cx="523489" cy="3295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 lIns="0" tIns="10800" rIns="0" bIns="10800">
                  <a:spAutoFit/>
                </a:bodyPr>
                <a:lstStyle>
                  <a:lvl1pPr marL="285750" indent="-285750">
                    <a:defRPr sz="2500" b="1" i="1" u="sng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2500" b="1" i="1" u="sng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2500" b="1" i="1" u="sng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2500" b="1" i="1" u="sng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2500" b="1" i="1" u="sng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r>
                    <a:rPr lang="en-US" altLang="el-GR" sz="2000" u="none" dirty="0" smtClean="0">
                      <a:solidFill>
                        <a:schemeClr val="bg1"/>
                      </a:solidFill>
                    </a:rPr>
                    <a:t>q</a:t>
                  </a:r>
                  <a:r>
                    <a:rPr lang="el-GR" altLang="el-GR" sz="2000" i="0" u="none" dirty="0" smtClean="0">
                      <a:solidFill>
                        <a:schemeClr val="bg1"/>
                      </a:solidFill>
                    </a:rPr>
                    <a:t>&gt;0</a:t>
                  </a:r>
                  <a:endParaRPr lang="el-GR" altLang="el-GR" sz="2000" i="0" u="none" dirty="0">
                    <a:solidFill>
                      <a:schemeClr val="bg1"/>
                    </a:solidFill>
                  </a:endParaRPr>
                </a:p>
              </p:txBody>
            </p:sp>
          </p:grpSp>
          <p:sp>
            <p:nvSpPr>
              <p:cNvPr id="6" name="Ορθογώνιο 5"/>
              <p:cNvSpPr/>
              <p:nvPr/>
            </p:nvSpPr>
            <p:spPr>
              <a:xfrm>
                <a:off x="1255252" y="2274222"/>
                <a:ext cx="35137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sz="1800" i="0" u="none" dirty="0">
                    <a:solidFill>
                      <a:srgbClr val="FF0000"/>
                    </a:solidFill>
                  </a:rPr>
                  <a:t>Α</a:t>
                </a:r>
                <a:endParaRPr lang="el-GR" sz="1800" dirty="0"/>
              </a:p>
            </p:txBody>
          </p:sp>
        </p:grpSp>
        <p:sp>
          <p:nvSpPr>
            <p:cNvPr id="13" name="Ορθογώνιο 12"/>
            <p:cNvSpPr/>
            <p:nvPr/>
          </p:nvSpPr>
          <p:spPr>
            <a:xfrm>
              <a:off x="3086199" y="1433281"/>
              <a:ext cx="5974673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600" i="0" u="none" dirty="0" smtClean="0">
                  <a:solidFill>
                    <a:srgbClr val="FF0000"/>
                  </a:solidFill>
                </a:rPr>
                <a:t>Το ολικό Ηλεκτρικό φορτίο </a:t>
              </a:r>
              <a:r>
                <a:rPr lang="en-US" sz="2000" u="none" dirty="0" smtClean="0">
                  <a:solidFill>
                    <a:schemeClr val="bg1"/>
                  </a:solidFill>
                </a:rPr>
                <a:t>q</a:t>
              </a:r>
              <a:r>
                <a:rPr lang="el-GR" sz="1600" i="0" u="none" dirty="0" smtClean="0">
                  <a:solidFill>
                    <a:srgbClr val="FF0000"/>
                  </a:solidFill>
                </a:rPr>
                <a:t> εντός τυχαία κλειστή επιφάνεια </a:t>
              </a:r>
              <a:r>
                <a:rPr lang="el-GR" sz="2000" i="0" u="none" dirty="0" smtClean="0">
                  <a:solidFill>
                    <a:srgbClr val="FF0000"/>
                  </a:solidFill>
                </a:rPr>
                <a:t>Α</a:t>
              </a:r>
              <a:r>
                <a:rPr lang="el-GR" sz="1600" i="0" u="none" dirty="0" smtClean="0">
                  <a:solidFill>
                    <a:srgbClr val="FF0000"/>
                  </a:solidFill>
                </a:rPr>
                <a:t> είναι </a:t>
              </a:r>
              <a:r>
                <a:rPr lang="el-GR" sz="1600" i="0" u="none" dirty="0" smtClean="0">
                  <a:solidFill>
                    <a:schemeClr val="bg1"/>
                  </a:solidFill>
                </a:rPr>
                <a:t>θετικό,</a:t>
              </a:r>
              <a:r>
                <a:rPr lang="el-GR" sz="1600" i="0" u="none" dirty="0" smtClean="0">
                  <a:solidFill>
                    <a:srgbClr val="FF0000"/>
                  </a:solidFill>
                </a:rPr>
                <a:t> </a:t>
              </a:r>
              <a:r>
                <a:rPr lang="en-US" sz="1600" u="none" dirty="0" smtClean="0">
                  <a:solidFill>
                    <a:schemeClr val="bg1"/>
                  </a:solidFill>
                </a:rPr>
                <a:t>q</a:t>
              </a:r>
              <a:r>
                <a:rPr lang="en-US" sz="1600" i="0" u="none" dirty="0" smtClean="0">
                  <a:solidFill>
                    <a:schemeClr val="bg1"/>
                  </a:solidFill>
                </a:rPr>
                <a:t> &gt; 0</a:t>
              </a:r>
              <a:endParaRPr lang="el-GR" sz="16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24" name="Ομάδα 123"/>
          <p:cNvGrpSpPr/>
          <p:nvPr/>
        </p:nvGrpSpPr>
        <p:grpSpPr>
          <a:xfrm>
            <a:off x="661775" y="4027545"/>
            <a:ext cx="8395632" cy="1726277"/>
            <a:chOff x="665240" y="1433281"/>
            <a:chExt cx="8395632" cy="1726277"/>
          </a:xfrm>
        </p:grpSpPr>
        <p:grpSp>
          <p:nvGrpSpPr>
            <p:cNvPr id="125" name="Ομάδα 124"/>
            <p:cNvGrpSpPr/>
            <p:nvPr/>
          </p:nvGrpSpPr>
          <p:grpSpPr>
            <a:xfrm>
              <a:off x="665240" y="1454063"/>
              <a:ext cx="1589810" cy="1705495"/>
              <a:chOff x="877900" y="2274222"/>
              <a:chExt cx="1589810" cy="1705495"/>
            </a:xfrm>
          </p:grpSpPr>
          <p:grpSp>
            <p:nvGrpSpPr>
              <p:cNvPr id="127" name="Ομάδα 126"/>
              <p:cNvGrpSpPr/>
              <p:nvPr/>
            </p:nvGrpSpPr>
            <p:grpSpPr>
              <a:xfrm>
                <a:off x="877900" y="2537169"/>
                <a:ext cx="1589810" cy="1442548"/>
                <a:chOff x="1111826" y="2537169"/>
                <a:chExt cx="1589810" cy="1442548"/>
              </a:xfrm>
            </p:grpSpPr>
            <p:sp>
              <p:nvSpPr>
                <p:cNvPr id="129" name="Freeform 3"/>
                <p:cNvSpPr>
                  <a:spLocks/>
                </p:cNvSpPr>
                <p:nvPr/>
              </p:nvSpPr>
              <p:spPr bwMode="auto">
                <a:xfrm>
                  <a:off x="1111826" y="2537169"/>
                  <a:ext cx="1589810" cy="1442548"/>
                </a:xfrm>
                <a:custGeom>
                  <a:avLst/>
                  <a:gdLst>
                    <a:gd name="T0" fmla="*/ 2147483647 w 1888"/>
                    <a:gd name="T1" fmla="*/ 2147483647 h 1979"/>
                    <a:gd name="T2" fmla="*/ 2147483647 w 1888"/>
                    <a:gd name="T3" fmla="*/ 2147483647 h 1979"/>
                    <a:gd name="T4" fmla="*/ 2147483647 w 1888"/>
                    <a:gd name="T5" fmla="*/ 2147483647 h 1979"/>
                    <a:gd name="T6" fmla="*/ 2147483647 w 1888"/>
                    <a:gd name="T7" fmla="*/ 2147483647 h 1979"/>
                    <a:gd name="T8" fmla="*/ 2147483647 w 1888"/>
                    <a:gd name="T9" fmla="*/ 2147483647 h 1979"/>
                    <a:gd name="T10" fmla="*/ 2147483647 w 1888"/>
                    <a:gd name="T11" fmla="*/ 2147483647 h 1979"/>
                    <a:gd name="T12" fmla="*/ 2147483647 w 1888"/>
                    <a:gd name="T13" fmla="*/ 2147483647 h 1979"/>
                    <a:gd name="T14" fmla="*/ 2147483647 w 1888"/>
                    <a:gd name="T15" fmla="*/ 2147483647 h 1979"/>
                    <a:gd name="T16" fmla="*/ 2147483647 w 1888"/>
                    <a:gd name="T17" fmla="*/ 2147483647 h 1979"/>
                    <a:gd name="T18" fmla="*/ 2147483647 w 1888"/>
                    <a:gd name="T19" fmla="*/ 2147483647 h 1979"/>
                    <a:gd name="T20" fmla="*/ 2147483647 w 1888"/>
                    <a:gd name="T21" fmla="*/ 2147483647 h 1979"/>
                    <a:gd name="T22" fmla="*/ 2147483647 w 1888"/>
                    <a:gd name="T23" fmla="*/ 2147483647 h 1979"/>
                    <a:gd name="T24" fmla="*/ 2147483647 w 1888"/>
                    <a:gd name="T25" fmla="*/ 2147483647 h 1979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w 1888"/>
                    <a:gd name="T40" fmla="*/ 0 h 1979"/>
                    <a:gd name="T41" fmla="*/ 1888 w 1888"/>
                    <a:gd name="T42" fmla="*/ 1979 h 1979"/>
                    <a:gd name="connsiteX0" fmla="*/ 3927 w 9802"/>
                    <a:gd name="connsiteY0" fmla="*/ 128 h 9811"/>
                    <a:gd name="connsiteX1" fmla="*/ 5553 w 9802"/>
                    <a:gd name="connsiteY1" fmla="*/ 78 h 9811"/>
                    <a:gd name="connsiteX2" fmla="*/ 6614 w 9802"/>
                    <a:gd name="connsiteY2" fmla="*/ 921 h 9811"/>
                    <a:gd name="connsiteX3" fmla="*/ 9594 w 9802"/>
                    <a:gd name="connsiteY3" fmla="*/ 2367 h 9811"/>
                    <a:gd name="connsiteX4" fmla="*/ 9467 w 9802"/>
                    <a:gd name="connsiteY4" fmla="*/ 4560 h 9811"/>
                    <a:gd name="connsiteX5" fmla="*/ 7216 w 9802"/>
                    <a:gd name="connsiteY5" fmla="*/ 6804 h 9811"/>
                    <a:gd name="connsiteX6" fmla="*/ 4509 w 9802"/>
                    <a:gd name="connsiteY6" fmla="*/ 8623 h 9811"/>
                    <a:gd name="connsiteX7" fmla="*/ 1437 w 9802"/>
                    <a:gd name="connsiteY7" fmla="*/ 9780 h 9811"/>
                    <a:gd name="connsiteX8" fmla="*/ 13 w 9802"/>
                    <a:gd name="connsiteY8" fmla="*/ 7364 h 9811"/>
                    <a:gd name="connsiteX9" fmla="*/ 834 w 9802"/>
                    <a:gd name="connsiteY9" fmla="*/ 3686 h 9811"/>
                    <a:gd name="connsiteX10" fmla="*/ 2343 w 9802"/>
                    <a:gd name="connsiteY10" fmla="*/ 1948 h 9811"/>
                    <a:gd name="connsiteX11" fmla="*/ 3053 w 9802"/>
                    <a:gd name="connsiteY11" fmla="*/ 876 h 9811"/>
                    <a:gd name="connsiteX12" fmla="*/ 3927 w 9802"/>
                    <a:gd name="connsiteY12" fmla="*/ 128 h 9811"/>
                    <a:gd name="connsiteX0" fmla="*/ 4026 w 10020"/>
                    <a:gd name="connsiteY0" fmla="*/ 130 h 9771"/>
                    <a:gd name="connsiteX1" fmla="*/ 5685 w 10020"/>
                    <a:gd name="connsiteY1" fmla="*/ 80 h 9771"/>
                    <a:gd name="connsiteX2" fmla="*/ 6768 w 10020"/>
                    <a:gd name="connsiteY2" fmla="*/ 939 h 9771"/>
                    <a:gd name="connsiteX3" fmla="*/ 9808 w 10020"/>
                    <a:gd name="connsiteY3" fmla="*/ 2413 h 9771"/>
                    <a:gd name="connsiteX4" fmla="*/ 9678 w 10020"/>
                    <a:gd name="connsiteY4" fmla="*/ 4648 h 9771"/>
                    <a:gd name="connsiteX5" fmla="*/ 7382 w 10020"/>
                    <a:gd name="connsiteY5" fmla="*/ 6935 h 9771"/>
                    <a:gd name="connsiteX6" fmla="*/ 4620 w 10020"/>
                    <a:gd name="connsiteY6" fmla="*/ 8789 h 9771"/>
                    <a:gd name="connsiteX7" fmla="*/ 1981 w 10020"/>
                    <a:gd name="connsiteY7" fmla="*/ 9732 h 9771"/>
                    <a:gd name="connsiteX8" fmla="*/ 33 w 10020"/>
                    <a:gd name="connsiteY8" fmla="*/ 7506 h 9771"/>
                    <a:gd name="connsiteX9" fmla="*/ 871 w 10020"/>
                    <a:gd name="connsiteY9" fmla="*/ 3757 h 9771"/>
                    <a:gd name="connsiteX10" fmla="*/ 2410 w 10020"/>
                    <a:gd name="connsiteY10" fmla="*/ 1986 h 9771"/>
                    <a:gd name="connsiteX11" fmla="*/ 3135 w 10020"/>
                    <a:gd name="connsiteY11" fmla="*/ 893 h 9771"/>
                    <a:gd name="connsiteX12" fmla="*/ 4026 w 10020"/>
                    <a:gd name="connsiteY12" fmla="*/ 130 h 9771"/>
                    <a:gd name="connsiteX0" fmla="*/ 4030 w 10012"/>
                    <a:gd name="connsiteY0" fmla="*/ 132 h 9959"/>
                    <a:gd name="connsiteX1" fmla="*/ 5686 w 10012"/>
                    <a:gd name="connsiteY1" fmla="*/ 81 h 9959"/>
                    <a:gd name="connsiteX2" fmla="*/ 6766 w 10012"/>
                    <a:gd name="connsiteY2" fmla="*/ 960 h 9959"/>
                    <a:gd name="connsiteX3" fmla="*/ 9800 w 10012"/>
                    <a:gd name="connsiteY3" fmla="*/ 2469 h 9959"/>
                    <a:gd name="connsiteX4" fmla="*/ 9671 w 10012"/>
                    <a:gd name="connsiteY4" fmla="*/ 4756 h 9959"/>
                    <a:gd name="connsiteX5" fmla="*/ 7379 w 10012"/>
                    <a:gd name="connsiteY5" fmla="*/ 7097 h 9959"/>
                    <a:gd name="connsiteX6" fmla="*/ 4623 w 10012"/>
                    <a:gd name="connsiteY6" fmla="*/ 8994 h 9959"/>
                    <a:gd name="connsiteX7" fmla="*/ 1989 w 10012"/>
                    <a:gd name="connsiteY7" fmla="*/ 9959 h 9959"/>
                    <a:gd name="connsiteX8" fmla="*/ 310 w 10012"/>
                    <a:gd name="connsiteY8" fmla="*/ 9103 h 9959"/>
                    <a:gd name="connsiteX9" fmla="*/ 45 w 10012"/>
                    <a:gd name="connsiteY9" fmla="*/ 7681 h 9959"/>
                    <a:gd name="connsiteX10" fmla="*/ 881 w 10012"/>
                    <a:gd name="connsiteY10" fmla="*/ 3844 h 9959"/>
                    <a:gd name="connsiteX11" fmla="*/ 2417 w 10012"/>
                    <a:gd name="connsiteY11" fmla="*/ 2032 h 9959"/>
                    <a:gd name="connsiteX12" fmla="*/ 3141 w 10012"/>
                    <a:gd name="connsiteY12" fmla="*/ 913 h 9959"/>
                    <a:gd name="connsiteX13" fmla="*/ 4030 w 10012"/>
                    <a:gd name="connsiteY13" fmla="*/ 132 h 9959"/>
                    <a:gd name="connsiteX0" fmla="*/ 4025 w 10000"/>
                    <a:gd name="connsiteY0" fmla="*/ 133 h 9689"/>
                    <a:gd name="connsiteX1" fmla="*/ 5679 w 10000"/>
                    <a:gd name="connsiteY1" fmla="*/ 81 h 9689"/>
                    <a:gd name="connsiteX2" fmla="*/ 6758 w 10000"/>
                    <a:gd name="connsiteY2" fmla="*/ 964 h 9689"/>
                    <a:gd name="connsiteX3" fmla="*/ 9788 w 10000"/>
                    <a:gd name="connsiteY3" fmla="*/ 2479 h 9689"/>
                    <a:gd name="connsiteX4" fmla="*/ 9659 w 10000"/>
                    <a:gd name="connsiteY4" fmla="*/ 4776 h 9689"/>
                    <a:gd name="connsiteX5" fmla="*/ 7370 w 10000"/>
                    <a:gd name="connsiteY5" fmla="*/ 7126 h 9689"/>
                    <a:gd name="connsiteX6" fmla="*/ 4617 w 10000"/>
                    <a:gd name="connsiteY6" fmla="*/ 9031 h 9689"/>
                    <a:gd name="connsiteX7" fmla="*/ 2445 w 10000"/>
                    <a:gd name="connsiteY7" fmla="*/ 9688 h 9689"/>
                    <a:gd name="connsiteX8" fmla="*/ 310 w 10000"/>
                    <a:gd name="connsiteY8" fmla="*/ 9140 h 9689"/>
                    <a:gd name="connsiteX9" fmla="*/ 45 w 10000"/>
                    <a:gd name="connsiteY9" fmla="*/ 7713 h 9689"/>
                    <a:gd name="connsiteX10" fmla="*/ 880 w 10000"/>
                    <a:gd name="connsiteY10" fmla="*/ 3860 h 9689"/>
                    <a:gd name="connsiteX11" fmla="*/ 2414 w 10000"/>
                    <a:gd name="connsiteY11" fmla="*/ 2040 h 9689"/>
                    <a:gd name="connsiteX12" fmla="*/ 3137 w 10000"/>
                    <a:gd name="connsiteY12" fmla="*/ 917 h 9689"/>
                    <a:gd name="connsiteX13" fmla="*/ 4025 w 10000"/>
                    <a:gd name="connsiteY13" fmla="*/ 133 h 968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10000" h="9689">
                      <a:moveTo>
                        <a:pt x="4025" y="133"/>
                      </a:moveTo>
                      <a:cubicBezTo>
                        <a:pt x="4451" y="-4"/>
                        <a:pt x="5224" y="-57"/>
                        <a:pt x="5679" y="81"/>
                      </a:cubicBezTo>
                      <a:cubicBezTo>
                        <a:pt x="6135" y="219"/>
                        <a:pt x="6074" y="561"/>
                        <a:pt x="6758" y="964"/>
                      </a:cubicBezTo>
                      <a:cubicBezTo>
                        <a:pt x="7441" y="1361"/>
                        <a:pt x="9460" y="1800"/>
                        <a:pt x="9788" y="2479"/>
                      </a:cubicBezTo>
                      <a:cubicBezTo>
                        <a:pt x="10112" y="3156"/>
                        <a:pt x="10063" y="4002"/>
                        <a:pt x="9659" y="4776"/>
                      </a:cubicBezTo>
                      <a:cubicBezTo>
                        <a:pt x="9255" y="5554"/>
                        <a:pt x="8210" y="6415"/>
                        <a:pt x="7370" y="7126"/>
                      </a:cubicBezTo>
                      <a:cubicBezTo>
                        <a:pt x="6530" y="7835"/>
                        <a:pt x="5438" y="8604"/>
                        <a:pt x="4617" y="9031"/>
                      </a:cubicBezTo>
                      <a:cubicBezTo>
                        <a:pt x="3796" y="9458"/>
                        <a:pt x="3163" y="9670"/>
                        <a:pt x="2445" y="9688"/>
                      </a:cubicBezTo>
                      <a:cubicBezTo>
                        <a:pt x="1726" y="9706"/>
                        <a:pt x="633" y="9522"/>
                        <a:pt x="310" y="9140"/>
                      </a:cubicBezTo>
                      <a:cubicBezTo>
                        <a:pt x="-14" y="8759"/>
                        <a:pt x="-50" y="8592"/>
                        <a:pt x="45" y="7713"/>
                      </a:cubicBezTo>
                      <a:cubicBezTo>
                        <a:pt x="140" y="6833"/>
                        <a:pt x="486" y="4807"/>
                        <a:pt x="880" y="3860"/>
                      </a:cubicBezTo>
                      <a:cubicBezTo>
                        <a:pt x="1272" y="2912"/>
                        <a:pt x="2038" y="2532"/>
                        <a:pt x="2414" y="2040"/>
                      </a:cubicBezTo>
                      <a:cubicBezTo>
                        <a:pt x="2792" y="1546"/>
                        <a:pt x="2867" y="1235"/>
                        <a:pt x="3137" y="917"/>
                      </a:cubicBezTo>
                      <a:cubicBezTo>
                        <a:pt x="3406" y="594"/>
                        <a:pt x="3600" y="271"/>
                        <a:pt x="4025" y="133"/>
                      </a:cubicBezTo>
                      <a:close/>
                    </a:path>
                  </a:pathLst>
                </a:custGeom>
                <a:noFill/>
                <a:ln w="2857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130" name="Text Box 20"/>
                <p:cNvSpPr txBox="1">
                  <a:spLocks noChangeArrowheads="1"/>
                </p:cNvSpPr>
                <p:nvPr/>
              </p:nvSpPr>
              <p:spPr bwMode="auto">
                <a:xfrm>
                  <a:off x="1783072" y="3006700"/>
                  <a:ext cx="523489" cy="3295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 lIns="0" tIns="10800" rIns="0" bIns="10800">
                  <a:spAutoFit/>
                </a:bodyPr>
                <a:lstStyle>
                  <a:lvl1pPr marL="285750" indent="-285750">
                    <a:defRPr sz="2500" b="1" i="1" u="sng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2500" b="1" i="1" u="sng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2500" b="1" i="1" u="sng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2500" b="1" i="1" u="sng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2500" b="1" i="1" u="sng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r>
                    <a:rPr lang="en-US" altLang="el-GR" sz="2000" u="none" dirty="0" smtClean="0">
                      <a:solidFill>
                        <a:schemeClr val="bg1"/>
                      </a:solidFill>
                    </a:rPr>
                    <a:t>q&lt;</a:t>
                  </a:r>
                  <a:r>
                    <a:rPr lang="el-GR" altLang="el-GR" sz="2000" i="0" u="none" dirty="0" smtClean="0">
                      <a:solidFill>
                        <a:schemeClr val="bg1"/>
                      </a:solidFill>
                    </a:rPr>
                    <a:t>0</a:t>
                  </a:r>
                  <a:endParaRPr lang="el-GR" altLang="el-GR" sz="2000" i="0" u="none" dirty="0">
                    <a:solidFill>
                      <a:schemeClr val="bg1"/>
                    </a:solidFill>
                  </a:endParaRPr>
                </a:p>
              </p:txBody>
            </p:sp>
          </p:grpSp>
          <p:sp>
            <p:nvSpPr>
              <p:cNvPr id="128" name="Ορθογώνιο 127"/>
              <p:cNvSpPr/>
              <p:nvPr/>
            </p:nvSpPr>
            <p:spPr>
              <a:xfrm>
                <a:off x="1255252" y="2274222"/>
                <a:ext cx="35137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sz="1800" i="0" u="none" dirty="0">
                    <a:solidFill>
                      <a:srgbClr val="FF0000"/>
                    </a:solidFill>
                  </a:rPr>
                  <a:t>Α</a:t>
                </a:r>
                <a:endParaRPr lang="el-GR" sz="1800" dirty="0"/>
              </a:p>
            </p:txBody>
          </p:sp>
        </p:grpSp>
        <p:sp>
          <p:nvSpPr>
            <p:cNvPr id="126" name="Ορθογώνιο 125"/>
            <p:cNvSpPr/>
            <p:nvPr/>
          </p:nvSpPr>
          <p:spPr>
            <a:xfrm>
              <a:off x="3089663" y="1433281"/>
              <a:ext cx="5971209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600" i="0" u="none" dirty="0" smtClean="0">
                  <a:solidFill>
                    <a:srgbClr val="FF0000"/>
                  </a:solidFill>
                </a:rPr>
                <a:t>Το ολικό Ηλεκτρικό φορτίο </a:t>
              </a:r>
              <a:r>
                <a:rPr lang="en-US" sz="2000" u="none" dirty="0" smtClean="0">
                  <a:solidFill>
                    <a:schemeClr val="bg1"/>
                  </a:solidFill>
                </a:rPr>
                <a:t>q</a:t>
              </a:r>
              <a:r>
                <a:rPr lang="el-GR" sz="1600" i="0" u="none" dirty="0" smtClean="0">
                  <a:solidFill>
                    <a:srgbClr val="FF0000"/>
                  </a:solidFill>
                </a:rPr>
                <a:t> εντός τυχαία κλειστή επιφάνεια </a:t>
              </a:r>
              <a:r>
                <a:rPr lang="el-GR" sz="2000" i="0" u="none" dirty="0" smtClean="0">
                  <a:solidFill>
                    <a:srgbClr val="FF0000"/>
                  </a:solidFill>
                </a:rPr>
                <a:t>Α</a:t>
              </a:r>
              <a:r>
                <a:rPr lang="el-GR" sz="1600" i="0" u="none" dirty="0" smtClean="0">
                  <a:solidFill>
                    <a:srgbClr val="FF0000"/>
                  </a:solidFill>
                </a:rPr>
                <a:t> είναι </a:t>
              </a:r>
              <a:r>
                <a:rPr lang="el-GR" sz="1600" i="0" u="none" dirty="0" smtClean="0">
                  <a:solidFill>
                    <a:schemeClr val="bg1"/>
                  </a:solidFill>
                </a:rPr>
                <a:t>αρνητικό</a:t>
              </a:r>
              <a:r>
                <a:rPr lang="en-US" sz="1600" i="0" u="none" dirty="0" smtClean="0">
                  <a:solidFill>
                    <a:schemeClr val="bg1"/>
                  </a:solidFill>
                </a:rPr>
                <a:t>, </a:t>
              </a:r>
              <a:r>
                <a:rPr lang="en-US" sz="1600" u="none" dirty="0">
                  <a:solidFill>
                    <a:schemeClr val="bg1"/>
                  </a:solidFill>
                </a:rPr>
                <a:t>q</a:t>
              </a:r>
              <a:r>
                <a:rPr lang="en-US" sz="1600" i="0" u="none" dirty="0">
                  <a:solidFill>
                    <a:schemeClr val="bg1"/>
                  </a:solidFill>
                </a:rPr>
                <a:t> </a:t>
              </a:r>
              <a:r>
                <a:rPr lang="en-US" sz="1600" i="0" u="none" dirty="0" smtClean="0">
                  <a:solidFill>
                    <a:schemeClr val="bg1"/>
                  </a:solidFill>
                </a:rPr>
                <a:t>&lt; 0</a:t>
              </a:r>
              <a:endParaRPr lang="el-GR" sz="16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0" name="Ομάδα 9"/>
          <p:cNvGrpSpPr/>
          <p:nvPr/>
        </p:nvGrpSpPr>
        <p:grpSpPr>
          <a:xfrm>
            <a:off x="654086" y="4286879"/>
            <a:ext cx="1605166" cy="1467796"/>
            <a:chOff x="654086" y="4286879"/>
            <a:chExt cx="1605166" cy="1467796"/>
          </a:xfrm>
        </p:grpSpPr>
        <p:cxnSp>
          <p:nvCxnSpPr>
            <p:cNvPr id="132" name="Ευθύγραμμο βέλος σύνδεσης 131"/>
            <p:cNvCxnSpPr/>
            <p:nvPr/>
          </p:nvCxnSpPr>
          <p:spPr bwMode="auto">
            <a:xfrm flipH="1">
              <a:off x="1428740" y="4286879"/>
              <a:ext cx="103366" cy="485353"/>
            </a:xfrm>
            <a:prstGeom prst="straightConnector1">
              <a:avLst/>
            </a:prstGeom>
            <a:noFill/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lg"/>
            </a:ln>
            <a:effectLst/>
          </p:spPr>
        </p:cxnSp>
        <p:cxnSp>
          <p:nvCxnSpPr>
            <p:cNvPr id="134" name="Ευθύγραμμο βέλος σύνδεσης 133"/>
            <p:cNvCxnSpPr/>
            <p:nvPr/>
          </p:nvCxnSpPr>
          <p:spPr bwMode="auto">
            <a:xfrm flipH="1">
              <a:off x="1714330" y="4524944"/>
              <a:ext cx="195494" cy="300982"/>
            </a:xfrm>
            <a:prstGeom prst="straightConnector1">
              <a:avLst/>
            </a:prstGeom>
            <a:noFill/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lg"/>
            </a:ln>
            <a:effectLst/>
          </p:spPr>
        </p:cxnSp>
        <p:cxnSp>
          <p:nvCxnSpPr>
            <p:cNvPr id="136" name="Ευθύγραμμο βέλος σύνδεσης 135"/>
            <p:cNvCxnSpPr/>
            <p:nvPr/>
          </p:nvCxnSpPr>
          <p:spPr bwMode="auto">
            <a:xfrm flipH="1">
              <a:off x="1846119" y="4770943"/>
              <a:ext cx="413133" cy="122701"/>
            </a:xfrm>
            <a:prstGeom prst="straightConnector1">
              <a:avLst/>
            </a:prstGeom>
            <a:noFill/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lg"/>
            </a:ln>
            <a:effectLst/>
          </p:spPr>
        </p:cxnSp>
        <p:cxnSp>
          <p:nvCxnSpPr>
            <p:cNvPr id="138" name="Ευθύγραμμο βέλος σύνδεσης 137"/>
            <p:cNvCxnSpPr/>
            <p:nvPr/>
          </p:nvCxnSpPr>
          <p:spPr bwMode="auto">
            <a:xfrm flipH="1" flipV="1">
              <a:off x="1780711" y="5015328"/>
              <a:ext cx="336549" cy="169054"/>
            </a:xfrm>
            <a:prstGeom prst="straightConnector1">
              <a:avLst/>
            </a:prstGeom>
            <a:noFill/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lg"/>
            </a:ln>
            <a:effectLst/>
          </p:spPr>
        </p:cxnSp>
        <p:cxnSp>
          <p:nvCxnSpPr>
            <p:cNvPr id="140" name="Ευθύγραμμο βέλος σύνδεσης 139"/>
            <p:cNvCxnSpPr/>
            <p:nvPr/>
          </p:nvCxnSpPr>
          <p:spPr bwMode="auto">
            <a:xfrm flipH="1" flipV="1">
              <a:off x="1434058" y="5135187"/>
              <a:ext cx="313474" cy="291901"/>
            </a:xfrm>
            <a:prstGeom prst="straightConnector1">
              <a:avLst/>
            </a:prstGeom>
            <a:noFill/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lg"/>
            </a:ln>
            <a:effectLst/>
          </p:spPr>
        </p:cxnSp>
        <p:cxnSp>
          <p:nvCxnSpPr>
            <p:cNvPr id="142" name="Ευθύγραμμο βέλος σύνδεσης 141"/>
            <p:cNvCxnSpPr/>
            <p:nvPr/>
          </p:nvCxnSpPr>
          <p:spPr bwMode="auto">
            <a:xfrm flipV="1">
              <a:off x="1400879" y="5291900"/>
              <a:ext cx="37059" cy="373356"/>
            </a:xfrm>
            <a:prstGeom prst="straightConnector1">
              <a:avLst/>
            </a:prstGeom>
            <a:noFill/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lg"/>
            </a:ln>
            <a:effectLst/>
          </p:spPr>
        </p:cxnSp>
        <p:cxnSp>
          <p:nvCxnSpPr>
            <p:cNvPr id="144" name="Ευθύγραμμο βέλος σύνδεσης 143"/>
            <p:cNvCxnSpPr/>
            <p:nvPr/>
          </p:nvCxnSpPr>
          <p:spPr bwMode="auto">
            <a:xfrm flipV="1">
              <a:off x="938389" y="5431881"/>
              <a:ext cx="160104" cy="322794"/>
            </a:xfrm>
            <a:prstGeom prst="straightConnector1">
              <a:avLst/>
            </a:prstGeom>
            <a:noFill/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lg"/>
            </a:ln>
            <a:effectLst/>
          </p:spPr>
        </p:cxnSp>
        <p:cxnSp>
          <p:nvCxnSpPr>
            <p:cNvPr id="146" name="Ευθύγραμμο βέλος σύνδεσης 145"/>
            <p:cNvCxnSpPr/>
            <p:nvPr/>
          </p:nvCxnSpPr>
          <p:spPr bwMode="auto">
            <a:xfrm flipV="1">
              <a:off x="654086" y="5317023"/>
              <a:ext cx="478143" cy="208862"/>
            </a:xfrm>
            <a:prstGeom prst="straightConnector1">
              <a:avLst/>
            </a:prstGeom>
            <a:noFill/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lg"/>
            </a:ln>
            <a:effectLst/>
          </p:spPr>
        </p:cxnSp>
        <p:cxnSp>
          <p:nvCxnSpPr>
            <p:cNvPr id="148" name="Ευθύγραμμο βέλος σύνδεσης 147"/>
            <p:cNvCxnSpPr/>
            <p:nvPr/>
          </p:nvCxnSpPr>
          <p:spPr bwMode="auto">
            <a:xfrm>
              <a:off x="756219" y="5108103"/>
              <a:ext cx="458597" cy="86649"/>
            </a:xfrm>
            <a:prstGeom prst="straightConnector1">
              <a:avLst/>
            </a:prstGeom>
            <a:noFill/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lg"/>
            </a:ln>
            <a:effectLst/>
          </p:spPr>
        </p:cxnSp>
        <p:cxnSp>
          <p:nvCxnSpPr>
            <p:cNvPr id="150" name="Ευθύγραμμο βέλος σύνδεσης 149"/>
            <p:cNvCxnSpPr/>
            <p:nvPr/>
          </p:nvCxnSpPr>
          <p:spPr bwMode="auto">
            <a:xfrm rot="10800000" flipH="1" flipV="1">
              <a:off x="877230" y="4755577"/>
              <a:ext cx="454620" cy="323295"/>
            </a:xfrm>
            <a:prstGeom prst="straightConnector1">
              <a:avLst/>
            </a:prstGeom>
            <a:noFill/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lg"/>
            </a:ln>
            <a:effectLst/>
          </p:spPr>
        </p:cxnSp>
        <p:cxnSp>
          <p:nvCxnSpPr>
            <p:cNvPr id="152" name="Ευθύγραμμο βέλος σύνδεσης 151"/>
            <p:cNvCxnSpPr/>
            <p:nvPr/>
          </p:nvCxnSpPr>
          <p:spPr bwMode="auto">
            <a:xfrm>
              <a:off x="1137952" y="4465658"/>
              <a:ext cx="178887" cy="326066"/>
            </a:xfrm>
            <a:prstGeom prst="straightConnector1">
              <a:avLst/>
            </a:prstGeom>
            <a:noFill/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lg"/>
            </a:ln>
            <a:effectLst/>
          </p:spPr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3" name="Ορθογώνιο 152"/>
                <p:cNvSpPr/>
                <p:nvPr/>
              </p:nvSpPr>
              <p:spPr>
                <a:xfrm>
                  <a:off x="1475919" y="4430890"/>
                  <a:ext cx="393056" cy="402931"/>
                </a:xfrm>
                <a:prstGeom prst="rect">
                  <a:avLst/>
                </a:prstGeom>
                <a:ln w="28575"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1800" i="1" u="none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1800" u="none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𝑬</m:t>
                            </m:r>
                          </m:e>
                        </m:acc>
                      </m:oMath>
                    </m:oMathPara>
                  </a14:m>
                  <a:endParaRPr lang="el-GR" sz="1800" dirty="0"/>
                </a:p>
              </p:txBody>
            </p:sp>
          </mc:Choice>
          <mc:Fallback xmlns="">
            <p:sp>
              <p:nvSpPr>
                <p:cNvPr id="153" name="Ορθογώνιο 15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75919" y="4430890"/>
                  <a:ext cx="393056" cy="402931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  <a:ln w="28575">
                  <a:noFill/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4" name="Ομάδα 43"/>
          <p:cNvGrpSpPr/>
          <p:nvPr/>
        </p:nvGrpSpPr>
        <p:grpSpPr>
          <a:xfrm>
            <a:off x="177792" y="1223202"/>
            <a:ext cx="2625256" cy="2426669"/>
            <a:chOff x="177792" y="1223202"/>
            <a:chExt cx="2625256" cy="2426669"/>
          </a:xfrm>
        </p:grpSpPr>
        <p:cxnSp>
          <p:nvCxnSpPr>
            <p:cNvPr id="46" name="Ευθύγραμμο βέλος σύνδεσης 45"/>
            <p:cNvCxnSpPr/>
            <p:nvPr/>
          </p:nvCxnSpPr>
          <p:spPr bwMode="auto">
            <a:xfrm>
              <a:off x="1769595" y="2844113"/>
              <a:ext cx="491251" cy="374710"/>
            </a:xfrm>
            <a:prstGeom prst="straightConnector1">
              <a:avLst/>
            </a:prstGeom>
            <a:noFill/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lg"/>
            </a:ln>
            <a:effectLst/>
          </p:spPr>
        </p:cxnSp>
        <p:grpSp>
          <p:nvGrpSpPr>
            <p:cNvPr id="39" name="Ομάδα 38"/>
            <p:cNvGrpSpPr/>
            <p:nvPr/>
          </p:nvGrpSpPr>
          <p:grpSpPr>
            <a:xfrm>
              <a:off x="177792" y="1223202"/>
              <a:ext cx="2625256" cy="2426669"/>
              <a:chOff x="177792" y="1223202"/>
              <a:chExt cx="2625256" cy="2426669"/>
            </a:xfrm>
          </p:grpSpPr>
          <p:cxnSp>
            <p:nvCxnSpPr>
              <p:cNvPr id="58" name="Ευθύγραμμο βέλος σύνδεσης 57"/>
              <p:cNvCxnSpPr/>
              <p:nvPr/>
            </p:nvCxnSpPr>
            <p:spPr bwMode="auto">
              <a:xfrm flipH="1">
                <a:off x="744747" y="3122709"/>
                <a:ext cx="149098" cy="527162"/>
              </a:xfrm>
              <a:prstGeom prst="straightConnector1">
                <a:avLst/>
              </a:prstGeom>
              <a:noFill/>
              <a:ln w="2857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lg"/>
              </a:ln>
              <a:effectLst/>
            </p:spPr>
          </p:cxnSp>
          <p:cxnSp>
            <p:nvCxnSpPr>
              <p:cNvPr id="74" name="Ευθύγραμμο βέλος σύνδεσης 73"/>
              <p:cNvCxnSpPr/>
              <p:nvPr/>
            </p:nvCxnSpPr>
            <p:spPr bwMode="auto">
              <a:xfrm flipH="1" flipV="1">
                <a:off x="177792" y="2285237"/>
                <a:ext cx="550145" cy="201988"/>
              </a:xfrm>
              <a:prstGeom prst="straightConnector1">
                <a:avLst/>
              </a:prstGeom>
              <a:noFill/>
              <a:ln w="2857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lg"/>
              </a:ln>
              <a:effectLst/>
            </p:spPr>
          </p:cxnSp>
          <p:cxnSp>
            <p:nvCxnSpPr>
              <p:cNvPr id="85" name="Ευθύγραμμο βέλος σύνδεσης 84"/>
              <p:cNvCxnSpPr/>
              <p:nvPr/>
            </p:nvCxnSpPr>
            <p:spPr bwMode="auto">
              <a:xfrm flipH="1" flipV="1">
                <a:off x="819296" y="1372626"/>
                <a:ext cx="337051" cy="495489"/>
              </a:xfrm>
              <a:prstGeom prst="straightConnector1">
                <a:avLst/>
              </a:prstGeom>
              <a:noFill/>
              <a:ln w="2857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lg"/>
              </a:ln>
              <a:effectLst/>
            </p:spPr>
          </p:cxnSp>
          <p:cxnSp>
            <p:nvCxnSpPr>
              <p:cNvPr id="20" name="Ευθύγραμμο βέλος σύνδεσης 19"/>
              <p:cNvCxnSpPr/>
              <p:nvPr/>
            </p:nvCxnSpPr>
            <p:spPr bwMode="auto">
              <a:xfrm flipV="1">
                <a:off x="1555877" y="1223202"/>
                <a:ext cx="187284" cy="528105"/>
              </a:xfrm>
              <a:prstGeom prst="straightConnector1">
                <a:avLst/>
              </a:prstGeom>
              <a:noFill/>
              <a:ln w="2857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lg"/>
              </a:ln>
              <a:effectLst/>
            </p:spPr>
          </p:cxnSp>
          <p:cxnSp>
            <p:nvCxnSpPr>
              <p:cNvPr id="22" name="Ευθύγραμμο βέλος σύνδεσης 21"/>
              <p:cNvCxnSpPr/>
              <p:nvPr/>
            </p:nvCxnSpPr>
            <p:spPr bwMode="auto">
              <a:xfrm flipV="1">
                <a:off x="1926122" y="1618950"/>
                <a:ext cx="506715" cy="315563"/>
              </a:xfrm>
              <a:prstGeom prst="straightConnector1">
                <a:avLst/>
              </a:prstGeom>
              <a:noFill/>
              <a:ln w="2857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lg"/>
              </a:ln>
              <a:effectLst/>
            </p:spPr>
          </p:cxnSp>
          <p:cxnSp>
            <p:nvCxnSpPr>
              <p:cNvPr id="29" name="Ευθύγραμμο βέλος σύνδεσης 28"/>
              <p:cNvCxnSpPr/>
              <p:nvPr/>
            </p:nvCxnSpPr>
            <p:spPr bwMode="auto">
              <a:xfrm>
                <a:off x="2264743" y="2189773"/>
                <a:ext cx="538305" cy="28469"/>
              </a:xfrm>
              <a:prstGeom prst="straightConnector1">
                <a:avLst/>
              </a:prstGeom>
              <a:noFill/>
              <a:ln w="2857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lg"/>
              </a:ln>
              <a:effectLst/>
            </p:spPr>
          </p:cxnSp>
          <p:cxnSp>
            <p:nvCxnSpPr>
              <p:cNvPr id="37" name="Ευθύγραμμο βέλος σύνδεσης 36"/>
              <p:cNvCxnSpPr/>
              <p:nvPr/>
            </p:nvCxnSpPr>
            <p:spPr bwMode="auto">
              <a:xfrm>
                <a:off x="2105413" y="2560384"/>
                <a:ext cx="512680" cy="289235"/>
              </a:xfrm>
              <a:prstGeom prst="straightConnector1">
                <a:avLst/>
              </a:prstGeom>
              <a:noFill/>
              <a:ln w="2857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lg"/>
              </a:ln>
              <a:effectLst/>
            </p:spPr>
          </p:cxnSp>
          <p:cxnSp>
            <p:nvCxnSpPr>
              <p:cNvPr id="50" name="Ευθύγραμμο βέλος σύνδεσης 49"/>
              <p:cNvCxnSpPr/>
              <p:nvPr/>
            </p:nvCxnSpPr>
            <p:spPr bwMode="auto">
              <a:xfrm flipH="1">
                <a:off x="1311049" y="3080535"/>
                <a:ext cx="72513" cy="569336"/>
              </a:xfrm>
              <a:prstGeom prst="straightConnector1">
                <a:avLst/>
              </a:prstGeom>
              <a:noFill/>
              <a:ln w="2857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lg"/>
              </a:ln>
              <a:effectLst/>
            </p:spPr>
          </p:cxnSp>
          <p:cxnSp>
            <p:nvCxnSpPr>
              <p:cNvPr id="64" name="Ευθύγραμμο βέλος σύνδεσης 63"/>
              <p:cNvCxnSpPr/>
              <p:nvPr/>
            </p:nvCxnSpPr>
            <p:spPr bwMode="auto">
              <a:xfrm flipH="1">
                <a:off x="239500" y="2927240"/>
                <a:ext cx="411864" cy="263491"/>
              </a:xfrm>
              <a:prstGeom prst="straightConnector1">
                <a:avLst/>
              </a:prstGeom>
              <a:noFill/>
              <a:ln w="2857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lg"/>
              </a:ln>
              <a:effectLst/>
            </p:spPr>
          </p:cxnSp>
          <p:cxnSp>
            <p:nvCxnSpPr>
              <p:cNvPr id="81" name="Ευθύγραμμο βέλος σύνδεσης 80"/>
              <p:cNvCxnSpPr/>
              <p:nvPr/>
            </p:nvCxnSpPr>
            <p:spPr bwMode="auto">
              <a:xfrm flipH="1" flipV="1">
                <a:off x="423491" y="1839192"/>
                <a:ext cx="454620" cy="323295"/>
              </a:xfrm>
              <a:prstGeom prst="straightConnector1">
                <a:avLst/>
              </a:prstGeom>
              <a:noFill/>
              <a:ln w="2857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lg"/>
              </a:ln>
              <a:effectLst/>
            </p:spPr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93" name="Ορθογώνιο 92"/>
                  <p:cNvSpPr/>
                  <p:nvPr/>
                </p:nvSpPr>
                <p:spPr>
                  <a:xfrm>
                    <a:off x="2143474" y="2958092"/>
                    <a:ext cx="393056" cy="402931"/>
                  </a:xfrm>
                  <a:prstGeom prst="rect">
                    <a:avLst/>
                  </a:prstGeom>
                  <a:ln w="28575">
                    <a:noFill/>
                  </a:ln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sz="1800" i="1" u="none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1800" u="none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𝑬</m:t>
                              </m:r>
                            </m:e>
                          </m:acc>
                        </m:oMath>
                      </m:oMathPara>
                    </a14:m>
                    <a:endParaRPr lang="el-GR" sz="1800" dirty="0"/>
                  </a:p>
                </p:txBody>
              </p:sp>
            </mc:Choice>
            <mc:Fallback xmlns="">
              <p:sp>
                <p:nvSpPr>
                  <p:cNvPr id="93" name="Ορθογώνιο 92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143474" y="2958092"/>
                    <a:ext cx="393056" cy="402931"/>
                  </a:xfrm>
                  <a:prstGeom prst="rect">
                    <a:avLst/>
                  </a:prstGeom>
                  <a:blipFill>
                    <a:blip r:embed="rId3"/>
                    <a:stretch>
                      <a:fillRect/>
                    </a:stretch>
                  </a:blipFill>
                  <a:ln w="28575">
                    <a:noFill/>
                  </a:ln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sp>
        <p:nvSpPr>
          <p:cNvPr id="67" name="Ορθογώνιο 66"/>
          <p:cNvSpPr/>
          <p:nvPr/>
        </p:nvSpPr>
        <p:spPr>
          <a:xfrm>
            <a:off x="3090693" y="2105231"/>
            <a:ext cx="598749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600" i="0" u="none" dirty="0" smtClean="0">
                <a:solidFill>
                  <a:srgbClr val="FF0000"/>
                </a:solidFill>
              </a:rPr>
              <a:t>Η ένταση </a:t>
            </a:r>
            <a:r>
              <a:rPr lang="en-US" sz="1600" i="0" u="none" dirty="0" smtClean="0">
                <a:solidFill>
                  <a:srgbClr val="FF0000"/>
                </a:solidFill>
              </a:rPr>
              <a:t>E </a:t>
            </a:r>
            <a:r>
              <a:rPr lang="el-GR" sz="1600" i="0" u="none" dirty="0" smtClean="0">
                <a:solidFill>
                  <a:srgbClr val="FF0000"/>
                </a:solidFill>
              </a:rPr>
              <a:t>του ηλεκτρικού πεδίου έχει τον ίδιο προσανατολισμός με το διάνυσμα της στοιχειώδους επιφάνειας </a:t>
            </a:r>
            <a:r>
              <a:rPr lang="en-US" sz="1600" u="none" dirty="0" err="1" smtClean="0">
                <a:solidFill>
                  <a:srgbClr val="FF0000"/>
                </a:solidFill>
              </a:rPr>
              <a:t>dA</a:t>
            </a:r>
            <a:endParaRPr lang="el-GR" sz="1600" dirty="0">
              <a:solidFill>
                <a:schemeClr val="bg1"/>
              </a:solidFill>
            </a:endParaRPr>
          </a:p>
        </p:txBody>
      </p:sp>
      <p:sp>
        <p:nvSpPr>
          <p:cNvPr id="68" name="Ορθογώνιο 67"/>
          <p:cNvSpPr/>
          <p:nvPr/>
        </p:nvSpPr>
        <p:spPr>
          <a:xfrm>
            <a:off x="3076837" y="2725226"/>
            <a:ext cx="411367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600" i="0" u="none" dirty="0" smtClean="0">
                <a:solidFill>
                  <a:srgbClr val="FF0000"/>
                </a:solidFill>
              </a:rPr>
              <a:t>Η </a:t>
            </a:r>
            <a:r>
              <a:rPr lang="el-GR" sz="1600" i="0" u="none" dirty="0" smtClean="0">
                <a:solidFill>
                  <a:schemeClr val="bg1"/>
                </a:solidFill>
              </a:rPr>
              <a:t>ροή Φ</a:t>
            </a:r>
            <a:r>
              <a:rPr lang="el-GR" sz="1600" i="0" u="none" dirty="0" smtClean="0">
                <a:solidFill>
                  <a:srgbClr val="FF0000"/>
                </a:solidFill>
              </a:rPr>
              <a:t> του ηλεκτρικού πεδίου είναι </a:t>
            </a:r>
            <a:r>
              <a:rPr lang="el-GR" sz="1600" i="0" u="none" dirty="0" smtClean="0">
                <a:solidFill>
                  <a:schemeClr val="bg1"/>
                </a:solidFill>
              </a:rPr>
              <a:t>θετική</a:t>
            </a:r>
            <a:endParaRPr lang="el-GR" sz="1600" dirty="0">
              <a:solidFill>
                <a:schemeClr val="bg1"/>
              </a:solidFill>
            </a:endParaRPr>
          </a:p>
        </p:txBody>
      </p:sp>
      <p:sp>
        <p:nvSpPr>
          <p:cNvPr id="69" name="Ορθογώνιο 68"/>
          <p:cNvSpPr/>
          <p:nvPr/>
        </p:nvSpPr>
        <p:spPr>
          <a:xfrm>
            <a:off x="3086198" y="3047347"/>
            <a:ext cx="605780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600" i="0" u="none" dirty="0" smtClean="0">
                <a:solidFill>
                  <a:srgbClr val="FF0000"/>
                </a:solidFill>
              </a:rPr>
              <a:t>Εντός της κλειστής επιφάνειας Α υπάρχουν </a:t>
            </a:r>
            <a:r>
              <a:rPr lang="el-GR" sz="1600" i="0" u="none" dirty="0" smtClean="0">
                <a:solidFill>
                  <a:schemeClr val="bg1"/>
                </a:solidFill>
              </a:rPr>
              <a:t>πηγές ηλεκτρικού πεδίου</a:t>
            </a:r>
            <a:endParaRPr lang="el-GR" sz="1600" dirty="0">
              <a:solidFill>
                <a:schemeClr val="bg1"/>
              </a:solidFill>
            </a:endParaRPr>
          </a:p>
        </p:txBody>
      </p:sp>
      <p:grpSp>
        <p:nvGrpSpPr>
          <p:cNvPr id="15" name="Ομάδα 14"/>
          <p:cNvGrpSpPr/>
          <p:nvPr/>
        </p:nvGrpSpPr>
        <p:grpSpPr>
          <a:xfrm>
            <a:off x="236035" y="3929485"/>
            <a:ext cx="8817907" cy="2264350"/>
            <a:chOff x="236035" y="3929485"/>
            <a:chExt cx="8817907" cy="2264350"/>
          </a:xfrm>
        </p:grpSpPr>
        <p:grpSp>
          <p:nvGrpSpPr>
            <p:cNvPr id="9" name="Ομάδα 8"/>
            <p:cNvGrpSpPr/>
            <p:nvPr/>
          </p:nvGrpSpPr>
          <p:grpSpPr>
            <a:xfrm>
              <a:off x="236035" y="3929485"/>
              <a:ext cx="2401378" cy="2264350"/>
              <a:chOff x="236035" y="3929485"/>
              <a:chExt cx="2401378" cy="2264350"/>
            </a:xfrm>
          </p:grpSpPr>
          <p:cxnSp>
            <p:nvCxnSpPr>
              <p:cNvPr id="131" name="Ευθύγραμμο βέλος σύνδεσης 130"/>
              <p:cNvCxnSpPr/>
              <p:nvPr/>
            </p:nvCxnSpPr>
            <p:spPr bwMode="auto">
              <a:xfrm flipH="1" flipV="1">
                <a:off x="1456680" y="3929485"/>
                <a:ext cx="54957" cy="390384"/>
              </a:xfrm>
              <a:prstGeom prst="straightConnector1">
                <a:avLst/>
              </a:prstGeom>
              <a:noFill/>
              <a:ln w="28575" cap="flat" cmpd="sng" algn="ctr">
                <a:solidFill>
                  <a:schemeClr val="accent4">
                    <a:lumMod val="10000"/>
                  </a:schemeClr>
                </a:solidFill>
                <a:prstDash val="solid"/>
                <a:round/>
                <a:headEnd type="none" w="med" len="med"/>
                <a:tailEnd type="triangle" w="med" len="lg"/>
              </a:ln>
              <a:effectLst/>
            </p:spPr>
          </p:cxnSp>
          <p:cxnSp>
            <p:nvCxnSpPr>
              <p:cNvPr id="133" name="Ευθύγραμμο βέλος σύνδεσης 132"/>
              <p:cNvCxnSpPr/>
              <p:nvPr/>
            </p:nvCxnSpPr>
            <p:spPr bwMode="auto">
              <a:xfrm flipV="1">
                <a:off x="1922657" y="4153949"/>
                <a:ext cx="132848" cy="352520"/>
              </a:xfrm>
              <a:prstGeom prst="straightConnector1">
                <a:avLst/>
              </a:prstGeom>
              <a:noFill/>
              <a:ln w="28575" cap="flat" cmpd="sng" algn="ctr">
                <a:solidFill>
                  <a:schemeClr val="accent4">
                    <a:lumMod val="10000"/>
                  </a:schemeClr>
                </a:solidFill>
                <a:prstDash val="solid"/>
                <a:round/>
                <a:headEnd type="none" w="med" len="med"/>
                <a:tailEnd type="triangle" w="med" len="lg"/>
              </a:ln>
              <a:effectLst/>
            </p:spPr>
          </p:cxnSp>
          <p:cxnSp>
            <p:nvCxnSpPr>
              <p:cNvPr id="135" name="Ευθύγραμμο βέλος σύνδεσης 134"/>
              <p:cNvCxnSpPr/>
              <p:nvPr/>
            </p:nvCxnSpPr>
            <p:spPr bwMode="auto">
              <a:xfrm flipV="1">
                <a:off x="2261278" y="4693664"/>
                <a:ext cx="376135" cy="68062"/>
              </a:xfrm>
              <a:prstGeom prst="straightConnector1">
                <a:avLst/>
              </a:prstGeom>
              <a:noFill/>
              <a:ln w="28575" cap="flat" cmpd="sng" algn="ctr">
                <a:solidFill>
                  <a:schemeClr val="accent4">
                    <a:lumMod val="10000"/>
                  </a:schemeClr>
                </a:solidFill>
                <a:prstDash val="solid"/>
                <a:round/>
                <a:headEnd type="none" w="med" len="med"/>
                <a:tailEnd type="triangle" w="med" len="lg"/>
              </a:ln>
              <a:effectLst/>
            </p:spPr>
          </p:cxnSp>
          <p:cxnSp>
            <p:nvCxnSpPr>
              <p:cNvPr id="137" name="Ευθύγραμμο βέλος σύνδεσης 136"/>
              <p:cNvCxnSpPr/>
              <p:nvPr/>
            </p:nvCxnSpPr>
            <p:spPr bwMode="auto">
              <a:xfrm>
                <a:off x="2091557" y="5163510"/>
                <a:ext cx="229418" cy="382187"/>
              </a:xfrm>
              <a:prstGeom prst="straightConnector1">
                <a:avLst/>
              </a:prstGeom>
              <a:noFill/>
              <a:ln w="28575" cap="flat" cmpd="sng" algn="ctr">
                <a:solidFill>
                  <a:schemeClr val="accent4">
                    <a:lumMod val="10000"/>
                  </a:schemeClr>
                </a:solidFill>
                <a:prstDash val="solid"/>
                <a:round/>
                <a:headEnd type="none" w="med" len="med"/>
                <a:tailEnd type="triangle" w="med" len="lg"/>
              </a:ln>
              <a:effectLst/>
            </p:spPr>
          </p:cxnSp>
          <p:cxnSp>
            <p:nvCxnSpPr>
              <p:cNvPr id="139" name="Ευθύγραμμο βέλος σύνδεσης 138"/>
              <p:cNvCxnSpPr/>
              <p:nvPr/>
            </p:nvCxnSpPr>
            <p:spPr bwMode="auto">
              <a:xfrm>
                <a:off x="1755739" y="5447239"/>
                <a:ext cx="195961" cy="337756"/>
              </a:xfrm>
              <a:prstGeom prst="straightConnector1">
                <a:avLst/>
              </a:prstGeom>
              <a:noFill/>
              <a:ln w="28575" cap="flat" cmpd="sng" algn="ctr">
                <a:solidFill>
                  <a:schemeClr val="accent4">
                    <a:lumMod val="10000"/>
                  </a:schemeClr>
                </a:solidFill>
                <a:prstDash val="solid"/>
                <a:round/>
                <a:headEnd type="none" w="med" len="med"/>
                <a:tailEnd type="triangle" w="med" len="lg"/>
              </a:ln>
              <a:effectLst/>
            </p:spPr>
          </p:cxnSp>
          <p:cxnSp>
            <p:nvCxnSpPr>
              <p:cNvPr id="141" name="Ευθύγραμμο βέλος σύνδεσης 140"/>
              <p:cNvCxnSpPr/>
              <p:nvPr/>
            </p:nvCxnSpPr>
            <p:spPr bwMode="auto">
              <a:xfrm>
                <a:off x="1400879" y="5683661"/>
                <a:ext cx="131738" cy="347516"/>
              </a:xfrm>
              <a:prstGeom prst="straightConnector1">
                <a:avLst/>
              </a:prstGeom>
              <a:noFill/>
              <a:ln w="28575" cap="flat" cmpd="sng" algn="ctr">
                <a:solidFill>
                  <a:schemeClr val="accent4">
                    <a:lumMod val="10000"/>
                  </a:schemeClr>
                </a:solidFill>
                <a:prstDash val="solid"/>
                <a:round/>
                <a:headEnd type="none" w="med" len="med"/>
                <a:tailEnd type="triangle" w="med" len="lg"/>
              </a:ln>
              <a:effectLst/>
            </p:spPr>
          </p:cxnSp>
          <p:cxnSp>
            <p:nvCxnSpPr>
              <p:cNvPr id="143" name="Ευθύγραμμο βέλος σύνδεσης 142"/>
              <p:cNvCxnSpPr/>
              <p:nvPr/>
            </p:nvCxnSpPr>
            <p:spPr bwMode="auto">
              <a:xfrm flipH="1">
                <a:off x="904254" y="5725835"/>
                <a:ext cx="27688" cy="468000"/>
              </a:xfrm>
              <a:prstGeom prst="straightConnector1">
                <a:avLst/>
              </a:prstGeom>
              <a:noFill/>
              <a:ln w="28575" cap="flat" cmpd="sng" algn="ctr">
                <a:solidFill>
                  <a:schemeClr val="accent4">
                    <a:lumMod val="10000"/>
                  </a:schemeClr>
                </a:solidFill>
                <a:prstDash val="solid"/>
                <a:round/>
                <a:headEnd type="none" w="med" len="med"/>
                <a:tailEnd type="triangle" w="med" len="lg"/>
              </a:ln>
              <a:effectLst/>
            </p:spPr>
          </p:cxnSp>
          <p:cxnSp>
            <p:nvCxnSpPr>
              <p:cNvPr id="145" name="Ευθύγραμμο βέλος σύνδεσης 144"/>
              <p:cNvCxnSpPr/>
              <p:nvPr/>
            </p:nvCxnSpPr>
            <p:spPr bwMode="auto">
              <a:xfrm flipH="1" flipV="1">
                <a:off x="236035" y="5434768"/>
                <a:ext cx="411864" cy="64426"/>
              </a:xfrm>
              <a:prstGeom prst="straightConnector1">
                <a:avLst/>
              </a:prstGeom>
              <a:noFill/>
              <a:ln w="28575" cap="flat" cmpd="sng" algn="ctr">
                <a:solidFill>
                  <a:schemeClr val="accent4">
                    <a:lumMod val="10000"/>
                  </a:schemeClr>
                </a:solidFill>
                <a:prstDash val="solid"/>
                <a:round/>
                <a:headEnd type="none" w="med" len="med"/>
                <a:tailEnd type="triangle" w="med" len="lg"/>
              </a:ln>
              <a:effectLst/>
            </p:spPr>
          </p:cxnSp>
          <p:cxnSp>
            <p:nvCxnSpPr>
              <p:cNvPr id="147" name="Ευθύγραμμο βέλος σύνδεσης 146"/>
              <p:cNvCxnSpPr/>
              <p:nvPr/>
            </p:nvCxnSpPr>
            <p:spPr bwMode="auto">
              <a:xfrm flipH="1">
                <a:off x="321179" y="5110030"/>
                <a:ext cx="425740" cy="22311"/>
              </a:xfrm>
              <a:prstGeom prst="straightConnector1">
                <a:avLst/>
              </a:prstGeom>
              <a:noFill/>
              <a:ln w="28575" cap="flat" cmpd="sng" algn="ctr">
                <a:solidFill>
                  <a:schemeClr val="accent4">
                    <a:lumMod val="10000"/>
                  </a:schemeClr>
                </a:solidFill>
                <a:prstDash val="solid"/>
                <a:round/>
                <a:headEnd type="none" w="med" len="med"/>
                <a:tailEnd type="triangle" w="med" len="lg"/>
              </a:ln>
              <a:effectLst/>
            </p:spPr>
          </p:cxnSp>
          <p:cxnSp>
            <p:nvCxnSpPr>
              <p:cNvPr id="149" name="Ευθύγραμμο βέλος σύνδεσης 148"/>
              <p:cNvCxnSpPr/>
              <p:nvPr/>
            </p:nvCxnSpPr>
            <p:spPr bwMode="auto">
              <a:xfrm flipH="1" flipV="1">
                <a:off x="699699" y="4370995"/>
                <a:ext cx="195729" cy="373835"/>
              </a:xfrm>
              <a:prstGeom prst="straightConnector1">
                <a:avLst/>
              </a:prstGeom>
              <a:noFill/>
              <a:ln w="28575" cap="flat" cmpd="sng" algn="ctr">
                <a:solidFill>
                  <a:schemeClr val="accent4">
                    <a:lumMod val="10000"/>
                  </a:schemeClr>
                </a:solidFill>
                <a:prstDash val="solid"/>
                <a:round/>
                <a:headEnd type="none" w="med" len="med"/>
                <a:tailEnd type="triangle" w="med" len="lg"/>
              </a:ln>
              <a:effectLst/>
            </p:spPr>
          </p:cxnSp>
          <p:cxnSp>
            <p:nvCxnSpPr>
              <p:cNvPr id="151" name="Ευθύγραμμο βέλος σύνδεσης 150"/>
              <p:cNvCxnSpPr/>
              <p:nvPr/>
            </p:nvCxnSpPr>
            <p:spPr bwMode="auto">
              <a:xfrm flipH="1" flipV="1">
                <a:off x="843047" y="4232993"/>
                <a:ext cx="309836" cy="248637"/>
              </a:xfrm>
              <a:prstGeom prst="straightConnector1">
                <a:avLst/>
              </a:prstGeom>
              <a:noFill/>
              <a:ln w="28575" cap="flat" cmpd="sng" algn="ctr">
                <a:solidFill>
                  <a:schemeClr val="accent4">
                    <a:lumMod val="10000"/>
                  </a:schemeClr>
                </a:solidFill>
                <a:prstDash val="solid"/>
                <a:round/>
                <a:headEnd type="none" w="med" len="med"/>
                <a:tailEnd type="triangle" w="med" len="lg"/>
              </a:ln>
              <a:effectLst/>
            </p:spPr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54" name="Ορθογώνιο 153"/>
                  <p:cNvSpPr/>
                  <p:nvPr/>
                </p:nvSpPr>
                <p:spPr>
                  <a:xfrm>
                    <a:off x="1621846" y="5735445"/>
                    <a:ext cx="503664" cy="369204"/>
                  </a:xfrm>
                  <a:prstGeom prst="rect">
                    <a:avLst/>
                  </a:prstGeom>
                  <a:ln w="28575">
                    <a:noFill/>
                  </a:ln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600" u="none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</m:t>
                          </m:r>
                          <m:acc>
                            <m:accPr>
                              <m:chr m:val="⃗"/>
                              <m:ctrlPr>
                                <a:rPr lang="en-US" sz="1600" i="1" u="none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1600" u="none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𝑨</m:t>
                              </m:r>
                            </m:e>
                          </m:acc>
                        </m:oMath>
                      </m:oMathPara>
                    </a14:m>
                    <a:endParaRPr lang="el-GR" sz="1600" dirty="0">
                      <a:solidFill>
                        <a:srgbClr val="00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54" name="Ορθογώνιο 153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621846" y="5735445"/>
                    <a:ext cx="503664" cy="369204"/>
                  </a:xfrm>
                  <a:prstGeom prst="rect">
                    <a:avLst/>
                  </a:prstGeom>
                  <a:blipFill>
                    <a:blip r:embed="rId4"/>
                    <a:stretch>
                      <a:fillRect/>
                    </a:stretch>
                  </a:blipFill>
                  <a:ln w="28575">
                    <a:noFill/>
                  </a:ln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70" name="Ορθογώνιο 69"/>
            <p:cNvSpPr/>
            <p:nvPr/>
          </p:nvSpPr>
          <p:spPr>
            <a:xfrm>
              <a:off x="3066446" y="4668328"/>
              <a:ext cx="5987496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600" i="0" u="none" dirty="0" smtClean="0">
                  <a:solidFill>
                    <a:srgbClr val="FF0000"/>
                  </a:solidFill>
                </a:rPr>
                <a:t>Η ένταση </a:t>
              </a:r>
              <a:r>
                <a:rPr lang="en-US" sz="1600" i="0" u="none" dirty="0" smtClean="0">
                  <a:solidFill>
                    <a:srgbClr val="FF0000"/>
                  </a:solidFill>
                </a:rPr>
                <a:t>E </a:t>
              </a:r>
              <a:r>
                <a:rPr lang="el-GR" sz="1600" i="0" u="none" dirty="0" smtClean="0">
                  <a:solidFill>
                    <a:srgbClr val="FF0000"/>
                  </a:solidFill>
                </a:rPr>
                <a:t>του ηλεκτρικού πεδίου έχει αντίθετο προσανατολισμός με το διάνυσμα της στοιχειώδους επιφάνειας </a:t>
              </a:r>
              <a:r>
                <a:rPr lang="en-US" sz="1600" u="none" dirty="0" err="1" smtClean="0">
                  <a:solidFill>
                    <a:srgbClr val="FF0000"/>
                  </a:solidFill>
                </a:rPr>
                <a:t>dA</a:t>
              </a:r>
              <a:endParaRPr lang="el-GR" sz="1600" dirty="0">
                <a:solidFill>
                  <a:schemeClr val="bg1"/>
                </a:solidFill>
              </a:endParaRPr>
            </a:p>
          </p:txBody>
        </p:sp>
      </p:grpSp>
      <p:sp>
        <p:nvSpPr>
          <p:cNvPr id="71" name="Ορθογώνιο 70"/>
          <p:cNvSpPr/>
          <p:nvPr/>
        </p:nvSpPr>
        <p:spPr>
          <a:xfrm>
            <a:off x="3052590" y="5288323"/>
            <a:ext cx="467824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600" i="0" u="none" dirty="0" smtClean="0">
                <a:solidFill>
                  <a:srgbClr val="FF0000"/>
                </a:solidFill>
              </a:rPr>
              <a:t>Η </a:t>
            </a:r>
            <a:r>
              <a:rPr lang="el-GR" sz="1600" i="0" u="none" dirty="0" smtClean="0">
                <a:solidFill>
                  <a:schemeClr val="bg1"/>
                </a:solidFill>
              </a:rPr>
              <a:t>ροή Φ</a:t>
            </a:r>
            <a:r>
              <a:rPr lang="el-GR" sz="1600" i="0" u="none" dirty="0" smtClean="0">
                <a:solidFill>
                  <a:srgbClr val="FF0000"/>
                </a:solidFill>
              </a:rPr>
              <a:t> του ηλεκτρικού πεδίου είναι </a:t>
            </a:r>
            <a:r>
              <a:rPr lang="el-GR" sz="1600" i="0" u="none" dirty="0" smtClean="0">
                <a:solidFill>
                  <a:schemeClr val="bg1"/>
                </a:solidFill>
              </a:rPr>
              <a:t>αρνητική</a:t>
            </a:r>
            <a:endParaRPr lang="el-GR" sz="1600" dirty="0">
              <a:solidFill>
                <a:schemeClr val="bg1"/>
              </a:solidFill>
            </a:endParaRPr>
          </a:p>
        </p:txBody>
      </p:sp>
      <p:sp>
        <p:nvSpPr>
          <p:cNvPr id="72" name="Ορθογώνιο 71"/>
          <p:cNvSpPr/>
          <p:nvPr/>
        </p:nvSpPr>
        <p:spPr>
          <a:xfrm>
            <a:off x="3061951" y="5610444"/>
            <a:ext cx="605780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600" i="0" u="none" dirty="0" smtClean="0">
                <a:solidFill>
                  <a:srgbClr val="FF0000"/>
                </a:solidFill>
              </a:rPr>
              <a:t>Εντός της κλειστής επιφάνειας Α υπάρχουν </a:t>
            </a:r>
            <a:r>
              <a:rPr lang="el-GR" sz="1600" i="0" u="none" dirty="0" smtClean="0">
                <a:solidFill>
                  <a:schemeClr val="bg1"/>
                </a:solidFill>
              </a:rPr>
              <a:t>καταβόθρες ηλεκτρικού πεδίου</a:t>
            </a:r>
            <a:endParaRPr lang="el-GR" sz="1600" dirty="0">
              <a:solidFill>
                <a:schemeClr val="bg1"/>
              </a:solidFill>
            </a:endParaRPr>
          </a:p>
        </p:txBody>
      </p:sp>
      <p:grpSp>
        <p:nvGrpSpPr>
          <p:cNvPr id="41" name="Ομάδα 40"/>
          <p:cNvGrpSpPr/>
          <p:nvPr/>
        </p:nvGrpSpPr>
        <p:grpSpPr>
          <a:xfrm>
            <a:off x="289010" y="1360015"/>
            <a:ext cx="2351868" cy="2162816"/>
            <a:chOff x="289010" y="1360015"/>
            <a:chExt cx="2351868" cy="2162816"/>
          </a:xfrm>
        </p:grpSpPr>
        <p:cxnSp>
          <p:nvCxnSpPr>
            <p:cNvPr id="17" name="Ευθύγραμμο βέλος σύνδεσης 16"/>
            <p:cNvCxnSpPr/>
            <p:nvPr/>
          </p:nvCxnSpPr>
          <p:spPr bwMode="auto">
            <a:xfrm flipV="1">
              <a:off x="1525494" y="1360015"/>
              <a:ext cx="46469" cy="365590"/>
            </a:xfrm>
            <a:prstGeom prst="straightConnector1">
              <a:avLst/>
            </a:prstGeom>
            <a:noFill/>
            <a:ln w="28575" cap="flat" cmpd="sng" algn="ctr">
              <a:solidFill>
                <a:schemeClr val="accent4">
                  <a:lumMod val="10000"/>
                </a:schemeClr>
              </a:solidFill>
              <a:prstDash val="solid"/>
              <a:round/>
              <a:headEnd type="none" w="med" len="med"/>
              <a:tailEnd type="triangle" w="med" len="lg"/>
            </a:ln>
            <a:effectLst/>
          </p:spPr>
        </p:cxnSp>
        <p:cxnSp>
          <p:nvCxnSpPr>
            <p:cNvPr id="21" name="Ευθύγραμμο βέλος σύνδεσης 20"/>
            <p:cNvCxnSpPr/>
            <p:nvPr/>
          </p:nvCxnSpPr>
          <p:spPr bwMode="auto">
            <a:xfrm flipV="1">
              <a:off x="1926122" y="1559685"/>
              <a:ext cx="132848" cy="352520"/>
            </a:xfrm>
            <a:prstGeom prst="straightConnector1">
              <a:avLst/>
            </a:prstGeom>
            <a:noFill/>
            <a:ln w="28575" cap="flat" cmpd="sng" algn="ctr">
              <a:solidFill>
                <a:schemeClr val="accent4">
                  <a:lumMod val="10000"/>
                </a:schemeClr>
              </a:solidFill>
              <a:prstDash val="solid"/>
              <a:round/>
              <a:headEnd type="none" w="med" len="med"/>
              <a:tailEnd type="triangle" w="med" len="lg"/>
            </a:ln>
            <a:effectLst/>
          </p:spPr>
        </p:cxnSp>
        <p:cxnSp>
          <p:nvCxnSpPr>
            <p:cNvPr id="28" name="Ευθύγραμμο βέλος σύνδεσης 27"/>
            <p:cNvCxnSpPr/>
            <p:nvPr/>
          </p:nvCxnSpPr>
          <p:spPr bwMode="auto">
            <a:xfrm flipV="1">
              <a:off x="2264743" y="2099400"/>
              <a:ext cx="376135" cy="68062"/>
            </a:xfrm>
            <a:prstGeom prst="straightConnector1">
              <a:avLst/>
            </a:prstGeom>
            <a:noFill/>
            <a:ln w="28575" cap="flat" cmpd="sng" algn="ctr">
              <a:solidFill>
                <a:schemeClr val="accent4">
                  <a:lumMod val="10000"/>
                </a:schemeClr>
              </a:solidFill>
              <a:prstDash val="solid"/>
              <a:round/>
              <a:headEnd type="none" w="med" len="med"/>
              <a:tailEnd type="triangle" w="med" len="lg"/>
            </a:ln>
            <a:effectLst/>
          </p:spPr>
        </p:cxnSp>
        <p:cxnSp>
          <p:nvCxnSpPr>
            <p:cNvPr id="49" name="Ευθύγραμμο βέλος σύνδεσης 48"/>
            <p:cNvCxnSpPr/>
            <p:nvPr/>
          </p:nvCxnSpPr>
          <p:spPr bwMode="auto">
            <a:xfrm>
              <a:off x="1393953" y="3079006"/>
              <a:ext cx="131738" cy="347516"/>
            </a:xfrm>
            <a:prstGeom prst="straightConnector1">
              <a:avLst/>
            </a:prstGeom>
            <a:noFill/>
            <a:ln w="28575" cap="flat" cmpd="sng" algn="ctr">
              <a:solidFill>
                <a:schemeClr val="accent4">
                  <a:lumMod val="10000"/>
                </a:schemeClr>
              </a:solidFill>
              <a:prstDash val="solid"/>
              <a:round/>
              <a:headEnd type="none" w="med" len="med"/>
              <a:tailEnd type="triangle" w="med" len="lg"/>
            </a:ln>
            <a:effectLst/>
          </p:spPr>
        </p:cxnSp>
        <p:cxnSp>
          <p:nvCxnSpPr>
            <p:cNvPr id="63" name="Ευθύγραμμο βέλος σύνδεσης 62"/>
            <p:cNvCxnSpPr/>
            <p:nvPr/>
          </p:nvCxnSpPr>
          <p:spPr bwMode="auto">
            <a:xfrm flipH="1" flipV="1">
              <a:off x="289010" y="2833892"/>
              <a:ext cx="362354" cy="71038"/>
            </a:xfrm>
            <a:prstGeom prst="straightConnector1">
              <a:avLst/>
            </a:prstGeom>
            <a:noFill/>
            <a:ln w="28575" cap="flat" cmpd="sng" algn="ctr">
              <a:solidFill>
                <a:schemeClr val="accent4">
                  <a:lumMod val="10000"/>
                </a:schemeClr>
              </a:solidFill>
              <a:prstDash val="solid"/>
              <a:round/>
              <a:headEnd type="none" w="med" len="med"/>
              <a:tailEnd type="triangle" w="med" len="lg"/>
            </a:ln>
            <a:effectLst/>
          </p:spPr>
        </p:cxnSp>
        <p:cxnSp>
          <p:nvCxnSpPr>
            <p:cNvPr id="73" name="Ευθύγραμμο βέλος σύνδεσης 72"/>
            <p:cNvCxnSpPr/>
            <p:nvPr/>
          </p:nvCxnSpPr>
          <p:spPr bwMode="auto">
            <a:xfrm flipH="1">
              <a:off x="324644" y="2515766"/>
              <a:ext cx="425740" cy="22311"/>
            </a:xfrm>
            <a:prstGeom prst="straightConnector1">
              <a:avLst/>
            </a:prstGeom>
            <a:noFill/>
            <a:ln w="28575" cap="flat" cmpd="sng" algn="ctr">
              <a:solidFill>
                <a:schemeClr val="accent4">
                  <a:lumMod val="10000"/>
                </a:schemeClr>
              </a:solidFill>
              <a:prstDash val="solid"/>
              <a:round/>
              <a:headEnd type="none" w="med" len="med"/>
              <a:tailEnd type="triangle" w="med" len="lg"/>
            </a:ln>
            <a:effectLst/>
          </p:spPr>
        </p:cxnSp>
        <p:cxnSp>
          <p:nvCxnSpPr>
            <p:cNvPr id="80" name="Ευθύγραμμο βέλος σύνδεσης 79"/>
            <p:cNvCxnSpPr/>
            <p:nvPr/>
          </p:nvCxnSpPr>
          <p:spPr bwMode="auto">
            <a:xfrm flipH="1" flipV="1">
              <a:off x="673445" y="1837422"/>
              <a:ext cx="225449" cy="313145"/>
            </a:xfrm>
            <a:prstGeom prst="straightConnector1">
              <a:avLst/>
            </a:prstGeom>
            <a:noFill/>
            <a:ln w="28575" cap="flat" cmpd="sng" algn="ctr">
              <a:solidFill>
                <a:schemeClr val="accent4">
                  <a:lumMod val="10000"/>
                </a:schemeClr>
              </a:solidFill>
              <a:prstDash val="solid"/>
              <a:round/>
              <a:headEnd type="none" w="med" len="med"/>
              <a:tailEnd type="triangle" w="med" len="lg"/>
            </a:ln>
            <a:effectLst/>
          </p:spPr>
        </p:cxnSp>
        <p:cxnSp>
          <p:nvCxnSpPr>
            <p:cNvPr id="45" name="Ευθύγραμμο βέλος σύνδεσης 44"/>
            <p:cNvCxnSpPr/>
            <p:nvPr/>
          </p:nvCxnSpPr>
          <p:spPr bwMode="auto">
            <a:xfrm>
              <a:off x="1759204" y="2852975"/>
              <a:ext cx="195961" cy="337756"/>
            </a:xfrm>
            <a:prstGeom prst="straightConnector1">
              <a:avLst/>
            </a:prstGeom>
            <a:noFill/>
            <a:ln w="28575" cap="flat" cmpd="sng" algn="ctr">
              <a:solidFill>
                <a:schemeClr val="accent4">
                  <a:lumMod val="10000"/>
                </a:schemeClr>
              </a:solidFill>
              <a:prstDash val="solid"/>
              <a:round/>
              <a:headEnd type="none" w="med" len="med"/>
              <a:tailEnd type="triangle" w="med" len="lg"/>
            </a:ln>
            <a:effectLst/>
          </p:spPr>
        </p:cxnSp>
        <p:cxnSp>
          <p:nvCxnSpPr>
            <p:cNvPr id="57" name="Ευθύγραμμο βέλος σύνδεσης 56"/>
            <p:cNvCxnSpPr/>
            <p:nvPr/>
          </p:nvCxnSpPr>
          <p:spPr bwMode="auto">
            <a:xfrm flipH="1">
              <a:off x="893113" y="3131571"/>
              <a:ext cx="42294" cy="391260"/>
            </a:xfrm>
            <a:prstGeom prst="straightConnector1">
              <a:avLst/>
            </a:prstGeom>
            <a:noFill/>
            <a:ln w="28575" cap="flat" cmpd="sng" algn="ctr">
              <a:solidFill>
                <a:schemeClr val="accent4">
                  <a:lumMod val="10000"/>
                </a:schemeClr>
              </a:solidFill>
              <a:prstDash val="solid"/>
              <a:round/>
              <a:headEnd type="none" w="med" len="med"/>
              <a:tailEnd type="triangle" w="med" len="lg"/>
            </a:ln>
            <a:effectLst/>
          </p:spPr>
        </p:cxnSp>
        <p:cxnSp>
          <p:nvCxnSpPr>
            <p:cNvPr id="84" name="Ευθύγραμμο βέλος σύνδεσης 83"/>
            <p:cNvCxnSpPr/>
            <p:nvPr/>
          </p:nvCxnSpPr>
          <p:spPr bwMode="auto">
            <a:xfrm flipH="1" flipV="1">
              <a:off x="846512" y="1638729"/>
              <a:ext cx="309836" cy="248637"/>
            </a:xfrm>
            <a:prstGeom prst="straightConnector1">
              <a:avLst/>
            </a:prstGeom>
            <a:noFill/>
            <a:ln w="28575" cap="flat" cmpd="sng" algn="ctr">
              <a:solidFill>
                <a:schemeClr val="accent4">
                  <a:lumMod val="10000"/>
                </a:schemeClr>
              </a:solidFill>
              <a:prstDash val="solid"/>
              <a:round/>
              <a:headEnd type="none" w="med" len="med"/>
              <a:tailEnd type="triangle" w="med" len="lg"/>
            </a:ln>
            <a:effectLst/>
          </p:spPr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5" name="Ορθογώνιο 114"/>
                <p:cNvSpPr/>
                <p:nvPr/>
              </p:nvSpPr>
              <p:spPr>
                <a:xfrm>
                  <a:off x="1625311" y="3120397"/>
                  <a:ext cx="503664" cy="369204"/>
                </a:xfrm>
                <a:prstGeom prst="rect">
                  <a:avLst/>
                </a:prstGeom>
                <a:ln w="28575"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u="none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𝒅</m:t>
                        </m:r>
                        <m:acc>
                          <m:accPr>
                            <m:chr m:val="⃗"/>
                            <m:ctrlPr>
                              <a:rPr lang="en-US" sz="1600" i="1" u="none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1600" u="none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𝑨</m:t>
                            </m:r>
                          </m:e>
                        </m:acc>
                      </m:oMath>
                    </m:oMathPara>
                  </a14:m>
                  <a:endParaRPr lang="el-GR" sz="1600" dirty="0">
                    <a:solidFill>
                      <a:srgbClr val="000000"/>
                    </a:solidFill>
                  </a:endParaRPr>
                </a:p>
              </p:txBody>
            </p:sp>
          </mc:Choice>
          <mc:Fallback xmlns="">
            <p:sp>
              <p:nvSpPr>
                <p:cNvPr id="115" name="Ορθογώνιο 11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25311" y="3120397"/>
                  <a:ext cx="503664" cy="369204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  <a:ln w="28575">
                  <a:noFill/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94" name="Ευθύγραμμο βέλος σύνδεσης 93"/>
            <p:cNvCxnSpPr/>
            <p:nvPr/>
          </p:nvCxnSpPr>
          <p:spPr bwMode="auto">
            <a:xfrm>
              <a:off x="2095022" y="2569246"/>
              <a:ext cx="229418" cy="382187"/>
            </a:xfrm>
            <a:prstGeom prst="straightConnector1">
              <a:avLst/>
            </a:prstGeom>
            <a:noFill/>
            <a:ln w="28575" cap="flat" cmpd="sng" algn="ctr">
              <a:solidFill>
                <a:schemeClr val="accent4">
                  <a:lumMod val="10000"/>
                </a:schemeClr>
              </a:solidFill>
              <a:prstDash val="solid"/>
              <a:round/>
              <a:headEnd type="none" w="med" len="med"/>
              <a:tailEnd type="triangle" w="med" len="lg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45049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2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/>
      <p:bldP spid="68" grpId="0"/>
      <p:bldP spid="69" grpId="0"/>
      <p:bldP spid="71" grpId="0"/>
      <p:bldP spid="7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Ομάδα 8"/>
          <p:cNvGrpSpPr/>
          <p:nvPr/>
        </p:nvGrpSpPr>
        <p:grpSpPr>
          <a:xfrm>
            <a:off x="5372100" y="2362200"/>
            <a:ext cx="2152650" cy="1857375"/>
            <a:chOff x="5372100" y="2362200"/>
            <a:chExt cx="2152650" cy="1857375"/>
          </a:xfrm>
        </p:grpSpPr>
        <p:grpSp>
          <p:nvGrpSpPr>
            <p:cNvPr id="8" name="Ομάδα 7"/>
            <p:cNvGrpSpPr/>
            <p:nvPr/>
          </p:nvGrpSpPr>
          <p:grpSpPr>
            <a:xfrm>
              <a:off x="5372100" y="2362200"/>
              <a:ext cx="2152650" cy="1857375"/>
              <a:chOff x="5372100" y="2362200"/>
              <a:chExt cx="2152650" cy="1857375"/>
            </a:xfrm>
          </p:grpSpPr>
          <p:sp>
            <p:nvSpPr>
              <p:cNvPr id="871695" name="Line 271"/>
              <p:cNvSpPr>
                <a:spLocks noChangeShapeType="1"/>
              </p:cNvSpPr>
              <p:nvPr/>
            </p:nvSpPr>
            <p:spPr bwMode="auto">
              <a:xfrm flipV="1">
                <a:off x="5472256" y="2524125"/>
                <a:ext cx="1466850" cy="1352550"/>
              </a:xfrm>
              <a:prstGeom prst="line">
                <a:avLst/>
              </a:prstGeom>
              <a:noFill/>
              <a:ln w="34925">
                <a:solidFill>
                  <a:schemeClr val="tx2"/>
                </a:solidFill>
                <a:round/>
                <a:headEnd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rIns="0"/>
              <a:lstStyle/>
              <a:p>
                <a:endParaRPr lang="el-GR"/>
              </a:p>
            </p:txBody>
          </p:sp>
          <p:grpSp>
            <p:nvGrpSpPr>
              <p:cNvPr id="6" name="Ομάδα 5"/>
              <p:cNvGrpSpPr/>
              <p:nvPr/>
            </p:nvGrpSpPr>
            <p:grpSpPr>
              <a:xfrm>
                <a:off x="5372100" y="3790950"/>
                <a:ext cx="647700" cy="428625"/>
                <a:chOff x="5372100" y="3790950"/>
                <a:chExt cx="647700" cy="428625"/>
              </a:xfrm>
            </p:grpSpPr>
            <p:sp>
              <p:nvSpPr>
                <p:cNvPr id="871682" name="Oval 258"/>
                <p:cNvSpPr>
                  <a:spLocks noChangeArrowheads="1"/>
                </p:cNvSpPr>
                <p:nvPr/>
              </p:nvSpPr>
              <p:spPr bwMode="auto">
                <a:xfrm>
                  <a:off x="5372100" y="3790950"/>
                  <a:ext cx="171450" cy="171450"/>
                </a:xfrm>
                <a:prstGeom prst="ellipse">
                  <a:avLst/>
                </a:prstGeom>
                <a:solidFill>
                  <a:srgbClr val="FC0000"/>
                </a:solidFill>
                <a:ln w="12700">
                  <a:solidFill>
                    <a:srgbClr val="FC0000"/>
                  </a:solidFill>
                  <a:round/>
                  <a:headEnd/>
                  <a:tailEnd/>
                </a:ln>
              </p:spPr>
              <p:txBody>
                <a:bodyPr wrap="none" lIns="0" rIns="0" anchor="ctr"/>
                <a:lstStyle>
                  <a:lvl1pPr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endParaRPr lang="el-GR" altLang="el-GR"/>
                </a:p>
              </p:txBody>
            </p:sp>
            <p:sp>
              <p:nvSpPr>
                <p:cNvPr id="871688" name="Text Box 264"/>
                <p:cNvSpPr txBox="1">
                  <a:spLocks noChangeArrowheads="1"/>
                </p:cNvSpPr>
                <p:nvPr/>
              </p:nvSpPr>
              <p:spPr bwMode="auto">
                <a:xfrm>
                  <a:off x="5543550" y="3838575"/>
                  <a:ext cx="476250" cy="3810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marL="285750" indent="-28575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n-US" altLang="el-GR" u="none"/>
                    <a:t>+q</a:t>
                  </a:r>
                  <a:r>
                    <a:rPr lang="en-US" altLang="el-GR" u="none" baseline="-25000"/>
                    <a:t>1</a:t>
                  </a:r>
                  <a:endParaRPr lang="el-GR" altLang="el-GR" u="none"/>
                </a:p>
              </p:txBody>
            </p:sp>
          </p:grpSp>
          <p:grpSp>
            <p:nvGrpSpPr>
              <p:cNvPr id="7" name="Ομάδα 6"/>
              <p:cNvGrpSpPr/>
              <p:nvPr/>
            </p:nvGrpSpPr>
            <p:grpSpPr>
              <a:xfrm>
                <a:off x="6838950" y="2362200"/>
                <a:ext cx="685800" cy="381000"/>
                <a:chOff x="6838950" y="2362200"/>
                <a:chExt cx="685800" cy="381000"/>
              </a:xfrm>
            </p:grpSpPr>
            <p:sp>
              <p:nvSpPr>
                <p:cNvPr id="871683" name="Oval 259"/>
                <p:cNvSpPr>
                  <a:spLocks noChangeArrowheads="1"/>
                </p:cNvSpPr>
                <p:nvPr/>
              </p:nvSpPr>
              <p:spPr bwMode="auto">
                <a:xfrm>
                  <a:off x="6838950" y="2438400"/>
                  <a:ext cx="171450" cy="171450"/>
                </a:xfrm>
                <a:prstGeom prst="ellipse">
                  <a:avLst/>
                </a:prstGeom>
                <a:solidFill>
                  <a:schemeClr val="accent1"/>
                </a:solidFill>
                <a:ln w="12700">
                  <a:solidFill>
                    <a:schemeClr val="accent1"/>
                  </a:solidFill>
                  <a:round/>
                  <a:headEnd/>
                  <a:tailEnd/>
                </a:ln>
              </p:spPr>
              <p:txBody>
                <a:bodyPr wrap="none" lIns="0" rIns="0" anchor="ctr"/>
                <a:lstStyle>
                  <a:lvl1pPr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endParaRPr lang="el-GR" altLang="el-GR"/>
                </a:p>
              </p:txBody>
            </p:sp>
            <p:sp>
              <p:nvSpPr>
                <p:cNvPr id="871689" name="Text Box 265"/>
                <p:cNvSpPr txBox="1">
                  <a:spLocks noChangeArrowheads="1"/>
                </p:cNvSpPr>
                <p:nvPr/>
              </p:nvSpPr>
              <p:spPr bwMode="auto">
                <a:xfrm>
                  <a:off x="7048500" y="2362200"/>
                  <a:ext cx="476250" cy="3810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marL="285750" indent="-28575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5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n-US" altLang="el-GR" u="none"/>
                    <a:t>-q</a:t>
                  </a:r>
                  <a:r>
                    <a:rPr lang="en-US" altLang="el-GR" u="none" baseline="-25000"/>
                    <a:t>2</a:t>
                  </a:r>
                  <a:endParaRPr lang="el-GR" altLang="el-GR" u="none"/>
                </a:p>
              </p:txBody>
            </p: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/>
                <p:cNvSpPr txBox="1"/>
                <p:nvPr/>
              </p:nvSpPr>
              <p:spPr>
                <a:xfrm>
                  <a:off x="5923627" y="2871224"/>
                  <a:ext cx="405880" cy="43088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2200" i="1" u="none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200" b="1" i="1" u="none" smtClean="0">
                                <a:latin typeface="Cambria Math"/>
                              </a:rPr>
                              <m:t>𝒓</m:t>
                            </m:r>
                          </m:e>
                        </m:acc>
                      </m:oMath>
                    </m:oMathPara>
                  </a14:m>
                  <a:endParaRPr lang="el-GR" sz="2200" u="none" dirty="0"/>
                </a:p>
              </p:txBody>
            </p:sp>
          </mc:Choice>
          <mc:Fallback xmlns="">
            <p:sp>
              <p:nvSpPr>
                <p:cNvPr id="30" name="TextBox 2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23627" y="2871224"/>
                  <a:ext cx="405880" cy="430887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871653" name="Rectangle 229"/>
          <p:cNvSpPr>
            <a:spLocks noChangeArrowheads="1"/>
          </p:cNvSpPr>
          <p:nvPr/>
        </p:nvSpPr>
        <p:spPr bwMode="auto">
          <a:xfrm>
            <a:off x="990600" y="487363"/>
            <a:ext cx="7162800" cy="4873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2800" i="0" u="none" dirty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anose="02020603050405020304" pitchFamily="18" charset="0"/>
              </a:rPr>
              <a:t>Ο ΝΟΜΟΣ ΤΟΥ </a:t>
            </a:r>
            <a:r>
              <a:rPr lang="en-US" sz="2800" i="0" u="none" dirty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anose="02020603050405020304" pitchFamily="18" charset="0"/>
              </a:rPr>
              <a:t>COULOMB</a:t>
            </a:r>
          </a:p>
        </p:txBody>
      </p:sp>
      <p:grpSp>
        <p:nvGrpSpPr>
          <p:cNvPr id="4" name="Ομάδα 3"/>
          <p:cNvGrpSpPr/>
          <p:nvPr/>
        </p:nvGrpSpPr>
        <p:grpSpPr>
          <a:xfrm>
            <a:off x="1847850" y="3419475"/>
            <a:ext cx="685800" cy="390525"/>
            <a:chOff x="1847850" y="3419475"/>
            <a:chExt cx="685800" cy="390525"/>
          </a:xfrm>
        </p:grpSpPr>
        <p:sp>
          <p:nvSpPr>
            <p:cNvPr id="871672" name="Oval 248"/>
            <p:cNvSpPr>
              <a:spLocks noChangeArrowheads="1"/>
            </p:cNvSpPr>
            <p:nvPr/>
          </p:nvSpPr>
          <p:spPr bwMode="auto">
            <a:xfrm>
              <a:off x="1847850" y="3419475"/>
              <a:ext cx="171450" cy="171450"/>
            </a:xfrm>
            <a:prstGeom prst="ellipse">
              <a:avLst/>
            </a:prstGeom>
            <a:solidFill>
              <a:srgbClr val="FC0000"/>
            </a:solidFill>
            <a:ln w="12700">
              <a:solidFill>
                <a:srgbClr val="FC0000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871674" name="Text Box 250"/>
            <p:cNvSpPr txBox="1">
              <a:spLocks noChangeArrowheads="1"/>
            </p:cNvSpPr>
            <p:nvPr/>
          </p:nvSpPr>
          <p:spPr bwMode="auto">
            <a:xfrm>
              <a:off x="2057400" y="3429000"/>
              <a:ext cx="476250" cy="381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2857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 u="none"/>
                <a:t>+q</a:t>
              </a:r>
              <a:r>
                <a:rPr lang="en-US" altLang="el-GR" u="none" baseline="-25000"/>
                <a:t>1</a:t>
              </a:r>
              <a:endParaRPr lang="el-GR" altLang="el-GR" u="none"/>
            </a:p>
          </p:txBody>
        </p:sp>
      </p:grpSp>
      <p:grpSp>
        <p:nvGrpSpPr>
          <p:cNvPr id="5" name="Ομάδα 4"/>
          <p:cNvGrpSpPr/>
          <p:nvPr/>
        </p:nvGrpSpPr>
        <p:grpSpPr>
          <a:xfrm>
            <a:off x="3295650" y="2066925"/>
            <a:ext cx="561975" cy="447675"/>
            <a:chOff x="3295650" y="2066925"/>
            <a:chExt cx="561975" cy="447675"/>
          </a:xfrm>
        </p:grpSpPr>
        <p:sp>
          <p:nvSpPr>
            <p:cNvPr id="871673" name="Oval 249"/>
            <p:cNvSpPr>
              <a:spLocks noChangeArrowheads="1"/>
            </p:cNvSpPr>
            <p:nvPr/>
          </p:nvSpPr>
          <p:spPr bwMode="auto">
            <a:xfrm>
              <a:off x="3295650" y="2066925"/>
              <a:ext cx="171450" cy="171450"/>
            </a:xfrm>
            <a:prstGeom prst="ellipse">
              <a:avLst/>
            </a:prstGeom>
            <a:solidFill>
              <a:srgbClr val="FC0000"/>
            </a:solidFill>
            <a:ln w="12700">
              <a:solidFill>
                <a:srgbClr val="FC0000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871675" name="Text Box 251"/>
            <p:cNvSpPr txBox="1">
              <a:spLocks noChangeArrowheads="1"/>
            </p:cNvSpPr>
            <p:nvPr/>
          </p:nvSpPr>
          <p:spPr bwMode="auto">
            <a:xfrm>
              <a:off x="3381375" y="2133600"/>
              <a:ext cx="476250" cy="381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2857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 u="none"/>
                <a:t>+q</a:t>
              </a:r>
              <a:r>
                <a:rPr lang="en-US" altLang="el-GR" u="none" baseline="-25000"/>
                <a:t>2</a:t>
              </a:r>
              <a:endParaRPr lang="el-GR" altLang="el-GR" u="none"/>
            </a:p>
          </p:txBody>
        </p:sp>
      </p:grpSp>
      <p:grpSp>
        <p:nvGrpSpPr>
          <p:cNvPr id="10" name="Ομάδα 9"/>
          <p:cNvGrpSpPr/>
          <p:nvPr/>
        </p:nvGrpSpPr>
        <p:grpSpPr>
          <a:xfrm>
            <a:off x="1333500" y="1581150"/>
            <a:ext cx="2914650" cy="2762250"/>
            <a:chOff x="1333500" y="1581150"/>
            <a:chExt cx="2914650" cy="2762250"/>
          </a:xfrm>
        </p:grpSpPr>
        <p:sp>
          <p:nvSpPr>
            <p:cNvPr id="871678" name="Line 254"/>
            <p:cNvSpPr>
              <a:spLocks noChangeShapeType="1"/>
            </p:cNvSpPr>
            <p:nvPr/>
          </p:nvSpPr>
          <p:spPr bwMode="auto">
            <a:xfrm flipV="1">
              <a:off x="3400425" y="1638300"/>
              <a:ext cx="571500" cy="514350"/>
            </a:xfrm>
            <a:prstGeom prst="line">
              <a:avLst/>
            </a:prstGeom>
            <a:noFill/>
            <a:ln w="38100">
              <a:solidFill>
                <a:srgbClr val="FC00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871679" name="Line 255"/>
            <p:cNvSpPr>
              <a:spLocks noChangeShapeType="1"/>
            </p:cNvSpPr>
            <p:nvPr/>
          </p:nvSpPr>
          <p:spPr bwMode="auto">
            <a:xfrm rot="10800000" flipV="1">
              <a:off x="1333500" y="3514725"/>
              <a:ext cx="571500" cy="514350"/>
            </a:xfrm>
            <a:prstGeom prst="line">
              <a:avLst/>
            </a:prstGeom>
            <a:noFill/>
            <a:ln w="38100">
              <a:solidFill>
                <a:srgbClr val="FC00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871680" name="Text Box 256"/>
            <p:cNvSpPr txBox="1">
              <a:spLocks noChangeArrowheads="1"/>
            </p:cNvSpPr>
            <p:nvPr/>
          </p:nvSpPr>
          <p:spPr bwMode="auto">
            <a:xfrm>
              <a:off x="3990975" y="1581150"/>
              <a:ext cx="257175" cy="381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2857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 u="none" dirty="0">
                  <a:solidFill>
                    <a:srgbClr val="FC0000"/>
                  </a:solidFill>
                </a:rPr>
                <a:t>F</a:t>
              </a:r>
              <a:endParaRPr lang="el-GR" altLang="el-GR" u="none" dirty="0">
                <a:solidFill>
                  <a:srgbClr val="FC0000"/>
                </a:solidFill>
              </a:endParaRPr>
            </a:p>
          </p:txBody>
        </p:sp>
        <p:sp>
          <p:nvSpPr>
            <p:cNvPr id="871681" name="Text Box 257"/>
            <p:cNvSpPr txBox="1">
              <a:spLocks noChangeArrowheads="1"/>
            </p:cNvSpPr>
            <p:nvPr/>
          </p:nvSpPr>
          <p:spPr bwMode="auto">
            <a:xfrm>
              <a:off x="1409700" y="3962400"/>
              <a:ext cx="257175" cy="381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2857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 u="none">
                  <a:solidFill>
                    <a:srgbClr val="FC0000"/>
                  </a:solidFill>
                </a:rPr>
                <a:t>F</a:t>
              </a:r>
              <a:endParaRPr lang="el-GR" altLang="el-GR" u="none">
                <a:solidFill>
                  <a:srgbClr val="FC0000"/>
                </a:solidFill>
              </a:endParaRPr>
            </a:p>
          </p:txBody>
        </p:sp>
      </p:grpSp>
      <p:graphicFrame>
        <p:nvGraphicFramePr>
          <p:cNvPr id="871690" name="Object 26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0032443"/>
              </p:ext>
            </p:extLst>
          </p:nvPr>
        </p:nvGraphicFramePr>
        <p:xfrm>
          <a:off x="3015096" y="3883025"/>
          <a:ext cx="17018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7" name="Εξίσωση" r:id="rId4" imgW="1666943" imgH="638085" progId="Equation.3">
                  <p:embed/>
                </p:oleObj>
              </mc:Choice>
              <mc:Fallback>
                <p:oleObj name="Εξίσωση" r:id="rId4" imgW="1666943" imgH="638085" progId="Equation.3">
                  <p:embed/>
                  <p:pic>
                    <p:nvPicPr>
                      <p:cNvPr id="0" name="Object 2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5096" y="3883025"/>
                        <a:ext cx="17018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15600" y="5390285"/>
                <a:ext cx="1420004" cy="4720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sz="2200" i="1" u="none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200" b="1" i="1" u="none" smtClean="0">
                              <a:latin typeface="Cambria Math"/>
                            </a:rPr>
                            <m:t>𝑭</m:t>
                          </m:r>
                        </m:e>
                      </m:acc>
                      <m:r>
                        <a:rPr lang="en-US" sz="2200" b="1" i="1" u="none" smtClean="0">
                          <a:latin typeface="Cambria Math"/>
                        </a:rPr>
                        <m:t>=</m:t>
                      </m:r>
                      <m:r>
                        <a:rPr lang="en-US" sz="2200" b="1" i="1" u="none" smtClean="0">
                          <a:latin typeface="Cambria Math"/>
                        </a:rPr>
                        <m:t>𝑭</m:t>
                      </m:r>
                      <m:acc>
                        <m:accPr>
                          <m:chr m:val="̂"/>
                          <m:ctrlPr>
                            <a:rPr lang="en-US" sz="2200" b="1" i="1" u="none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200" b="1" i="1" u="none" smtClean="0">
                              <a:latin typeface="Cambria Math"/>
                            </a:rPr>
                            <m:t>𝒓</m:t>
                          </m:r>
                        </m:e>
                      </m:acc>
                      <m:r>
                        <a:rPr lang="en-US" sz="2200" b="1" i="1" u="none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l-GR" sz="2200" u="none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600" y="5390285"/>
                <a:ext cx="1420004" cy="47205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" name="Ομάδα 2"/>
          <p:cNvGrpSpPr/>
          <p:nvPr/>
        </p:nvGrpSpPr>
        <p:grpSpPr>
          <a:xfrm>
            <a:off x="1924050" y="2152650"/>
            <a:ext cx="1466850" cy="1352550"/>
            <a:chOff x="1924050" y="2152650"/>
            <a:chExt cx="1466850" cy="1352550"/>
          </a:xfrm>
        </p:grpSpPr>
        <p:sp>
          <p:nvSpPr>
            <p:cNvPr id="871676" name="Line 252"/>
            <p:cNvSpPr>
              <a:spLocks noChangeShapeType="1"/>
            </p:cNvSpPr>
            <p:nvPr/>
          </p:nvSpPr>
          <p:spPr bwMode="auto">
            <a:xfrm flipV="1">
              <a:off x="1924050" y="2152650"/>
              <a:ext cx="1466850" cy="1352550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9" name="TextBox 28"/>
                <p:cNvSpPr txBox="1"/>
                <p:nvPr/>
              </p:nvSpPr>
              <p:spPr>
                <a:xfrm>
                  <a:off x="2332701" y="2509273"/>
                  <a:ext cx="405880" cy="43088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2200" i="1" u="none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200" b="1" i="1" u="none" smtClean="0">
                                <a:latin typeface="Cambria Math"/>
                              </a:rPr>
                              <m:t>𝒓</m:t>
                            </m:r>
                          </m:e>
                        </m:acc>
                      </m:oMath>
                    </m:oMathPara>
                  </a14:m>
                  <a:endParaRPr lang="el-GR" sz="2200" u="none" dirty="0"/>
                </a:p>
              </p:txBody>
            </p:sp>
          </mc:Choice>
          <mc:Fallback xmlns="">
            <p:sp>
              <p:nvSpPr>
                <p:cNvPr id="29" name="TextBox 2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332701" y="2509273"/>
                  <a:ext cx="405880" cy="430887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1815750" y="5244988"/>
                <a:ext cx="2325445" cy="82157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200" b="1" i="1" u="none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b="1" i="1" u="none" smtClean="0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200" b="1" i="1" u="none" smtClean="0">
                              <a:latin typeface="Cambria Math"/>
                            </a:rPr>
                            <m:t>𝟒</m:t>
                          </m:r>
                          <m:r>
                            <a:rPr lang="el-GR" sz="2200" b="1" i="1" u="none" smtClean="0">
                              <a:latin typeface="Cambria Math"/>
                            </a:rPr>
                            <m:t>𝝅</m:t>
                          </m:r>
                          <m:sSub>
                            <m:sSubPr>
                              <m:ctrlPr>
                                <a:rPr lang="el-GR" sz="2200" b="1" i="1" u="none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200" b="1" i="1" u="none" smtClean="0">
                                  <a:latin typeface="Cambria Math"/>
                                </a:rPr>
                                <m:t>𝜺</m:t>
                              </m:r>
                            </m:e>
                            <m:sub>
                              <m:r>
                                <a:rPr lang="el-GR" sz="2200" b="1" i="1" u="none" smtClean="0"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</m:den>
                      </m:f>
                      <m:f>
                        <m:fPr>
                          <m:ctrlPr>
                            <a:rPr lang="en-US" sz="2200" b="1" i="1" u="none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200" b="1" i="1" u="none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200" b="1" i="1" u="none" smtClean="0">
                                  <a:latin typeface="Cambria Math"/>
                                </a:rPr>
                                <m:t>𝒒</m:t>
                              </m:r>
                            </m:e>
                            <m:sub>
                              <m:r>
                                <a:rPr lang="en-US" sz="2200" b="1" i="1" u="none" smtClean="0"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200" b="1" i="1" u="none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200" b="1" i="1" u="none" smtClean="0">
                                  <a:latin typeface="Cambria Math"/>
                                </a:rPr>
                                <m:t>𝒒</m:t>
                              </m:r>
                            </m:e>
                            <m:sub>
                              <m:r>
                                <a:rPr lang="en-US" sz="2200" b="1" i="1" u="none" smtClean="0"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</m:num>
                        <m:den>
                          <m:sSup>
                            <m:sSupPr>
                              <m:ctrlPr>
                                <a:rPr lang="en-US" sz="2200" b="1" i="1" u="none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200" b="1" i="1" u="none" smtClean="0">
                                  <a:latin typeface="Cambria Math"/>
                                </a:rPr>
                                <m:t>𝒓</m:t>
                              </m:r>
                            </m:e>
                            <m:sup>
                              <m:r>
                                <a:rPr lang="en-US" sz="2200" b="1" i="1" u="none" smtClean="0"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f>
                        <m:fPr>
                          <m:ctrlPr>
                            <a:rPr lang="en-US" sz="2200" b="1" i="1" u="none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acc>
                            <m:accPr>
                              <m:chr m:val="⃗"/>
                              <m:ctrlPr>
                                <a:rPr lang="en-US" sz="2200" b="1" i="1" u="none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200" b="1" i="1" u="none" smtClean="0">
                                  <a:latin typeface="Cambria Math"/>
                                </a:rPr>
                                <m:t>𝒓</m:t>
                              </m:r>
                            </m:e>
                          </m:acc>
                        </m:num>
                        <m:den>
                          <m:r>
                            <a:rPr lang="en-US" sz="2200" b="1" i="1" u="none" smtClean="0">
                              <a:latin typeface="Cambria Math"/>
                            </a:rPr>
                            <m:t>𝒓</m:t>
                          </m:r>
                        </m:den>
                      </m:f>
                      <m:r>
                        <a:rPr lang="en-US" sz="2200" b="1" i="1" u="none" smtClean="0">
                          <a:latin typeface="Cambria Math"/>
                        </a:rPr>
                        <m:t>   </m:t>
                      </m:r>
                      <m:r>
                        <a:rPr lang="en-US" sz="2200" b="1" i="1" u="none" smtClean="0"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el-GR" sz="2200" u="none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5750" y="5244988"/>
                <a:ext cx="2325445" cy="82157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4374820" y="5292647"/>
                <a:ext cx="2299604" cy="785343"/>
              </a:xfrm>
              <a:prstGeom prst="rect">
                <a:avLst/>
              </a:prstGeom>
              <a:noFill/>
              <a:ln w="38100">
                <a:solidFill>
                  <a:srgbClr val="FF0000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2200" b="1" i="1" u="none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200" b="1" i="1" u="none" smtClean="0">
                              <a:latin typeface="Cambria Math"/>
                            </a:rPr>
                            <m:t>𝑭</m:t>
                          </m:r>
                        </m:e>
                      </m:acc>
                      <m:r>
                        <a:rPr lang="en-US" sz="2200" b="1" i="1" u="none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200" b="1" i="1" u="none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b="1" i="1" u="none" smtClean="0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200" b="1" i="1" u="none" smtClean="0">
                              <a:latin typeface="Cambria Math"/>
                            </a:rPr>
                            <m:t>𝟒</m:t>
                          </m:r>
                          <m:r>
                            <a:rPr lang="el-GR" sz="2200" b="1" i="1" u="none" smtClean="0">
                              <a:latin typeface="Cambria Math"/>
                            </a:rPr>
                            <m:t>𝝅</m:t>
                          </m:r>
                          <m:sSub>
                            <m:sSubPr>
                              <m:ctrlPr>
                                <a:rPr lang="el-GR" sz="2200" b="1" i="1" u="none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200" b="1" i="1" u="none" smtClean="0">
                                  <a:latin typeface="Cambria Math"/>
                                </a:rPr>
                                <m:t>𝜺</m:t>
                              </m:r>
                            </m:e>
                            <m:sub>
                              <m:r>
                                <a:rPr lang="el-GR" sz="2200" b="1" i="1" u="none" smtClean="0"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</m:den>
                      </m:f>
                      <m:f>
                        <m:fPr>
                          <m:ctrlPr>
                            <a:rPr lang="en-US" sz="2200" b="1" i="1" u="none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200" b="1" i="1" u="none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200" b="1" i="1" u="none" smtClean="0">
                                  <a:latin typeface="Cambria Math"/>
                                </a:rPr>
                                <m:t>𝒒</m:t>
                              </m:r>
                            </m:e>
                            <m:sub>
                              <m:r>
                                <a:rPr lang="en-US" sz="2200" b="1" i="1" u="none" smtClean="0"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200" b="1" i="1" u="none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200" b="1" i="1" u="none" smtClean="0">
                                  <a:latin typeface="Cambria Math"/>
                                </a:rPr>
                                <m:t>𝒒</m:t>
                              </m:r>
                            </m:e>
                            <m:sub>
                              <m:r>
                                <a:rPr lang="en-US" sz="2200" b="1" i="1" u="none" smtClean="0"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</m:num>
                        <m:den>
                          <m:sSup>
                            <m:sSupPr>
                              <m:ctrlPr>
                                <a:rPr lang="en-US" sz="2200" b="1" i="1" u="none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200" b="1" i="1" u="none" smtClean="0">
                                  <a:latin typeface="Cambria Math"/>
                                </a:rPr>
                                <m:t>𝒓</m:t>
                              </m:r>
                            </m:e>
                            <m:sup>
                              <m:r>
                                <a:rPr lang="en-US" sz="2200" b="1" i="1" u="none" smtClean="0">
                                  <a:latin typeface="Cambria Math"/>
                                </a:rPr>
                                <m:t>𝟑</m:t>
                              </m:r>
                            </m:sup>
                          </m:sSup>
                        </m:den>
                      </m:f>
                      <m:acc>
                        <m:accPr>
                          <m:chr m:val="⃗"/>
                          <m:ctrlPr>
                            <a:rPr lang="en-US" sz="2200" b="1" i="1" u="none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200" b="1" i="1" u="none" smtClean="0">
                              <a:latin typeface="Cambria Math" panose="02040503050406030204" pitchFamily="18" charset="0"/>
                            </a:rPr>
                            <m:t>𝒓</m:t>
                          </m:r>
                        </m:e>
                      </m:acc>
                    </m:oMath>
                  </m:oMathPara>
                </a14:m>
                <a:endParaRPr lang="el-GR" sz="2200" u="none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4820" y="5292647"/>
                <a:ext cx="2299604" cy="785343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  <a:ln w="3810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1" name="Ομάδα 10"/>
          <p:cNvGrpSpPr/>
          <p:nvPr/>
        </p:nvGrpSpPr>
        <p:grpSpPr>
          <a:xfrm>
            <a:off x="5496791" y="2535382"/>
            <a:ext cx="1437409" cy="1323109"/>
            <a:chOff x="5496791" y="2535382"/>
            <a:chExt cx="1437409" cy="1323109"/>
          </a:xfrm>
        </p:grpSpPr>
        <p:sp>
          <p:nvSpPr>
            <p:cNvPr id="871686" name="Line 262"/>
            <p:cNvSpPr>
              <a:spLocks noChangeShapeType="1"/>
            </p:cNvSpPr>
            <p:nvPr/>
          </p:nvSpPr>
          <p:spPr bwMode="auto">
            <a:xfrm rot="10800000" flipV="1">
              <a:off x="6362700" y="2535382"/>
              <a:ext cx="571500" cy="514350"/>
            </a:xfrm>
            <a:prstGeom prst="line">
              <a:avLst/>
            </a:prstGeom>
            <a:noFill/>
            <a:ln w="38100">
              <a:solidFill>
                <a:srgbClr val="FC00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871685" name="Line 261"/>
            <p:cNvSpPr>
              <a:spLocks noChangeShapeType="1"/>
            </p:cNvSpPr>
            <p:nvPr/>
          </p:nvSpPr>
          <p:spPr bwMode="auto">
            <a:xfrm flipV="1">
              <a:off x="5496791" y="3344141"/>
              <a:ext cx="571500" cy="514350"/>
            </a:xfrm>
            <a:prstGeom prst="line">
              <a:avLst/>
            </a:prstGeom>
            <a:noFill/>
            <a:ln w="38100">
              <a:solidFill>
                <a:srgbClr val="FC00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36" name="Text Box 256"/>
            <p:cNvSpPr txBox="1">
              <a:spLocks noChangeArrowheads="1"/>
            </p:cNvSpPr>
            <p:nvPr/>
          </p:nvSpPr>
          <p:spPr bwMode="auto">
            <a:xfrm>
              <a:off x="5975351" y="3386642"/>
              <a:ext cx="257175" cy="381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2857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 u="none" dirty="0">
                  <a:solidFill>
                    <a:srgbClr val="FC0000"/>
                  </a:solidFill>
                </a:rPr>
                <a:t>F</a:t>
              </a:r>
              <a:endParaRPr lang="el-GR" altLang="el-GR" u="none" dirty="0">
                <a:solidFill>
                  <a:srgbClr val="FC0000"/>
                </a:solidFill>
              </a:endParaRPr>
            </a:p>
          </p:txBody>
        </p:sp>
        <p:sp>
          <p:nvSpPr>
            <p:cNvPr id="37" name="Text Box 256"/>
            <p:cNvSpPr txBox="1">
              <a:spLocks noChangeArrowheads="1"/>
            </p:cNvSpPr>
            <p:nvPr/>
          </p:nvSpPr>
          <p:spPr bwMode="auto">
            <a:xfrm>
              <a:off x="6594475" y="2813339"/>
              <a:ext cx="257175" cy="381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2857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 u="none" dirty="0">
                  <a:solidFill>
                    <a:srgbClr val="FC0000"/>
                  </a:solidFill>
                </a:rPr>
                <a:t>F</a:t>
              </a:r>
              <a:endParaRPr lang="el-GR" altLang="el-GR" u="none" dirty="0">
                <a:solidFill>
                  <a:srgbClr val="FC0000"/>
                </a:solidFill>
              </a:endParaRPr>
            </a:p>
          </p:txBody>
        </p:sp>
      </p:grpSp>
      <p:grpSp>
        <p:nvGrpSpPr>
          <p:cNvPr id="16" name="Ομάδα 15"/>
          <p:cNvGrpSpPr/>
          <p:nvPr/>
        </p:nvGrpSpPr>
        <p:grpSpPr>
          <a:xfrm>
            <a:off x="970303" y="2977979"/>
            <a:ext cx="4697143" cy="2200246"/>
            <a:chOff x="970303" y="2977979"/>
            <a:chExt cx="4697143" cy="2200246"/>
          </a:xfrm>
        </p:grpSpPr>
        <p:grpSp>
          <p:nvGrpSpPr>
            <p:cNvPr id="14" name="Ομάδα 13"/>
            <p:cNvGrpSpPr/>
            <p:nvPr/>
          </p:nvGrpSpPr>
          <p:grpSpPr>
            <a:xfrm>
              <a:off x="1731785" y="2977979"/>
              <a:ext cx="3935661" cy="810294"/>
              <a:chOff x="1731785" y="2977979"/>
              <a:chExt cx="3935661" cy="810294"/>
            </a:xfrm>
          </p:grpSpPr>
          <p:sp>
            <p:nvSpPr>
              <p:cNvPr id="39" name="Line 252"/>
              <p:cNvSpPr>
                <a:spLocks noChangeShapeType="1"/>
              </p:cNvSpPr>
              <p:nvPr/>
            </p:nvSpPr>
            <p:spPr bwMode="auto">
              <a:xfrm flipV="1">
                <a:off x="1871663" y="3194338"/>
                <a:ext cx="247793" cy="234661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rIns="0"/>
              <a:lstStyle/>
              <a:p>
                <a:endParaRPr lang="el-GR"/>
              </a:p>
            </p:txBody>
          </p:sp>
          <p:sp>
            <p:nvSpPr>
              <p:cNvPr id="40" name="Line 252"/>
              <p:cNvSpPr>
                <a:spLocks noChangeShapeType="1"/>
              </p:cNvSpPr>
              <p:nvPr/>
            </p:nvSpPr>
            <p:spPr bwMode="auto">
              <a:xfrm flipV="1">
                <a:off x="5419653" y="3553612"/>
                <a:ext cx="247793" cy="234661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rIns="0"/>
              <a:lstStyle/>
              <a:p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2" name="Ορθογώνιο 11"/>
                  <p:cNvSpPr/>
                  <p:nvPr/>
                </p:nvSpPr>
                <p:spPr>
                  <a:xfrm>
                    <a:off x="1731785" y="2977979"/>
                    <a:ext cx="386644" cy="4001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̂"/>
                              <m:ctrlPr>
                                <a:rPr lang="en-US" sz="2000" i="1" u="none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000" u="none">
                                  <a:latin typeface="Cambria Math"/>
                                </a:rPr>
                                <m:t>𝒓</m:t>
                              </m:r>
                            </m:e>
                          </m:acc>
                        </m:oMath>
                      </m:oMathPara>
                    </a14:m>
                    <a:endParaRPr lang="el-GR" sz="2000" dirty="0"/>
                  </a:p>
                </p:txBody>
              </p:sp>
            </mc:Choice>
            <mc:Fallback xmlns="">
              <p:sp>
                <p:nvSpPr>
                  <p:cNvPr id="12" name="Ορθογώνιο 11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731785" y="2977979"/>
                    <a:ext cx="386644" cy="400110"/>
                  </a:xfrm>
                  <a:prstGeom prst="rect">
                    <a:avLst/>
                  </a:prstGeom>
                  <a:blipFill>
                    <a:blip r:embed="rId11"/>
                    <a:stretch>
                      <a:fillRect t="-6154" r="-14063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" name="Ορθογώνιο 12"/>
                  <p:cNvSpPr/>
                  <p:nvPr/>
                </p:nvSpPr>
                <p:spPr>
                  <a:xfrm>
                    <a:off x="5253002" y="3375210"/>
                    <a:ext cx="386644" cy="4001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̂"/>
                              <m:ctrlPr>
                                <a:rPr lang="en-US" sz="2000" i="1" u="none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000" u="none">
                                  <a:latin typeface="Cambria Math"/>
                                </a:rPr>
                                <m:t>𝒓</m:t>
                              </m:r>
                            </m:e>
                          </m:acc>
                        </m:oMath>
                      </m:oMathPara>
                    </a14:m>
                    <a:endParaRPr lang="el-GR" sz="1800" dirty="0"/>
                  </a:p>
                </p:txBody>
              </p:sp>
            </mc:Choice>
            <mc:Fallback xmlns="">
              <p:sp>
                <p:nvSpPr>
                  <p:cNvPr id="13" name="Ορθογώνιο 12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253002" y="3375210"/>
                    <a:ext cx="386644" cy="400110"/>
                  </a:xfrm>
                  <a:prstGeom prst="rect">
                    <a:avLst/>
                  </a:prstGeom>
                  <a:blipFill>
                    <a:blip r:embed="rId12"/>
                    <a:stretch>
                      <a:fillRect t="-6154" r="-14286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Ορθογώνιο 14"/>
                <p:cNvSpPr/>
                <p:nvPr/>
              </p:nvSpPr>
              <p:spPr>
                <a:xfrm>
                  <a:off x="970303" y="4476751"/>
                  <a:ext cx="859338" cy="70147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̂"/>
                            <m:ctrlPr>
                              <a:rPr lang="en-US" sz="2000" i="1" u="none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000" u="none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𝒓</m:t>
                            </m:r>
                          </m:e>
                        </m:acc>
                        <m:r>
                          <a:rPr lang="en-US" sz="2000" b="1" i="1" u="none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000" b="1" i="1" u="none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acc>
                              <m:accPr>
                                <m:chr m:val="⃗"/>
                                <m:ctrlPr>
                                  <a:rPr lang="el-GR" sz="2000" i="1" u="none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000" u="none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𝒓</m:t>
                                </m:r>
                              </m:e>
                            </m:acc>
                          </m:num>
                          <m:den>
                            <m:r>
                              <a:rPr lang="en-US" sz="2000" b="1" i="1" u="none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𝒓</m:t>
                            </m:r>
                          </m:den>
                        </m:f>
                      </m:oMath>
                    </m:oMathPara>
                  </a14:m>
                  <a:endParaRPr lang="el-GR" sz="20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15" name="Ορθογώνιο 1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70303" y="4476751"/>
                  <a:ext cx="859338" cy="701474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871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1" grpId="0"/>
      <p:bldP spid="32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31581" y="13705"/>
            <a:ext cx="9029291" cy="692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2400" i="0" u="none" dirty="0" smtClean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ΠΟΙΟΤΙΚΗ ΕΡΜΗΝΕΙΑ ΤΟΥ ΝΟΜΟΥ </a:t>
            </a:r>
            <a:r>
              <a:rPr lang="en-US" sz="2400" i="0" u="none" dirty="0" smtClean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GAUSS </a:t>
            </a:r>
            <a:r>
              <a:rPr lang="el-GR" sz="2400" i="0" u="none" dirty="0" smtClean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ΓΙΑ ΤΟ ΗΛΕΚΤΡΙΚΟ ΠΕΔΙΟ</a:t>
            </a:r>
            <a:endParaRPr lang="en-US" sz="2400" i="0" u="none" dirty="0">
              <a:solidFill>
                <a:srgbClr val="FC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72" name="Ορθογώνιο 71"/>
          <p:cNvSpPr/>
          <p:nvPr/>
        </p:nvSpPr>
        <p:spPr>
          <a:xfrm>
            <a:off x="83246" y="998248"/>
            <a:ext cx="897762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1800" i="0" u="none" dirty="0" smtClean="0">
                <a:solidFill>
                  <a:schemeClr val="bg1"/>
                </a:solidFill>
              </a:rPr>
              <a:t>Μια κλειστή επιφάνεια βρίσκεται εντός ενός εξωτερικού ηλεκτρικού πεδίου</a:t>
            </a:r>
            <a:endParaRPr lang="el-GR" sz="1800" dirty="0">
              <a:solidFill>
                <a:srgbClr val="FF0000"/>
              </a:solidFill>
            </a:endParaRPr>
          </a:p>
        </p:txBody>
      </p:sp>
      <p:sp>
        <p:nvSpPr>
          <p:cNvPr id="77" name="Ελεύθερη σχεδίαση 76"/>
          <p:cNvSpPr/>
          <p:nvPr/>
        </p:nvSpPr>
        <p:spPr bwMode="auto">
          <a:xfrm rot="295634">
            <a:off x="506752" y="2046641"/>
            <a:ext cx="3304309" cy="1184564"/>
          </a:xfrm>
          <a:custGeom>
            <a:avLst/>
            <a:gdLst>
              <a:gd name="connsiteX0" fmla="*/ 0 w 3304309"/>
              <a:gd name="connsiteY0" fmla="*/ 1184564 h 1184564"/>
              <a:gd name="connsiteX1" fmla="*/ 1548245 w 3304309"/>
              <a:gd name="connsiteY1" fmla="*/ 342900 h 1184564"/>
              <a:gd name="connsiteX2" fmla="*/ 3304309 w 3304309"/>
              <a:gd name="connsiteY2" fmla="*/ 0 h 1184564"/>
              <a:gd name="connsiteX3" fmla="*/ 3304309 w 3304309"/>
              <a:gd name="connsiteY3" fmla="*/ 0 h 11845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04309" h="1184564">
                <a:moveTo>
                  <a:pt x="0" y="1184564"/>
                </a:moveTo>
                <a:cubicBezTo>
                  <a:pt x="498763" y="862445"/>
                  <a:pt x="997527" y="540327"/>
                  <a:pt x="1548245" y="342900"/>
                </a:cubicBezTo>
                <a:cubicBezTo>
                  <a:pt x="2098963" y="145473"/>
                  <a:pt x="3304309" y="0"/>
                  <a:pt x="3304309" y="0"/>
                </a:cubicBezTo>
                <a:lnTo>
                  <a:pt x="3304309" y="0"/>
                </a:lnTo>
              </a:path>
            </a:pathLst>
          </a:custGeom>
          <a:noFill/>
          <a:ln w="19050" cap="flat" cmpd="sng" algn="ctr">
            <a:solidFill>
              <a:srgbClr val="FF6600"/>
            </a:solidFill>
            <a:prstDash val="solid"/>
            <a:round/>
            <a:headEnd type="none" w="med" len="med"/>
            <a:tailEnd type="triangle" w="med" len="lg"/>
          </a:ln>
          <a:effectLst/>
        </p:spPr>
        <p:txBody>
          <a:bodyPr vert="horz" wrap="square" lIns="0" tIns="45720" rIns="0" bIns="45720" numCol="1" rtlCol="0" anchor="t" anchorCtr="0" compatLnSpc="1">
            <a:prstTxWarp prst="textNoShape">
              <a:avLst/>
            </a:prstTxWarp>
          </a:bodyPr>
          <a:lstStyle/>
          <a:p>
            <a:pPr marL="285750" marR="0" indent="-28575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500" b="1" i="1" u="sng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Times New Roman" pitchFamily="18" charset="0"/>
            </a:endParaRPr>
          </a:p>
        </p:txBody>
      </p:sp>
      <p:sp>
        <p:nvSpPr>
          <p:cNvPr id="86" name="Ελεύθερη σχεδίαση 85"/>
          <p:cNvSpPr/>
          <p:nvPr/>
        </p:nvSpPr>
        <p:spPr bwMode="auto">
          <a:xfrm rot="1118125">
            <a:off x="485155" y="2871856"/>
            <a:ext cx="3304309" cy="1184564"/>
          </a:xfrm>
          <a:custGeom>
            <a:avLst/>
            <a:gdLst>
              <a:gd name="connsiteX0" fmla="*/ 0 w 3304309"/>
              <a:gd name="connsiteY0" fmla="*/ 1184564 h 1184564"/>
              <a:gd name="connsiteX1" fmla="*/ 1548245 w 3304309"/>
              <a:gd name="connsiteY1" fmla="*/ 342900 h 1184564"/>
              <a:gd name="connsiteX2" fmla="*/ 3304309 w 3304309"/>
              <a:gd name="connsiteY2" fmla="*/ 0 h 1184564"/>
              <a:gd name="connsiteX3" fmla="*/ 3304309 w 3304309"/>
              <a:gd name="connsiteY3" fmla="*/ 0 h 11845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04309" h="1184564">
                <a:moveTo>
                  <a:pt x="0" y="1184564"/>
                </a:moveTo>
                <a:cubicBezTo>
                  <a:pt x="498763" y="862445"/>
                  <a:pt x="997527" y="540327"/>
                  <a:pt x="1548245" y="342900"/>
                </a:cubicBezTo>
                <a:cubicBezTo>
                  <a:pt x="2098963" y="145473"/>
                  <a:pt x="3304309" y="0"/>
                  <a:pt x="3304309" y="0"/>
                </a:cubicBezTo>
                <a:lnTo>
                  <a:pt x="3304309" y="0"/>
                </a:lnTo>
              </a:path>
            </a:pathLst>
          </a:custGeom>
          <a:noFill/>
          <a:ln w="19050" cap="flat" cmpd="sng" algn="ctr">
            <a:solidFill>
              <a:srgbClr val="FF6600"/>
            </a:solidFill>
            <a:prstDash val="solid"/>
            <a:round/>
            <a:headEnd type="none" w="med" len="med"/>
            <a:tailEnd type="triangle" w="med" len="lg"/>
          </a:ln>
          <a:effectLst/>
        </p:spPr>
        <p:txBody>
          <a:bodyPr vert="horz" wrap="square" lIns="0" tIns="45720" rIns="0" bIns="45720" numCol="1" rtlCol="0" anchor="t" anchorCtr="0" compatLnSpc="1">
            <a:prstTxWarp prst="textNoShape">
              <a:avLst/>
            </a:prstTxWarp>
          </a:bodyPr>
          <a:lstStyle/>
          <a:p>
            <a:pPr marL="285750" marR="0" indent="-28575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500" b="1" i="1" u="sng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Times New Roman" pitchFamily="18" charset="0"/>
            </a:endParaRPr>
          </a:p>
        </p:txBody>
      </p:sp>
      <p:grpSp>
        <p:nvGrpSpPr>
          <p:cNvPr id="165" name="Ομάδα 164"/>
          <p:cNvGrpSpPr/>
          <p:nvPr/>
        </p:nvGrpSpPr>
        <p:grpSpPr>
          <a:xfrm>
            <a:off x="391390" y="1503857"/>
            <a:ext cx="3440869" cy="3074254"/>
            <a:chOff x="391390" y="1503857"/>
            <a:chExt cx="3440869" cy="3074254"/>
          </a:xfrm>
        </p:grpSpPr>
        <p:sp>
          <p:nvSpPr>
            <p:cNvPr id="73" name="Freeform 3"/>
            <p:cNvSpPr>
              <a:spLocks/>
            </p:cNvSpPr>
            <p:nvPr/>
          </p:nvSpPr>
          <p:spPr bwMode="auto">
            <a:xfrm>
              <a:off x="1438415" y="2068246"/>
              <a:ext cx="1589810" cy="1442548"/>
            </a:xfrm>
            <a:custGeom>
              <a:avLst/>
              <a:gdLst>
                <a:gd name="T0" fmla="*/ 2147483647 w 1888"/>
                <a:gd name="T1" fmla="*/ 2147483647 h 1979"/>
                <a:gd name="T2" fmla="*/ 2147483647 w 1888"/>
                <a:gd name="T3" fmla="*/ 2147483647 h 1979"/>
                <a:gd name="T4" fmla="*/ 2147483647 w 1888"/>
                <a:gd name="T5" fmla="*/ 2147483647 h 1979"/>
                <a:gd name="T6" fmla="*/ 2147483647 w 1888"/>
                <a:gd name="T7" fmla="*/ 2147483647 h 1979"/>
                <a:gd name="T8" fmla="*/ 2147483647 w 1888"/>
                <a:gd name="T9" fmla="*/ 2147483647 h 1979"/>
                <a:gd name="T10" fmla="*/ 2147483647 w 1888"/>
                <a:gd name="T11" fmla="*/ 2147483647 h 1979"/>
                <a:gd name="T12" fmla="*/ 2147483647 w 1888"/>
                <a:gd name="T13" fmla="*/ 2147483647 h 1979"/>
                <a:gd name="T14" fmla="*/ 2147483647 w 1888"/>
                <a:gd name="T15" fmla="*/ 2147483647 h 1979"/>
                <a:gd name="T16" fmla="*/ 2147483647 w 1888"/>
                <a:gd name="T17" fmla="*/ 2147483647 h 1979"/>
                <a:gd name="T18" fmla="*/ 2147483647 w 1888"/>
                <a:gd name="T19" fmla="*/ 2147483647 h 1979"/>
                <a:gd name="T20" fmla="*/ 2147483647 w 1888"/>
                <a:gd name="T21" fmla="*/ 2147483647 h 1979"/>
                <a:gd name="T22" fmla="*/ 2147483647 w 1888"/>
                <a:gd name="T23" fmla="*/ 2147483647 h 1979"/>
                <a:gd name="T24" fmla="*/ 2147483647 w 1888"/>
                <a:gd name="T25" fmla="*/ 2147483647 h 197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888"/>
                <a:gd name="T40" fmla="*/ 0 h 1979"/>
                <a:gd name="T41" fmla="*/ 1888 w 1888"/>
                <a:gd name="T42" fmla="*/ 1979 h 1979"/>
                <a:gd name="connsiteX0" fmla="*/ 3927 w 9802"/>
                <a:gd name="connsiteY0" fmla="*/ 128 h 9811"/>
                <a:gd name="connsiteX1" fmla="*/ 5553 w 9802"/>
                <a:gd name="connsiteY1" fmla="*/ 78 h 9811"/>
                <a:gd name="connsiteX2" fmla="*/ 6614 w 9802"/>
                <a:gd name="connsiteY2" fmla="*/ 921 h 9811"/>
                <a:gd name="connsiteX3" fmla="*/ 9594 w 9802"/>
                <a:gd name="connsiteY3" fmla="*/ 2367 h 9811"/>
                <a:gd name="connsiteX4" fmla="*/ 9467 w 9802"/>
                <a:gd name="connsiteY4" fmla="*/ 4560 h 9811"/>
                <a:gd name="connsiteX5" fmla="*/ 7216 w 9802"/>
                <a:gd name="connsiteY5" fmla="*/ 6804 h 9811"/>
                <a:gd name="connsiteX6" fmla="*/ 4509 w 9802"/>
                <a:gd name="connsiteY6" fmla="*/ 8623 h 9811"/>
                <a:gd name="connsiteX7" fmla="*/ 1437 w 9802"/>
                <a:gd name="connsiteY7" fmla="*/ 9780 h 9811"/>
                <a:gd name="connsiteX8" fmla="*/ 13 w 9802"/>
                <a:gd name="connsiteY8" fmla="*/ 7364 h 9811"/>
                <a:gd name="connsiteX9" fmla="*/ 834 w 9802"/>
                <a:gd name="connsiteY9" fmla="*/ 3686 h 9811"/>
                <a:gd name="connsiteX10" fmla="*/ 2343 w 9802"/>
                <a:gd name="connsiteY10" fmla="*/ 1948 h 9811"/>
                <a:gd name="connsiteX11" fmla="*/ 3053 w 9802"/>
                <a:gd name="connsiteY11" fmla="*/ 876 h 9811"/>
                <a:gd name="connsiteX12" fmla="*/ 3927 w 9802"/>
                <a:gd name="connsiteY12" fmla="*/ 128 h 9811"/>
                <a:gd name="connsiteX0" fmla="*/ 4026 w 10020"/>
                <a:gd name="connsiteY0" fmla="*/ 130 h 9771"/>
                <a:gd name="connsiteX1" fmla="*/ 5685 w 10020"/>
                <a:gd name="connsiteY1" fmla="*/ 80 h 9771"/>
                <a:gd name="connsiteX2" fmla="*/ 6768 w 10020"/>
                <a:gd name="connsiteY2" fmla="*/ 939 h 9771"/>
                <a:gd name="connsiteX3" fmla="*/ 9808 w 10020"/>
                <a:gd name="connsiteY3" fmla="*/ 2413 h 9771"/>
                <a:gd name="connsiteX4" fmla="*/ 9678 w 10020"/>
                <a:gd name="connsiteY4" fmla="*/ 4648 h 9771"/>
                <a:gd name="connsiteX5" fmla="*/ 7382 w 10020"/>
                <a:gd name="connsiteY5" fmla="*/ 6935 h 9771"/>
                <a:gd name="connsiteX6" fmla="*/ 4620 w 10020"/>
                <a:gd name="connsiteY6" fmla="*/ 8789 h 9771"/>
                <a:gd name="connsiteX7" fmla="*/ 1981 w 10020"/>
                <a:gd name="connsiteY7" fmla="*/ 9732 h 9771"/>
                <a:gd name="connsiteX8" fmla="*/ 33 w 10020"/>
                <a:gd name="connsiteY8" fmla="*/ 7506 h 9771"/>
                <a:gd name="connsiteX9" fmla="*/ 871 w 10020"/>
                <a:gd name="connsiteY9" fmla="*/ 3757 h 9771"/>
                <a:gd name="connsiteX10" fmla="*/ 2410 w 10020"/>
                <a:gd name="connsiteY10" fmla="*/ 1986 h 9771"/>
                <a:gd name="connsiteX11" fmla="*/ 3135 w 10020"/>
                <a:gd name="connsiteY11" fmla="*/ 893 h 9771"/>
                <a:gd name="connsiteX12" fmla="*/ 4026 w 10020"/>
                <a:gd name="connsiteY12" fmla="*/ 130 h 9771"/>
                <a:gd name="connsiteX0" fmla="*/ 4030 w 10012"/>
                <a:gd name="connsiteY0" fmla="*/ 132 h 9959"/>
                <a:gd name="connsiteX1" fmla="*/ 5686 w 10012"/>
                <a:gd name="connsiteY1" fmla="*/ 81 h 9959"/>
                <a:gd name="connsiteX2" fmla="*/ 6766 w 10012"/>
                <a:gd name="connsiteY2" fmla="*/ 960 h 9959"/>
                <a:gd name="connsiteX3" fmla="*/ 9800 w 10012"/>
                <a:gd name="connsiteY3" fmla="*/ 2469 h 9959"/>
                <a:gd name="connsiteX4" fmla="*/ 9671 w 10012"/>
                <a:gd name="connsiteY4" fmla="*/ 4756 h 9959"/>
                <a:gd name="connsiteX5" fmla="*/ 7379 w 10012"/>
                <a:gd name="connsiteY5" fmla="*/ 7097 h 9959"/>
                <a:gd name="connsiteX6" fmla="*/ 4623 w 10012"/>
                <a:gd name="connsiteY6" fmla="*/ 8994 h 9959"/>
                <a:gd name="connsiteX7" fmla="*/ 1989 w 10012"/>
                <a:gd name="connsiteY7" fmla="*/ 9959 h 9959"/>
                <a:gd name="connsiteX8" fmla="*/ 310 w 10012"/>
                <a:gd name="connsiteY8" fmla="*/ 9103 h 9959"/>
                <a:gd name="connsiteX9" fmla="*/ 45 w 10012"/>
                <a:gd name="connsiteY9" fmla="*/ 7681 h 9959"/>
                <a:gd name="connsiteX10" fmla="*/ 881 w 10012"/>
                <a:gd name="connsiteY10" fmla="*/ 3844 h 9959"/>
                <a:gd name="connsiteX11" fmla="*/ 2417 w 10012"/>
                <a:gd name="connsiteY11" fmla="*/ 2032 h 9959"/>
                <a:gd name="connsiteX12" fmla="*/ 3141 w 10012"/>
                <a:gd name="connsiteY12" fmla="*/ 913 h 9959"/>
                <a:gd name="connsiteX13" fmla="*/ 4030 w 10012"/>
                <a:gd name="connsiteY13" fmla="*/ 132 h 9959"/>
                <a:gd name="connsiteX0" fmla="*/ 4025 w 10000"/>
                <a:gd name="connsiteY0" fmla="*/ 133 h 9689"/>
                <a:gd name="connsiteX1" fmla="*/ 5679 w 10000"/>
                <a:gd name="connsiteY1" fmla="*/ 81 h 9689"/>
                <a:gd name="connsiteX2" fmla="*/ 6758 w 10000"/>
                <a:gd name="connsiteY2" fmla="*/ 964 h 9689"/>
                <a:gd name="connsiteX3" fmla="*/ 9788 w 10000"/>
                <a:gd name="connsiteY3" fmla="*/ 2479 h 9689"/>
                <a:gd name="connsiteX4" fmla="*/ 9659 w 10000"/>
                <a:gd name="connsiteY4" fmla="*/ 4776 h 9689"/>
                <a:gd name="connsiteX5" fmla="*/ 7370 w 10000"/>
                <a:gd name="connsiteY5" fmla="*/ 7126 h 9689"/>
                <a:gd name="connsiteX6" fmla="*/ 4617 w 10000"/>
                <a:gd name="connsiteY6" fmla="*/ 9031 h 9689"/>
                <a:gd name="connsiteX7" fmla="*/ 2445 w 10000"/>
                <a:gd name="connsiteY7" fmla="*/ 9688 h 9689"/>
                <a:gd name="connsiteX8" fmla="*/ 310 w 10000"/>
                <a:gd name="connsiteY8" fmla="*/ 9140 h 9689"/>
                <a:gd name="connsiteX9" fmla="*/ 45 w 10000"/>
                <a:gd name="connsiteY9" fmla="*/ 7713 h 9689"/>
                <a:gd name="connsiteX10" fmla="*/ 880 w 10000"/>
                <a:gd name="connsiteY10" fmla="*/ 3860 h 9689"/>
                <a:gd name="connsiteX11" fmla="*/ 2414 w 10000"/>
                <a:gd name="connsiteY11" fmla="*/ 2040 h 9689"/>
                <a:gd name="connsiteX12" fmla="*/ 3137 w 10000"/>
                <a:gd name="connsiteY12" fmla="*/ 917 h 9689"/>
                <a:gd name="connsiteX13" fmla="*/ 4025 w 10000"/>
                <a:gd name="connsiteY13" fmla="*/ 133 h 9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0000" h="9689">
                  <a:moveTo>
                    <a:pt x="4025" y="133"/>
                  </a:moveTo>
                  <a:cubicBezTo>
                    <a:pt x="4451" y="-4"/>
                    <a:pt x="5224" y="-57"/>
                    <a:pt x="5679" y="81"/>
                  </a:cubicBezTo>
                  <a:cubicBezTo>
                    <a:pt x="6135" y="219"/>
                    <a:pt x="6074" y="561"/>
                    <a:pt x="6758" y="964"/>
                  </a:cubicBezTo>
                  <a:cubicBezTo>
                    <a:pt x="7441" y="1361"/>
                    <a:pt x="9460" y="1800"/>
                    <a:pt x="9788" y="2479"/>
                  </a:cubicBezTo>
                  <a:cubicBezTo>
                    <a:pt x="10112" y="3156"/>
                    <a:pt x="10063" y="4002"/>
                    <a:pt x="9659" y="4776"/>
                  </a:cubicBezTo>
                  <a:cubicBezTo>
                    <a:pt x="9255" y="5554"/>
                    <a:pt x="8210" y="6415"/>
                    <a:pt x="7370" y="7126"/>
                  </a:cubicBezTo>
                  <a:cubicBezTo>
                    <a:pt x="6530" y="7835"/>
                    <a:pt x="5438" y="8604"/>
                    <a:pt x="4617" y="9031"/>
                  </a:cubicBezTo>
                  <a:cubicBezTo>
                    <a:pt x="3796" y="9458"/>
                    <a:pt x="3163" y="9670"/>
                    <a:pt x="2445" y="9688"/>
                  </a:cubicBezTo>
                  <a:cubicBezTo>
                    <a:pt x="1726" y="9706"/>
                    <a:pt x="633" y="9522"/>
                    <a:pt x="310" y="9140"/>
                  </a:cubicBezTo>
                  <a:cubicBezTo>
                    <a:pt x="-14" y="8759"/>
                    <a:pt x="-50" y="8592"/>
                    <a:pt x="45" y="7713"/>
                  </a:cubicBezTo>
                  <a:cubicBezTo>
                    <a:pt x="140" y="6833"/>
                    <a:pt x="486" y="4807"/>
                    <a:pt x="880" y="3860"/>
                  </a:cubicBezTo>
                  <a:cubicBezTo>
                    <a:pt x="1272" y="2912"/>
                    <a:pt x="2038" y="2532"/>
                    <a:pt x="2414" y="2040"/>
                  </a:cubicBezTo>
                  <a:cubicBezTo>
                    <a:pt x="2792" y="1546"/>
                    <a:pt x="2867" y="1235"/>
                    <a:pt x="3137" y="917"/>
                  </a:cubicBezTo>
                  <a:cubicBezTo>
                    <a:pt x="3406" y="594"/>
                    <a:pt x="3600" y="271"/>
                    <a:pt x="4025" y="133"/>
                  </a:cubicBezTo>
                  <a:close/>
                </a:path>
              </a:pathLst>
            </a:custGeom>
            <a:noFill/>
            <a:ln w="28575" cap="flat" cmpd="sng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grpSp>
          <p:nvGrpSpPr>
            <p:cNvPr id="83" name="Ομάδα 82"/>
            <p:cNvGrpSpPr/>
            <p:nvPr/>
          </p:nvGrpSpPr>
          <p:grpSpPr>
            <a:xfrm rot="425842">
              <a:off x="493316" y="2317820"/>
              <a:ext cx="3338943" cy="1458191"/>
              <a:chOff x="516082" y="1898073"/>
              <a:chExt cx="3338943" cy="1458191"/>
            </a:xfrm>
          </p:grpSpPr>
          <p:sp>
            <p:nvSpPr>
              <p:cNvPr id="80" name="Ελεύθερη σχεδίαση 79"/>
              <p:cNvSpPr/>
              <p:nvPr/>
            </p:nvSpPr>
            <p:spPr bwMode="auto">
              <a:xfrm rot="150256">
                <a:off x="516082" y="1898073"/>
                <a:ext cx="3304309" cy="1184564"/>
              </a:xfrm>
              <a:custGeom>
                <a:avLst/>
                <a:gdLst>
                  <a:gd name="connsiteX0" fmla="*/ 0 w 3304309"/>
                  <a:gd name="connsiteY0" fmla="*/ 1184564 h 1184564"/>
                  <a:gd name="connsiteX1" fmla="*/ 1548245 w 3304309"/>
                  <a:gd name="connsiteY1" fmla="*/ 342900 h 1184564"/>
                  <a:gd name="connsiteX2" fmla="*/ 3304309 w 3304309"/>
                  <a:gd name="connsiteY2" fmla="*/ 0 h 1184564"/>
                  <a:gd name="connsiteX3" fmla="*/ 3304309 w 3304309"/>
                  <a:gd name="connsiteY3" fmla="*/ 0 h 11845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304309" h="1184564">
                    <a:moveTo>
                      <a:pt x="0" y="1184564"/>
                    </a:moveTo>
                    <a:cubicBezTo>
                      <a:pt x="498763" y="862445"/>
                      <a:pt x="997527" y="540327"/>
                      <a:pt x="1548245" y="342900"/>
                    </a:cubicBezTo>
                    <a:cubicBezTo>
                      <a:pt x="2098963" y="145473"/>
                      <a:pt x="3304309" y="0"/>
                      <a:pt x="3304309" y="0"/>
                    </a:cubicBezTo>
                    <a:lnTo>
                      <a:pt x="3304309" y="0"/>
                    </a:lnTo>
                  </a:path>
                </a:pathLst>
              </a:custGeom>
              <a:noFill/>
              <a:ln w="19050" cap="flat" cmpd="sng" algn="ctr">
                <a:solidFill>
                  <a:srgbClr val="FF6600"/>
                </a:solidFill>
                <a:prstDash val="solid"/>
                <a:round/>
                <a:headEnd type="none" w="med" len="med"/>
                <a:tailEnd type="triangle" w="med" len="lg"/>
              </a:ln>
              <a:effectLst/>
            </p:spPr>
            <p:txBody>
              <a:bodyPr vert="horz" wrap="square" lIns="0" tIns="45720" rIns="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285750" marR="0" indent="-28575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2500" b="1" i="1" u="sng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itchFamily="18" charset="0"/>
                </a:endParaRPr>
              </a:p>
            </p:txBody>
          </p:sp>
          <p:sp>
            <p:nvSpPr>
              <p:cNvPr id="82" name="Ελεύθερη σχεδίαση 81"/>
              <p:cNvSpPr/>
              <p:nvPr/>
            </p:nvSpPr>
            <p:spPr bwMode="auto">
              <a:xfrm rot="419706">
                <a:off x="550716" y="2171700"/>
                <a:ext cx="3304309" cy="1184564"/>
              </a:xfrm>
              <a:custGeom>
                <a:avLst/>
                <a:gdLst>
                  <a:gd name="connsiteX0" fmla="*/ 0 w 3304309"/>
                  <a:gd name="connsiteY0" fmla="*/ 1184564 h 1184564"/>
                  <a:gd name="connsiteX1" fmla="*/ 1548245 w 3304309"/>
                  <a:gd name="connsiteY1" fmla="*/ 342900 h 1184564"/>
                  <a:gd name="connsiteX2" fmla="*/ 3304309 w 3304309"/>
                  <a:gd name="connsiteY2" fmla="*/ 0 h 1184564"/>
                  <a:gd name="connsiteX3" fmla="*/ 3304309 w 3304309"/>
                  <a:gd name="connsiteY3" fmla="*/ 0 h 11845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304309" h="1184564">
                    <a:moveTo>
                      <a:pt x="0" y="1184564"/>
                    </a:moveTo>
                    <a:cubicBezTo>
                      <a:pt x="498763" y="862445"/>
                      <a:pt x="997527" y="540327"/>
                      <a:pt x="1548245" y="342900"/>
                    </a:cubicBezTo>
                    <a:cubicBezTo>
                      <a:pt x="2098963" y="145473"/>
                      <a:pt x="3304309" y="0"/>
                      <a:pt x="3304309" y="0"/>
                    </a:cubicBezTo>
                    <a:lnTo>
                      <a:pt x="3304309" y="0"/>
                    </a:lnTo>
                  </a:path>
                </a:pathLst>
              </a:custGeom>
              <a:noFill/>
              <a:ln w="19050" cap="flat" cmpd="sng" algn="ctr">
                <a:solidFill>
                  <a:srgbClr val="FF6600"/>
                </a:solidFill>
                <a:prstDash val="solid"/>
                <a:round/>
                <a:headEnd type="none" w="med" len="med"/>
                <a:tailEnd type="triangle" w="med" len="lg"/>
              </a:ln>
              <a:effectLst/>
            </p:spPr>
            <p:txBody>
              <a:bodyPr vert="horz" wrap="square" lIns="0" tIns="45720" rIns="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285750" marR="0" indent="-28575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2500" b="1" i="1" u="sng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itchFamily="18" charset="0"/>
                </a:endParaRPr>
              </a:p>
            </p:txBody>
          </p:sp>
        </p:grpSp>
        <p:grpSp>
          <p:nvGrpSpPr>
            <p:cNvPr id="88" name="Ομάδα 87"/>
            <p:cNvGrpSpPr/>
            <p:nvPr/>
          </p:nvGrpSpPr>
          <p:grpSpPr>
            <a:xfrm rot="21242949">
              <a:off x="396332" y="1503857"/>
              <a:ext cx="3338943" cy="1458191"/>
              <a:chOff x="516082" y="1898073"/>
              <a:chExt cx="3338943" cy="1458191"/>
            </a:xfrm>
          </p:grpSpPr>
          <p:sp>
            <p:nvSpPr>
              <p:cNvPr id="89" name="Ελεύθερη σχεδίαση 88"/>
              <p:cNvSpPr/>
              <p:nvPr/>
            </p:nvSpPr>
            <p:spPr bwMode="auto">
              <a:xfrm rot="150256">
                <a:off x="516082" y="1898073"/>
                <a:ext cx="3304309" cy="1184564"/>
              </a:xfrm>
              <a:custGeom>
                <a:avLst/>
                <a:gdLst>
                  <a:gd name="connsiteX0" fmla="*/ 0 w 3304309"/>
                  <a:gd name="connsiteY0" fmla="*/ 1184564 h 1184564"/>
                  <a:gd name="connsiteX1" fmla="*/ 1548245 w 3304309"/>
                  <a:gd name="connsiteY1" fmla="*/ 342900 h 1184564"/>
                  <a:gd name="connsiteX2" fmla="*/ 3304309 w 3304309"/>
                  <a:gd name="connsiteY2" fmla="*/ 0 h 1184564"/>
                  <a:gd name="connsiteX3" fmla="*/ 3304309 w 3304309"/>
                  <a:gd name="connsiteY3" fmla="*/ 0 h 11845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304309" h="1184564">
                    <a:moveTo>
                      <a:pt x="0" y="1184564"/>
                    </a:moveTo>
                    <a:cubicBezTo>
                      <a:pt x="498763" y="862445"/>
                      <a:pt x="997527" y="540327"/>
                      <a:pt x="1548245" y="342900"/>
                    </a:cubicBezTo>
                    <a:cubicBezTo>
                      <a:pt x="2098963" y="145473"/>
                      <a:pt x="3304309" y="0"/>
                      <a:pt x="3304309" y="0"/>
                    </a:cubicBezTo>
                    <a:lnTo>
                      <a:pt x="3304309" y="0"/>
                    </a:lnTo>
                  </a:path>
                </a:pathLst>
              </a:custGeom>
              <a:noFill/>
              <a:ln w="19050" cap="flat" cmpd="sng" algn="ctr">
                <a:solidFill>
                  <a:srgbClr val="FF6600"/>
                </a:solidFill>
                <a:prstDash val="solid"/>
                <a:round/>
                <a:headEnd type="none" w="med" len="med"/>
                <a:tailEnd type="triangle" w="med" len="lg"/>
              </a:ln>
              <a:effectLst/>
            </p:spPr>
            <p:txBody>
              <a:bodyPr vert="horz" wrap="square" lIns="0" tIns="45720" rIns="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285750" marR="0" indent="-28575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2500" b="1" i="1" u="sng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itchFamily="18" charset="0"/>
                </a:endParaRPr>
              </a:p>
            </p:txBody>
          </p:sp>
          <p:sp>
            <p:nvSpPr>
              <p:cNvPr id="91" name="Ελεύθερη σχεδίαση 90"/>
              <p:cNvSpPr/>
              <p:nvPr/>
            </p:nvSpPr>
            <p:spPr bwMode="auto">
              <a:xfrm rot="419706">
                <a:off x="550716" y="2171700"/>
                <a:ext cx="3304309" cy="1184564"/>
              </a:xfrm>
              <a:custGeom>
                <a:avLst/>
                <a:gdLst>
                  <a:gd name="connsiteX0" fmla="*/ 0 w 3304309"/>
                  <a:gd name="connsiteY0" fmla="*/ 1184564 h 1184564"/>
                  <a:gd name="connsiteX1" fmla="*/ 1548245 w 3304309"/>
                  <a:gd name="connsiteY1" fmla="*/ 342900 h 1184564"/>
                  <a:gd name="connsiteX2" fmla="*/ 3304309 w 3304309"/>
                  <a:gd name="connsiteY2" fmla="*/ 0 h 1184564"/>
                  <a:gd name="connsiteX3" fmla="*/ 3304309 w 3304309"/>
                  <a:gd name="connsiteY3" fmla="*/ 0 h 11845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304309" h="1184564">
                    <a:moveTo>
                      <a:pt x="0" y="1184564"/>
                    </a:moveTo>
                    <a:cubicBezTo>
                      <a:pt x="498763" y="862445"/>
                      <a:pt x="997527" y="540327"/>
                      <a:pt x="1548245" y="342900"/>
                    </a:cubicBezTo>
                    <a:cubicBezTo>
                      <a:pt x="2098963" y="145473"/>
                      <a:pt x="3304309" y="0"/>
                      <a:pt x="3304309" y="0"/>
                    </a:cubicBezTo>
                    <a:lnTo>
                      <a:pt x="3304309" y="0"/>
                    </a:lnTo>
                  </a:path>
                </a:pathLst>
              </a:custGeom>
              <a:noFill/>
              <a:ln w="19050" cap="flat" cmpd="sng" algn="ctr">
                <a:solidFill>
                  <a:srgbClr val="FF6600"/>
                </a:solidFill>
                <a:prstDash val="solid"/>
                <a:round/>
                <a:headEnd type="none" w="med" len="med"/>
                <a:tailEnd type="triangle" w="med" len="lg"/>
              </a:ln>
              <a:effectLst/>
            </p:spPr>
            <p:txBody>
              <a:bodyPr vert="horz" wrap="square" lIns="0" tIns="45720" rIns="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285750" marR="0" indent="-28575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2500" b="1" i="1" u="sng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itchFamily="18" charset="0"/>
                </a:endParaRPr>
              </a:p>
            </p:txBody>
          </p:sp>
        </p:grpSp>
        <p:grpSp>
          <p:nvGrpSpPr>
            <p:cNvPr id="92" name="Ομάδα 91"/>
            <p:cNvGrpSpPr/>
            <p:nvPr/>
          </p:nvGrpSpPr>
          <p:grpSpPr>
            <a:xfrm rot="1197571">
              <a:off x="391390" y="3119920"/>
              <a:ext cx="3338943" cy="1458191"/>
              <a:chOff x="516082" y="1898073"/>
              <a:chExt cx="3338943" cy="1458191"/>
            </a:xfrm>
          </p:grpSpPr>
          <p:sp>
            <p:nvSpPr>
              <p:cNvPr id="93" name="Ελεύθερη σχεδίαση 92"/>
              <p:cNvSpPr/>
              <p:nvPr/>
            </p:nvSpPr>
            <p:spPr bwMode="auto">
              <a:xfrm rot="150256">
                <a:off x="516082" y="1898073"/>
                <a:ext cx="3304309" cy="1184564"/>
              </a:xfrm>
              <a:custGeom>
                <a:avLst/>
                <a:gdLst>
                  <a:gd name="connsiteX0" fmla="*/ 0 w 3304309"/>
                  <a:gd name="connsiteY0" fmla="*/ 1184564 h 1184564"/>
                  <a:gd name="connsiteX1" fmla="*/ 1548245 w 3304309"/>
                  <a:gd name="connsiteY1" fmla="*/ 342900 h 1184564"/>
                  <a:gd name="connsiteX2" fmla="*/ 3304309 w 3304309"/>
                  <a:gd name="connsiteY2" fmla="*/ 0 h 1184564"/>
                  <a:gd name="connsiteX3" fmla="*/ 3304309 w 3304309"/>
                  <a:gd name="connsiteY3" fmla="*/ 0 h 11845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304309" h="1184564">
                    <a:moveTo>
                      <a:pt x="0" y="1184564"/>
                    </a:moveTo>
                    <a:cubicBezTo>
                      <a:pt x="498763" y="862445"/>
                      <a:pt x="997527" y="540327"/>
                      <a:pt x="1548245" y="342900"/>
                    </a:cubicBezTo>
                    <a:cubicBezTo>
                      <a:pt x="2098963" y="145473"/>
                      <a:pt x="3304309" y="0"/>
                      <a:pt x="3304309" y="0"/>
                    </a:cubicBezTo>
                    <a:lnTo>
                      <a:pt x="3304309" y="0"/>
                    </a:lnTo>
                  </a:path>
                </a:pathLst>
              </a:custGeom>
              <a:noFill/>
              <a:ln w="19050" cap="flat" cmpd="sng" algn="ctr">
                <a:solidFill>
                  <a:srgbClr val="FF6600"/>
                </a:solidFill>
                <a:prstDash val="solid"/>
                <a:round/>
                <a:headEnd type="none" w="med" len="med"/>
                <a:tailEnd type="triangle" w="med" len="lg"/>
              </a:ln>
              <a:effectLst/>
            </p:spPr>
            <p:txBody>
              <a:bodyPr vert="horz" wrap="square" lIns="0" tIns="45720" rIns="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285750" marR="0" indent="-28575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2500" b="1" i="1" u="sng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itchFamily="18" charset="0"/>
                </a:endParaRPr>
              </a:p>
            </p:txBody>
          </p:sp>
          <p:sp>
            <p:nvSpPr>
              <p:cNvPr id="95" name="Ελεύθερη σχεδίαση 94"/>
              <p:cNvSpPr/>
              <p:nvPr/>
            </p:nvSpPr>
            <p:spPr bwMode="auto">
              <a:xfrm rot="419706">
                <a:off x="550716" y="2171700"/>
                <a:ext cx="3304309" cy="1184564"/>
              </a:xfrm>
              <a:custGeom>
                <a:avLst/>
                <a:gdLst>
                  <a:gd name="connsiteX0" fmla="*/ 0 w 3304309"/>
                  <a:gd name="connsiteY0" fmla="*/ 1184564 h 1184564"/>
                  <a:gd name="connsiteX1" fmla="*/ 1548245 w 3304309"/>
                  <a:gd name="connsiteY1" fmla="*/ 342900 h 1184564"/>
                  <a:gd name="connsiteX2" fmla="*/ 3304309 w 3304309"/>
                  <a:gd name="connsiteY2" fmla="*/ 0 h 1184564"/>
                  <a:gd name="connsiteX3" fmla="*/ 3304309 w 3304309"/>
                  <a:gd name="connsiteY3" fmla="*/ 0 h 11845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304309" h="1184564">
                    <a:moveTo>
                      <a:pt x="0" y="1184564"/>
                    </a:moveTo>
                    <a:cubicBezTo>
                      <a:pt x="498763" y="862445"/>
                      <a:pt x="997527" y="540327"/>
                      <a:pt x="1548245" y="342900"/>
                    </a:cubicBezTo>
                    <a:cubicBezTo>
                      <a:pt x="2098963" y="145473"/>
                      <a:pt x="3304309" y="0"/>
                      <a:pt x="3304309" y="0"/>
                    </a:cubicBezTo>
                    <a:lnTo>
                      <a:pt x="3304309" y="0"/>
                    </a:lnTo>
                  </a:path>
                </a:pathLst>
              </a:custGeom>
              <a:noFill/>
              <a:ln w="19050" cap="flat" cmpd="sng" algn="ctr">
                <a:solidFill>
                  <a:srgbClr val="FF6600"/>
                </a:solidFill>
                <a:prstDash val="solid"/>
                <a:round/>
                <a:headEnd type="none" w="med" len="med"/>
                <a:tailEnd type="triangle" w="med" len="lg"/>
              </a:ln>
              <a:effectLst/>
            </p:spPr>
            <p:txBody>
              <a:bodyPr vert="horz" wrap="square" lIns="0" tIns="45720" rIns="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285750" marR="0" indent="-285750" algn="l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2500" b="1" i="1" u="sng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itchFamily="18" charset="0"/>
                </a:endParaRPr>
              </a:p>
            </p:txBody>
          </p:sp>
        </p:grpSp>
      </p:grpSp>
      <p:grpSp>
        <p:nvGrpSpPr>
          <p:cNvPr id="166" name="Ομάδα 165"/>
          <p:cNvGrpSpPr/>
          <p:nvPr/>
        </p:nvGrpSpPr>
        <p:grpSpPr>
          <a:xfrm>
            <a:off x="1447502" y="1481506"/>
            <a:ext cx="7644548" cy="1969985"/>
            <a:chOff x="1447502" y="1481506"/>
            <a:chExt cx="7644548" cy="1969985"/>
          </a:xfrm>
        </p:grpSpPr>
        <p:cxnSp>
          <p:nvCxnSpPr>
            <p:cNvPr id="97" name="Ευθύγραμμο βέλος σύνδεσης 96"/>
            <p:cNvCxnSpPr/>
            <p:nvPr/>
          </p:nvCxnSpPr>
          <p:spPr bwMode="auto">
            <a:xfrm flipV="1">
              <a:off x="1536875" y="3378218"/>
              <a:ext cx="582870" cy="73273"/>
            </a:xfrm>
            <a:prstGeom prst="straightConnector1">
              <a:avLst/>
            </a:prstGeom>
            <a:noFill/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lg"/>
            </a:ln>
            <a:effectLst/>
          </p:spPr>
        </p:cxnSp>
        <p:cxnSp>
          <p:nvCxnSpPr>
            <p:cNvPr id="141" name="Ευθύγραμμο βέλος σύνδεσης 140"/>
            <p:cNvCxnSpPr/>
            <p:nvPr/>
          </p:nvCxnSpPr>
          <p:spPr bwMode="auto">
            <a:xfrm flipV="1">
              <a:off x="1654393" y="2309035"/>
              <a:ext cx="549878" cy="208659"/>
            </a:xfrm>
            <a:prstGeom prst="straightConnector1">
              <a:avLst/>
            </a:prstGeom>
            <a:noFill/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lg"/>
            </a:ln>
            <a:effectLst/>
          </p:spPr>
        </p:cxnSp>
        <p:cxnSp>
          <p:nvCxnSpPr>
            <p:cNvPr id="143" name="Ευθύγραμμο βέλος σύνδεσης 142"/>
            <p:cNvCxnSpPr/>
            <p:nvPr/>
          </p:nvCxnSpPr>
          <p:spPr bwMode="auto">
            <a:xfrm flipV="1">
              <a:off x="1516739" y="2526575"/>
              <a:ext cx="814006" cy="257163"/>
            </a:xfrm>
            <a:prstGeom prst="straightConnector1">
              <a:avLst/>
            </a:prstGeom>
            <a:noFill/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lg"/>
            </a:ln>
            <a:effectLst/>
          </p:spPr>
        </p:cxnSp>
        <p:cxnSp>
          <p:nvCxnSpPr>
            <p:cNvPr id="147" name="Ευθύγραμμο βέλος σύνδεσης 146"/>
            <p:cNvCxnSpPr/>
            <p:nvPr/>
          </p:nvCxnSpPr>
          <p:spPr bwMode="auto">
            <a:xfrm flipV="1">
              <a:off x="1461358" y="2783738"/>
              <a:ext cx="931708" cy="224584"/>
            </a:xfrm>
            <a:prstGeom prst="straightConnector1">
              <a:avLst/>
            </a:prstGeom>
            <a:noFill/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lg"/>
            </a:ln>
            <a:effectLst/>
          </p:spPr>
        </p:cxnSp>
        <p:cxnSp>
          <p:nvCxnSpPr>
            <p:cNvPr id="154" name="Ευθύγραμμο βέλος σύνδεσης 153"/>
            <p:cNvCxnSpPr/>
            <p:nvPr/>
          </p:nvCxnSpPr>
          <p:spPr bwMode="auto">
            <a:xfrm flipV="1">
              <a:off x="1447502" y="3118036"/>
              <a:ext cx="821284" cy="125814"/>
            </a:xfrm>
            <a:prstGeom prst="straightConnector1">
              <a:avLst/>
            </a:prstGeom>
            <a:noFill/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lg"/>
            </a:ln>
            <a:effectLst/>
          </p:spPr>
        </p:cxnSp>
        <p:sp>
          <p:nvSpPr>
            <p:cNvPr id="159" name="Ορθογώνιο 158"/>
            <p:cNvSpPr/>
            <p:nvPr/>
          </p:nvSpPr>
          <p:spPr>
            <a:xfrm>
              <a:off x="4438813" y="1481506"/>
              <a:ext cx="4653237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600" i="0" u="none" dirty="0">
                  <a:solidFill>
                    <a:srgbClr val="FF0000"/>
                  </a:solidFill>
                </a:rPr>
                <a:t>Τ</a:t>
              </a:r>
              <a:r>
                <a:rPr lang="el-GR" sz="1600" i="0" u="none" dirty="0" smtClean="0">
                  <a:solidFill>
                    <a:srgbClr val="FF0000"/>
                  </a:solidFill>
                </a:rPr>
                <a:t>ο ηλεκτρικό πεδίο που εισέρχεται στην κλειστή επιφάνεια αντιστοιχεί σε </a:t>
              </a:r>
              <a:r>
                <a:rPr lang="el-GR" sz="1600" i="0" u="none" dirty="0" smtClean="0">
                  <a:solidFill>
                    <a:schemeClr val="bg1"/>
                  </a:solidFill>
                </a:rPr>
                <a:t>αρνητική ροή</a:t>
              </a:r>
              <a:endParaRPr lang="el-GR" sz="16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67" name="Ομάδα 166"/>
          <p:cNvGrpSpPr/>
          <p:nvPr/>
        </p:nvGrpSpPr>
        <p:grpSpPr>
          <a:xfrm>
            <a:off x="2109354" y="2143065"/>
            <a:ext cx="6989622" cy="1380053"/>
            <a:chOff x="2109354" y="2143065"/>
            <a:chExt cx="6989622" cy="1380053"/>
          </a:xfrm>
        </p:grpSpPr>
        <p:cxnSp>
          <p:nvCxnSpPr>
            <p:cNvPr id="105" name="Ευθύγραμμο βέλος σύνδεσης 104"/>
            <p:cNvCxnSpPr/>
            <p:nvPr/>
          </p:nvCxnSpPr>
          <p:spPr bwMode="auto">
            <a:xfrm>
              <a:off x="2109354" y="3432697"/>
              <a:ext cx="581033" cy="90421"/>
            </a:xfrm>
            <a:prstGeom prst="straightConnector1">
              <a:avLst/>
            </a:prstGeom>
            <a:noFill/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lg"/>
            </a:ln>
            <a:effectLst/>
          </p:spPr>
        </p:cxnSp>
        <p:cxnSp>
          <p:nvCxnSpPr>
            <p:cNvPr id="110" name="Ευθύγραμμο βέλος σύνδεσης 109"/>
            <p:cNvCxnSpPr/>
            <p:nvPr/>
          </p:nvCxnSpPr>
          <p:spPr bwMode="auto">
            <a:xfrm>
              <a:off x="2512317" y="3189189"/>
              <a:ext cx="529238" cy="51926"/>
            </a:xfrm>
            <a:prstGeom prst="straightConnector1">
              <a:avLst/>
            </a:prstGeom>
            <a:noFill/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lg"/>
            </a:ln>
            <a:effectLst/>
          </p:spPr>
        </p:cxnSp>
        <p:cxnSp>
          <p:nvCxnSpPr>
            <p:cNvPr id="118" name="Ευθύγραμμο βέλος σύνδεσης 117"/>
            <p:cNvCxnSpPr/>
            <p:nvPr/>
          </p:nvCxnSpPr>
          <p:spPr bwMode="auto">
            <a:xfrm>
              <a:off x="2851585" y="2894467"/>
              <a:ext cx="529238" cy="51926"/>
            </a:xfrm>
            <a:prstGeom prst="straightConnector1">
              <a:avLst/>
            </a:prstGeom>
            <a:noFill/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lg"/>
            </a:ln>
            <a:effectLst/>
          </p:spPr>
        </p:cxnSp>
        <p:cxnSp>
          <p:nvCxnSpPr>
            <p:cNvPr id="120" name="Ευθύγραμμο βέλος σύνδεσης 119"/>
            <p:cNvCxnSpPr/>
            <p:nvPr/>
          </p:nvCxnSpPr>
          <p:spPr bwMode="auto">
            <a:xfrm flipV="1">
              <a:off x="3021689" y="2563923"/>
              <a:ext cx="521744" cy="1153"/>
            </a:xfrm>
            <a:prstGeom prst="straightConnector1">
              <a:avLst/>
            </a:prstGeom>
            <a:noFill/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lg"/>
            </a:ln>
            <a:effectLst/>
          </p:spPr>
        </p:cxnSp>
        <p:cxnSp>
          <p:nvCxnSpPr>
            <p:cNvPr id="125" name="Ευθύγραμμο βέλος σύνδεσης 124"/>
            <p:cNvCxnSpPr/>
            <p:nvPr/>
          </p:nvCxnSpPr>
          <p:spPr bwMode="auto">
            <a:xfrm flipV="1">
              <a:off x="2628913" y="2190386"/>
              <a:ext cx="484227" cy="70883"/>
            </a:xfrm>
            <a:prstGeom prst="straightConnector1">
              <a:avLst/>
            </a:prstGeom>
            <a:noFill/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lg"/>
            </a:ln>
            <a:effectLst/>
          </p:spPr>
        </p:cxnSp>
        <p:sp>
          <p:nvSpPr>
            <p:cNvPr id="160" name="Ορθογώνιο 159"/>
            <p:cNvSpPr/>
            <p:nvPr/>
          </p:nvSpPr>
          <p:spPr>
            <a:xfrm>
              <a:off x="4445739" y="2143065"/>
              <a:ext cx="4653237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600" i="0" u="none" dirty="0" smtClean="0">
                  <a:solidFill>
                    <a:srgbClr val="FF0000"/>
                  </a:solidFill>
                </a:rPr>
                <a:t>Το ηλεκτρικό πεδίο που εξέρχεται από την κλειστή επιφάνεια αντιστοιχεί σε </a:t>
              </a:r>
              <a:r>
                <a:rPr lang="el-GR" sz="1600" i="0" u="none" dirty="0" smtClean="0">
                  <a:solidFill>
                    <a:schemeClr val="bg1"/>
                  </a:solidFill>
                </a:rPr>
                <a:t>θετική ροή</a:t>
              </a:r>
              <a:endParaRPr lang="el-GR" sz="1600" dirty="0">
                <a:solidFill>
                  <a:schemeClr val="bg1"/>
                </a:solidFill>
              </a:endParaRPr>
            </a:p>
          </p:txBody>
        </p:sp>
      </p:grpSp>
      <p:sp>
        <p:nvSpPr>
          <p:cNvPr id="161" name="Ορθογώνιο 160"/>
          <p:cNvSpPr/>
          <p:nvPr/>
        </p:nvSpPr>
        <p:spPr>
          <a:xfrm>
            <a:off x="4445739" y="2891211"/>
            <a:ext cx="465323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600" i="0" u="none" dirty="0" smtClean="0">
                <a:solidFill>
                  <a:srgbClr val="FF0000"/>
                </a:solidFill>
              </a:rPr>
              <a:t>Η </a:t>
            </a:r>
            <a:r>
              <a:rPr lang="el-GR" sz="1600" i="0" u="none" dirty="0" smtClean="0">
                <a:solidFill>
                  <a:schemeClr val="bg1"/>
                </a:solidFill>
              </a:rPr>
              <a:t>ολική ροή </a:t>
            </a:r>
            <a:r>
              <a:rPr lang="el-GR" sz="1600" i="0" u="none" dirty="0" smtClean="0">
                <a:solidFill>
                  <a:srgbClr val="FF0000"/>
                </a:solidFill>
              </a:rPr>
              <a:t>του ηλεκτρικού πεδίου μέσα από την κλειστή επιφάνεια είναι </a:t>
            </a:r>
            <a:r>
              <a:rPr lang="el-GR" sz="1600" i="0" u="none" dirty="0" smtClean="0">
                <a:solidFill>
                  <a:schemeClr val="bg1"/>
                </a:solidFill>
              </a:rPr>
              <a:t>ίση με μηδέν</a:t>
            </a:r>
            <a:endParaRPr lang="el-GR" sz="1600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2" name="Ορθογώνιο 161"/>
              <p:cNvSpPr/>
              <p:nvPr/>
            </p:nvSpPr>
            <p:spPr>
              <a:xfrm>
                <a:off x="2813035" y="1863814"/>
                <a:ext cx="393056" cy="402931"/>
              </a:xfrm>
              <a:prstGeom prst="rect">
                <a:avLst/>
              </a:prstGeom>
              <a:ln w="28575">
                <a:noFill/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sz="1800" i="1" u="none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1800" u="none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𝑬</m:t>
                          </m:r>
                        </m:e>
                      </m:acc>
                    </m:oMath>
                  </m:oMathPara>
                </a14:m>
                <a:endParaRPr lang="el-GR" sz="1800" dirty="0"/>
              </a:p>
            </p:txBody>
          </p:sp>
        </mc:Choice>
        <mc:Fallback xmlns="">
          <p:sp>
            <p:nvSpPr>
              <p:cNvPr id="162" name="Ορθογώνιο 16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3035" y="1863814"/>
                <a:ext cx="393056" cy="40293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35040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Ομάδα 4"/>
          <p:cNvGrpSpPr/>
          <p:nvPr/>
        </p:nvGrpSpPr>
        <p:grpSpPr>
          <a:xfrm>
            <a:off x="1019175" y="2590800"/>
            <a:ext cx="1047750" cy="1809750"/>
            <a:chOff x="1019175" y="2590800"/>
            <a:chExt cx="1047750" cy="1809750"/>
          </a:xfrm>
        </p:grpSpPr>
        <p:graphicFrame>
          <p:nvGraphicFramePr>
            <p:cNvPr id="949266" name="Object 104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496802603"/>
                </p:ext>
              </p:extLst>
            </p:nvPr>
          </p:nvGraphicFramePr>
          <p:xfrm>
            <a:off x="1168400" y="3248025"/>
            <a:ext cx="368300" cy="495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618" name="Εξίσωση" r:id="rId3" imgW="333443" imgH="457200" progId="Equation.3">
                    <p:embed/>
                  </p:oleObj>
                </mc:Choice>
                <mc:Fallback>
                  <p:oleObj name="Εξίσωση" r:id="rId3" imgW="333443" imgH="457200" progId="Equation.3">
                    <p:embed/>
                    <p:pic>
                      <p:nvPicPr>
                        <p:cNvPr id="0" name="Object 104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68400" y="3248025"/>
                          <a:ext cx="368300" cy="4953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3" name="Ομάδα 2"/>
            <p:cNvGrpSpPr/>
            <p:nvPr/>
          </p:nvGrpSpPr>
          <p:grpSpPr>
            <a:xfrm>
              <a:off x="1800225" y="2590800"/>
              <a:ext cx="266700" cy="542925"/>
              <a:chOff x="1800225" y="2590800"/>
              <a:chExt cx="266700" cy="542925"/>
            </a:xfrm>
          </p:grpSpPr>
          <p:sp>
            <p:nvSpPr>
              <p:cNvPr id="949251" name="Oval 1027"/>
              <p:cNvSpPr>
                <a:spLocks noChangeArrowheads="1"/>
              </p:cNvSpPr>
              <p:nvPr/>
            </p:nvSpPr>
            <p:spPr bwMode="auto">
              <a:xfrm>
                <a:off x="1885950" y="2962275"/>
                <a:ext cx="171450" cy="171450"/>
              </a:xfrm>
              <a:prstGeom prst="ellipse">
                <a:avLst/>
              </a:prstGeom>
              <a:solidFill>
                <a:srgbClr val="FC0000"/>
              </a:solidFill>
              <a:ln w="12700">
                <a:solidFill>
                  <a:srgbClr val="FC0000"/>
                </a:solidFill>
                <a:round/>
                <a:headEnd/>
                <a:tailEnd/>
              </a:ln>
            </p:spPr>
            <p:txBody>
              <a:bodyPr wrap="none" lIns="0" rIns="0" anchor="ctr"/>
              <a:lstStyle>
                <a:lvl1pPr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endParaRPr lang="el-GR" altLang="el-GR"/>
              </a:p>
            </p:txBody>
          </p:sp>
          <p:sp>
            <p:nvSpPr>
              <p:cNvPr id="949252" name="Text Box 1028"/>
              <p:cNvSpPr txBox="1">
                <a:spLocks noChangeArrowheads="1"/>
              </p:cNvSpPr>
              <p:nvPr/>
            </p:nvSpPr>
            <p:spPr bwMode="auto">
              <a:xfrm>
                <a:off x="1800225" y="2590800"/>
                <a:ext cx="266700" cy="3810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marL="285750" indent="-28575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el-GR" u="none" dirty="0"/>
                  <a:t>q</a:t>
                </a:r>
                <a:endParaRPr lang="el-GR" altLang="el-GR" u="none" dirty="0"/>
              </a:p>
            </p:txBody>
          </p:sp>
        </p:grpSp>
        <p:sp>
          <p:nvSpPr>
            <p:cNvPr id="949265" name="Line 1041"/>
            <p:cNvSpPr>
              <a:spLocks noChangeShapeType="1"/>
            </p:cNvSpPr>
            <p:nvPr/>
          </p:nvSpPr>
          <p:spPr bwMode="auto">
            <a:xfrm flipV="1">
              <a:off x="1019175" y="3048000"/>
              <a:ext cx="933450" cy="1352550"/>
            </a:xfrm>
            <a:prstGeom prst="line">
              <a:avLst/>
            </a:prstGeom>
            <a:noFill/>
            <a:ln w="34925">
              <a:solidFill>
                <a:schemeClr val="tx2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</p:grpSp>
      <p:sp>
        <p:nvSpPr>
          <p:cNvPr id="949250" name="Rectangle 1026"/>
          <p:cNvSpPr>
            <a:spLocks noChangeArrowheads="1"/>
          </p:cNvSpPr>
          <p:nvPr/>
        </p:nvSpPr>
        <p:spPr bwMode="auto">
          <a:xfrm>
            <a:off x="990600" y="487363"/>
            <a:ext cx="7162800" cy="4873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2800" i="0" u="none" dirty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anose="02020603050405020304" pitchFamily="18" charset="0"/>
              </a:rPr>
              <a:t>ΕΝΤΑΣΗ ΗΛΕΚΤΡΙΚΟΥ ΠΕΔΙΟΥ</a:t>
            </a:r>
            <a:endParaRPr lang="en-US" sz="2800" i="0" u="none" dirty="0">
              <a:solidFill>
                <a:srgbClr val="FC00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anose="02020603050405020304" pitchFamily="18" charset="0"/>
            </a:endParaRPr>
          </a:p>
        </p:txBody>
      </p:sp>
      <p:grpSp>
        <p:nvGrpSpPr>
          <p:cNvPr id="2" name="Ομάδα 1"/>
          <p:cNvGrpSpPr/>
          <p:nvPr/>
        </p:nvGrpSpPr>
        <p:grpSpPr>
          <a:xfrm>
            <a:off x="704850" y="1200150"/>
            <a:ext cx="3442854" cy="3619500"/>
            <a:chOff x="704850" y="1200150"/>
            <a:chExt cx="3442854" cy="3619500"/>
          </a:xfrm>
        </p:grpSpPr>
        <p:sp>
          <p:nvSpPr>
            <p:cNvPr id="949261" name="Freeform 1037"/>
            <p:cNvSpPr>
              <a:spLocks/>
            </p:cNvSpPr>
            <p:nvPr/>
          </p:nvSpPr>
          <p:spPr bwMode="auto">
            <a:xfrm>
              <a:off x="990600" y="1200150"/>
              <a:ext cx="3133725" cy="3219450"/>
            </a:xfrm>
            <a:custGeom>
              <a:avLst/>
              <a:gdLst>
                <a:gd name="T0" fmla="*/ 0 w 1974"/>
                <a:gd name="T1" fmla="*/ 0 h 2028"/>
                <a:gd name="T2" fmla="*/ 0 w 1974"/>
                <a:gd name="T3" fmla="*/ 2147483647 h 2028"/>
                <a:gd name="T4" fmla="*/ 2147483647 w 1974"/>
                <a:gd name="T5" fmla="*/ 2147483647 h 2028"/>
                <a:gd name="T6" fmla="*/ 0 60000 65536"/>
                <a:gd name="T7" fmla="*/ 0 60000 65536"/>
                <a:gd name="T8" fmla="*/ 0 60000 65536"/>
                <a:gd name="T9" fmla="*/ 0 w 1974"/>
                <a:gd name="T10" fmla="*/ 0 h 2028"/>
                <a:gd name="T11" fmla="*/ 1974 w 1974"/>
                <a:gd name="T12" fmla="*/ 2028 h 202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74" h="2028">
                  <a:moveTo>
                    <a:pt x="0" y="0"/>
                  </a:moveTo>
                  <a:lnTo>
                    <a:pt x="0" y="2028"/>
                  </a:lnTo>
                  <a:lnTo>
                    <a:pt x="1974" y="2028"/>
                  </a:lnTo>
                </a:path>
              </a:pathLst>
            </a:custGeom>
            <a:noFill/>
            <a:ln w="28575" cap="flat" cmpd="sng">
              <a:solidFill>
                <a:schemeClr val="tx2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949262" name="Text Box 1038"/>
            <p:cNvSpPr txBox="1">
              <a:spLocks noChangeArrowheads="1"/>
            </p:cNvSpPr>
            <p:nvPr/>
          </p:nvSpPr>
          <p:spPr bwMode="auto">
            <a:xfrm>
              <a:off x="3957204" y="4438650"/>
              <a:ext cx="190500" cy="381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2857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 u="none" dirty="0"/>
                <a:t>x</a:t>
              </a:r>
              <a:endParaRPr lang="el-GR" altLang="el-GR" u="none" dirty="0"/>
            </a:p>
          </p:txBody>
        </p:sp>
        <p:sp>
          <p:nvSpPr>
            <p:cNvPr id="949263" name="Text Box 1039"/>
            <p:cNvSpPr txBox="1">
              <a:spLocks noChangeArrowheads="1"/>
            </p:cNvSpPr>
            <p:nvPr/>
          </p:nvSpPr>
          <p:spPr bwMode="auto">
            <a:xfrm>
              <a:off x="704850" y="1276350"/>
              <a:ext cx="190500" cy="381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2857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 u="none"/>
                <a:t>y</a:t>
              </a:r>
              <a:endParaRPr lang="el-GR" altLang="el-GR" u="none"/>
            </a:p>
          </p:txBody>
        </p:sp>
      </p:grpSp>
      <p:graphicFrame>
        <p:nvGraphicFramePr>
          <p:cNvPr id="949272" name="Object 104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8676898"/>
              </p:ext>
            </p:extLst>
          </p:nvPr>
        </p:nvGraphicFramePr>
        <p:xfrm>
          <a:off x="4343114" y="4123164"/>
          <a:ext cx="1809750" cy="557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9" name="Εξίσωση" r:id="rId5" imgW="952500" imgH="266610" progId="Equation.3">
                  <p:embed/>
                </p:oleObj>
              </mc:Choice>
              <mc:Fallback>
                <p:oleObj name="Εξίσωση" r:id="rId5" imgW="952500" imgH="266610" progId="Equation.3">
                  <p:embed/>
                  <p:pic>
                    <p:nvPicPr>
                      <p:cNvPr id="0" name="Object 10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114" y="4123164"/>
                        <a:ext cx="1809750" cy="557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" name="Ομάδα 5"/>
          <p:cNvGrpSpPr/>
          <p:nvPr/>
        </p:nvGrpSpPr>
        <p:grpSpPr>
          <a:xfrm>
            <a:off x="600075" y="2828925"/>
            <a:ext cx="1600200" cy="2009775"/>
            <a:chOff x="600075" y="2828925"/>
            <a:chExt cx="1600200" cy="2009775"/>
          </a:xfrm>
        </p:grpSpPr>
        <p:sp>
          <p:nvSpPr>
            <p:cNvPr id="949273" name="Freeform 1049"/>
            <p:cNvSpPr>
              <a:spLocks/>
            </p:cNvSpPr>
            <p:nvPr/>
          </p:nvSpPr>
          <p:spPr bwMode="auto">
            <a:xfrm>
              <a:off x="1009650" y="3038475"/>
              <a:ext cx="942975" cy="1381125"/>
            </a:xfrm>
            <a:custGeom>
              <a:avLst/>
              <a:gdLst>
                <a:gd name="T0" fmla="*/ 0 w 594"/>
                <a:gd name="T1" fmla="*/ 0 h 894"/>
                <a:gd name="T2" fmla="*/ 2147483647 w 594"/>
                <a:gd name="T3" fmla="*/ 0 h 894"/>
                <a:gd name="T4" fmla="*/ 2147483647 w 594"/>
                <a:gd name="T5" fmla="*/ 2147483647 h 894"/>
                <a:gd name="T6" fmla="*/ 0 60000 65536"/>
                <a:gd name="T7" fmla="*/ 0 60000 65536"/>
                <a:gd name="T8" fmla="*/ 0 60000 65536"/>
                <a:gd name="T9" fmla="*/ 0 w 594"/>
                <a:gd name="T10" fmla="*/ 0 h 894"/>
                <a:gd name="T11" fmla="*/ 594 w 594"/>
                <a:gd name="T12" fmla="*/ 894 h 89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94" h="894">
                  <a:moveTo>
                    <a:pt x="0" y="0"/>
                  </a:moveTo>
                  <a:lnTo>
                    <a:pt x="594" y="0"/>
                  </a:lnTo>
                  <a:lnTo>
                    <a:pt x="594" y="894"/>
                  </a:ln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949277" name="Text Box 1053"/>
            <p:cNvSpPr txBox="1">
              <a:spLocks noChangeArrowheads="1"/>
            </p:cNvSpPr>
            <p:nvPr/>
          </p:nvSpPr>
          <p:spPr bwMode="auto">
            <a:xfrm>
              <a:off x="1847850" y="4457700"/>
              <a:ext cx="352425" cy="381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2857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 u="none"/>
                <a:t>x</a:t>
              </a:r>
              <a:r>
                <a:rPr lang="en-US" altLang="el-GR" u="none" baseline="-25000"/>
                <a:t>q</a:t>
              </a:r>
              <a:endParaRPr lang="el-GR" altLang="el-GR" u="none"/>
            </a:p>
          </p:txBody>
        </p:sp>
        <p:sp>
          <p:nvSpPr>
            <p:cNvPr id="949279" name="Text Box 1055"/>
            <p:cNvSpPr txBox="1">
              <a:spLocks noChangeArrowheads="1"/>
            </p:cNvSpPr>
            <p:nvPr/>
          </p:nvSpPr>
          <p:spPr bwMode="auto">
            <a:xfrm>
              <a:off x="600075" y="2828925"/>
              <a:ext cx="352425" cy="381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2857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 u="none" dirty="0" err="1"/>
                <a:t>y</a:t>
              </a:r>
              <a:r>
                <a:rPr lang="en-US" altLang="el-GR" u="none" baseline="-25000" dirty="0" err="1"/>
                <a:t>q</a:t>
              </a:r>
              <a:endParaRPr lang="el-GR" altLang="el-GR" u="none" dirty="0"/>
            </a:p>
          </p:txBody>
        </p:sp>
      </p:grpSp>
      <p:graphicFrame>
        <p:nvGraphicFramePr>
          <p:cNvPr id="949281" name="Object 10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739973"/>
              </p:ext>
            </p:extLst>
          </p:nvPr>
        </p:nvGraphicFramePr>
        <p:xfrm>
          <a:off x="6168739" y="4088239"/>
          <a:ext cx="2714625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20" name="Εξίσωση" r:id="rId7" imgW="1476443" imgH="276315" progId="Equation.3">
                  <p:embed/>
                </p:oleObj>
              </mc:Choice>
              <mc:Fallback>
                <p:oleObj name="Εξίσωση" r:id="rId7" imgW="1476443" imgH="276315" progId="Equation.3">
                  <p:embed/>
                  <p:pic>
                    <p:nvPicPr>
                      <p:cNvPr id="0" name="Object 10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68739" y="4088239"/>
                        <a:ext cx="2714625" cy="636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9280" name="Object 105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6217514"/>
              </p:ext>
            </p:extLst>
          </p:nvPr>
        </p:nvGraphicFramePr>
        <p:xfrm>
          <a:off x="5855134" y="3521370"/>
          <a:ext cx="2701925" cy="493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21" name="Εξίσωση" r:id="rId9" imgW="1409700" imgH="228600" progId="Equation.3">
                  <p:embed/>
                </p:oleObj>
              </mc:Choice>
              <mc:Fallback>
                <p:oleObj name="Εξίσωση" r:id="rId9" imgW="1409700" imgH="228600" progId="Equation.3">
                  <p:embed/>
                  <p:pic>
                    <p:nvPicPr>
                      <p:cNvPr id="0" name="Object 10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5134" y="3521370"/>
                        <a:ext cx="2701925" cy="493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9270" name="Object 104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1626242"/>
              </p:ext>
            </p:extLst>
          </p:nvPr>
        </p:nvGraphicFramePr>
        <p:xfrm>
          <a:off x="4097771" y="3495969"/>
          <a:ext cx="176530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22" name="Εξίσωση" r:id="rId11" imgW="923857" imgH="238035" progId="Equation.3">
                  <p:embed/>
                </p:oleObj>
              </mc:Choice>
              <mc:Fallback>
                <p:oleObj name="Εξίσωση" r:id="rId11" imgW="923857" imgH="238035" progId="Equation.3">
                  <p:embed/>
                  <p:pic>
                    <p:nvPicPr>
                      <p:cNvPr id="0" name="Object 10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7771" y="3495969"/>
                        <a:ext cx="1765300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0" name="Ομάδα 19"/>
          <p:cNvGrpSpPr/>
          <p:nvPr/>
        </p:nvGrpSpPr>
        <p:grpSpPr>
          <a:xfrm>
            <a:off x="1962150" y="2152650"/>
            <a:ext cx="1438275" cy="895350"/>
            <a:chOff x="1962150" y="2152650"/>
            <a:chExt cx="1438275" cy="895350"/>
          </a:xfrm>
        </p:grpSpPr>
        <p:sp>
          <p:nvSpPr>
            <p:cNvPr id="949253" name="Line 1029"/>
            <p:cNvSpPr>
              <a:spLocks noChangeShapeType="1"/>
            </p:cNvSpPr>
            <p:nvPr/>
          </p:nvSpPr>
          <p:spPr bwMode="auto">
            <a:xfrm flipV="1">
              <a:off x="1962150" y="2152650"/>
              <a:ext cx="1438275" cy="895350"/>
            </a:xfrm>
            <a:prstGeom prst="line">
              <a:avLst/>
            </a:prstGeom>
            <a:noFill/>
            <a:ln w="34925">
              <a:solidFill>
                <a:schemeClr val="tx2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graphicFrame>
          <p:nvGraphicFramePr>
            <p:cNvPr id="949254" name="Object 103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54884414"/>
                </p:ext>
              </p:extLst>
            </p:nvPr>
          </p:nvGraphicFramePr>
          <p:xfrm>
            <a:off x="2371437" y="2373745"/>
            <a:ext cx="203200" cy="292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623" name="Εξίσωση" r:id="rId13" imgW="161857" imgH="257175" progId="Equation.3">
                    <p:embed/>
                  </p:oleObj>
                </mc:Choice>
                <mc:Fallback>
                  <p:oleObj name="Εξίσωση" r:id="rId13" imgW="161857" imgH="257175" progId="Equation.3">
                    <p:embed/>
                    <p:pic>
                      <p:nvPicPr>
                        <p:cNvPr id="0" name="Object 103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71437" y="2373745"/>
                          <a:ext cx="203200" cy="2921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4" name="Ομάδα 13"/>
          <p:cNvGrpSpPr/>
          <p:nvPr/>
        </p:nvGrpSpPr>
        <p:grpSpPr>
          <a:xfrm>
            <a:off x="609600" y="1952625"/>
            <a:ext cx="2971800" cy="2895600"/>
            <a:chOff x="609600" y="1952625"/>
            <a:chExt cx="2971800" cy="2895600"/>
          </a:xfrm>
        </p:grpSpPr>
        <p:sp>
          <p:nvSpPr>
            <p:cNvPr id="949275" name="Freeform 1051"/>
            <p:cNvSpPr>
              <a:spLocks/>
            </p:cNvSpPr>
            <p:nvPr/>
          </p:nvSpPr>
          <p:spPr bwMode="auto">
            <a:xfrm>
              <a:off x="1019175" y="2171700"/>
              <a:ext cx="2400300" cy="2286000"/>
            </a:xfrm>
            <a:custGeom>
              <a:avLst/>
              <a:gdLst>
                <a:gd name="T0" fmla="*/ 0 w 594"/>
                <a:gd name="T1" fmla="*/ 0 h 894"/>
                <a:gd name="T2" fmla="*/ 2147483647 w 594"/>
                <a:gd name="T3" fmla="*/ 0 h 894"/>
                <a:gd name="T4" fmla="*/ 2147483647 w 594"/>
                <a:gd name="T5" fmla="*/ 2147483647 h 894"/>
                <a:gd name="T6" fmla="*/ 0 60000 65536"/>
                <a:gd name="T7" fmla="*/ 0 60000 65536"/>
                <a:gd name="T8" fmla="*/ 0 60000 65536"/>
                <a:gd name="T9" fmla="*/ 0 w 594"/>
                <a:gd name="T10" fmla="*/ 0 h 894"/>
                <a:gd name="T11" fmla="*/ 594 w 594"/>
                <a:gd name="T12" fmla="*/ 894 h 89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94" h="894">
                  <a:moveTo>
                    <a:pt x="0" y="0"/>
                  </a:moveTo>
                  <a:lnTo>
                    <a:pt x="594" y="0"/>
                  </a:lnTo>
                  <a:lnTo>
                    <a:pt x="594" y="894"/>
                  </a:ln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949276" name="Text Box 1052"/>
            <p:cNvSpPr txBox="1">
              <a:spLocks noChangeArrowheads="1"/>
            </p:cNvSpPr>
            <p:nvPr/>
          </p:nvSpPr>
          <p:spPr bwMode="auto">
            <a:xfrm>
              <a:off x="3238500" y="4467225"/>
              <a:ext cx="342900" cy="381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2857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 u="none"/>
                <a:t>x</a:t>
              </a:r>
              <a:r>
                <a:rPr lang="en-US" altLang="el-GR" u="none" baseline="-25000"/>
                <a:t>A</a:t>
              </a:r>
              <a:endParaRPr lang="el-GR" altLang="el-GR" u="none"/>
            </a:p>
          </p:txBody>
        </p:sp>
        <p:sp>
          <p:nvSpPr>
            <p:cNvPr id="949278" name="Text Box 1054"/>
            <p:cNvSpPr txBox="1">
              <a:spLocks noChangeArrowheads="1"/>
            </p:cNvSpPr>
            <p:nvPr/>
          </p:nvSpPr>
          <p:spPr bwMode="auto">
            <a:xfrm>
              <a:off x="609600" y="1952625"/>
              <a:ext cx="342900" cy="381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2857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 u="none" dirty="0" err="1"/>
                <a:t>y</a:t>
              </a:r>
              <a:r>
                <a:rPr lang="en-US" altLang="el-GR" u="none" baseline="-25000" dirty="0" err="1"/>
                <a:t>A</a:t>
              </a:r>
              <a:endParaRPr lang="el-GR" altLang="el-GR" u="none" dirty="0"/>
            </a:p>
          </p:txBody>
        </p:sp>
      </p:grpSp>
      <p:grpSp>
        <p:nvGrpSpPr>
          <p:cNvPr id="22" name="Ομάδα 21"/>
          <p:cNvGrpSpPr/>
          <p:nvPr/>
        </p:nvGrpSpPr>
        <p:grpSpPr>
          <a:xfrm>
            <a:off x="1000125" y="1857375"/>
            <a:ext cx="2901949" cy="2581275"/>
            <a:chOff x="1000125" y="1857375"/>
            <a:chExt cx="2901949" cy="2581275"/>
          </a:xfrm>
        </p:grpSpPr>
        <p:sp>
          <p:nvSpPr>
            <p:cNvPr id="949259" name="Text Box 1035"/>
            <p:cNvSpPr txBox="1">
              <a:spLocks noChangeArrowheads="1"/>
            </p:cNvSpPr>
            <p:nvPr/>
          </p:nvSpPr>
          <p:spPr bwMode="auto">
            <a:xfrm>
              <a:off x="3009900" y="1857375"/>
              <a:ext cx="276225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2857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pPr algn="r"/>
              <a:r>
                <a:rPr lang="en-US" altLang="el-GR" sz="2000" u="none"/>
                <a:t>A</a:t>
              </a:r>
              <a:endParaRPr lang="el-GR" altLang="el-GR" sz="2000" u="none"/>
            </a:p>
          </p:txBody>
        </p:sp>
        <p:grpSp>
          <p:nvGrpSpPr>
            <p:cNvPr id="9" name="Ομάδα 8"/>
            <p:cNvGrpSpPr/>
            <p:nvPr/>
          </p:nvGrpSpPr>
          <p:grpSpPr>
            <a:xfrm>
              <a:off x="1000125" y="1990725"/>
              <a:ext cx="2901949" cy="2447925"/>
              <a:chOff x="1000125" y="1990725"/>
              <a:chExt cx="2901949" cy="2447925"/>
            </a:xfrm>
          </p:grpSpPr>
          <p:sp>
            <p:nvSpPr>
              <p:cNvPr id="949268" name="Line 1044"/>
              <p:cNvSpPr>
                <a:spLocks noChangeShapeType="1"/>
              </p:cNvSpPr>
              <p:nvPr/>
            </p:nvSpPr>
            <p:spPr bwMode="auto">
              <a:xfrm flipV="1">
                <a:off x="1000125" y="2181225"/>
                <a:ext cx="2381250" cy="2257425"/>
              </a:xfrm>
              <a:prstGeom prst="line">
                <a:avLst/>
              </a:prstGeom>
              <a:noFill/>
              <a:ln w="34925">
                <a:solidFill>
                  <a:schemeClr val="tx2"/>
                </a:solidFill>
                <a:round/>
                <a:headEnd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rIns="0"/>
              <a:lstStyle/>
              <a:p>
                <a:endParaRPr lang="el-GR"/>
              </a:p>
            </p:txBody>
          </p:sp>
          <p:graphicFrame>
            <p:nvGraphicFramePr>
              <p:cNvPr id="949269" name="Object 1045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58995998"/>
                  </p:ext>
                </p:extLst>
              </p:nvPr>
            </p:nvGraphicFramePr>
            <p:xfrm>
              <a:off x="2343150" y="3171825"/>
              <a:ext cx="419100" cy="4953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624" name="Εξίσωση" r:id="rId15" imgW="381000" imgH="457200" progId="Equation.3">
                      <p:embed/>
                    </p:oleObj>
                  </mc:Choice>
                  <mc:Fallback>
                    <p:oleObj name="Εξίσωση" r:id="rId15" imgW="381000" imgH="457200" progId="Equation.3">
                      <p:embed/>
                      <p:pic>
                        <p:nvPicPr>
                          <p:cNvPr id="0" name="Object 1045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343150" y="3171825"/>
                            <a:ext cx="419100" cy="49530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949258" name="Oval 1034"/>
              <p:cNvSpPr>
                <a:spLocks noChangeArrowheads="1"/>
              </p:cNvSpPr>
              <p:nvPr/>
            </p:nvSpPr>
            <p:spPr bwMode="auto">
              <a:xfrm>
                <a:off x="3351934" y="2103293"/>
                <a:ext cx="108000" cy="108000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lIns="0" rIns="0" anchor="ctr"/>
              <a:lstStyle>
                <a:lvl1pPr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endParaRPr lang="el-GR" altLang="el-GR"/>
              </a:p>
            </p:txBody>
          </p:sp>
          <p:sp>
            <p:nvSpPr>
              <p:cNvPr id="29" name="Text Box 1028"/>
              <p:cNvSpPr txBox="1">
                <a:spLocks noChangeArrowheads="1"/>
              </p:cNvSpPr>
              <p:nvPr/>
            </p:nvSpPr>
            <p:spPr bwMode="auto">
              <a:xfrm>
                <a:off x="3448049" y="1990725"/>
                <a:ext cx="454025" cy="3847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0" tIns="0" rIns="0" bIns="0">
                <a:spAutoFit/>
              </a:bodyPr>
              <a:lstStyle>
                <a:lvl1pPr marL="285750" indent="-28575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el-GR" u="none" dirty="0" smtClean="0">
                    <a:solidFill>
                      <a:srgbClr val="FF0000"/>
                    </a:solidFill>
                  </a:rPr>
                  <a:t>+q</a:t>
                </a:r>
                <a:r>
                  <a:rPr lang="en-US" altLang="el-GR" u="none" dirty="0">
                    <a:solidFill>
                      <a:srgbClr val="FF0000"/>
                    </a:solidFill>
                  </a:rPr>
                  <a:t>'</a:t>
                </a:r>
                <a:endParaRPr lang="el-GR" altLang="el-GR" u="none" dirty="0">
                  <a:solidFill>
                    <a:srgbClr val="FF0000"/>
                  </a:solidFill>
                </a:endParaRPr>
              </a:p>
            </p:txBody>
          </p:sp>
        </p:grpSp>
      </p:grpSp>
      <p:grpSp>
        <p:nvGrpSpPr>
          <p:cNvPr id="21" name="Ομάδα 20"/>
          <p:cNvGrpSpPr/>
          <p:nvPr/>
        </p:nvGrpSpPr>
        <p:grpSpPr>
          <a:xfrm>
            <a:off x="6063162" y="1349948"/>
            <a:ext cx="2234419" cy="2021776"/>
            <a:chOff x="6063162" y="1349948"/>
            <a:chExt cx="2234419" cy="2021776"/>
          </a:xfrm>
        </p:grpSpPr>
        <p:graphicFrame>
          <p:nvGraphicFramePr>
            <p:cNvPr id="949257" name="Object 103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947857702"/>
                </p:ext>
              </p:extLst>
            </p:nvPr>
          </p:nvGraphicFramePr>
          <p:xfrm>
            <a:off x="6671981" y="2093191"/>
            <a:ext cx="1625600" cy="698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625" name="Εξίσωση" r:id="rId17" imgW="1590743" imgH="657225" progId="Equation.3">
                    <p:embed/>
                  </p:oleObj>
                </mc:Choice>
                <mc:Fallback>
                  <p:oleObj name="Εξίσωση" r:id="rId17" imgW="1590743" imgH="657225" progId="Equation.3">
                    <p:embed/>
                    <p:pic>
                      <p:nvPicPr>
                        <p:cNvPr id="0" name="Object 103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671981" y="2093191"/>
                          <a:ext cx="1625600" cy="698500"/>
                        </a:xfrm>
                        <a:prstGeom prst="rect">
                          <a:avLst/>
                        </a:prstGeom>
                        <a:noFill/>
                        <a:ln w="28575">
                          <a:solidFill>
                            <a:schemeClr val="tx1"/>
                          </a:solidFill>
                        </a:ln>
                        <a:effectLst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9" name="Δεξί άγκιστρο 18"/>
            <p:cNvSpPr/>
            <p:nvPr/>
          </p:nvSpPr>
          <p:spPr bwMode="auto">
            <a:xfrm>
              <a:off x="6063162" y="1349948"/>
              <a:ext cx="409882" cy="2021776"/>
            </a:xfrm>
            <a:prstGeom prst="rightBrace">
              <a:avLst>
                <a:gd name="adj1" fmla="val 25475"/>
                <a:gd name="adj2" fmla="val 48018"/>
              </a:avLst>
            </a:prstGeom>
            <a:noFill/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285750" marR="0" indent="-28575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2500" b="1" i="1" u="sng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</a:endParaRPr>
            </a:p>
          </p:txBody>
        </p:sp>
      </p:grpSp>
      <p:grpSp>
        <p:nvGrpSpPr>
          <p:cNvPr id="13" name="Ομάδα 12"/>
          <p:cNvGrpSpPr/>
          <p:nvPr/>
        </p:nvGrpSpPr>
        <p:grpSpPr>
          <a:xfrm>
            <a:off x="3398923" y="1067853"/>
            <a:ext cx="2345173" cy="1051256"/>
            <a:chOff x="3398923" y="1067853"/>
            <a:chExt cx="2345173" cy="105125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0" name="TextBox 49"/>
                <p:cNvSpPr txBox="1"/>
                <p:nvPr/>
              </p:nvSpPr>
              <p:spPr>
                <a:xfrm>
                  <a:off x="3980728" y="1067853"/>
                  <a:ext cx="1763368" cy="740203"/>
                </a:xfrm>
                <a:prstGeom prst="rect">
                  <a:avLst/>
                </a:prstGeom>
                <a:noFill/>
                <a:ln w="38100">
                  <a:noFill/>
                </a:ln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u="none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𝑭</m:t>
                        </m:r>
                        <m:r>
                          <a:rPr lang="en-US" sz="2000" b="1" i="1" u="none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sz="2000" b="1" i="1" u="none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1" i="1" u="none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2000" b="1" i="1" u="none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𝟒</m:t>
                            </m:r>
                            <m:r>
                              <a:rPr lang="el-GR" sz="2000" b="1" i="1" u="none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𝝅</m:t>
                            </m:r>
                            <m:sSub>
                              <m:sSubPr>
                                <m:ctrlPr>
                                  <a:rPr lang="el-GR" sz="2000" b="1" i="1" u="none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sz="2000" b="1" i="1" u="none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𝜺</m:t>
                                </m:r>
                              </m:e>
                              <m:sub>
                                <m:r>
                                  <a:rPr lang="el-GR" sz="2000" b="1" i="1" u="none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𝟎</m:t>
                                </m:r>
                              </m:sub>
                            </m:sSub>
                          </m:den>
                        </m:f>
                        <m:f>
                          <m:fPr>
                            <m:ctrlPr>
                              <a:rPr lang="en-US" sz="2000" b="1" i="1" u="none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1" i="1" u="none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𝒒</m:t>
                            </m:r>
                            <m:sSup>
                              <m:sSupPr>
                                <m:ctrlPr>
                                  <a:rPr lang="en-US" sz="2000" b="1" i="1" u="none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000" b="1" i="1" u="none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𝒒</m:t>
                                </m:r>
                              </m:e>
                              <m:sup>
                                <m:r>
                                  <a:rPr lang="en-US" sz="2000" b="1" i="1" u="none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</m:sup>
                            </m:sSup>
                          </m:num>
                          <m:den>
                            <m:sSup>
                              <m:sSupPr>
                                <m:ctrlPr>
                                  <a:rPr lang="en-US" sz="2000" b="1" i="1" u="none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000" b="1" i="1" u="none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𝒓</m:t>
                                </m:r>
                              </m:e>
                              <m:sup>
                                <m:r>
                                  <a:rPr lang="el-GR" sz="2000" b="1" i="1" u="none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</m:oMath>
                    </m:oMathPara>
                  </a14:m>
                  <a:endParaRPr lang="el-GR" sz="2000" u="none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50" name="TextBox 4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80728" y="1067853"/>
                  <a:ext cx="1763368" cy="740203"/>
                </a:xfrm>
                <a:prstGeom prst="rect">
                  <a:avLst/>
                </a:prstGeom>
                <a:blipFill>
                  <a:blip r:embed="rId22"/>
                  <a:stretch>
                    <a:fillRect/>
                  </a:stretch>
                </a:blipFill>
                <a:ln w="38100">
                  <a:noFill/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" name="Ευθύγραμμο βέλος σύνδεσης 7"/>
            <p:cNvCxnSpPr/>
            <p:nvPr/>
          </p:nvCxnSpPr>
          <p:spPr bwMode="auto">
            <a:xfrm flipV="1">
              <a:off x="3398923" y="1560513"/>
              <a:ext cx="708228" cy="558596"/>
            </a:xfrm>
            <a:prstGeom prst="straightConnector1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lg"/>
            </a:ln>
            <a:effectLst/>
          </p:spPr>
        </p:cxnSp>
      </p:grpSp>
      <p:grpSp>
        <p:nvGrpSpPr>
          <p:cNvPr id="25" name="Ομάδα 24"/>
          <p:cNvGrpSpPr/>
          <p:nvPr/>
        </p:nvGrpSpPr>
        <p:grpSpPr>
          <a:xfrm>
            <a:off x="1962150" y="2532003"/>
            <a:ext cx="3097678" cy="766619"/>
            <a:chOff x="1962150" y="2532003"/>
            <a:chExt cx="3097678" cy="766619"/>
          </a:xfrm>
        </p:grpSpPr>
        <p:grpSp>
          <p:nvGrpSpPr>
            <p:cNvPr id="17" name="Ομάδα 16"/>
            <p:cNvGrpSpPr/>
            <p:nvPr/>
          </p:nvGrpSpPr>
          <p:grpSpPr>
            <a:xfrm>
              <a:off x="2014809" y="2597148"/>
              <a:ext cx="3045019" cy="701474"/>
              <a:chOff x="2014809" y="2597148"/>
              <a:chExt cx="3045019" cy="701474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" name="Ορθογώνιο 3"/>
                  <p:cNvSpPr/>
                  <p:nvPr/>
                </p:nvSpPr>
                <p:spPr>
                  <a:xfrm>
                    <a:off x="4200490" y="2597148"/>
                    <a:ext cx="859338" cy="701474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̂"/>
                              <m:ctrlPr>
                                <a:rPr lang="en-US" sz="2000" i="1" u="none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000" u="none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𝒓</m:t>
                              </m:r>
                            </m:e>
                          </m:acc>
                          <m:r>
                            <a:rPr lang="el-GR" sz="2000" b="1" i="1" u="none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el-GR" sz="2000" b="1" i="1" u="none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acc>
                                <m:accPr>
                                  <m:chr m:val="⃗"/>
                                  <m:ctrlPr>
                                    <a:rPr lang="el-GR" sz="2000" b="1" i="1" u="none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2000" b="1" i="1" u="none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𝒓</m:t>
                                  </m:r>
                                </m:e>
                              </m:acc>
                            </m:num>
                            <m:den>
                              <m:r>
                                <a:rPr lang="en-US" sz="2000" b="1" i="1" u="none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</m:den>
                          </m:f>
                        </m:oMath>
                      </m:oMathPara>
                    </a14:m>
                    <a:endParaRPr lang="el-GR" sz="2000" dirty="0"/>
                  </a:p>
                </p:txBody>
              </p:sp>
            </mc:Choice>
            <mc:Fallback xmlns="">
              <p:sp>
                <p:nvSpPr>
                  <p:cNvPr id="4" name="Ορθογώνιο 3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200490" y="2597148"/>
                    <a:ext cx="859338" cy="701474"/>
                  </a:xfrm>
                  <a:prstGeom prst="rect">
                    <a:avLst/>
                  </a:prstGeom>
                  <a:blipFill>
                    <a:blip r:embed="rId2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53" name="Ευθύγραμμο βέλος σύνδεσης 52"/>
              <p:cNvCxnSpPr/>
              <p:nvPr/>
            </p:nvCxnSpPr>
            <p:spPr bwMode="auto">
              <a:xfrm flipV="1">
                <a:off x="2014809" y="2758022"/>
                <a:ext cx="359989" cy="219924"/>
              </a:xfrm>
              <a:prstGeom prst="straightConnector1">
                <a:avLst/>
              </a:prstGeom>
              <a:noFill/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lg"/>
              </a:ln>
              <a:effectLst/>
            </p:spPr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Ορθογώνιο 23"/>
                <p:cNvSpPr/>
                <p:nvPr/>
              </p:nvSpPr>
              <p:spPr>
                <a:xfrm>
                  <a:off x="1962150" y="2532003"/>
                  <a:ext cx="386644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̂"/>
                            <m:ctrlPr>
                              <a:rPr lang="en-US" sz="2000" i="1" u="none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000" u="none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𝒓</m:t>
                            </m:r>
                          </m:e>
                        </m:acc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24" name="Ορθογώνιο 2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962150" y="2532003"/>
                  <a:ext cx="386644" cy="400110"/>
                </a:xfrm>
                <a:prstGeom prst="rect">
                  <a:avLst/>
                </a:prstGeom>
                <a:blipFill>
                  <a:blip r:embed="rId24"/>
                  <a:stretch>
                    <a:fillRect t="-6061" r="-14286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6" name="Ομάδα 25"/>
          <p:cNvGrpSpPr/>
          <p:nvPr/>
        </p:nvGrpSpPr>
        <p:grpSpPr>
          <a:xfrm>
            <a:off x="3430733" y="1728065"/>
            <a:ext cx="1674514" cy="886858"/>
            <a:chOff x="3430733" y="1728065"/>
            <a:chExt cx="1674514" cy="886858"/>
          </a:xfrm>
        </p:grpSpPr>
        <p:sp>
          <p:nvSpPr>
            <p:cNvPr id="949255" name="Line 1031"/>
            <p:cNvSpPr>
              <a:spLocks noChangeShapeType="1"/>
            </p:cNvSpPr>
            <p:nvPr/>
          </p:nvSpPr>
          <p:spPr bwMode="auto">
            <a:xfrm flipV="1">
              <a:off x="3430733" y="1728065"/>
              <a:ext cx="570777" cy="445365"/>
            </a:xfrm>
            <a:prstGeom prst="line">
              <a:avLst/>
            </a:prstGeom>
            <a:noFill/>
            <a:ln w="38100">
              <a:solidFill>
                <a:srgbClr val="FC00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0" name="TextBox 59"/>
                <p:cNvSpPr txBox="1"/>
                <p:nvPr/>
              </p:nvSpPr>
              <p:spPr>
                <a:xfrm>
                  <a:off x="4119849" y="1894405"/>
                  <a:ext cx="985398" cy="720518"/>
                </a:xfrm>
                <a:prstGeom prst="rect">
                  <a:avLst/>
                </a:prstGeom>
                <a:noFill/>
                <a:ln w="38100">
                  <a:noFill/>
                </a:ln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2000" b="1" i="1" u="none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1" i="1" u="none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𝑭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sz="2000" b="1" i="1" u="none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000" b="1" i="1" u="none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𝒒</m:t>
                                </m:r>
                              </m:e>
                              <m:sup>
                                <m:r>
                                  <a:rPr lang="en-US" sz="2000" b="1" i="1" u="none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</m:sup>
                            </m:sSup>
                          </m:den>
                        </m:f>
                        <m:r>
                          <a:rPr lang="en-US" sz="2000" b="1" i="1" u="none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000" b="1" i="1" u="none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𝑬</m:t>
                        </m:r>
                      </m:oMath>
                    </m:oMathPara>
                  </a14:m>
                  <a:endParaRPr lang="el-GR" sz="2000" u="none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60" name="TextBox 5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19849" y="1894405"/>
                  <a:ext cx="985398" cy="720518"/>
                </a:xfrm>
                <a:prstGeom prst="rect">
                  <a:avLst/>
                </a:prstGeom>
                <a:blipFill>
                  <a:blip r:embed="rId25"/>
                  <a:stretch>
                    <a:fillRect/>
                  </a:stretch>
                </a:blipFill>
                <a:ln w="38100">
                  <a:noFill/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9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949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9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949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9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949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9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949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26"/>
          <p:cNvSpPr>
            <a:spLocks noChangeArrowheads="1"/>
          </p:cNvSpPr>
          <p:nvPr/>
        </p:nvSpPr>
        <p:spPr bwMode="auto">
          <a:xfrm>
            <a:off x="990600" y="71723"/>
            <a:ext cx="7162800" cy="4873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2800" i="0" u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anose="02020603050405020304" pitchFamily="18" charset="0"/>
              </a:rPr>
              <a:t>ΠΕΡΙΠΤΩΣΕΙΣ </a:t>
            </a:r>
            <a:r>
              <a:rPr lang="el-GR" sz="2800" i="0" u="none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anose="02020603050405020304" pitchFamily="18" charset="0"/>
              </a:rPr>
              <a:t>ΗΛΕΚΤΡΙΚΟΥ ΠΕΔΙΟΥ</a:t>
            </a:r>
            <a:endParaRPr lang="en-US" sz="2800" i="0" u="none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anose="02020603050405020304" pitchFamily="18" charset="0"/>
            </a:endParaRPr>
          </a:p>
        </p:txBody>
      </p:sp>
      <p:grpSp>
        <p:nvGrpSpPr>
          <p:cNvPr id="21" name="Ομάδα 20"/>
          <p:cNvGrpSpPr/>
          <p:nvPr/>
        </p:nvGrpSpPr>
        <p:grpSpPr>
          <a:xfrm>
            <a:off x="498757" y="498759"/>
            <a:ext cx="8156869" cy="1191217"/>
            <a:chOff x="498758" y="852053"/>
            <a:chExt cx="3667997" cy="1191217"/>
          </a:xfrm>
        </p:grpSpPr>
        <p:sp>
          <p:nvSpPr>
            <p:cNvPr id="3" name="TextBox 2"/>
            <p:cNvSpPr txBox="1"/>
            <p:nvPr/>
          </p:nvSpPr>
          <p:spPr>
            <a:xfrm>
              <a:off x="502223" y="852053"/>
              <a:ext cx="3664532" cy="4770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l-GR" sz="2400" i="0" u="none" dirty="0" smtClean="0"/>
                <a:t>Ομογενές Ηλεκτρικό Πεδίο</a:t>
              </a:r>
              <a:endParaRPr lang="el-GR" sz="2400" i="0" u="none" dirty="0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498758" y="1212273"/>
              <a:ext cx="192296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1600" i="0" u="none" dirty="0" smtClean="0">
                  <a:solidFill>
                    <a:schemeClr val="tx1"/>
                  </a:solidFill>
                </a:rPr>
                <a:t>Σε όλα τα σημεία του ομογενούς ηλεκτρικού πεδίου η ένταση του πεδίου έχει το ίδιο μέτρο, την ίδια διεύθυνση και την ίδια φορά.</a:t>
              </a:r>
              <a:endParaRPr lang="el-GR" sz="1600" i="0" u="none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3" name="Ομάδα 22"/>
          <p:cNvGrpSpPr/>
          <p:nvPr/>
        </p:nvGrpSpPr>
        <p:grpSpPr>
          <a:xfrm>
            <a:off x="426028" y="2051774"/>
            <a:ext cx="8281553" cy="986559"/>
            <a:chOff x="432268" y="374067"/>
            <a:chExt cx="4416193" cy="986559"/>
          </a:xfrm>
        </p:grpSpPr>
        <p:sp>
          <p:nvSpPr>
            <p:cNvPr id="24" name="TextBox 23"/>
            <p:cNvSpPr txBox="1"/>
            <p:nvPr/>
          </p:nvSpPr>
          <p:spPr>
            <a:xfrm>
              <a:off x="502223" y="374067"/>
              <a:ext cx="427751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l-GR" sz="2400" i="0" u="none" dirty="0" smtClean="0"/>
                <a:t>Ανομοιογενές Ηλεκτρικό Πεδίο</a:t>
              </a:r>
              <a:endParaRPr lang="el-GR" sz="2400" i="0" u="none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432268" y="775851"/>
              <a:ext cx="441619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l-GR" sz="1600" i="0" u="none" dirty="0" smtClean="0">
                  <a:solidFill>
                    <a:schemeClr val="tx1"/>
                  </a:solidFill>
                </a:rPr>
                <a:t>Το μέτρο, η διεύθυνση και η φορά </a:t>
              </a:r>
              <a:r>
                <a:rPr lang="el-GR" sz="1600" i="0" u="none" dirty="0" smtClean="0">
                  <a:solidFill>
                    <a:srgbClr val="FFFF00"/>
                  </a:solidFill>
                </a:rPr>
                <a:t>(τουλάχιστον ένα από αυτά) </a:t>
              </a:r>
              <a:r>
                <a:rPr lang="el-GR" sz="1600" i="0" u="none" dirty="0" smtClean="0">
                  <a:solidFill>
                    <a:schemeClr val="tx1"/>
                  </a:solidFill>
                </a:rPr>
                <a:t>της έντασης του ηλεκτρικού πεδίου διαφέρει από σημείο σε σημείο μέσα στο πεδίο</a:t>
              </a:r>
              <a:endParaRPr lang="el-GR" sz="1600" i="0" u="none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7" name="Ομάδα 26"/>
          <p:cNvGrpSpPr/>
          <p:nvPr/>
        </p:nvGrpSpPr>
        <p:grpSpPr>
          <a:xfrm>
            <a:off x="5289015" y="932438"/>
            <a:ext cx="3303227" cy="741951"/>
            <a:chOff x="2943208" y="1711610"/>
            <a:chExt cx="3303227" cy="741951"/>
          </a:xfrm>
        </p:grpSpPr>
        <p:grpSp>
          <p:nvGrpSpPr>
            <p:cNvPr id="20" name="Ομάδα 19"/>
            <p:cNvGrpSpPr/>
            <p:nvPr/>
          </p:nvGrpSpPr>
          <p:grpSpPr>
            <a:xfrm>
              <a:off x="2943208" y="1837031"/>
              <a:ext cx="2877736" cy="616530"/>
              <a:chOff x="594861" y="3061545"/>
              <a:chExt cx="2877736" cy="616530"/>
            </a:xfrm>
          </p:grpSpPr>
          <p:cxnSp>
            <p:nvCxnSpPr>
              <p:cNvPr id="5" name="Ευθύγραμμο βέλος σύνδεσης 4"/>
              <p:cNvCxnSpPr/>
              <p:nvPr/>
            </p:nvCxnSpPr>
            <p:spPr bwMode="auto">
              <a:xfrm rot="5400000" flipH="1" flipV="1">
                <a:off x="1044861" y="2618475"/>
                <a:ext cx="0" cy="900000"/>
              </a:xfrm>
              <a:prstGeom prst="straightConnector1">
                <a:avLst/>
              </a:prstGeom>
              <a:noFill/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lg"/>
              </a:ln>
              <a:effectLst/>
            </p:spPr>
          </p:cxnSp>
          <p:cxnSp>
            <p:nvCxnSpPr>
              <p:cNvPr id="6" name="Ευθύγραμμο βέλος σύνδεσης 5"/>
              <p:cNvCxnSpPr/>
              <p:nvPr/>
            </p:nvCxnSpPr>
            <p:spPr bwMode="auto">
              <a:xfrm rot="5400000" flipH="1" flipV="1">
                <a:off x="1051787" y="2770875"/>
                <a:ext cx="0" cy="900000"/>
              </a:xfrm>
              <a:prstGeom prst="straightConnector1">
                <a:avLst/>
              </a:prstGeom>
              <a:noFill/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lg"/>
              </a:ln>
              <a:effectLst/>
            </p:spPr>
          </p:cxnSp>
          <p:cxnSp>
            <p:nvCxnSpPr>
              <p:cNvPr id="7" name="Ευθύγραμμο βέλος σύνδεσης 6"/>
              <p:cNvCxnSpPr/>
              <p:nvPr/>
            </p:nvCxnSpPr>
            <p:spPr bwMode="auto">
              <a:xfrm rot="5400000" flipH="1" flipV="1">
                <a:off x="1058713" y="2923275"/>
                <a:ext cx="0" cy="900000"/>
              </a:xfrm>
              <a:prstGeom prst="straightConnector1">
                <a:avLst/>
              </a:prstGeom>
              <a:noFill/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lg"/>
              </a:ln>
              <a:effectLst/>
            </p:spPr>
          </p:cxnSp>
          <p:cxnSp>
            <p:nvCxnSpPr>
              <p:cNvPr id="8" name="Ευθύγραμμο βέλος σύνδεσης 7"/>
              <p:cNvCxnSpPr/>
              <p:nvPr/>
            </p:nvCxnSpPr>
            <p:spPr bwMode="auto">
              <a:xfrm rot="5400000" flipH="1" flipV="1">
                <a:off x="1076030" y="3075675"/>
                <a:ext cx="0" cy="900000"/>
              </a:xfrm>
              <a:prstGeom prst="straightConnector1">
                <a:avLst/>
              </a:prstGeom>
              <a:noFill/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lg"/>
              </a:ln>
              <a:effectLst/>
            </p:spPr>
          </p:cxnSp>
          <p:cxnSp>
            <p:nvCxnSpPr>
              <p:cNvPr id="9" name="Ευθύγραμμο βέλος σύνδεσης 8"/>
              <p:cNvCxnSpPr/>
              <p:nvPr/>
            </p:nvCxnSpPr>
            <p:spPr bwMode="auto">
              <a:xfrm rot="5400000" flipH="1" flipV="1">
                <a:off x="1072565" y="3228075"/>
                <a:ext cx="0" cy="900000"/>
              </a:xfrm>
              <a:prstGeom prst="straightConnector1">
                <a:avLst/>
              </a:prstGeom>
              <a:noFill/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lg"/>
              </a:ln>
              <a:effectLst/>
            </p:spPr>
          </p:cxnSp>
          <p:cxnSp>
            <p:nvCxnSpPr>
              <p:cNvPr id="10" name="Ευθύγραμμο βέλος σύνδεσης 9"/>
              <p:cNvCxnSpPr/>
              <p:nvPr/>
            </p:nvCxnSpPr>
            <p:spPr bwMode="auto">
              <a:xfrm rot="5400000" flipH="1" flipV="1">
                <a:off x="2018145" y="2615010"/>
                <a:ext cx="0" cy="900000"/>
              </a:xfrm>
              <a:prstGeom prst="straightConnector1">
                <a:avLst/>
              </a:prstGeom>
              <a:noFill/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lg"/>
              </a:ln>
              <a:effectLst/>
            </p:spPr>
          </p:cxnSp>
          <p:cxnSp>
            <p:nvCxnSpPr>
              <p:cNvPr id="11" name="Ευθύγραμμο βέλος σύνδεσης 10"/>
              <p:cNvCxnSpPr/>
              <p:nvPr/>
            </p:nvCxnSpPr>
            <p:spPr bwMode="auto">
              <a:xfrm rot="5400000" flipH="1" flipV="1">
                <a:off x="2025071" y="2767410"/>
                <a:ext cx="0" cy="900000"/>
              </a:xfrm>
              <a:prstGeom prst="straightConnector1">
                <a:avLst/>
              </a:prstGeom>
              <a:noFill/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lg"/>
              </a:ln>
              <a:effectLst/>
            </p:spPr>
          </p:cxnSp>
          <p:cxnSp>
            <p:nvCxnSpPr>
              <p:cNvPr id="12" name="Ευθύγραμμο βέλος σύνδεσης 11"/>
              <p:cNvCxnSpPr/>
              <p:nvPr/>
            </p:nvCxnSpPr>
            <p:spPr bwMode="auto">
              <a:xfrm rot="5400000" flipH="1" flipV="1">
                <a:off x="2031997" y="2919810"/>
                <a:ext cx="0" cy="900000"/>
              </a:xfrm>
              <a:prstGeom prst="straightConnector1">
                <a:avLst/>
              </a:prstGeom>
              <a:noFill/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lg"/>
              </a:ln>
              <a:effectLst/>
            </p:spPr>
          </p:cxnSp>
          <p:cxnSp>
            <p:nvCxnSpPr>
              <p:cNvPr id="13" name="Ευθύγραμμο βέλος σύνδεσης 12"/>
              <p:cNvCxnSpPr/>
              <p:nvPr/>
            </p:nvCxnSpPr>
            <p:spPr bwMode="auto">
              <a:xfrm rot="5400000" flipH="1" flipV="1">
                <a:off x="2049314" y="3072210"/>
                <a:ext cx="0" cy="900000"/>
              </a:xfrm>
              <a:prstGeom prst="straightConnector1">
                <a:avLst/>
              </a:prstGeom>
              <a:noFill/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lg"/>
              </a:ln>
              <a:effectLst/>
            </p:spPr>
          </p:cxnSp>
          <p:cxnSp>
            <p:nvCxnSpPr>
              <p:cNvPr id="14" name="Ευθύγραμμο βέλος σύνδεσης 13"/>
              <p:cNvCxnSpPr/>
              <p:nvPr/>
            </p:nvCxnSpPr>
            <p:spPr bwMode="auto">
              <a:xfrm rot="5400000" flipH="1" flipV="1">
                <a:off x="2045849" y="3224610"/>
                <a:ext cx="0" cy="900000"/>
              </a:xfrm>
              <a:prstGeom prst="straightConnector1">
                <a:avLst/>
              </a:prstGeom>
              <a:noFill/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lg"/>
              </a:ln>
              <a:effectLst/>
            </p:spPr>
          </p:cxnSp>
          <p:cxnSp>
            <p:nvCxnSpPr>
              <p:cNvPr id="15" name="Ευθύγραμμο βέλος σύνδεσης 14"/>
              <p:cNvCxnSpPr/>
              <p:nvPr/>
            </p:nvCxnSpPr>
            <p:spPr bwMode="auto">
              <a:xfrm rot="5400000" flipH="1" flipV="1">
                <a:off x="2991428" y="2611545"/>
                <a:ext cx="0" cy="900000"/>
              </a:xfrm>
              <a:prstGeom prst="straightConnector1">
                <a:avLst/>
              </a:prstGeom>
              <a:noFill/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lg"/>
              </a:ln>
              <a:effectLst/>
            </p:spPr>
          </p:cxnSp>
          <p:cxnSp>
            <p:nvCxnSpPr>
              <p:cNvPr id="16" name="Ευθύγραμμο βέλος σύνδεσης 15"/>
              <p:cNvCxnSpPr/>
              <p:nvPr/>
            </p:nvCxnSpPr>
            <p:spPr bwMode="auto">
              <a:xfrm rot="5400000" flipH="1" flipV="1">
                <a:off x="2998354" y="2763945"/>
                <a:ext cx="0" cy="900000"/>
              </a:xfrm>
              <a:prstGeom prst="straightConnector1">
                <a:avLst/>
              </a:prstGeom>
              <a:noFill/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lg"/>
              </a:ln>
              <a:effectLst/>
            </p:spPr>
          </p:cxnSp>
          <p:cxnSp>
            <p:nvCxnSpPr>
              <p:cNvPr id="17" name="Ευθύγραμμο βέλος σύνδεσης 16"/>
              <p:cNvCxnSpPr/>
              <p:nvPr/>
            </p:nvCxnSpPr>
            <p:spPr bwMode="auto">
              <a:xfrm rot="5400000" flipH="1" flipV="1">
                <a:off x="3005280" y="2916345"/>
                <a:ext cx="0" cy="900000"/>
              </a:xfrm>
              <a:prstGeom prst="straightConnector1">
                <a:avLst/>
              </a:prstGeom>
              <a:noFill/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lg"/>
              </a:ln>
              <a:effectLst/>
            </p:spPr>
          </p:cxnSp>
          <p:cxnSp>
            <p:nvCxnSpPr>
              <p:cNvPr id="18" name="Ευθύγραμμο βέλος σύνδεσης 17"/>
              <p:cNvCxnSpPr/>
              <p:nvPr/>
            </p:nvCxnSpPr>
            <p:spPr bwMode="auto">
              <a:xfrm rot="5400000" flipH="1" flipV="1">
                <a:off x="3022597" y="3068745"/>
                <a:ext cx="0" cy="900000"/>
              </a:xfrm>
              <a:prstGeom prst="straightConnector1">
                <a:avLst/>
              </a:prstGeom>
              <a:noFill/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lg"/>
              </a:ln>
              <a:effectLst/>
            </p:spPr>
          </p:cxnSp>
          <p:cxnSp>
            <p:nvCxnSpPr>
              <p:cNvPr id="19" name="Ευθύγραμμο βέλος σύνδεσης 18"/>
              <p:cNvCxnSpPr/>
              <p:nvPr/>
            </p:nvCxnSpPr>
            <p:spPr bwMode="auto">
              <a:xfrm rot="5400000" flipH="1" flipV="1">
                <a:off x="3019132" y="3221145"/>
                <a:ext cx="0" cy="900000"/>
              </a:xfrm>
              <a:prstGeom prst="straightConnector1">
                <a:avLst/>
              </a:prstGeom>
              <a:noFill/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lg"/>
              </a:ln>
              <a:effectLst/>
            </p:spPr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Ορθογώνιο 25"/>
                <p:cNvSpPr/>
                <p:nvPr/>
              </p:nvSpPr>
              <p:spPr>
                <a:xfrm>
                  <a:off x="5782847" y="1711610"/>
                  <a:ext cx="463588" cy="50642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2400" i="1" u="none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u="none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𝑬</m:t>
                            </m:r>
                          </m:e>
                        </m:acc>
                      </m:oMath>
                    </m:oMathPara>
                  </a14:m>
                  <a:endParaRPr lang="el-GR" sz="2400" dirty="0"/>
                </a:p>
              </p:txBody>
            </p:sp>
          </mc:Choice>
          <mc:Fallback xmlns="">
            <p:sp>
              <p:nvSpPr>
                <p:cNvPr id="26" name="Ορθογώνιο 2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82847" y="1711610"/>
                  <a:ext cx="463588" cy="506421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8" name="Ορθογώνιο 27"/>
          <p:cNvSpPr/>
          <p:nvPr/>
        </p:nvSpPr>
        <p:spPr>
          <a:xfrm>
            <a:off x="388708" y="2951053"/>
            <a:ext cx="22306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600" i="0" u="none" dirty="0" smtClean="0">
                <a:solidFill>
                  <a:srgbClr val="FFFF00"/>
                </a:solidFill>
              </a:rPr>
              <a:t>Παράδειγμα</a:t>
            </a:r>
            <a:r>
              <a:rPr lang="el-GR" sz="1600" i="0" u="none" dirty="0" smtClean="0">
                <a:solidFill>
                  <a:schemeClr val="tx1"/>
                </a:solidFill>
              </a:rPr>
              <a:t>:</a:t>
            </a:r>
          </a:p>
          <a:p>
            <a:r>
              <a:rPr lang="el-GR" sz="1600" i="0" u="none" dirty="0" smtClean="0">
                <a:solidFill>
                  <a:schemeClr val="tx1"/>
                </a:solidFill>
              </a:rPr>
              <a:t>Το ηλεκτρικό πεδίο σημειακού ηλεκτρικού φορτίου</a:t>
            </a:r>
            <a:endParaRPr lang="el-GR" sz="1600" dirty="0"/>
          </a:p>
        </p:txBody>
      </p:sp>
      <p:grpSp>
        <p:nvGrpSpPr>
          <p:cNvPr id="271" name="Ομάδα 270"/>
          <p:cNvGrpSpPr/>
          <p:nvPr/>
        </p:nvGrpSpPr>
        <p:grpSpPr>
          <a:xfrm>
            <a:off x="1933019" y="3409545"/>
            <a:ext cx="3223384" cy="3231988"/>
            <a:chOff x="4237401" y="3451572"/>
            <a:chExt cx="3223384" cy="3231988"/>
          </a:xfrm>
        </p:grpSpPr>
        <p:grpSp>
          <p:nvGrpSpPr>
            <p:cNvPr id="251" name="Ομάδα 250"/>
            <p:cNvGrpSpPr/>
            <p:nvPr/>
          </p:nvGrpSpPr>
          <p:grpSpPr>
            <a:xfrm>
              <a:off x="4237401" y="3451572"/>
              <a:ext cx="3223384" cy="3231988"/>
              <a:chOff x="4237401" y="3451572"/>
              <a:chExt cx="3223384" cy="3231988"/>
            </a:xfrm>
          </p:grpSpPr>
          <p:grpSp>
            <p:nvGrpSpPr>
              <p:cNvPr id="132" name="Ομάδα 131"/>
              <p:cNvGrpSpPr/>
              <p:nvPr/>
            </p:nvGrpSpPr>
            <p:grpSpPr>
              <a:xfrm>
                <a:off x="5009993" y="4212265"/>
                <a:ext cx="1677081" cy="1678659"/>
                <a:chOff x="4857356" y="4029109"/>
                <a:chExt cx="1960137" cy="1953665"/>
              </a:xfrm>
            </p:grpSpPr>
            <p:grpSp>
              <p:nvGrpSpPr>
                <p:cNvPr id="80" name="Ομάδα 79"/>
                <p:cNvGrpSpPr/>
                <p:nvPr/>
              </p:nvGrpSpPr>
              <p:grpSpPr>
                <a:xfrm>
                  <a:off x="4876872" y="4063611"/>
                  <a:ext cx="1932468" cy="1899337"/>
                  <a:chOff x="4887569" y="4071655"/>
                  <a:chExt cx="1932468" cy="1899337"/>
                </a:xfrm>
              </p:grpSpPr>
              <p:cxnSp>
                <p:nvCxnSpPr>
                  <p:cNvPr id="73" name="Ευθύγραμμο βέλος σύνδεσης 72"/>
                  <p:cNvCxnSpPr/>
                  <p:nvPr/>
                </p:nvCxnSpPr>
                <p:spPr bwMode="auto">
                  <a:xfrm flipV="1">
                    <a:off x="6111061" y="4897701"/>
                    <a:ext cx="708976" cy="126000"/>
                  </a:xfrm>
                  <a:prstGeom prst="straightConnector1">
                    <a:avLst/>
                  </a:prstGeom>
                  <a:noFill/>
                  <a:ln w="28575" cap="flat" cmpd="sng" algn="ctr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  <p:cxnSp>
                <p:nvCxnSpPr>
                  <p:cNvPr id="77" name="Ευθύγραμμο βέλος σύνδεσης 76"/>
                  <p:cNvCxnSpPr/>
                  <p:nvPr/>
                </p:nvCxnSpPr>
                <p:spPr bwMode="auto">
                  <a:xfrm rot="16200000" flipV="1">
                    <a:off x="5391953" y="4363141"/>
                    <a:ext cx="708974" cy="126001"/>
                  </a:xfrm>
                  <a:prstGeom prst="straightConnector1">
                    <a:avLst/>
                  </a:prstGeom>
                  <a:noFill/>
                  <a:ln w="28575" cap="flat" cmpd="sng" algn="ctr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  <p:cxnSp>
                <p:nvCxnSpPr>
                  <p:cNvPr id="78" name="Ευθύγραμμο βέλος σύνδεσης 77"/>
                  <p:cNvCxnSpPr/>
                  <p:nvPr/>
                </p:nvCxnSpPr>
                <p:spPr bwMode="auto">
                  <a:xfrm rot="10800000" flipV="1">
                    <a:off x="4887569" y="5092057"/>
                    <a:ext cx="708975" cy="114546"/>
                  </a:xfrm>
                  <a:prstGeom prst="straightConnector1">
                    <a:avLst/>
                  </a:prstGeom>
                  <a:noFill/>
                  <a:ln w="28575" cap="flat" cmpd="sng" algn="ctr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  <p:cxnSp>
                <p:nvCxnSpPr>
                  <p:cNvPr id="79" name="Ευθύγραμμο βέλος σύνδεσης 78"/>
                  <p:cNvCxnSpPr/>
                  <p:nvPr/>
                </p:nvCxnSpPr>
                <p:spPr bwMode="auto">
                  <a:xfrm rot="5400000" flipV="1">
                    <a:off x="5594731" y="5553505"/>
                    <a:ext cx="708974" cy="126000"/>
                  </a:xfrm>
                  <a:prstGeom prst="straightConnector1">
                    <a:avLst/>
                  </a:prstGeom>
                  <a:noFill/>
                  <a:ln w="28575" cap="flat" cmpd="sng" algn="ctr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</p:grpSp>
            <p:grpSp>
              <p:nvGrpSpPr>
                <p:cNvPr id="81" name="Ομάδα 80"/>
                <p:cNvGrpSpPr/>
                <p:nvPr/>
              </p:nvGrpSpPr>
              <p:grpSpPr>
                <a:xfrm rot="19434410">
                  <a:off x="4966814" y="4029109"/>
                  <a:ext cx="1833723" cy="1914428"/>
                  <a:chOff x="5021737" y="4044839"/>
                  <a:chExt cx="1833723" cy="1914428"/>
                </a:xfrm>
              </p:grpSpPr>
              <p:cxnSp>
                <p:nvCxnSpPr>
                  <p:cNvPr id="82" name="Ευθύγραμμο βέλος σύνδεσης 81"/>
                  <p:cNvCxnSpPr/>
                  <p:nvPr/>
                </p:nvCxnSpPr>
                <p:spPr bwMode="auto">
                  <a:xfrm flipV="1">
                    <a:off x="6146488" y="4869914"/>
                    <a:ext cx="708972" cy="126000"/>
                  </a:xfrm>
                  <a:prstGeom prst="straightConnector1">
                    <a:avLst/>
                  </a:prstGeom>
                  <a:noFill/>
                  <a:ln w="28575" cap="flat" cmpd="sng" algn="ctr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  <p:cxnSp>
                <p:nvCxnSpPr>
                  <p:cNvPr id="83" name="Ευθύγραμμο βέλος σύνδεσης 82"/>
                  <p:cNvCxnSpPr/>
                  <p:nvPr/>
                </p:nvCxnSpPr>
                <p:spPr bwMode="auto">
                  <a:xfrm rot="16200000" flipV="1">
                    <a:off x="5453386" y="4336326"/>
                    <a:ext cx="708974" cy="126000"/>
                  </a:xfrm>
                  <a:prstGeom prst="straightConnector1">
                    <a:avLst/>
                  </a:prstGeom>
                  <a:noFill/>
                  <a:ln w="28575" cap="flat" cmpd="sng" algn="ctr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  <p:cxnSp>
                <p:nvCxnSpPr>
                  <p:cNvPr id="84" name="Ευθύγραμμο βέλος σύνδεσης 83"/>
                  <p:cNvCxnSpPr/>
                  <p:nvPr/>
                </p:nvCxnSpPr>
                <p:spPr bwMode="auto">
                  <a:xfrm rot="2165590" flipH="1">
                    <a:off x="5021737" y="4854860"/>
                    <a:ext cx="516572" cy="515880"/>
                  </a:xfrm>
                  <a:prstGeom prst="straightConnector1">
                    <a:avLst/>
                  </a:prstGeom>
                  <a:noFill/>
                  <a:ln w="28575" cap="flat" cmpd="sng" algn="ctr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  <p:cxnSp>
                <p:nvCxnSpPr>
                  <p:cNvPr id="85" name="Ευθύγραμμο βέλος σύνδεσης 84"/>
                  <p:cNvCxnSpPr/>
                  <p:nvPr/>
                </p:nvCxnSpPr>
                <p:spPr bwMode="auto">
                  <a:xfrm rot="5400000" flipV="1">
                    <a:off x="5584118" y="5541781"/>
                    <a:ext cx="708972" cy="126000"/>
                  </a:xfrm>
                  <a:prstGeom prst="straightConnector1">
                    <a:avLst/>
                  </a:prstGeom>
                  <a:noFill/>
                  <a:ln w="28575" cap="flat" cmpd="sng" algn="ctr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</p:grpSp>
            <p:grpSp>
              <p:nvGrpSpPr>
                <p:cNvPr id="97" name="Ομάδα 96"/>
                <p:cNvGrpSpPr/>
                <p:nvPr/>
              </p:nvGrpSpPr>
              <p:grpSpPr>
                <a:xfrm rot="606322">
                  <a:off x="4874597" y="4068016"/>
                  <a:ext cx="1942896" cy="1898472"/>
                  <a:chOff x="4847512" y="4068307"/>
                  <a:chExt cx="1942896" cy="1898472"/>
                </a:xfrm>
              </p:grpSpPr>
              <p:cxnSp>
                <p:nvCxnSpPr>
                  <p:cNvPr id="98" name="Ευθύγραμμο βέλος σύνδεσης 97"/>
                  <p:cNvCxnSpPr/>
                  <p:nvPr/>
                </p:nvCxnSpPr>
                <p:spPr bwMode="auto">
                  <a:xfrm flipV="1">
                    <a:off x="6081440" y="4898096"/>
                    <a:ext cx="708968" cy="126001"/>
                  </a:xfrm>
                  <a:prstGeom prst="straightConnector1">
                    <a:avLst/>
                  </a:prstGeom>
                  <a:noFill/>
                  <a:ln w="28575" cap="flat" cmpd="sng" algn="ctr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  <p:cxnSp>
                <p:nvCxnSpPr>
                  <p:cNvPr id="99" name="Ευθύγραμμο βέλος σύνδεσης 98"/>
                  <p:cNvCxnSpPr/>
                  <p:nvPr/>
                </p:nvCxnSpPr>
                <p:spPr bwMode="auto">
                  <a:xfrm rot="16200000" flipV="1">
                    <a:off x="5365473" y="4359794"/>
                    <a:ext cx="708974" cy="126000"/>
                  </a:xfrm>
                  <a:prstGeom prst="straightConnector1">
                    <a:avLst/>
                  </a:prstGeom>
                  <a:noFill/>
                  <a:ln w="28575" cap="flat" cmpd="sng" algn="ctr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  <p:cxnSp>
                <p:nvCxnSpPr>
                  <p:cNvPr id="100" name="Ευθύγραμμο βέλος σύνδεσης 99"/>
                  <p:cNvCxnSpPr/>
                  <p:nvPr/>
                </p:nvCxnSpPr>
                <p:spPr bwMode="auto">
                  <a:xfrm rot="10800000" flipV="1">
                    <a:off x="4847512" y="5081785"/>
                    <a:ext cx="708970" cy="126002"/>
                  </a:xfrm>
                  <a:prstGeom prst="straightConnector1">
                    <a:avLst/>
                  </a:prstGeom>
                  <a:noFill/>
                  <a:ln w="28575" cap="flat" cmpd="sng" algn="ctr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  <p:cxnSp>
                <p:nvCxnSpPr>
                  <p:cNvPr id="101" name="Ευθύγραμμο βέλος σύνδεσης 100"/>
                  <p:cNvCxnSpPr/>
                  <p:nvPr/>
                </p:nvCxnSpPr>
                <p:spPr bwMode="auto">
                  <a:xfrm rot="20993678">
                    <a:off x="5920289" y="5257864"/>
                    <a:ext cx="971" cy="708915"/>
                  </a:xfrm>
                  <a:prstGeom prst="straightConnector1">
                    <a:avLst/>
                  </a:prstGeom>
                  <a:noFill/>
                  <a:ln w="28575" cap="flat" cmpd="sng" algn="ctr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</p:grpSp>
            <p:grpSp>
              <p:nvGrpSpPr>
                <p:cNvPr id="102" name="Ομάδα 101"/>
                <p:cNvGrpSpPr/>
                <p:nvPr/>
              </p:nvGrpSpPr>
              <p:grpSpPr>
                <a:xfrm rot="1304471">
                  <a:off x="4872315" y="4066367"/>
                  <a:ext cx="1938878" cy="1902495"/>
                  <a:chOff x="4855680" y="4073516"/>
                  <a:chExt cx="1938878" cy="1902495"/>
                </a:xfrm>
              </p:grpSpPr>
              <p:cxnSp>
                <p:nvCxnSpPr>
                  <p:cNvPr id="103" name="Ευθύγραμμο βέλος σύνδεσης 102"/>
                  <p:cNvCxnSpPr/>
                  <p:nvPr/>
                </p:nvCxnSpPr>
                <p:spPr bwMode="auto">
                  <a:xfrm flipV="1">
                    <a:off x="6085584" y="4903618"/>
                    <a:ext cx="708974" cy="126000"/>
                  </a:xfrm>
                  <a:prstGeom prst="straightConnector1">
                    <a:avLst/>
                  </a:prstGeom>
                  <a:noFill/>
                  <a:ln w="28575" cap="flat" cmpd="sng" algn="ctr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  <p:cxnSp>
                <p:nvCxnSpPr>
                  <p:cNvPr id="104" name="Ευθύγραμμο βέλος σύνδεσης 103"/>
                  <p:cNvCxnSpPr/>
                  <p:nvPr/>
                </p:nvCxnSpPr>
                <p:spPr bwMode="auto">
                  <a:xfrm rot="16200000" flipV="1">
                    <a:off x="5382186" y="4365004"/>
                    <a:ext cx="708976" cy="126000"/>
                  </a:xfrm>
                  <a:prstGeom prst="straightConnector1">
                    <a:avLst/>
                  </a:prstGeom>
                  <a:noFill/>
                  <a:ln w="28575" cap="flat" cmpd="sng" algn="ctr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  <p:cxnSp>
                <p:nvCxnSpPr>
                  <p:cNvPr id="105" name="Ευθύγραμμο βέλος σύνδεσης 104"/>
                  <p:cNvCxnSpPr/>
                  <p:nvPr/>
                </p:nvCxnSpPr>
                <p:spPr bwMode="auto">
                  <a:xfrm rot="10800000" flipV="1">
                    <a:off x="4855680" y="5080656"/>
                    <a:ext cx="708972" cy="126000"/>
                  </a:xfrm>
                  <a:prstGeom prst="straightConnector1">
                    <a:avLst/>
                  </a:prstGeom>
                  <a:noFill/>
                  <a:ln w="28575" cap="flat" cmpd="sng" algn="ctr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  <p:cxnSp>
                <p:nvCxnSpPr>
                  <p:cNvPr id="106" name="Ευθύγραμμο βέλος σύνδεσης 105"/>
                  <p:cNvCxnSpPr/>
                  <p:nvPr/>
                </p:nvCxnSpPr>
                <p:spPr bwMode="auto">
                  <a:xfrm rot="5400000" flipV="1">
                    <a:off x="5580652" y="5558524"/>
                    <a:ext cx="708975" cy="125999"/>
                  </a:xfrm>
                  <a:prstGeom prst="straightConnector1">
                    <a:avLst/>
                  </a:prstGeom>
                  <a:noFill/>
                  <a:ln w="28575" cap="flat" cmpd="sng" algn="ctr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</p:grpSp>
            <p:grpSp>
              <p:nvGrpSpPr>
                <p:cNvPr id="115" name="Ομάδα 114"/>
                <p:cNvGrpSpPr/>
                <p:nvPr/>
              </p:nvGrpSpPr>
              <p:grpSpPr>
                <a:xfrm>
                  <a:off x="4877142" y="4058433"/>
                  <a:ext cx="1937512" cy="1924341"/>
                  <a:chOff x="4877142" y="4068824"/>
                  <a:chExt cx="1937512" cy="1924341"/>
                </a:xfrm>
              </p:grpSpPr>
              <p:grpSp>
                <p:nvGrpSpPr>
                  <p:cNvPr id="86" name="Ομάδα 85"/>
                  <p:cNvGrpSpPr/>
                  <p:nvPr/>
                </p:nvGrpSpPr>
                <p:grpSpPr>
                  <a:xfrm rot="20194266">
                    <a:off x="4907160" y="4068824"/>
                    <a:ext cx="1907494" cy="1924341"/>
                    <a:chOff x="4918033" y="4070167"/>
                    <a:chExt cx="1907494" cy="1924341"/>
                  </a:xfrm>
                </p:grpSpPr>
                <p:cxnSp>
                  <p:nvCxnSpPr>
                    <p:cNvPr id="87" name="Ευθύγραμμο βέλος σύνδεσης 86"/>
                    <p:cNvCxnSpPr/>
                    <p:nvPr/>
                  </p:nvCxnSpPr>
                  <p:spPr bwMode="auto">
                    <a:xfrm flipV="1">
                      <a:off x="6116552" y="4889858"/>
                      <a:ext cx="708975" cy="126000"/>
                    </a:xfrm>
                    <a:prstGeom prst="straightConnector1">
                      <a:avLst/>
                    </a:prstGeom>
                    <a:noFill/>
                    <a:ln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triangle"/>
                    </a:ln>
                    <a:effectLst/>
                  </p:spPr>
                </p:cxnSp>
                <p:cxnSp>
                  <p:nvCxnSpPr>
                    <p:cNvPr id="88" name="Ευθύγραμμο βέλος σύνδεσης 87"/>
                    <p:cNvCxnSpPr/>
                    <p:nvPr/>
                  </p:nvCxnSpPr>
                  <p:spPr bwMode="auto">
                    <a:xfrm rot="16200000" flipV="1">
                      <a:off x="5403385" y="4361654"/>
                      <a:ext cx="708974" cy="125999"/>
                    </a:xfrm>
                    <a:prstGeom prst="straightConnector1">
                      <a:avLst/>
                    </a:prstGeom>
                    <a:noFill/>
                    <a:ln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triangle"/>
                    </a:ln>
                    <a:effectLst/>
                  </p:spPr>
                </p:cxnSp>
                <p:cxnSp>
                  <p:nvCxnSpPr>
                    <p:cNvPr id="89" name="Ευθύγραμμο βέλος σύνδεσης 88"/>
                    <p:cNvCxnSpPr/>
                    <p:nvPr/>
                  </p:nvCxnSpPr>
                  <p:spPr bwMode="auto">
                    <a:xfrm rot="10800000" flipV="1">
                      <a:off x="4918033" y="5098650"/>
                      <a:ext cx="708974" cy="126000"/>
                    </a:xfrm>
                    <a:prstGeom prst="straightConnector1">
                      <a:avLst/>
                    </a:prstGeom>
                    <a:noFill/>
                    <a:ln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triangle"/>
                    </a:ln>
                    <a:effectLst/>
                  </p:spPr>
                </p:cxnSp>
                <p:cxnSp>
                  <p:nvCxnSpPr>
                    <p:cNvPr id="90" name="Ευθύγραμμο βέλος σύνδεσης 89"/>
                    <p:cNvCxnSpPr/>
                    <p:nvPr/>
                  </p:nvCxnSpPr>
                  <p:spPr bwMode="auto">
                    <a:xfrm rot="5400000" flipV="1">
                      <a:off x="5575014" y="5577020"/>
                      <a:ext cx="708977" cy="125999"/>
                    </a:xfrm>
                    <a:prstGeom prst="straightConnector1">
                      <a:avLst/>
                    </a:prstGeom>
                    <a:noFill/>
                    <a:ln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triangle"/>
                    </a:ln>
                    <a:effectLst/>
                  </p:spPr>
                </p:cxnSp>
              </p:grpSp>
              <p:grpSp>
                <p:nvGrpSpPr>
                  <p:cNvPr id="107" name="Ομάδα 106"/>
                  <p:cNvGrpSpPr/>
                  <p:nvPr/>
                </p:nvGrpSpPr>
                <p:grpSpPr>
                  <a:xfrm rot="20748576">
                    <a:off x="4877142" y="4112546"/>
                    <a:ext cx="1933129" cy="1871864"/>
                    <a:chOff x="4889321" y="4096697"/>
                    <a:chExt cx="1933129" cy="1871864"/>
                  </a:xfrm>
                </p:grpSpPr>
                <p:cxnSp>
                  <p:nvCxnSpPr>
                    <p:cNvPr id="108" name="Ευθύγραμμο βέλος σύνδεσης 107"/>
                    <p:cNvCxnSpPr/>
                    <p:nvPr/>
                  </p:nvCxnSpPr>
                  <p:spPr bwMode="auto">
                    <a:xfrm rot="851424" flipV="1">
                      <a:off x="6146404" y="4848735"/>
                      <a:ext cx="676046" cy="247794"/>
                    </a:xfrm>
                    <a:prstGeom prst="straightConnector1">
                      <a:avLst/>
                    </a:prstGeom>
                    <a:noFill/>
                    <a:ln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triangle"/>
                    </a:ln>
                    <a:effectLst/>
                  </p:spPr>
                </p:cxnSp>
                <p:cxnSp>
                  <p:nvCxnSpPr>
                    <p:cNvPr id="109" name="Ευθύγραμμο βέλος σύνδεσης 108"/>
                    <p:cNvCxnSpPr/>
                    <p:nvPr/>
                  </p:nvCxnSpPr>
                  <p:spPr bwMode="auto">
                    <a:xfrm rot="851424" flipH="1" flipV="1">
                      <a:off x="5669955" y="4096697"/>
                      <a:ext cx="244072" cy="660569"/>
                    </a:xfrm>
                    <a:prstGeom prst="straightConnector1">
                      <a:avLst/>
                    </a:prstGeom>
                    <a:noFill/>
                    <a:ln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triangle"/>
                    </a:ln>
                    <a:effectLst/>
                  </p:spPr>
                </p:cxnSp>
                <p:cxnSp>
                  <p:nvCxnSpPr>
                    <p:cNvPr id="110" name="Ευθύγραμμο βέλος σύνδεσης 109"/>
                    <p:cNvCxnSpPr/>
                    <p:nvPr/>
                  </p:nvCxnSpPr>
                  <p:spPr bwMode="auto">
                    <a:xfrm rot="851424" flipH="1">
                      <a:off x="4889321" y="4978936"/>
                      <a:ext cx="690344" cy="267807"/>
                    </a:xfrm>
                    <a:prstGeom prst="straightConnector1">
                      <a:avLst/>
                    </a:prstGeom>
                    <a:noFill/>
                    <a:ln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triangle"/>
                    </a:ln>
                    <a:effectLst/>
                  </p:spPr>
                </p:cxnSp>
                <p:cxnSp>
                  <p:nvCxnSpPr>
                    <p:cNvPr id="111" name="Ευθύγραμμο βέλος σύνδεσης 110"/>
                    <p:cNvCxnSpPr/>
                    <p:nvPr/>
                  </p:nvCxnSpPr>
                  <p:spPr bwMode="auto">
                    <a:xfrm rot="5400000" flipV="1">
                      <a:off x="5575489" y="5551073"/>
                      <a:ext cx="708974" cy="126001"/>
                    </a:xfrm>
                    <a:prstGeom prst="straightConnector1">
                      <a:avLst/>
                    </a:prstGeom>
                    <a:noFill/>
                    <a:ln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triangle"/>
                    </a:ln>
                    <a:effectLst/>
                  </p:spPr>
                </p:cxnSp>
              </p:grpSp>
            </p:grpSp>
            <p:grpSp>
              <p:nvGrpSpPr>
                <p:cNvPr id="116" name="Ομάδα 115"/>
                <p:cNvGrpSpPr/>
                <p:nvPr/>
              </p:nvGrpSpPr>
              <p:grpSpPr>
                <a:xfrm rot="19677732">
                  <a:off x="4857356" y="4068330"/>
                  <a:ext cx="1934185" cy="1852609"/>
                  <a:chOff x="4925263" y="4051360"/>
                  <a:chExt cx="1934185" cy="1852609"/>
                </a:xfrm>
              </p:grpSpPr>
              <p:grpSp>
                <p:nvGrpSpPr>
                  <p:cNvPr id="117" name="Ομάδα 116"/>
                  <p:cNvGrpSpPr/>
                  <p:nvPr/>
                </p:nvGrpSpPr>
                <p:grpSpPr>
                  <a:xfrm rot="20194266">
                    <a:off x="4925263" y="4051360"/>
                    <a:ext cx="1908670" cy="1852609"/>
                    <a:chOff x="4955800" y="4064522"/>
                    <a:chExt cx="1908670" cy="1852609"/>
                  </a:xfrm>
                </p:grpSpPr>
                <p:cxnSp>
                  <p:nvCxnSpPr>
                    <p:cNvPr id="123" name="Ευθύγραμμο βέλος σύνδεσης 122"/>
                    <p:cNvCxnSpPr/>
                    <p:nvPr/>
                  </p:nvCxnSpPr>
                  <p:spPr bwMode="auto">
                    <a:xfrm flipV="1">
                      <a:off x="6155495" y="4874954"/>
                      <a:ext cx="708975" cy="126001"/>
                    </a:xfrm>
                    <a:prstGeom prst="straightConnector1">
                      <a:avLst/>
                    </a:prstGeom>
                    <a:noFill/>
                    <a:ln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triangle"/>
                    </a:ln>
                    <a:effectLst/>
                  </p:spPr>
                </p:cxnSp>
                <p:cxnSp>
                  <p:nvCxnSpPr>
                    <p:cNvPr id="124" name="Ευθύγραμμο βέλος σύνδεσης 123"/>
                    <p:cNvCxnSpPr/>
                    <p:nvPr/>
                  </p:nvCxnSpPr>
                  <p:spPr bwMode="auto">
                    <a:xfrm rot="16200000" flipV="1">
                      <a:off x="5449787" y="4356008"/>
                      <a:ext cx="708974" cy="126001"/>
                    </a:xfrm>
                    <a:prstGeom prst="straightConnector1">
                      <a:avLst/>
                    </a:prstGeom>
                    <a:noFill/>
                    <a:ln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triangle"/>
                    </a:ln>
                    <a:effectLst/>
                  </p:spPr>
                </p:cxnSp>
                <p:cxnSp>
                  <p:nvCxnSpPr>
                    <p:cNvPr id="125" name="Ευθύγραμμο βέλος σύνδεσης 124"/>
                    <p:cNvCxnSpPr/>
                    <p:nvPr/>
                  </p:nvCxnSpPr>
                  <p:spPr bwMode="auto">
                    <a:xfrm rot="3328002" flipH="1">
                      <a:off x="5168053" y="4805641"/>
                      <a:ext cx="263162" cy="687668"/>
                    </a:xfrm>
                    <a:prstGeom prst="straightConnector1">
                      <a:avLst/>
                    </a:prstGeom>
                    <a:noFill/>
                    <a:ln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triangle"/>
                    </a:ln>
                    <a:effectLst/>
                  </p:spPr>
                </p:cxnSp>
                <p:cxnSp>
                  <p:nvCxnSpPr>
                    <p:cNvPr id="126" name="Ευθύγραμμο βέλος σύνδεσης 125"/>
                    <p:cNvCxnSpPr/>
                    <p:nvPr/>
                  </p:nvCxnSpPr>
                  <p:spPr bwMode="auto">
                    <a:xfrm rot="3328002">
                      <a:off x="5654688" y="5462896"/>
                      <a:ext cx="604132" cy="304337"/>
                    </a:xfrm>
                    <a:prstGeom prst="straightConnector1">
                      <a:avLst/>
                    </a:prstGeom>
                    <a:noFill/>
                    <a:ln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triangle"/>
                    </a:ln>
                    <a:effectLst/>
                  </p:spPr>
                </p:cxnSp>
              </p:grpSp>
              <p:grpSp>
                <p:nvGrpSpPr>
                  <p:cNvPr id="118" name="Ομάδα 117"/>
                  <p:cNvGrpSpPr/>
                  <p:nvPr/>
                </p:nvGrpSpPr>
                <p:grpSpPr>
                  <a:xfrm rot="20748576">
                    <a:off x="4946017" y="4140348"/>
                    <a:ext cx="1913431" cy="1708386"/>
                    <a:chOff x="4969609" y="4140612"/>
                    <a:chExt cx="1913431" cy="1708386"/>
                  </a:xfrm>
                </p:grpSpPr>
                <p:cxnSp>
                  <p:nvCxnSpPr>
                    <p:cNvPr id="119" name="Ευθύγραμμο βέλος σύνδεσης 118"/>
                    <p:cNvCxnSpPr/>
                    <p:nvPr/>
                  </p:nvCxnSpPr>
                  <p:spPr bwMode="auto">
                    <a:xfrm flipV="1">
                      <a:off x="6174066" y="4866814"/>
                      <a:ext cx="708974" cy="126001"/>
                    </a:xfrm>
                    <a:prstGeom prst="straightConnector1">
                      <a:avLst/>
                    </a:prstGeom>
                    <a:noFill/>
                    <a:ln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triangle"/>
                    </a:ln>
                    <a:effectLst/>
                  </p:spPr>
                </p:cxnSp>
                <p:cxnSp>
                  <p:nvCxnSpPr>
                    <p:cNvPr id="120" name="Ευθύγραμμο βέλος σύνδεσης 119"/>
                    <p:cNvCxnSpPr/>
                    <p:nvPr/>
                  </p:nvCxnSpPr>
                  <p:spPr bwMode="auto">
                    <a:xfrm rot="2773692" flipH="1" flipV="1">
                      <a:off x="5561075" y="4221223"/>
                      <a:ext cx="528146" cy="366924"/>
                    </a:xfrm>
                    <a:prstGeom prst="straightConnector1">
                      <a:avLst/>
                    </a:prstGeom>
                    <a:noFill/>
                    <a:ln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triangle"/>
                    </a:ln>
                    <a:effectLst/>
                  </p:spPr>
                </p:cxnSp>
                <p:cxnSp>
                  <p:nvCxnSpPr>
                    <p:cNvPr id="121" name="Ευθύγραμμο βέλος σύνδεσης 120"/>
                    <p:cNvCxnSpPr/>
                    <p:nvPr/>
                  </p:nvCxnSpPr>
                  <p:spPr bwMode="auto">
                    <a:xfrm rot="10800000" flipV="1">
                      <a:off x="4969609" y="5061483"/>
                      <a:ext cx="708974" cy="126000"/>
                    </a:xfrm>
                    <a:prstGeom prst="straightConnector1">
                      <a:avLst/>
                    </a:prstGeom>
                    <a:noFill/>
                    <a:ln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triangle"/>
                    </a:ln>
                    <a:effectLst/>
                  </p:spPr>
                </p:cxnSp>
                <p:cxnSp>
                  <p:nvCxnSpPr>
                    <p:cNvPr id="122" name="Ευθύγραμμο βέλος σύνδεσης 121"/>
                    <p:cNvCxnSpPr/>
                    <p:nvPr/>
                  </p:nvCxnSpPr>
                  <p:spPr bwMode="auto">
                    <a:xfrm rot="2773692">
                      <a:off x="5686307" y="5375830"/>
                      <a:ext cx="549261" cy="397075"/>
                    </a:xfrm>
                    <a:prstGeom prst="straightConnector1">
                      <a:avLst/>
                    </a:prstGeom>
                    <a:noFill/>
                    <a:ln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triangle"/>
                    </a:ln>
                    <a:effectLst/>
                  </p:spPr>
                </p:cxnSp>
              </p:grpSp>
            </p:grpSp>
          </p:grpSp>
          <p:grpSp>
            <p:nvGrpSpPr>
              <p:cNvPr id="175" name="Ομάδα 174"/>
              <p:cNvGrpSpPr/>
              <p:nvPr/>
            </p:nvGrpSpPr>
            <p:grpSpPr>
              <a:xfrm>
                <a:off x="4562014" y="3782057"/>
                <a:ext cx="2609020" cy="2606585"/>
                <a:chOff x="4562014" y="3782057"/>
                <a:chExt cx="2609020" cy="2606585"/>
              </a:xfrm>
            </p:grpSpPr>
            <p:grpSp>
              <p:nvGrpSpPr>
                <p:cNvPr id="163" name="Ομάδα 162"/>
                <p:cNvGrpSpPr/>
                <p:nvPr/>
              </p:nvGrpSpPr>
              <p:grpSpPr>
                <a:xfrm>
                  <a:off x="4562014" y="3782057"/>
                  <a:ext cx="2575922" cy="2560673"/>
                  <a:chOff x="4562014" y="3782057"/>
                  <a:chExt cx="2575922" cy="2560673"/>
                </a:xfrm>
              </p:grpSpPr>
              <p:grpSp>
                <p:nvGrpSpPr>
                  <p:cNvPr id="147" name="Ομάδα 146"/>
                  <p:cNvGrpSpPr/>
                  <p:nvPr/>
                </p:nvGrpSpPr>
                <p:grpSpPr>
                  <a:xfrm>
                    <a:off x="4562014" y="3782057"/>
                    <a:ext cx="2571441" cy="2560673"/>
                    <a:chOff x="4562014" y="3782057"/>
                    <a:chExt cx="2571441" cy="2560673"/>
                  </a:xfrm>
                </p:grpSpPr>
                <p:cxnSp>
                  <p:nvCxnSpPr>
                    <p:cNvPr id="143" name="Ευθύγραμμο βέλος σύνδεσης 142"/>
                    <p:cNvCxnSpPr/>
                    <p:nvPr/>
                  </p:nvCxnSpPr>
                  <p:spPr bwMode="auto">
                    <a:xfrm>
                      <a:off x="6737455" y="5086803"/>
                      <a:ext cx="396000" cy="0"/>
                    </a:xfrm>
                    <a:prstGeom prst="straightConnector1">
                      <a:avLst/>
                    </a:prstGeom>
                    <a:noFill/>
                    <a:ln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triangle"/>
                    </a:ln>
                    <a:effectLst/>
                  </p:spPr>
                </p:cxnSp>
                <p:cxnSp>
                  <p:nvCxnSpPr>
                    <p:cNvPr id="144" name="Ευθύγραμμο βέλος σύνδεσης 143"/>
                    <p:cNvCxnSpPr/>
                    <p:nvPr/>
                  </p:nvCxnSpPr>
                  <p:spPr bwMode="auto">
                    <a:xfrm rot="16200000">
                      <a:off x="5652763" y="3980057"/>
                      <a:ext cx="396000" cy="0"/>
                    </a:xfrm>
                    <a:prstGeom prst="straightConnector1">
                      <a:avLst/>
                    </a:prstGeom>
                    <a:noFill/>
                    <a:ln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triangle"/>
                    </a:ln>
                    <a:effectLst/>
                  </p:spPr>
                </p:cxnSp>
                <p:cxnSp>
                  <p:nvCxnSpPr>
                    <p:cNvPr id="145" name="Ευθύγραμμο βέλος σύνδεσης 144"/>
                    <p:cNvCxnSpPr/>
                    <p:nvPr/>
                  </p:nvCxnSpPr>
                  <p:spPr bwMode="auto">
                    <a:xfrm flipH="1">
                      <a:off x="4562014" y="5066223"/>
                      <a:ext cx="396000" cy="0"/>
                    </a:xfrm>
                    <a:prstGeom prst="straightConnector1">
                      <a:avLst/>
                    </a:prstGeom>
                    <a:noFill/>
                    <a:ln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triangle"/>
                    </a:ln>
                    <a:effectLst/>
                  </p:spPr>
                </p:cxnSp>
                <p:cxnSp>
                  <p:nvCxnSpPr>
                    <p:cNvPr id="146" name="Ευθύγραμμο βέλος σύνδεσης 145"/>
                    <p:cNvCxnSpPr/>
                    <p:nvPr/>
                  </p:nvCxnSpPr>
                  <p:spPr bwMode="auto">
                    <a:xfrm rot="5400000">
                      <a:off x="5637698" y="6144730"/>
                      <a:ext cx="396000" cy="0"/>
                    </a:xfrm>
                    <a:prstGeom prst="straightConnector1">
                      <a:avLst/>
                    </a:prstGeom>
                    <a:noFill/>
                    <a:ln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triangle"/>
                    </a:ln>
                    <a:effectLst/>
                  </p:spPr>
                </p:cxnSp>
              </p:grpSp>
              <p:grpSp>
                <p:nvGrpSpPr>
                  <p:cNvPr id="148" name="Ομάδα 147"/>
                  <p:cNvGrpSpPr/>
                  <p:nvPr/>
                </p:nvGrpSpPr>
                <p:grpSpPr>
                  <a:xfrm rot="21105032">
                    <a:off x="4567661" y="3786688"/>
                    <a:ext cx="2570275" cy="2540650"/>
                    <a:chOff x="4599659" y="3780056"/>
                    <a:chExt cx="2570275" cy="2540650"/>
                  </a:xfrm>
                </p:grpSpPr>
                <p:cxnSp>
                  <p:nvCxnSpPr>
                    <p:cNvPr id="149" name="Ευθύγραμμο βέλος σύνδεσης 148"/>
                    <p:cNvCxnSpPr/>
                    <p:nvPr/>
                  </p:nvCxnSpPr>
                  <p:spPr bwMode="auto">
                    <a:xfrm>
                      <a:off x="6773934" y="5065201"/>
                      <a:ext cx="396000" cy="0"/>
                    </a:xfrm>
                    <a:prstGeom prst="straightConnector1">
                      <a:avLst/>
                    </a:prstGeom>
                    <a:noFill/>
                    <a:ln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triangle"/>
                    </a:ln>
                    <a:effectLst/>
                  </p:spPr>
                </p:cxnSp>
                <p:cxnSp>
                  <p:nvCxnSpPr>
                    <p:cNvPr id="150" name="Ευθύγραμμο βέλος σύνδεσης 149"/>
                    <p:cNvCxnSpPr/>
                    <p:nvPr/>
                  </p:nvCxnSpPr>
                  <p:spPr bwMode="auto">
                    <a:xfrm rot="16200000">
                      <a:off x="5645812" y="3978056"/>
                      <a:ext cx="396000" cy="0"/>
                    </a:xfrm>
                    <a:prstGeom prst="straightConnector1">
                      <a:avLst/>
                    </a:prstGeom>
                    <a:noFill/>
                    <a:ln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triangle"/>
                    </a:ln>
                    <a:effectLst/>
                  </p:spPr>
                </p:cxnSp>
                <p:cxnSp>
                  <p:nvCxnSpPr>
                    <p:cNvPr id="151" name="Ευθύγραμμο βέλος σύνδεσης 150"/>
                    <p:cNvCxnSpPr/>
                    <p:nvPr/>
                  </p:nvCxnSpPr>
                  <p:spPr bwMode="auto">
                    <a:xfrm flipH="1">
                      <a:off x="4599659" y="5099810"/>
                      <a:ext cx="396000" cy="0"/>
                    </a:xfrm>
                    <a:prstGeom prst="straightConnector1">
                      <a:avLst/>
                    </a:prstGeom>
                    <a:noFill/>
                    <a:ln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triangle"/>
                    </a:ln>
                    <a:effectLst/>
                  </p:spPr>
                </p:cxnSp>
                <p:cxnSp>
                  <p:nvCxnSpPr>
                    <p:cNvPr id="152" name="Ευθύγραμμο βέλος σύνδεσης 151"/>
                    <p:cNvCxnSpPr/>
                    <p:nvPr/>
                  </p:nvCxnSpPr>
                  <p:spPr bwMode="auto">
                    <a:xfrm rot="5400000">
                      <a:off x="5691790" y="6122706"/>
                      <a:ext cx="396000" cy="0"/>
                    </a:xfrm>
                    <a:prstGeom prst="straightConnector1">
                      <a:avLst/>
                    </a:prstGeom>
                    <a:noFill/>
                    <a:ln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triangle"/>
                    </a:ln>
                    <a:effectLst/>
                  </p:spPr>
                </p:cxnSp>
              </p:grpSp>
            </p:grpSp>
            <p:grpSp>
              <p:nvGrpSpPr>
                <p:cNvPr id="164" name="Ομάδα 163"/>
                <p:cNvGrpSpPr/>
                <p:nvPr/>
              </p:nvGrpSpPr>
              <p:grpSpPr>
                <a:xfrm rot="20240718">
                  <a:off x="4564457" y="3795076"/>
                  <a:ext cx="2606577" cy="2593566"/>
                  <a:chOff x="4566030" y="3783734"/>
                  <a:chExt cx="2606577" cy="2593566"/>
                </a:xfrm>
              </p:grpSpPr>
              <p:grpSp>
                <p:nvGrpSpPr>
                  <p:cNvPr id="165" name="Ομάδα 164"/>
                  <p:cNvGrpSpPr/>
                  <p:nvPr/>
                </p:nvGrpSpPr>
                <p:grpSpPr>
                  <a:xfrm>
                    <a:off x="4566030" y="3794079"/>
                    <a:ext cx="2606577" cy="2555053"/>
                    <a:chOff x="4566030" y="3794079"/>
                    <a:chExt cx="2606577" cy="2555053"/>
                  </a:xfrm>
                </p:grpSpPr>
                <p:cxnSp>
                  <p:nvCxnSpPr>
                    <p:cNvPr id="171" name="Ευθύγραμμο βέλος σύνδεσης 170"/>
                    <p:cNvCxnSpPr/>
                    <p:nvPr/>
                  </p:nvCxnSpPr>
                  <p:spPr bwMode="auto">
                    <a:xfrm>
                      <a:off x="6776607" y="5109315"/>
                      <a:ext cx="396000" cy="0"/>
                    </a:xfrm>
                    <a:prstGeom prst="straightConnector1">
                      <a:avLst/>
                    </a:prstGeom>
                    <a:noFill/>
                    <a:ln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triangle"/>
                    </a:ln>
                    <a:effectLst/>
                  </p:spPr>
                </p:cxnSp>
                <p:cxnSp>
                  <p:nvCxnSpPr>
                    <p:cNvPr id="172" name="Ευθύγραμμο βέλος σύνδεσης 171"/>
                    <p:cNvCxnSpPr/>
                    <p:nvPr/>
                  </p:nvCxnSpPr>
                  <p:spPr bwMode="auto">
                    <a:xfrm rot="16200000">
                      <a:off x="5692065" y="3992079"/>
                      <a:ext cx="396000" cy="0"/>
                    </a:xfrm>
                    <a:prstGeom prst="straightConnector1">
                      <a:avLst/>
                    </a:prstGeom>
                    <a:noFill/>
                    <a:ln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triangle"/>
                    </a:ln>
                    <a:effectLst/>
                  </p:spPr>
                </p:cxnSp>
                <p:cxnSp>
                  <p:nvCxnSpPr>
                    <p:cNvPr id="173" name="Ευθύγραμμο βέλος σύνδεσης 172"/>
                    <p:cNvCxnSpPr/>
                    <p:nvPr/>
                  </p:nvCxnSpPr>
                  <p:spPr bwMode="auto">
                    <a:xfrm flipH="1">
                      <a:off x="4566030" y="5056487"/>
                      <a:ext cx="396000" cy="0"/>
                    </a:xfrm>
                    <a:prstGeom prst="straightConnector1">
                      <a:avLst/>
                    </a:prstGeom>
                    <a:noFill/>
                    <a:ln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triangle"/>
                    </a:ln>
                    <a:effectLst/>
                  </p:spPr>
                </p:cxnSp>
                <p:cxnSp>
                  <p:nvCxnSpPr>
                    <p:cNvPr id="174" name="Ευθύγραμμο βέλος σύνδεσης 173"/>
                    <p:cNvCxnSpPr/>
                    <p:nvPr/>
                  </p:nvCxnSpPr>
                  <p:spPr bwMode="auto">
                    <a:xfrm rot="5400000">
                      <a:off x="5648791" y="6151132"/>
                      <a:ext cx="396000" cy="0"/>
                    </a:xfrm>
                    <a:prstGeom prst="straightConnector1">
                      <a:avLst/>
                    </a:prstGeom>
                    <a:noFill/>
                    <a:ln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triangle"/>
                    </a:ln>
                    <a:effectLst/>
                  </p:spPr>
                </p:cxnSp>
              </p:grpSp>
              <p:grpSp>
                <p:nvGrpSpPr>
                  <p:cNvPr id="166" name="Ομάδα 165"/>
                  <p:cNvGrpSpPr/>
                  <p:nvPr/>
                </p:nvGrpSpPr>
                <p:grpSpPr>
                  <a:xfrm rot="21105032">
                    <a:off x="4586128" y="3783734"/>
                    <a:ext cx="2508979" cy="2593566"/>
                    <a:chOff x="4614880" y="3775112"/>
                    <a:chExt cx="2508979" cy="2593566"/>
                  </a:xfrm>
                </p:grpSpPr>
                <p:cxnSp>
                  <p:nvCxnSpPr>
                    <p:cNvPr id="167" name="Ευθύγραμμο βέλος σύνδεσης 166"/>
                    <p:cNvCxnSpPr/>
                    <p:nvPr/>
                  </p:nvCxnSpPr>
                  <p:spPr bwMode="auto">
                    <a:xfrm rot="1854250" flipV="1">
                      <a:off x="6829037" y="4914601"/>
                      <a:ext cx="294822" cy="208148"/>
                    </a:xfrm>
                    <a:prstGeom prst="straightConnector1">
                      <a:avLst/>
                    </a:prstGeom>
                    <a:noFill/>
                    <a:ln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triangle"/>
                    </a:ln>
                    <a:effectLst/>
                  </p:spPr>
                </p:cxnSp>
                <p:cxnSp>
                  <p:nvCxnSpPr>
                    <p:cNvPr id="168" name="Ευθύγραμμο βέλος σύνδεσης 167"/>
                    <p:cNvCxnSpPr/>
                    <p:nvPr/>
                  </p:nvCxnSpPr>
                  <p:spPr bwMode="auto">
                    <a:xfrm rot="16200000">
                      <a:off x="5656372" y="3973112"/>
                      <a:ext cx="396000" cy="0"/>
                    </a:xfrm>
                    <a:prstGeom prst="straightConnector1">
                      <a:avLst/>
                    </a:prstGeom>
                    <a:noFill/>
                    <a:ln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triangle"/>
                    </a:ln>
                    <a:effectLst/>
                  </p:spPr>
                </p:cxnSp>
                <p:cxnSp>
                  <p:nvCxnSpPr>
                    <p:cNvPr id="169" name="Ευθύγραμμο βέλος σύνδεσης 168"/>
                    <p:cNvCxnSpPr/>
                    <p:nvPr/>
                  </p:nvCxnSpPr>
                  <p:spPr bwMode="auto">
                    <a:xfrm flipH="1">
                      <a:off x="4614880" y="5111587"/>
                      <a:ext cx="396000" cy="0"/>
                    </a:xfrm>
                    <a:prstGeom prst="straightConnector1">
                      <a:avLst/>
                    </a:prstGeom>
                    <a:noFill/>
                    <a:ln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triangle"/>
                    </a:ln>
                    <a:effectLst/>
                  </p:spPr>
                </p:cxnSp>
                <p:cxnSp>
                  <p:nvCxnSpPr>
                    <p:cNvPr id="170" name="Ευθύγραμμο βέλος σύνδεσης 169"/>
                    <p:cNvCxnSpPr/>
                    <p:nvPr/>
                  </p:nvCxnSpPr>
                  <p:spPr bwMode="auto">
                    <a:xfrm rot="5400000">
                      <a:off x="5704909" y="6170678"/>
                      <a:ext cx="396000" cy="0"/>
                    </a:xfrm>
                    <a:prstGeom prst="straightConnector1">
                      <a:avLst/>
                    </a:prstGeom>
                    <a:noFill/>
                    <a:ln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triangle"/>
                    </a:ln>
                    <a:effectLst/>
                  </p:spPr>
                </p:cxnSp>
              </p:grpSp>
            </p:grpSp>
          </p:grpSp>
          <p:grpSp>
            <p:nvGrpSpPr>
              <p:cNvPr id="176" name="Ομάδα 175"/>
              <p:cNvGrpSpPr/>
              <p:nvPr/>
            </p:nvGrpSpPr>
            <p:grpSpPr>
              <a:xfrm rot="18966059">
                <a:off x="4520726" y="3766221"/>
                <a:ext cx="2643748" cy="2581303"/>
                <a:chOff x="4566211" y="3759634"/>
                <a:chExt cx="2643748" cy="2581303"/>
              </a:xfrm>
            </p:grpSpPr>
            <p:grpSp>
              <p:nvGrpSpPr>
                <p:cNvPr id="177" name="Ομάδα 176"/>
                <p:cNvGrpSpPr/>
                <p:nvPr/>
              </p:nvGrpSpPr>
              <p:grpSpPr>
                <a:xfrm>
                  <a:off x="4566211" y="3762946"/>
                  <a:ext cx="2643748" cy="2577991"/>
                  <a:chOff x="4566211" y="3762946"/>
                  <a:chExt cx="2643748" cy="2577991"/>
                </a:xfrm>
              </p:grpSpPr>
              <p:grpSp>
                <p:nvGrpSpPr>
                  <p:cNvPr id="189" name="Ομάδα 188"/>
                  <p:cNvGrpSpPr/>
                  <p:nvPr/>
                </p:nvGrpSpPr>
                <p:grpSpPr>
                  <a:xfrm>
                    <a:off x="4566211" y="3762946"/>
                    <a:ext cx="2603211" cy="2577991"/>
                    <a:chOff x="4566211" y="3762946"/>
                    <a:chExt cx="2603211" cy="2577991"/>
                  </a:xfrm>
                </p:grpSpPr>
                <p:cxnSp>
                  <p:nvCxnSpPr>
                    <p:cNvPr id="195" name="Ευθύγραμμο βέλος σύνδεσης 194"/>
                    <p:cNvCxnSpPr/>
                    <p:nvPr/>
                  </p:nvCxnSpPr>
                  <p:spPr bwMode="auto">
                    <a:xfrm>
                      <a:off x="6773422" y="5060673"/>
                      <a:ext cx="396000" cy="0"/>
                    </a:xfrm>
                    <a:prstGeom prst="straightConnector1">
                      <a:avLst/>
                    </a:prstGeom>
                    <a:noFill/>
                    <a:ln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triangle"/>
                    </a:ln>
                    <a:effectLst/>
                  </p:spPr>
                </p:cxnSp>
                <p:cxnSp>
                  <p:nvCxnSpPr>
                    <p:cNvPr id="196" name="Ευθύγραμμο βέλος σύνδεσης 195"/>
                    <p:cNvCxnSpPr/>
                    <p:nvPr/>
                  </p:nvCxnSpPr>
                  <p:spPr bwMode="auto">
                    <a:xfrm rot="16200000">
                      <a:off x="5688856" y="3960946"/>
                      <a:ext cx="396000" cy="0"/>
                    </a:xfrm>
                    <a:prstGeom prst="straightConnector1">
                      <a:avLst/>
                    </a:prstGeom>
                    <a:noFill/>
                    <a:ln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triangle"/>
                    </a:ln>
                    <a:effectLst/>
                  </p:spPr>
                </p:cxnSp>
                <p:cxnSp>
                  <p:nvCxnSpPr>
                    <p:cNvPr id="197" name="Ευθύγραμμο βέλος σύνδεσης 196"/>
                    <p:cNvCxnSpPr/>
                    <p:nvPr/>
                  </p:nvCxnSpPr>
                  <p:spPr bwMode="auto">
                    <a:xfrm flipH="1">
                      <a:off x="4566211" y="5106212"/>
                      <a:ext cx="396000" cy="0"/>
                    </a:xfrm>
                    <a:prstGeom prst="straightConnector1">
                      <a:avLst/>
                    </a:prstGeom>
                    <a:noFill/>
                    <a:ln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triangle"/>
                    </a:ln>
                    <a:effectLst/>
                  </p:spPr>
                </p:cxnSp>
                <p:cxnSp>
                  <p:nvCxnSpPr>
                    <p:cNvPr id="198" name="Ευθύγραμμο βέλος σύνδεσης 197"/>
                    <p:cNvCxnSpPr/>
                    <p:nvPr/>
                  </p:nvCxnSpPr>
                  <p:spPr bwMode="auto">
                    <a:xfrm rot="5400000">
                      <a:off x="5676653" y="6142937"/>
                      <a:ext cx="396000" cy="0"/>
                    </a:xfrm>
                    <a:prstGeom prst="straightConnector1">
                      <a:avLst/>
                    </a:prstGeom>
                    <a:noFill/>
                    <a:ln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triangle"/>
                    </a:ln>
                    <a:effectLst/>
                  </p:spPr>
                </p:cxnSp>
              </p:grpSp>
              <p:grpSp>
                <p:nvGrpSpPr>
                  <p:cNvPr id="190" name="Ομάδα 189"/>
                  <p:cNvGrpSpPr/>
                  <p:nvPr/>
                </p:nvGrpSpPr>
                <p:grpSpPr>
                  <a:xfrm rot="21105032">
                    <a:off x="4606082" y="3819189"/>
                    <a:ext cx="2603877" cy="2450750"/>
                    <a:chOff x="4639285" y="3820610"/>
                    <a:chExt cx="2603877" cy="2450750"/>
                  </a:xfrm>
                </p:grpSpPr>
                <p:cxnSp>
                  <p:nvCxnSpPr>
                    <p:cNvPr id="191" name="Ευθύγραμμο βέλος σύνδεσης 190"/>
                    <p:cNvCxnSpPr/>
                    <p:nvPr/>
                  </p:nvCxnSpPr>
                  <p:spPr bwMode="auto">
                    <a:xfrm>
                      <a:off x="6847162" y="5017450"/>
                      <a:ext cx="396000" cy="0"/>
                    </a:xfrm>
                    <a:prstGeom prst="straightConnector1">
                      <a:avLst/>
                    </a:prstGeom>
                    <a:noFill/>
                    <a:ln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triangle"/>
                    </a:ln>
                    <a:effectLst/>
                  </p:spPr>
                </p:cxnSp>
                <p:cxnSp>
                  <p:nvCxnSpPr>
                    <p:cNvPr id="192" name="Ευθύγραμμο βέλος σύνδεσης 191"/>
                    <p:cNvCxnSpPr/>
                    <p:nvPr/>
                  </p:nvCxnSpPr>
                  <p:spPr bwMode="auto">
                    <a:xfrm rot="3128909" flipH="1" flipV="1">
                      <a:off x="5713253" y="3870776"/>
                      <a:ext cx="347262" cy="246929"/>
                    </a:xfrm>
                    <a:prstGeom prst="straightConnector1">
                      <a:avLst/>
                    </a:prstGeom>
                    <a:noFill/>
                    <a:ln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triangle"/>
                    </a:ln>
                    <a:effectLst/>
                  </p:spPr>
                </p:cxnSp>
                <p:cxnSp>
                  <p:nvCxnSpPr>
                    <p:cNvPr id="193" name="Ευθύγραμμο βέλος σύνδεσης 192"/>
                    <p:cNvCxnSpPr/>
                    <p:nvPr/>
                  </p:nvCxnSpPr>
                  <p:spPr bwMode="auto">
                    <a:xfrm flipH="1">
                      <a:off x="4639285" y="5126370"/>
                      <a:ext cx="396000" cy="0"/>
                    </a:xfrm>
                    <a:prstGeom prst="straightConnector1">
                      <a:avLst/>
                    </a:prstGeom>
                    <a:noFill/>
                    <a:ln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triangle"/>
                    </a:ln>
                    <a:effectLst/>
                  </p:spPr>
                </p:cxnSp>
                <p:cxnSp>
                  <p:nvCxnSpPr>
                    <p:cNvPr id="194" name="Ευθύγραμμο βέλος σύνδεσης 193"/>
                    <p:cNvCxnSpPr/>
                    <p:nvPr/>
                  </p:nvCxnSpPr>
                  <p:spPr bwMode="auto">
                    <a:xfrm rot="5400000">
                      <a:off x="5728831" y="6073360"/>
                      <a:ext cx="396000" cy="0"/>
                    </a:xfrm>
                    <a:prstGeom prst="straightConnector1">
                      <a:avLst/>
                    </a:prstGeom>
                    <a:noFill/>
                    <a:ln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triangle"/>
                    </a:ln>
                    <a:effectLst/>
                  </p:spPr>
                </p:cxnSp>
              </p:grpSp>
            </p:grpSp>
            <p:grpSp>
              <p:nvGrpSpPr>
                <p:cNvPr id="178" name="Ομάδα 177"/>
                <p:cNvGrpSpPr/>
                <p:nvPr/>
              </p:nvGrpSpPr>
              <p:grpSpPr>
                <a:xfrm rot="20240718">
                  <a:off x="4595364" y="3759634"/>
                  <a:ext cx="2578808" cy="2561768"/>
                  <a:chOff x="4615403" y="3758806"/>
                  <a:chExt cx="2578808" cy="2561768"/>
                </a:xfrm>
              </p:grpSpPr>
              <p:grpSp>
                <p:nvGrpSpPr>
                  <p:cNvPr id="179" name="Ομάδα 178"/>
                  <p:cNvGrpSpPr/>
                  <p:nvPr/>
                </p:nvGrpSpPr>
                <p:grpSpPr>
                  <a:xfrm>
                    <a:off x="4615403" y="3783303"/>
                    <a:ext cx="2578808" cy="2529100"/>
                    <a:chOff x="4615403" y="3783303"/>
                    <a:chExt cx="2578808" cy="2529100"/>
                  </a:xfrm>
                </p:grpSpPr>
                <p:cxnSp>
                  <p:nvCxnSpPr>
                    <p:cNvPr id="185" name="Ευθύγραμμο βέλος σύνδεσης 184"/>
                    <p:cNvCxnSpPr/>
                    <p:nvPr/>
                  </p:nvCxnSpPr>
                  <p:spPr bwMode="auto">
                    <a:xfrm>
                      <a:off x="6798211" y="5085779"/>
                      <a:ext cx="396000" cy="0"/>
                    </a:xfrm>
                    <a:prstGeom prst="straightConnector1">
                      <a:avLst/>
                    </a:prstGeom>
                    <a:noFill/>
                    <a:ln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triangle"/>
                    </a:ln>
                    <a:effectLst/>
                  </p:spPr>
                </p:cxnSp>
                <p:cxnSp>
                  <p:nvCxnSpPr>
                    <p:cNvPr id="186" name="Ευθύγραμμο βέλος σύνδεσης 185"/>
                    <p:cNvCxnSpPr/>
                    <p:nvPr/>
                  </p:nvCxnSpPr>
                  <p:spPr bwMode="auto">
                    <a:xfrm rot="16200000">
                      <a:off x="5720482" y="3981303"/>
                      <a:ext cx="396000" cy="0"/>
                    </a:xfrm>
                    <a:prstGeom prst="straightConnector1">
                      <a:avLst/>
                    </a:prstGeom>
                    <a:noFill/>
                    <a:ln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triangle"/>
                    </a:ln>
                    <a:effectLst/>
                  </p:spPr>
                </p:cxnSp>
                <p:cxnSp>
                  <p:nvCxnSpPr>
                    <p:cNvPr id="187" name="Ευθύγραμμο βέλος σύνδεσης 186"/>
                    <p:cNvCxnSpPr/>
                    <p:nvPr/>
                  </p:nvCxnSpPr>
                  <p:spPr bwMode="auto">
                    <a:xfrm flipH="1">
                      <a:off x="4615403" y="5076890"/>
                      <a:ext cx="396000" cy="0"/>
                    </a:xfrm>
                    <a:prstGeom prst="straightConnector1">
                      <a:avLst/>
                    </a:prstGeom>
                    <a:noFill/>
                    <a:ln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triangle"/>
                    </a:ln>
                    <a:effectLst/>
                  </p:spPr>
                </p:cxnSp>
                <p:cxnSp>
                  <p:nvCxnSpPr>
                    <p:cNvPr id="188" name="Ευθύγραμμο βέλος σύνδεσης 187"/>
                    <p:cNvCxnSpPr/>
                    <p:nvPr/>
                  </p:nvCxnSpPr>
                  <p:spPr bwMode="auto">
                    <a:xfrm rot="5400000">
                      <a:off x="5635512" y="6114403"/>
                      <a:ext cx="396000" cy="0"/>
                    </a:xfrm>
                    <a:prstGeom prst="straightConnector1">
                      <a:avLst/>
                    </a:prstGeom>
                    <a:noFill/>
                    <a:ln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triangle"/>
                    </a:ln>
                    <a:effectLst/>
                  </p:spPr>
                </p:cxnSp>
              </p:grpSp>
              <p:grpSp>
                <p:nvGrpSpPr>
                  <p:cNvPr id="180" name="Ομάδα 179"/>
                  <p:cNvGrpSpPr/>
                  <p:nvPr/>
                </p:nvGrpSpPr>
                <p:grpSpPr>
                  <a:xfrm rot="21105032">
                    <a:off x="4634533" y="3758806"/>
                    <a:ext cx="2546505" cy="2561768"/>
                    <a:chOff x="4668440" y="3760238"/>
                    <a:chExt cx="2546505" cy="2561768"/>
                  </a:xfrm>
                </p:grpSpPr>
                <p:cxnSp>
                  <p:nvCxnSpPr>
                    <p:cNvPr id="181" name="Ευθύγραμμο βέλος σύνδεσης 180"/>
                    <p:cNvCxnSpPr/>
                    <p:nvPr/>
                  </p:nvCxnSpPr>
                  <p:spPr bwMode="auto">
                    <a:xfrm>
                      <a:off x="6818945" y="5002102"/>
                      <a:ext cx="396000" cy="0"/>
                    </a:xfrm>
                    <a:prstGeom prst="straightConnector1">
                      <a:avLst/>
                    </a:prstGeom>
                    <a:noFill/>
                    <a:ln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triangle"/>
                    </a:ln>
                    <a:effectLst/>
                  </p:spPr>
                </p:cxnSp>
                <p:cxnSp>
                  <p:nvCxnSpPr>
                    <p:cNvPr id="182" name="Ευθύγραμμο βέλος σύνδεσης 181"/>
                    <p:cNvCxnSpPr/>
                    <p:nvPr/>
                  </p:nvCxnSpPr>
                  <p:spPr bwMode="auto">
                    <a:xfrm rot="4488191" flipH="1" flipV="1">
                      <a:off x="5678912" y="3913921"/>
                      <a:ext cx="393037" cy="85672"/>
                    </a:xfrm>
                    <a:prstGeom prst="straightConnector1">
                      <a:avLst/>
                    </a:prstGeom>
                    <a:noFill/>
                    <a:ln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triangle"/>
                    </a:ln>
                    <a:effectLst/>
                  </p:spPr>
                </p:cxnSp>
                <p:cxnSp>
                  <p:nvCxnSpPr>
                    <p:cNvPr id="183" name="Ευθύγραμμο βέλος σύνδεσης 182"/>
                    <p:cNvCxnSpPr/>
                    <p:nvPr/>
                  </p:nvCxnSpPr>
                  <p:spPr bwMode="auto">
                    <a:xfrm flipH="1">
                      <a:off x="4668440" y="5120813"/>
                      <a:ext cx="396000" cy="0"/>
                    </a:xfrm>
                    <a:prstGeom prst="straightConnector1">
                      <a:avLst/>
                    </a:prstGeom>
                    <a:noFill/>
                    <a:ln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triangle"/>
                    </a:ln>
                    <a:effectLst/>
                  </p:spPr>
                </p:cxnSp>
                <p:cxnSp>
                  <p:nvCxnSpPr>
                    <p:cNvPr id="184" name="Ευθύγραμμο βέλος σύνδεσης 183"/>
                    <p:cNvCxnSpPr/>
                    <p:nvPr/>
                  </p:nvCxnSpPr>
                  <p:spPr bwMode="auto">
                    <a:xfrm rot="4488191">
                      <a:off x="5780793" y="6101588"/>
                      <a:ext cx="379591" cy="61245"/>
                    </a:xfrm>
                    <a:prstGeom prst="straightConnector1">
                      <a:avLst/>
                    </a:prstGeom>
                    <a:noFill/>
                    <a:ln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triangle"/>
                    </a:ln>
                    <a:effectLst/>
                  </p:spPr>
                </p:cxnSp>
              </p:grpSp>
            </p:grpSp>
          </p:grpSp>
          <p:grpSp>
            <p:nvGrpSpPr>
              <p:cNvPr id="226" name="Ομάδα 225"/>
              <p:cNvGrpSpPr/>
              <p:nvPr/>
            </p:nvGrpSpPr>
            <p:grpSpPr>
              <a:xfrm>
                <a:off x="4245632" y="3468298"/>
                <a:ext cx="3215153" cy="3215262"/>
                <a:chOff x="4245632" y="3468298"/>
                <a:chExt cx="3215153" cy="3215262"/>
              </a:xfrm>
            </p:grpSpPr>
            <p:grpSp>
              <p:nvGrpSpPr>
                <p:cNvPr id="214" name="Ομάδα 213"/>
                <p:cNvGrpSpPr/>
                <p:nvPr/>
              </p:nvGrpSpPr>
              <p:grpSpPr>
                <a:xfrm>
                  <a:off x="4275539" y="3480453"/>
                  <a:ext cx="3171043" cy="3150878"/>
                  <a:chOff x="4275539" y="3480453"/>
                  <a:chExt cx="3171043" cy="3150878"/>
                </a:xfrm>
              </p:grpSpPr>
              <p:grpSp>
                <p:nvGrpSpPr>
                  <p:cNvPr id="208" name="Ομάδα 207"/>
                  <p:cNvGrpSpPr/>
                  <p:nvPr/>
                </p:nvGrpSpPr>
                <p:grpSpPr>
                  <a:xfrm>
                    <a:off x="4298304" y="3483678"/>
                    <a:ext cx="3134795" cy="3144333"/>
                    <a:chOff x="4298304" y="3483678"/>
                    <a:chExt cx="3134795" cy="3144333"/>
                  </a:xfrm>
                </p:grpSpPr>
                <p:cxnSp>
                  <p:nvCxnSpPr>
                    <p:cNvPr id="202" name="Ευθύγραμμο βέλος σύνδεσης 201"/>
                    <p:cNvCxnSpPr/>
                    <p:nvPr/>
                  </p:nvCxnSpPr>
                  <p:spPr bwMode="auto">
                    <a:xfrm>
                      <a:off x="7181099" y="5090353"/>
                      <a:ext cx="252000" cy="0"/>
                    </a:xfrm>
                    <a:prstGeom prst="straightConnector1">
                      <a:avLst/>
                    </a:prstGeom>
                    <a:noFill/>
                    <a:ln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triangle"/>
                    </a:ln>
                    <a:effectLst/>
                  </p:spPr>
                </p:cxnSp>
                <p:cxnSp>
                  <p:nvCxnSpPr>
                    <p:cNvPr id="203" name="Ευθύγραμμο βέλος σύνδεσης 202"/>
                    <p:cNvCxnSpPr/>
                    <p:nvPr/>
                  </p:nvCxnSpPr>
                  <p:spPr bwMode="auto">
                    <a:xfrm rot="5400000">
                      <a:off x="5715979" y="6502011"/>
                      <a:ext cx="252000" cy="0"/>
                    </a:xfrm>
                    <a:prstGeom prst="straightConnector1">
                      <a:avLst/>
                    </a:prstGeom>
                    <a:noFill/>
                    <a:ln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triangle"/>
                    </a:ln>
                    <a:effectLst/>
                  </p:spPr>
                </p:cxnSp>
                <p:cxnSp>
                  <p:nvCxnSpPr>
                    <p:cNvPr id="204" name="Ευθύγραμμο βέλος σύνδεσης 203"/>
                    <p:cNvCxnSpPr/>
                    <p:nvPr/>
                  </p:nvCxnSpPr>
                  <p:spPr bwMode="auto">
                    <a:xfrm flipH="1">
                      <a:off x="4298304" y="5066021"/>
                      <a:ext cx="252000" cy="0"/>
                    </a:xfrm>
                    <a:prstGeom prst="straightConnector1">
                      <a:avLst/>
                    </a:prstGeom>
                    <a:noFill/>
                    <a:ln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triangle"/>
                    </a:ln>
                    <a:effectLst/>
                  </p:spPr>
                </p:cxnSp>
                <p:cxnSp>
                  <p:nvCxnSpPr>
                    <p:cNvPr id="207" name="Ευθύγραμμο βέλος σύνδεσης 206"/>
                    <p:cNvCxnSpPr/>
                    <p:nvPr/>
                  </p:nvCxnSpPr>
                  <p:spPr bwMode="auto">
                    <a:xfrm rot="16200000">
                      <a:off x="5728052" y="3609678"/>
                      <a:ext cx="252000" cy="0"/>
                    </a:xfrm>
                    <a:prstGeom prst="straightConnector1">
                      <a:avLst/>
                    </a:prstGeom>
                    <a:noFill/>
                    <a:ln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triangle"/>
                    </a:ln>
                    <a:effectLst/>
                  </p:spPr>
                </p:cxnSp>
              </p:grpSp>
              <p:grpSp>
                <p:nvGrpSpPr>
                  <p:cNvPr id="209" name="Ομάδα 208"/>
                  <p:cNvGrpSpPr/>
                  <p:nvPr/>
                </p:nvGrpSpPr>
                <p:grpSpPr>
                  <a:xfrm rot="21049295">
                    <a:off x="4275539" y="3480453"/>
                    <a:ext cx="3171043" cy="3150878"/>
                    <a:chOff x="4285284" y="3481765"/>
                    <a:chExt cx="3171043" cy="3150878"/>
                  </a:xfrm>
                </p:grpSpPr>
                <p:cxnSp>
                  <p:nvCxnSpPr>
                    <p:cNvPr id="210" name="Ευθύγραμμο βέλος σύνδεσης 209"/>
                    <p:cNvCxnSpPr/>
                    <p:nvPr/>
                  </p:nvCxnSpPr>
                  <p:spPr bwMode="auto">
                    <a:xfrm>
                      <a:off x="7204327" y="5091068"/>
                      <a:ext cx="252000" cy="0"/>
                    </a:xfrm>
                    <a:prstGeom prst="straightConnector1">
                      <a:avLst/>
                    </a:prstGeom>
                    <a:noFill/>
                    <a:ln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triangle"/>
                    </a:ln>
                    <a:effectLst/>
                  </p:spPr>
                </p:cxnSp>
                <p:cxnSp>
                  <p:nvCxnSpPr>
                    <p:cNvPr id="211" name="Ευθύγραμμο βέλος σύνδεσης 210"/>
                    <p:cNvCxnSpPr/>
                    <p:nvPr/>
                  </p:nvCxnSpPr>
                  <p:spPr bwMode="auto">
                    <a:xfrm rot="5400000">
                      <a:off x="5732150" y="6506643"/>
                      <a:ext cx="252000" cy="0"/>
                    </a:xfrm>
                    <a:prstGeom prst="straightConnector1">
                      <a:avLst/>
                    </a:prstGeom>
                    <a:noFill/>
                    <a:ln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triangle"/>
                    </a:ln>
                    <a:effectLst/>
                  </p:spPr>
                </p:cxnSp>
                <p:cxnSp>
                  <p:nvCxnSpPr>
                    <p:cNvPr id="212" name="Ευθύγραμμο βέλος σύνδεσης 211"/>
                    <p:cNvCxnSpPr/>
                    <p:nvPr/>
                  </p:nvCxnSpPr>
                  <p:spPr bwMode="auto">
                    <a:xfrm flipH="1">
                      <a:off x="4285284" y="5082772"/>
                      <a:ext cx="252000" cy="0"/>
                    </a:xfrm>
                    <a:prstGeom prst="straightConnector1">
                      <a:avLst/>
                    </a:prstGeom>
                    <a:noFill/>
                    <a:ln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triangle"/>
                    </a:ln>
                    <a:effectLst/>
                  </p:spPr>
                </p:cxnSp>
                <p:cxnSp>
                  <p:nvCxnSpPr>
                    <p:cNvPr id="213" name="Ευθύγραμμο βέλος σύνδεσης 212"/>
                    <p:cNvCxnSpPr/>
                    <p:nvPr/>
                  </p:nvCxnSpPr>
                  <p:spPr bwMode="auto">
                    <a:xfrm rot="16200000">
                      <a:off x="5725009" y="3607765"/>
                      <a:ext cx="252000" cy="0"/>
                    </a:xfrm>
                    <a:prstGeom prst="straightConnector1">
                      <a:avLst/>
                    </a:prstGeom>
                    <a:noFill/>
                    <a:ln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triangle"/>
                    </a:ln>
                    <a:effectLst/>
                  </p:spPr>
                </p:cxnSp>
              </p:grpSp>
            </p:grpSp>
            <p:grpSp>
              <p:nvGrpSpPr>
                <p:cNvPr id="215" name="Ομάδα 214"/>
                <p:cNvGrpSpPr/>
                <p:nvPr/>
              </p:nvGrpSpPr>
              <p:grpSpPr>
                <a:xfrm rot="20241075">
                  <a:off x="4245632" y="3468298"/>
                  <a:ext cx="3215153" cy="3215262"/>
                  <a:chOff x="4257105" y="3464284"/>
                  <a:chExt cx="3215153" cy="3215262"/>
                </a:xfrm>
              </p:grpSpPr>
              <p:grpSp>
                <p:nvGrpSpPr>
                  <p:cNvPr id="216" name="Ομάδα 215"/>
                  <p:cNvGrpSpPr/>
                  <p:nvPr/>
                </p:nvGrpSpPr>
                <p:grpSpPr>
                  <a:xfrm>
                    <a:off x="4257105" y="3499691"/>
                    <a:ext cx="3215153" cy="3140306"/>
                    <a:chOff x="4257105" y="3499691"/>
                    <a:chExt cx="3215153" cy="3140306"/>
                  </a:xfrm>
                </p:grpSpPr>
                <p:cxnSp>
                  <p:nvCxnSpPr>
                    <p:cNvPr id="222" name="Ευθύγραμμο βέλος σύνδεσης 221"/>
                    <p:cNvCxnSpPr/>
                    <p:nvPr/>
                  </p:nvCxnSpPr>
                  <p:spPr bwMode="auto">
                    <a:xfrm>
                      <a:off x="7220258" y="5112840"/>
                      <a:ext cx="252000" cy="0"/>
                    </a:xfrm>
                    <a:prstGeom prst="straightConnector1">
                      <a:avLst/>
                    </a:prstGeom>
                    <a:noFill/>
                    <a:ln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triangle"/>
                    </a:ln>
                    <a:effectLst/>
                  </p:spPr>
                </p:cxnSp>
                <p:cxnSp>
                  <p:nvCxnSpPr>
                    <p:cNvPr id="223" name="Ευθύγραμμο βέλος σύνδεσης 222"/>
                    <p:cNvCxnSpPr/>
                    <p:nvPr/>
                  </p:nvCxnSpPr>
                  <p:spPr bwMode="auto">
                    <a:xfrm rot="5400000">
                      <a:off x="5713499" y="6513997"/>
                      <a:ext cx="252000" cy="0"/>
                    </a:xfrm>
                    <a:prstGeom prst="straightConnector1">
                      <a:avLst/>
                    </a:prstGeom>
                    <a:noFill/>
                    <a:ln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triangle"/>
                    </a:ln>
                    <a:effectLst/>
                  </p:spPr>
                </p:cxnSp>
                <p:cxnSp>
                  <p:nvCxnSpPr>
                    <p:cNvPr id="224" name="Ευθύγραμμο βέλος σύνδεσης 223"/>
                    <p:cNvCxnSpPr/>
                    <p:nvPr/>
                  </p:nvCxnSpPr>
                  <p:spPr bwMode="auto">
                    <a:xfrm flipH="1">
                      <a:off x="4257105" y="5061903"/>
                      <a:ext cx="252000" cy="0"/>
                    </a:xfrm>
                    <a:prstGeom prst="straightConnector1">
                      <a:avLst/>
                    </a:prstGeom>
                    <a:noFill/>
                    <a:ln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triangle"/>
                    </a:ln>
                    <a:effectLst/>
                  </p:spPr>
                </p:cxnSp>
                <p:cxnSp>
                  <p:nvCxnSpPr>
                    <p:cNvPr id="225" name="Ευθύγραμμο βέλος σύνδεσης 224"/>
                    <p:cNvCxnSpPr/>
                    <p:nvPr/>
                  </p:nvCxnSpPr>
                  <p:spPr bwMode="auto">
                    <a:xfrm rot="16200000">
                      <a:off x="5776926" y="3625691"/>
                      <a:ext cx="252000" cy="0"/>
                    </a:xfrm>
                    <a:prstGeom prst="straightConnector1">
                      <a:avLst/>
                    </a:prstGeom>
                    <a:noFill/>
                    <a:ln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triangle"/>
                    </a:ln>
                    <a:effectLst/>
                  </p:spPr>
                </p:cxnSp>
              </p:grpSp>
              <p:grpSp>
                <p:nvGrpSpPr>
                  <p:cNvPr id="217" name="Ομάδα 216"/>
                  <p:cNvGrpSpPr/>
                  <p:nvPr/>
                </p:nvGrpSpPr>
                <p:grpSpPr>
                  <a:xfrm rot="21049295">
                    <a:off x="4294871" y="3464284"/>
                    <a:ext cx="3140448" cy="3215262"/>
                    <a:chOff x="4302009" y="3466034"/>
                    <a:chExt cx="3140448" cy="3215262"/>
                  </a:xfrm>
                </p:grpSpPr>
                <p:cxnSp>
                  <p:nvCxnSpPr>
                    <p:cNvPr id="218" name="Ευθύγραμμο βέλος σύνδεσης 217"/>
                    <p:cNvCxnSpPr/>
                    <p:nvPr/>
                  </p:nvCxnSpPr>
                  <p:spPr bwMode="auto">
                    <a:xfrm>
                      <a:off x="7190457" y="5046816"/>
                      <a:ext cx="252000" cy="0"/>
                    </a:xfrm>
                    <a:prstGeom prst="straightConnector1">
                      <a:avLst/>
                    </a:prstGeom>
                    <a:noFill/>
                    <a:ln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triangle"/>
                    </a:ln>
                    <a:effectLst/>
                  </p:spPr>
                </p:cxnSp>
                <p:cxnSp>
                  <p:nvCxnSpPr>
                    <p:cNvPr id="219" name="Ευθύγραμμο βέλος σύνδεσης 218"/>
                    <p:cNvCxnSpPr/>
                    <p:nvPr/>
                  </p:nvCxnSpPr>
                  <p:spPr bwMode="auto">
                    <a:xfrm rot="5400000">
                      <a:off x="5757380" y="6555296"/>
                      <a:ext cx="252000" cy="0"/>
                    </a:xfrm>
                    <a:prstGeom prst="straightConnector1">
                      <a:avLst/>
                    </a:prstGeom>
                    <a:noFill/>
                    <a:ln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triangle"/>
                    </a:ln>
                    <a:effectLst/>
                  </p:spPr>
                </p:cxnSp>
                <p:cxnSp>
                  <p:nvCxnSpPr>
                    <p:cNvPr id="220" name="Ευθύγραμμο βέλος σύνδεσης 219"/>
                    <p:cNvCxnSpPr/>
                    <p:nvPr/>
                  </p:nvCxnSpPr>
                  <p:spPr bwMode="auto">
                    <a:xfrm flipH="1">
                      <a:off x="4302009" y="5119379"/>
                      <a:ext cx="252000" cy="0"/>
                    </a:xfrm>
                    <a:prstGeom prst="straightConnector1">
                      <a:avLst/>
                    </a:prstGeom>
                    <a:noFill/>
                    <a:ln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triangle"/>
                    </a:ln>
                    <a:effectLst/>
                  </p:spPr>
                </p:cxnSp>
                <p:cxnSp>
                  <p:nvCxnSpPr>
                    <p:cNvPr id="221" name="Ευθύγραμμο βέλος σύνδεσης 220"/>
                    <p:cNvCxnSpPr/>
                    <p:nvPr/>
                  </p:nvCxnSpPr>
                  <p:spPr bwMode="auto">
                    <a:xfrm rot="16200000">
                      <a:off x="5717964" y="3592034"/>
                      <a:ext cx="252000" cy="0"/>
                    </a:xfrm>
                    <a:prstGeom prst="straightConnector1">
                      <a:avLst/>
                    </a:prstGeom>
                    <a:noFill/>
                    <a:ln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triangle"/>
                    </a:ln>
                    <a:effectLst/>
                  </p:spPr>
                </p:cxnSp>
              </p:grpSp>
            </p:grpSp>
          </p:grpSp>
          <p:grpSp>
            <p:nvGrpSpPr>
              <p:cNvPr id="227" name="Ομάδα 226"/>
              <p:cNvGrpSpPr/>
              <p:nvPr/>
            </p:nvGrpSpPr>
            <p:grpSpPr>
              <a:xfrm rot="18943793">
                <a:off x="4237401" y="3451572"/>
                <a:ext cx="3207342" cy="3191083"/>
                <a:chOff x="4285267" y="3433138"/>
                <a:chExt cx="3207342" cy="3191083"/>
              </a:xfrm>
            </p:grpSpPr>
            <p:grpSp>
              <p:nvGrpSpPr>
                <p:cNvPr id="228" name="Ομάδα 227"/>
                <p:cNvGrpSpPr/>
                <p:nvPr/>
              </p:nvGrpSpPr>
              <p:grpSpPr>
                <a:xfrm>
                  <a:off x="4285267" y="3464872"/>
                  <a:ext cx="3207342" cy="3147092"/>
                  <a:chOff x="4285267" y="3464872"/>
                  <a:chExt cx="3207342" cy="3147092"/>
                </a:xfrm>
              </p:grpSpPr>
              <p:grpSp>
                <p:nvGrpSpPr>
                  <p:cNvPr id="240" name="Ομάδα 239"/>
                  <p:cNvGrpSpPr/>
                  <p:nvPr/>
                </p:nvGrpSpPr>
                <p:grpSpPr>
                  <a:xfrm>
                    <a:off x="4285267" y="3464872"/>
                    <a:ext cx="3176340" cy="3147092"/>
                    <a:chOff x="4285267" y="3464872"/>
                    <a:chExt cx="3176340" cy="3147092"/>
                  </a:xfrm>
                </p:grpSpPr>
                <p:cxnSp>
                  <p:nvCxnSpPr>
                    <p:cNvPr id="246" name="Ευθύγραμμο βέλος σύνδεσης 245"/>
                    <p:cNvCxnSpPr/>
                    <p:nvPr/>
                  </p:nvCxnSpPr>
                  <p:spPr bwMode="auto">
                    <a:xfrm>
                      <a:off x="7209607" y="5043649"/>
                      <a:ext cx="252000" cy="0"/>
                    </a:xfrm>
                    <a:prstGeom prst="straightConnector1">
                      <a:avLst/>
                    </a:prstGeom>
                    <a:noFill/>
                    <a:ln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triangle"/>
                    </a:ln>
                    <a:effectLst/>
                  </p:spPr>
                </p:cxnSp>
                <p:cxnSp>
                  <p:nvCxnSpPr>
                    <p:cNvPr id="247" name="Ευθύγραμμο βέλος σύνδεσης 246"/>
                    <p:cNvCxnSpPr/>
                    <p:nvPr/>
                  </p:nvCxnSpPr>
                  <p:spPr bwMode="auto">
                    <a:xfrm rot="5400000">
                      <a:off x="5739061" y="6485964"/>
                      <a:ext cx="252000" cy="0"/>
                    </a:xfrm>
                    <a:prstGeom prst="straightConnector1">
                      <a:avLst/>
                    </a:prstGeom>
                    <a:noFill/>
                    <a:ln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triangle"/>
                    </a:ln>
                    <a:effectLst/>
                  </p:spPr>
                </p:cxnSp>
                <p:cxnSp>
                  <p:nvCxnSpPr>
                    <p:cNvPr id="248" name="Ευθύγραμμο βέλος σύνδεσης 247"/>
                    <p:cNvCxnSpPr/>
                    <p:nvPr/>
                  </p:nvCxnSpPr>
                  <p:spPr bwMode="auto">
                    <a:xfrm flipH="1">
                      <a:off x="4285267" y="5089610"/>
                      <a:ext cx="252000" cy="0"/>
                    </a:xfrm>
                    <a:prstGeom prst="straightConnector1">
                      <a:avLst/>
                    </a:prstGeom>
                    <a:noFill/>
                    <a:ln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triangle"/>
                    </a:ln>
                    <a:effectLst/>
                  </p:spPr>
                </p:cxnSp>
                <p:cxnSp>
                  <p:nvCxnSpPr>
                    <p:cNvPr id="249" name="Ευθύγραμμο βέλος σύνδεσης 248"/>
                    <p:cNvCxnSpPr/>
                    <p:nvPr/>
                  </p:nvCxnSpPr>
                  <p:spPr bwMode="auto">
                    <a:xfrm rot="16200000">
                      <a:off x="5765815" y="3590872"/>
                      <a:ext cx="252000" cy="0"/>
                    </a:xfrm>
                    <a:prstGeom prst="straightConnector1">
                      <a:avLst/>
                    </a:prstGeom>
                    <a:noFill/>
                    <a:ln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triangle"/>
                    </a:ln>
                    <a:effectLst/>
                  </p:spPr>
                </p:cxnSp>
              </p:grpSp>
              <p:grpSp>
                <p:nvGrpSpPr>
                  <p:cNvPr id="241" name="Ομάδα 240"/>
                  <p:cNvGrpSpPr/>
                  <p:nvPr/>
                </p:nvGrpSpPr>
                <p:grpSpPr>
                  <a:xfrm rot="21049295">
                    <a:off x="4307572" y="3475739"/>
                    <a:ext cx="3185037" cy="3060690"/>
                    <a:chOff x="4324776" y="3483920"/>
                    <a:chExt cx="3185037" cy="3060690"/>
                  </a:xfrm>
                </p:grpSpPr>
                <p:cxnSp>
                  <p:nvCxnSpPr>
                    <p:cNvPr id="242" name="Ευθύγραμμο βέλος σύνδεσης 241"/>
                    <p:cNvCxnSpPr/>
                    <p:nvPr/>
                  </p:nvCxnSpPr>
                  <p:spPr bwMode="auto">
                    <a:xfrm>
                      <a:off x="7257813" y="5035771"/>
                      <a:ext cx="252000" cy="0"/>
                    </a:xfrm>
                    <a:prstGeom prst="straightConnector1">
                      <a:avLst/>
                    </a:prstGeom>
                    <a:noFill/>
                    <a:ln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triangle"/>
                    </a:ln>
                    <a:effectLst/>
                  </p:spPr>
                </p:cxnSp>
                <p:cxnSp>
                  <p:nvCxnSpPr>
                    <p:cNvPr id="243" name="Ευθύγραμμο βέλος σύνδεσης 242"/>
                    <p:cNvCxnSpPr/>
                    <p:nvPr/>
                  </p:nvCxnSpPr>
                  <p:spPr bwMode="auto">
                    <a:xfrm rot="5400000">
                      <a:off x="5752862" y="6418610"/>
                      <a:ext cx="252000" cy="0"/>
                    </a:xfrm>
                    <a:prstGeom prst="straightConnector1">
                      <a:avLst/>
                    </a:prstGeom>
                    <a:noFill/>
                    <a:ln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triangle"/>
                    </a:ln>
                    <a:effectLst/>
                  </p:spPr>
                </p:cxnSp>
                <p:cxnSp>
                  <p:nvCxnSpPr>
                    <p:cNvPr id="244" name="Ευθύγραμμο βέλος σύνδεσης 243"/>
                    <p:cNvCxnSpPr/>
                    <p:nvPr/>
                  </p:nvCxnSpPr>
                  <p:spPr bwMode="auto">
                    <a:xfrm flipH="1">
                      <a:off x="4324776" y="5104504"/>
                      <a:ext cx="252000" cy="0"/>
                    </a:xfrm>
                    <a:prstGeom prst="straightConnector1">
                      <a:avLst/>
                    </a:prstGeom>
                    <a:noFill/>
                    <a:ln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triangle"/>
                    </a:ln>
                    <a:effectLst/>
                  </p:spPr>
                </p:cxnSp>
                <p:cxnSp>
                  <p:nvCxnSpPr>
                    <p:cNvPr id="245" name="Ευθύγραμμο βέλος σύνδεσης 244"/>
                    <p:cNvCxnSpPr/>
                    <p:nvPr/>
                  </p:nvCxnSpPr>
                  <p:spPr bwMode="auto">
                    <a:xfrm rot="16200000">
                      <a:off x="5760553" y="3609920"/>
                      <a:ext cx="252000" cy="0"/>
                    </a:xfrm>
                    <a:prstGeom prst="straightConnector1">
                      <a:avLst/>
                    </a:prstGeom>
                    <a:noFill/>
                    <a:ln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triangle"/>
                    </a:ln>
                    <a:effectLst/>
                  </p:spPr>
                </p:cxnSp>
              </p:grpSp>
            </p:grpSp>
            <p:grpSp>
              <p:nvGrpSpPr>
                <p:cNvPr id="229" name="Ομάδα 228"/>
                <p:cNvGrpSpPr/>
                <p:nvPr/>
              </p:nvGrpSpPr>
              <p:grpSpPr>
                <a:xfrm rot="20241075">
                  <a:off x="4288761" y="3433138"/>
                  <a:ext cx="3163110" cy="3191083"/>
                  <a:chOff x="4317113" y="3439357"/>
                  <a:chExt cx="3163110" cy="3191083"/>
                </a:xfrm>
              </p:grpSpPr>
              <p:grpSp>
                <p:nvGrpSpPr>
                  <p:cNvPr id="230" name="Ομάδα 229"/>
                  <p:cNvGrpSpPr/>
                  <p:nvPr/>
                </p:nvGrpSpPr>
                <p:grpSpPr>
                  <a:xfrm>
                    <a:off x="4317113" y="3492023"/>
                    <a:ext cx="3163110" cy="3093523"/>
                    <a:chOff x="4317113" y="3492023"/>
                    <a:chExt cx="3163110" cy="3093523"/>
                  </a:xfrm>
                </p:grpSpPr>
                <p:cxnSp>
                  <p:nvCxnSpPr>
                    <p:cNvPr id="236" name="Ευθύγραμμο βέλος σύνδεσης 235"/>
                    <p:cNvCxnSpPr/>
                    <p:nvPr/>
                  </p:nvCxnSpPr>
                  <p:spPr bwMode="auto">
                    <a:xfrm>
                      <a:off x="7228223" y="5085356"/>
                      <a:ext cx="252000" cy="0"/>
                    </a:xfrm>
                    <a:prstGeom prst="straightConnector1">
                      <a:avLst/>
                    </a:prstGeom>
                    <a:noFill/>
                    <a:ln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triangle"/>
                    </a:ln>
                    <a:effectLst/>
                  </p:spPr>
                </p:cxnSp>
                <p:cxnSp>
                  <p:nvCxnSpPr>
                    <p:cNvPr id="237" name="Ευθύγραμμο βέλος σύνδεσης 236"/>
                    <p:cNvCxnSpPr/>
                    <p:nvPr/>
                  </p:nvCxnSpPr>
                  <p:spPr bwMode="auto">
                    <a:xfrm rot="5400000">
                      <a:off x="5714448" y="6459546"/>
                      <a:ext cx="252000" cy="0"/>
                    </a:xfrm>
                    <a:prstGeom prst="straightConnector1">
                      <a:avLst/>
                    </a:prstGeom>
                    <a:noFill/>
                    <a:ln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triangle"/>
                    </a:ln>
                    <a:effectLst/>
                  </p:spPr>
                </p:cxnSp>
                <p:cxnSp>
                  <p:nvCxnSpPr>
                    <p:cNvPr id="238" name="Ευθύγραμμο βέλος σύνδεσης 237"/>
                    <p:cNvCxnSpPr/>
                    <p:nvPr/>
                  </p:nvCxnSpPr>
                  <p:spPr bwMode="auto">
                    <a:xfrm flipH="1">
                      <a:off x="4317113" y="5067445"/>
                      <a:ext cx="252000" cy="0"/>
                    </a:xfrm>
                    <a:prstGeom prst="straightConnector1">
                      <a:avLst/>
                    </a:prstGeom>
                    <a:noFill/>
                    <a:ln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triangle"/>
                    </a:ln>
                    <a:effectLst/>
                  </p:spPr>
                </p:cxnSp>
                <p:cxnSp>
                  <p:nvCxnSpPr>
                    <p:cNvPr id="239" name="Ευθύγραμμο βέλος σύνδεσης 238"/>
                    <p:cNvCxnSpPr/>
                    <p:nvPr/>
                  </p:nvCxnSpPr>
                  <p:spPr bwMode="auto">
                    <a:xfrm rot="16200000">
                      <a:off x="5793270" y="3618023"/>
                      <a:ext cx="252000" cy="0"/>
                    </a:xfrm>
                    <a:prstGeom prst="straightConnector1">
                      <a:avLst/>
                    </a:prstGeom>
                    <a:noFill/>
                    <a:ln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triangle"/>
                    </a:ln>
                    <a:effectLst/>
                  </p:spPr>
                </p:cxnSp>
              </p:grpSp>
              <p:grpSp>
                <p:nvGrpSpPr>
                  <p:cNvPr id="231" name="Ομάδα 230"/>
                  <p:cNvGrpSpPr/>
                  <p:nvPr/>
                </p:nvGrpSpPr>
                <p:grpSpPr>
                  <a:xfrm rot="21049295">
                    <a:off x="4337648" y="3439357"/>
                    <a:ext cx="3125086" cy="3191083"/>
                    <a:chOff x="4350240" y="3447173"/>
                    <a:chExt cx="3125086" cy="3191083"/>
                  </a:xfrm>
                </p:grpSpPr>
                <p:cxnSp>
                  <p:nvCxnSpPr>
                    <p:cNvPr id="232" name="Ευθύγραμμο βέλος σύνδεσης 231"/>
                    <p:cNvCxnSpPr/>
                    <p:nvPr/>
                  </p:nvCxnSpPr>
                  <p:spPr bwMode="auto">
                    <a:xfrm>
                      <a:off x="7223326" y="5025722"/>
                      <a:ext cx="252000" cy="0"/>
                    </a:xfrm>
                    <a:prstGeom prst="straightConnector1">
                      <a:avLst/>
                    </a:prstGeom>
                    <a:noFill/>
                    <a:ln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triangle"/>
                    </a:ln>
                    <a:effectLst/>
                  </p:spPr>
                </p:cxnSp>
                <p:cxnSp>
                  <p:nvCxnSpPr>
                    <p:cNvPr id="233" name="Ευθύγραμμο βέλος σύνδεσης 232"/>
                    <p:cNvCxnSpPr/>
                    <p:nvPr/>
                  </p:nvCxnSpPr>
                  <p:spPr bwMode="auto">
                    <a:xfrm rot="5400000">
                      <a:off x="5805161" y="6512256"/>
                      <a:ext cx="252000" cy="0"/>
                    </a:xfrm>
                    <a:prstGeom prst="straightConnector1">
                      <a:avLst/>
                    </a:prstGeom>
                    <a:noFill/>
                    <a:ln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triangle"/>
                    </a:ln>
                    <a:effectLst/>
                  </p:spPr>
                </p:cxnSp>
                <p:cxnSp>
                  <p:nvCxnSpPr>
                    <p:cNvPr id="234" name="Ευθύγραμμο βέλος σύνδεσης 233"/>
                    <p:cNvCxnSpPr/>
                    <p:nvPr/>
                  </p:nvCxnSpPr>
                  <p:spPr bwMode="auto">
                    <a:xfrm flipH="1">
                      <a:off x="4350240" y="5108301"/>
                      <a:ext cx="252000" cy="0"/>
                    </a:xfrm>
                    <a:prstGeom prst="straightConnector1">
                      <a:avLst/>
                    </a:prstGeom>
                    <a:noFill/>
                    <a:ln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triangle"/>
                    </a:ln>
                    <a:effectLst/>
                  </p:spPr>
                </p:cxnSp>
                <p:cxnSp>
                  <p:nvCxnSpPr>
                    <p:cNvPr id="235" name="Ευθύγραμμο βέλος σύνδεσης 234"/>
                    <p:cNvCxnSpPr/>
                    <p:nvPr/>
                  </p:nvCxnSpPr>
                  <p:spPr bwMode="auto">
                    <a:xfrm rot="16200000">
                      <a:off x="5730862" y="3573173"/>
                      <a:ext cx="252000" cy="0"/>
                    </a:xfrm>
                    <a:prstGeom prst="straightConnector1">
                      <a:avLst/>
                    </a:prstGeom>
                    <a:noFill/>
                    <a:ln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triangle"/>
                    </a:ln>
                    <a:effectLst/>
                  </p:spPr>
                </p:cxnSp>
              </p:grpSp>
            </p:grpSp>
          </p:grpSp>
        </p:grpSp>
        <p:grpSp>
          <p:nvGrpSpPr>
            <p:cNvPr id="268" name="Ομάδα 267"/>
            <p:cNvGrpSpPr>
              <a:grpSpLocks/>
            </p:cNvGrpSpPr>
            <p:nvPr/>
          </p:nvGrpSpPr>
          <p:grpSpPr bwMode="auto">
            <a:xfrm>
              <a:off x="5505460" y="4752859"/>
              <a:ext cx="417890" cy="370541"/>
              <a:chOff x="2958306" y="3456166"/>
              <a:chExt cx="417890" cy="370541"/>
            </a:xfrm>
          </p:grpSpPr>
          <p:sp>
            <p:nvSpPr>
              <p:cNvPr id="269" name="Oval 4"/>
              <p:cNvSpPr>
                <a:spLocks noChangeArrowheads="1"/>
              </p:cNvSpPr>
              <p:nvPr/>
            </p:nvSpPr>
            <p:spPr bwMode="auto">
              <a:xfrm>
                <a:off x="3231971" y="3712407"/>
                <a:ext cx="123825" cy="114300"/>
              </a:xfrm>
              <a:prstGeom prst="ellipse">
                <a:avLst/>
              </a:prstGeom>
              <a:solidFill>
                <a:srgbClr val="FFFF00"/>
              </a:solidFill>
              <a:ln w="12700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rIns="0" anchor="ctr"/>
              <a:lstStyle>
                <a:lvl1pPr>
                  <a:defRPr sz="2500" b="1" i="1" u="sng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500" b="1" i="1" u="sng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500" b="1" i="1" u="sng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500" b="1" i="1" u="sng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500" b="1" i="1" u="sng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l-GR" altLang="el-GR"/>
              </a:p>
            </p:txBody>
          </p:sp>
          <p:sp>
            <p:nvSpPr>
              <p:cNvPr id="270" name="Text Box 20"/>
              <p:cNvSpPr txBox="1">
                <a:spLocks noChangeArrowheads="1"/>
              </p:cNvSpPr>
              <p:nvPr/>
            </p:nvSpPr>
            <p:spPr bwMode="auto">
              <a:xfrm>
                <a:off x="2958306" y="3456166"/>
                <a:ext cx="417890" cy="3295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0" tIns="10800" rIns="0" bIns="10800">
                <a:spAutoFit/>
              </a:bodyPr>
              <a:lstStyle>
                <a:lvl1pPr marL="285750" indent="-285750">
                  <a:defRPr sz="2500" b="1" i="1" u="sng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500" b="1" i="1" u="sng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500" b="1" i="1" u="sng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500" b="1" i="1" u="sng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500" b="1" i="1" u="sng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500" b="1" i="1" u="sng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r>
                  <a:rPr lang="el-GR" altLang="el-GR" sz="2000" u="none" dirty="0">
                    <a:solidFill>
                      <a:srgbClr val="FFFF00"/>
                    </a:solidFill>
                  </a:rPr>
                  <a:t>+</a:t>
                </a:r>
                <a:r>
                  <a:rPr lang="en-US" altLang="el-GR" sz="2000" u="none" dirty="0" smtClean="0">
                    <a:solidFill>
                      <a:srgbClr val="FFFF00"/>
                    </a:solidFill>
                  </a:rPr>
                  <a:t>q</a:t>
                </a:r>
                <a:endParaRPr lang="el-GR" altLang="el-GR" sz="2000" u="none" dirty="0">
                  <a:solidFill>
                    <a:srgbClr val="FFFF00"/>
                  </a:solidFill>
                </a:endParaRPr>
              </a:p>
            </p:txBody>
          </p:sp>
        </p:grpSp>
      </p:grpSp>
      <p:grpSp>
        <p:nvGrpSpPr>
          <p:cNvPr id="400" name="Ομάδα 399"/>
          <p:cNvGrpSpPr/>
          <p:nvPr/>
        </p:nvGrpSpPr>
        <p:grpSpPr>
          <a:xfrm>
            <a:off x="5423641" y="3248913"/>
            <a:ext cx="3529799" cy="3563338"/>
            <a:chOff x="4063484" y="3284014"/>
            <a:chExt cx="3529799" cy="3563338"/>
          </a:xfrm>
        </p:grpSpPr>
        <p:grpSp>
          <p:nvGrpSpPr>
            <p:cNvPr id="404" name="Ομάδα 403"/>
            <p:cNvGrpSpPr/>
            <p:nvPr/>
          </p:nvGrpSpPr>
          <p:grpSpPr>
            <a:xfrm>
              <a:off x="4835462" y="4050962"/>
              <a:ext cx="1993868" cy="2015095"/>
              <a:chOff x="4653365" y="3841331"/>
              <a:chExt cx="2330386" cy="2345173"/>
            </a:xfrm>
          </p:grpSpPr>
          <p:grpSp>
            <p:nvGrpSpPr>
              <p:cNvPr id="498" name="Ομάδα 497"/>
              <p:cNvGrpSpPr/>
              <p:nvPr/>
            </p:nvGrpSpPr>
            <p:grpSpPr>
              <a:xfrm>
                <a:off x="4670407" y="3894307"/>
                <a:ext cx="2296815" cy="2262134"/>
                <a:chOff x="4681104" y="3902351"/>
                <a:chExt cx="2296815" cy="2262134"/>
              </a:xfrm>
            </p:grpSpPr>
            <p:cxnSp>
              <p:nvCxnSpPr>
                <p:cNvPr id="536" name="Ευθύγραμμο βέλος σύνδεσης 535"/>
                <p:cNvCxnSpPr/>
                <p:nvPr/>
              </p:nvCxnSpPr>
              <p:spPr bwMode="auto">
                <a:xfrm rot="10800000" flipV="1">
                  <a:off x="6268944" y="4861421"/>
                  <a:ext cx="708975" cy="126000"/>
                </a:xfrm>
                <a:prstGeom prst="straightConnector1">
                  <a:avLst/>
                </a:prstGeom>
                <a:noFill/>
                <a:ln w="28575" cap="flat" cmpd="sng" algn="ctr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  <p:cxnSp>
              <p:nvCxnSpPr>
                <p:cNvPr id="537" name="Ευθύγραμμο βέλος σύνδεσης 536"/>
                <p:cNvCxnSpPr/>
                <p:nvPr/>
              </p:nvCxnSpPr>
              <p:spPr bwMode="auto">
                <a:xfrm rot="5400000" flipV="1">
                  <a:off x="5355517" y="4193837"/>
                  <a:ext cx="708971" cy="126000"/>
                </a:xfrm>
                <a:prstGeom prst="straightConnector1">
                  <a:avLst/>
                </a:prstGeom>
                <a:noFill/>
                <a:ln w="28575" cap="flat" cmpd="sng" algn="ctr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  <p:cxnSp>
              <p:nvCxnSpPr>
                <p:cNvPr id="538" name="Ευθύγραμμο βέλος σύνδεσης 537"/>
                <p:cNvCxnSpPr/>
                <p:nvPr/>
              </p:nvCxnSpPr>
              <p:spPr bwMode="auto">
                <a:xfrm flipV="1">
                  <a:off x="4681104" y="5122609"/>
                  <a:ext cx="708975" cy="126000"/>
                </a:xfrm>
                <a:prstGeom prst="straightConnector1">
                  <a:avLst/>
                </a:prstGeom>
                <a:noFill/>
                <a:ln w="28575" cap="flat" cmpd="sng" algn="ctr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  <p:cxnSp>
              <p:nvCxnSpPr>
                <p:cNvPr id="539" name="Ευθύγραμμο βέλος σύνδεσης 538"/>
                <p:cNvCxnSpPr/>
                <p:nvPr/>
              </p:nvCxnSpPr>
              <p:spPr bwMode="auto">
                <a:xfrm rot="16200000" flipV="1">
                  <a:off x="5619022" y="5746998"/>
                  <a:ext cx="708975" cy="126000"/>
                </a:xfrm>
                <a:prstGeom prst="straightConnector1">
                  <a:avLst/>
                </a:prstGeom>
                <a:noFill/>
                <a:ln w="28575" cap="flat" cmpd="sng" algn="ctr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</p:grpSp>
          <p:grpSp>
            <p:nvGrpSpPr>
              <p:cNvPr id="499" name="Ομάδα 498"/>
              <p:cNvGrpSpPr/>
              <p:nvPr/>
            </p:nvGrpSpPr>
            <p:grpSpPr>
              <a:xfrm rot="19434410">
                <a:off x="4769149" y="3841331"/>
                <a:ext cx="2192675" cy="2306801"/>
                <a:chOff x="4822614" y="3844739"/>
                <a:chExt cx="2192675" cy="2306801"/>
              </a:xfrm>
            </p:grpSpPr>
            <p:cxnSp>
              <p:nvCxnSpPr>
                <p:cNvPr id="532" name="Ευθύγραμμο βέλος σύνδεσης 531"/>
                <p:cNvCxnSpPr/>
                <p:nvPr/>
              </p:nvCxnSpPr>
              <p:spPr bwMode="auto">
                <a:xfrm rot="10800000" flipV="1">
                  <a:off x="6306317" y="4836345"/>
                  <a:ext cx="708972" cy="126001"/>
                </a:xfrm>
                <a:prstGeom prst="straightConnector1">
                  <a:avLst/>
                </a:prstGeom>
                <a:noFill/>
                <a:ln w="28575" cap="flat" cmpd="sng" algn="ctr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  <p:cxnSp>
              <p:nvCxnSpPr>
                <p:cNvPr id="533" name="Ευθύγραμμο βέλος σύνδεσης 532"/>
                <p:cNvCxnSpPr/>
                <p:nvPr/>
              </p:nvCxnSpPr>
              <p:spPr bwMode="auto">
                <a:xfrm rot="5400000" flipV="1">
                  <a:off x="5404507" y="4136226"/>
                  <a:ext cx="708974" cy="126000"/>
                </a:xfrm>
                <a:prstGeom prst="straightConnector1">
                  <a:avLst/>
                </a:prstGeom>
                <a:noFill/>
                <a:ln w="28575" cap="flat" cmpd="sng" algn="ctr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  <p:cxnSp>
              <p:nvCxnSpPr>
                <p:cNvPr id="534" name="Ευθύγραμμο βέλος σύνδεσης 533"/>
                <p:cNvCxnSpPr/>
                <p:nvPr/>
              </p:nvCxnSpPr>
              <p:spPr bwMode="auto">
                <a:xfrm rot="12965590" flipH="1">
                  <a:off x="4822614" y="4859973"/>
                  <a:ext cx="516574" cy="515881"/>
                </a:xfrm>
                <a:prstGeom prst="straightConnector1">
                  <a:avLst/>
                </a:prstGeom>
                <a:noFill/>
                <a:ln w="28575" cap="flat" cmpd="sng" algn="ctr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  <p:cxnSp>
              <p:nvCxnSpPr>
                <p:cNvPr id="535" name="Ευθύγραμμο βέλος σύνδεσης 534"/>
                <p:cNvCxnSpPr/>
                <p:nvPr/>
              </p:nvCxnSpPr>
              <p:spPr bwMode="auto">
                <a:xfrm rot="16200000" flipV="1">
                  <a:off x="5623961" y="5734054"/>
                  <a:ext cx="708973" cy="126000"/>
                </a:xfrm>
                <a:prstGeom prst="straightConnector1">
                  <a:avLst/>
                </a:prstGeom>
                <a:noFill/>
                <a:ln w="28575" cap="flat" cmpd="sng" algn="ctr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</p:grpSp>
          <p:grpSp>
            <p:nvGrpSpPr>
              <p:cNvPr id="500" name="Ομάδα 499"/>
              <p:cNvGrpSpPr/>
              <p:nvPr/>
            </p:nvGrpSpPr>
            <p:grpSpPr>
              <a:xfrm rot="606322">
                <a:off x="4670206" y="3886174"/>
                <a:ext cx="2313545" cy="2271765"/>
                <a:chOff x="4644255" y="3889740"/>
                <a:chExt cx="2313545" cy="2271765"/>
              </a:xfrm>
            </p:grpSpPr>
            <p:cxnSp>
              <p:nvCxnSpPr>
                <p:cNvPr id="528" name="Ευθύγραμμο βέλος σύνδεσης 527"/>
                <p:cNvCxnSpPr/>
                <p:nvPr/>
              </p:nvCxnSpPr>
              <p:spPr bwMode="auto">
                <a:xfrm rot="10800000" flipV="1">
                  <a:off x="6248826" y="4868385"/>
                  <a:ext cx="708974" cy="126000"/>
                </a:xfrm>
                <a:prstGeom prst="straightConnector1">
                  <a:avLst/>
                </a:prstGeom>
                <a:noFill/>
                <a:ln w="28575" cap="flat" cmpd="sng" algn="ctr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  <p:cxnSp>
              <p:nvCxnSpPr>
                <p:cNvPr id="529" name="Ευθύγραμμο βέλος σύνδεσης 528"/>
                <p:cNvCxnSpPr/>
                <p:nvPr/>
              </p:nvCxnSpPr>
              <p:spPr bwMode="auto">
                <a:xfrm rot="5400000" flipV="1">
                  <a:off x="5333404" y="4181224"/>
                  <a:ext cx="708968" cy="126000"/>
                </a:xfrm>
                <a:prstGeom prst="straightConnector1">
                  <a:avLst/>
                </a:prstGeom>
                <a:noFill/>
                <a:ln w="28575" cap="flat" cmpd="sng" algn="ctr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  <p:cxnSp>
              <p:nvCxnSpPr>
                <p:cNvPr id="530" name="Ευθύγραμμο βέλος σύνδεσης 529"/>
                <p:cNvCxnSpPr/>
                <p:nvPr/>
              </p:nvCxnSpPr>
              <p:spPr bwMode="auto">
                <a:xfrm flipV="1">
                  <a:off x="4644255" y="5117850"/>
                  <a:ext cx="708969" cy="126001"/>
                </a:xfrm>
                <a:prstGeom prst="straightConnector1">
                  <a:avLst/>
                </a:prstGeom>
                <a:noFill/>
                <a:ln w="28575" cap="flat" cmpd="sng" algn="ctr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  <p:cxnSp>
              <p:nvCxnSpPr>
                <p:cNvPr id="531" name="Ευθύγραμμο βέλος σύνδεσης 530"/>
                <p:cNvCxnSpPr/>
                <p:nvPr/>
              </p:nvCxnSpPr>
              <p:spPr bwMode="auto">
                <a:xfrm rot="10193678">
                  <a:off x="5930470" y="5452589"/>
                  <a:ext cx="971" cy="708916"/>
                </a:xfrm>
                <a:prstGeom prst="straightConnector1">
                  <a:avLst/>
                </a:prstGeom>
                <a:noFill/>
                <a:ln w="28575" cap="flat" cmpd="sng" algn="ctr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</p:grpSp>
          <p:grpSp>
            <p:nvGrpSpPr>
              <p:cNvPr id="501" name="Ομάδα 500"/>
              <p:cNvGrpSpPr/>
              <p:nvPr/>
            </p:nvGrpSpPr>
            <p:grpSpPr>
              <a:xfrm rot="1304471">
                <a:off x="4671912" y="3866864"/>
                <a:ext cx="2306580" cy="2293211"/>
                <a:chOff x="4654911" y="3880435"/>
                <a:chExt cx="2306580" cy="2293211"/>
              </a:xfrm>
            </p:grpSpPr>
            <p:cxnSp>
              <p:nvCxnSpPr>
                <p:cNvPr id="524" name="Ευθύγραμμο βέλος σύνδεσης 523"/>
                <p:cNvCxnSpPr/>
                <p:nvPr/>
              </p:nvCxnSpPr>
              <p:spPr bwMode="auto">
                <a:xfrm rot="10800000" flipV="1">
                  <a:off x="6252515" y="4863368"/>
                  <a:ext cx="708976" cy="126000"/>
                </a:xfrm>
                <a:prstGeom prst="straightConnector1">
                  <a:avLst/>
                </a:prstGeom>
                <a:noFill/>
                <a:ln w="28575" cap="flat" cmpd="sng" algn="ctr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  <p:cxnSp>
              <p:nvCxnSpPr>
                <p:cNvPr id="525" name="Ευθύγραμμο βέλος σύνδεσης 524"/>
                <p:cNvCxnSpPr/>
                <p:nvPr/>
              </p:nvCxnSpPr>
              <p:spPr bwMode="auto">
                <a:xfrm rot="5400000" flipV="1">
                  <a:off x="5343834" y="4171921"/>
                  <a:ext cx="708971" cy="126000"/>
                </a:xfrm>
                <a:prstGeom prst="straightConnector1">
                  <a:avLst/>
                </a:prstGeom>
                <a:noFill/>
                <a:ln w="28575" cap="flat" cmpd="sng" algn="ctr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  <p:cxnSp>
              <p:nvCxnSpPr>
                <p:cNvPr id="526" name="Ευθύγραμμο βέλος σύνδεσης 525"/>
                <p:cNvCxnSpPr/>
                <p:nvPr/>
              </p:nvCxnSpPr>
              <p:spPr bwMode="auto">
                <a:xfrm flipV="1">
                  <a:off x="4654911" y="5134345"/>
                  <a:ext cx="708975" cy="126000"/>
                </a:xfrm>
                <a:prstGeom prst="straightConnector1">
                  <a:avLst/>
                </a:prstGeom>
                <a:noFill/>
                <a:ln w="28575" cap="flat" cmpd="sng" algn="ctr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  <p:cxnSp>
              <p:nvCxnSpPr>
                <p:cNvPr id="527" name="Ευθύγραμμο βέλος σύνδεσης 526"/>
                <p:cNvCxnSpPr/>
                <p:nvPr/>
              </p:nvCxnSpPr>
              <p:spPr bwMode="auto">
                <a:xfrm rot="16200000" flipV="1">
                  <a:off x="5607505" y="5756158"/>
                  <a:ext cx="708976" cy="125999"/>
                </a:xfrm>
                <a:prstGeom prst="straightConnector1">
                  <a:avLst/>
                </a:prstGeom>
                <a:noFill/>
                <a:ln w="28575" cap="flat" cmpd="sng" algn="ctr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</p:grpSp>
          <p:grpSp>
            <p:nvGrpSpPr>
              <p:cNvPr id="502" name="Ομάδα 501"/>
              <p:cNvGrpSpPr/>
              <p:nvPr/>
            </p:nvGrpSpPr>
            <p:grpSpPr>
              <a:xfrm>
                <a:off x="4675482" y="3880256"/>
                <a:ext cx="2299016" cy="2306248"/>
                <a:chOff x="4675482" y="3890647"/>
                <a:chExt cx="2299016" cy="2306248"/>
              </a:xfrm>
            </p:grpSpPr>
            <p:grpSp>
              <p:nvGrpSpPr>
                <p:cNvPr id="514" name="Ομάδα 513"/>
                <p:cNvGrpSpPr/>
                <p:nvPr/>
              </p:nvGrpSpPr>
              <p:grpSpPr>
                <a:xfrm rot="20194266">
                  <a:off x="4677724" y="3890647"/>
                  <a:ext cx="2296774" cy="2288287"/>
                  <a:chOff x="4689960" y="3877840"/>
                  <a:chExt cx="2296774" cy="2288287"/>
                </a:xfrm>
              </p:grpSpPr>
              <p:cxnSp>
                <p:nvCxnSpPr>
                  <p:cNvPr id="520" name="Ευθύγραμμο βέλος σύνδεσης 519"/>
                  <p:cNvCxnSpPr/>
                  <p:nvPr/>
                </p:nvCxnSpPr>
                <p:spPr bwMode="auto">
                  <a:xfrm rot="10800000" flipV="1">
                    <a:off x="6277761" y="4853977"/>
                    <a:ext cx="708973" cy="126001"/>
                  </a:xfrm>
                  <a:prstGeom prst="straightConnector1">
                    <a:avLst/>
                  </a:prstGeom>
                  <a:noFill/>
                  <a:ln w="28575" cap="flat" cmpd="sng" algn="ctr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  <p:cxnSp>
                <p:nvCxnSpPr>
                  <p:cNvPr id="521" name="Ευθύγραμμο βέλος σύνδεσης 520"/>
                  <p:cNvCxnSpPr/>
                  <p:nvPr/>
                </p:nvCxnSpPr>
                <p:spPr bwMode="auto">
                  <a:xfrm rot="5400000" flipV="1">
                    <a:off x="5354726" y="4169327"/>
                    <a:ext cx="708974" cy="126000"/>
                  </a:xfrm>
                  <a:prstGeom prst="straightConnector1">
                    <a:avLst/>
                  </a:prstGeom>
                  <a:noFill/>
                  <a:ln w="28575" cap="flat" cmpd="sng" algn="ctr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  <p:cxnSp>
                <p:nvCxnSpPr>
                  <p:cNvPr id="522" name="Ευθύγραμμο βέλος σύνδεσης 521"/>
                  <p:cNvCxnSpPr/>
                  <p:nvPr/>
                </p:nvCxnSpPr>
                <p:spPr bwMode="auto">
                  <a:xfrm flipV="1">
                    <a:off x="4689960" y="5105668"/>
                    <a:ext cx="708973" cy="126002"/>
                  </a:xfrm>
                  <a:prstGeom prst="straightConnector1">
                    <a:avLst/>
                  </a:prstGeom>
                  <a:noFill/>
                  <a:ln w="28575" cap="flat" cmpd="sng" algn="ctr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  <p:cxnSp>
                <p:nvCxnSpPr>
                  <p:cNvPr id="523" name="Ευθύγραμμο βέλος σύνδεσης 522"/>
                  <p:cNvCxnSpPr/>
                  <p:nvPr/>
                </p:nvCxnSpPr>
                <p:spPr bwMode="auto">
                  <a:xfrm rot="16200000" flipV="1">
                    <a:off x="5606211" y="5748641"/>
                    <a:ext cx="708975" cy="125998"/>
                  </a:xfrm>
                  <a:prstGeom prst="straightConnector1">
                    <a:avLst/>
                  </a:prstGeom>
                  <a:noFill/>
                  <a:ln w="28575" cap="flat" cmpd="sng" algn="ctr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</p:grpSp>
            <p:grpSp>
              <p:nvGrpSpPr>
                <p:cNvPr id="515" name="Ομάδα 514"/>
                <p:cNvGrpSpPr/>
                <p:nvPr/>
              </p:nvGrpSpPr>
              <p:grpSpPr>
                <a:xfrm rot="20748576">
                  <a:off x="4675482" y="3920097"/>
                  <a:ext cx="2280803" cy="2276798"/>
                  <a:chOff x="4686043" y="3897125"/>
                  <a:chExt cx="2280803" cy="2276798"/>
                </a:xfrm>
              </p:grpSpPr>
              <p:cxnSp>
                <p:nvCxnSpPr>
                  <p:cNvPr id="516" name="Ευθύγραμμο βέλος σύνδεσης 515"/>
                  <p:cNvCxnSpPr/>
                  <p:nvPr/>
                </p:nvCxnSpPr>
                <p:spPr bwMode="auto">
                  <a:xfrm rot="11651424" flipV="1">
                    <a:off x="6290796" y="4822723"/>
                    <a:ext cx="676050" cy="247793"/>
                  </a:xfrm>
                  <a:prstGeom prst="straightConnector1">
                    <a:avLst/>
                  </a:prstGeom>
                  <a:noFill/>
                  <a:ln w="28575" cap="flat" cmpd="sng" algn="ctr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  <p:cxnSp>
                <p:nvCxnSpPr>
                  <p:cNvPr id="517" name="Ευθύγραμμο βέλος σύνδεσης 516"/>
                  <p:cNvCxnSpPr/>
                  <p:nvPr/>
                </p:nvCxnSpPr>
                <p:spPr bwMode="auto">
                  <a:xfrm rot="11651424" flipH="1" flipV="1">
                    <a:off x="5620417" y="3897125"/>
                    <a:ext cx="244072" cy="660571"/>
                  </a:xfrm>
                  <a:prstGeom prst="straightConnector1">
                    <a:avLst/>
                  </a:prstGeom>
                  <a:noFill/>
                  <a:ln w="28575" cap="flat" cmpd="sng" algn="ctr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  <p:cxnSp>
                <p:nvCxnSpPr>
                  <p:cNvPr id="518" name="Ευθύγραμμο βέλος σύνδεσης 517"/>
                  <p:cNvCxnSpPr/>
                  <p:nvPr/>
                </p:nvCxnSpPr>
                <p:spPr bwMode="auto">
                  <a:xfrm rot="11651424" flipH="1">
                    <a:off x="4686043" y="4990114"/>
                    <a:ext cx="690342" cy="267806"/>
                  </a:xfrm>
                  <a:prstGeom prst="straightConnector1">
                    <a:avLst/>
                  </a:prstGeom>
                  <a:noFill/>
                  <a:ln w="28575" cap="flat" cmpd="sng" algn="ctr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  <p:cxnSp>
                <p:nvCxnSpPr>
                  <p:cNvPr id="519" name="Ευθύγραμμο βέλος σύνδεσης 518"/>
                  <p:cNvCxnSpPr/>
                  <p:nvPr/>
                </p:nvCxnSpPr>
                <p:spPr bwMode="auto">
                  <a:xfrm rot="16200000" flipV="1">
                    <a:off x="5598493" y="5756436"/>
                    <a:ext cx="708973" cy="126002"/>
                  </a:xfrm>
                  <a:prstGeom prst="straightConnector1">
                    <a:avLst/>
                  </a:prstGeom>
                  <a:noFill/>
                  <a:ln w="28575" cap="flat" cmpd="sng" algn="ctr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</p:grpSp>
          </p:grpSp>
          <p:grpSp>
            <p:nvGrpSpPr>
              <p:cNvPr id="503" name="Ομάδα 502"/>
              <p:cNvGrpSpPr/>
              <p:nvPr/>
            </p:nvGrpSpPr>
            <p:grpSpPr>
              <a:xfrm rot="19677732">
                <a:off x="4653365" y="3874428"/>
                <a:ext cx="2301851" cy="2206897"/>
                <a:chOff x="4733212" y="3849284"/>
                <a:chExt cx="2301851" cy="2206897"/>
              </a:xfrm>
            </p:grpSpPr>
            <p:grpSp>
              <p:nvGrpSpPr>
                <p:cNvPr id="504" name="Ομάδα 503"/>
                <p:cNvGrpSpPr/>
                <p:nvPr/>
              </p:nvGrpSpPr>
              <p:grpSpPr>
                <a:xfrm rot="20194266">
                  <a:off x="4733212" y="3849284"/>
                  <a:ext cx="2274551" cy="2206897"/>
                  <a:chOff x="4774420" y="3860900"/>
                  <a:chExt cx="2274551" cy="2206897"/>
                </a:xfrm>
              </p:grpSpPr>
              <p:cxnSp>
                <p:nvCxnSpPr>
                  <p:cNvPr id="510" name="Ευθύγραμμο βέλος σύνδεσης 509"/>
                  <p:cNvCxnSpPr/>
                  <p:nvPr/>
                </p:nvCxnSpPr>
                <p:spPr bwMode="auto">
                  <a:xfrm rot="10800000" flipV="1">
                    <a:off x="6339996" y="4821934"/>
                    <a:ext cx="708975" cy="126001"/>
                  </a:xfrm>
                  <a:prstGeom prst="straightConnector1">
                    <a:avLst/>
                  </a:prstGeom>
                  <a:noFill/>
                  <a:ln w="28575" cap="flat" cmpd="sng" algn="ctr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  <p:cxnSp>
                <p:nvCxnSpPr>
                  <p:cNvPr id="511" name="Ευθύγραμμο βέλος σύνδεσης 510"/>
                  <p:cNvCxnSpPr/>
                  <p:nvPr/>
                </p:nvCxnSpPr>
                <p:spPr bwMode="auto">
                  <a:xfrm rot="5400000" flipV="1">
                    <a:off x="5382778" y="4152388"/>
                    <a:ext cx="708975" cy="126000"/>
                  </a:xfrm>
                  <a:prstGeom prst="straightConnector1">
                    <a:avLst/>
                  </a:prstGeom>
                  <a:noFill/>
                  <a:ln w="28575" cap="flat" cmpd="sng" algn="ctr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  <p:cxnSp>
                <p:nvCxnSpPr>
                  <p:cNvPr id="512" name="Ευθύγραμμο βέλος σύνδεσης 511"/>
                  <p:cNvCxnSpPr/>
                  <p:nvPr/>
                </p:nvCxnSpPr>
                <p:spPr bwMode="auto">
                  <a:xfrm rot="14128002" flipH="1">
                    <a:off x="4986673" y="4841846"/>
                    <a:ext cx="263162" cy="687668"/>
                  </a:xfrm>
                  <a:prstGeom prst="straightConnector1">
                    <a:avLst/>
                  </a:prstGeom>
                  <a:noFill/>
                  <a:ln w="28575" cap="flat" cmpd="sng" algn="ctr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  <p:cxnSp>
                <p:nvCxnSpPr>
                  <p:cNvPr id="513" name="Ευθύγραμμο βέλος σύνδεσης 512"/>
                  <p:cNvCxnSpPr/>
                  <p:nvPr/>
                </p:nvCxnSpPr>
                <p:spPr bwMode="auto">
                  <a:xfrm rot="14128002">
                    <a:off x="5714585" y="5613565"/>
                    <a:ext cx="604128" cy="304336"/>
                  </a:xfrm>
                  <a:prstGeom prst="straightConnector1">
                    <a:avLst/>
                  </a:prstGeom>
                  <a:noFill/>
                  <a:ln w="28575" cap="flat" cmpd="sng" algn="ctr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</p:grpSp>
            <p:grpSp>
              <p:nvGrpSpPr>
                <p:cNvPr id="505" name="Ομάδα 504"/>
                <p:cNvGrpSpPr/>
                <p:nvPr/>
              </p:nvGrpSpPr>
              <p:grpSpPr>
                <a:xfrm rot="20748576">
                  <a:off x="4733574" y="3981941"/>
                  <a:ext cx="2301489" cy="2052165"/>
                  <a:chOff x="4754425" y="3977270"/>
                  <a:chExt cx="2301489" cy="2052165"/>
                </a:xfrm>
              </p:grpSpPr>
              <p:cxnSp>
                <p:nvCxnSpPr>
                  <p:cNvPr id="506" name="Ευθύγραμμο βέλος σύνδεσης 505"/>
                  <p:cNvCxnSpPr/>
                  <p:nvPr/>
                </p:nvCxnSpPr>
                <p:spPr bwMode="auto">
                  <a:xfrm rot="10800000" flipV="1">
                    <a:off x="6346944" y="4819056"/>
                    <a:ext cx="708970" cy="125999"/>
                  </a:xfrm>
                  <a:prstGeom prst="straightConnector1">
                    <a:avLst/>
                  </a:prstGeom>
                  <a:noFill/>
                  <a:ln w="28575" cap="flat" cmpd="sng" algn="ctr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  <p:cxnSp>
                <p:nvCxnSpPr>
                  <p:cNvPr id="507" name="Ευθύγραμμο βέλος σύνδεσης 506"/>
                  <p:cNvCxnSpPr/>
                  <p:nvPr/>
                </p:nvCxnSpPr>
                <p:spPr bwMode="auto">
                  <a:xfrm rot="13573692" flipH="1" flipV="1">
                    <a:off x="5521640" y="4057881"/>
                    <a:ext cx="528146" cy="366924"/>
                  </a:xfrm>
                  <a:prstGeom prst="straightConnector1">
                    <a:avLst/>
                  </a:prstGeom>
                  <a:noFill/>
                  <a:ln w="28575" cap="flat" cmpd="sng" algn="ctr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  <p:cxnSp>
                <p:nvCxnSpPr>
                  <p:cNvPr id="508" name="Ευθύγραμμο βέλος σύνδεσης 507"/>
                  <p:cNvCxnSpPr/>
                  <p:nvPr/>
                </p:nvCxnSpPr>
                <p:spPr bwMode="auto">
                  <a:xfrm flipV="1">
                    <a:off x="4754425" y="5082526"/>
                    <a:ext cx="708973" cy="126000"/>
                  </a:xfrm>
                  <a:prstGeom prst="straightConnector1">
                    <a:avLst/>
                  </a:prstGeom>
                  <a:noFill/>
                  <a:ln w="28575" cap="flat" cmpd="sng" algn="ctr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  <p:cxnSp>
                <p:nvCxnSpPr>
                  <p:cNvPr id="509" name="Ευθύγραμμο βέλος σύνδεσης 508"/>
                  <p:cNvCxnSpPr/>
                  <p:nvPr/>
                </p:nvCxnSpPr>
                <p:spPr bwMode="auto">
                  <a:xfrm rot="13573692">
                    <a:off x="5725356" y="5556266"/>
                    <a:ext cx="549262" cy="397075"/>
                  </a:xfrm>
                  <a:prstGeom prst="straightConnector1">
                    <a:avLst/>
                  </a:prstGeom>
                  <a:noFill/>
                  <a:ln w="28575" cap="flat" cmpd="sng" algn="ctr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</p:grpSp>
          </p:grpSp>
        </p:grpSp>
        <p:grpSp>
          <p:nvGrpSpPr>
            <p:cNvPr id="405" name="Ομάδα 404"/>
            <p:cNvGrpSpPr/>
            <p:nvPr/>
          </p:nvGrpSpPr>
          <p:grpSpPr>
            <a:xfrm>
              <a:off x="4385367" y="3611820"/>
              <a:ext cx="2910766" cy="2940508"/>
              <a:chOff x="4385367" y="3611820"/>
              <a:chExt cx="2910766" cy="2940508"/>
            </a:xfrm>
          </p:grpSpPr>
          <p:grpSp>
            <p:nvGrpSpPr>
              <p:cNvPr id="475" name="Ομάδα 474"/>
              <p:cNvGrpSpPr/>
              <p:nvPr/>
            </p:nvGrpSpPr>
            <p:grpSpPr>
              <a:xfrm>
                <a:off x="4385367" y="3611820"/>
                <a:ext cx="2893562" cy="2900717"/>
                <a:chOff x="4385367" y="3611820"/>
                <a:chExt cx="2893562" cy="2900717"/>
              </a:xfrm>
            </p:grpSpPr>
            <p:grpSp>
              <p:nvGrpSpPr>
                <p:cNvPr id="487" name="Ομάδα 486"/>
                <p:cNvGrpSpPr/>
                <p:nvPr/>
              </p:nvGrpSpPr>
              <p:grpSpPr>
                <a:xfrm>
                  <a:off x="4385367" y="3636583"/>
                  <a:ext cx="2893562" cy="2851621"/>
                  <a:chOff x="4385367" y="3636583"/>
                  <a:chExt cx="2893562" cy="2851621"/>
                </a:xfrm>
              </p:grpSpPr>
              <p:cxnSp>
                <p:nvCxnSpPr>
                  <p:cNvPr id="493" name="Ευθύγραμμο βέλος σύνδεσης 492"/>
                  <p:cNvCxnSpPr/>
                  <p:nvPr/>
                </p:nvCxnSpPr>
                <p:spPr bwMode="auto">
                  <a:xfrm rot="10800000">
                    <a:off x="6882929" y="5086803"/>
                    <a:ext cx="396000" cy="0"/>
                  </a:xfrm>
                  <a:prstGeom prst="straightConnector1">
                    <a:avLst/>
                  </a:prstGeom>
                  <a:noFill/>
                  <a:ln w="28575" cap="flat" cmpd="sng" algn="ctr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  <p:cxnSp>
                <p:nvCxnSpPr>
                  <p:cNvPr id="494" name="Ευθύγραμμο βέλος σύνδεσης 493"/>
                  <p:cNvCxnSpPr/>
                  <p:nvPr/>
                </p:nvCxnSpPr>
                <p:spPr bwMode="auto">
                  <a:xfrm rot="5400000">
                    <a:off x="5631981" y="3834583"/>
                    <a:ext cx="396000" cy="0"/>
                  </a:xfrm>
                  <a:prstGeom prst="straightConnector1">
                    <a:avLst/>
                  </a:prstGeom>
                  <a:noFill/>
                  <a:ln w="28575" cap="flat" cmpd="sng" algn="ctr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  <p:cxnSp>
                <p:nvCxnSpPr>
                  <p:cNvPr id="495" name="Ευθύγραμμο βέλος σύνδεσης 494"/>
                  <p:cNvCxnSpPr/>
                  <p:nvPr/>
                </p:nvCxnSpPr>
                <p:spPr bwMode="auto">
                  <a:xfrm rot="10800000" flipH="1">
                    <a:off x="4385367" y="5066223"/>
                    <a:ext cx="396000" cy="0"/>
                  </a:xfrm>
                  <a:prstGeom prst="straightConnector1">
                    <a:avLst/>
                  </a:prstGeom>
                  <a:noFill/>
                  <a:ln w="28575" cap="flat" cmpd="sng" algn="ctr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  <p:cxnSp>
                <p:nvCxnSpPr>
                  <p:cNvPr id="496" name="Ευθύγραμμο βέλος σύνδεσης 495"/>
                  <p:cNvCxnSpPr/>
                  <p:nvPr/>
                </p:nvCxnSpPr>
                <p:spPr bwMode="auto">
                  <a:xfrm rot="16200000">
                    <a:off x="5627307" y="6290204"/>
                    <a:ext cx="396000" cy="0"/>
                  </a:xfrm>
                  <a:prstGeom prst="straightConnector1">
                    <a:avLst/>
                  </a:prstGeom>
                  <a:noFill/>
                  <a:ln w="28575" cap="flat" cmpd="sng" algn="ctr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</p:grpSp>
            <p:grpSp>
              <p:nvGrpSpPr>
                <p:cNvPr id="488" name="Ομάδα 487"/>
                <p:cNvGrpSpPr/>
                <p:nvPr/>
              </p:nvGrpSpPr>
              <p:grpSpPr>
                <a:xfrm rot="21105032">
                  <a:off x="4388899" y="3611820"/>
                  <a:ext cx="2887726" cy="2900717"/>
                  <a:chOff x="4420365" y="3602260"/>
                  <a:chExt cx="2887726" cy="2900717"/>
                </a:xfrm>
              </p:grpSpPr>
              <p:cxnSp>
                <p:nvCxnSpPr>
                  <p:cNvPr id="489" name="Ευθύγραμμο βέλος σύνδεσης 488"/>
                  <p:cNvCxnSpPr/>
                  <p:nvPr/>
                </p:nvCxnSpPr>
                <p:spPr bwMode="auto">
                  <a:xfrm rot="10800000">
                    <a:off x="6912091" y="5053735"/>
                    <a:ext cx="396000" cy="0"/>
                  </a:xfrm>
                  <a:prstGeom prst="straightConnector1">
                    <a:avLst/>
                  </a:prstGeom>
                  <a:noFill/>
                  <a:ln w="28575" cap="flat" cmpd="sng" algn="ctr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  <p:cxnSp>
                <p:nvCxnSpPr>
                  <p:cNvPr id="490" name="Ευθύγραμμο βέλος σύνδεσης 489"/>
                  <p:cNvCxnSpPr/>
                  <p:nvPr/>
                </p:nvCxnSpPr>
                <p:spPr bwMode="auto">
                  <a:xfrm rot="5400000">
                    <a:off x="5650591" y="3800260"/>
                    <a:ext cx="396000" cy="0"/>
                  </a:xfrm>
                  <a:prstGeom prst="straightConnector1">
                    <a:avLst/>
                  </a:prstGeom>
                  <a:noFill/>
                  <a:ln w="28575" cap="flat" cmpd="sng" algn="ctr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  <p:cxnSp>
                <p:nvCxnSpPr>
                  <p:cNvPr id="491" name="Ευθύγραμμο βέλος σύνδεσης 490"/>
                  <p:cNvCxnSpPr/>
                  <p:nvPr/>
                </p:nvCxnSpPr>
                <p:spPr bwMode="auto">
                  <a:xfrm rot="10800000" flipH="1">
                    <a:off x="4420365" y="5105314"/>
                    <a:ext cx="396000" cy="0"/>
                  </a:xfrm>
                  <a:prstGeom prst="straightConnector1">
                    <a:avLst/>
                  </a:prstGeom>
                  <a:noFill/>
                  <a:ln w="28575" cap="flat" cmpd="sng" algn="ctr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  <p:cxnSp>
                <p:nvCxnSpPr>
                  <p:cNvPr id="492" name="Ευθύγραμμο βέλος σύνδεσης 491"/>
                  <p:cNvCxnSpPr/>
                  <p:nvPr/>
                </p:nvCxnSpPr>
                <p:spPr bwMode="auto">
                  <a:xfrm rot="16200000">
                    <a:off x="5717864" y="6304977"/>
                    <a:ext cx="396000" cy="0"/>
                  </a:xfrm>
                  <a:prstGeom prst="straightConnector1">
                    <a:avLst/>
                  </a:prstGeom>
                  <a:noFill/>
                  <a:ln w="28575" cap="flat" cmpd="sng" algn="ctr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</p:grpSp>
          </p:grpSp>
          <p:grpSp>
            <p:nvGrpSpPr>
              <p:cNvPr id="476" name="Ομάδα 475"/>
              <p:cNvGrpSpPr/>
              <p:nvPr/>
            </p:nvGrpSpPr>
            <p:grpSpPr>
              <a:xfrm rot="20240718">
                <a:off x="4388776" y="3639624"/>
                <a:ext cx="2907357" cy="2912704"/>
                <a:chOff x="4390742" y="3618224"/>
                <a:chExt cx="2907357" cy="2912704"/>
              </a:xfrm>
            </p:grpSpPr>
            <p:grpSp>
              <p:nvGrpSpPr>
                <p:cNvPr id="477" name="Ομάδα 476"/>
                <p:cNvGrpSpPr/>
                <p:nvPr/>
              </p:nvGrpSpPr>
              <p:grpSpPr>
                <a:xfrm>
                  <a:off x="4392591" y="3618224"/>
                  <a:ext cx="2905508" cy="2908350"/>
                  <a:chOff x="4392591" y="3618224"/>
                  <a:chExt cx="2905508" cy="2908350"/>
                </a:xfrm>
              </p:grpSpPr>
              <p:cxnSp>
                <p:nvCxnSpPr>
                  <p:cNvPr id="483" name="Ευθύγραμμο βέλος σύνδεσης 482"/>
                  <p:cNvCxnSpPr/>
                  <p:nvPr/>
                </p:nvCxnSpPr>
                <p:spPr bwMode="auto">
                  <a:xfrm rot="10800000">
                    <a:off x="6902099" y="5105396"/>
                    <a:ext cx="396000" cy="0"/>
                  </a:xfrm>
                  <a:prstGeom prst="straightConnector1">
                    <a:avLst/>
                  </a:prstGeom>
                  <a:noFill/>
                  <a:ln w="28575" cap="flat" cmpd="sng" algn="ctr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  <p:cxnSp>
                <p:nvCxnSpPr>
                  <p:cNvPr id="484" name="Ευθύγραμμο βέλος σύνδεσης 483"/>
                  <p:cNvCxnSpPr/>
                  <p:nvPr/>
                </p:nvCxnSpPr>
                <p:spPr bwMode="auto">
                  <a:xfrm rot="5400000">
                    <a:off x="5675389" y="3816224"/>
                    <a:ext cx="396000" cy="0"/>
                  </a:xfrm>
                  <a:prstGeom prst="straightConnector1">
                    <a:avLst/>
                  </a:prstGeom>
                  <a:noFill/>
                  <a:ln w="28575" cap="flat" cmpd="sng" algn="ctr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  <p:cxnSp>
                <p:nvCxnSpPr>
                  <p:cNvPr id="485" name="Ευθύγραμμο βέλος σύνδεσης 484"/>
                  <p:cNvCxnSpPr/>
                  <p:nvPr/>
                </p:nvCxnSpPr>
                <p:spPr bwMode="auto">
                  <a:xfrm rot="10800000" flipH="1">
                    <a:off x="4392591" y="5040393"/>
                    <a:ext cx="396000" cy="0"/>
                  </a:xfrm>
                  <a:prstGeom prst="straightConnector1">
                    <a:avLst/>
                  </a:prstGeom>
                  <a:noFill/>
                  <a:ln w="28575" cap="flat" cmpd="sng" algn="ctr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  <p:cxnSp>
                <p:nvCxnSpPr>
                  <p:cNvPr id="486" name="Ευθύγραμμο βέλος σύνδεσης 485"/>
                  <p:cNvCxnSpPr/>
                  <p:nvPr/>
                </p:nvCxnSpPr>
                <p:spPr bwMode="auto">
                  <a:xfrm rot="16200000">
                    <a:off x="5642288" y="6328574"/>
                    <a:ext cx="396000" cy="0"/>
                  </a:xfrm>
                  <a:prstGeom prst="straightConnector1">
                    <a:avLst/>
                  </a:prstGeom>
                  <a:noFill/>
                  <a:ln w="28575" cap="flat" cmpd="sng" algn="ctr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</p:grpSp>
            <p:grpSp>
              <p:nvGrpSpPr>
                <p:cNvPr id="478" name="Ομάδα 477"/>
                <p:cNvGrpSpPr/>
                <p:nvPr/>
              </p:nvGrpSpPr>
              <p:grpSpPr>
                <a:xfrm rot="21105032">
                  <a:off x="4390742" y="3618400"/>
                  <a:ext cx="2844020" cy="2912528"/>
                  <a:chOff x="4420610" y="3605835"/>
                  <a:chExt cx="2844020" cy="2912528"/>
                </a:xfrm>
              </p:grpSpPr>
              <p:cxnSp>
                <p:nvCxnSpPr>
                  <p:cNvPr id="479" name="Ευθύγραμμο βέλος σύνδεσης 478"/>
                  <p:cNvCxnSpPr/>
                  <p:nvPr/>
                </p:nvCxnSpPr>
                <p:spPr bwMode="auto">
                  <a:xfrm rot="12654250" flipV="1">
                    <a:off x="6969808" y="4901982"/>
                    <a:ext cx="294822" cy="208148"/>
                  </a:xfrm>
                  <a:prstGeom prst="straightConnector1">
                    <a:avLst/>
                  </a:prstGeom>
                  <a:noFill/>
                  <a:ln w="28575" cap="flat" cmpd="sng" algn="ctr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  <p:cxnSp>
                <p:nvCxnSpPr>
                  <p:cNvPr id="480" name="Ευθύγραμμο βέλος σύνδεσης 479"/>
                  <p:cNvCxnSpPr/>
                  <p:nvPr/>
                </p:nvCxnSpPr>
                <p:spPr bwMode="auto">
                  <a:xfrm rot="5400000">
                    <a:off x="5636595" y="3803835"/>
                    <a:ext cx="396000" cy="0"/>
                  </a:xfrm>
                  <a:prstGeom prst="straightConnector1">
                    <a:avLst/>
                  </a:prstGeom>
                  <a:noFill/>
                  <a:ln w="28575" cap="flat" cmpd="sng" algn="ctr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  <p:cxnSp>
                <p:nvCxnSpPr>
                  <p:cNvPr id="481" name="Ευθύγραμμο βέλος σύνδεσης 480"/>
                  <p:cNvCxnSpPr/>
                  <p:nvPr/>
                </p:nvCxnSpPr>
                <p:spPr bwMode="auto">
                  <a:xfrm rot="10800000" flipH="1">
                    <a:off x="4420610" y="5092186"/>
                    <a:ext cx="396000" cy="0"/>
                  </a:xfrm>
                  <a:prstGeom prst="straightConnector1">
                    <a:avLst/>
                  </a:prstGeom>
                  <a:noFill/>
                  <a:ln w="28575" cap="flat" cmpd="sng" algn="ctr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  <p:cxnSp>
                <p:nvCxnSpPr>
                  <p:cNvPr id="482" name="Ευθύγραμμο βέλος σύνδεσης 481"/>
                  <p:cNvCxnSpPr/>
                  <p:nvPr/>
                </p:nvCxnSpPr>
                <p:spPr bwMode="auto">
                  <a:xfrm rot="16200000">
                    <a:off x="5712192" y="6320363"/>
                    <a:ext cx="396000" cy="0"/>
                  </a:xfrm>
                  <a:prstGeom prst="straightConnector1">
                    <a:avLst/>
                  </a:prstGeom>
                  <a:noFill/>
                  <a:ln w="28575" cap="flat" cmpd="sng" algn="ctr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</p:grpSp>
          </p:grpSp>
        </p:grpSp>
        <p:grpSp>
          <p:nvGrpSpPr>
            <p:cNvPr id="406" name="Ομάδα 405"/>
            <p:cNvGrpSpPr/>
            <p:nvPr/>
          </p:nvGrpSpPr>
          <p:grpSpPr>
            <a:xfrm rot="18966059">
              <a:off x="4351226" y="3597523"/>
              <a:ext cx="2965777" cy="2925097"/>
              <a:chOff x="4396829" y="3584155"/>
              <a:chExt cx="2965777" cy="2925097"/>
            </a:xfrm>
          </p:grpSpPr>
          <p:grpSp>
            <p:nvGrpSpPr>
              <p:cNvPr id="453" name="Ομάδα 452"/>
              <p:cNvGrpSpPr/>
              <p:nvPr/>
            </p:nvGrpSpPr>
            <p:grpSpPr>
              <a:xfrm>
                <a:off x="4396829" y="3586924"/>
                <a:ext cx="2965777" cy="2922328"/>
                <a:chOff x="4396829" y="3586924"/>
                <a:chExt cx="2965777" cy="2922328"/>
              </a:xfrm>
            </p:grpSpPr>
            <p:grpSp>
              <p:nvGrpSpPr>
                <p:cNvPr id="465" name="Ομάδα 464"/>
                <p:cNvGrpSpPr/>
                <p:nvPr/>
              </p:nvGrpSpPr>
              <p:grpSpPr>
                <a:xfrm>
                  <a:off x="4396829" y="3586924"/>
                  <a:ext cx="2912027" cy="2922328"/>
                  <a:chOff x="4396829" y="3586924"/>
                  <a:chExt cx="2912027" cy="2922328"/>
                </a:xfrm>
              </p:grpSpPr>
              <p:cxnSp>
                <p:nvCxnSpPr>
                  <p:cNvPr id="471" name="Ευθύγραμμο βέλος σύνδεσης 470"/>
                  <p:cNvCxnSpPr/>
                  <p:nvPr/>
                </p:nvCxnSpPr>
                <p:spPr bwMode="auto">
                  <a:xfrm rot="10800000">
                    <a:off x="6912856" y="5050644"/>
                    <a:ext cx="396000" cy="0"/>
                  </a:xfrm>
                  <a:prstGeom prst="straightConnector1">
                    <a:avLst/>
                  </a:prstGeom>
                  <a:noFill/>
                  <a:ln w="28575" cap="flat" cmpd="sng" algn="ctr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  <p:cxnSp>
                <p:nvCxnSpPr>
                  <p:cNvPr id="472" name="Ευθύγραμμο βέλος σύνδεσης 471"/>
                  <p:cNvCxnSpPr/>
                  <p:nvPr/>
                </p:nvCxnSpPr>
                <p:spPr bwMode="auto">
                  <a:xfrm rot="5400000">
                    <a:off x="5670780" y="3784924"/>
                    <a:ext cx="396000" cy="0"/>
                  </a:xfrm>
                  <a:prstGeom prst="straightConnector1">
                    <a:avLst/>
                  </a:prstGeom>
                  <a:noFill/>
                  <a:ln w="28575" cap="flat" cmpd="sng" algn="ctr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  <p:cxnSp>
                <p:nvCxnSpPr>
                  <p:cNvPr id="473" name="Ευθύγραμμο βέλος σύνδεσης 472"/>
                  <p:cNvCxnSpPr/>
                  <p:nvPr/>
                </p:nvCxnSpPr>
                <p:spPr bwMode="auto">
                  <a:xfrm rot="10800000" flipH="1">
                    <a:off x="4396829" y="5087421"/>
                    <a:ext cx="396000" cy="0"/>
                  </a:xfrm>
                  <a:prstGeom prst="straightConnector1">
                    <a:avLst/>
                  </a:prstGeom>
                  <a:noFill/>
                  <a:ln w="28575" cap="flat" cmpd="sng" algn="ctr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  <p:cxnSp>
                <p:nvCxnSpPr>
                  <p:cNvPr id="474" name="Ευθύγραμμο βέλος σύνδεσης 473"/>
                  <p:cNvCxnSpPr/>
                  <p:nvPr/>
                </p:nvCxnSpPr>
                <p:spPr bwMode="auto">
                  <a:xfrm rot="16200000">
                    <a:off x="5687986" y="6311252"/>
                    <a:ext cx="396000" cy="0"/>
                  </a:xfrm>
                  <a:prstGeom prst="straightConnector1">
                    <a:avLst/>
                  </a:prstGeom>
                  <a:noFill/>
                  <a:ln w="28575" cap="flat" cmpd="sng" algn="ctr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</p:grpSp>
            <p:grpSp>
              <p:nvGrpSpPr>
                <p:cNvPr id="466" name="Ομάδα 465"/>
                <p:cNvGrpSpPr/>
                <p:nvPr/>
              </p:nvGrpSpPr>
              <p:grpSpPr>
                <a:xfrm rot="21105032">
                  <a:off x="4422434" y="3678439"/>
                  <a:ext cx="2940172" cy="2753337"/>
                  <a:chOff x="4454287" y="3677522"/>
                  <a:chExt cx="2940172" cy="2753337"/>
                </a:xfrm>
              </p:grpSpPr>
              <p:cxnSp>
                <p:nvCxnSpPr>
                  <p:cNvPr id="467" name="Ευθύγραμμο βέλος σύνδεσης 466"/>
                  <p:cNvCxnSpPr/>
                  <p:nvPr/>
                </p:nvCxnSpPr>
                <p:spPr bwMode="auto">
                  <a:xfrm rot="10800000">
                    <a:off x="6998459" y="4991993"/>
                    <a:ext cx="396000" cy="0"/>
                  </a:xfrm>
                  <a:prstGeom prst="straightConnector1">
                    <a:avLst/>
                  </a:prstGeom>
                  <a:noFill/>
                  <a:ln w="28575" cap="flat" cmpd="sng" algn="ctr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  <p:cxnSp>
                <p:nvCxnSpPr>
                  <p:cNvPr id="468" name="Ευθύγραμμο βέλος σύνδεσης 467"/>
                  <p:cNvCxnSpPr/>
                  <p:nvPr/>
                </p:nvCxnSpPr>
                <p:spPr bwMode="auto">
                  <a:xfrm rot="13928909" flipH="1" flipV="1">
                    <a:off x="5694176" y="3727688"/>
                    <a:ext cx="347262" cy="246929"/>
                  </a:xfrm>
                  <a:prstGeom prst="straightConnector1">
                    <a:avLst/>
                  </a:prstGeom>
                  <a:noFill/>
                  <a:ln w="28575" cap="flat" cmpd="sng" algn="ctr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  <p:cxnSp>
                <p:nvCxnSpPr>
                  <p:cNvPr id="469" name="Ευθύγραμμο βέλος σύνδεσης 468"/>
                  <p:cNvCxnSpPr/>
                  <p:nvPr/>
                </p:nvCxnSpPr>
                <p:spPr bwMode="auto">
                  <a:xfrm rot="10800000" flipH="1">
                    <a:off x="4454287" y="5125388"/>
                    <a:ext cx="396000" cy="0"/>
                  </a:xfrm>
                  <a:prstGeom prst="straightConnector1">
                    <a:avLst/>
                  </a:prstGeom>
                  <a:noFill/>
                  <a:ln w="28575" cap="flat" cmpd="sng" algn="ctr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  <p:cxnSp>
                <p:nvCxnSpPr>
                  <p:cNvPr id="470" name="Ευθύγραμμο βέλος σύνδεσης 469"/>
                  <p:cNvCxnSpPr/>
                  <p:nvPr/>
                </p:nvCxnSpPr>
                <p:spPr bwMode="auto">
                  <a:xfrm rot="16200000">
                    <a:off x="5760662" y="6232859"/>
                    <a:ext cx="396000" cy="0"/>
                  </a:xfrm>
                  <a:prstGeom prst="straightConnector1">
                    <a:avLst/>
                  </a:prstGeom>
                  <a:noFill/>
                  <a:ln w="28575" cap="flat" cmpd="sng" algn="ctr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</p:grpSp>
          </p:grpSp>
          <p:grpSp>
            <p:nvGrpSpPr>
              <p:cNvPr id="454" name="Ομάδα 453"/>
              <p:cNvGrpSpPr/>
              <p:nvPr/>
            </p:nvGrpSpPr>
            <p:grpSpPr>
              <a:xfrm rot="20240718">
                <a:off x="4431243" y="3584155"/>
                <a:ext cx="2900746" cy="2883516"/>
                <a:chOff x="4457133" y="3583236"/>
                <a:chExt cx="2900746" cy="2883516"/>
              </a:xfrm>
            </p:grpSpPr>
            <p:grpSp>
              <p:nvGrpSpPr>
                <p:cNvPr id="455" name="Ομάδα 454"/>
                <p:cNvGrpSpPr/>
                <p:nvPr/>
              </p:nvGrpSpPr>
              <p:grpSpPr>
                <a:xfrm>
                  <a:off x="4457133" y="3600565"/>
                  <a:ext cx="2900746" cy="2848744"/>
                  <a:chOff x="4457133" y="3600565"/>
                  <a:chExt cx="2900746" cy="2848744"/>
                </a:xfrm>
              </p:grpSpPr>
              <p:cxnSp>
                <p:nvCxnSpPr>
                  <p:cNvPr id="461" name="Ευθύγραμμο βέλος σύνδεσης 460"/>
                  <p:cNvCxnSpPr/>
                  <p:nvPr/>
                </p:nvCxnSpPr>
                <p:spPr bwMode="auto">
                  <a:xfrm rot="10800000">
                    <a:off x="6961879" y="5071427"/>
                    <a:ext cx="396000" cy="0"/>
                  </a:xfrm>
                  <a:prstGeom prst="straightConnector1">
                    <a:avLst/>
                  </a:prstGeom>
                  <a:noFill/>
                  <a:ln w="28575" cap="flat" cmpd="sng" algn="ctr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  <p:cxnSp>
                <p:nvCxnSpPr>
                  <p:cNvPr id="462" name="Ευθύγραμμο βέλος σύνδεσης 461"/>
                  <p:cNvCxnSpPr/>
                  <p:nvPr/>
                </p:nvCxnSpPr>
                <p:spPr bwMode="auto">
                  <a:xfrm rot="5400000">
                    <a:off x="5697859" y="3798565"/>
                    <a:ext cx="396000" cy="0"/>
                  </a:xfrm>
                  <a:prstGeom prst="straightConnector1">
                    <a:avLst/>
                  </a:prstGeom>
                  <a:noFill/>
                  <a:ln w="28575" cap="flat" cmpd="sng" algn="ctr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  <p:cxnSp>
                <p:nvCxnSpPr>
                  <p:cNvPr id="463" name="Ευθύγραμμο βέλος σύνδεσης 462"/>
                  <p:cNvCxnSpPr/>
                  <p:nvPr/>
                </p:nvCxnSpPr>
                <p:spPr bwMode="auto">
                  <a:xfrm rot="10800000" flipH="1">
                    <a:off x="4457133" y="5077577"/>
                    <a:ext cx="396000" cy="0"/>
                  </a:xfrm>
                  <a:prstGeom prst="straightConnector1">
                    <a:avLst/>
                  </a:prstGeom>
                  <a:noFill/>
                  <a:ln w="28575" cap="flat" cmpd="sng" algn="ctr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  <p:cxnSp>
                <p:nvCxnSpPr>
                  <p:cNvPr id="464" name="Ευθύγραμμο βέλος σύνδεσης 463"/>
                  <p:cNvCxnSpPr/>
                  <p:nvPr/>
                </p:nvCxnSpPr>
                <p:spPr bwMode="auto">
                  <a:xfrm rot="16200000">
                    <a:off x="5660910" y="6251309"/>
                    <a:ext cx="396000" cy="0"/>
                  </a:xfrm>
                  <a:prstGeom prst="straightConnector1">
                    <a:avLst/>
                  </a:prstGeom>
                  <a:noFill/>
                  <a:ln w="28575" cap="flat" cmpd="sng" algn="ctr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</p:grpSp>
            <p:grpSp>
              <p:nvGrpSpPr>
                <p:cNvPr id="456" name="Ομάδα 455"/>
                <p:cNvGrpSpPr/>
                <p:nvPr/>
              </p:nvGrpSpPr>
              <p:grpSpPr>
                <a:xfrm rot="21105032">
                  <a:off x="4461052" y="3583236"/>
                  <a:ext cx="2886458" cy="2883516"/>
                  <a:chOff x="4497102" y="3584319"/>
                  <a:chExt cx="2886458" cy="2883516"/>
                </a:xfrm>
              </p:grpSpPr>
              <p:cxnSp>
                <p:nvCxnSpPr>
                  <p:cNvPr id="457" name="Ευθύγραμμο βέλος σύνδεσης 456"/>
                  <p:cNvCxnSpPr/>
                  <p:nvPr/>
                </p:nvCxnSpPr>
                <p:spPr bwMode="auto">
                  <a:xfrm rot="10800000">
                    <a:off x="6987560" y="4988598"/>
                    <a:ext cx="396000" cy="0"/>
                  </a:xfrm>
                  <a:prstGeom prst="straightConnector1">
                    <a:avLst/>
                  </a:prstGeom>
                  <a:noFill/>
                  <a:ln w="28575" cap="flat" cmpd="sng" algn="ctr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  <p:cxnSp>
                <p:nvCxnSpPr>
                  <p:cNvPr id="458" name="Ευθύγραμμο βέλος σύνδεσης 457"/>
                  <p:cNvCxnSpPr/>
                  <p:nvPr/>
                </p:nvCxnSpPr>
                <p:spPr bwMode="auto">
                  <a:xfrm rot="15288191" flipH="1" flipV="1">
                    <a:off x="5652662" y="3738002"/>
                    <a:ext cx="393037" cy="85672"/>
                  </a:xfrm>
                  <a:prstGeom prst="straightConnector1">
                    <a:avLst/>
                  </a:prstGeom>
                  <a:noFill/>
                  <a:ln w="28575" cap="flat" cmpd="sng" algn="ctr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  <p:cxnSp>
                <p:nvCxnSpPr>
                  <p:cNvPr id="459" name="Ευθύγραμμο βέλος σύνδεσης 458"/>
                  <p:cNvCxnSpPr/>
                  <p:nvPr/>
                </p:nvCxnSpPr>
                <p:spPr bwMode="auto">
                  <a:xfrm rot="10800000" flipH="1">
                    <a:off x="4497102" y="5124287"/>
                    <a:ext cx="396000" cy="0"/>
                  </a:xfrm>
                  <a:prstGeom prst="straightConnector1">
                    <a:avLst/>
                  </a:prstGeom>
                  <a:noFill/>
                  <a:ln w="28575" cap="flat" cmpd="sng" algn="ctr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  <p:cxnSp>
                <p:nvCxnSpPr>
                  <p:cNvPr id="460" name="Ευθύγραμμο βέλος σύνδεσης 459"/>
                  <p:cNvCxnSpPr/>
                  <p:nvPr/>
                </p:nvCxnSpPr>
                <p:spPr bwMode="auto">
                  <a:xfrm rot="15288191">
                    <a:off x="5798860" y="6247417"/>
                    <a:ext cx="379591" cy="61245"/>
                  </a:xfrm>
                  <a:prstGeom prst="straightConnector1">
                    <a:avLst/>
                  </a:prstGeom>
                  <a:noFill/>
                  <a:ln w="28575" cap="flat" cmpd="sng" algn="ctr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</p:grpSp>
          </p:grpSp>
        </p:grpSp>
        <p:grpSp>
          <p:nvGrpSpPr>
            <p:cNvPr id="407" name="Ομάδα 406"/>
            <p:cNvGrpSpPr/>
            <p:nvPr/>
          </p:nvGrpSpPr>
          <p:grpSpPr>
            <a:xfrm>
              <a:off x="4071901" y="3305998"/>
              <a:ext cx="3514076" cy="3541354"/>
              <a:chOff x="4071901" y="3305998"/>
              <a:chExt cx="3514076" cy="3541354"/>
            </a:xfrm>
          </p:grpSpPr>
          <p:grpSp>
            <p:nvGrpSpPr>
              <p:cNvPr id="431" name="Ομάδα 430"/>
              <p:cNvGrpSpPr/>
              <p:nvPr/>
            </p:nvGrpSpPr>
            <p:grpSpPr>
              <a:xfrm>
                <a:off x="4090037" y="3305998"/>
                <a:ext cx="3495530" cy="3511250"/>
                <a:chOff x="4090037" y="3305998"/>
                <a:chExt cx="3495530" cy="3511250"/>
              </a:xfrm>
            </p:grpSpPr>
            <p:grpSp>
              <p:nvGrpSpPr>
                <p:cNvPr id="443" name="Ομάδα 442"/>
                <p:cNvGrpSpPr/>
                <p:nvPr/>
              </p:nvGrpSpPr>
              <p:grpSpPr>
                <a:xfrm>
                  <a:off x="4090037" y="3338204"/>
                  <a:ext cx="3488536" cy="3435281"/>
                  <a:chOff x="4090037" y="3338204"/>
                  <a:chExt cx="3488536" cy="3435281"/>
                </a:xfrm>
              </p:grpSpPr>
              <p:cxnSp>
                <p:nvCxnSpPr>
                  <p:cNvPr id="449" name="Ευθύγραμμο βέλος σύνδεσης 448"/>
                  <p:cNvCxnSpPr/>
                  <p:nvPr/>
                </p:nvCxnSpPr>
                <p:spPr bwMode="auto">
                  <a:xfrm rot="10800000">
                    <a:off x="7326573" y="5090353"/>
                    <a:ext cx="252000" cy="0"/>
                  </a:xfrm>
                  <a:prstGeom prst="straightConnector1">
                    <a:avLst/>
                  </a:prstGeom>
                  <a:noFill/>
                  <a:ln w="28575" cap="flat" cmpd="sng" algn="ctr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  <p:cxnSp>
                <p:nvCxnSpPr>
                  <p:cNvPr id="450" name="Ευθύγραμμο βέλος σύνδεσης 449"/>
                  <p:cNvCxnSpPr/>
                  <p:nvPr/>
                </p:nvCxnSpPr>
                <p:spPr bwMode="auto">
                  <a:xfrm rot="16200000">
                    <a:off x="5705588" y="6647485"/>
                    <a:ext cx="252000" cy="0"/>
                  </a:xfrm>
                  <a:prstGeom prst="straightConnector1">
                    <a:avLst/>
                  </a:prstGeom>
                  <a:noFill/>
                  <a:ln w="28575" cap="flat" cmpd="sng" algn="ctr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  <p:cxnSp>
                <p:nvCxnSpPr>
                  <p:cNvPr id="451" name="Ευθύγραμμο βέλος σύνδεσης 450"/>
                  <p:cNvCxnSpPr/>
                  <p:nvPr/>
                </p:nvCxnSpPr>
                <p:spPr bwMode="auto">
                  <a:xfrm rot="10800000" flipH="1">
                    <a:off x="4090037" y="5066021"/>
                    <a:ext cx="252000" cy="0"/>
                  </a:xfrm>
                  <a:prstGeom prst="straightConnector1">
                    <a:avLst/>
                  </a:prstGeom>
                  <a:noFill/>
                  <a:ln w="28575" cap="flat" cmpd="sng" algn="ctr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  <p:cxnSp>
                <p:nvCxnSpPr>
                  <p:cNvPr id="452" name="Ευθύγραμμο βέλος σύνδεσης 451"/>
                  <p:cNvCxnSpPr/>
                  <p:nvPr/>
                </p:nvCxnSpPr>
                <p:spPr bwMode="auto">
                  <a:xfrm rot="5400000">
                    <a:off x="5707270" y="3464204"/>
                    <a:ext cx="252000" cy="0"/>
                  </a:xfrm>
                  <a:prstGeom prst="straightConnector1">
                    <a:avLst/>
                  </a:prstGeom>
                  <a:noFill/>
                  <a:ln w="28575" cap="flat" cmpd="sng" algn="ctr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</p:grpSp>
            <p:grpSp>
              <p:nvGrpSpPr>
                <p:cNvPr id="444" name="Ομάδα 443"/>
                <p:cNvGrpSpPr/>
                <p:nvPr/>
              </p:nvGrpSpPr>
              <p:grpSpPr>
                <a:xfrm rot="21049295">
                  <a:off x="4096843" y="3305998"/>
                  <a:ext cx="3488724" cy="3511250"/>
                  <a:chOff x="4105928" y="3304067"/>
                  <a:chExt cx="3488724" cy="3511250"/>
                </a:xfrm>
              </p:grpSpPr>
              <p:cxnSp>
                <p:nvCxnSpPr>
                  <p:cNvPr id="445" name="Ευθύγραμμο βέλος σύνδεσης 444"/>
                  <p:cNvCxnSpPr/>
                  <p:nvPr/>
                </p:nvCxnSpPr>
                <p:spPr bwMode="auto">
                  <a:xfrm rot="10800000">
                    <a:off x="7342652" y="5081844"/>
                    <a:ext cx="252000" cy="0"/>
                  </a:xfrm>
                  <a:prstGeom prst="straightConnector1">
                    <a:avLst/>
                  </a:prstGeom>
                  <a:noFill/>
                  <a:ln w="28575" cap="flat" cmpd="sng" algn="ctr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  <p:cxnSp>
                <p:nvCxnSpPr>
                  <p:cNvPr id="446" name="Ευθύγραμμο βέλος σύνδεσης 445"/>
                  <p:cNvCxnSpPr/>
                  <p:nvPr/>
                </p:nvCxnSpPr>
                <p:spPr bwMode="auto">
                  <a:xfrm rot="16200000">
                    <a:off x="5755262" y="6689317"/>
                    <a:ext cx="252000" cy="0"/>
                  </a:xfrm>
                  <a:prstGeom prst="straightConnector1">
                    <a:avLst/>
                  </a:prstGeom>
                  <a:noFill/>
                  <a:ln w="28575" cap="flat" cmpd="sng" algn="ctr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  <p:cxnSp>
                <p:nvCxnSpPr>
                  <p:cNvPr id="447" name="Ευθύγραμμο βέλος σύνδεσης 446"/>
                  <p:cNvCxnSpPr/>
                  <p:nvPr/>
                </p:nvCxnSpPr>
                <p:spPr bwMode="auto">
                  <a:xfrm rot="10800000" flipH="1">
                    <a:off x="4105928" y="5085369"/>
                    <a:ext cx="252000" cy="0"/>
                  </a:xfrm>
                  <a:prstGeom prst="straightConnector1">
                    <a:avLst/>
                  </a:prstGeom>
                  <a:noFill/>
                  <a:ln w="28575" cap="flat" cmpd="sng" algn="ctr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  <p:cxnSp>
                <p:nvCxnSpPr>
                  <p:cNvPr id="448" name="Ευθύγραμμο βέλος σύνδεσης 447"/>
                  <p:cNvCxnSpPr/>
                  <p:nvPr/>
                </p:nvCxnSpPr>
                <p:spPr bwMode="auto">
                  <a:xfrm rot="5400000">
                    <a:off x="5732666" y="3430067"/>
                    <a:ext cx="252000" cy="0"/>
                  </a:xfrm>
                  <a:prstGeom prst="straightConnector1">
                    <a:avLst/>
                  </a:prstGeom>
                  <a:noFill/>
                  <a:ln w="28575" cap="flat" cmpd="sng" algn="ctr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</p:grpSp>
          </p:grpSp>
          <p:grpSp>
            <p:nvGrpSpPr>
              <p:cNvPr id="432" name="Ομάδα 431"/>
              <p:cNvGrpSpPr/>
              <p:nvPr/>
            </p:nvGrpSpPr>
            <p:grpSpPr>
              <a:xfrm rot="20241075">
                <a:off x="4071901" y="3312736"/>
                <a:ext cx="3514076" cy="3534616"/>
                <a:chOff x="4083669" y="3299052"/>
                <a:chExt cx="3514076" cy="3534616"/>
              </a:xfrm>
            </p:grpSpPr>
            <p:grpSp>
              <p:nvGrpSpPr>
                <p:cNvPr id="433" name="Ομάδα 432"/>
                <p:cNvGrpSpPr/>
                <p:nvPr/>
              </p:nvGrpSpPr>
              <p:grpSpPr>
                <a:xfrm>
                  <a:off x="4083669" y="3323841"/>
                  <a:ext cx="3514076" cy="3493595"/>
                  <a:chOff x="4083669" y="3323841"/>
                  <a:chExt cx="3514076" cy="3493595"/>
                </a:xfrm>
              </p:grpSpPr>
              <p:cxnSp>
                <p:nvCxnSpPr>
                  <p:cNvPr id="439" name="Ευθύγραμμο βέλος σύνδεσης 438"/>
                  <p:cNvCxnSpPr/>
                  <p:nvPr/>
                </p:nvCxnSpPr>
                <p:spPr bwMode="auto">
                  <a:xfrm rot="10800000">
                    <a:off x="7345745" y="5108907"/>
                    <a:ext cx="252000" cy="0"/>
                  </a:xfrm>
                  <a:prstGeom prst="straightConnector1">
                    <a:avLst/>
                  </a:prstGeom>
                  <a:noFill/>
                  <a:ln w="28575" cap="flat" cmpd="sng" algn="ctr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  <p:cxnSp>
                <p:nvCxnSpPr>
                  <p:cNvPr id="440" name="Ευθύγραμμο βέλος σύνδεσης 439"/>
                  <p:cNvCxnSpPr/>
                  <p:nvPr/>
                </p:nvCxnSpPr>
                <p:spPr bwMode="auto">
                  <a:xfrm rot="16200000">
                    <a:off x="5706995" y="6691436"/>
                    <a:ext cx="252000" cy="0"/>
                  </a:xfrm>
                  <a:prstGeom prst="straightConnector1">
                    <a:avLst/>
                  </a:prstGeom>
                  <a:noFill/>
                  <a:ln w="28575" cap="flat" cmpd="sng" algn="ctr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  <p:cxnSp>
                <p:nvCxnSpPr>
                  <p:cNvPr id="441" name="Ευθύγραμμο βέλος σύνδεσης 440"/>
                  <p:cNvCxnSpPr/>
                  <p:nvPr/>
                </p:nvCxnSpPr>
                <p:spPr bwMode="auto">
                  <a:xfrm rot="10800000" flipH="1">
                    <a:off x="4083669" y="5045829"/>
                    <a:ext cx="252000" cy="0"/>
                  </a:xfrm>
                  <a:prstGeom prst="straightConnector1">
                    <a:avLst/>
                  </a:prstGeom>
                  <a:noFill/>
                  <a:ln w="28575" cap="flat" cmpd="sng" algn="ctr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  <p:cxnSp>
                <p:nvCxnSpPr>
                  <p:cNvPr id="442" name="Ευθύγραμμο βέλος σύνδεσης 441"/>
                  <p:cNvCxnSpPr/>
                  <p:nvPr/>
                </p:nvCxnSpPr>
                <p:spPr bwMode="auto">
                  <a:xfrm rot="5400000">
                    <a:off x="5760236" y="3449841"/>
                    <a:ext cx="252000" cy="0"/>
                  </a:xfrm>
                  <a:prstGeom prst="straightConnector1">
                    <a:avLst/>
                  </a:prstGeom>
                  <a:noFill/>
                  <a:ln w="28575" cap="flat" cmpd="sng" algn="ctr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</p:grpSp>
            <p:grpSp>
              <p:nvGrpSpPr>
                <p:cNvPr id="434" name="Ομάδα 433"/>
                <p:cNvGrpSpPr/>
                <p:nvPr/>
              </p:nvGrpSpPr>
              <p:grpSpPr>
                <a:xfrm rot="21049295">
                  <a:off x="4099711" y="3299052"/>
                  <a:ext cx="3475327" cy="3534616"/>
                  <a:chOff x="4108085" y="3296458"/>
                  <a:chExt cx="3475327" cy="3534616"/>
                </a:xfrm>
              </p:grpSpPr>
              <p:cxnSp>
                <p:nvCxnSpPr>
                  <p:cNvPr id="435" name="Ευθύγραμμο βέλος σύνδεσης 434"/>
                  <p:cNvCxnSpPr/>
                  <p:nvPr/>
                </p:nvCxnSpPr>
                <p:spPr bwMode="auto">
                  <a:xfrm rot="10800000">
                    <a:off x="7331412" y="5036469"/>
                    <a:ext cx="252000" cy="0"/>
                  </a:xfrm>
                  <a:prstGeom prst="straightConnector1">
                    <a:avLst/>
                  </a:prstGeom>
                  <a:noFill/>
                  <a:ln w="28575" cap="flat" cmpd="sng" algn="ctr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  <p:cxnSp>
                <p:nvCxnSpPr>
                  <p:cNvPr id="436" name="Ευθύγραμμο βέλος σύνδεσης 435"/>
                  <p:cNvCxnSpPr/>
                  <p:nvPr/>
                </p:nvCxnSpPr>
                <p:spPr bwMode="auto">
                  <a:xfrm rot="16200000">
                    <a:off x="5762255" y="6705074"/>
                    <a:ext cx="252000" cy="0"/>
                  </a:xfrm>
                  <a:prstGeom prst="straightConnector1">
                    <a:avLst/>
                  </a:prstGeom>
                  <a:noFill/>
                  <a:ln w="28575" cap="flat" cmpd="sng" algn="ctr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  <p:cxnSp>
                <p:nvCxnSpPr>
                  <p:cNvPr id="437" name="Ευθύγραμμο βέλος σύνδεσης 436"/>
                  <p:cNvCxnSpPr/>
                  <p:nvPr/>
                </p:nvCxnSpPr>
                <p:spPr bwMode="auto">
                  <a:xfrm rot="10800000" flipH="1">
                    <a:off x="4108085" y="5096852"/>
                    <a:ext cx="252000" cy="0"/>
                  </a:xfrm>
                  <a:prstGeom prst="straightConnector1">
                    <a:avLst/>
                  </a:prstGeom>
                  <a:noFill/>
                  <a:ln w="28575" cap="flat" cmpd="sng" algn="ctr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  <p:cxnSp>
                <p:nvCxnSpPr>
                  <p:cNvPr id="438" name="Ευθύγραμμο βέλος σύνδεσης 437"/>
                  <p:cNvCxnSpPr/>
                  <p:nvPr/>
                </p:nvCxnSpPr>
                <p:spPr bwMode="auto">
                  <a:xfrm rot="5400000">
                    <a:off x="5700918" y="3422458"/>
                    <a:ext cx="252000" cy="0"/>
                  </a:xfrm>
                  <a:prstGeom prst="straightConnector1">
                    <a:avLst/>
                  </a:prstGeom>
                  <a:noFill/>
                  <a:ln w="28575" cap="flat" cmpd="sng" algn="ctr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</p:grpSp>
          </p:grpSp>
        </p:grpSp>
        <p:grpSp>
          <p:nvGrpSpPr>
            <p:cNvPr id="408" name="Ομάδα 407"/>
            <p:cNvGrpSpPr/>
            <p:nvPr/>
          </p:nvGrpSpPr>
          <p:grpSpPr>
            <a:xfrm rot="18943793">
              <a:off x="4063484" y="3284014"/>
              <a:ext cx="3529799" cy="3523199"/>
              <a:chOff x="4116005" y="3257147"/>
              <a:chExt cx="3529799" cy="3523199"/>
            </a:xfrm>
          </p:grpSpPr>
          <p:grpSp>
            <p:nvGrpSpPr>
              <p:cNvPr id="409" name="Ομάδα 408"/>
              <p:cNvGrpSpPr/>
              <p:nvPr/>
            </p:nvGrpSpPr>
            <p:grpSpPr>
              <a:xfrm>
                <a:off x="4116005" y="3288734"/>
                <a:ext cx="3529799" cy="3491612"/>
                <a:chOff x="4116005" y="3288734"/>
                <a:chExt cx="3529799" cy="3491612"/>
              </a:xfrm>
            </p:grpSpPr>
            <p:grpSp>
              <p:nvGrpSpPr>
                <p:cNvPr id="421" name="Ομάδα 420"/>
                <p:cNvGrpSpPr/>
                <p:nvPr/>
              </p:nvGrpSpPr>
              <p:grpSpPr>
                <a:xfrm>
                  <a:off x="4116005" y="3288734"/>
                  <a:ext cx="3485098" cy="3491612"/>
                  <a:chOff x="4116005" y="3288734"/>
                  <a:chExt cx="3485098" cy="3491612"/>
                </a:xfrm>
              </p:grpSpPr>
              <p:cxnSp>
                <p:nvCxnSpPr>
                  <p:cNvPr id="427" name="Ευθύγραμμο βέλος σύνδεσης 426"/>
                  <p:cNvCxnSpPr/>
                  <p:nvPr/>
                </p:nvCxnSpPr>
                <p:spPr bwMode="auto">
                  <a:xfrm rot="10800000">
                    <a:off x="7349103" y="5034520"/>
                    <a:ext cx="252000" cy="0"/>
                  </a:xfrm>
                  <a:prstGeom prst="straightConnector1">
                    <a:avLst/>
                  </a:prstGeom>
                  <a:noFill/>
                  <a:ln w="28575" cap="flat" cmpd="sng" algn="ctr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  <p:cxnSp>
                <p:nvCxnSpPr>
                  <p:cNvPr id="428" name="Ευθύγραμμο βέλος σύνδεσης 427"/>
                  <p:cNvCxnSpPr/>
                  <p:nvPr/>
                </p:nvCxnSpPr>
                <p:spPr bwMode="auto">
                  <a:xfrm rot="16200000">
                    <a:off x="5749296" y="6654346"/>
                    <a:ext cx="252000" cy="0"/>
                  </a:xfrm>
                  <a:prstGeom prst="straightConnector1">
                    <a:avLst/>
                  </a:prstGeom>
                  <a:noFill/>
                  <a:ln w="28575" cap="flat" cmpd="sng" algn="ctr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  <p:cxnSp>
                <p:nvCxnSpPr>
                  <p:cNvPr id="429" name="Ευθύγραμμο βέλος σύνδεσης 428"/>
                  <p:cNvCxnSpPr/>
                  <p:nvPr/>
                </p:nvCxnSpPr>
                <p:spPr bwMode="auto">
                  <a:xfrm rot="10800000" flipH="1">
                    <a:off x="4116005" y="5069716"/>
                    <a:ext cx="252000" cy="0"/>
                  </a:xfrm>
                  <a:prstGeom prst="straightConnector1">
                    <a:avLst/>
                  </a:prstGeom>
                  <a:noFill/>
                  <a:ln w="28575" cap="flat" cmpd="sng" algn="ctr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  <p:cxnSp>
                <p:nvCxnSpPr>
                  <p:cNvPr id="430" name="Ευθύγραμμο βέλος σύνδεσης 429"/>
                  <p:cNvCxnSpPr/>
                  <p:nvPr/>
                </p:nvCxnSpPr>
                <p:spPr bwMode="auto">
                  <a:xfrm rot="5400000">
                    <a:off x="5748869" y="3414734"/>
                    <a:ext cx="252000" cy="0"/>
                  </a:xfrm>
                  <a:prstGeom prst="straightConnector1">
                    <a:avLst/>
                  </a:prstGeom>
                  <a:noFill/>
                  <a:ln w="28575" cap="flat" cmpd="sng" algn="ctr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</p:grpSp>
            <p:grpSp>
              <p:nvGrpSpPr>
                <p:cNvPr id="422" name="Ομάδα 421"/>
                <p:cNvGrpSpPr/>
                <p:nvPr/>
              </p:nvGrpSpPr>
              <p:grpSpPr>
                <a:xfrm rot="21049295">
                  <a:off x="4123996" y="3334815"/>
                  <a:ext cx="3521808" cy="3362210"/>
                  <a:chOff x="4139844" y="3340429"/>
                  <a:chExt cx="3521808" cy="3362210"/>
                </a:xfrm>
              </p:grpSpPr>
              <p:cxnSp>
                <p:nvCxnSpPr>
                  <p:cNvPr id="423" name="Ευθύγραμμο βέλος σύνδεσης 422"/>
                  <p:cNvCxnSpPr/>
                  <p:nvPr/>
                </p:nvCxnSpPr>
                <p:spPr bwMode="auto">
                  <a:xfrm rot="10800000">
                    <a:off x="7409652" y="5013758"/>
                    <a:ext cx="252000" cy="0"/>
                  </a:xfrm>
                  <a:prstGeom prst="straightConnector1">
                    <a:avLst/>
                  </a:prstGeom>
                  <a:noFill/>
                  <a:ln w="28575" cap="flat" cmpd="sng" algn="ctr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  <p:cxnSp>
                <p:nvCxnSpPr>
                  <p:cNvPr id="424" name="Ευθύγραμμο βέλος σύνδεσης 423"/>
                  <p:cNvCxnSpPr/>
                  <p:nvPr/>
                </p:nvCxnSpPr>
                <p:spPr bwMode="auto">
                  <a:xfrm rot="16200000">
                    <a:off x="5766541" y="6576639"/>
                    <a:ext cx="252000" cy="0"/>
                  </a:xfrm>
                  <a:prstGeom prst="straightConnector1">
                    <a:avLst/>
                  </a:prstGeom>
                  <a:noFill/>
                  <a:ln w="28575" cap="flat" cmpd="sng" algn="ctr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  <p:cxnSp>
                <p:nvCxnSpPr>
                  <p:cNvPr id="425" name="Ευθύγραμμο βέλος σύνδεσης 424"/>
                  <p:cNvCxnSpPr/>
                  <p:nvPr/>
                </p:nvCxnSpPr>
                <p:spPr bwMode="auto">
                  <a:xfrm rot="10800000" flipH="1">
                    <a:off x="4139844" y="5099315"/>
                    <a:ext cx="252000" cy="0"/>
                  </a:xfrm>
                  <a:prstGeom prst="straightConnector1">
                    <a:avLst/>
                  </a:prstGeom>
                  <a:noFill/>
                  <a:ln w="28575" cap="flat" cmpd="sng" algn="ctr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  <p:cxnSp>
                <p:nvCxnSpPr>
                  <p:cNvPr id="426" name="Ευθύγραμμο βέλος σύνδεσης 425"/>
                  <p:cNvCxnSpPr/>
                  <p:nvPr/>
                </p:nvCxnSpPr>
                <p:spPr bwMode="auto">
                  <a:xfrm rot="5400000">
                    <a:off x="5744733" y="3466429"/>
                    <a:ext cx="252000" cy="0"/>
                  </a:xfrm>
                  <a:prstGeom prst="straightConnector1">
                    <a:avLst/>
                  </a:prstGeom>
                  <a:noFill/>
                  <a:ln w="28575" cap="flat" cmpd="sng" algn="ctr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</p:grpSp>
          </p:grpSp>
          <p:grpSp>
            <p:nvGrpSpPr>
              <p:cNvPr id="410" name="Ομάδα 409"/>
              <p:cNvGrpSpPr/>
              <p:nvPr/>
            </p:nvGrpSpPr>
            <p:grpSpPr>
              <a:xfrm rot="20241075">
                <a:off x="4124606" y="3257147"/>
                <a:ext cx="3485143" cy="3513755"/>
                <a:chOff x="4158839" y="3263285"/>
                <a:chExt cx="3485143" cy="3513755"/>
              </a:xfrm>
            </p:grpSpPr>
            <p:grpSp>
              <p:nvGrpSpPr>
                <p:cNvPr id="411" name="Ομάδα 410"/>
                <p:cNvGrpSpPr/>
                <p:nvPr/>
              </p:nvGrpSpPr>
              <p:grpSpPr>
                <a:xfrm>
                  <a:off x="4158839" y="3309142"/>
                  <a:ext cx="3485143" cy="3413461"/>
                  <a:chOff x="4158839" y="3309142"/>
                  <a:chExt cx="3485143" cy="3413461"/>
                </a:xfrm>
              </p:grpSpPr>
              <p:cxnSp>
                <p:nvCxnSpPr>
                  <p:cNvPr id="417" name="Ευθύγραμμο βέλος σύνδεσης 416"/>
                  <p:cNvCxnSpPr/>
                  <p:nvPr/>
                </p:nvCxnSpPr>
                <p:spPr bwMode="auto">
                  <a:xfrm rot="10800000">
                    <a:off x="7391982" y="5072046"/>
                    <a:ext cx="252000" cy="0"/>
                  </a:xfrm>
                  <a:prstGeom prst="straightConnector1">
                    <a:avLst/>
                  </a:prstGeom>
                  <a:noFill/>
                  <a:ln w="28575" cap="flat" cmpd="sng" algn="ctr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  <p:cxnSp>
                <p:nvCxnSpPr>
                  <p:cNvPr id="418" name="Ευθύγραμμο βέλος σύνδεσης 417"/>
                  <p:cNvCxnSpPr/>
                  <p:nvPr/>
                </p:nvCxnSpPr>
                <p:spPr bwMode="auto">
                  <a:xfrm rot="16200000">
                    <a:off x="5738972" y="6596603"/>
                    <a:ext cx="252000" cy="0"/>
                  </a:xfrm>
                  <a:prstGeom prst="straightConnector1">
                    <a:avLst/>
                  </a:prstGeom>
                  <a:noFill/>
                  <a:ln w="28575" cap="flat" cmpd="sng" algn="ctr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  <p:cxnSp>
                <p:nvCxnSpPr>
                  <p:cNvPr id="419" name="Ευθύγραμμο βέλος σύνδεσης 418"/>
                  <p:cNvCxnSpPr/>
                  <p:nvPr/>
                </p:nvCxnSpPr>
                <p:spPr bwMode="auto">
                  <a:xfrm rot="10800000" flipH="1">
                    <a:off x="4158839" y="5067117"/>
                    <a:ext cx="252000" cy="0"/>
                  </a:xfrm>
                  <a:prstGeom prst="straightConnector1">
                    <a:avLst/>
                  </a:prstGeom>
                  <a:noFill/>
                  <a:ln w="28575" cap="flat" cmpd="sng" algn="ctr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  <p:cxnSp>
                <p:nvCxnSpPr>
                  <p:cNvPr id="420" name="Ευθύγραμμο βέλος σύνδεσης 419"/>
                  <p:cNvCxnSpPr/>
                  <p:nvPr/>
                </p:nvCxnSpPr>
                <p:spPr bwMode="auto">
                  <a:xfrm rot="5400000">
                    <a:off x="5771813" y="3435142"/>
                    <a:ext cx="252000" cy="0"/>
                  </a:xfrm>
                  <a:prstGeom prst="straightConnector1">
                    <a:avLst/>
                  </a:prstGeom>
                  <a:noFill/>
                  <a:ln w="28575" cap="flat" cmpd="sng" algn="ctr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</p:grpSp>
            <p:grpSp>
              <p:nvGrpSpPr>
                <p:cNvPr id="412" name="Ομάδα 411"/>
                <p:cNvGrpSpPr/>
                <p:nvPr/>
              </p:nvGrpSpPr>
              <p:grpSpPr>
                <a:xfrm rot="21049295">
                  <a:off x="4163891" y="3263285"/>
                  <a:ext cx="3465314" cy="3513755"/>
                  <a:chOff x="4178877" y="3270709"/>
                  <a:chExt cx="3465314" cy="3513755"/>
                </a:xfrm>
              </p:grpSpPr>
              <p:cxnSp>
                <p:nvCxnSpPr>
                  <p:cNvPr id="413" name="Ευθύγραμμο βέλος σύνδεσης 412"/>
                  <p:cNvCxnSpPr/>
                  <p:nvPr/>
                </p:nvCxnSpPr>
                <p:spPr bwMode="auto">
                  <a:xfrm rot="10800000">
                    <a:off x="7392191" y="5016037"/>
                    <a:ext cx="252000" cy="0"/>
                  </a:xfrm>
                  <a:prstGeom prst="straightConnector1">
                    <a:avLst/>
                  </a:prstGeom>
                  <a:noFill/>
                  <a:ln w="28575" cap="flat" cmpd="sng" algn="ctr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  <p:cxnSp>
                <p:nvCxnSpPr>
                  <p:cNvPr id="414" name="Ευθύγραμμο βέλος σύνδεσης 413"/>
                  <p:cNvCxnSpPr/>
                  <p:nvPr/>
                </p:nvCxnSpPr>
                <p:spPr bwMode="auto">
                  <a:xfrm rot="16200000">
                    <a:off x="5819941" y="6658464"/>
                    <a:ext cx="252000" cy="0"/>
                  </a:xfrm>
                  <a:prstGeom prst="straightConnector1">
                    <a:avLst/>
                  </a:prstGeom>
                  <a:noFill/>
                  <a:ln w="28575" cap="flat" cmpd="sng" algn="ctr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  <p:cxnSp>
                <p:nvCxnSpPr>
                  <p:cNvPr id="415" name="Ευθύγραμμο βέλος σύνδεσης 414"/>
                  <p:cNvCxnSpPr/>
                  <p:nvPr/>
                </p:nvCxnSpPr>
                <p:spPr bwMode="auto">
                  <a:xfrm rot="10800000" flipH="1">
                    <a:off x="4178877" y="5107901"/>
                    <a:ext cx="252000" cy="0"/>
                  </a:xfrm>
                  <a:prstGeom prst="straightConnector1">
                    <a:avLst/>
                  </a:prstGeom>
                  <a:noFill/>
                  <a:ln w="28575" cap="flat" cmpd="sng" algn="ctr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  <p:cxnSp>
                <p:nvCxnSpPr>
                  <p:cNvPr id="416" name="Ευθύγραμμο βέλος σύνδεσης 415"/>
                  <p:cNvCxnSpPr/>
                  <p:nvPr/>
                </p:nvCxnSpPr>
                <p:spPr bwMode="auto">
                  <a:xfrm rot="5400000">
                    <a:off x="5708595" y="3396709"/>
                    <a:ext cx="252000" cy="0"/>
                  </a:xfrm>
                  <a:prstGeom prst="straightConnector1">
                    <a:avLst/>
                  </a:prstGeom>
                  <a:noFill/>
                  <a:ln w="28575" cap="flat" cmpd="sng" algn="ctr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</p:grpSp>
          </p:grpSp>
        </p:grpSp>
      </p:grpSp>
      <p:grpSp>
        <p:nvGrpSpPr>
          <p:cNvPr id="22" name="Ομάδα 21"/>
          <p:cNvGrpSpPr/>
          <p:nvPr/>
        </p:nvGrpSpPr>
        <p:grpSpPr>
          <a:xfrm>
            <a:off x="6896775" y="4728693"/>
            <a:ext cx="417890" cy="390524"/>
            <a:chOff x="6896775" y="4728693"/>
            <a:chExt cx="417890" cy="390524"/>
          </a:xfrm>
        </p:grpSpPr>
        <p:sp>
          <p:nvSpPr>
            <p:cNvPr id="318" name="Oval 4"/>
            <p:cNvSpPr>
              <a:spLocks noChangeArrowheads="1"/>
            </p:cNvSpPr>
            <p:nvPr/>
          </p:nvSpPr>
          <p:spPr bwMode="auto">
            <a:xfrm>
              <a:off x="7107711" y="5004917"/>
              <a:ext cx="123825" cy="114300"/>
            </a:xfrm>
            <a:prstGeom prst="ellipse">
              <a:avLst/>
            </a:prstGeom>
            <a:solidFill>
              <a:srgbClr val="FFFF00"/>
            </a:solidFill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5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319" name="Text Box 20"/>
            <p:cNvSpPr txBox="1">
              <a:spLocks noChangeArrowheads="1"/>
            </p:cNvSpPr>
            <p:nvPr/>
          </p:nvSpPr>
          <p:spPr bwMode="auto">
            <a:xfrm>
              <a:off x="6896775" y="4728693"/>
              <a:ext cx="417890" cy="3295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10800" rIns="0" bIns="10800">
              <a:spAutoFit/>
            </a:bodyPr>
            <a:lstStyle>
              <a:lvl1pPr marL="285750" indent="-285750">
                <a:defRPr sz="25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l-GR" altLang="el-GR" sz="2000" u="none" dirty="0" smtClean="0">
                  <a:solidFill>
                    <a:srgbClr val="FFFF00"/>
                  </a:solidFill>
                </a:rPr>
                <a:t>-</a:t>
              </a:r>
              <a:r>
                <a:rPr lang="en-US" altLang="el-GR" sz="2000" u="none" dirty="0" smtClean="0">
                  <a:solidFill>
                    <a:srgbClr val="FFFF00"/>
                  </a:solidFill>
                </a:rPr>
                <a:t>q</a:t>
              </a:r>
              <a:endParaRPr lang="el-GR" altLang="el-GR" sz="2000" u="none" dirty="0">
                <a:solidFill>
                  <a:srgbClr val="FFFF00"/>
                </a:solidFill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21" name="Ορθογώνιο 320"/>
              <p:cNvSpPr/>
              <p:nvPr/>
            </p:nvSpPr>
            <p:spPr>
              <a:xfrm>
                <a:off x="1609213" y="4402702"/>
                <a:ext cx="463588" cy="50642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sz="2400" i="1" u="none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u="none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𝑬</m:t>
                          </m:r>
                        </m:e>
                      </m:acc>
                    </m:oMath>
                  </m:oMathPara>
                </a14:m>
                <a:endParaRPr lang="el-GR" sz="2400" dirty="0"/>
              </a:p>
            </p:txBody>
          </p:sp>
        </mc:Choice>
        <mc:Fallback xmlns="">
          <p:sp>
            <p:nvSpPr>
              <p:cNvPr id="321" name="Ορθογώνιο 3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9213" y="4402702"/>
                <a:ext cx="463588" cy="50642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3" name="Ορθογώνιο 322"/>
              <p:cNvSpPr/>
              <p:nvPr/>
            </p:nvSpPr>
            <p:spPr>
              <a:xfrm>
                <a:off x="5438618" y="3692730"/>
                <a:ext cx="463588" cy="50642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sz="2400" i="1" u="none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u="none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𝑬</m:t>
                          </m:r>
                        </m:e>
                      </m:acc>
                    </m:oMath>
                  </m:oMathPara>
                </a14:m>
                <a:endParaRPr lang="el-GR" sz="2400" dirty="0"/>
              </a:p>
            </p:txBody>
          </p:sp>
        </mc:Choice>
        <mc:Fallback xmlns="">
          <p:sp>
            <p:nvSpPr>
              <p:cNvPr id="323" name="Ορθογώνιο 3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8618" y="3692730"/>
                <a:ext cx="463588" cy="50642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0455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7" dur="2000"/>
                                        <p:tgtEl>
                                          <p:spTgt spid="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321" grpId="0"/>
      <p:bldP spid="32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26"/>
          <p:cNvSpPr>
            <a:spLocks noChangeArrowheads="1"/>
          </p:cNvSpPr>
          <p:nvPr/>
        </p:nvSpPr>
        <p:spPr bwMode="auto">
          <a:xfrm>
            <a:off x="990600" y="477838"/>
            <a:ext cx="7162800" cy="712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2800" i="0" u="none" dirty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anose="02020603050405020304" pitchFamily="18" charset="0"/>
              </a:rPr>
              <a:t>ΕΝΤΑΣΗ ΗΛΕΚΤΡΙΚΟΥ ΠΕΔΙΟΥ</a:t>
            </a:r>
            <a:endParaRPr lang="en-US" sz="2800" i="0" u="none" dirty="0">
              <a:solidFill>
                <a:srgbClr val="FC00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anose="02020603050405020304" pitchFamily="18" charset="0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2800" i="0" u="none" dirty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anose="02020603050405020304" pitchFamily="18" charset="0"/>
              </a:rPr>
              <a:t>Από Γραμμική Κατανομή Φορτίου</a:t>
            </a:r>
            <a:endParaRPr lang="en-US" sz="2800" i="0" u="none" dirty="0">
              <a:solidFill>
                <a:srgbClr val="FC00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anose="02020603050405020304" pitchFamily="18" charset="0"/>
            </a:endParaRPr>
          </a:p>
        </p:txBody>
      </p:sp>
      <p:grpSp>
        <p:nvGrpSpPr>
          <p:cNvPr id="28" name="Ομάδα 27"/>
          <p:cNvGrpSpPr>
            <a:grpSpLocks/>
          </p:cNvGrpSpPr>
          <p:nvPr/>
        </p:nvGrpSpPr>
        <p:grpSpPr bwMode="auto">
          <a:xfrm>
            <a:off x="419100" y="2100263"/>
            <a:ext cx="569913" cy="695325"/>
            <a:chOff x="419070" y="2100232"/>
            <a:chExt cx="569943" cy="695385"/>
          </a:xfrm>
        </p:grpSpPr>
        <p:sp>
          <p:nvSpPr>
            <p:cNvPr id="5161" name="Ορθογώνιο 10"/>
            <p:cNvSpPr>
              <a:spLocks noChangeArrowheads="1"/>
            </p:cNvSpPr>
            <p:nvPr/>
          </p:nvSpPr>
          <p:spPr bwMode="auto">
            <a:xfrm>
              <a:off x="809625" y="2114550"/>
              <a:ext cx="179388" cy="468313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rIns="0"/>
            <a:lstStyle>
              <a:lvl1pPr marL="2857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5162" name="TextBox 16"/>
            <p:cNvSpPr txBox="1">
              <a:spLocks noChangeArrowheads="1"/>
            </p:cNvSpPr>
            <p:nvPr/>
          </p:nvSpPr>
          <p:spPr bwMode="auto">
            <a:xfrm>
              <a:off x="542895" y="2395507"/>
              <a:ext cx="29848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 sz="2000" u="none"/>
                <a:t>y</a:t>
              </a:r>
              <a:endParaRPr lang="el-GR" altLang="el-GR" sz="2000" u="none"/>
            </a:p>
          </p:txBody>
        </p:sp>
        <p:sp>
          <p:nvSpPr>
            <p:cNvPr id="5163" name="TextBox 16"/>
            <p:cNvSpPr txBox="1">
              <a:spLocks noChangeArrowheads="1"/>
            </p:cNvSpPr>
            <p:nvPr/>
          </p:nvSpPr>
          <p:spPr bwMode="auto">
            <a:xfrm>
              <a:off x="419070" y="2100232"/>
              <a:ext cx="42672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 sz="2000" u="none"/>
                <a:t>dy</a:t>
              </a:r>
              <a:endParaRPr lang="el-GR" altLang="el-GR" sz="2000" u="none"/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800100" y="1714500"/>
            <a:ext cx="180000" cy="46800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>
            <a:spAutoFit/>
          </a:bodyPr>
          <a:lstStyle/>
          <a:p>
            <a:pPr algn="ctr">
              <a:spcBef>
                <a:spcPts val="0"/>
              </a:spcBef>
              <a:defRPr/>
            </a:pPr>
            <a:r>
              <a:rPr lang="el-GR" i="0" u="none" dirty="0">
                <a:ln>
                  <a:solidFill>
                    <a:srgbClr val="FFFF00"/>
                  </a:solidFill>
                </a:ln>
              </a:rPr>
              <a:t>++++++++++++</a:t>
            </a:r>
          </a:p>
        </p:txBody>
      </p:sp>
      <p:sp>
        <p:nvSpPr>
          <p:cNvPr id="4" name="TextBox 3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057525" y="1420783"/>
            <a:ext cx="4954498" cy="729623"/>
          </a:xfrm>
          <a:prstGeom prst="rect">
            <a:avLst/>
          </a:prstGeom>
          <a:blipFill rotWithShape="1">
            <a:blip r:embed="rId2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l-GR">
                <a:noFill/>
              </a:rPr>
              <a:t> </a:t>
            </a:r>
          </a:p>
        </p:txBody>
      </p:sp>
      <p:sp>
        <p:nvSpPr>
          <p:cNvPr id="19" name="TextBox 18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076575" y="2144683"/>
            <a:ext cx="5709833" cy="400110"/>
          </a:xfrm>
          <a:prstGeom prst="rect">
            <a:avLst/>
          </a:prstGeom>
          <a:blipFill rotWithShape="1">
            <a:blip r:embed="rId3"/>
            <a:stretch>
              <a:fillRect r="-107" b="-18462"/>
            </a:stretch>
          </a:blipFill>
        </p:spPr>
        <p:txBody>
          <a:bodyPr/>
          <a:lstStyle/>
          <a:p>
            <a:pPr>
              <a:defRPr/>
            </a:pPr>
            <a:r>
              <a:rPr lang="el-GR">
                <a:noFill/>
              </a:rPr>
              <a:t> </a:t>
            </a:r>
          </a:p>
        </p:txBody>
      </p:sp>
      <p:grpSp>
        <p:nvGrpSpPr>
          <p:cNvPr id="35" name="Ομάδα 34"/>
          <p:cNvGrpSpPr>
            <a:grpSpLocks/>
          </p:cNvGrpSpPr>
          <p:nvPr/>
        </p:nvGrpSpPr>
        <p:grpSpPr bwMode="auto">
          <a:xfrm>
            <a:off x="979488" y="2271713"/>
            <a:ext cx="2173287" cy="804862"/>
            <a:chOff x="979488" y="2271682"/>
            <a:chExt cx="2173287" cy="804893"/>
          </a:xfrm>
        </p:grpSpPr>
        <p:cxnSp>
          <p:nvCxnSpPr>
            <p:cNvPr id="5159" name="Ευθεία γραμμή σύνδεσης 17"/>
            <p:cNvCxnSpPr>
              <a:cxnSpLocks noChangeShapeType="1"/>
              <a:endCxn id="5142" idx="1"/>
            </p:cNvCxnSpPr>
            <p:nvPr/>
          </p:nvCxnSpPr>
          <p:spPr bwMode="auto">
            <a:xfrm>
              <a:off x="979488" y="2347913"/>
              <a:ext cx="2173287" cy="728662"/>
            </a:xfrm>
            <a:prstGeom prst="line">
              <a:avLst/>
            </a:prstGeom>
            <a:noFill/>
            <a:ln w="19050" algn="ctr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160" name="TextBox 16"/>
            <p:cNvSpPr txBox="1">
              <a:spLocks noChangeArrowheads="1"/>
            </p:cNvSpPr>
            <p:nvPr/>
          </p:nvSpPr>
          <p:spPr bwMode="auto">
            <a:xfrm>
              <a:off x="1762095" y="2271682"/>
              <a:ext cx="30489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 sz="2400" u="none"/>
                <a:t>r</a:t>
              </a:r>
              <a:endParaRPr lang="el-GR" altLang="el-GR" sz="2400" u="none"/>
            </a:p>
          </p:txBody>
        </p:sp>
      </p:grpSp>
      <p:grpSp>
        <p:nvGrpSpPr>
          <p:cNvPr id="43" name="Ομάδα 42"/>
          <p:cNvGrpSpPr>
            <a:grpSpLocks/>
          </p:cNvGrpSpPr>
          <p:nvPr/>
        </p:nvGrpSpPr>
        <p:grpSpPr bwMode="auto">
          <a:xfrm>
            <a:off x="977900" y="1538288"/>
            <a:ext cx="638175" cy="4979987"/>
            <a:chOff x="977840" y="1538257"/>
            <a:chExt cx="638012" cy="4979432"/>
          </a:xfrm>
        </p:grpSpPr>
        <p:sp>
          <p:nvSpPr>
            <p:cNvPr id="5157" name="TextBox 16"/>
            <p:cNvSpPr txBox="1">
              <a:spLocks noChangeArrowheads="1"/>
            </p:cNvSpPr>
            <p:nvPr/>
          </p:nvSpPr>
          <p:spPr bwMode="auto">
            <a:xfrm>
              <a:off x="977840" y="6148357"/>
              <a:ext cx="62068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 sz="1800" u="none"/>
                <a:t>–L/</a:t>
              </a:r>
              <a:r>
                <a:rPr lang="en-US" altLang="el-GR" sz="1800" i="0" u="none"/>
                <a:t>2</a:t>
              </a:r>
              <a:endParaRPr lang="el-GR" altLang="el-GR" sz="1800" i="0" u="none"/>
            </a:p>
          </p:txBody>
        </p:sp>
        <p:sp>
          <p:nvSpPr>
            <p:cNvPr id="5158" name="TextBox 16"/>
            <p:cNvSpPr txBox="1">
              <a:spLocks noChangeArrowheads="1"/>
            </p:cNvSpPr>
            <p:nvPr/>
          </p:nvSpPr>
          <p:spPr bwMode="auto">
            <a:xfrm>
              <a:off x="979139" y="1538257"/>
              <a:ext cx="63671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 sz="1800" u="none"/>
                <a:t>+L/</a:t>
              </a:r>
              <a:r>
                <a:rPr lang="en-US" altLang="el-GR" sz="1800" i="0" u="none"/>
                <a:t>2</a:t>
              </a:r>
              <a:endParaRPr lang="el-GR" altLang="el-GR" sz="1800" i="0" u="none"/>
            </a:p>
          </p:txBody>
        </p:sp>
      </p:grpSp>
      <p:grpSp>
        <p:nvGrpSpPr>
          <p:cNvPr id="38" name="Ομάδα 37"/>
          <p:cNvGrpSpPr>
            <a:grpSpLocks/>
          </p:cNvGrpSpPr>
          <p:nvPr/>
        </p:nvGrpSpPr>
        <p:grpSpPr bwMode="auto">
          <a:xfrm>
            <a:off x="3152775" y="2971800"/>
            <a:ext cx="4083050" cy="730250"/>
            <a:chOff x="3152775" y="2971800"/>
            <a:chExt cx="4082557" cy="729495"/>
          </a:xfrm>
        </p:grpSpPr>
        <p:cxnSp>
          <p:nvCxnSpPr>
            <p:cNvPr id="5155" name="Ευθύγραμμο βέλος σύνδεσης 5"/>
            <p:cNvCxnSpPr>
              <a:cxnSpLocks noChangeShapeType="1"/>
            </p:cNvCxnSpPr>
            <p:nvPr/>
          </p:nvCxnSpPr>
          <p:spPr bwMode="auto">
            <a:xfrm>
              <a:off x="3152775" y="3090892"/>
              <a:ext cx="762000" cy="242858"/>
            </a:xfrm>
            <a:prstGeom prst="straightConnector1">
              <a:avLst/>
            </a:prstGeom>
            <a:noFill/>
            <a:ln w="38100" algn="ctr">
              <a:solidFill>
                <a:srgbClr val="FF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" name="TextBox 9"/>
            <p:cNvSpPr txBox="1">
              <a:spLocks noRot="1" noChangeAspect="1" noMove="1" noResize="1" noEditPoints="1" noAdjustHandles="1" noChangeArrowheads="1" noChangeShapeType="1" noTextEdit="1"/>
            </p:cNvSpPr>
            <p:nvPr/>
          </p:nvSpPr>
          <p:spPr>
            <a:xfrm>
              <a:off x="3819525" y="2971800"/>
              <a:ext cx="3415807" cy="729495"/>
            </a:xfrm>
            <a:prstGeom prst="rect">
              <a:avLst/>
            </a:prstGeom>
            <a:blipFill rotWithShape="1">
              <a:blip r:embed="rId4"/>
              <a:stretch>
                <a:fillRect/>
              </a:stretch>
            </a:blipFill>
          </p:spPr>
          <p:txBody>
            <a:bodyPr/>
            <a:lstStyle/>
            <a:p>
              <a:pPr>
                <a:defRPr/>
              </a:pPr>
              <a:r>
                <a:rPr lang="el-GR">
                  <a:noFill/>
                </a:rPr>
                <a:t> </a:t>
              </a:r>
            </a:p>
          </p:txBody>
        </p:sp>
      </p:grpSp>
      <p:grpSp>
        <p:nvGrpSpPr>
          <p:cNvPr id="37" name="Ομάδα 36"/>
          <p:cNvGrpSpPr>
            <a:grpSpLocks/>
          </p:cNvGrpSpPr>
          <p:nvPr/>
        </p:nvGrpSpPr>
        <p:grpSpPr bwMode="auto">
          <a:xfrm>
            <a:off x="2057400" y="2000250"/>
            <a:ext cx="2159000" cy="2159000"/>
            <a:chOff x="2057400" y="2000250"/>
            <a:chExt cx="2159000" cy="2159000"/>
          </a:xfrm>
        </p:grpSpPr>
        <p:sp>
          <p:nvSpPr>
            <p:cNvPr id="22" name="Τόξο 21"/>
            <p:cNvSpPr/>
            <p:nvPr/>
          </p:nvSpPr>
          <p:spPr bwMode="auto">
            <a:xfrm>
              <a:off x="2057400" y="2000250"/>
              <a:ext cx="2159000" cy="2159000"/>
            </a:xfrm>
            <a:prstGeom prst="arc">
              <a:avLst>
                <a:gd name="adj1" fmla="val 10774932"/>
                <a:gd name="adj2" fmla="val 11947697"/>
              </a:avLst>
            </a:prstGeom>
            <a:noFill/>
            <a:ln w="19050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0" rIns="0"/>
            <a:lstStyle/>
            <a:p>
              <a:pPr marL="285750" indent="-285750">
                <a:defRPr/>
              </a:pPr>
              <a:endParaRPr lang="el-GR">
                <a:ln>
                  <a:solidFill>
                    <a:srgbClr val="FFFF00"/>
                  </a:solidFill>
                </a:ln>
              </a:endParaRPr>
            </a:p>
          </p:txBody>
        </p:sp>
        <p:sp>
          <p:nvSpPr>
            <p:cNvPr id="5154" name="TextBox 16"/>
            <p:cNvSpPr txBox="1">
              <a:spLocks noChangeArrowheads="1"/>
            </p:cNvSpPr>
            <p:nvPr/>
          </p:nvSpPr>
          <p:spPr bwMode="auto">
            <a:xfrm>
              <a:off x="2286000" y="2767042"/>
              <a:ext cx="317716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2000" u="none"/>
                <a:t>θ</a:t>
              </a:r>
            </a:p>
          </p:txBody>
        </p:sp>
      </p:grpSp>
      <p:grpSp>
        <p:nvGrpSpPr>
          <p:cNvPr id="39" name="Ομάδα 38"/>
          <p:cNvGrpSpPr>
            <a:grpSpLocks/>
          </p:cNvGrpSpPr>
          <p:nvPr/>
        </p:nvGrpSpPr>
        <p:grpSpPr bwMode="auto">
          <a:xfrm>
            <a:off x="3152775" y="2671763"/>
            <a:ext cx="5102225" cy="2220912"/>
            <a:chOff x="3152775" y="2671732"/>
            <a:chExt cx="5102542" cy="2220188"/>
          </a:xfrm>
        </p:grpSpPr>
        <p:cxnSp>
          <p:nvCxnSpPr>
            <p:cNvPr id="5150" name="Ευθύγραμμο βέλος σύνδεσης 14"/>
            <p:cNvCxnSpPr>
              <a:cxnSpLocks noChangeShapeType="1"/>
            </p:cNvCxnSpPr>
            <p:nvPr/>
          </p:nvCxnSpPr>
          <p:spPr bwMode="auto">
            <a:xfrm>
              <a:off x="3152775" y="3086100"/>
              <a:ext cx="756000" cy="0"/>
            </a:xfrm>
            <a:prstGeom prst="straightConnector1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151" name="TextBox 16"/>
            <p:cNvSpPr txBox="1">
              <a:spLocks noChangeArrowheads="1"/>
            </p:cNvSpPr>
            <p:nvPr/>
          </p:nvSpPr>
          <p:spPr bwMode="auto">
            <a:xfrm>
              <a:off x="3434556" y="2671732"/>
              <a:ext cx="569387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 sz="2000" u="none">
                  <a:solidFill>
                    <a:srgbClr val="FF0000"/>
                  </a:solidFill>
                </a:rPr>
                <a:t>dE</a:t>
              </a:r>
              <a:r>
                <a:rPr lang="en-US" altLang="el-GR" sz="2000" u="none" baseline="-25000">
                  <a:solidFill>
                    <a:srgbClr val="FF0000"/>
                  </a:solidFill>
                </a:rPr>
                <a:t>x</a:t>
              </a:r>
              <a:endParaRPr lang="el-GR" altLang="el-GR" sz="2000" u="none">
                <a:solidFill>
                  <a:srgbClr val="FF0000"/>
                </a:solidFill>
              </a:endParaRPr>
            </a:p>
          </p:txBody>
        </p:sp>
        <p:sp>
          <p:nvSpPr>
            <p:cNvPr id="17" name="TextBox 16"/>
            <p:cNvSpPr txBox="1">
              <a:spLocks noRot="1" noChangeAspect="1" noMove="1" noResize="1" noEditPoints="1" noAdjustHandles="1" noChangeArrowheads="1" noChangeShapeType="1" noTextEdit="1"/>
            </p:cNvSpPr>
            <p:nvPr/>
          </p:nvSpPr>
          <p:spPr>
            <a:xfrm>
              <a:off x="4381500" y="4162425"/>
              <a:ext cx="3873817" cy="729495"/>
            </a:xfrm>
            <a:prstGeom prst="rect">
              <a:avLst/>
            </a:prstGeom>
            <a:blipFill rotWithShape="1">
              <a:blip r:embed="rId5"/>
              <a:stretch>
                <a:fillRect/>
              </a:stretch>
            </a:blipFill>
          </p:spPr>
          <p:txBody>
            <a:bodyPr/>
            <a:lstStyle/>
            <a:p>
              <a:pPr>
                <a:defRPr/>
              </a:pPr>
              <a:r>
                <a:rPr lang="el-GR">
                  <a:noFill/>
                </a:rPr>
                <a:t> </a:t>
              </a:r>
            </a:p>
          </p:txBody>
        </p:sp>
      </p:grpSp>
      <p:sp>
        <p:nvSpPr>
          <p:cNvPr id="25" name="TextBox 24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021681" y="5760719"/>
            <a:ext cx="2563394" cy="718658"/>
          </a:xfrm>
          <a:prstGeom prst="rect">
            <a:avLst/>
          </a:prstGeom>
          <a:blipFill rotWithShape="1">
            <a:blip r:embed="rId6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l-GR">
                <a:noFill/>
              </a:rPr>
              <a:t> </a:t>
            </a:r>
          </a:p>
        </p:txBody>
      </p:sp>
      <p:sp>
        <p:nvSpPr>
          <p:cNvPr id="26" name="TextBox 25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703096" y="5849233"/>
            <a:ext cx="1417696" cy="621837"/>
          </a:xfrm>
          <a:prstGeom prst="rect">
            <a:avLst/>
          </a:prstGeom>
          <a:blipFill rotWithShape="1">
            <a:blip r:embed="rId7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l-GR">
                <a:noFill/>
              </a:rPr>
              <a:t> </a:t>
            </a:r>
          </a:p>
        </p:txBody>
      </p:sp>
      <p:sp>
        <p:nvSpPr>
          <p:cNvPr id="40" name="TextBox 39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474746" y="5849233"/>
            <a:ext cx="1889172" cy="621837"/>
          </a:xfrm>
          <a:prstGeom prst="rect">
            <a:avLst/>
          </a:prstGeom>
          <a:blipFill rotWithShape="1">
            <a:blip r:embed="rId8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l-GR">
                <a:noFill/>
              </a:rPr>
              <a:t> </a:t>
            </a:r>
          </a:p>
        </p:txBody>
      </p:sp>
      <p:grpSp>
        <p:nvGrpSpPr>
          <p:cNvPr id="27" name="Ομάδα 26"/>
          <p:cNvGrpSpPr>
            <a:grpSpLocks/>
          </p:cNvGrpSpPr>
          <p:nvPr/>
        </p:nvGrpSpPr>
        <p:grpSpPr bwMode="auto">
          <a:xfrm>
            <a:off x="561975" y="1017588"/>
            <a:ext cx="3338513" cy="3425825"/>
            <a:chOff x="561975" y="1017588"/>
            <a:chExt cx="3337933" cy="3425042"/>
          </a:xfrm>
        </p:grpSpPr>
        <p:cxnSp>
          <p:nvCxnSpPr>
            <p:cNvPr id="5146" name="Ευθεία γραμμή σύνδεσης 4"/>
            <p:cNvCxnSpPr>
              <a:cxnSpLocks noChangeShapeType="1"/>
              <a:stCxn id="3" idx="1"/>
            </p:cNvCxnSpPr>
            <p:nvPr/>
          </p:nvCxnSpPr>
          <p:spPr bwMode="auto">
            <a:xfrm>
              <a:off x="800099" y="4054475"/>
              <a:ext cx="3060000" cy="0"/>
            </a:xfrm>
            <a:prstGeom prst="line">
              <a:avLst/>
            </a:prstGeom>
            <a:noFill/>
            <a:ln w="28575" algn="ctr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147" name="Ευθεία γραμμή σύνδεσης 6"/>
            <p:cNvCxnSpPr>
              <a:cxnSpLocks noChangeShapeType="1"/>
            </p:cNvCxnSpPr>
            <p:nvPr/>
          </p:nvCxnSpPr>
          <p:spPr bwMode="auto">
            <a:xfrm rot="5400000">
              <a:off x="630238" y="1455738"/>
              <a:ext cx="539750" cy="0"/>
            </a:xfrm>
            <a:prstGeom prst="line">
              <a:avLst/>
            </a:prstGeom>
            <a:noFill/>
            <a:ln w="28575" algn="ctr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148" name="TextBox 7"/>
            <p:cNvSpPr txBox="1">
              <a:spLocks noChangeArrowheads="1"/>
            </p:cNvSpPr>
            <p:nvPr/>
          </p:nvSpPr>
          <p:spPr bwMode="auto">
            <a:xfrm>
              <a:off x="561975" y="1017588"/>
              <a:ext cx="328613" cy="4778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 u="none"/>
                <a:t>y</a:t>
              </a:r>
              <a:endParaRPr lang="el-GR" altLang="el-GR" u="none"/>
            </a:p>
          </p:txBody>
        </p:sp>
        <p:sp>
          <p:nvSpPr>
            <p:cNvPr id="5149" name="TextBox 7"/>
            <p:cNvSpPr txBox="1">
              <a:spLocks noChangeArrowheads="1"/>
            </p:cNvSpPr>
            <p:nvPr/>
          </p:nvSpPr>
          <p:spPr bwMode="auto">
            <a:xfrm>
              <a:off x="3554942" y="3965576"/>
              <a:ext cx="344966" cy="477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 u="none"/>
                <a:t>x</a:t>
              </a:r>
              <a:endParaRPr lang="el-GR" altLang="el-GR" u="none"/>
            </a:p>
          </p:txBody>
        </p:sp>
      </p:grpSp>
      <p:grpSp>
        <p:nvGrpSpPr>
          <p:cNvPr id="29" name="Ομάδα 28"/>
          <p:cNvGrpSpPr>
            <a:grpSpLocks/>
          </p:cNvGrpSpPr>
          <p:nvPr/>
        </p:nvGrpSpPr>
        <p:grpSpPr bwMode="auto">
          <a:xfrm>
            <a:off x="355600" y="2735263"/>
            <a:ext cx="3035300" cy="1727200"/>
            <a:chOff x="356393" y="2734469"/>
            <a:chExt cx="3035300" cy="1727994"/>
          </a:xfrm>
        </p:grpSpPr>
        <p:sp>
          <p:nvSpPr>
            <p:cNvPr id="5142" name="Ελεύθερη σχεδίαση 5"/>
            <p:cNvSpPr>
              <a:spLocks/>
            </p:cNvSpPr>
            <p:nvPr/>
          </p:nvSpPr>
          <p:spPr bwMode="auto">
            <a:xfrm>
              <a:off x="990600" y="3076575"/>
              <a:ext cx="2162450" cy="971550"/>
            </a:xfrm>
            <a:custGeom>
              <a:avLst/>
              <a:gdLst>
                <a:gd name="T0" fmla="*/ 0 w 2162450"/>
                <a:gd name="T1" fmla="*/ 29730 h 952500"/>
                <a:gd name="T2" fmla="*/ 2162175 w 2162450"/>
                <a:gd name="T3" fmla="*/ 0 h 952500"/>
                <a:gd name="T4" fmla="*/ 2143125 w 2162450"/>
                <a:gd name="T5" fmla="*/ 990981 h 9525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2450" h="952500">
                  <a:moveTo>
                    <a:pt x="0" y="28575"/>
                  </a:moveTo>
                  <a:lnTo>
                    <a:pt x="2162175" y="0"/>
                  </a:lnTo>
                  <a:cubicBezTo>
                    <a:pt x="2165350" y="317500"/>
                    <a:pt x="2139950" y="635000"/>
                    <a:pt x="2143125" y="952500"/>
                  </a:cubicBezTo>
                </a:path>
              </a:pathLst>
            </a:custGeom>
            <a:noFill/>
            <a:ln w="28575" cap="flat" cmpd="sng" algn="ctr">
              <a:solidFill>
                <a:srgbClr val="FFFF00"/>
              </a:solidFill>
              <a:prstDash val="dash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5143" name="TextBox 8"/>
            <p:cNvSpPr txBox="1">
              <a:spLocks noChangeArrowheads="1"/>
            </p:cNvSpPr>
            <p:nvPr/>
          </p:nvSpPr>
          <p:spPr bwMode="auto">
            <a:xfrm>
              <a:off x="356393" y="2838450"/>
              <a:ext cx="434975" cy="476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 u="none"/>
                <a:t>y</a:t>
              </a:r>
              <a:r>
                <a:rPr lang="en-US" altLang="el-GR" i="0" u="none" baseline="-25000"/>
                <a:t>0</a:t>
              </a:r>
              <a:endParaRPr lang="el-GR" altLang="el-GR" i="0" u="none"/>
            </a:p>
          </p:txBody>
        </p:sp>
        <p:sp>
          <p:nvSpPr>
            <p:cNvPr id="5144" name="TextBox 9"/>
            <p:cNvSpPr txBox="1">
              <a:spLocks noChangeArrowheads="1"/>
            </p:cNvSpPr>
            <p:nvPr/>
          </p:nvSpPr>
          <p:spPr bwMode="auto">
            <a:xfrm>
              <a:off x="2939256" y="3984625"/>
              <a:ext cx="452437" cy="4778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 u="none"/>
                <a:t>x</a:t>
              </a:r>
              <a:r>
                <a:rPr lang="en-US" altLang="el-GR" u="none" baseline="-25000"/>
                <a:t>0</a:t>
              </a:r>
              <a:endParaRPr lang="el-GR" altLang="el-GR" u="none"/>
            </a:p>
          </p:txBody>
        </p:sp>
        <p:sp>
          <p:nvSpPr>
            <p:cNvPr id="5145" name="TextBox 7"/>
            <p:cNvSpPr txBox="1">
              <a:spLocks noChangeArrowheads="1"/>
            </p:cNvSpPr>
            <p:nvPr/>
          </p:nvSpPr>
          <p:spPr bwMode="auto">
            <a:xfrm>
              <a:off x="2974181" y="2734469"/>
              <a:ext cx="34176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 sz="2000" u="none"/>
                <a:t>P</a:t>
              </a:r>
              <a:endParaRPr lang="el-GR" altLang="el-GR" sz="2000" u="none"/>
            </a:p>
          </p:txBody>
        </p:sp>
      </p:grpSp>
      <p:grpSp>
        <p:nvGrpSpPr>
          <p:cNvPr id="42" name="Ομάδα 41"/>
          <p:cNvGrpSpPr>
            <a:grpSpLocks/>
          </p:cNvGrpSpPr>
          <p:nvPr/>
        </p:nvGrpSpPr>
        <p:grpSpPr bwMode="auto">
          <a:xfrm>
            <a:off x="2635250" y="3071813"/>
            <a:ext cx="5553075" cy="2563812"/>
            <a:chOff x="2635429" y="3071842"/>
            <a:chExt cx="5552190" cy="2563028"/>
          </a:xfrm>
        </p:grpSpPr>
        <p:sp>
          <p:nvSpPr>
            <p:cNvPr id="5139" name="TextBox 16"/>
            <p:cNvSpPr txBox="1">
              <a:spLocks noChangeArrowheads="1"/>
            </p:cNvSpPr>
            <p:nvPr/>
          </p:nvSpPr>
          <p:spPr bwMode="auto">
            <a:xfrm>
              <a:off x="2635429" y="3081337"/>
              <a:ext cx="559769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5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 sz="2000" u="none">
                  <a:solidFill>
                    <a:srgbClr val="FF0000"/>
                  </a:solidFill>
                </a:rPr>
                <a:t>dE</a:t>
              </a:r>
              <a:r>
                <a:rPr lang="en-US" altLang="el-GR" sz="2000" u="none" baseline="-25000">
                  <a:solidFill>
                    <a:srgbClr val="FF0000"/>
                  </a:solidFill>
                </a:rPr>
                <a:t>y</a:t>
              </a:r>
              <a:endParaRPr lang="el-GR" altLang="el-GR" sz="2000" u="none">
                <a:solidFill>
                  <a:srgbClr val="FF0000"/>
                </a:solidFill>
              </a:endParaRPr>
            </a:p>
          </p:txBody>
        </p:sp>
        <p:sp>
          <p:nvSpPr>
            <p:cNvPr id="36" name="TextBox 35"/>
            <p:cNvSpPr txBox="1">
              <a:spLocks noRot="1" noChangeAspect="1" noMove="1" noResize="1" noEditPoints="1" noAdjustHandles="1" noChangeArrowheads="1" noChangeShapeType="1" noTextEdit="1"/>
            </p:cNvSpPr>
            <p:nvPr/>
          </p:nvSpPr>
          <p:spPr>
            <a:xfrm>
              <a:off x="4419600" y="4905375"/>
              <a:ext cx="3768019" cy="729495"/>
            </a:xfrm>
            <a:prstGeom prst="rect">
              <a:avLst/>
            </a:prstGeom>
            <a:blipFill rotWithShape="1">
              <a:blip r:embed="rId9"/>
              <a:stretch>
                <a:fillRect/>
              </a:stretch>
            </a:blipFill>
          </p:spPr>
          <p:txBody>
            <a:bodyPr/>
            <a:lstStyle/>
            <a:p>
              <a:pPr>
                <a:defRPr/>
              </a:pPr>
              <a:r>
                <a:rPr lang="el-GR">
                  <a:noFill/>
                </a:rPr>
                <a:t> </a:t>
              </a:r>
            </a:p>
          </p:txBody>
        </p:sp>
        <p:cxnSp>
          <p:nvCxnSpPr>
            <p:cNvPr id="5141" name="Ευθύγραμμο βέλος σύνδεσης 30"/>
            <p:cNvCxnSpPr>
              <a:cxnSpLocks noChangeShapeType="1"/>
            </p:cNvCxnSpPr>
            <p:nvPr/>
          </p:nvCxnSpPr>
          <p:spPr bwMode="auto">
            <a:xfrm rot="5400000">
              <a:off x="3004806" y="3215842"/>
              <a:ext cx="288000" cy="0"/>
            </a:xfrm>
            <a:prstGeom prst="straightConnector1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45" name="Ελεύθερη σχεδίαση 44"/>
          <p:cNvSpPr>
            <a:spLocks/>
          </p:cNvSpPr>
          <p:nvPr/>
        </p:nvSpPr>
        <p:spPr bwMode="auto">
          <a:xfrm>
            <a:off x="3162300" y="3076575"/>
            <a:ext cx="752475" cy="287338"/>
          </a:xfrm>
          <a:custGeom>
            <a:avLst/>
            <a:gdLst>
              <a:gd name="T0" fmla="*/ 0 w 752475"/>
              <a:gd name="T1" fmla="*/ 299204 h 266700"/>
              <a:gd name="T2" fmla="*/ 752475 w 752475"/>
              <a:gd name="T3" fmla="*/ 310286 h 266700"/>
              <a:gd name="T4" fmla="*/ 752475 w 752475"/>
              <a:gd name="T5" fmla="*/ 0 h 2667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752475" h="266700">
                <a:moveTo>
                  <a:pt x="0" y="257175"/>
                </a:moveTo>
                <a:lnTo>
                  <a:pt x="752475" y="266700"/>
                </a:lnTo>
                <a:lnTo>
                  <a:pt x="752475" y="0"/>
                </a:lnTo>
              </a:path>
            </a:pathLst>
          </a:custGeom>
          <a:noFill/>
          <a:ln w="19050" cap="flat" cmpd="sng" algn="ctr">
            <a:solidFill>
              <a:srgbClr val="FFFF00"/>
            </a:solidFill>
            <a:prstDash val="dash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rIns="0"/>
          <a:lstStyle/>
          <a:p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26"/>
          <p:cNvSpPr>
            <a:spLocks noChangeArrowheads="1"/>
          </p:cNvSpPr>
          <p:nvPr/>
        </p:nvSpPr>
        <p:spPr bwMode="auto">
          <a:xfrm>
            <a:off x="990600" y="477838"/>
            <a:ext cx="7162800" cy="712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2800" i="0" u="none" dirty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anose="02020603050405020304" pitchFamily="18" charset="0"/>
              </a:rPr>
              <a:t>ΕΝΤΑΣΗ ΗΛΕΚΤΡΙΚΟΥ ΠΕΔΙΟΥ</a:t>
            </a:r>
            <a:endParaRPr lang="en-US" sz="2800" i="0" u="none" dirty="0">
              <a:solidFill>
                <a:srgbClr val="FC00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anose="02020603050405020304" pitchFamily="18" charset="0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2800" i="0" u="none" dirty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anose="02020603050405020304" pitchFamily="18" charset="0"/>
              </a:rPr>
              <a:t>Από Γραμμική Κατανομή Φορτίου</a:t>
            </a:r>
            <a:endParaRPr lang="en-US" sz="2800" i="0" u="none" dirty="0">
              <a:solidFill>
                <a:srgbClr val="FC00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28318" y="1333500"/>
            <a:ext cx="2486835" cy="729495"/>
          </a:xfrm>
          <a:prstGeom prst="rect">
            <a:avLst/>
          </a:prstGeom>
          <a:blipFill rotWithShape="1">
            <a:blip r:embed="rId2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l-GR">
                <a:noFill/>
              </a:rPr>
              <a:t> </a:t>
            </a:r>
          </a:p>
        </p:txBody>
      </p:sp>
      <p:sp>
        <p:nvSpPr>
          <p:cNvPr id="7" name="TextBox 6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321067" y="1382016"/>
            <a:ext cx="2563394" cy="718658"/>
          </a:xfrm>
          <a:prstGeom prst="rect">
            <a:avLst/>
          </a:prstGeom>
          <a:blipFill rotWithShape="1">
            <a:blip r:embed="rId3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l-GR">
                <a:noFill/>
              </a:rPr>
              <a:t> </a:t>
            </a:r>
          </a:p>
        </p:txBody>
      </p:sp>
      <p:sp>
        <p:nvSpPr>
          <p:cNvPr id="8" name="TextBox 7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691125" y="1401237"/>
            <a:ext cx="1417696" cy="621837"/>
          </a:xfrm>
          <a:prstGeom prst="rect">
            <a:avLst/>
          </a:prstGeom>
          <a:blipFill rotWithShape="1">
            <a:blip r:embed="rId4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l-GR">
                <a:noFill/>
              </a:rPr>
              <a:t> </a:t>
            </a:r>
          </a:p>
        </p:txBody>
      </p:sp>
      <p:sp>
        <p:nvSpPr>
          <p:cNvPr id="14" name="TextBox 13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83508" y="2600325"/>
            <a:ext cx="2750433" cy="729495"/>
          </a:xfrm>
          <a:prstGeom prst="rect">
            <a:avLst/>
          </a:prstGeom>
          <a:blipFill rotWithShape="1">
            <a:blip r:embed="rId5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l-GR">
                <a:noFill/>
              </a:rPr>
              <a:t> </a:t>
            </a:r>
          </a:p>
        </p:txBody>
      </p:sp>
      <p:sp>
        <p:nvSpPr>
          <p:cNvPr id="15" name="Ορθογώνιο 14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046179" y="2593946"/>
            <a:ext cx="2776978" cy="894797"/>
          </a:xfrm>
          <a:prstGeom prst="rect">
            <a:avLst/>
          </a:prstGeom>
          <a:blipFill rotWithShape="1">
            <a:blip r:embed="rId6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l-GR">
                <a:noFill/>
              </a:rPr>
              <a:t> </a:t>
            </a:r>
          </a:p>
        </p:txBody>
      </p:sp>
      <p:sp>
        <p:nvSpPr>
          <p:cNvPr id="18" name="Ορθογώνιο 17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03788" y="3957965"/>
            <a:ext cx="1675715" cy="729495"/>
          </a:xfrm>
          <a:prstGeom prst="rect">
            <a:avLst/>
          </a:prstGeom>
          <a:blipFill rotWithShape="1">
            <a:blip r:embed="rId7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l-GR">
                <a:noFill/>
              </a:rPr>
              <a:t> </a:t>
            </a:r>
          </a:p>
        </p:txBody>
      </p:sp>
      <p:sp>
        <p:nvSpPr>
          <p:cNvPr id="19" name="Ορθογώνιο 18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466130" y="3961048"/>
            <a:ext cx="833305" cy="729495"/>
          </a:xfrm>
          <a:prstGeom prst="rect">
            <a:avLst/>
          </a:prstGeom>
          <a:blipFill rotWithShape="1">
            <a:blip r:embed="rId8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l-GR">
                <a:noFill/>
              </a:rPr>
              <a:t> </a:t>
            </a:r>
          </a:p>
        </p:txBody>
      </p:sp>
      <p:sp>
        <p:nvSpPr>
          <p:cNvPr id="21" name="Ορθογώνιο 20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653950" y="2652261"/>
            <a:ext cx="2090701" cy="1006622"/>
          </a:xfrm>
          <a:prstGeom prst="rect">
            <a:avLst/>
          </a:prstGeom>
          <a:blipFill rotWithShape="1">
            <a:blip r:embed="rId9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l-GR">
                <a:noFill/>
              </a:rPr>
              <a:t> </a:t>
            </a:r>
          </a:p>
        </p:txBody>
      </p:sp>
      <p:sp>
        <p:nvSpPr>
          <p:cNvPr id="22" name="Ορθογώνιο 21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904057" y="3957344"/>
            <a:ext cx="2739724" cy="967252"/>
          </a:xfrm>
          <a:prstGeom prst="rect">
            <a:avLst/>
          </a:prstGeom>
          <a:blipFill rotWithShape="1">
            <a:blip r:embed="rId10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l-GR">
                <a:noFill/>
              </a:rPr>
              <a:t> </a:t>
            </a:r>
          </a:p>
        </p:txBody>
      </p:sp>
      <p:sp>
        <p:nvSpPr>
          <p:cNvPr id="20" name="Ορθογώνιο 19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100879" y="3962245"/>
            <a:ext cx="2476126" cy="968855"/>
          </a:xfrm>
          <a:prstGeom prst="rect">
            <a:avLst/>
          </a:prstGeom>
          <a:blipFill rotWithShape="1">
            <a:blip r:embed="rId11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l-GR">
                <a:noFill/>
              </a:rPr>
              <a:t> </a:t>
            </a:r>
          </a:p>
        </p:txBody>
      </p:sp>
      <p:sp>
        <p:nvSpPr>
          <p:cNvPr id="23" name="Ορθογώνιο 22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95379" y="5462915"/>
            <a:ext cx="798745" cy="400110"/>
          </a:xfrm>
          <a:prstGeom prst="rect">
            <a:avLst/>
          </a:prstGeom>
          <a:blipFill rotWithShape="1">
            <a:blip r:embed="rId12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l-GR">
                <a:noFill/>
              </a:rPr>
              <a:t> </a:t>
            </a:r>
          </a:p>
        </p:txBody>
      </p:sp>
      <p:sp>
        <p:nvSpPr>
          <p:cNvPr id="24" name="Ορθογώνιο 23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089826" y="5312100"/>
            <a:ext cx="833305" cy="729495"/>
          </a:xfrm>
          <a:prstGeom prst="rect">
            <a:avLst/>
          </a:prstGeom>
          <a:blipFill rotWithShape="1">
            <a:blip r:embed="rId13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l-GR">
                <a:noFill/>
              </a:rPr>
              <a:t> </a:t>
            </a:r>
          </a:p>
        </p:txBody>
      </p:sp>
      <p:sp>
        <p:nvSpPr>
          <p:cNvPr id="25" name="TextBox 24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858724" y="5287159"/>
            <a:ext cx="3435043" cy="1016176"/>
          </a:xfrm>
          <a:prstGeom prst="rect">
            <a:avLst/>
          </a:prstGeom>
          <a:blipFill rotWithShape="1">
            <a:blip r:embed="rId14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l-GR">
                <a:noFill/>
              </a:rPr>
              <a:t> </a:t>
            </a:r>
          </a:p>
        </p:txBody>
      </p:sp>
      <p:sp>
        <p:nvSpPr>
          <p:cNvPr id="26" name="Ορθογώνιο 25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119953" y="5343696"/>
            <a:ext cx="833305" cy="729495"/>
          </a:xfrm>
          <a:prstGeom prst="rect">
            <a:avLst/>
          </a:prstGeom>
          <a:blipFill rotWithShape="1">
            <a:blip r:embed="rId15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l-GR">
                <a:noFill/>
              </a:rPr>
              <a:t> </a:t>
            </a:r>
          </a:p>
        </p:txBody>
      </p:sp>
      <p:grpSp>
        <p:nvGrpSpPr>
          <p:cNvPr id="34" name="Ομάδα 33"/>
          <p:cNvGrpSpPr>
            <a:grpSpLocks/>
          </p:cNvGrpSpPr>
          <p:nvPr/>
        </p:nvGrpSpPr>
        <p:grpSpPr bwMode="auto">
          <a:xfrm>
            <a:off x="7696200" y="5275263"/>
            <a:ext cx="746125" cy="1262062"/>
            <a:chOff x="7753349" y="5275419"/>
            <a:chExt cx="745844" cy="1261505"/>
          </a:xfrm>
        </p:grpSpPr>
        <p:sp>
          <p:nvSpPr>
            <p:cNvPr id="30" name="TextBox 29"/>
            <p:cNvSpPr txBox="1">
              <a:spLocks noRot="1" noChangeAspect="1" noMove="1" noResize="1" noEditPoints="1" noAdjustHandles="1" noChangeArrowheads="1" noChangeShapeType="1" noTextEdit="1"/>
            </p:cNvSpPr>
            <p:nvPr/>
          </p:nvSpPr>
          <p:spPr>
            <a:xfrm>
              <a:off x="7753349" y="5275419"/>
              <a:ext cx="729687" cy="338554"/>
            </a:xfrm>
            <a:prstGeom prst="rect">
              <a:avLst/>
            </a:prstGeom>
            <a:blipFill rotWithShape="1">
              <a:blip r:embed="rId16"/>
              <a:stretch>
                <a:fillRect b="-10714"/>
              </a:stretch>
            </a:blipFill>
          </p:spPr>
          <p:txBody>
            <a:bodyPr/>
            <a:lstStyle/>
            <a:p>
              <a:pPr>
                <a:defRPr/>
              </a:pPr>
              <a:r>
                <a:rPr lang="el-GR">
                  <a:noFill/>
                </a:rPr>
                <a:t> </a:t>
              </a:r>
            </a:p>
          </p:txBody>
        </p:sp>
        <p:sp>
          <p:nvSpPr>
            <p:cNvPr id="32" name="TextBox 31"/>
            <p:cNvSpPr txBox="1">
              <a:spLocks noRot="1" noChangeAspect="1" noMove="1" noResize="1" noEditPoints="1" noAdjustHandles="1" noChangeArrowheads="1" noChangeShapeType="1" noTextEdit="1"/>
            </p:cNvSpPr>
            <p:nvPr/>
          </p:nvSpPr>
          <p:spPr>
            <a:xfrm>
              <a:off x="7769506" y="6198370"/>
              <a:ext cx="729687" cy="338554"/>
            </a:xfrm>
            <a:prstGeom prst="rect">
              <a:avLst/>
            </a:prstGeom>
            <a:blipFill rotWithShape="1">
              <a:blip r:embed="rId17"/>
              <a:stretch>
                <a:fillRect b="-12727"/>
              </a:stretch>
            </a:blipFill>
          </p:spPr>
          <p:txBody>
            <a:bodyPr/>
            <a:lstStyle/>
            <a:p>
              <a:pPr>
                <a:defRPr/>
              </a:pPr>
              <a:r>
                <a:rPr lang="el-GR">
                  <a:noFill/>
                </a:rPr>
                <a:t> </a:t>
              </a:r>
            </a:p>
          </p:txBody>
        </p:sp>
      </p:grpSp>
      <p:cxnSp>
        <p:nvCxnSpPr>
          <p:cNvPr id="6162" name="Ευθεία γραμμή σύνδεσης 32"/>
          <p:cNvCxnSpPr>
            <a:cxnSpLocks noChangeShapeType="1"/>
          </p:cNvCxnSpPr>
          <p:nvPr/>
        </p:nvCxnSpPr>
        <p:spPr bwMode="auto">
          <a:xfrm>
            <a:off x="477838" y="2276475"/>
            <a:ext cx="8207375" cy="0"/>
          </a:xfrm>
          <a:prstGeom prst="line">
            <a:avLst/>
          </a:prstGeom>
          <a:noFill/>
          <a:ln w="38100" algn="ctr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5" name="TextBox 34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796825" y="5383498"/>
            <a:ext cx="2177969" cy="1070549"/>
          </a:xfrm>
          <a:prstGeom prst="rect">
            <a:avLst/>
          </a:prstGeom>
          <a:blipFill rotWithShape="1">
            <a:blip r:embed="rId18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l-GR">
                <a:noFill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26"/>
          <p:cNvSpPr>
            <a:spLocks noChangeArrowheads="1"/>
          </p:cNvSpPr>
          <p:nvPr/>
        </p:nvSpPr>
        <p:spPr bwMode="auto">
          <a:xfrm>
            <a:off x="990600" y="477838"/>
            <a:ext cx="7162800" cy="712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2800" i="0" u="none" dirty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anose="02020603050405020304" pitchFamily="18" charset="0"/>
              </a:rPr>
              <a:t>ΕΝΤΑΣΗ ΗΛΕΚΤΡΙΚΟΥ ΠΕΔΙΟΥ</a:t>
            </a:r>
            <a:endParaRPr lang="en-US" sz="2800" i="0" u="none" dirty="0">
              <a:solidFill>
                <a:srgbClr val="FC00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anose="02020603050405020304" pitchFamily="18" charset="0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2800" i="0" u="none" dirty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anose="02020603050405020304" pitchFamily="18" charset="0"/>
              </a:rPr>
              <a:t>Από Γραμμική Κατανομή Φορτίου</a:t>
            </a:r>
            <a:endParaRPr lang="en-US" sz="2800" i="0" u="none" dirty="0">
              <a:solidFill>
                <a:srgbClr val="FC00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anose="02020603050405020304" pitchFamily="18" charset="0"/>
            </a:endParaRPr>
          </a:p>
        </p:txBody>
      </p:sp>
      <p:sp>
        <p:nvSpPr>
          <p:cNvPr id="3" name="Ορθογώνιο 2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69047" y="2233940"/>
            <a:ext cx="798745" cy="400110"/>
          </a:xfrm>
          <a:prstGeom prst="rect">
            <a:avLst/>
          </a:prstGeom>
          <a:blipFill rotWithShape="1">
            <a:blip r:embed="rId2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l-GR">
                <a:noFill/>
              </a:rPr>
              <a:t> </a:t>
            </a:r>
          </a:p>
        </p:txBody>
      </p:sp>
      <p:sp>
        <p:nvSpPr>
          <p:cNvPr id="4" name="Ορθογώνιο 3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140746" y="2069247"/>
            <a:ext cx="833305" cy="729495"/>
          </a:xfrm>
          <a:prstGeom prst="rect">
            <a:avLst/>
          </a:prstGeom>
          <a:blipFill rotWithShape="1">
            <a:blip r:embed="rId3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l-GR">
                <a:noFill/>
              </a:rPr>
              <a:t> </a:t>
            </a:r>
          </a:p>
        </p:txBody>
      </p:sp>
      <p:sp>
        <p:nvSpPr>
          <p:cNvPr id="6" name="TextBox 5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774026" y="1852567"/>
            <a:ext cx="4274119" cy="1223348"/>
          </a:xfrm>
          <a:prstGeom prst="rect">
            <a:avLst/>
          </a:prstGeom>
          <a:blipFill rotWithShape="1">
            <a:blip r:embed="rId4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l-GR">
                <a:noFill/>
              </a:rPr>
              <a:t> </a:t>
            </a:r>
          </a:p>
        </p:txBody>
      </p:sp>
      <p:sp>
        <p:nvSpPr>
          <p:cNvPr id="8" name="Ορθογώνιο 7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69046" y="3738890"/>
            <a:ext cx="798745" cy="400110"/>
          </a:xfrm>
          <a:prstGeom prst="rect">
            <a:avLst/>
          </a:prstGeom>
          <a:blipFill rotWithShape="1">
            <a:blip r:embed="rId5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l-GR">
                <a:noFill/>
              </a:rPr>
              <a:t> </a:t>
            </a:r>
          </a:p>
        </p:txBody>
      </p:sp>
      <p:sp>
        <p:nvSpPr>
          <p:cNvPr id="10" name="Ορθογώνιο 9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093121" y="3583722"/>
            <a:ext cx="833305" cy="729495"/>
          </a:xfrm>
          <a:prstGeom prst="rect">
            <a:avLst/>
          </a:prstGeom>
          <a:blipFill rotWithShape="1">
            <a:blip r:embed="rId6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l-GR">
                <a:noFill/>
              </a:rPr>
              <a:t> </a:t>
            </a:r>
          </a:p>
        </p:txBody>
      </p:sp>
      <p:sp>
        <p:nvSpPr>
          <p:cNvPr id="11" name="TextBox 10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716876" y="3357517"/>
            <a:ext cx="4062522" cy="1223348"/>
          </a:xfrm>
          <a:prstGeom prst="rect">
            <a:avLst/>
          </a:prstGeom>
          <a:blipFill rotWithShape="1">
            <a:blip r:embed="rId7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l-GR">
                <a:noFill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026"/>
          <p:cNvSpPr>
            <a:spLocks noChangeArrowheads="1"/>
          </p:cNvSpPr>
          <p:nvPr/>
        </p:nvSpPr>
        <p:spPr bwMode="auto">
          <a:xfrm>
            <a:off x="990600" y="477838"/>
            <a:ext cx="7162800" cy="712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2800" i="0" u="none" dirty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anose="02020603050405020304" pitchFamily="18" charset="0"/>
              </a:rPr>
              <a:t>ΕΝΤΑΣΗ ΗΛΕΚΤΡΙΚΟΥ ΠΕΔΙΟΥ</a:t>
            </a:r>
            <a:endParaRPr lang="en-US" sz="2800" i="0" u="none" dirty="0">
              <a:solidFill>
                <a:srgbClr val="FC00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anose="02020603050405020304" pitchFamily="18" charset="0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2800" i="0" u="none" dirty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anose="02020603050405020304" pitchFamily="18" charset="0"/>
              </a:rPr>
              <a:t>Από Γραμμική Κατανομή Φορτίου</a:t>
            </a:r>
            <a:endParaRPr lang="en-US" sz="2800" i="0" u="none" dirty="0">
              <a:solidFill>
                <a:srgbClr val="FC00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28318" y="1333500"/>
            <a:ext cx="2514085" cy="729495"/>
          </a:xfrm>
          <a:prstGeom prst="rect">
            <a:avLst/>
          </a:prstGeom>
          <a:blipFill rotWithShape="1">
            <a:blip r:embed="rId2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l-GR">
                <a:noFill/>
              </a:rPr>
              <a:t> </a:t>
            </a:r>
          </a:p>
        </p:txBody>
      </p:sp>
      <p:sp>
        <p:nvSpPr>
          <p:cNvPr id="24" name="TextBox 23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321067" y="1382016"/>
            <a:ext cx="2563394" cy="718658"/>
          </a:xfrm>
          <a:prstGeom prst="rect">
            <a:avLst/>
          </a:prstGeom>
          <a:blipFill rotWithShape="1">
            <a:blip r:embed="rId3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l-GR">
                <a:noFill/>
              </a:rPr>
              <a:t> </a:t>
            </a:r>
          </a:p>
        </p:txBody>
      </p:sp>
      <p:sp>
        <p:nvSpPr>
          <p:cNvPr id="25" name="TextBox 24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691125" y="1401237"/>
            <a:ext cx="1841081" cy="621837"/>
          </a:xfrm>
          <a:prstGeom prst="rect">
            <a:avLst/>
          </a:prstGeom>
          <a:blipFill rotWithShape="1">
            <a:blip r:embed="rId4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l-GR">
                <a:noFill/>
              </a:rPr>
              <a:t> </a:t>
            </a:r>
          </a:p>
        </p:txBody>
      </p:sp>
      <p:cxnSp>
        <p:nvCxnSpPr>
          <p:cNvPr id="8198" name="Ευθεία γραμμή σύνδεσης 25"/>
          <p:cNvCxnSpPr>
            <a:cxnSpLocks noChangeShapeType="1"/>
          </p:cNvCxnSpPr>
          <p:nvPr/>
        </p:nvCxnSpPr>
        <p:spPr bwMode="auto">
          <a:xfrm>
            <a:off x="477838" y="2276475"/>
            <a:ext cx="8207375" cy="0"/>
          </a:xfrm>
          <a:prstGeom prst="line">
            <a:avLst/>
          </a:prstGeom>
          <a:noFill/>
          <a:ln w="38100" algn="ctr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7" name="TextBox 26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83508" y="2600325"/>
            <a:ext cx="2718372" cy="729495"/>
          </a:xfrm>
          <a:prstGeom prst="rect">
            <a:avLst/>
          </a:prstGeom>
          <a:blipFill rotWithShape="1">
            <a:blip r:embed="rId5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l-GR">
                <a:noFill/>
              </a:rPr>
              <a:t> </a:t>
            </a:r>
          </a:p>
        </p:txBody>
      </p:sp>
      <p:sp>
        <p:nvSpPr>
          <p:cNvPr id="28" name="Ορθογώνιο 27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046179" y="2593946"/>
            <a:ext cx="2776978" cy="894797"/>
          </a:xfrm>
          <a:prstGeom prst="rect">
            <a:avLst/>
          </a:prstGeom>
          <a:blipFill rotWithShape="1">
            <a:blip r:embed="rId6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l-GR">
                <a:noFill/>
              </a:rPr>
              <a:t> </a:t>
            </a:r>
          </a:p>
        </p:txBody>
      </p:sp>
      <p:sp>
        <p:nvSpPr>
          <p:cNvPr id="29" name="Ορθογώνιο 28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03788" y="3957965"/>
            <a:ext cx="1675715" cy="748859"/>
          </a:xfrm>
          <a:prstGeom prst="rect">
            <a:avLst/>
          </a:prstGeom>
          <a:blipFill rotWithShape="1">
            <a:blip r:embed="rId7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l-GR">
                <a:noFill/>
              </a:rPr>
              <a:t> </a:t>
            </a:r>
          </a:p>
        </p:txBody>
      </p:sp>
      <p:sp>
        <p:nvSpPr>
          <p:cNvPr id="30" name="Ορθογώνιο 29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466130" y="3961048"/>
            <a:ext cx="833305" cy="748859"/>
          </a:xfrm>
          <a:prstGeom prst="rect">
            <a:avLst/>
          </a:prstGeom>
          <a:blipFill rotWithShape="1">
            <a:blip r:embed="rId8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l-GR">
                <a:noFill/>
              </a:rPr>
              <a:t> </a:t>
            </a:r>
          </a:p>
        </p:txBody>
      </p:sp>
      <p:sp>
        <p:nvSpPr>
          <p:cNvPr id="31" name="Ορθογώνιο 30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653950" y="2652261"/>
            <a:ext cx="2090701" cy="1006622"/>
          </a:xfrm>
          <a:prstGeom prst="rect">
            <a:avLst/>
          </a:prstGeom>
          <a:blipFill rotWithShape="1">
            <a:blip r:embed="rId9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l-GR">
                <a:noFill/>
              </a:rPr>
              <a:t> </a:t>
            </a:r>
          </a:p>
        </p:txBody>
      </p:sp>
      <p:sp>
        <p:nvSpPr>
          <p:cNvPr id="32" name="Ορθογώνιο 31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904057" y="3957344"/>
            <a:ext cx="2739724" cy="987386"/>
          </a:xfrm>
          <a:prstGeom prst="rect">
            <a:avLst/>
          </a:prstGeom>
          <a:blipFill rotWithShape="1">
            <a:blip r:embed="rId10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l-GR">
                <a:noFill/>
              </a:rPr>
              <a:t> </a:t>
            </a:r>
          </a:p>
        </p:txBody>
      </p:sp>
      <p:sp>
        <p:nvSpPr>
          <p:cNvPr id="33" name="Ορθογώνιο 32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100879" y="3962245"/>
            <a:ext cx="2476126" cy="987386"/>
          </a:xfrm>
          <a:prstGeom prst="rect">
            <a:avLst/>
          </a:prstGeom>
          <a:blipFill rotWithShape="1">
            <a:blip r:embed="rId11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l-GR">
                <a:noFill/>
              </a:rPr>
              <a:t> </a:t>
            </a:r>
          </a:p>
        </p:txBody>
      </p:sp>
      <p:sp>
        <p:nvSpPr>
          <p:cNvPr id="34" name="Ορθογώνιο 33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95379" y="5491490"/>
            <a:ext cx="803553" cy="428259"/>
          </a:xfrm>
          <a:prstGeom prst="rect">
            <a:avLst/>
          </a:prstGeom>
          <a:blipFill rotWithShape="1">
            <a:blip r:embed="rId12"/>
            <a:stretch>
              <a:fillRect b="-7143"/>
            </a:stretch>
          </a:blipFill>
        </p:spPr>
        <p:txBody>
          <a:bodyPr/>
          <a:lstStyle/>
          <a:p>
            <a:pPr>
              <a:defRPr/>
            </a:pPr>
            <a:r>
              <a:rPr lang="el-GR">
                <a:noFill/>
              </a:rPr>
              <a:t> </a:t>
            </a:r>
          </a:p>
        </p:txBody>
      </p:sp>
      <p:sp>
        <p:nvSpPr>
          <p:cNvPr id="35" name="Ορθογώνιο 34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089826" y="5340675"/>
            <a:ext cx="833305" cy="729495"/>
          </a:xfrm>
          <a:prstGeom prst="rect">
            <a:avLst/>
          </a:prstGeom>
          <a:blipFill rotWithShape="1">
            <a:blip r:embed="rId13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l-GR">
                <a:noFill/>
              </a:rPr>
              <a:t> </a:t>
            </a:r>
          </a:p>
        </p:txBody>
      </p:sp>
      <p:sp>
        <p:nvSpPr>
          <p:cNvPr id="36" name="TextBox 35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734899" y="5287159"/>
            <a:ext cx="3648819" cy="1027461"/>
          </a:xfrm>
          <a:prstGeom prst="rect">
            <a:avLst/>
          </a:prstGeom>
          <a:blipFill rotWithShape="1">
            <a:blip r:embed="rId14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l-GR">
                <a:noFill/>
              </a:rPr>
              <a:t> </a:t>
            </a:r>
          </a:p>
        </p:txBody>
      </p:sp>
      <p:sp>
        <p:nvSpPr>
          <p:cNvPr id="37" name="Ορθογώνιο 36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281878" y="5334171"/>
            <a:ext cx="833305" cy="729495"/>
          </a:xfrm>
          <a:prstGeom prst="rect">
            <a:avLst/>
          </a:prstGeom>
          <a:blipFill rotWithShape="1">
            <a:blip r:embed="rId15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l-GR">
                <a:noFill/>
              </a:rPr>
              <a:t> </a:t>
            </a:r>
          </a:p>
        </p:txBody>
      </p:sp>
      <p:grpSp>
        <p:nvGrpSpPr>
          <p:cNvPr id="38" name="Ομάδα 37"/>
          <p:cNvGrpSpPr>
            <a:grpSpLocks/>
          </p:cNvGrpSpPr>
          <p:nvPr/>
        </p:nvGrpSpPr>
        <p:grpSpPr bwMode="auto">
          <a:xfrm>
            <a:off x="7877175" y="5237163"/>
            <a:ext cx="746125" cy="1262062"/>
            <a:chOff x="7753349" y="5275419"/>
            <a:chExt cx="745844" cy="1261505"/>
          </a:xfrm>
        </p:grpSpPr>
        <p:sp>
          <p:nvSpPr>
            <p:cNvPr id="39" name="TextBox 38"/>
            <p:cNvSpPr txBox="1">
              <a:spLocks noRot="1" noChangeAspect="1" noMove="1" noResize="1" noEditPoints="1" noAdjustHandles="1" noChangeArrowheads="1" noChangeShapeType="1" noTextEdit="1"/>
            </p:cNvSpPr>
            <p:nvPr/>
          </p:nvSpPr>
          <p:spPr>
            <a:xfrm>
              <a:off x="7753349" y="5275419"/>
              <a:ext cx="729687" cy="338554"/>
            </a:xfrm>
            <a:prstGeom prst="rect">
              <a:avLst/>
            </a:prstGeom>
            <a:blipFill rotWithShape="1">
              <a:blip r:embed="rId16"/>
              <a:stretch>
                <a:fillRect b="-10714"/>
              </a:stretch>
            </a:blipFill>
          </p:spPr>
          <p:txBody>
            <a:bodyPr/>
            <a:lstStyle/>
            <a:p>
              <a:pPr>
                <a:defRPr/>
              </a:pPr>
              <a:r>
                <a:rPr lang="el-GR">
                  <a:noFill/>
                </a:rPr>
                <a:t> </a:t>
              </a:r>
            </a:p>
          </p:txBody>
        </p:sp>
        <p:sp>
          <p:nvSpPr>
            <p:cNvPr id="40" name="TextBox 39"/>
            <p:cNvSpPr txBox="1">
              <a:spLocks noRot="1" noChangeAspect="1" noMove="1" noResize="1" noEditPoints="1" noAdjustHandles="1" noChangeArrowheads="1" noChangeShapeType="1" noTextEdit="1"/>
            </p:cNvSpPr>
            <p:nvPr/>
          </p:nvSpPr>
          <p:spPr>
            <a:xfrm>
              <a:off x="7769506" y="6198370"/>
              <a:ext cx="729687" cy="338554"/>
            </a:xfrm>
            <a:prstGeom prst="rect">
              <a:avLst/>
            </a:prstGeom>
            <a:blipFill rotWithShape="1">
              <a:blip r:embed="rId17"/>
              <a:stretch>
                <a:fillRect b="-12727"/>
              </a:stretch>
            </a:blipFill>
          </p:spPr>
          <p:txBody>
            <a:bodyPr/>
            <a:lstStyle/>
            <a:p>
              <a:pPr>
                <a:defRPr/>
              </a:pPr>
              <a:r>
                <a:rPr lang="el-GR">
                  <a:noFill/>
                </a:rPr>
                <a:t> </a:t>
              </a:r>
            </a:p>
          </p:txBody>
        </p:sp>
      </p:grpSp>
      <p:sp>
        <p:nvSpPr>
          <p:cNvPr id="41" name="TextBox 40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958750" y="5335873"/>
            <a:ext cx="2177969" cy="1070549"/>
          </a:xfrm>
          <a:prstGeom prst="rect">
            <a:avLst/>
          </a:prstGeom>
          <a:blipFill rotWithShape="1">
            <a:blip r:embed="rId18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l-GR">
                <a:noFill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26"/>
          <p:cNvSpPr>
            <a:spLocks noChangeArrowheads="1"/>
          </p:cNvSpPr>
          <p:nvPr/>
        </p:nvSpPr>
        <p:spPr bwMode="auto">
          <a:xfrm>
            <a:off x="990600" y="477838"/>
            <a:ext cx="7162800" cy="712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2800" i="0" u="none" dirty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anose="02020603050405020304" pitchFamily="18" charset="0"/>
              </a:rPr>
              <a:t>ΕΝΤΑΣΗ ΗΛΕΚΤΡΙΚΟΥ ΠΕΔΙΟΥ</a:t>
            </a:r>
            <a:endParaRPr lang="en-US" sz="2800" i="0" u="none" dirty="0">
              <a:solidFill>
                <a:srgbClr val="FC00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anose="02020603050405020304" pitchFamily="18" charset="0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2800" i="0" u="none" dirty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anose="02020603050405020304" pitchFamily="18" charset="0"/>
              </a:rPr>
              <a:t>Από Γραμμική Κατανομή Φορτίου</a:t>
            </a:r>
            <a:endParaRPr lang="en-US" sz="2800" i="0" u="none" dirty="0">
              <a:solidFill>
                <a:srgbClr val="FC00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72930" y="1876425"/>
            <a:ext cx="803553" cy="428259"/>
          </a:xfrm>
          <a:prstGeom prst="rect">
            <a:avLst/>
          </a:prstGeom>
          <a:blipFill rotWithShape="1">
            <a:blip r:embed="rId2"/>
            <a:stretch>
              <a:fillRect b="-7143"/>
            </a:stretch>
          </a:blipFill>
        </p:spPr>
        <p:txBody>
          <a:bodyPr/>
          <a:lstStyle/>
          <a:p>
            <a:r>
              <a:rPr lang="el-GR">
                <a:noFill/>
              </a:rPr>
              <a:t> </a:t>
            </a:r>
          </a:p>
        </p:txBody>
      </p:sp>
      <p:sp>
        <p:nvSpPr>
          <p:cNvPr id="18" name="TextBox 17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067332" y="1711732"/>
            <a:ext cx="1068434" cy="729495"/>
          </a:xfrm>
          <a:prstGeom prst="rect">
            <a:avLst/>
          </a:prstGeom>
          <a:blipFill rotWithShape="1">
            <a:blip r:embed="rId3"/>
            <a:stretch>
              <a:fillRect/>
            </a:stretch>
          </a:blipFill>
        </p:spPr>
        <p:txBody>
          <a:bodyPr/>
          <a:lstStyle/>
          <a:p>
            <a:r>
              <a:rPr lang="el-GR">
                <a:noFill/>
              </a:rPr>
              <a:t> </a:t>
            </a:r>
          </a:p>
        </p:txBody>
      </p:sp>
      <p:sp>
        <p:nvSpPr>
          <p:cNvPr id="20" name="TextBox 19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953632" y="1731704"/>
            <a:ext cx="4760727" cy="1070549"/>
          </a:xfrm>
          <a:prstGeom prst="rect">
            <a:avLst/>
          </a:prstGeom>
          <a:blipFill rotWithShape="1">
            <a:blip r:embed="rId4"/>
            <a:stretch>
              <a:fillRect/>
            </a:stretch>
          </a:blipFill>
        </p:spPr>
        <p:txBody>
          <a:bodyPr/>
          <a:lstStyle/>
          <a:p>
            <a:r>
              <a:rPr lang="el-GR">
                <a:noFill/>
              </a:rPr>
              <a:t> </a:t>
            </a:r>
          </a:p>
        </p:txBody>
      </p:sp>
      <p:sp>
        <p:nvSpPr>
          <p:cNvPr id="22" name="TextBox 2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72930" y="3248025"/>
            <a:ext cx="803553" cy="428259"/>
          </a:xfrm>
          <a:prstGeom prst="rect">
            <a:avLst/>
          </a:prstGeom>
          <a:blipFill rotWithShape="1">
            <a:blip r:embed="rId2"/>
            <a:stretch>
              <a:fillRect b="-7143"/>
            </a:stretch>
          </a:blipFill>
        </p:spPr>
        <p:txBody>
          <a:bodyPr/>
          <a:lstStyle/>
          <a:p>
            <a:r>
              <a:rPr lang="el-GR">
                <a:noFill/>
              </a:rPr>
              <a:t> </a:t>
            </a:r>
          </a:p>
        </p:txBody>
      </p:sp>
      <p:sp>
        <p:nvSpPr>
          <p:cNvPr id="23" name="TextBox 22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067332" y="3083332"/>
            <a:ext cx="1068434" cy="729495"/>
          </a:xfrm>
          <a:prstGeom prst="rect">
            <a:avLst/>
          </a:prstGeom>
          <a:blipFill rotWithShape="1">
            <a:blip r:embed="rId3"/>
            <a:stretch>
              <a:fillRect/>
            </a:stretch>
          </a:blipFill>
        </p:spPr>
        <p:txBody>
          <a:bodyPr/>
          <a:lstStyle/>
          <a:p>
            <a:r>
              <a:rPr lang="el-GR">
                <a:noFill/>
              </a:rPr>
              <a:t> </a:t>
            </a:r>
          </a:p>
        </p:txBody>
      </p:sp>
      <p:sp>
        <p:nvSpPr>
          <p:cNvPr id="24" name="TextBox 23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953632" y="3103304"/>
            <a:ext cx="4525598" cy="1070549"/>
          </a:xfrm>
          <a:prstGeom prst="rect">
            <a:avLst/>
          </a:prstGeom>
          <a:blipFill rotWithShape="1">
            <a:blip r:embed="rId5"/>
            <a:stretch>
              <a:fillRect/>
            </a:stretch>
          </a:blipFill>
        </p:spPr>
        <p:txBody>
          <a:bodyPr/>
          <a:lstStyle/>
          <a:p>
            <a:r>
              <a:rPr lang="el-GR">
                <a:noFill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LECT111">
  <a:themeElements>
    <a:clrScheme name="">
      <a:dk1>
        <a:srgbClr val="000040"/>
      </a:dk1>
      <a:lt1>
        <a:srgbClr val="FFFFFF"/>
      </a:lt1>
      <a:dk2>
        <a:srgbClr val="000080"/>
      </a:dk2>
      <a:lt2>
        <a:srgbClr val="FAFD00"/>
      </a:lt2>
      <a:accent1>
        <a:srgbClr val="00FF00"/>
      </a:accent1>
      <a:accent2>
        <a:srgbClr val="00FFFF"/>
      </a:accent2>
      <a:accent3>
        <a:srgbClr val="AAAAC0"/>
      </a:accent3>
      <a:accent4>
        <a:srgbClr val="DADADA"/>
      </a:accent4>
      <a:accent5>
        <a:srgbClr val="AAFFAA"/>
      </a:accent5>
      <a:accent6>
        <a:srgbClr val="00E7E7"/>
      </a:accent6>
      <a:hlink>
        <a:srgbClr val="FF00FF"/>
      </a:hlink>
      <a:folHlink>
        <a:srgbClr val="8080FF"/>
      </a:folHlink>
    </a:clrScheme>
    <a:fontScheme name="LECT11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45720" rIns="0" bIns="45720" numCol="1" anchor="t" anchorCtr="0" compatLnSpc="1">
        <a:prstTxWarp prst="textNoShape">
          <a:avLst/>
        </a:prstTxWarp>
      </a:bodyPr>
      <a:lstStyle>
        <a:defPPr marL="285750" marR="0" indent="-28575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500" b="1" i="1" u="sng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45720" rIns="0" bIns="45720" numCol="1" anchor="t" anchorCtr="0" compatLnSpc="1">
        <a:prstTxWarp prst="textNoShape">
          <a:avLst/>
        </a:prstTxWarp>
      </a:bodyPr>
      <a:lstStyle>
        <a:defPPr marL="285750" marR="0" indent="-28575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500" b="1" i="1" u="sng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LECT11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11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11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11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11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11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11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C:\MSOFFICE\Templates\LECT111.pot</Template>
  <TotalTime>16032</TotalTime>
  <Pages>35</Pages>
  <Words>2443</Words>
  <Application>Microsoft Office PowerPoint</Application>
  <PresentationFormat>Προβολή στην οθόνη (4:3)</PresentationFormat>
  <Paragraphs>342</Paragraphs>
  <Slides>20</Slides>
  <Notes>1</Notes>
  <HiddenSlides>0</HiddenSlides>
  <MMClips>0</MMClips>
  <ScaleCrop>false</ScaleCrop>
  <HeadingPairs>
    <vt:vector size="8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1</vt:i4>
      </vt:variant>
      <vt:variant>
        <vt:lpstr>Τίτλοι διαφανειών</vt:lpstr>
      </vt:variant>
      <vt:variant>
        <vt:i4>20</vt:i4>
      </vt:variant>
    </vt:vector>
  </HeadingPairs>
  <TitlesOfParts>
    <vt:vector size="27" baseType="lpstr">
      <vt:lpstr>Arial</vt:lpstr>
      <vt:lpstr>Cambria Math</vt:lpstr>
      <vt:lpstr>Helvetica</vt:lpstr>
      <vt:lpstr>Monotype Sorts</vt:lpstr>
      <vt:lpstr>Times New Roman</vt:lpstr>
      <vt:lpstr>LECT111</vt:lpstr>
      <vt:lpstr>Εξίσωση</vt:lpstr>
      <vt:lpstr>ΗΛΕΚΤΡΟΣΤΑΤΙΚΗ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>University of Connecticut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Physics 131: Lecture 14 Notes</dc:title>
  <dc:subject>Work &amp; Energy</dc:subject>
  <dc:creator>Richard T. Jones</dc:creator>
  <cp:lastModifiedBy>Sideris</cp:lastModifiedBy>
  <cp:revision>758</cp:revision>
  <cp:lastPrinted>2005-04-05T18:23:51Z</cp:lastPrinted>
  <dcterms:created xsi:type="dcterms:W3CDTF">1994-12-12T17:21:30Z</dcterms:created>
  <dcterms:modified xsi:type="dcterms:W3CDTF">2020-05-07T17:07:33Z</dcterms:modified>
</cp:coreProperties>
</file>