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7" r:id="rId3"/>
    <p:sldId id="274" r:id="rId4"/>
    <p:sldId id="279" r:id="rId5"/>
    <p:sldId id="280" r:id="rId6"/>
    <p:sldId id="257" r:id="rId7"/>
    <p:sldId id="275" r:id="rId8"/>
    <p:sldId id="259" r:id="rId9"/>
    <p:sldId id="276" r:id="rId10"/>
    <p:sldId id="260" r:id="rId11"/>
    <p:sldId id="258" r:id="rId12"/>
    <p:sldId id="262" r:id="rId13"/>
    <p:sldId id="264" r:id="rId14"/>
    <p:sldId id="263" r:id="rId15"/>
    <p:sldId id="281" r:id="rId16"/>
    <p:sldId id="282" r:id="rId17"/>
    <p:sldId id="269" r:id="rId18"/>
    <p:sldId id="273"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a:srgbClr val="ABDB77"/>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816" y="7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619D9A-E37E-4303-B09C-5485BA1CE5AD}" type="datetimeFigureOut">
              <a:rPr lang="el-GR" smtClean="0"/>
              <a:t>26/2/2019</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B73FA9-792C-40C2-86A6-6DB0F2F59B43}" type="slidenum">
              <a:rPr lang="el-GR" smtClean="0"/>
              <a:t>‹#›</a:t>
            </a:fld>
            <a:endParaRPr lang="el-GR"/>
          </a:p>
        </p:txBody>
      </p:sp>
    </p:spTree>
    <p:extLst>
      <p:ext uri="{BB962C8B-B14F-4D97-AF65-F5344CB8AC3E}">
        <p14:creationId xmlns:p14="http://schemas.microsoft.com/office/powerpoint/2010/main" val="2243530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94B73FA9-792C-40C2-86A6-6DB0F2F59B43}" type="slidenum">
              <a:rPr lang="el-GR" smtClean="0"/>
              <a:t>3</a:t>
            </a:fld>
            <a:endParaRPr lang="el-GR"/>
          </a:p>
        </p:txBody>
      </p:sp>
    </p:spTree>
    <p:extLst>
      <p:ext uri="{BB962C8B-B14F-4D97-AF65-F5344CB8AC3E}">
        <p14:creationId xmlns:p14="http://schemas.microsoft.com/office/powerpoint/2010/main" val="1620958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0F05032B-54FE-4BCD-A657-5436905E4615}" type="datetimeFigureOut">
              <a:rPr lang="el-GR" smtClean="0"/>
              <a:t>26/2/2019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165801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F05032B-54FE-4BCD-A657-5436905E4615}" type="datetimeFigureOut">
              <a:rPr lang="el-GR" smtClean="0"/>
              <a:t>26/2/2019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3349900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F05032B-54FE-4BCD-A657-5436905E4615}" type="datetimeFigureOut">
              <a:rPr lang="el-GR" smtClean="0"/>
              <a:t>26/2/2019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3175321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F05032B-54FE-4BCD-A657-5436905E4615}" type="datetimeFigureOut">
              <a:rPr lang="el-GR" smtClean="0"/>
              <a:t>26/2/2019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2373745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0F05032B-54FE-4BCD-A657-5436905E4615}" type="datetimeFigureOut">
              <a:rPr lang="el-GR" smtClean="0"/>
              <a:t>26/2/2019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568735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0F05032B-54FE-4BCD-A657-5436905E4615}" type="datetimeFigureOut">
              <a:rPr lang="el-GR" smtClean="0"/>
              <a:t>26/2/2019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746001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0F05032B-54FE-4BCD-A657-5436905E4615}" type="datetimeFigureOut">
              <a:rPr lang="el-GR" smtClean="0"/>
              <a:t>26/2/2019</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3756892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0F05032B-54FE-4BCD-A657-5436905E4615}" type="datetimeFigureOut">
              <a:rPr lang="el-GR" smtClean="0"/>
              <a:t>26/2/2019</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558442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0F05032B-54FE-4BCD-A657-5436905E4615}" type="datetimeFigureOut">
              <a:rPr lang="el-GR" smtClean="0"/>
              <a:t>26/2/2019</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1473796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F05032B-54FE-4BCD-A657-5436905E4615}" type="datetimeFigureOut">
              <a:rPr lang="el-GR" smtClean="0"/>
              <a:t>26/2/2019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344642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F05032B-54FE-4BCD-A657-5436905E4615}" type="datetimeFigureOut">
              <a:rPr lang="el-GR" smtClean="0"/>
              <a:t>26/2/2019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2255068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05032B-54FE-4BCD-A657-5436905E4615}" type="datetimeFigureOut">
              <a:rPr lang="el-GR" smtClean="0"/>
              <a:t>26/2/2019</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E2E649-CEAA-495D-8116-279D8B067E94}" type="slidenum">
              <a:rPr lang="el-GR" smtClean="0"/>
              <a:t>‹#›</a:t>
            </a:fld>
            <a:endParaRPr lang="el-GR"/>
          </a:p>
        </p:txBody>
      </p:sp>
    </p:spTree>
    <p:extLst>
      <p:ext uri="{BB962C8B-B14F-4D97-AF65-F5344CB8AC3E}">
        <p14:creationId xmlns:p14="http://schemas.microsoft.com/office/powerpoint/2010/main" val="918238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psy.gr/first.php?mid=14&amp;subid=13&amp;ssid=0&amp;id=1372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psy.gr/first.php?mid=14&amp;subid=13&amp;ssid=0&amp;id=13729"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psy.gr/first.php?mid=14&amp;subid=13&amp;ssid=0&amp;id=13729"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858218"/>
          </a:xfrm>
          <a:solidFill>
            <a:schemeClr val="bg1"/>
          </a:solidFill>
        </p:spPr>
        <p:txBody>
          <a:bodyPr>
            <a:normAutofit/>
          </a:bodyPr>
          <a:lstStyle/>
          <a:p>
            <a:r>
              <a:rPr lang="el-GR" sz="1400" dirty="0" smtClean="0">
                <a:solidFill>
                  <a:srgbClr val="008080"/>
                </a:solidFill>
                <a:latin typeface="Comic Sans MS" panose="030F0702030302020204" pitchFamily="66" charset="0"/>
              </a:rPr>
              <a:t>                                                                                             </a:t>
            </a:r>
            <a:r>
              <a:rPr lang="el-GR" sz="1600" dirty="0" smtClean="0">
                <a:solidFill>
                  <a:srgbClr val="008080"/>
                </a:solidFill>
                <a:latin typeface="Comic Sans MS" panose="030F0702030302020204" pitchFamily="66" charset="0"/>
              </a:rPr>
              <a:t>Πρόγραμμα Ειδίκευσης </a:t>
            </a:r>
            <a:br>
              <a:rPr lang="el-GR" sz="1600" dirty="0" smtClean="0">
                <a:solidFill>
                  <a:srgbClr val="008080"/>
                </a:solidFill>
                <a:latin typeface="Comic Sans MS" panose="030F0702030302020204" pitchFamily="66" charset="0"/>
              </a:rPr>
            </a:br>
            <a:r>
              <a:rPr lang="el-GR" sz="1600" dirty="0" smtClean="0">
                <a:solidFill>
                  <a:srgbClr val="008080"/>
                </a:solidFill>
                <a:latin typeface="Comic Sans MS" panose="030F0702030302020204" pitchFamily="66" charset="0"/>
              </a:rPr>
              <a:t>                                                                                 στη Συμβουλευτική </a:t>
            </a:r>
            <a:br>
              <a:rPr lang="el-GR" sz="1600" dirty="0" smtClean="0">
                <a:solidFill>
                  <a:srgbClr val="008080"/>
                </a:solidFill>
                <a:latin typeface="Comic Sans MS" panose="030F0702030302020204" pitchFamily="66" charset="0"/>
              </a:rPr>
            </a:br>
            <a:r>
              <a:rPr lang="el-GR" sz="1600" dirty="0" smtClean="0">
                <a:solidFill>
                  <a:srgbClr val="008080"/>
                </a:solidFill>
                <a:latin typeface="Comic Sans MS" panose="030F0702030302020204" pitchFamily="66" charset="0"/>
              </a:rPr>
              <a:t>                                                                                και </a:t>
            </a:r>
            <a:br>
              <a:rPr lang="el-GR" sz="1600" dirty="0" smtClean="0">
                <a:solidFill>
                  <a:srgbClr val="008080"/>
                </a:solidFill>
                <a:latin typeface="Comic Sans MS" panose="030F0702030302020204" pitchFamily="66" charset="0"/>
              </a:rPr>
            </a:br>
            <a:r>
              <a:rPr lang="el-GR" sz="1600" dirty="0" smtClean="0">
                <a:solidFill>
                  <a:srgbClr val="008080"/>
                </a:solidFill>
                <a:latin typeface="Comic Sans MS" panose="030F0702030302020204" pitchFamily="66" charset="0"/>
              </a:rPr>
              <a:t>                                                                                   στον Προσανατολισμό</a:t>
            </a:r>
            <a:endParaRPr lang="el-GR" sz="1600" dirty="0">
              <a:solidFill>
                <a:srgbClr val="008080"/>
              </a:solidFill>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1" y="404664"/>
            <a:ext cx="2736303" cy="1584176"/>
          </a:xfrm>
        </p:spPr>
      </p:pic>
      <p:sp>
        <p:nvSpPr>
          <p:cNvPr id="6" name="TextBox 5"/>
          <p:cNvSpPr txBox="1"/>
          <p:nvPr/>
        </p:nvSpPr>
        <p:spPr>
          <a:xfrm>
            <a:off x="611560" y="2204864"/>
            <a:ext cx="8280920" cy="4124206"/>
          </a:xfrm>
          <a:prstGeom prst="rect">
            <a:avLst/>
          </a:prstGeom>
          <a:gradFill>
            <a:gsLst>
              <a:gs pos="99000">
                <a:srgbClr val="FFFFFF"/>
              </a:gs>
              <a:gs pos="100000">
                <a:srgbClr val="7D8496"/>
              </a:gs>
              <a:gs pos="79000">
                <a:srgbClr val="E6E6E6"/>
              </a:gs>
              <a:gs pos="100000">
                <a:srgbClr val="7D8496"/>
              </a:gs>
              <a:gs pos="100000">
                <a:srgbClr val="E6E6E6"/>
              </a:gs>
            </a:gsLst>
            <a:lin ang="5400000" scaled="0"/>
          </a:gradFill>
        </p:spPr>
        <p:txBody>
          <a:bodyPr wrap="square" rtlCol="0">
            <a:spAutoFit/>
          </a:bodyPr>
          <a:lstStyle/>
          <a:p>
            <a:endParaRPr lang="el-GR" dirty="0" smtClean="0"/>
          </a:p>
          <a:p>
            <a:endParaRPr lang="el-GR" dirty="0"/>
          </a:p>
          <a:p>
            <a:pPr algn="ctr"/>
            <a:endParaRPr lang="el-GR" sz="2000" b="1" i="1" dirty="0" smtClean="0"/>
          </a:p>
          <a:p>
            <a:pPr algn="ctr"/>
            <a:r>
              <a:rPr lang="el-GR" sz="2000" b="1" i="1" dirty="0" smtClean="0"/>
              <a:t>Συμβουλευτική Κοινωνικά Ευάλωτων Ομάδων</a:t>
            </a:r>
          </a:p>
          <a:p>
            <a:pPr algn="ctr"/>
            <a:endParaRPr lang="el-GR" sz="2000" b="1" i="1" dirty="0" smtClean="0"/>
          </a:p>
          <a:p>
            <a:pPr algn="ctr"/>
            <a:r>
              <a:rPr lang="el-GR" sz="2000" b="1" i="1" dirty="0" smtClean="0"/>
              <a:t>(Διαπολιτισμική Συμβουλευτική , Μειονότητες, ΑΜΕΑ κλπ)</a:t>
            </a:r>
          </a:p>
          <a:p>
            <a:endParaRPr lang="el-GR" sz="2000" b="1" i="1" dirty="0"/>
          </a:p>
          <a:p>
            <a:endParaRPr lang="el-GR" dirty="0" smtClean="0"/>
          </a:p>
          <a:p>
            <a:endParaRPr lang="el-GR" dirty="0"/>
          </a:p>
          <a:p>
            <a:endParaRPr lang="el-GR" dirty="0" smtClean="0"/>
          </a:p>
          <a:p>
            <a:endParaRPr lang="el-GR" dirty="0"/>
          </a:p>
          <a:p>
            <a:endParaRPr lang="el-GR" dirty="0" smtClean="0"/>
          </a:p>
          <a:p>
            <a:endParaRPr lang="el-GR" dirty="0" smtClean="0"/>
          </a:p>
          <a:p>
            <a:endParaRPr lang="el-GR" dirty="0"/>
          </a:p>
        </p:txBody>
      </p:sp>
    </p:spTree>
    <p:extLst>
      <p:ext uri="{BB962C8B-B14F-4D97-AF65-F5344CB8AC3E}">
        <p14:creationId xmlns:p14="http://schemas.microsoft.com/office/powerpoint/2010/main" val="2206912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000" b="1" i="1" dirty="0" smtClean="0">
                <a:solidFill>
                  <a:srgbClr val="008080"/>
                </a:solidFill>
              </a:rPr>
              <a:t>Συμβουλευτική προσφύγων</a:t>
            </a:r>
            <a:endParaRPr lang="el-GR" sz="2000" dirty="0"/>
          </a:p>
        </p:txBody>
      </p:sp>
      <p:sp>
        <p:nvSpPr>
          <p:cNvPr id="3" name="Θέση περιεχομένου 2"/>
          <p:cNvSpPr>
            <a:spLocks noGrp="1"/>
          </p:cNvSpPr>
          <p:nvPr>
            <p:ph idx="1"/>
          </p:nvPr>
        </p:nvSpPr>
        <p:spPr>
          <a:xfrm>
            <a:off x="467544" y="1484664"/>
            <a:ext cx="8229600" cy="4752648"/>
          </a:xfrm>
          <a:gradFill>
            <a:gsLst>
              <a:gs pos="58000">
                <a:srgbClr val="FFFFFF"/>
              </a:gs>
              <a:gs pos="99000">
                <a:srgbClr val="E6E6E6"/>
              </a:gs>
              <a:gs pos="100000">
                <a:srgbClr val="7D8496"/>
              </a:gs>
              <a:gs pos="100000">
                <a:srgbClr val="E6E6E6"/>
              </a:gs>
              <a:gs pos="100000">
                <a:srgbClr val="7D8496"/>
              </a:gs>
              <a:gs pos="99000">
                <a:srgbClr val="E6E6E6"/>
              </a:gs>
            </a:gsLst>
            <a:lin ang="5400000" scaled="0"/>
          </a:gradFill>
        </p:spPr>
        <p:txBody>
          <a:bodyPr>
            <a:normAutofit/>
          </a:bodyPr>
          <a:lstStyle/>
          <a:p>
            <a:pPr marL="0" indent="0">
              <a:buNone/>
            </a:pPr>
            <a:endParaRPr lang="el-GR" sz="1400" u="sng" dirty="0" smtClean="0">
              <a:latin typeface="Comic Sans MS" panose="030F0702030302020204" pitchFamily="66" charset="0"/>
            </a:endParaRPr>
          </a:p>
          <a:p>
            <a:pPr marL="0" indent="0">
              <a:buNone/>
            </a:pPr>
            <a:r>
              <a:rPr lang="el-GR" sz="1400" u="sng" dirty="0" smtClean="0">
                <a:latin typeface="Comic Sans MS" panose="030F0702030302020204" pitchFamily="66" charset="0"/>
              </a:rPr>
              <a:t>Κατά τη διάρκεια της μετακίνησής τους</a:t>
            </a:r>
          </a:p>
          <a:p>
            <a:pPr marL="0" indent="0">
              <a:buNone/>
            </a:pPr>
            <a:endParaRPr lang="el-GR" sz="1400" u="sng"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Σεξουαλική βία</a:t>
            </a:r>
          </a:p>
          <a:p>
            <a:pPr>
              <a:buFont typeface="Wingdings" panose="05000000000000000000" pitchFamily="2" charset="2"/>
              <a:buChar char="ü"/>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Μεταδοτικές ασθένειες</a:t>
            </a:r>
          </a:p>
          <a:p>
            <a:pPr>
              <a:buFont typeface="Wingdings" panose="05000000000000000000" pitchFamily="2" charset="2"/>
              <a:buChar char="ü"/>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Εκβιασμός και εμπορία ανθρώπων</a:t>
            </a:r>
          </a:p>
          <a:p>
            <a:pPr>
              <a:buFont typeface="Wingdings" panose="05000000000000000000" pitchFamily="2" charset="2"/>
              <a:buChar char="ü"/>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Άγχος αποχωρισμού από συγγενείς και υποστηρικτικές δομές</a:t>
            </a:r>
          </a:p>
          <a:p>
            <a:pPr>
              <a:buFont typeface="Wingdings" panose="05000000000000000000" pitchFamily="2" charset="2"/>
              <a:buChar char="ü"/>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Φόβος για απώλεια της ζωής τους</a:t>
            </a:r>
            <a:endParaRPr lang="el-GR" sz="1400" dirty="0" smtClean="0">
              <a:latin typeface="Comic Sans MS" panose="030F0702030302020204" pitchFamily="66" charset="0"/>
            </a:endParaRPr>
          </a:p>
          <a:p>
            <a:pPr>
              <a:buAutoNum type="arabicPeriod" startAt="5"/>
            </a:pPr>
            <a:endParaRPr lang="el-GR" sz="1400" u="sng" dirty="0">
              <a:latin typeface="Comic Sans MS" panose="030F0702030302020204" pitchFamily="66" charset="0"/>
            </a:endParaRPr>
          </a:p>
          <a:p>
            <a:pPr marL="0" indent="0">
              <a:buNone/>
            </a:pPr>
            <a:endParaRPr lang="el-GR" sz="1800" dirty="0">
              <a:latin typeface="Comic Sans MS" panose="030F0702030302020204" pitchFamily="66" charset="0"/>
            </a:endParaRPr>
          </a:p>
          <a:p>
            <a:pPr>
              <a:buFont typeface="Wingdings" panose="05000000000000000000" pitchFamily="2" charset="2"/>
              <a:buChar char="ü"/>
            </a:pPr>
            <a:endParaRPr lang="el-GR" sz="1400" dirty="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404664"/>
            <a:ext cx="1865451" cy="1080000"/>
          </a:xfrm>
        </p:spPr>
      </p:pic>
      <p:pic>
        <p:nvPicPr>
          <p:cNvPr id="5"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1" y="404664"/>
            <a:ext cx="1865451" cy="1080000"/>
          </a:xfrm>
          <a:prstGeom prst="rect">
            <a:avLst/>
          </a:prstGeom>
        </p:spPr>
      </p:pic>
    </p:spTree>
    <p:extLst>
      <p:ext uri="{BB962C8B-B14F-4D97-AF65-F5344CB8AC3E}">
        <p14:creationId xmlns:p14="http://schemas.microsoft.com/office/powerpoint/2010/main" val="1235968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210146"/>
          </a:xfrm>
        </p:spPr>
        <p:txBody>
          <a:bodyPr>
            <a:normAutofit/>
          </a:bodyPr>
          <a:lstStyle/>
          <a:p>
            <a:pPr algn="r"/>
            <a:r>
              <a:rPr lang="el-GR" sz="1800" b="1" i="1" dirty="0" smtClean="0">
                <a:solidFill>
                  <a:srgbClr val="008080"/>
                </a:solidFill>
              </a:rPr>
              <a:t>Συμβουλευτική προσφύγων</a:t>
            </a:r>
            <a:r>
              <a:rPr lang="el-GR" sz="1800" b="1" i="1" dirty="0">
                <a:solidFill>
                  <a:srgbClr val="008080"/>
                </a:solidFill>
              </a:rPr>
              <a:t/>
            </a:r>
            <a:br>
              <a:rPr lang="el-GR" sz="1800" b="1" i="1" dirty="0">
                <a:solidFill>
                  <a:srgbClr val="008080"/>
                </a:solidFill>
              </a:rPr>
            </a:br>
            <a:endParaRPr lang="el-GR" sz="1800" dirty="0"/>
          </a:p>
        </p:txBody>
      </p:sp>
      <p:sp>
        <p:nvSpPr>
          <p:cNvPr id="3" name="Θέση περιεχομένου 2"/>
          <p:cNvSpPr>
            <a:spLocks noGrp="1"/>
          </p:cNvSpPr>
          <p:nvPr>
            <p:ph idx="1"/>
          </p:nvPr>
        </p:nvSpPr>
        <p:spPr>
          <a:xfrm>
            <a:off x="581117" y="1700808"/>
            <a:ext cx="8229600" cy="4281339"/>
          </a:xfrm>
          <a:gradFill>
            <a:gsLst>
              <a:gs pos="99000">
                <a:srgbClr val="FFFFFF"/>
              </a:gs>
              <a:gs pos="97000">
                <a:srgbClr val="E6E6E6"/>
              </a:gs>
              <a:gs pos="100000">
                <a:srgbClr val="7D8496"/>
              </a:gs>
              <a:gs pos="100000">
                <a:srgbClr val="E6E6E6"/>
              </a:gs>
              <a:gs pos="99000">
                <a:srgbClr val="7D8496"/>
              </a:gs>
              <a:gs pos="100000">
                <a:srgbClr val="E6E6E6"/>
              </a:gs>
            </a:gsLst>
            <a:lin ang="5400000" scaled="0"/>
          </a:gradFill>
          <a:ln>
            <a:solidFill>
              <a:schemeClr val="tx1"/>
            </a:solidFill>
          </a:ln>
        </p:spPr>
        <p:txBody>
          <a:bodyPr>
            <a:normAutofit lnSpcReduction="10000"/>
          </a:bodyPr>
          <a:lstStyle/>
          <a:p>
            <a:pPr marL="0" indent="0" algn="just">
              <a:buNone/>
            </a:pPr>
            <a:r>
              <a:rPr lang="el-GR" sz="1400" dirty="0" smtClean="0">
                <a:latin typeface="Comic Sans MS" panose="030F0702030302020204" pitchFamily="66" charset="0"/>
              </a:rPr>
              <a:t>      </a:t>
            </a:r>
          </a:p>
          <a:p>
            <a:pPr marL="0" indent="0" algn="just">
              <a:buNone/>
            </a:pPr>
            <a:r>
              <a:rPr lang="el-GR" sz="1400" dirty="0">
                <a:latin typeface="Comic Sans MS" panose="030F0702030302020204" pitchFamily="66" charset="0"/>
              </a:rPr>
              <a:t> </a:t>
            </a:r>
            <a:r>
              <a:rPr lang="el-GR" sz="1400" dirty="0" smtClean="0">
                <a:latin typeface="Comic Sans MS" panose="030F0702030302020204" pitchFamily="66" charset="0"/>
              </a:rPr>
              <a:t>     </a:t>
            </a:r>
            <a:r>
              <a:rPr lang="el-GR" sz="1400" u="sng" dirty="0" smtClean="0">
                <a:latin typeface="Comic Sans MS" panose="030F0702030302020204" pitchFamily="66" charset="0"/>
              </a:rPr>
              <a:t>Παραμονή σε μια χώρα</a:t>
            </a: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Εκφράζουν ανησυχία σχετικά με την προσαρμογή τους στο νέο πολιτισμό και τη νέα χώρα</a:t>
            </a: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Εκφράζουν ανησυχία για την απώλεια της πολιτισμικής τους ταυτότητας</a:t>
            </a: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Αρκετοί αναφέρουν νοσταλγία για την πατρίδα τους και ανησυχία για το χωρισμό της οικογένειας και την απώλεια των δεσμών με την κοινότητά τους.</a:t>
            </a: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Ανησυχία σχετικά με το μέλλον, τις δυσκολίες στην επικοινωνία και την ανεργία.</a:t>
            </a: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Ανησυχία για την κοινωνική και εκπαιδευτική προσαρμογή των παιδιών τους </a:t>
            </a: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Αισθάνονται απομονωμένοι</a:t>
            </a: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Παρατεταμένη αναμονή και αβεβαιότητα λόγω της χρονοβόρας διαδικασίας που έπεται της αίτησης για άσυλο</a:t>
            </a:r>
            <a:endParaRPr lang="el-GR" sz="1400" dirty="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404664"/>
            <a:ext cx="1865451" cy="1080000"/>
          </a:xfrm>
        </p:spPr>
      </p:pic>
      <p:pic>
        <p:nvPicPr>
          <p:cNvPr id="5"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1" y="404664"/>
            <a:ext cx="1865451" cy="1080000"/>
          </a:xfrm>
          <a:prstGeom prst="rect">
            <a:avLst/>
          </a:prstGeom>
        </p:spPr>
      </p:pic>
    </p:spTree>
    <p:extLst>
      <p:ext uri="{BB962C8B-B14F-4D97-AF65-F5344CB8AC3E}">
        <p14:creationId xmlns:p14="http://schemas.microsoft.com/office/powerpoint/2010/main" val="1356089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210026"/>
          </a:xfrm>
        </p:spPr>
        <p:txBody>
          <a:bodyPr>
            <a:normAutofit/>
          </a:bodyPr>
          <a:lstStyle/>
          <a:p>
            <a:pPr algn="r"/>
            <a:r>
              <a:rPr lang="el-GR" sz="2000" b="1" i="1" dirty="0" smtClean="0">
                <a:solidFill>
                  <a:srgbClr val="008080"/>
                </a:solidFill>
              </a:rPr>
              <a:t>Συμβουλευτική προσφύγων</a:t>
            </a:r>
            <a:endParaRPr lang="el-GR" sz="2000" dirty="0"/>
          </a:p>
        </p:txBody>
      </p:sp>
      <p:sp>
        <p:nvSpPr>
          <p:cNvPr id="3" name="Θέση περιεχομένου 2"/>
          <p:cNvSpPr>
            <a:spLocks noGrp="1"/>
          </p:cNvSpPr>
          <p:nvPr>
            <p:ph idx="1"/>
          </p:nvPr>
        </p:nvSpPr>
        <p:spPr>
          <a:gradFill>
            <a:gsLst>
              <a:gs pos="100000">
                <a:schemeClr val="bg1"/>
              </a:gs>
              <a:gs pos="99000">
                <a:srgbClr val="7D8496"/>
              </a:gs>
              <a:gs pos="59000">
                <a:schemeClr val="bg1"/>
              </a:gs>
              <a:gs pos="100000">
                <a:srgbClr val="7D8496"/>
              </a:gs>
              <a:gs pos="97000">
                <a:srgbClr val="E6E6E6"/>
              </a:gs>
              <a:gs pos="65000">
                <a:srgbClr val="E6E6E6"/>
              </a:gs>
            </a:gsLst>
            <a:lin ang="5400000" scaled="0"/>
          </a:gradFill>
        </p:spPr>
        <p:txBody>
          <a:bodyPr>
            <a:normAutofit/>
          </a:bodyPr>
          <a:lstStyle/>
          <a:p>
            <a:pPr marL="0" indent="0">
              <a:buNone/>
            </a:pPr>
            <a:endParaRPr lang="el-GR" sz="1800" dirty="0"/>
          </a:p>
          <a:p>
            <a:pPr marL="0" indent="0">
              <a:buNone/>
            </a:pPr>
            <a:r>
              <a:rPr lang="el-GR" sz="1400" dirty="0">
                <a:latin typeface="Comic Sans MS" panose="030F0702030302020204" pitchFamily="66" charset="0"/>
              </a:rPr>
              <a:t> </a:t>
            </a:r>
            <a:r>
              <a:rPr lang="el-GR" sz="1400" dirty="0" smtClean="0">
                <a:latin typeface="Comic Sans MS" panose="030F0702030302020204" pitchFamily="66" charset="0"/>
              </a:rPr>
              <a:t>    </a:t>
            </a:r>
            <a:r>
              <a:rPr lang="el-GR" sz="1400" u="sng" dirty="0" smtClean="0">
                <a:latin typeface="Comic Sans MS" panose="030F0702030302020204" pitchFamily="66" charset="0"/>
              </a:rPr>
              <a:t>Επιδράσεις</a:t>
            </a:r>
            <a:endParaRPr lang="el-GR" sz="1400" u="sng" dirty="0" smtClean="0">
              <a:latin typeface="Comic Sans MS" panose="030F0702030302020204" pitchFamily="66" charset="0"/>
            </a:endParaRPr>
          </a:p>
          <a:p>
            <a:pPr marL="0" indent="0">
              <a:buNone/>
            </a:pPr>
            <a:endParaRPr lang="el-GR" sz="1400" u="sng"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Γενικευμένη αγχώδης διαταραχή</a:t>
            </a:r>
            <a:endParaRPr lang="el-GR" sz="1400" dirty="0" smtClean="0">
              <a:latin typeface="Comic Sans MS" panose="030F0702030302020204" pitchFamily="66" charset="0"/>
            </a:endParaRP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Σύνδρομο </a:t>
            </a:r>
            <a:r>
              <a:rPr lang="el-GR" sz="1400" dirty="0" err="1" smtClean="0">
                <a:latin typeface="Comic Sans MS" panose="030F0702030302020204" pitchFamily="66" charset="0"/>
              </a:rPr>
              <a:t>μετατραυματικού</a:t>
            </a:r>
            <a:r>
              <a:rPr lang="el-GR" sz="1400" dirty="0" smtClean="0">
                <a:latin typeface="Comic Sans MS" panose="030F0702030302020204" pitchFamily="66" charset="0"/>
              </a:rPr>
              <a:t> στρες (</a:t>
            </a:r>
            <a:r>
              <a:rPr lang="en-US" sz="1400" dirty="0" smtClean="0">
                <a:latin typeface="Comic Sans MS" panose="030F0702030302020204" pitchFamily="66" charset="0"/>
              </a:rPr>
              <a:t>post-traumatic stress disorder)</a:t>
            </a:r>
            <a:endParaRPr lang="el-GR" sz="1400" dirty="0" smtClean="0">
              <a:latin typeface="Comic Sans MS" panose="030F0702030302020204" pitchFamily="66" charset="0"/>
            </a:endParaRP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Κρίσεις πανικού</a:t>
            </a:r>
            <a:endParaRPr lang="el-GR" sz="1400" dirty="0" smtClean="0">
              <a:latin typeface="Comic Sans MS" panose="030F0702030302020204" pitchFamily="66" charset="0"/>
            </a:endParaRP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Διαταραχές διάθεσης</a:t>
            </a: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Διαταραχές προσαρμογής</a:t>
            </a: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err="1" smtClean="0">
                <a:latin typeface="Comic Sans MS" panose="030F0702030302020204" pitchFamily="66" charset="0"/>
              </a:rPr>
              <a:t>Ουσιοεξαρτήσεις</a:t>
            </a:r>
            <a:endParaRPr lang="el-GR" sz="1400" dirty="0" smtClean="0">
              <a:latin typeface="Comic Sans MS" panose="030F0702030302020204" pitchFamily="66" charset="0"/>
            </a:endParaRP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Διαταραχές σωματοποίησης</a:t>
            </a:r>
            <a:endParaRPr lang="el-GR" sz="1400" dirty="0">
              <a:latin typeface="Comic Sans MS" panose="030F0702030302020204" pitchFamily="66" charset="0"/>
            </a:endParaRPr>
          </a:p>
          <a:p>
            <a:pPr marL="0" indent="0" algn="ctr">
              <a:buNone/>
            </a:pPr>
            <a:endParaRPr lang="el-GR" sz="1400" b="1" u="sng" dirty="0" smtClean="0">
              <a:latin typeface="Comic Sans MS" panose="030F0702030302020204" pitchFamily="66" charset="0"/>
            </a:endParaRPr>
          </a:p>
          <a:p>
            <a:pPr marL="0" indent="0" algn="ctr">
              <a:buNone/>
            </a:pPr>
            <a:endParaRPr lang="el-GR" sz="1400" b="1" u="sng"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1080000"/>
          </a:xfrm>
          <a:prstGeom prst="rect">
            <a:avLst/>
          </a:prstGeom>
        </p:spPr>
      </p:pic>
    </p:spTree>
    <p:extLst>
      <p:ext uri="{BB962C8B-B14F-4D97-AF65-F5344CB8AC3E}">
        <p14:creationId xmlns:p14="http://schemas.microsoft.com/office/powerpoint/2010/main" val="1686093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1301006"/>
          </a:xfrm>
        </p:spPr>
        <p:txBody>
          <a:bodyPr>
            <a:normAutofit/>
          </a:bodyPr>
          <a:lstStyle/>
          <a:p>
            <a:pPr algn="r"/>
            <a:r>
              <a:rPr lang="el-GR" sz="2000" b="1" i="1" dirty="0" smtClean="0">
                <a:solidFill>
                  <a:srgbClr val="008080"/>
                </a:solidFill>
              </a:rPr>
              <a:t>Συμβουλευτική προσφύγων</a:t>
            </a:r>
            <a:endParaRPr lang="el-GR" sz="2000" dirty="0"/>
          </a:p>
        </p:txBody>
      </p:sp>
      <p:sp>
        <p:nvSpPr>
          <p:cNvPr id="3" name="Θέση περιεχομένου 2"/>
          <p:cNvSpPr>
            <a:spLocks noGrp="1"/>
          </p:cNvSpPr>
          <p:nvPr>
            <p:ph idx="1"/>
          </p:nvPr>
        </p:nvSpPr>
        <p:spPr>
          <a:gradFill>
            <a:gsLst>
              <a:gs pos="39000">
                <a:srgbClr val="FFFFFF"/>
              </a:gs>
              <a:gs pos="66000">
                <a:srgbClr val="E6E6E6"/>
              </a:gs>
              <a:gs pos="93000">
                <a:srgbClr val="7D8496"/>
              </a:gs>
              <a:gs pos="100000">
                <a:srgbClr val="E6E6E6"/>
              </a:gs>
              <a:gs pos="100000">
                <a:srgbClr val="7D8496"/>
              </a:gs>
              <a:gs pos="100000">
                <a:srgbClr val="E6E6E6"/>
              </a:gs>
            </a:gsLst>
            <a:lin ang="5400000" scaled="0"/>
          </a:gradFill>
        </p:spPr>
        <p:txBody>
          <a:bodyPr>
            <a:normAutofit/>
          </a:bodyPr>
          <a:lstStyle/>
          <a:p>
            <a:pPr marL="0" indent="0" algn="just">
              <a:lnSpc>
                <a:spcPct val="120000"/>
              </a:lnSpc>
              <a:spcBef>
                <a:spcPts val="0"/>
              </a:spcBef>
              <a:buNone/>
            </a:pPr>
            <a:endParaRPr lang="el-GR" sz="1400" dirty="0" smtClean="0">
              <a:latin typeface="Comic Sans MS" panose="030F0702030302020204" pitchFamily="66" charset="0"/>
            </a:endParaRPr>
          </a:p>
          <a:p>
            <a:pPr algn="just">
              <a:lnSpc>
                <a:spcPct val="120000"/>
              </a:lnSpc>
              <a:spcBef>
                <a:spcPts val="0"/>
              </a:spcBef>
              <a:buFont typeface="Wingdings" panose="05000000000000000000" pitchFamily="2" charset="2"/>
              <a:buChar char="ü"/>
            </a:pPr>
            <a:r>
              <a:rPr lang="el-GR" sz="1400" dirty="0" smtClean="0">
                <a:latin typeface="Comic Sans MS" panose="030F0702030302020204" pitchFamily="66" charset="0"/>
              </a:rPr>
              <a:t>Ίσως είναι δύσκολο για τους πρόσφυγες να μοιραστούν τις τραυματικές του εμπειρίες. </a:t>
            </a:r>
          </a:p>
          <a:p>
            <a:pPr algn="just">
              <a:lnSpc>
                <a:spcPct val="120000"/>
              </a:lnSpc>
              <a:spcBef>
                <a:spcPts val="0"/>
              </a:spcBef>
              <a:buFont typeface="Wingdings" panose="05000000000000000000" pitchFamily="2" charset="2"/>
              <a:buChar char="ü"/>
            </a:pPr>
            <a:endParaRPr lang="el-GR" sz="1400" dirty="0" smtClean="0">
              <a:latin typeface="Comic Sans MS" panose="030F0702030302020204" pitchFamily="66" charset="0"/>
            </a:endParaRPr>
          </a:p>
          <a:p>
            <a:pPr algn="just">
              <a:lnSpc>
                <a:spcPct val="120000"/>
              </a:lnSpc>
              <a:spcBef>
                <a:spcPts val="0"/>
              </a:spcBef>
              <a:buFont typeface="Wingdings" panose="05000000000000000000" pitchFamily="2" charset="2"/>
              <a:buChar char="ü"/>
            </a:pPr>
            <a:r>
              <a:rPr lang="el-GR" sz="1400" dirty="0" smtClean="0">
                <a:latin typeface="Comic Sans MS" panose="030F0702030302020204" pitchFamily="66" charset="0"/>
              </a:rPr>
              <a:t>Για αυτό το λόγο καλό είναι οι σύμβουλοι να αποφεύγουν ερωτήσεις που σχετίζονται με περιστατικά που τους αγχώνουν. Αυτή η τακτική μπορεί να τους βοηθήσει να αισθανθούν μεγαλύτερη άνεση και να μειώσει τα αισθήματα φόβου, ντροπής και εξευτελισμού που ίσως έχουν.</a:t>
            </a:r>
          </a:p>
          <a:p>
            <a:pPr algn="just">
              <a:lnSpc>
                <a:spcPct val="120000"/>
              </a:lnSpc>
              <a:spcBef>
                <a:spcPts val="0"/>
              </a:spcBef>
              <a:buFont typeface="Wingdings" panose="05000000000000000000" pitchFamily="2" charset="2"/>
              <a:buChar char="ü"/>
            </a:pPr>
            <a:endParaRPr lang="el-GR" sz="1400" dirty="0" smtClean="0">
              <a:latin typeface="Comic Sans MS" panose="030F0702030302020204" pitchFamily="66" charset="0"/>
            </a:endParaRPr>
          </a:p>
          <a:p>
            <a:pPr algn="just">
              <a:lnSpc>
                <a:spcPct val="120000"/>
              </a:lnSpc>
              <a:spcBef>
                <a:spcPts val="0"/>
              </a:spcBef>
              <a:buFont typeface="Wingdings" panose="05000000000000000000" pitchFamily="2" charset="2"/>
              <a:buChar char="ü"/>
            </a:pPr>
            <a:r>
              <a:rPr lang="el-GR" sz="1400" dirty="0" smtClean="0">
                <a:latin typeface="Comic Sans MS" panose="030F0702030302020204" pitchFamily="66" charset="0"/>
              </a:rPr>
              <a:t>Οι ίδιοι οι πρόσφυγες μπορεί να μην έχουν επίγνωση του </a:t>
            </a:r>
            <a:r>
              <a:rPr lang="el-GR" sz="1400" dirty="0" err="1" smtClean="0">
                <a:latin typeface="Comic Sans MS" panose="030F0702030302020204" pitchFamily="66" charset="0"/>
              </a:rPr>
              <a:t>μετατραυματικού</a:t>
            </a:r>
            <a:r>
              <a:rPr lang="el-GR" sz="1400" dirty="0" smtClean="0">
                <a:latin typeface="Comic Sans MS" panose="030F0702030302020204" pitchFamily="66" charset="0"/>
              </a:rPr>
              <a:t> στρες του βιώνουν. Επομένως οι σύμβουλοι μπορούν να τους βοηθήσουν να καταλάβουν γιατί αυτό συνέβη και να τους εξηγήσουν ότι πρόκειται για μια φυσιολογική αντίδραση.</a:t>
            </a:r>
          </a:p>
          <a:p>
            <a:pPr marL="0" indent="0" algn="just">
              <a:lnSpc>
                <a:spcPct val="120000"/>
              </a:lnSpc>
              <a:spcBef>
                <a:spcPts val="0"/>
              </a:spcBef>
              <a:buNone/>
            </a:pPr>
            <a:endParaRPr lang="el-GR" sz="1400" dirty="0" smtClean="0">
              <a:latin typeface="Comic Sans MS" panose="030F0702030302020204" pitchFamily="66" charset="0"/>
            </a:endParaRPr>
          </a:p>
          <a:p>
            <a:pPr algn="just">
              <a:spcBef>
                <a:spcPts val="0"/>
              </a:spcBef>
              <a:buFont typeface="Wingdings" panose="05000000000000000000" pitchFamily="2" charset="2"/>
              <a:buChar char="ü"/>
            </a:pPr>
            <a:r>
              <a:rPr lang="el-GR" sz="1400" dirty="0" smtClean="0">
                <a:latin typeface="Comic Sans MS" panose="030F0702030302020204" pitchFamily="66" charset="0"/>
              </a:rPr>
              <a:t>Η απώλεια φίλων, συγγενών και κύρους μπορεί να είναι προβληματική για κάποιους πρόσφυγες. Επομένως, χρειάζεται να αναγνωρίσετε τις αντιλήψεις τους σχετικά με αυτά που έχουν χάσει.</a:t>
            </a:r>
            <a:r>
              <a:rPr lang="el-GR" dirty="0" smtClean="0">
                <a:latin typeface="Comic Sans MS" panose="030F0702030302020204" pitchFamily="66" charset="0"/>
              </a:rPr>
              <a:t>  </a:t>
            </a:r>
            <a:endParaRPr lang="el-GR" sz="1400" dirty="0">
              <a:latin typeface="Comic Sans MS" panose="030F0702030302020204" pitchFamily="66" charset="0"/>
            </a:endParaRPr>
          </a:p>
          <a:p>
            <a:pPr marL="0" indent="0" algn="just">
              <a:lnSpc>
                <a:spcPct val="120000"/>
              </a:lnSpc>
              <a:spcBef>
                <a:spcPts val="0"/>
              </a:spcBef>
              <a:buNone/>
            </a:pPr>
            <a:endParaRPr lang="el-GR" sz="1200" dirty="0" smtClean="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783" y="252262"/>
            <a:ext cx="1865451" cy="1080000"/>
          </a:xfrm>
          <a:prstGeom prst="rect">
            <a:avLst/>
          </a:prstGeom>
        </p:spPr>
      </p:pic>
    </p:spTree>
    <p:extLst>
      <p:ext uri="{BB962C8B-B14F-4D97-AF65-F5344CB8AC3E}">
        <p14:creationId xmlns:p14="http://schemas.microsoft.com/office/powerpoint/2010/main" val="3039472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600" b="1" i="1" dirty="0" smtClean="0">
                <a:solidFill>
                  <a:srgbClr val="008080"/>
                </a:solidFill>
              </a:rPr>
              <a:t>Συμβουλευτική μεταναστών και προσφύγων</a:t>
            </a:r>
            <a:endParaRPr lang="el-GR" sz="1600" dirty="0"/>
          </a:p>
        </p:txBody>
      </p:sp>
      <p:sp>
        <p:nvSpPr>
          <p:cNvPr id="3" name="Θέση περιεχομένου 2"/>
          <p:cNvSpPr>
            <a:spLocks noGrp="1"/>
          </p:cNvSpPr>
          <p:nvPr>
            <p:ph idx="1"/>
          </p:nvPr>
        </p:nvSpPr>
        <p:spPr>
          <a:gradFill>
            <a:gsLst>
              <a:gs pos="39000">
                <a:srgbClr val="FFFFFF"/>
              </a:gs>
              <a:gs pos="86000">
                <a:srgbClr val="E6E6E6"/>
              </a:gs>
              <a:gs pos="96000">
                <a:srgbClr val="7D8496"/>
              </a:gs>
              <a:gs pos="96000">
                <a:srgbClr val="E6E6E6"/>
              </a:gs>
              <a:gs pos="100000">
                <a:srgbClr val="7D8496"/>
              </a:gs>
              <a:gs pos="100000">
                <a:srgbClr val="E6E6E6"/>
              </a:gs>
            </a:gsLst>
            <a:lin ang="5400000" scaled="0"/>
          </a:gradFill>
        </p:spPr>
        <p:txBody>
          <a:bodyPr>
            <a:normAutofit/>
          </a:bodyPr>
          <a:lstStyle/>
          <a:p>
            <a:pPr marL="0" indent="0" algn="just">
              <a:lnSpc>
                <a:spcPct val="110000"/>
              </a:lnSpc>
              <a:spcBef>
                <a:spcPts val="0"/>
              </a:spcBef>
              <a:buNone/>
            </a:pPr>
            <a:r>
              <a:rPr lang="el-GR" sz="1400" u="sng" dirty="0" smtClean="0">
                <a:latin typeface="Comic Sans MS" panose="030F0702030302020204" pitchFamily="66" charset="0"/>
              </a:rPr>
              <a:t>Είναι σημαντικό οι σύμβουλοι να λάβουν υπόψη τα ακόλουθα:</a:t>
            </a:r>
          </a:p>
          <a:p>
            <a:pPr marL="0" indent="0" algn="just">
              <a:lnSpc>
                <a:spcPct val="110000"/>
              </a:lnSpc>
              <a:spcBef>
                <a:spcPts val="0"/>
              </a:spcBef>
              <a:buNone/>
            </a:pPr>
            <a:endParaRPr lang="el-GR" sz="1400" u="sng" dirty="0">
              <a:latin typeface="Comic Sans MS" panose="030F0702030302020204" pitchFamily="66" charset="0"/>
            </a:endParaRPr>
          </a:p>
          <a:p>
            <a:pPr algn="just">
              <a:lnSpc>
                <a:spcPct val="110000"/>
              </a:lnSpc>
              <a:spcBef>
                <a:spcPts val="0"/>
              </a:spcBef>
              <a:buFont typeface="Wingdings" panose="05000000000000000000" pitchFamily="2" charset="2"/>
              <a:buChar char="ü"/>
            </a:pPr>
            <a:r>
              <a:rPr lang="el-GR" sz="1400" dirty="0" smtClean="0">
                <a:latin typeface="Comic Sans MS" panose="030F0702030302020204" pitchFamily="66" charset="0"/>
              </a:rPr>
              <a:t>Οι μετανάστες και οι πρ</a:t>
            </a:r>
            <a:r>
              <a:rPr lang="el-GR" sz="1400" dirty="0" smtClean="0">
                <a:latin typeface="Comic Sans MS" panose="030F0702030302020204" pitchFamily="66" charset="0"/>
              </a:rPr>
              <a:t>όσφυγες αντιμετωπίζουν πολλαπλά άγχη συμπεριλαμβανομένων του άγχους της μετακίνησης και της ζωής σε μια άλλη χώρα, την εκμάθηση μιας άλλης γλώσσας και τη διαπραγμάτευση νέων κοινωνικών, οικονομικών, πολιτικών και εκπαιδευτικών συστημάτων. Συχνά πρόκειται για εμπειρία που προκαλεί σύγχυση και φόβο. Οι σύμβουλοι κατανοώντας την περίπλοκη αυτή κατάσταση μπορούν να καθησυχάσουν τους συμβουλευόμενους απομυθοποιώντας τη διαδικασία.</a:t>
            </a:r>
          </a:p>
          <a:p>
            <a:pPr algn="just">
              <a:lnSpc>
                <a:spcPct val="110000"/>
              </a:lnSpc>
              <a:spcBef>
                <a:spcPts val="0"/>
              </a:spcBef>
              <a:buFont typeface="Wingdings" panose="05000000000000000000" pitchFamily="2" charset="2"/>
              <a:buChar char="ü"/>
            </a:pPr>
            <a:endParaRPr lang="el-GR" sz="1400" dirty="0">
              <a:latin typeface="Comic Sans MS" panose="030F0702030302020204" pitchFamily="66" charset="0"/>
            </a:endParaRPr>
          </a:p>
          <a:p>
            <a:pPr algn="just">
              <a:lnSpc>
                <a:spcPct val="110000"/>
              </a:lnSpc>
              <a:spcBef>
                <a:spcPts val="0"/>
              </a:spcBef>
              <a:buFont typeface="Wingdings" panose="05000000000000000000" pitchFamily="2" charset="2"/>
              <a:buChar char="ü"/>
            </a:pPr>
            <a:r>
              <a:rPr lang="el-GR" sz="1400" dirty="0" smtClean="0">
                <a:latin typeface="Comic Sans MS" panose="030F0702030302020204" pitchFamily="66" charset="0"/>
              </a:rPr>
              <a:t>Ο συμβουλευόμενος μπορεί να έχει καθημερινά άγχη, όπως περιορισμένους πόρους, ανάγκη για μόνιμη διαμονή, να μην απασχολείται ή αλληλεπιδράσεις με φορείς που να του προκαλούν </a:t>
            </a:r>
            <a:r>
              <a:rPr lang="en-US" sz="1400" dirty="0" smtClean="0">
                <a:latin typeface="Comic Sans MS" panose="030F0702030302020204" pitchFamily="66" charset="0"/>
              </a:rPr>
              <a:t> </a:t>
            </a:r>
            <a:r>
              <a:rPr lang="el-GR" sz="1400" dirty="0" smtClean="0">
                <a:latin typeface="Comic Sans MS" panose="030F0702030302020204" pitchFamily="66" charset="0"/>
              </a:rPr>
              <a:t>απογοήτευση.</a:t>
            </a:r>
          </a:p>
          <a:p>
            <a:pPr algn="just">
              <a:lnSpc>
                <a:spcPct val="110000"/>
              </a:lnSpc>
              <a:spcBef>
                <a:spcPts val="0"/>
              </a:spcBef>
              <a:buFont typeface="Wingdings" panose="05000000000000000000" pitchFamily="2" charset="2"/>
              <a:buChar char="ü"/>
            </a:pPr>
            <a:endParaRPr lang="el-GR" sz="1400" dirty="0">
              <a:latin typeface="Comic Sans MS" panose="030F0702030302020204" pitchFamily="66" charset="0"/>
            </a:endParaRPr>
          </a:p>
          <a:p>
            <a:pPr algn="just">
              <a:lnSpc>
                <a:spcPct val="110000"/>
              </a:lnSpc>
              <a:spcBef>
                <a:spcPts val="0"/>
              </a:spcBef>
              <a:buFont typeface="Wingdings" panose="05000000000000000000" pitchFamily="2" charset="2"/>
              <a:buChar char="ü"/>
            </a:pPr>
            <a:r>
              <a:rPr lang="el-GR" sz="1400" dirty="0" smtClean="0">
                <a:latin typeface="Comic Sans MS" panose="030F0702030302020204" pitchFamily="66" charset="0"/>
              </a:rPr>
              <a:t>Να ενημερωθεί ο συμβουλευόμενος για τη συμβουλευτική και το ρόλου του συμβούλου  και του συμβουλευόμενου.</a:t>
            </a:r>
          </a:p>
          <a:p>
            <a:pPr algn="just">
              <a:lnSpc>
                <a:spcPct val="110000"/>
              </a:lnSpc>
              <a:spcBef>
                <a:spcPts val="0"/>
              </a:spcBef>
              <a:buFont typeface="Wingdings" panose="05000000000000000000" pitchFamily="2" charset="2"/>
              <a:buChar char="ü"/>
            </a:pPr>
            <a:endParaRPr lang="el-GR" sz="1400" dirty="0">
              <a:latin typeface="Comic Sans MS" panose="030F0702030302020204" pitchFamily="66" charset="0"/>
            </a:endParaRPr>
          </a:p>
          <a:p>
            <a:pPr algn="just">
              <a:lnSpc>
                <a:spcPct val="110000"/>
              </a:lnSpc>
              <a:spcBef>
                <a:spcPts val="0"/>
              </a:spcBef>
              <a:buFont typeface="Wingdings" panose="05000000000000000000" pitchFamily="2" charset="2"/>
              <a:buChar char="ü"/>
            </a:pPr>
            <a:r>
              <a:rPr lang="el-GR" sz="1400" dirty="0" smtClean="0">
                <a:latin typeface="Comic Sans MS" panose="030F0702030302020204" pitchFamily="66" charset="0"/>
              </a:rPr>
              <a:t>Δώστε χρόνο στο συμβουλευόμενο να μοιραστεί μαζί σας το υπόβαθρό του, τις ιστορίες του πριν τη μετακίνησή του και τις αλλαγές στη ζωή του από τότε που μετανάστευσε.</a:t>
            </a:r>
            <a:endParaRPr lang="el-GR" sz="1400" dirty="0" smtClean="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1080000"/>
          </a:xfrm>
          <a:prstGeom prst="rect">
            <a:avLst/>
          </a:prstGeom>
        </p:spPr>
      </p:pic>
    </p:spTree>
    <p:extLst>
      <p:ext uri="{BB962C8B-B14F-4D97-AF65-F5344CB8AC3E}">
        <p14:creationId xmlns:p14="http://schemas.microsoft.com/office/powerpoint/2010/main" val="2276513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600" b="1" i="1" dirty="0">
                <a:solidFill>
                  <a:srgbClr val="008080"/>
                </a:solidFill>
              </a:rPr>
              <a:t>Συμβουλευτική μεταναστών και προσφύγων</a:t>
            </a:r>
            <a:endParaRPr lang="el-GR" sz="1600" dirty="0"/>
          </a:p>
        </p:txBody>
      </p:sp>
      <p:sp>
        <p:nvSpPr>
          <p:cNvPr id="3" name="Θέση περιεχομένου 2"/>
          <p:cNvSpPr>
            <a:spLocks noGrp="1"/>
          </p:cNvSpPr>
          <p:nvPr>
            <p:ph idx="1"/>
          </p:nvPr>
        </p:nvSpPr>
        <p:spPr>
          <a:gradFill>
            <a:gsLst>
              <a:gs pos="72000">
                <a:srgbClr val="FFFFFF"/>
              </a:gs>
              <a:gs pos="89000">
                <a:srgbClr val="E6E6E6"/>
              </a:gs>
              <a:gs pos="99000">
                <a:srgbClr val="7D8496"/>
              </a:gs>
              <a:gs pos="93000">
                <a:srgbClr val="E6E6E6"/>
              </a:gs>
              <a:gs pos="100000">
                <a:srgbClr val="7D8496"/>
              </a:gs>
              <a:gs pos="100000">
                <a:srgbClr val="E6E6E6"/>
              </a:gs>
            </a:gsLst>
            <a:lin ang="5400000" scaled="0"/>
          </a:gradFill>
        </p:spPr>
        <p:txBody>
          <a:bodyPr>
            <a:normAutofit/>
          </a:bodyPr>
          <a:lstStyle/>
          <a:p>
            <a:pPr algn="just">
              <a:buFont typeface="Wingdings" panose="05000000000000000000" pitchFamily="2" charset="2"/>
              <a:buChar char="ü"/>
            </a:pPr>
            <a:r>
              <a:rPr lang="el-GR" sz="1400" dirty="0" smtClean="0">
                <a:latin typeface="Comic Sans MS" panose="030F0702030302020204" pitchFamily="66" charset="0"/>
              </a:rPr>
              <a:t>Να είστε ενήμεροι για το τι συμβαίνει σε τοπικό επίπεδο και σε επίπεδο</a:t>
            </a:r>
            <a:r>
              <a:rPr lang="el-GR" sz="1400" dirty="0">
                <a:latin typeface="Comic Sans MS" panose="030F0702030302020204" pitchFamily="66" charset="0"/>
              </a:rPr>
              <a:t> </a:t>
            </a:r>
            <a:r>
              <a:rPr lang="el-GR" sz="1400" dirty="0" smtClean="0">
                <a:latin typeface="Comic Sans MS" panose="030F0702030302020204" pitchFamily="66" charset="0"/>
              </a:rPr>
              <a:t>κράτους για θέματα που αφορούν μετανάστες και πρόσφυγες καθώς οι κοινωνικοπολιτικές συνθήκες μπορεί να έχουν επιβλαβή αποτελέσματα στις εμπειρίες της ζωής τους.</a:t>
            </a: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Ρώτησε το συμβουλευόμενο για τις απόψεις του σχετικά με τις αιτίες των δυσκολιών που αντιμετωπίζει ακούγοντας τις κοινωνικοπολιτικές, πολιτισμικές, θρησκευτικές και πνευματικές του ερμηνείες.  Κατανοώντας και επικυρώνοντας τις συλλήψεις των συμβουλευόμενων για το πώς παρουσιάζουν τα προβλήματα μέσα στο πολιτισμικό τους πλαίσιο αποτελεί μια σημαντική πτυχή της παροχής υπηρεσιών που είναι πολιτισμικά σχετικές.</a:t>
            </a: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Ανάπτυξε το δικό σου σύστημα φροντίδας του εαυτού σου ώστε να μειώσεις τα αποτελέσματα της σκληρής δουλειάς με συμβουλευόμενους που είχαν τραυματικές εμπειρίες.</a:t>
            </a: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Να διερευνήσει το υπόβαθρο  της ζωής του και τις εμπειρίες που είχε.</a:t>
            </a: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endParaRPr lang="el-GR" sz="14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188640"/>
            <a:ext cx="1865451" cy="1080000"/>
          </a:xfrm>
          <a:prstGeom prst="rect">
            <a:avLst/>
          </a:prstGeom>
        </p:spPr>
      </p:pic>
    </p:spTree>
    <p:extLst>
      <p:ext uri="{BB962C8B-B14F-4D97-AF65-F5344CB8AC3E}">
        <p14:creationId xmlns:p14="http://schemas.microsoft.com/office/powerpoint/2010/main" val="21921677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600" b="1" i="1" dirty="0">
                <a:solidFill>
                  <a:srgbClr val="008080"/>
                </a:solidFill>
              </a:rPr>
              <a:t>Συμβουλευτική μεταναστών και προσφύγων</a:t>
            </a:r>
            <a:endParaRPr lang="el-GR" sz="1600" dirty="0"/>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sz="1400" dirty="0">
                <a:latin typeface="Comic Sans MS" panose="030F0702030302020204" pitchFamily="66" charset="0"/>
              </a:rPr>
              <a:t> </a:t>
            </a:r>
            <a:r>
              <a:rPr lang="el-GR" sz="1400" dirty="0" smtClean="0">
                <a:latin typeface="Comic Sans MS" panose="030F0702030302020204" pitchFamily="66" charset="0"/>
              </a:rPr>
              <a:t>    </a:t>
            </a:r>
            <a:r>
              <a:rPr lang="el-GR" sz="1400" u="sng" dirty="0" smtClean="0">
                <a:latin typeface="Comic Sans MS" panose="030F0702030302020204" pitchFamily="66" charset="0"/>
              </a:rPr>
              <a:t>Ενδεικτικές ερωτήσεις</a:t>
            </a:r>
          </a:p>
          <a:p>
            <a:pPr marL="0" indent="0">
              <a:buNone/>
            </a:pPr>
            <a:endParaRPr lang="el-GR" sz="1400" u="sng"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‘Κάποιες φορές οι άνθρωποι στη συμβουλευτική διαδικασία πιστεύουν ότι τα θέματα που αφορούν την οικογένεια, πρέπει να μένουν εντός οικογένειας. Πώς αισθάνεστε σχετικά με αυτή την άποψη;</a:t>
            </a:r>
          </a:p>
          <a:p>
            <a:pPr algn="just">
              <a:buFont typeface="Wingdings" panose="05000000000000000000" pitchFamily="2" charset="2"/>
              <a:buChar char="ü"/>
            </a:pPr>
            <a:endParaRPr lang="el-GR" sz="1400" dirty="0" smtClean="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‘Πώς θα περιγράφατε την καθημερινή σου ζωή στη χώρα καταγωγής σου;’</a:t>
            </a:r>
          </a:p>
          <a:p>
            <a:pPr algn="just">
              <a:buFont typeface="Wingdings" panose="05000000000000000000" pitchFamily="2" charset="2"/>
              <a:buChar char="ü"/>
            </a:pPr>
            <a:endParaRPr lang="el-GR" sz="1400" dirty="0" smtClean="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‘Τι σου άρεσε και τι δε σου άρεσε στη χώρα σου’</a:t>
            </a:r>
          </a:p>
          <a:p>
            <a:pPr algn="just">
              <a:buFont typeface="Wingdings" panose="05000000000000000000" pitchFamily="2" charset="2"/>
              <a:buChar char="ü"/>
            </a:pPr>
            <a:endParaRPr lang="el-GR" sz="1400" dirty="0" smtClean="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‘Πώς ήταν η οικογενειακή σου ζωή;’</a:t>
            </a:r>
          </a:p>
          <a:p>
            <a:pPr algn="just">
              <a:buFont typeface="Wingdings" panose="05000000000000000000" pitchFamily="2" charset="2"/>
              <a:buChar char="ü"/>
            </a:pPr>
            <a:endParaRPr lang="el-GR" sz="1400" dirty="0" smtClean="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 Τι είδους απασχόληση ή ρόλους στην οικογένεια είχες αναλάβει;’</a:t>
            </a:r>
          </a:p>
          <a:p>
            <a:pPr algn="just">
              <a:buFont typeface="Wingdings" panose="05000000000000000000" pitchFamily="2" charset="2"/>
              <a:buChar char="ü"/>
            </a:pPr>
            <a:r>
              <a:rPr lang="el-GR" sz="1400" dirty="0" smtClean="0">
                <a:latin typeface="Comic Sans MS" panose="030F0702030302020204" pitchFamily="66" charset="0"/>
              </a:rPr>
              <a:t>‘ Πώς ήταν η κοινότητά σου;’</a:t>
            </a:r>
          </a:p>
          <a:p>
            <a:pPr algn="just">
              <a:buFont typeface="Wingdings" panose="05000000000000000000" pitchFamily="2" charset="2"/>
              <a:buChar char="ü"/>
            </a:pPr>
            <a:endParaRPr lang="el-GR" sz="1400" dirty="0" smtClean="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‘Τι συνέβη πριν, κατά τη διάρκεια και αφότου έφυγες από τη χώρα σου;’</a:t>
            </a:r>
          </a:p>
          <a:p>
            <a:pPr algn="just">
              <a:buFont typeface="Wingdings" panose="05000000000000000000" pitchFamily="2" charset="2"/>
              <a:buChar char="ü"/>
            </a:pPr>
            <a:endParaRPr lang="el-GR" sz="1400" dirty="0" smtClean="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 Ποιες διαφορές εντοπίζεις μεταξύ της ζωής στη χώρα σου και τη ζωή στη  νέα χώρα;’</a:t>
            </a:r>
          </a:p>
          <a:p>
            <a:pPr algn="just">
              <a:buFont typeface="Wingdings" panose="05000000000000000000" pitchFamily="2" charset="2"/>
              <a:buChar char="ü"/>
            </a:pPr>
            <a:endParaRPr lang="el-GR" sz="1400" dirty="0" smtClean="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‘Ποια πλεονεκτήματα και μειονεκτήματα εντοπίζεις ζώντας στη νέα χώρα;’</a:t>
            </a:r>
          </a:p>
          <a:p>
            <a:pPr marL="0" indent="0" algn="just">
              <a:buNone/>
            </a:pPr>
            <a:endParaRPr lang="el-GR" sz="14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332656"/>
            <a:ext cx="1865451" cy="1080000"/>
          </a:xfrm>
          <a:prstGeom prst="rect">
            <a:avLst/>
          </a:prstGeom>
        </p:spPr>
      </p:pic>
    </p:spTree>
    <p:extLst>
      <p:ext uri="{BB962C8B-B14F-4D97-AF65-F5344CB8AC3E}">
        <p14:creationId xmlns:p14="http://schemas.microsoft.com/office/powerpoint/2010/main" val="9774276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800" b="1" i="1" dirty="0" smtClean="0">
                <a:solidFill>
                  <a:srgbClr val="008080"/>
                </a:solidFill>
              </a:rPr>
              <a:t>Βιβλιογραφικές αναφορές</a:t>
            </a:r>
            <a:endParaRPr lang="el-GR" sz="1800" dirty="0">
              <a:solidFill>
                <a:srgbClr val="008080"/>
              </a:solidFill>
            </a:endParaRPr>
          </a:p>
        </p:txBody>
      </p:sp>
      <p:sp>
        <p:nvSpPr>
          <p:cNvPr id="3" name="Θέση περιεχομένου 2"/>
          <p:cNvSpPr>
            <a:spLocks noGrp="1"/>
          </p:cNvSpPr>
          <p:nvPr>
            <p:ph idx="1"/>
          </p:nvPr>
        </p:nvSpPr>
        <p:spPr>
          <a:xfrm>
            <a:off x="467544" y="1700808"/>
            <a:ext cx="8229600" cy="4525963"/>
          </a:xfrm>
          <a:gradFill>
            <a:gsLst>
              <a:gs pos="67000">
                <a:srgbClr val="FFFFFF"/>
              </a:gs>
              <a:gs pos="85000">
                <a:srgbClr val="7D8496"/>
              </a:gs>
              <a:gs pos="95000">
                <a:srgbClr val="E6E6E6"/>
              </a:gs>
              <a:gs pos="100000">
                <a:srgbClr val="7D8496"/>
              </a:gs>
              <a:gs pos="100000">
                <a:srgbClr val="E6E6E6"/>
              </a:gs>
            </a:gsLst>
            <a:lin ang="5400000" scaled="0"/>
          </a:gradFill>
        </p:spPr>
        <p:txBody>
          <a:bodyPr>
            <a:noAutofit/>
          </a:bodyPr>
          <a:lstStyle/>
          <a:p>
            <a:pPr marL="0" indent="0" algn="just">
              <a:buNone/>
            </a:pPr>
            <a:endParaRPr lang="en-US" sz="2000" u="sng" dirty="0" smtClean="0">
              <a:solidFill>
                <a:srgbClr val="008080"/>
              </a:solidFill>
              <a:latin typeface="Comic Sans MS" panose="030F0702030302020204" pitchFamily="66" charset="0"/>
            </a:endParaRPr>
          </a:p>
          <a:p>
            <a:pPr marL="0" indent="0" algn="just">
              <a:buNone/>
            </a:pPr>
            <a:r>
              <a:rPr lang="el-GR" sz="1800" dirty="0" err="1" smtClean="0"/>
              <a:t>Κλεφτάρας</a:t>
            </a:r>
            <a:r>
              <a:rPr lang="el-GR" sz="1800" dirty="0" smtClean="0"/>
              <a:t>, Γ. (2009) </a:t>
            </a:r>
            <a:r>
              <a:rPr lang="el-GR" sz="1800" i="1" dirty="0" smtClean="0"/>
              <a:t>Πολιτισμική και πολυπολιτισμική συμβουλευτική</a:t>
            </a:r>
            <a:r>
              <a:rPr lang="el-GR" sz="1800" dirty="0" smtClean="0"/>
              <a:t>. Αθήνα: Ελληνικά Γράμματα.</a:t>
            </a:r>
          </a:p>
          <a:p>
            <a:pPr marL="0" indent="0" algn="just">
              <a:buNone/>
            </a:pPr>
            <a:endParaRPr lang="en-US" sz="1800" dirty="0"/>
          </a:p>
          <a:p>
            <a:pPr marL="0" indent="0" algn="just">
              <a:buNone/>
            </a:pPr>
            <a:r>
              <a:rPr lang="en-US" sz="1800" dirty="0" smtClean="0"/>
              <a:t>Sue, D.W. &amp; Sue, D. (2016) </a:t>
            </a:r>
            <a:r>
              <a:rPr lang="en-US" sz="1800" i="1" dirty="0" smtClean="0"/>
              <a:t>Counseling the culturally diverse; theory ad practice </a:t>
            </a:r>
            <a:r>
              <a:rPr lang="en-US" sz="1800" dirty="0" smtClean="0"/>
              <a:t>(7</a:t>
            </a:r>
            <a:r>
              <a:rPr lang="en-US" sz="1800" baseline="30000" dirty="0" smtClean="0"/>
              <a:t>th</a:t>
            </a:r>
            <a:r>
              <a:rPr lang="en-US" sz="1800" dirty="0" smtClean="0"/>
              <a:t> </a:t>
            </a:r>
            <a:r>
              <a:rPr lang="en-US" sz="1800" dirty="0" err="1" smtClean="0"/>
              <a:t>edn</a:t>
            </a:r>
            <a:r>
              <a:rPr lang="en-US" sz="1800" dirty="0" smtClean="0"/>
              <a:t>). New Jersey: John Wiley and Sons.</a:t>
            </a:r>
            <a:endParaRPr lang="el-GR" sz="1800" dirty="0"/>
          </a:p>
          <a:p>
            <a:pPr marL="0" indent="0">
              <a:buNone/>
            </a:pPr>
            <a:endParaRPr lang="el-GR" sz="18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936104"/>
          </a:xfrm>
          <a:prstGeom prst="rect">
            <a:avLst/>
          </a:prstGeom>
        </p:spPr>
      </p:pic>
    </p:spTree>
    <p:extLst>
      <p:ext uri="{BB962C8B-B14F-4D97-AF65-F5344CB8AC3E}">
        <p14:creationId xmlns:p14="http://schemas.microsoft.com/office/powerpoint/2010/main" val="3007537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Θέση περιεχομένου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99793" y="3068960"/>
            <a:ext cx="3322674" cy="1979290"/>
          </a:xfrm>
          <a:prstGeom prst="rect">
            <a:avLst/>
          </a:prstGeom>
        </p:spPr>
      </p:pic>
      <p:sp>
        <p:nvSpPr>
          <p:cNvPr id="6" name="Ορθογώνιο 5"/>
          <p:cNvSpPr/>
          <p:nvPr/>
        </p:nvSpPr>
        <p:spPr>
          <a:xfrm>
            <a:off x="824849" y="1340768"/>
            <a:ext cx="7560840" cy="1077218"/>
          </a:xfrm>
          <a:prstGeom prst="rect">
            <a:avLst/>
          </a:prstGeom>
        </p:spPr>
        <p:txBody>
          <a:bodyPr wrap="square">
            <a:spAutoFit/>
          </a:bodyPr>
          <a:lstStyle/>
          <a:p>
            <a:pPr algn="ctr"/>
            <a:r>
              <a:rPr lang="el-GR" sz="3200" dirty="0"/>
              <a:t>Σας ευχαριστώ για την παρουσία σας και τη συμμετοχή σας</a:t>
            </a:r>
            <a:r>
              <a:rPr lang="en-US" sz="3200" dirty="0"/>
              <a:t>!</a:t>
            </a:r>
            <a:endParaRPr lang="el-GR" sz="3200" dirty="0"/>
          </a:p>
        </p:txBody>
      </p:sp>
    </p:spTree>
    <p:extLst>
      <p:ext uri="{BB962C8B-B14F-4D97-AF65-F5344CB8AC3E}">
        <p14:creationId xmlns:p14="http://schemas.microsoft.com/office/powerpoint/2010/main" val="137551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400" b="1" i="1" dirty="0" smtClean="0">
                <a:solidFill>
                  <a:srgbClr val="008080"/>
                </a:solidFill>
              </a:rPr>
              <a:t>Οικουμενική Διακήρυξη Αρχών Δεοντολογίας για τους Ψυχολόγους</a:t>
            </a:r>
            <a:r>
              <a:rPr lang="el-GR" sz="2000" b="1" i="1" dirty="0" smtClean="0">
                <a:solidFill>
                  <a:srgbClr val="008080"/>
                </a:solidFill>
              </a:rPr>
              <a:t/>
            </a:r>
            <a:br>
              <a:rPr lang="el-GR" sz="2000" b="1" i="1" dirty="0" smtClean="0">
                <a:solidFill>
                  <a:srgbClr val="008080"/>
                </a:solidFill>
              </a:rPr>
            </a:br>
            <a:r>
              <a:rPr lang="el-GR" sz="1400" b="1" i="1" dirty="0" smtClean="0">
                <a:solidFill>
                  <a:srgbClr val="008080"/>
                </a:solidFill>
              </a:rPr>
              <a:t>27.02.2019</a:t>
            </a:r>
            <a:endParaRPr lang="el-GR" sz="1400" dirty="0"/>
          </a:p>
        </p:txBody>
      </p:sp>
      <p:sp>
        <p:nvSpPr>
          <p:cNvPr id="3" name="Θέση περιεχομένου 2"/>
          <p:cNvSpPr>
            <a:spLocks noGrp="1"/>
          </p:cNvSpPr>
          <p:nvPr>
            <p:ph idx="1"/>
          </p:nvPr>
        </p:nvSpPr>
        <p:spPr>
          <a:xfrm>
            <a:off x="323528" y="1844824"/>
            <a:ext cx="8229600" cy="4525963"/>
          </a:xfrm>
          <a:gradFill>
            <a:gsLst>
              <a:gs pos="96669">
                <a:srgbClr val="8A90A0"/>
              </a:gs>
              <a:gs pos="72000">
                <a:srgbClr val="FFFFFF"/>
              </a:gs>
              <a:gs pos="83000">
                <a:srgbClr val="E6E6E6"/>
              </a:gs>
              <a:gs pos="100000">
                <a:srgbClr val="7D8496"/>
              </a:gs>
              <a:gs pos="100000">
                <a:srgbClr val="E6E6E6"/>
              </a:gs>
              <a:gs pos="98000">
                <a:srgbClr val="7D8496"/>
              </a:gs>
              <a:gs pos="100000">
                <a:srgbClr val="E6E6E6"/>
              </a:gs>
            </a:gsLst>
            <a:lin ang="5400000" scaled="0"/>
          </a:gradFill>
        </p:spPr>
        <p:txBody>
          <a:bodyPr>
            <a:normAutofit fontScale="62500" lnSpcReduction="20000"/>
          </a:bodyPr>
          <a:lstStyle/>
          <a:p>
            <a:pPr marL="0" indent="0" algn="just">
              <a:buNone/>
            </a:pPr>
            <a:endParaRPr lang="el-GR" sz="1050" i="1" dirty="0" smtClean="0">
              <a:latin typeface="Comic Sans MS" panose="030F0702030302020204" pitchFamily="66" charset="0"/>
            </a:endParaRPr>
          </a:p>
          <a:p>
            <a:pPr marL="0" indent="0" algn="just">
              <a:buNone/>
            </a:pPr>
            <a:r>
              <a:rPr lang="el-GR" sz="2100" i="1" dirty="0" smtClean="0">
                <a:latin typeface="Comic Sans MS" panose="030F0702030302020204" pitchFamily="66" charset="0"/>
              </a:rPr>
              <a:t>«Όλα τα ανθρώπινα όντα είναι και κοινωνικά όντα που αλληλοεξαρτώνται, έχουν γεννηθεί και αποτελούν μέρος της ιστορίας και  της εξέλιξης των λαών τους. Οι διαφορετικοί πολιτισμοί, εθνότητες, θρησκείες, κοινωνικές δομές και  άλλα  παρόμοια χαρακτηριστικά των λαών αποτελούν  αναπόσπαστο κομμάτι  της ταυτότητας των μελών και δίνουν νόημα στη ζωή τους. Η  συνέχεια των λαών και των πολιτισμών στο πέρασμα του χρόνου συνδέουν τους λαούς του παρόντος με  τους λαούς του παρελθόντος και την ανάγκη να φροντίσουμε τις μελλοντικές γενιές. Υπό αυτή την έννοια, ο σεβασμός της αξιοπρέπειας των ατόμων περιλαμβάνει την ηθική θεώρηση και το σεβασμό της αξιοπρέπειας των λαών. Ο σεβασμός της αξιοπρέπειας των ατόμων και των λαών εκφράζεται με διαφορετικούς τρόπους σε διαφορετικές κοινότητες και διαφορετικούς πολιτισμούς. Είναι σημαντικό να  γνωρίζουμε και να σεβόμαστε αυτές τις διαφορές. Από την άλλη πλευρά, είναι επίσης σημαντικό ότι όλες οι κοινότητες και οι πολιτισμοί  ακολουθούν ηθικές αξίες που προστατεύον τα μέλη τους και σαν άτομα και σα συλλογικές ταυτότητες»</a:t>
            </a:r>
            <a:endParaRPr lang="el-GR" sz="2100" i="1" dirty="0">
              <a:latin typeface="Comic Sans MS" panose="030F0702030302020204" pitchFamily="66" charset="0"/>
            </a:endParaRPr>
          </a:p>
          <a:p>
            <a:pPr marL="0" indent="0" algn="just">
              <a:buNone/>
            </a:pPr>
            <a:endParaRPr lang="el-GR" sz="2100" i="1" dirty="0" smtClean="0">
              <a:latin typeface="Comic Sans MS" panose="030F0702030302020204" pitchFamily="66" charset="0"/>
            </a:endParaRPr>
          </a:p>
          <a:p>
            <a:pPr marL="0" indent="0" algn="just">
              <a:buNone/>
            </a:pPr>
            <a:endParaRPr lang="el-GR" sz="1050" i="1" dirty="0" smtClean="0">
              <a:latin typeface="Comic Sans MS" panose="030F0702030302020204" pitchFamily="66" charset="0"/>
            </a:endParaRPr>
          </a:p>
          <a:p>
            <a:pPr marL="0" indent="0" algn="just">
              <a:buNone/>
            </a:pPr>
            <a:r>
              <a:rPr lang="el-GR" sz="1700" i="1" dirty="0" smtClean="0">
                <a:latin typeface="Comic Sans MS" panose="030F0702030302020204" pitchFamily="66" charset="0"/>
              </a:rPr>
              <a:t>(‘</a:t>
            </a:r>
            <a:r>
              <a:rPr lang="en-US" sz="1700" i="1" dirty="0" smtClean="0">
                <a:latin typeface="Comic Sans MS" panose="030F0702030302020204" pitchFamily="66" charset="0"/>
              </a:rPr>
              <a:t>All </a:t>
            </a:r>
            <a:r>
              <a:rPr lang="en-US" sz="1700" i="1" dirty="0">
                <a:latin typeface="Comic Sans MS" panose="030F0702030302020204" pitchFamily="66" charset="0"/>
              </a:rPr>
              <a:t>human beings, as well as being individuals, are interdependent social beings that are born into, live in, and are a part of the history and ongoing evolution of their peoples. The different cultures, ethnicities, religions, histories, social structures and other such characteristics of peoples are integral to the identity of their members and give meaning to their lives. The continuity of peoples and cultures over time connects the peoples of today with the peoples of past generations and the need to nurture future generations. As such, respect for the dignity of persons includes moral consideration of and respect for </a:t>
            </a:r>
            <a:r>
              <a:rPr lang="en-US" sz="1700" i="1" dirty="0" smtClean="0">
                <a:latin typeface="Comic Sans MS" panose="030F0702030302020204" pitchFamily="66" charset="0"/>
              </a:rPr>
              <a:t>the</a:t>
            </a:r>
            <a:r>
              <a:rPr lang="el-GR" sz="1700" i="1" dirty="0" smtClean="0">
                <a:latin typeface="Comic Sans MS" panose="030F0702030302020204" pitchFamily="66" charset="0"/>
              </a:rPr>
              <a:t> </a:t>
            </a:r>
            <a:r>
              <a:rPr lang="en-US" sz="1700" i="1" dirty="0" smtClean="0">
                <a:latin typeface="Comic Sans MS" panose="030F0702030302020204" pitchFamily="66" charset="0"/>
              </a:rPr>
              <a:t>dignity </a:t>
            </a:r>
            <a:r>
              <a:rPr lang="en-US" sz="1700" i="1" dirty="0">
                <a:latin typeface="Comic Sans MS" panose="030F0702030302020204" pitchFamily="66" charset="0"/>
              </a:rPr>
              <a:t>of peoples. </a:t>
            </a:r>
            <a:r>
              <a:rPr lang="en-US" sz="1700" i="1" dirty="0" smtClean="0">
                <a:latin typeface="Comic Sans MS" panose="030F0702030302020204" pitchFamily="66" charset="0"/>
              </a:rPr>
              <a:t>Respect </a:t>
            </a:r>
            <a:r>
              <a:rPr lang="en-US" sz="1700" i="1" dirty="0">
                <a:latin typeface="Comic Sans MS" panose="030F0702030302020204" pitchFamily="66" charset="0"/>
              </a:rPr>
              <a:t>for the dignity of persons and peoples is expressed in different ways in different communities and cultures. It is important to acknowledge and respect such differences. On the other hand, it also is important that all communities and cultures adhere to moral values that respect and protect their members both as individual persons and as collective peoples</a:t>
            </a:r>
            <a:r>
              <a:rPr lang="en-US" sz="1700" i="1" dirty="0" smtClean="0">
                <a:latin typeface="Comic Sans MS" panose="030F0702030302020204" pitchFamily="66" charset="0"/>
              </a:rPr>
              <a:t>.</a:t>
            </a:r>
            <a:r>
              <a:rPr lang="el-GR" sz="1700" i="1" dirty="0" smtClean="0">
                <a:latin typeface="Comic Sans MS" panose="030F0702030302020204" pitchFamily="66" charset="0"/>
              </a:rPr>
              <a:t>’) (Απόσπασμα από την 1</a:t>
            </a:r>
            <a:r>
              <a:rPr lang="el-GR" sz="1700" i="1" baseline="30000" dirty="0" smtClean="0">
                <a:latin typeface="Comic Sans MS" panose="030F0702030302020204" pitchFamily="66" charset="0"/>
              </a:rPr>
              <a:t>η</a:t>
            </a:r>
            <a:r>
              <a:rPr lang="el-GR" sz="1700" i="1" dirty="0" smtClean="0">
                <a:latin typeface="Comic Sans MS" panose="030F0702030302020204" pitchFamily="66" charset="0"/>
              </a:rPr>
              <a:t> Αρχή)</a:t>
            </a:r>
            <a:endParaRPr lang="el-GR" sz="1700" i="1" dirty="0" smtClean="0">
              <a:latin typeface="Comic Sans MS" panose="030F0702030302020204" pitchFamily="66" charset="0"/>
            </a:endParaRPr>
          </a:p>
          <a:p>
            <a:pPr marL="0" indent="0" algn="just">
              <a:buNone/>
            </a:pPr>
            <a:endParaRPr lang="el-GR" sz="1300" i="1" dirty="0" smtClean="0">
              <a:latin typeface="Comic Sans MS" panose="030F0702030302020204" pitchFamily="66" charset="0"/>
              <a:hlinkClick r:id="rId2"/>
            </a:endParaRPr>
          </a:p>
          <a:p>
            <a:pPr marL="0" indent="0" algn="just">
              <a:buNone/>
            </a:pPr>
            <a:endParaRPr lang="el-GR" sz="1600" dirty="0">
              <a:hlinkClick r:id="rId2"/>
            </a:endParaRPr>
          </a:p>
          <a:p>
            <a:pPr marL="0" indent="0" algn="just">
              <a:buNone/>
            </a:pPr>
            <a:endParaRPr lang="el-GR" sz="1600" dirty="0" smtClean="0">
              <a:hlinkClick r:id="rId2"/>
            </a:endParaRPr>
          </a:p>
          <a:p>
            <a:pPr marL="0" indent="0" algn="just">
              <a:buNone/>
            </a:pPr>
            <a:endParaRPr lang="el-GR" sz="1600" dirty="0">
              <a:hlinkClick r:id="rId2"/>
            </a:endParaRPr>
          </a:p>
          <a:p>
            <a:pPr marL="0" indent="0" algn="just">
              <a:buNone/>
            </a:pPr>
            <a:r>
              <a:rPr lang="el-GR" sz="1900" dirty="0" smtClean="0">
                <a:hlinkClick r:id="rId2"/>
              </a:rPr>
              <a:t>https</a:t>
            </a:r>
            <a:r>
              <a:rPr lang="el-GR" sz="1900" dirty="0">
                <a:hlinkClick r:id="rId2"/>
              </a:rPr>
              <a:t>://</a:t>
            </a:r>
            <a:r>
              <a:rPr lang="el-GR" sz="1900" dirty="0" smtClean="0">
                <a:hlinkClick r:id="rId2"/>
              </a:rPr>
              <a:t>www.psy.gr/first.php?mid=14&amp;subid=13&amp;ssid=0&amp;id=13729</a:t>
            </a:r>
            <a:endParaRPr lang="el-GR" sz="1900" dirty="0" smtClean="0"/>
          </a:p>
          <a:p>
            <a:pPr marL="0" indent="0" algn="just">
              <a:buNone/>
            </a:pPr>
            <a:endParaRPr lang="el-GR" sz="1600" dirty="0"/>
          </a:p>
          <a:p>
            <a:pPr marL="0" indent="0" algn="just">
              <a:buNone/>
            </a:pPr>
            <a:endParaRPr lang="el-GR" sz="1600" dirty="0" smtClean="0">
              <a:latin typeface="Comic Sans MS" panose="030F0702030302020204" pitchFamily="66" charset="0"/>
            </a:endParaRPr>
          </a:p>
          <a:p>
            <a:pPr marL="0" indent="0" algn="just">
              <a:buNone/>
            </a:pPr>
            <a:endParaRPr lang="el-GR" sz="1600" dirty="0">
              <a:latin typeface="Comic Sans MS" panose="030F0702030302020204" pitchFamily="66" charset="0"/>
            </a:endParaRPr>
          </a:p>
        </p:txBody>
      </p:sp>
      <p:pic>
        <p:nvPicPr>
          <p:cNvPr id="4" name="Θέση περιεχομένου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4601" y="332656"/>
            <a:ext cx="1865451" cy="1080000"/>
          </a:xfrm>
          <a:prstGeom prst="rect">
            <a:avLst/>
          </a:prstGeom>
        </p:spPr>
      </p:pic>
    </p:spTree>
    <p:extLst>
      <p:ext uri="{BB962C8B-B14F-4D97-AF65-F5344CB8AC3E}">
        <p14:creationId xmlns:p14="http://schemas.microsoft.com/office/powerpoint/2010/main" val="3753670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r"/>
            <a:r>
              <a:rPr lang="el-GR" sz="2200" b="1" i="1" dirty="0" smtClean="0">
                <a:solidFill>
                  <a:srgbClr val="008080"/>
                </a:solidFill>
              </a:rPr>
              <a:t/>
            </a:r>
            <a:br>
              <a:rPr lang="el-GR" sz="2200" b="1" i="1" dirty="0" smtClean="0">
                <a:solidFill>
                  <a:srgbClr val="008080"/>
                </a:solidFill>
              </a:rPr>
            </a:br>
            <a:r>
              <a:rPr lang="el-GR" sz="1600" b="1" i="1" dirty="0">
                <a:solidFill>
                  <a:srgbClr val="008080"/>
                </a:solidFill>
              </a:rPr>
              <a:t>Οικουμενική Διακήρυξη Αρχών Δεοντολογίας για τους Ψυχολόγους</a:t>
            </a:r>
            <a:r>
              <a:rPr lang="el-GR" sz="2200" b="1" i="1" dirty="0" smtClean="0">
                <a:solidFill>
                  <a:srgbClr val="008080"/>
                </a:solidFill>
              </a:rPr>
              <a:t/>
            </a:r>
            <a:br>
              <a:rPr lang="el-GR" sz="2200" b="1" i="1" dirty="0" smtClean="0">
                <a:solidFill>
                  <a:srgbClr val="008080"/>
                </a:solidFill>
              </a:rPr>
            </a:br>
            <a:r>
              <a:rPr lang="el-GR" b="1" i="1" dirty="0">
                <a:solidFill>
                  <a:srgbClr val="008080"/>
                </a:solidFill>
              </a:rPr>
              <a:t/>
            </a:r>
            <a:br>
              <a:rPr lang="el-GR" b="1" i="1" dirty="0">
                <a:solidFill>
                  <a:srgbClr val="008080"/>
                </a:solidFill>
              </a:rPr>
            </a:br>
            <a:endParaRPr lang="el-GR" sz="2200" dirty="0"/>
          </a:p>
        </p:txBody>
      </p:sp>
      <p:sp>
        <p:nvSpPr>
          <p:cNvPr id="3" name="Θέση περιεχομένου 2"/>
          <p:cNvSpPr>
            <a:spLocks noGrp="1"/>
          </p:cNvSpPr>
          <p:nvPr>
            <p:ph idx="1"/>
          </p:nvPr>
        </p:nvSpPr>
        <p:spPr>
          <a:gradFill>
            <a:gsLst>
              <a:gs pos="0">
                <a:srgbClr val="FFFFFF"/>
              </a:gs>
              <a:gs pos="7001">
                <a:srgbClr val="E6E6E6"/>
              </a:gs>
              <a:gs pos="92000">
                <a:srgbClr val="7D8496"/>
              </a:gs>
              <a:gs pos="73000">
                <a:srgbClr val="E6E6E6"/>
              </a:gs>
              <a:gs pos="97000">
                <a:srgbClr val="7D8496"/>
              </a:gs>
              <a:gs pos="100000">
                <a:srgbClr val="E6E6E6"/>
              </a:gs>
            </a:gsLst>
            <a:lin ang="5400000" scaled="0"/>
          </a:gradFill>
        </p:spPr>
        <p:txBody>
          <a:bodyPr>
            <a:normAutofit fontScale="25000" lnSpcReduction="20000"/>
          </a:bodyPr>
          <a:lstStyle/>
          <a:p>
            <a:pPr marL="0" indent="0">
              <a:buNone/>
            </a:pPr>
            <a:r>
              <a:rPr lang="el-GR" sz="5200" i="1" dirty="0" smtClean="0">
                <a:latin typeface="Comic Sans MS" panose="030F0702030302020204" pitchFamily="66" charset="0"/>
              </a:rPr>
              <a:t>«Για αυτό το λόγο οι ψυχολόγοι δέχονται ως θεμελιώδη την Αρχή του Σεβασμού της Αξιοπρέπειας των Ατόμων και των Λαών. </a:t>
            </a:r>
            <a:r>
              <a:rPr lang="el-GR" sz="5200" i="1" dirty="0" smtClean="0">
                <a:latin typeface="Comic Sans MS" panose="030F0702030302020204" pitchFamily="66" charset="0"/>
              </a:rPr>
              <a:t>Επομένως δέχονται τις ακόλουθες σχετικές αξίες:</a:t>
            </a:r>
          </a:p>
          <a:p>
            <a:pPr marL="0" indent="0">
              <a:buNone/>
            </a:pPr>
            <a:r>
              <a:rPr lang="el-GR" sz="5200" i="1" dirty="0">
                <a:latin typeface="Comic Sans MS" panose="030F0702030302020204" pitchFamily="66" charset="0"/>
              </a:rPr>
              <a:t>α</a:t>
            </a:r>
            <a:r>
              <a:rPr lang="el-GR" sz="5200" i="1" dirty="0" smtClean="0">
                <a:latin typeface="Comic Sans MS" panose="030F0702030302020204" pitchFamily="66" charset="0"/>
              </a:rPr>
              <a:t>) σεβασμ</a:t>
            </a:r>
            <a:r>
              <a:rPr lang="el-GR" sz="5200" i="1" dirty="0" smtClean="0">
                <a:latin typeface="Comic Sans MS" panose="030F0702030302020204" pitchFamily="66" charset="0"/>
              </a:rPr>
              <a:t>ός της μοναδικής αξίας και εγγενούς αξιοπρέπειας όλων των ανθρώπων</a:t>
            </a:r>
          </a:p>
          <a:p>
            <a:pPr marL="0" indent="0">
              <a:buNone/>
            </a:pPr>
            <a:r>
              <a:rPr lang="el-GR" sz="5200" i="1" dirty="0">
                <a:latin typeface="Comic Sans MS" panose="030F0702030302020204" pitchFamily="66" charset="0"/>
              </a:rPr>
              <a:t>β</a:t>
            </a:r>
            <a:r>
              <a:rPr lang="el-GR" sz="5200" i="1" dirty="0" smtClean="0">
                <a:latin typeface="Comic Sans MS" panose="030F0702030302020204" pitchFamily="66" charset="0"/>
              </a:rPr>
              <a:t>) σεβασμός της διαφορετικότητας που ενυπάρχει στους ανθρώπους και στους λαούς</a:t>
            </a:r>
          </a:p>
          <a:p>
            <a:pPr marL="0" indent="0">
              <a:buNone/>
            </a:pPr>
            <a:r>
              <a:rPr lang="el-GR" sz="5200" i="1" dirty="0" smtClean="0">
                <a:latin typeface="Comic Sans MS" panose="030F0702030302020204" pitchFamily="66" charset="0"/>
              </a:rPr>
              <a:t>γ) σεβασμός των εθίμων και των πεποιθήσεων των πολιτισμών, περιορισμός να υπάρχει όταν ένα έθιμό ή μια πεποίθηση έρχεται σε αντίθεση με την αρχή του σεβασμού της αξιοπρέπειας των ατόμων ή των λαών  ή προκαλεί σοβαρό κακό στην ύπαρξή τους</a:t>
            </a:r>
          </a:p>
          <a:p>
            <a:pPr marL="0" indent="0">
              <a:buNone/>
            </a:pPr>
            <a:r>
              <a:rPr lang="el-GR" sz="5200" i="1" dirty="0" smtClean="0">
                <a:latin typeface="Comic Sans MS" panose="030F0702030302020204" pitchFamily="66" charset="0"/>
              </a:rPr>
              <a:t>δ) ελεύθερη συναίνεση κατόπιν σχετικής ενημέρωσης, όπως αυτό προσδιορίζεται πολιτισμικά και είναι σχετικό με τα άτομα, τις οικογένειες, τις ομάδες και τις κοινότητες  </a:t>
            </a:r>
          </a:p>
          <a:p>
            <a:pPr marL="0" indent="0">
              <a:buNone/>
            </a:pPr>
            <a:r>
              <a:rPr lang="el-GR" sz="5200" i="1" dirty="0" smtClean="0">
                <a:latin typeface="Comic Sans MS" panose="030F0702030302020204" pitchFamily="66" charset="0"/>
              </a:rPr>
              <a:t>ε) </a:t>
            </a:r>
            <a:r>
              <a:rPr lang="el-GR" sz="5200" i="1" dirty="0" err="1">
                <a:latin typeface="Comic Sans MS" panose="030F0702030302020204" pitchFamily="66" charset="0"/>
              </a:rPr>
              <a:t>ι</a:t>
            </a:r>
            <a:r>
              <a:rPr lang="el-GR" sz="5200" i="1" dirty="0" err="1" smtClean="0">
                <a:latin typeface="Comic Sans MS" panose="030F0702030302020204" pitchFamily="66" charset="0"/>
              </a:rPr>
              <a:t>διωτικ</a:t>
            </a:r>
            <a:r>
              <a:rPr lang="el-GR" sz="5200" i="1" dirty="0" err="1" smtClean="0">
                <a:latin typeface="Comic Sans MS" panose="030F0702030302020204" pitchFamily="66" charset="0"/>
              </a:rPr>
              <a:t>ότητα</a:t>
            </a:r>
            <a:r>
              <a:rPr lang="el-GR" sz="5200" i="1" dirty="0" smtClean="0">
                <a:latin typeface="Comic Sans MS" panose="030F0702030302020204" pitchFamily="66" charset="0"/>
              </a:rPr>
              <a:t> των ατόμων, των οικογενειών, των ομάδων και των κοινοτήτων</a:t>
            </a:r>
          </a:p>
          <a:p>
            <a:pPr marL="0" indent="0">
              <a:buNone/>
            </a:pPr>
            <a:r>
              <a:rPr lang="el-GR" sz="5200" i="1" dirty="0" smtClean="0">
                <a:latin typeface="Comic Sans MS" panose="030F0702030302020204" pitchFamily="66" charset="0"/>
              </a:rPr>
              <a:t>στ) προστασία της εμπιστευτικότητας των προσωπικών δεδομένων, όπως αυτά προσδιορίζονται πολιτισμικά και είναι σχετικά με τα μεμονωμένα άτομα, τις οικογένειες, τις ομάδες και τις κοινότητες </a:t>
            </a:r>
          </a:p>
          <a:p>
            <a:pPr marL="0" indent="0">
              <a:buNone/>
            </a:pPr>
            <a:r>
              <a:rPr lang="el-GR" sz="5200" i="1" dirty="0">
                <a:latin typeface="Comic Sans MS" panose="030F0702030302020204" pitchFamily="66" charset="0"/>
              </a:rPr>
              <a:t>ζ</a:t>
            </a:r>
            <a:r>
              <a:rPr lang="el-GR" sz="5200" i="1" dirty="0" smtClean="0">
                <a:latin typeface="Comic Sans MS" panose="030F0702030302020204" pitchFamily="66" charset="0"/>
              </a:rPr>
              <a:t>) δικαιοσύνη ίση μεταχείριση στη διαχείριση των ατόμων και των λαών»</a:t>
            </a:r>
          </a:p>
          <a:p>
            <a:pPr marL="0" indent="0">
              <a:buNone/>
            </a:pPr>
            <a:endParaRPr lang="el-GR" sz="1400" dirty="0" smtClean="0">
              <a:latin typeface="Comic Sans MS" panose="030F0702030302020204" pitchFamily="66" charset="0"/>
            </a:endParaRPr>
          </a:p>
          <a:p>
            <a:pPr marL="0" indent="0">
              <a:buNone/>
            </a:pPr>
            <a:endParaRPr lang="el-GR" sz="1400" dirty="0" smtClean="0">
              <a:latin typeface="Comic Sans MS" panose="030F0702030302020204" pitchFamily="66" charset="0"/>
            </a:endParaRPr>
          </a:p>
          <a:p>
            <a:pPr marL="0" indent="0">
              <a:buNone/>
            </a:pPr>
            <a:r>
              <a:rPr lang="el-GR" sz="4400" dirty="0" smtClean="0">
                <a:latin typeface="Comic Sans MS" panose="030F0702030302020204" pitchFamily="66" charset="0"/>
              </a:rPr>
              <a:t>(</a:t>
            </a:r>
            <a:r>
              <a:rPr lang="en-US" sz="4400" dirty="0" smtClean="0">
                <a:latin typeface="Comic Sans MS" panose="030F0702030302020204" pitchFamily="66" charset="0"/>
              </a:rPr>
              <a:t>THEREFORE</a:t>
            </a:r>
            <a:r>
              <a:rPr lang="en-US" sz="4400" dirty="0">
                <a:latin typeface="Comic Sans MS" panose="030F0702030302020204" pitchFamily="66" charset="0"/>
              </a:rPr>
              <a:t>, psychologists accept as fundamental the Principle of Respect for the Dignity of Persons and Peoples. In so doing, they accept the following related values: </a:t>
            </a:r>
            <a:br>
              <a:rPr lang="en-US" sz="4400" dirty="0">
                <a:latin typeface="Comic Sans MS" panose="030F0702030302020204" pitchFamily="66" charset="0"/>
              </a:rPr>
            </a:br>
            <a:r>
              <a:rPr lang="en-US" sz="4400" dirty="0">
                <a:latin typeface="Comic Sans MS" panose="030F0702030302020204" pitchFamily="66" charset="0"/>
              </a:rPr>
              <a:t>a) respect for the unique worth and inherent dignity of all human beings;</a:t>
            </a:r>
            <a:br>
              <a:rPr lang="en-US" sz="4400" dirty="0">
                <a:latin typeface="Comic Sans MS" panose="030F0702030302020204" pitchFamily="66" charset="0"/>
              </a:rPr>
            </a:br>
            <a:r>
              <a:rPr lang="en-US" sz="4400" dirty="0">
                <a:latin typeface="Comic Sans MS" panose="030F0702030302020204" pitchFamily="66" charset="0"/>
              </a:rPr>
              <a:t>b) respect for the diversity among persons and peoples;</a:t>
            </a:r>
            <a:br>
              <a:rPr lang="en-US" sz="4400" dirty="0">
                <a:latin typeface="Comic Sans MS" panose="030F0702030302020204" pitchFamily="66" charset="0"/>
              </a:rPr>
            </a:br>
            <a:r>
              <a:rPr lang="en-US" sz="4400" dirty="0">
                <a:latin typeface="Comic Sans MS" panose="030F0702030302020204" pitchFamily="66" charset="0"/>
              </a:rPr>
              <a:t>c) respect for the customs and beliefs of cultures, to be limited only when a custom or a belief seriously contravenes the principle of respect for the dignity of persons or peoples or causes serious harm to their well-being;</a:t>
            </a:r>
            <a:br>
              <a:rPr lang="en-US" sz="4400" dirty="0">
                <a:latin typeface="Comic Sans MS" panose="030F0702030302020204" pitchFamily="66" charset="0"/>
              </a:rPr>
            </a:br>
            <a:r>
              <a:rPr lang="en-US" sz="4400" dirty="0">
                <a:latin typeface="Comic Sans MS" panose="030F0702030302020204" pitchFamily="66" charset="0"/>
              </a:rPr>
              <a:t>d) free and informed consent, as culturally defined and relevant for individuals, families, groups, and communities;</a:t>
            </a:r>
            <a:br>
              <a:rPr lang="en-US" sz="4400" dirty="0">
                <a:latin typeface="Comic Sans MS" panose="030F0702030302020204" pitchFamily="66" charset="0"/>
              </a:rPr>
            </a:br>
            <a:r>
              <a:rPr lang="en-US" sz="4400" dirty="0">
                <a:latin typeface="Comic Sans MS" panose="030F0702030302020204" pitchFamily="66" charset="0"/>
              </a:rPr>
              <a:t>e) privacy for individuals, families, groups, and communities;</a:t>
            </a:r>
            <a:br>
              <a:rPr lang="en-US" sz="4400" dirty="0">
                <a:latin typeface="Comic Sans MS" panose="030F0702030302020204" pitchFamily="66" charset="0"/>
              </a:rPr>
            </a:br>
            <a:r>
              <a:rPr lang="en-US" sz="4400" dirty="0">
                <a:latin typeface="Comic Sans MS" panose="030F0702030302020204" pitchFamily="66" charset="0"/>
              </a:rPr>
              <a:t>f)  protection of confidentiality of personal information, as culturally defined and relevant for individuals, families, groups, and communities;</a:t>
            </a:r>
            <a:br>
              <a:rPr lang="en-US" sz="4400" dirty="0">
                <a:latin typeface="Comic Sans MS" panose="030F0702030302020204" pitchFamily="66" charset="0"/>
              </a:rPr>
            </a:br>
            <a:r>
              <a:rPr lang="en-US" sz="4400" dirty="0">
                <a:latin typeface="Comic Sans MS" panose="030F0702030302020204" pitchFamily="66" charset="0"/>
              </a:rPr>
              <a:t>g) fairness and justice in the treatment of persons and peoples</a:t>
            </a:r>
            <a:r>
              <a:rPr lang="en-US" sz="4400" dirty="0" smtClean="0">
                <a:latin typeface="Comic Sans MS" panose="030F0702030302020204" pitchFamily="66" charset="0"/>
              </a:rPr>
              <a:t>.</a:t>
            </a:r>
            <a:r>
              <a:rPr lang="el-GR" sz="4400" dirty="0" smtClean="0">
                <a:latin typeface="Comic Sans MS" panose="030F0702030302020204" pitchFamily="66" charset="0"/>
              </a:rPr>
              <a:t>’) (Απόσπασμα από την 1</a:t>
            </a:r>
            <a:r>
              <a:rPr lang="el-GR" sz="4400" baseline="30000" dirty="0" smtClean="0">
                <a:latin typeface="Comic Sans MS" panose="030F0702030302020204" pitchFamily="66" charset="0"/>
              </a:rPr>
              <a:t>η</a:t>
            </a:r>
            <a:r>
              <a:rPr lang="el-GR" sz="4400" dirty="0" smtClean="0">
                <a:latin typeface="Comic Sans MS" panose="030F0702030302020204" pitchFamily="66" charset="0"/>
              </a:rPr>
              <a:t> Αρχή)</a:t>
            </a:r>
          </a:p>
          <a:p>
            <a:pPr marL="0" indent="0">
              <a:buNone/>
            </a:pPr>
            <a:endParaRPr lang="el-GR" sz="1400" dirty="0">
              <a:latin typeface="Comic Sans MS" panose="030F0702030302020204" pitchFamily="66" charset="0"/>
            </a:endParaRPr>
          </a:p>
          <a:p>
            <a:pPr marL="0" indent="0">
              <a:buNone/>
            </a:pPr>
            <a:endParaRPr lang="el-GR" sz="2300" dirty="0" smtClean="0">
              <a:latin typeface="Comic Sans MS" panose="030F0702030302020204" pitchFamily="66" charset="0"/>
            </a:endParaRPr>
          </a:p>
          <a:p>
            <a:pPr marL="0" indent="0" algn="just">
              <a:buNone/>
            </a:pPr>
            <a:endParaRPr lang="el-GR" sz="2300" dirty="0" smtClean="0">
              <a:hlinkClick r:id="rId3"/>
            </a:endParaRPr>
          </a:p>
          <a:p>
            <a:pPr marL="0" indent="0" algn="just">
              <a:buNone/>
            </a:pPr>
            <a:r>
              <a:rPr lang="el-GR" sz="4000" dirty="0">
                <a:hlinkClick r:id="rId3"/>
              </a:rPr>
              <a:t>https://www.psy.gr/first.php?mid=14&amp;subid=13&amp;ssid=0&amp;id=13729</a:t>
            </a:r>
            <a:endParaRPr lang="el-GR" sz="4000" dirty="0"/>
          </a:p>
          <a:p>
            <a:pPr marL="0" indent="0" algn="just">
              <a:buNone/>
            </a:pPr>
            <a:endParaRPr lang="el-GR" sz="2300" dirty="0">
              <a:hlinkClick r:id="rId3"/>
            </a:endParaRPr>
          </a:p>
          <a:p>
            <a:pPr marL="0" indent="0" algn="just">
              <a:buNone/>
            </a:pPr>
            <a:endParaRPr lang="el-GR" sz="2300" dirty="0" smtClean="0">
              <a:hlinkClick r:id="rId3"/>
            </a:endParaRPr>
          </a:p>
          <a:p>
            <a:pPr marL="0" indent="0" algn="just">
              <a:buNone/>
            </a:pPr>
            <a:endParaRPr lang="el-GR" sz="2300" dirty="0">
              <a:hlinkClick r:id="rId3"/>
            </a:endParaRPr>
          </a:p>
          <a:p>
            <a:pPr marL="0" indent="0" algn="just">
              <a:buNone/>
            </a:pPr>
            <a:endParaRPr lang="el-GR" sz="2300" dirty="0" smtClean="0">
              <a:hlinkClick r:id="rId3"/>
            </a:endParaRPr>
          </a:p>
          <a:p>
            <a:pPr marL="0" indent="0" algn="just">
              <a:buNone/>
            </a:pPr>
            <a:endParaRPr lang="el-GR" sz="2300" dirty="0">
              <a:hlinkClick r:id="rId3"/>
            </a:endParaRPr>
          </a:p>
          <a:p>
            <a:pPr marL="0" indent="0" algn="just">
              <a:buNone/>
            </a:pPr>
            <a:endParaRPr lang="el-GR" sz="2300" dirty="0" smtClean="0">
              <a:hlinkClick r:id="rId3"/>
            </a:endParaRPr>
          </a:p>
          <a:p>
            <a:pPr marL="0" indent="0" algn="just">
              <a:buNone/>
            </a:pPr>
            <a:endParaRPr lang="el-GR" sz="2300" dirty="0">
              <a:hlinkClick r:id="rId3"/>
            </a:endParaRPr>
          </a:p>
          <a:p>
            <a:pPr marL="0" indent="0" algn="just">
              <a:buNone/>
            </a:pPr>
            <a:endParaRPr lang="el-GR" sz="2300" dirty="0" smtClean="0">
              <a:hlinkClick r:id="rId3"/>
            </a:endParaRPr>
          </a:p>
          <a:p>
            <a:pPr marL="0" indent="0" algn="just">
              <a:buNone/>
            </a:pPr>
            <a:endParaRPr lang="el-GR" sz="2300" dirty="0">
              <a:hlinkClick r:id="rId3"/>
            </a:endParaRPr>
          </a:p>
          <a:p>
            <a:pPr marL="0" indent="0" algn="just">
              <a:buNone/>
            </a:pPr>
            <a:endParaRPr lang="el-GR" sz="2300" dirty="0" smtClean="0">
              <a:hlinkClick r:id="rId3"/>
            </a:endParaRPr>
          </a:p>
          <a:p>
            <a:pPr marL="0" indent="0" algn="just">
              <a:buNone/>
            </a:pPr>
            <a:endParaRPr lang="el-GR" sz="2300" dirty="0">
              <a:hlinkClick r:id="rId3"/>
            </a:endParaRPr>
          </a:p>
          <a:p>
            <a:pPr marL="0" indent="0" algn="just">
              <a:buNone/>
            </a:pPr>
            <a:endParaRPr lang="el-GR" sz="2300" dirty="0" smtClean="0">
              <a:hlinkClick r:id="rId3"/>
            </a:endParaRPr>
          </a:p>
          <a:p>
            <a:pPr marL="0" indent="0" algn="just">
              <a:buNone/>
            </a:pPr>
            <a:endParaRPr lang="el-GR" sz="2300" dirty="0" smtClean="0">
              <a:hlinkClick r:id="rId3"/>
            </a:endParaRPr>
          </a:p>
          <a:p>
            <a:pPr marL="0" indent="0" algn="just">
              <a:buNone/>
            </a:pPr>
            <a:endParaRPr lang="el-GR" sz="2300" dirty="0">
              <a:hlinkClick r:id="rId3"/>
            </a:endParaRPr>
          </a:p>
          <a:p>
            <a:pPr marL="0" indent="0" algn="just">
              <a:buNone/>
            </a:pPr>
            <a:endParaRPr lang="el-GR" sz="2300" dirty="0" smtClean="0">
              <a:hlinkClick r:id="rId3"/>
            </a:endParaRPr>
          </a:p>
          <a:p>
            <a:pPr marL="0" indent="0" algn="just">
              <a:buNone/>
            </a:pPr>
            <a:endParaRPr lang="el-GR" sz="2300" dirty="0">
              <a:hlinkClick r:id="rId3"/>
            </a:endParaRPr>
          </a:p>
          <a:p>
            <a:pPr marL="0" indent="0" algn="just">
              <a:buNone/>
            </a:pPr>
            <a:endParaRPr lang="el-GR" sz="2300" dirty="0" smtClean="0">
              <a:hlinkClick r:id="rId3"/>
            </a:endParaRPr>
          </a:p>
          <a:p>
            <a:pPr marL="0" indent="0" algn="just">
              <a:buNone/>
            </a:pPr>
            <a:endParaRPr lang="el-GR" sz="2300" dirty="0">
              <a:hlinkClick r:id="rId3"/>
            </a:endParaRPr>
          </a:p>
          <a:p>
            <a:pPr marL="0" indent="0" algn="just">
              <a:buNone/>
            </a:pPr>
            <a:endParaRPr lang="el-GR" sz="2300" dirty="0" smtClean="0">
              <a:hlinkClick r:id="rId3"/>
            </a:endParaRPr>
          </a:p>
          <a:p>
            <a:pPr marL="0" indent="0" algn="just">
              <a:buNone/>
            </a:pPr>
            <a:endParaRPr lang="el-GR" sz="2300" dirty="0">
              <a:hlinkClick r:id="rId3"/>
            </a:endParaRPr>
          </a:p>
          <a:p>
            <a:pPr marL="0" indent="0" algn="just">
              <a:buNone/>
            </a:pPr>
            <a:endParaRPr lang="el-GR" sz="2300" dirty="0" smtClean="0">
              <a:hlinkClick r:id="rId3"/>
            </a:endParaRPr>
          </a:p>
          <a:p>
            <a:pPr marL="0" indent="0" algn="just">
              <a:buNone/>
            </a:pPr>
            <a:endParaRPr lang="el-GR" sz="2300" dirty="0">
              <a:hlinkClick r:id="rId3"/>
            </a:endParaRPr>
          </a:p>
          <a:p>
            <a:pPr marL="0" indent="0" algn="just">
              <a:buNone/>
            </a:pPr>
            <a:endParaRPr lang="el-GR" sz="2300" dirty="0" smtClean="0">
              <a:hlinkClick r:id="rId3"/>
            </a:endParaRPr>
          </a:p>
          <a:p>
            <a:pPr marL="0" indent="0" algn="just">
              <a:buNone/>
            </a:pPr>
            <a:endParaRPr lang="el-GR" sz="1100" dirty="0"/>
          </a:p>
          <a:p>
            <a:pPr marL="0" indent="0">
              <a:buNone/>
            </a:pPr>
            <a:endParaRPr lang="el-GR" sz="1400" dirty="0" smtClean="0">
              <a:latin typeface="Comic Sans MS" panose="030F0702030302020204" pitchFamily="66" charset="0"/>
            </a:endParaRPr>
          </a:p>
          <a:p>
            <a:pPr marL="0" indent="0">
              <a:buNone/>
            </a:pPr>
            <a:endParaRPr lang="el-GR" sz="1400" dirty="0">
              <a:latin typeface="Comic Sans MS" panose="030F0702030302020204" pitchFamily="66" charset="0"/>
            </a:endParaRPr>
          </a:p>
          <a:p>
            <a:pPr marL="0" indent="0">
              <a:buNone/>
            </a:pPr>
            <a:endParaRPr lang="el-GR" sz="1400" dirty="0">
              <a:latin typeface="Comic Sans MS" panose="030F0702030302020204" pitchFamily="66" charset="0"/>
            </a:endParaRPr>
          </a:p>
          <a:p>
            <a:pPr>
              <a:buFont typeface="Wingdings" panose="05000000000000000000" pitchFamily="2" charset="2"/>
              <a:buChar char="ü"/>
            </a:pPr>
            <a:endParaRPr lang="el-GR" sz="1600" dirty="0">
              <a:latin typeface="Comic Sans MS" panose="030F0702030302020204" pitchFamily="66" charset="0"/>
            </a:endParaRPr>
          </a:p>
          <a:p>
            <a:pPr marL="0" indent="0">
              <a:buNone/>
            </a:pPr>
            <a:r>
              <a:rPr lang="el-GR" sz="1600" dirty="0" smtClean="0">
                <a:latin typeface="Comic Sans MS" panose="030F0702030302020204" pitchFamily="66" charset="0"/>
              </a:rPr>
              <a:t>      </a:t>
            </a:r>
          </a:p>
        </p:txBody>
      </p:sp>
      <p:pic>
        <p:nvPicPr>
          <p:cNvPr id="4" name="Θέση περιεχομένου 3"/>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611560" y="260648"/>
            <a:ext cx="1865451" cy="1080000"/>
          </a:xfrm>
        </p:spPr>
      </p:pic>
    </p:spTree>
    <p:extLst>
      <p:ext uri="{BB962C8B-B14F-4D97-AF65-F5344CB8AC3E}">
        <p14:creationId xmlns:p14="http://schemas.microsoft.com/office/powerpoint/2010/main" val="2486009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400" b="1" i="1" dirty="0">
                <a:solidFill>
                  <a:srgbClr val="008080"/>
                </a:solidFill>
              </a:rPr>
              <a:t>Οικουμενική Διακήρυξη Αρχών Δεοντολογίας για τους Ψυχολόγους</a:t>
            </a:r>
            <a:r>
              <a:rPr lang="el-GR" sz="3200" b="1" i="1" dirty="0">
                <a:solidFill>
                  <a:srgbClr val="008080"/>
                </a:solidFill>
              </a:rPr>
              <a:t/>
            </a:r>
            <a:br>
              <a:rPr lang="el-GR" sz="3200" b="1" i="1" dirty="0">
                <a:solidFill>
                  <a:srgbClr val="008080"/>
                </a:solidFill>
              </a:rPr>
            </a:br>
            <a:r>
              <a:rPr lang="el-GR" sz="2000" b="1" i="1" dirty="0">
                <a:solidFill>
                  <a:srgbClr val="008080"/>
                </a:solidFill>
              </a:rPr>
              <a:t/>
            </a:r>
            <a:br>
              <a:rPr lang="el-GR" sz="2000" b="1" i="1" dirty="0">
                <a:solidFill>
                  <a:srgbClr val="008080"/>
                </a:solidFill>
              </a:rPr>
            </a:br>
            <a:endParaRPr lang="el-GR" sz="2000" dirty="0"/>
          </a:p>
        </p:txBody>
      </p:sp>
      <p:sp>
        <p:nvSpPr>
          <p:cNvPr id="3" name="Θέση περιεχομένου 2"/>
          <p:cNvSpPr>
            <a:spLocks noGrp="1"/>
          </p:cNvSpPr>
          <p:nvPr>
            <p:ph idx="1"/>
          </p:nvPr>
        </p:nvSpPr>
        <p:spPr>
          <a:xfrm>
            <a:off x="467544" y="1556792"/>
            <a:ext cx="8229600" cy="4525963"/>
          </a:xfrm>
          <a:gradFill>
            <a:gsLst>
              <a:gs pos="41000">
                <a:srgbClr val="FFFFFF"/>
              </a:gs>
              <a:gs pos="93000">
                <a:srgbClr val="E6E6E6"/>
              </a:gs>
              <a:gs pos="95000">
                <a:srgbClr val="7D8496"/>
              </a:gs>
              <a:gs pos="98000">
                <a:srgbClr val="E6E6E6"/>
              </a:gs>
              <a:gs pos="97000">
                <a:srgbClr val="7D8496"/>
              </a:gs>
              <a:gs pos="100000">
                <a:srgbClr val="E6E6E6"/>
              </a:gs>
            </a:gsLst>
            <a:lin ang="5400000" scaled="0"/>
          </a:gradFill>
          <a:ln>
            <a:solidFill>
              <a:schemeClr val="bg1"/>
            </a:solidFill>
          </a:ln>
        </p:spPr>
        <p:txBody>
          <a:bodyPr>
            <a:normAutofit/>
          </a:bodyPr>
          <a:lstStyle/>
          <a:p>
            <a:pPr marL="0" indent="0">
              <a:buNone/>
            </a:pPr>
            <a:endParaRPr lang="el-GR" sz="1400" u="sng" dirty="0" smtClean="0">
              <a:latin typeface="Comic Sans MS" panose="030F0702030302020204" pitchFamily="66" charset="0"/>
            </a:endParaRPr>
          </a:p>
          <a:p>
            <a:pPr marL="0" indent="0" algn="just">
              <a:buNone/>
            </a:pPr>
            <a:r>
              <a:rPr lang="el-GR" sz="1400" b="1" dirty="0" smtClean="0">
                <a:latin typeface="Comic Sans MS" panose="030F0702030302020204" pitchFamily="66" charset="0"/>
              </a:rPr>
              <a:t>«</a:t>
            </a:r>
            <a:r>
              <a:rPr lang="el-GR" sz="1400" i="1" dirty="0" smtClean="0">
                <a:latin typeface="Comic Sans MS" panose="030F0702030302020204" pitchFamily="66" charset="0"/>
              </a:rPr>
              <a:t>Η γνώση του εαυτού μου ως συμβούλου σχετικά με το πώς οι δικές μου αξίες, στάσεις εμπειρίες και κοινωνικά πλαίσια επηρεάζουν τις πράξεις, τις ερμηνείες, τις επιλογές και τις συστάσεις μου .</a:t>
            </a:r>
          </a:p>
          <a:p>
            <a:pPr marL="0" indent="0" algn="just">
              <a:buNone/>
            </a:pPr>
            <a:r>
              <a:rPr lang="el-GR" sz="1400" i="1" dirty="0" smtClean="0">
                <a:latin typeface="Comic Sans MS" panose="030F0702030302020204" pitchFamily="66" charset="0"/>
              </a:rPr>
              <a:t>Σεβασμός στην ικανότητα των ατόμων, των οικογενειών, των ομάδων και των κοινοτήτων να λαμβάνουν οι ίδιοι τις αποφάσεις για τον εαυτό τους και να φροντίζουν τον εαυτό τους και τους άλλους» </a:t>
            </a:r>
            <a:r>
              <a:rPr lang="el-GR" sz="1400" b="1" dirty="0" smtClean="0">
                <a:latin typeface="Comic Sans MS" panose="030F0702030302020204" pitchFamily="66" charset="0"/>
              </a:rPr>
              <a:t>    </a:t>
            </a:r>
            <a:endParaRPr lang="el-GR" sz="1400" dirty="0">
              <a:latin typeface="Comic Sans MS" panose="030F0702030302020204" pitchFamily="66" charset="0"/>
            </a:endParaRPr>
          </a:p>
          <a:p>
            <a:pPr marL="0" indent="0">
              <a:buNone/>
            </a:pPr>
            <a:endParaRPr lang="el-GR" sz="1400" dirty="0" smtClean="0"/>
          </a:p>
          <a:p>
            <a:pPr marL="0" indent="0">
              <a:buNone/>
            </a:pPr>
            <a:endParaRPr lang="el-GR" sz="1400" dirty="0"/>
          </a:p>
          <a:p>
            <a:pPr marL="0" indent="0">
              <a:buNone/>
            </a:pPr>
            <a:r>
              <a:rPr lang="el-GR" sz="1400" dirty="0" smtClean="0"/>
              <a:t>(</a:t>
            </a:r>
            <a:r>
              <a:rPr lang="en-US" sz="1400" dirty="0" smtClean="0"/>
              <a:t>f)self-knowledge </a:t>
            </a:r>
            <a:r>
              <a:rPr lang="en-US" sz="1400" dirty="0"/>
              <a:t>regarding how their own values, attitudes, experiences, and social contexts influence their actions, interpretations, choices, and recommendations;</a:t>
            </a:r>
            <a:br>
              <a:rPr lang="en-US" sz="1400" dirty="0"/>
            </a:br>
            <a:r>
              <a:rPr lang="en-US" sz="1400" dirty="0"/>
              <a:t>g) respect for the ability of individuals, families, groups, and communities to make decisions for themselves and to care for themselves and each other</a:t>
            </a:r>
            <a:r>
              <a:rPr lang="en-US" sz="1400" dirty="0" smtClean="0"/>
              <a:t>.</a:t>
            </a:r>
            <a:r>
              <a:rPr lang="el-GR" sz="1400" dirty="0" smtClean="0"/>
              <a:t>)</a:t>
            </a:r>
            <a:r>
              <a:rPr lang="en-US" sz="1400" dirty="0"/>
              <a:t> </a:t>
            </a:r>
            <a:r>
              <a:rPr lang="en-US" sz="1400" dirty="0" smtClean="0"/>
              <a:t>(</a:t>
            </a:r>
            <a:r>
              <a:rPr lang="el-GR" sz="1400" dirty="0" smtClean="0"/>
              <a:t>Απόσπασμα 2</a:t>
            </a:r>
            <a:r>
              <a:rPr lang="el-GR" sz="1400" baseline="30000" dirty="0" smtClean="0"/>
              <a:t>ης</a:t>
            </a:r>
            <a:r>
              <a:rPr lang="el-GR" sz="1400" dirty="0" smtClean="0"/>
              <a:t> Αρχής)</a:t>
            </a:r>
          </a:p>
          <a:p>
            <a:pPr marL="0" indent="0">
              <a:buNone/>
            </a:pPr>
            <a:endParaRPr lang="el-GR" sz="1400" dirty="0">
              <a:latin typeface="Comic Sans MS" panose="030F0702030302020204" pitchFamily="66" charset="0"/>
            </a:endParaRPr>
          </a:p>
          <a:p>
            <a:pPr marL="0" indent="0">
              <a:buNone/>
            </a:pPr>
            <a:endParaRPr lang="el-GR" sz="1400" dirty="0" smtClean="0">
              <a:latin typeface="Comic Sans MS" panose="030F0702030302020204" pitchFamily="66" charset="0"/>
            </a:endParaRPr>
          </a:p>
          <a:p>
            <a:pPr marL="0" indent="0">
              <a:buNone/>
            </a:pPr>
            <a:endParaRPr lang="el-GR" sz="1400" dirty="0">
              <a:latin typeface="Comic Sans MS" panose="030F0702030302020204" pitchFamily="66" charset="0"/>
            </a:endParaRPr>
          </a:p>
          <a:p>
            <a:pPr marL="0" indent="0">
              <a:buNone/>
            </a:pPr>
            <a:r>
              <a:rPr lang="el-GR" sz="1400" dirty="0">
                <a:hlinkClick r:id="rId2"/>
              </a:rPr>
              <a:t>https://www.psy.gr/first.php?mid=14&amp;subid=13&amp;ssid=0&amp;id=13729</a:t>
            </a:r>
            <a:endParaRPr lang="el-GR" sz="1400" dirty="0"/>
          </a:p>
          <a:p>
            <a:pPr marL="0" indent="0">
              <a:buNone/>
            </a:pPr>
            <a:endParaRPr lang="el-GR" sz="1400" dirty="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39552" y="332656"/>
            <a:ext cx="1865451" cy="1080000"/>
          </a:xfrm>
        </p:spPr>
      </p:pic>
    </p:spTree>
    <p:extLst>
      <p:ext uri="{BB962C8B-B14F-4D97-AF65-F5344CB8AC3E}">
        <p14:creationId xmlns:p14="http://schemas.microsoft.com/office/powerpoint/2010/main" val="918449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000" b="1" i="1" dirty="0" smtClean="0">
                <a:solidFill>
                  <a:srgbClr val="008080"/>
                </a:solidFill>
              </a:rPr>
              <a:t>Ορισμοί</a:t>
            </a:r>
            <a:r>
              <a:rPr lang="el-GR" sz="2000" b="1" i="1" dirty="0">
                <a:solidFill>
                  <a:srgbClr val="008080"/>
                </a:solidFill>
              </a:rPr>
              <a:t/>
            </a:r>
            <a:br>
              <a:rPr lang="el-GR" sz="2000" b="1" i="1" dirty="0">
                <a:solidFill>
                  <a:srgbClr val="008080"/>
                </a:solidFill>
              </a:rPr>
            </a:br>
            <a:r>
              <a:rPr lang="el-GR" sz="2000" b="1" i="1" dirty="0">
                <a:solidFill>
                  <a:srgbClr val="008080"/>
                </a:solidFill>
              </a:rPr>
              <a:t/>
            </a:r>
            <a:br>
              <a:rPr lang="el-GR" sz="2000" b="1" i="1" dirty="0">
                <a:solidFill>
                  <a:srgbClr val="008080"/>
                </a:solidFill>
              </a:rPr>
            </a:br>
            <a:endParaRPr lang="el-GR" sz="2000" dirty="0"/>
          </a:p>
        </p:txBody>
      </p:sp>
      <p:sp>
        <p:nvSpPr>
          <p:cNvPr id="3" name="Θέση περιεχομένου 2"/>
          <p:cNvSpPr>
            <a:spLocks noGrp="1"/>
          </p:cNvSpPr>
          <p:nvPr>
            <p:ph idx="1"/>
          </p:nvPr>
        </p:nvSpPr>
        <p:spPr>
          <a:gradFill>
            <a:gsLst>
              <a:gs pos="0">
                <a:srgbClr val="FFFFFF"/>
              </a:gs>
              <a:gs pos="95000">
                <a:srgbClr val="E6E6E6"/>
              </a:gs>
              <a:gs pos="95000">
                <a:srgbClr val="7D8496"/>
              </a:gs>
              <a:gs pos="99000">
                <a:srgbClr val="E6E6E6"/>
              </a:gs>
              <a:gs pos="100000">
                <a:srgbClr val="7D8496"/>
              </a:gs>
              <a:gs pos="100000">
                <a:srgbClr val="E6E6E6"/>
              </a:gs>
            </a:gsLst>
            <a:lin ang="5400000" scaled="0"/>
          </a:gradFill>
        </p:spPr>
        <p:txBody>
          <a:bodyPr/>
          <a:lstStyle/>
          <a:p>
            <a:pPr marL="0" indent="0">
              <a:buNone/>
            </a:pPr>
            <a:r>
              <a:rPr lang="el-GR" sz="1600" dirty="0" smtClean="0">
                <a:latin typeface="Comic Sans MS" panose="030F0702030302020204" pitchFamily="66" charset="0"/>
              </a:rPr>
              <a:t>   </a:t>
            </a:r>
            <a:r>
              <a:rPr lang="el-GR" sz="1600" dirty="0" smtClean="0">
                <a:latin typeface="Comic Sans MS" panose="030F0702030302020204" pitchFamily="66" charset="0"/>
              </a:rPr>
              <a:t>                </a:t>
            </a:r>
            <a:r>
              <a:rPr lang="el-GR" sz="1600" dirty="0" smtClean="0">
                <a:latin typeface="Comic Sans MS" panose="030F0702030302020204" pitchFamily="66" charset="0"/>
              </a:rPr>
              <a:t>Μετανάστης</a:t>
            </a:r>
            <a:r>
              <a:rPr lang="el-GR" sz="1600" dirty="0" smtClean="0">
                <a:latin typeface="Comic Sans MS" panose="030F0702030302020204" pitchFamily="66" charset="0"/>
              </a:rPr>
              <a:t>                                             Πρόσφυγας</a:t>
            </a:r>
            <a:endParaRPr lang="el-GR" sz="1600" dirty="0" smtClean="0">
              <a:latin typeface="Comic Sans MS" panose="030F0702030302020204" pitchFamily="66" charset="0"/>
            </a:endParaRPr>
          </a:p>
          <a:p>
            <a:pPr marL="0" indent="0">
              <a:buNone/>
            </a:pPr>
            <a:endParaRPr lang="el-GR" sz="1600" dirty="0">
              <a:latin typeface="Comic Sans MS" panose="030F0702030302020204" pitchFamily="66" charset="0"/>
            </a:endParaRPr>
          </a:p>
          <a:p>
            <a:pPr marL="0" indent="0">
              <a:buNone/>
            </a:pPr>
            <a:endParaRPr lang="el-GR" sz="1600" dirty="0" smtClean="0">
              <a:latin typeface="Comic Sans MS" panose="030F0702030302020204" pitchFamily="66" charset="0"/>
            </a:endParaRPr>
          </a:p>
          <a:p>
            <a:pPr marL="0" indent="0">
              <a:buNone/>
            </a:pPr>
            <a:endParaRPr lang="el-GR" sz="1600" dirty="0">
              <a:latin typeface="Comic Sans MS" panose="030F0702030302020204" pitchFamily="66" charset="0"/>
            </a:endParaRPr>
          </a:p>
          <a:p>
            <a:pPr marL="0" indent="0">
              <a:buNone/>
            </a:pPr>
            <a:endParaRPr lang="el-GR"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260648"/>
            <a:ext cx="1865451" cy="1080000"/>
          </a:xfrm>
        </p:spPr>
      </p:pic>
      <p:graphicFrame>
        <p:nvGraphicFramePr>
          <p:cNvPr id="6" name="Πίνακας 5"/>
          <p:cNvGraphicFramePr>
            <a:graphicFrameLocks noGrp="1"/>
          </p:cNvGraphicFramePr>
          <p:nvPr>
            <p:extLst>
              <p:ext uri="{D42A27DB-BD31-4B8C-83A1-F6EECF244321}">
                <p14:modId xmlns:p14="http://schemas.microsoft.com/office/powerpoint/2010/main" val="272418303"/>
              </p:ext>
            </p:extLst>
          </p:nvPr>
        </p:nvGraphicFramePr>
        <p:xfrm>
          <a:off x="683568" y="2204864"/>
          <a:ext cx="7488832" cy="3024336"/>
        </p:xfrm>
        <a:graphic>
          <a:graphicData uri="http://schemas.openxmlformats.org/drawingml/2006/table">
            <a:tbl>
              <a:tblPr firstRow="1" bandRow="1">
                <a:tableStyleId>{5C22544A-7EE6-4342-B048-85BDC9FD1C3A}</a:tableStyleId>
              </a:tblPr>
              <a:tblGrid>
                <a:gridCol w="3803806"/>
                <a:gridCol w="3685026"/>
              </a:tblGrid>
              <a:tr h="3024336">
                <a:tc>
                  <a:txBody>
                    <a:bodyPr/>
                    <a:lstStyle/>
                    <a:p>
                      <a:pPr algn="just"/>
                      <a:endParaRPr lang="el-GR" sz="1400" b="0" i="0" u="none" strike="noStrike" kern="1200" baseline="0" dirty="0" smtClean="0">
                        <a:solidFill>
                          <a:schemeClr val="tx1"/>
                        </a:solidFill>
                        <a:latin typeface="Comic Sans MS" panose="030F0702030302020204" pitchFamily="66" charset="0"/>
                        <a:ea typeface="+mn-ea"/>
                        <a:cs typeface="+mn-cs"/>
                      </a:endParaRPr>
                    </a:p>
                    <a:p>
                      <a:pPr algn="just"/>
                      <a:r>
                        <a:rPr lang="el-GR" sz="1400" b="0" i="0" u="none" strike="noStrike" kern="1200" baseline="0" dirty="0" smtClean="0">
                          <a:solidFill>
                            <a:schemeClr val="tx1"/>
                          </a:solidFill>
                          <a:latin typeface="Comic Sans MS" panose="030F0702030302020204" pitchFamily="66" charset="0"/>
                          <a:ea typeface="+mn-ea"/>
                          <a:cs typeface="+mn-cs"/>
                        </a:rPr>
                        <a:t>Άνθρωποι που μετακινούνται από μια χώρα σε άλλη για την ανεύρεση μιας καλύτερης ζωής εντάσσονται συνήθως στην κατηγορία «</a:t>
                      </a:r>
                      <a:r>
                        <a:rPr lang="el-GR" sz="1400" b="1" i="0" u="none" strike="noStrike" kern="1200" baseline="0" dirty="0" smtClean="0">
                          <a:solidFill>
                            <a:schemeClr val="tx1"/>
                          </a:solidFill>
                          <a:latin typeface="Comic Sans MS" panose="030F0702030302020204" pitchFamily="66" charset="0"/>
                          <a:ea typeface="+mn-ea"/>
                          <a:cs typeface="+mn-cs"/>
                        </a:rPr>
                        <a:t>οικονομικός μετανάστης» .</a:t>
                      </a:r>
                    </a:p>
                    <a:p>
                      <a:pPr algn="just"/>
                      <a:endParaRPr lang="el-GR" sz="1400" b="0" i="0" u="none" strike="noStrike" kern="1200" baseline="0" dirty="0" smtClean="0">
                        <a:solidFill>
                          <a:schemeClr val="tx1"/>
                        </a:solidFill>
                        <a:latin typeface="Comic Sans MS" panose="030F0702030302020204" pitchFamily="66" charset="0"/>
                        <a:ea typeface="+mn-ea"/>
                        <a:cs typeface="+mn-cs"/>
                      </a:endParaRPr>
                    </a:p>
                    <a:p>
                      <a:pPr algn="just"/>
                      <a:r>
                        <a:rPr lang="el-GR" sz="1400" b="0" i="0" u="none" strike="noStrike" kern="1200" baseline="0" dirty="0" smtClean="0">
                          <a:solidFill>
                            <a:schemeClr val="tx1"/>
                          </a:solidFill>
                          <a:latin typeface="Comic Sans MS" panose="030F0702030302020204" pitchFamily="66" charset="0"/>
                          <a:ea typeface="+mn-ea"/>
                          <a:cs typeface="+mn-cs"/>
                        </a:rPr>
                        <a:t>Οι οικονομικοί μετανάστες έχουν καταρχήν τη δυνατότητα να επιστρέψουν στην πατρίδα τους όποτε το θελήσουν, σε αντίθεση με τους πρόσφυγες, που δεν μπορούν να επιστρέψουν με ασφάλεια μέχρι να αλλάξει εκεί η κατάσταση που επέβαλε τον εκπατρισμό τους </a:t>
                      </a:r>
                      <a:endParaRPr lang="el-GR" sz="1400" dirty="0">
                        <a:solidFill>
                          <a:schemeClr val="tx1"/>
                        </a:solidFill>
                        <a:latin typeface="Comic Sans MS" panose="030F0702030302020204" pitchFamily="66" charset="0"/>
                      </a:endParaRPr>
                    </a:p>
                  </a:txBody>
                  <a:tcPr>
                    <a:gradFill>
                      <a:gsLst>
                        <a:gs pos="0">
                          <a:srgbClr val="DDEBCF"/>
                        </a:gs>
                        <a:gs pos="100000">
                          <a:srgbClr val="9CB86E"/>
                        </a:gs>
                        <a:gs pos="100000">
                          <a:srgbClr val="156B13"/>
                        </a:gs>
                      </a:gsLst>
                      <a:lin ang="5400000" scaled="0"/>
                    </a:gradFill>
                  </a:tcPr>
                </a:tc>
                <a:tc>
                  <a:txBody>
                    <a:bodyPr/>
                    <a:lstStyle/>
                    <a:p>
                      <a:pPr algn="just"/>
                      <a:endParaRPr lang="el-GR" sz="1400" b="0" i="0" u="none" strike="noStrike" kern="1200" baseline="0" dirty="0" smtClean="0">
                        <a:solidFill>
                          <a:schemeClr val="tx1"/>
                        </a:solidFill>
                        <a:latin typeface="Comic Sans MS" panose="030F0702030302020204" pitchFamily="66" charset="0"/>
                        <a:ea typeface="+mn-ea"/>
                        <a:cs typeface="+mn-cs"/>
                      </a:endParaRPr>
                    </a:p>
                    <a:p>
                      <a:pPr algn="just"/>
                      <a:r>
                        <a:rPr lang="el-GR" sz="1400" b="0" i="0" u="none" strike="noStrike" kern="1200" baseline="0" dirty="0" smtClean="0">
                          <a:solidFill>
                            <a:schemeClr val="tx1"/>
                          </a:solidFill>
                          <a:latin typeface="Comic Sans MS" panose="030F0702030302020204" pitchFamily="66" charset="0"/>
                          <a:ea typeface="+mn-ea"/>
                          <a:cs typeface="+mn-cs"/>
                        </a:rPr>
                        <a:t>Σύμφωνα με τη Σύμβαση της Γενεύης του 1951, </a:t>
                      </a:r>
                      <a:r>
                        <a:rPr lang="el-GR" sz="1400" b="1" i="0" u="none" strike="noStrike" kern="1200" baseline="0" dirty="0" smtClean="0">
                          <a:solidFill>
                            <a:schemeClr val="tx1"/>
                          </a:solidFill>
                          <a:latin typeface="Comic Sans MS" panose="030F0702030302020204" pitchFamily="66" charset="0"/>
                          <a:ea typeface="+mn-ea"/>
                          <a:cs typeface="+mn-cs"/>
                        </a:rPr>
                        <a:t>πρόσφυγας </a:t>
                      </a:r>
                      <a:r>
                        <a:rPr lang="el-GR" sz="1400" b="0" i="0" u="none" strike="noStrike" kern="1200" baseline="0" dirty="0" smtClean="0">
                          <a:solidFill>
                            <a:schemeClr val="tx1"/>
                          </a:solidFill>
                          <a:latin typeface="Comic Sans MS" panose="030F0702030302020204" pitchFamily="66" charset="0"/>
                          <a:ea typeface="+mn-ea"/>
                          <a:cs typeface="+mn-cs"/>
                        </a:rPr>
                        <a:t>είναι “ένα άτομο που βρίσκεται έκτος της χωράς καταγωγής του η του τόπου κατοικίας του, έχει δικαιολογημένο φόβο δίωξης για λογούς φυλής, θρησκείας, εθνικότητας, συμμετοχής σε ορισμένη κοινωνική ομάδα ή </a:t>
                      </a:r>
                      <a:r>
                        <a:rPr lang="el-GR" sz="1400" b="0" i="0" u="none" strike="noStrike" kern="1200" baseline="0" dirty="0" err="1" smtClean="0">
                          <a:solidFill>
                            <a:schemeClr val="tx1"/>
                          </a:solidFill>
                          <a:latin typeface="Comic Sans MS" panose="030F0702030302020204" pitchFamily="66" charset="0"/>
                          <a:ea typeface="+mn-ea"/>
                          <a:cs typeface="+mn-cs"/>
                        </a:rPr>
                        <a:t>λόγω</a:t>
                      </a:r>
                      <a:r>
                        <a:rPr lang="el-GR" sz="1400" b="0" i="0" u="none" strike="noStrike" kern="1200" baseline="0" dirty="0" smtClean="0">
                          <a:solidFill>
                            <a:schemeClr val="tx1"/>
                          </a:solidFill>
                          <a:latin typeface="Comic Sans MS" panose="030F0702030302020204" pitchFamily="66" charset="0"/>
                          <a:ea typeface="+mn-ea"/>
                          <a:cs typeface="+mn-cs"/>
                        </a:rPr>
                        <a:t> πολιτικών πεποιθήσεων και εξαιτίας </a:t>
                      </a:r>
                      <a:r>
                        <a:rPr lang="el-GR" sz="1400" b="0" i="0" u="none" strike="noStrike" kern="1200" baseline="0" dirty="0" err="1" smtClean="0">
                          <a:solidFill>
                            <a:schemeClr val="tx1"/>
                          </a:solidFill>
                          <a:latin typeface="Comic Sans MS" panose="030F0702030302020204" pitchFamily="66" charset="0"/>
                          <a:ea typeface="+mn-ea"/>
                          <a:cs typeface="+mn-cs"/>
                        </a:rPr>
                        <a:t>αυτού</a:t>
                      </a:r>
                      <a:r>
                        <a:rPr lang="el-GR" sz="1400" b="0" i="0" u="none" strike="noStrike" kern="1200" baseline="0" dirty="0" smtClean="0">
                          <a:solidFill>
                            <a:schemeClr val="tx1"/>
                          </a:solidFill>
                          <a:latin typeface="Comic Sans MS" panose="030F0702030302020204" pitchFamily="66" charset="0"/>
                          <a:ea typeface="+mn-ea"/>
                          <a:cs typeface="+mn-cs"/>
                        </a:rPr>
                        <a:t> του φόβου δίωξης αδυνατεί ή δεν επιθυμεί να απολαμβάνει την προστασία αυτής της χωράς η την επιστροφή σ' αυτήν” </a:t>
                      </a:r>
                      <a:endParaRPr lang="el-GR" sz="1400" dirty="0" smtClean="0">
                        <a:solidFill>
                          <a:schemeClr val="tx1"/>
                        </a:solidFill>
                        <a:latin typeface="Comic Sans MS" panose="030F0702030302020204" pitchFamily="66" charset="0"/>
                      </a:endParaRPr>
                    </a:p>
                    <a:p>
                      <a:endParaRPr lang="el-GR" sz="1400" dirty="0">
                        <a:solidFill>
                          <a:schemeClr val="tx1"/>
                        </a:solidFill>
                        <a:latin typeface="Comic Sans MS" panose="030F0702030302020204" pitchFamily="66" charset="0"/>
                      </a:endParaRPr>
                    </a:p>
                  </a:txBody>
                  <a:tcPr>
                    <a:gradFill>
                      <a:gsLst>
                        <a:gs pos="0">
                          <a:srgbClr val="DDEBCF"/>
                        </a:gs>
                        <a:gs pos="100000">
                          <a:srgbClr val="9CB86E"/>
                        </a:gs>
                        <a:gs pos="100000">
                          <a:srgbClr val="156B13"/>
                        </a:gs>
                      </a:gsLst>
                      <a:lin ang="5400000" scaled="0"/>
                    </a:gradFill>
                  </a:tcPr>
                </a:tc>
              </a:tr>
            </a:tbl>
          </a:graphicData>
        </a:graphic>
      </p:graphicFrame>
    </p:spTree>
    <p:extLst>
      <p:ext uri="{BB962C8B-B14F-4D97-AF65-F5344CB8AC3E}">
        <p14:creationId xmlns:p14="http://schemas.microsoft.com/office/powerpoint/2010/main" val="451651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354162"/>
          </a:xfrm>
          <a:noFill/>
        </p:spPr>
        <p:txBody>
          <a:bodyPr>
            <a:normAutofit/>
          </a:bodyPr>
          <a:lstStyle/>
          <a:p>
            <a:pPr algn="r"/>
            <a:r>
              <a:rPr lang="el-GR" sz="2000" b="1" i="1" dirty="0" smtClean="0">
                <a:solidFill>
                  <a:srgbClr val="008080"/>
                </a:solidFill>
              </a:rPr>
              <a:t>Συμβουλευτική  μεταναστών</a:t>
            </a:r>
            <a:r>
              <a:rPr lang="el-GR" sz="2000" b="1" i="1" dirty="0" smtClean="0"/>
              <a:t/>
            </a:r>
            <a:br>
              <a:rPr lang="el-GR" sz="2000" b="1" i="1" dirty="0" smtClean="0"/>
            </a:br>
            <a:endParaRPr lang="el-GR" sz="2400" i="1" dirty="0">
              <a:solidFill>
                <a:srgbClr val="008080"/>
              </a:solidFill>
            </a:endParaRPr>
          </a:p>
        </p:txBody>
      </p:sp>
      <p:sp>
        <p:nvSpPr>
          <p:cNvPr id="3" name="Θέση περιεχομένου 2"/>
          <p:cNvSpPr>
            <a:spLocks noGrp="1"/>
          </p:cNvSpPr>
          <p:nvPr>
            <p:ph idx="1"/>
          </p:nvPr>
        </p:nvSpPr>
        <p:spPr>
          <a:xfrm>
            <a:off x="467544" y="1556792"/>
            <a:ext cx="8229600" cy="4608512"/>
          </a:xfrm>
          <a:gradFill>
            <a:gsLst>
              <a:gs pos="58000">
                <a:srgbClr val="FFFFFF"/>
              </a:gs>
              <a:gs pos="100000">
                <a:srgbClr val="E6E6E6"/>
              </a:gs>
              <a:gs pos="100000">
                <a:srgbClr val="7D8496"/>
              </a:gs>
              <a:gs pos="100000">
                <a:srgbClr val="E6E6E6"/>
              </a:gs>
              <a:gs pos="100000">
                <a:srgbClr val="7D8496"/>
              </a:gs>
              <a:gs pos="100000">
                <a:srgbClr val="E6E6E6"/>
              </a:gs>
            </a:gsLst>
            <a:lin ang="5400000" scaled="0"/>
          </a:gradFill>
        </p:spPr>
        <p:txBody>
          <a:bodyPr>
            <a:normAutofit/>
          </a:bodyPr>
          <a:lstStyle/>
          <a:p>
            <a:pPr algn="just">
              <a:buFont typeface="Wingdings" panose="05000000000000000000" pitchFamily="2" charset="2"/>
              <a:buChar char="ü"/>
            </a:pPr>
            <a:r>
              <a:rPr lang="el-GR" sz="1400" dirty="0" smtClean="0">
                <a:latin typeface="Comic Sans MS" panose="030F0702030302020204" pitchFamily="66" charset="0"/>
              </a:rPr>
              <a:t>Χρειάζεται να προσαρμοστούν στο εκπαιδευτικό σύστημα, να αποκτήσουν επάρκεια στη γλώσσα της χώρας υποδοχής και να βρουν εργασία</a:t>
            </a:r>
          </a:p>
          <a:p>
            <a:pPr algn="just">
              <a:buFont typeface="Wingdings" panose="05000000000000000000" pitchFamily="2" charset="2"/>
              <a:buChar char="ü"/>
            </a:pPr>
            <a:endParaRPr lang="el-GR" sz="1400" dirty="0" smtClean="0">
              <a:latin typeface="Comic Sans MS" panose="030F0702030302020204" pitchFamily="66" charset="0"/>
            </a:endParaRPr>
          </a:p>
          <a:p>
            <a:pPr algn="just">
              <a:buFont typeface="Wingdings" panose="05000000000000000000" pitchFamily="2" charset="2"/>
              <a:buChar char="ü"/>
            </a:pPr>
            <a:r>
              <a:rPr lang="el-GR" altLang="el-GR" sz="1400" dirty="0" smtClean="0">
                <a:latin typeface="Comic Sans MS" panose="030F0702030302020204" pitchFamily="66" charset="0"/>
                <a:ea typeface="MS PGothic" pitchFamily="34" charset="-128"/>
              </a:rPr>
              <a:t>Μπορεί να προσαρμοστούν σε νέα πολιτισμικά ήθη στο πλαίσιο μιας διαφορετικής κοινωνίας</a:t>
            </a:r>
          </a:p>
          <a:p>
            <a:pPr marL="0" indent="0" algn="just">
              <a:buNone/>
            </a:pPr>
            <a:endParaRPr lang="el-GR" altLang="el-GR" sz="1400" dirty="0" smtClean="0">
              <a:latin typeface="Comic Sans MS" panose="030F0702030302020204" pitchFamily="66" charset="0"/>
              <a:ea typeface="MS PGothic" pitchFamily="34" charset="-128"/>
            </a:endParaRPr>
          </a:p>
          <a:p>
            <a:pPr algn="just">
              <a:buFont typeface="Wingdings" panose="05000000000000000000" pitchFamily="2" charset="2"/>
              <a:buChar char="ü"/>
            </a:pPr>
            <a:r>
              <a:rPr lang="el-GR" altLang="el-GR" sz="1400" dirty="0" smtClean="0">
                <a:latin typeface="Comic Sans MS" panose="030F0702030302020204" pitchFamily="66" charset="0"/>
                <a:ea typeface="MS PGothic" pitchFamily="34" charset="-128"/>
              </a:rPr>
              <a:t>Τοποθετούνται σε τόπους που δεν τους είναι οικείοι, προσαρμόζονται σε κλιματικές αλλαγές και συνήθως δεν υπάρχει κοινωνική στήριξη ή/και στήριξη από την κοινότητα. Συνεπώς αρκετοί υφίστανται/βιώνουν σοβαρό «πολιτισμικό σοκ»</a:t>
            </a:r>
          </a:p>
          <a:p>
            <a:pPr algn="just">
              <a:buFont typeface="Wingdings" panose="05000000000000000000" pitchFamily="2" charset="2"/>
              <a:buChar char="ü"/>
            </a:pPr>
            <a:endParaRPr lang="el-GR" altLang="el-GR" sz="1400" dirty="0">
              <a:latin typeface="Comic Sans MS" panose="030F0702030302020204" pitchFamily="66" charset="0"/>
              <a:ea typeface="MS PGothic" pitchFamily="34" charset="-128"/>
            </a:endParaRPr>
          </a:p>
          <a:p>
            <a:pPr algn="just">
              <a:buFont typeface="Wingdings" panose="05000000000000000000" pitchFamily="2" charset="2"/>
              <a:buChar char="ü"/>
            </a:pPr>
            <a:r>
              <a:rPr lang="el-GR" altLang="el-GR" sz="1400" dirty="0" smtClean="0">
                <a:latin typeface="Comic Sans MS" panose="030F0702030302020204" pitchFamily="66" charset="0"/>
                <a:ea typeface="MS PGothic" pitchFamily="34" charset="-128"/>
              </a:rPr>
              <a:t>Διακατέχονται από αισθήματα απομόνωσης, μοναξιάς, αποπροσανατολισμού, άγχους, στενοχώριας και νιώθουν αβοήθητοι.</a:t>
            </a:r>
          </a:p>
          <a:p>
            <a:pPr algn="just">
              <a:buFont typeface="Wingdings" panose="05000000000000000000" pitchFamily="2" charset="2"/>
              <a:buChar char="ü"/>
            </a:pPr>
            <a:endParaRPr lang="el-GR" altLang="el-GR" sz="1400" dirty="0">
              <a:latin typeface="Comic Sans MS" panose="030F0702030302020204" pitchFamily="66" charset="0"/>
              <a:ea typeface="MS PGothic" pitchFamily="34" charset="-128"/>
            </a:endParaRPr>
          </a:p>
          <a:p>
            <a:pPr algn="just">
              <a:buFont typeface="Wingdings" panose="05000000000000000000" pitchFamily="2" charset="2"/>
              <a:buChar char="ü"/>
            </a:pPr>
            <a:r>
              <a:rPr lang="el-GR" altLang="el-GR" sz="1400" dirty="0" smtClean="0">
                <a:latin typeface="Comic Sans MS" panose="030F0702030302020204" pitchFamily="66" charset="0"/>
                <a:ea typeface="MS PGothic" pitchFamily="34" charset="-128"/>
              </a:rPr>
              <a:t>Οι μόνες πηγές στήριξης μπορεί να είναι ένας μικρός κύκλος συγγενών και φίλων που και οι ίδιοι προσπαθούν να προσαρμοστούν σε ένα διαφορετικό τρόπο ζωής.</a:t>
            </a:r>
          </a:p>
          <a:p>
            <a:pPr algn="just">
              <a:buFont typeface="Wingdings" panose="05000000000000000000" pitchFamily="2" charset="2"/>
              <a:buChar char="ü"/>
            </a:pPr>
            <a:endParaRPr lang="el-GR" altLang="el-GR" sz="1400" dirty="0">
              <a:latin typeface="Comic Sans MS" panose="030F0702030302020204" pitchFamily="66" charset="0"/>
              <a:ea typeface="MS PGothic" pitchFamily="34" charset="-128"/>
            </a:endParaRPr>
          </a:p>
          <a:p>
            <a:pPr algn="just">
              <a:buFont typeface="Wingdings" panose="05000000000000000000" pitchFamily="2" charset="2"/>
              <a:buChar char="ü"/>
            </a:pPr>
            <a:r>
              <a:rPr lang="el-GR" altLang="el-GR" sz="1400" dirty="0" smtClean="0">
                <a:latin typeface="Comic Sans MS" panose="030F0702030302020204" pitchFamily="66" charset="0"/>
                <a:ea typeface="MS PGothic" pitchFamily="34" charset="-128"/>
              </a:rPr>
              <a:t>Στις οικογένειες μεταναστών τα παιδιά και οι έφηβοι παρακολουθούν το σχολείο και </a:t>
            </a:r>
            <a:r>
              <a:rPr lang="el-GR" altLang="el-GR" sz="1400" dirty="0" smtClean="0">
                <a:latin typeface="Comic Sans MS" panose="030F0702030302020204" pitchFamily="66" charset="0"/>
                <a:ea typeface="MS PGothic" pitchFamily="34" charset="-128"/>
              </a:rPr>
              <a:t>προσαρμόζονται πιο γρήγορα στο νέο πολιτισμό, ενώ οι γονείς και τα μεγαλύτερα σε ηλικία μέλη τείνουν να προσκολλώνται στις παραδοσιακές πολιτιστικές τους αξίες.</a:t>
            </a:r>
            <a:endParaRPr lang="el-GR" altLang="el-GR" sz="1400" dirty="0">
              <a:ea typeface="MS PGothic" pitchFamily="34" charset="-128"/>
            </a:endParaRPr>
          </a:p>
          <a:p>
            <a:pPr algn="just"/>
            <a:endParaRPr lang="el-GR" altLang="el-GR" sz="2000" dirty="0">
              <a:ea typeface="MS PGothic" pitchFamily="34" charset="-128"/>
            </a:endParaRPr>
          </a:p>
          <a:p>
            <a:pPr marL="0" indent="0" algn="just">
              <a:buNone/>
            </a:pPr>
            <a:endParaRPr lang="el-GR" sz="1900" dirty="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1" y="404664"/>
            <a:ext cx="1865451" cy="1080000"/>
          </a:xfrm>
        </p:spPr>
      </p:pic>
      <p:pic>
        <p:nvPicPr>
          <p:cNvPr id="5"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3" y="260648"/>
            <a:ext cx="2414115" cy="1080000"/>
          </a:xfrm>
          <a:prstGeom prst="rect">
            <a:avLst/>
          </a:prstGeom>
        </p:spPr>
      </p:pic>
    </p:spTree>
    <p:extLst>
      <p:ext uri="{BB962C8B-B14F-4D97-AF65-F5344CB8AC3E}">
        <p14:creationId xmlns:p14="http://schemas.microsoft.com/office/powerpoint/2010/main" val="2373510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000" b="1" i="1" dirty="0" smtClean="0">
                <a:solidFill>
                  <a:srgbClr val="008080"/>
                </a:solidFill>
              </a:rPr>
              <a:t>Συμβουλευτική </a:t>
            </a:r>
            <a:r>
              <a:rPr lang="el-GR" sz="2000" b="1" i="1" dirty="0">
                <a:solidFill>
                  <a:srgbClr val="008080"/>
                </a:solidFill>
              </a:rPr>
              <a:t>μεταναστών</a:t>
            </a:r>
            <a:r>
              <a:rPr lang="el-GR" sz="2000" b="1" i="1" dirty="0"/>
              <a:t/>
            </a:r>
            <a:br>
              <a:rPr lang="el-GR" sz="2000" b="1" i="1" dirty="0"/>
            </a:br>
            <a:endParaRPr lang="el-GR" sz="2000" dirty="0"/>
          </a:p>
        </p:txBody>
      </p:sp>
      <p:sp>
        <p:nvSpPr>
          <p:cNvPr id="3" name="Θέση περιεχομένου 2"/>
          <p:cNvSpPr>
            <a:spLocks noGrp="1"/>
          </p:cNvSpPr>
          <p:nvPr>
            <p:ph idx="1"/>
          </p:nvPr>
        </p:nvSpPr>
        <p:spPr>
          <a:gradFill>
            <a:gsLst>
              <a:gs pos="0">
                <a:srgbClr val="FFFFFF"/>
              </a:gs>
              <a:gs pos="7001">
                <a:srgbClr val="E6E6E6"/>
              </a:gs>
              <a:gs pos="95000">
                <a:srgbClr val="7D8496"/>
              </a:gs>
              <a:gs pos="91000">
                <a:srgbClr val="E6E6E6"/>
              </a:gs>
              <a:gs pos="93000">
                <a:srgbClr val="7D8496"/>
              </a:gs>
              <a:gs pos="100000">
                <a:srgbClr val="E6E6E6"/>
              </a:gs>
            </a:gsLst>
            <a:lin ang="5400000" scaled="0"/>
          </a:gradFill>
        </p:spPr>
        <p:txBody>
          <a:bodyPr>
            <a:normAutofit/>
          </a:bodyPr>
          <a:lstStyle/>
          <a:p>
            <a:pPr algn="just">
              <a:buFont typeface="Wingdings" panose="05000000000000000000" pitchFamily="2" charset="2"/>
              <a:buChar char="ü"/>
            </a:pPr>
            <a:r>
              <a:rPr lang="el-GR" sz="1400" dirty="0" smtClean="0">
                <a:latin typeface="Comic Sans MS" panose="030F0702030302020204" pitchFamily="66" charset="0"/>
              </a:rPr>
              <a:t>Τα παιδιά ίσως πιστεύουν ότι οι γονείς τους δεν μπορούν να τους συμβουλεύσουν ή να τους βοηθήσουν σε κοινωνικά προβλήματα που προκύπτουν.</a:t>
            </a:r>
            <a:endParaRPr lang="el-GR" sz="1400" u="sng" dirty="0">
              <a:latin typeface="Comic Sans MS" panose="030F0702030302020204" pitchFamily="66" charset="0"/>
            </a:endParaRPr>
          </a:p>
          <a:p>
            <a:pPr algn="just">
              <a:buFont typeface="Wingdings" panose="05000000000000000000" pitchFamily="2" charset="2"/>
              <a:buChar char="ü"/>
            </a:pPr>
            <a:endParaRPr lang="el-GR" sz="1400" u="sng" dirty="0" smtClean="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Οι γονείς ίσως αρχίσουν να αισθάνονται ότι τα παιδιά εγκαταλείπουν αυτούς και το πολιτισμικό τους υπόβαθρο.</a:t>
            </a: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Οι οικογένειες μεταναστών μπορεί να αναζητήσουν θεραπεία, όταν οι δυσκολίες στην επικοινωνία γονέα – παιδιού οδηγεί σε διαμάχες ή προκαλεί ψυχολογικά συμπτώματα.</a:t>
            </a: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Για να βοηθήσουμ</a:t>
            </a:r>
            <a:r>
              <a:rPr lang="el-GR" sz="1400" dirty="0" smtClean="0">
                <a:latin typeface="Comic Sans MS" panose="030F0702030302020204" pitchFamily="66" charset="0"/>
              </a:rPr>
              <a:t>ε τους μετανάστες αποτελεσματικά είναι σημαντικό να κατανοήσουμε τις συνθήκες ζωής τους και να είμαστε εξοικειωμένοι με τις κοινωνικές δομές που σκοπό έχουν να βοηθήσουν τους μετανάστες να προσαρμοστούν στη νέα πραγματικότητα.</a:t>
            </a:r>
            <a:endParaRPr lang="el-GR" sz="1600" dirty="0">
              <a:latin typeface="Comic Sans MS" panose="030F0702030302020204" pitchFamily="66" charset="0"/>
            </a:endParaRPr>
          </a:p>
          <a:p>
            <a:pPr>
              <a:buFont typeface="Wingdings" panose="05000000000000000000" pitchFamily="2" charset="2"/>
              <a:buChar char="ü"/>
            </a:pPr>
            <a:endParaRPr lang="en-US" sz="1600" u="sng"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Παροχή πληροφοριών σχετικά με τις υπηρεσίες που μπορούν να </a:t>
            </a:r>
            <a:r>
              <a:rPr lang="el-GR" sz="1400" dirty="0" err="1" smtClean="0">
                <a:latin typeface="Comic Sans MS" panose="030F0702030302020204" pitchFamily="66" charset="0"/>
              </a:rPr>
              <a:t>απαευθύνονται</a:t>
            </a:r>
            <a:r>
              <a:rPr lang="el-GR" sz="1400" dirty="0" smtClean="0">
                <a:latin typeface="Comic Sans MS" panose="030F0702030302020204" pitchFamily="66" charset="0"/>
              </a:rPr>
              <a:t> και παροχή εκπαίδευσης για τα δικαιώματα και τις υποχρεώσεις τους. </a:t>
            </a:r>
            <a:endParaRPr lang="el-GR" sz="14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818" y="332656"/>
            <a:ext cx="1865451" cy="1080000"/>
          </a:xfrm>
          <a:prstGeom prst="rect">
            <a:avLst/>
          </a:prstGeom>
        </p:spPr>
      </p:pic>
    </p:spTree>
    <p:extLst>
      <p:ext uri="{BB962C8B-B14F-4D97-AF65-F5344CB8AC3E}">
        <p14:creationId xmlns:p14="http://schemas.microsoft.com/office/powerpoint/2010/main" val="3086346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000" b="1" i="1" dirty="0" smtClean="0">
                <a:solidFill>
                  <a:srgbClr val="008080"/>
                </a:solidFill>
              </a:rPr>
              <a:t>Συμβουλευτική </a:t>
            </a:r>
            <a:r>
              <a:rPr lang="el-GR" sz="2000" b="1" i="1" dirty="0">
                <a:solidFill>
                  <a:srgbClr val="008080"/>
                </a:solidFill>
              </a:rPr>
              <a:t>μεταναστών</a:t>
            </a:r>
            <a:endParaRPr lang="el-GR" sz="2000" dirty="0"/>
          </a:p>
        </p:txBody>
      </p:sp>
      <p:sp>
        <p:nvSpPr>
          <p:cNvPr id="3" name="Θέση περιεχομένου 2"/>
          <p:cNvSpPr>
            <a:spLocks noGrp="1"/>
          </p:cNvSpPr>
          <p:nvPr>
            <p:ph idx="1"/>
          </p:nvPr>
        </p:nvSpPr>
        <p:spPr>
          <a:xfrm>
            <a:off x="457200" y="1844824"/>
            <a:ext cx="8229600" cy="4281339"/>
          </a:xfrm>
          <a:gradFill>
            <a:gsLst>
              <a:gs pos="96000">
                <a:srgbClr val="FFFFFF"/>
              </a:gs>
              <a:gs pos="100000">
                <a:srgbClr val="E6E6E6"/>
              </a:gs>
              <a:gs pos="100000">
                <a:srgbClr val="7D8496"/>
              </a:gs>
              <a:gs pos="100000">
                <a:srgbClr val="E6E6E6"/>
              </a:gs>
              <a:gs pos="100000">
                <a:srgbClr val="7D8496"/>
              </a:gs>
              <a:gs pos="100000">
                <a:srgbClr val="E6E6E6"/>
              </a:gs>
            </a:gsLst>
            <a:lin ang="5400000" scaled="0"/>
          </a:gradFill>
        </p:spPr>
        <p:txBody>
          <a:bodyPr>
            <a:normAutofit/>
          </a:bodyPr>
          <a:lstStyle/>
          <a:p>
            <a:pPr marL="0" indent="0">
              <a:buNone/>
            </a:pPr>
            <a:r>
              <a:rPr lang="el-GR" sz="2800" dirty="0" smtClean="0">
                <a:latin typeface="Comic Sans MS" panose="030F0702030302020204" pitchFamily="66" charset="0"/>
              </a:rPr>
              <a:t>     </a:t>
            </a:r>
            <a:endParaRPr lang="el-GR" sz="1400" b="1" i="1" dirty="0" smtClean="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260648"/>
            <a:ext cx="1865451" cy="1152008"/>
          </a:xfrm>
        </p:spPr>
      </p:pic>
      <p:pic>
        <p:nvPicPr>
          <p:cNvPr id="5"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1" y="404664"/>
            <a:ext cx="1865451" cy="1080000"/>
          </a:xfrm>
          <a:prstGeom prst="rect">
            <a:avLst/>
          </a:prstGeom>
        </p:spPr>
      </p:pic>
      <p:sp>
        <p:nvSpPr>
          <p:cNvPr id="7" name="TextBox 6"/>
          <p:cNvSpPr txBox="1"/>
          <p:nvPr/>
        </p:nvSpPr>
        <p:spPr>
          <a:xfrm>
            <a:off x="611561" y="1988840"/>
            <a:ext cx="7992887" cy="5047536"/>
          </a:xfrm>
          <a:prstGeom prst="rect">
            <a:avLst/>
          </a:prstGeom>
          <a:gradFill>
            <a:gsLst>
              <a:gs pos="90000">
                <a:srgbClr val="FFFFFF"/>
              </a:gs>
              <a:gs pos="95000">
                <a:srgbClr val="E6E6E6"/>
              </a:gs>
              <a:gs pos="98000">
                <a:srgbClr val="7D8496"/>
              </a:gs>
              <a:gs pos="100000">
                <a:srgbClr val="E6E6E6"/>
              </a:gs>
              <a:gs pos="100000">
                <a:srgbClr val="7D8496"/>
              </a:gs>
              <a:gs pos="100000">
                <a:srgbClr val="E6E6E6"/>
              </a:gs>
            </a:gsLst>
            <a:lin ang="5400000" scaled="0"/>
          </a:gradFill>
        </p:spPr>
        <p:txBody>
          <a:bodyPr wrap="square" rtlCol="0">
            <a:spAutoFit/>
          </a:bodyPr>
          <a:lstStyle/>
          <a:p>
            <a:pPr marL="285750" indent="-285750" algn="just">
              <a:buFont typeface="Wingdings" panose="05000000000000000000" pitchFamily="2" charset="2"/>
              <a:buChar char="ü"/>
            </a:pPr>
            <a:r>
              <a:rPr lang="el-GR" sz="1400" dirty="0" smtClean="0">
                <a:latin typeface="Comic Sans MS" panose="030F0702030302020204" pitchFamily="66" charset="0"/>
              </a:rPr>
              <a:t>Πολλοί μετανάστες προέρχονται από χώρες που υπάρχει ανισότητα ως προς το φύλο και βία στο σπίτι. Σε αυτές τις περιπτώσεις οι γυναίκες μπορεί να έχουν ενδοιασμούς ως προς την αναζήτηση βοήθειας εξαιτίας ενοχών, φροντίδας για τα παιδιά, άγνοια για τους νόμους περί βίας</a:t>
            </a:r>
            <a:r>
              <a:rPr lang="en-US" sz="1400" dirty="0" smtClean="0">
                <a:latin typeface="Comic Sans MS" panose="030F0702030302020204" pitchFamily="66" charset="0"/>
              </a:rPr>
              <a:t>, </a:t>
            </a:r>
            <a:r>
              <a:rPr lang="el-GR" sz="1400" dirty="0" smtClean="0">
                <a:latin typeface="Comic Sans MS" panose="030F0702030302020204" pitchFamily="66" charset="0"/>
              </a:rPr>
              <a:t>οικονομικής εξάρτησης και φόβου εκδίκησης. Επίσης πολλές γυναίκες μετανάστες έχουν συνηθίσει να θυσιάζουν τις δικές τους ανάγκες για το καλό των συζύγων και των παιδιών. Αυτού του είδους η εκπαίδευση οδηγεί στο να αγνοούν ή να αρνούνται τη δική τους δυσφορία και να θέτουν ως προτεραιότητα τις ανάγκες της οικογένειας.</a:t>
            </a:r>
          </a:p>
          <a:p>
            <a:pPr marL="285750" indent="-285750" algn="just">
              <a:buFont typeface="Wingdings" panose="05000000000000000000" pitchFamily="2" charset="2"/>
              <a:buChar char="ü"/>
            </a:pPr>
            <a:endParaRPr lang="el-GR" sz="1400" dirty="0">
              <a:latin typeface="Comic Sans MS" panose="030F0702030302020204" pitchFamily="66" charset="0"/>
            </a:endParaRPr>
          </a:p>
          <a:p>
            <a:pPr marL="285750" indent="-285750" algn="just">
              <a:buFont typeface="Wingdings" panose="05000000000000000000" pitchFamily="2" charset="2"/>
              <a:buChar char="ü"/>
            </a:pPr>
            <a:r>
              <a:rPr lang="el-GR" sz="1400" dirty="0" smtClean="0">
                <a:latin typeface="Comic Sans MS" panose="030F0702030302020204" pitchFamily="66" charset="0"/>
              </a:rPr>
              <a:t>Οι άνδρες μετανάστες έρχονται αντιμέτωποι με την απώλεια του κύρους τους ή αισθάνονται ανίσχυροι λόγω ανεργίας. Διαπιστώνουν ότι ο ρόλος που είχαν στην οικογένεια και στην κοινωνία αλλάζει και στη σκέψη ότι η ανισορροπία της δύναμης/εξουσίας αλλάζει υπάρχει μεγαλύτερος κίνδυνος για άσκηση βίας στην προσπάθειά τους να εγκαθιδρύσουν και πάλι την εξουσία τους.</a:t>
            </a:r>
          </a:p>
          <a:p>
            <a:pPr marL="285750" indent="-285750" algn="just">
              <a:buFont typeface="Wingdings" panose="05000000000000000000" pitchFamily="2" charset="2"/>
              <a:buChar char="ü"/>
            </a:pPr>
            <a:endParaRPr lang="el-GR" sz="1400" dirty="0">
              <a:latin typeface="Comic Sans MS" panose="030F0702030302020204" pitchFamily="66" charset="0"/>
            </a:endParaRPr>
          </a:p>
          <a:p>
            <a:pPr marL="285750" indent="-285750" algn="just">
              <a:buFont typeface="Wingdings" panose="05000000000000000000" pitchFamily="2" charset="2"/>
              <a:buChar char="ü"/>
            </a:pPr>
            <a:r>
              <a:rPr lang="el-GR" sz="1400" dirty="0" smtClean="0">
                <a:latin typeface="Comic Sans MS" panose="030F0702030302020204" pitchFamily="66" charset="0"/>
              </a:rPr>
              <a:t>Πληροφορίες για διαθέσιμες υπηρεσίες σε ώρες κρίσης, πιθανά καταφύγια, κατανόηση των πολιτισμικών εμποδίων και της κατάστασης που ο συμβουλευόμενος αντιμετωπίζει.</a:t>
            </a:r>
          </a:p>
          <a:p>
            <a:pPr marL="285750" indent="-285750" algn="just">
              <a:buFont typeface="Wingdings" panose="05000000000000000000" pitchFamily="2" charset="2"/>
              <a:buChar char="ü"/>
            </a:pPr>
            <a:endParaRPr lang="el-GR" sz="1400" dirty="0">
              <a:latin typeface="Comic Sans MS" panose="030F0702030302020204" pitchFamily="66" charset="0"/>
            </a:endParaRPr>
          </a:p>
          <a:p>
            <a:pPr marL="285750" indent="-285750" algn="just">
              <a:buFont typeface="Wingdings" panose="05000000000000000000" pitchFamily="2" charset="2"/>
              <a:buChar char="ü"/>
            </a:pPr>
            <a:r>
              <a:rPr lang="el-GR" sz="1400" dirty="0" smtClean="0">
                <a:latin typeface="Comic Sans MS" panose="030F0702030302020204" pitchFamily="66" charset="0"/>
              </a:rPr>
              <a:t>Ο ρόλος του διερμηνέα (όχι καταναγκαστικός, βασικές γνώσεις συμβουλευτικής και γνώσης ανάλογων καταστάσεων)</a:t>
            </a:r>
          </a:p>
          <a:p>
            <a:pPr marL="285750" indent="-285750" algn="just">
              <a:buFont typeface="Wingdings" panose="05000000000000000000" pitchFamily="2" charset="2"/>
              <a:buChar char="ü"/>
            </a:pPr>
            <a:endParaRPr lang="el-GR" sz="1400" dirty="0" smtClean="0">
              <a:latin typeface="Comic Sans MS" panose="030F0702030302020204" pitchFamily="66" charset="0"/>
            </a:endParaRPr>
          </a:p>
          <a:p>
            <a:pPr marL="285750" indent="-285750" algn="just">
              <a:buFont typeface="Wingdings" panose="05000000000000000000" pitchFamily="2" charset="2"/>
              <a:buChar char="ü"/>
            </a:pPr>
            <a:endParaRPr lang="el-GR" sz="1400" dirty="0">
              <a:latin typeface="Comic Sans MS" panose="030F0702030302020204" pitchFamily="66" charset="0"/>
            </a:endParaRPr>
          </a:p>
          <a:p>
            <a:pPr marL="285750" indent="-285750" algn="just">
              <a:buFont typeface="Wingdings" panose="05000000000000000000" pitchFamily="2" charset="2"/>
              <a:buChar char="ü"/>
            </a:pPr>
            <a:endParaRPr lang="el-GR" sz="1200" dirty="0">
              <a:latin typeface="Comic Sans MS" panose="030F0702030302020204" pitchFamily="66" charset="0"/>
            </a:endParaRPr>
          </a:p>
          <a:p>
            <a:pPr marL="285750" indent="-285750">
              <a:buFont typeface="Wingdings" panose="05000000000000000000" pitchFamily="2" charset="2"/>
              <a:buChar char="ü"/>
            </a:pPr>
            <a:endParaRPr lang="el-GR" sz="1600" u="sng" dirty="0">
              <a:latin typeface="Comic Sans MS" panose="030F0702030302020204" pitchFamily="66" charset="0"/>
            </a:endParaRPr>
          </a:p>
        </p:txBody>
      </p:sp>
    </p:spTree>
    <p:extLst>
      <p:ext uri="{BB962C8B-B14F-4D97-AF65-F5344CB8AC3E}">
        <p14:creationId xmlns:p14="http://schemas.microsoft.com/office/powerpoint/2010/main" val="3705196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000" b="1" i="1" dirty="0" smtClean="0">
                <a:solidFill>
                  <a:srgbClr val="008080"/>
                </a:solidFill>
              </a:rPr>
              <a:t>Συμβουλευτική προσφύγων</a:t>
            </a:r>
            <a:endParaRPr lang="el-GR" sz="2000" dirty="0"/>
          </a:p>
        </p:txBody>
      </p:sp>
      <p:sp>
        <p:nvSpPr>
          <p:cNvPr id="3" name="Θέση περιεχομένου 2"/>
          <p:cNvSpPr>
            <a:spLocks noGrp="1"/>
          </p:cNvSpPr>
          <p:nvPr>
            <p:ph idx="1"/>
          </p:nvPr>
        </p:nvSpPr>
        <p:spPr>
          <a:gradFill>
            <a:gsLst>
              <a:gs pos="20000">
                <a:srgbClr val="FFFFFF"/>
              </a:gs>
              <a:gs pos="78000">
                <a:srgbClr val="E6E6E6"/>
              </a:gs>
              <a:gs pos="93000">
                <a:srgbClr val="7D8496"/>
              </a:gs>
              <a:gs pos="89000">
                <a:srgbClr val="E6E6E6"/>
              </a:gs>
              <a:gs pos="95000">
                <a:srgbClr val="7D8496"/>
              </a:gs>
              <a:gs pos="100000">
                <a:srgbClr val="E6E6E6"/>
              </a:gs>
            </a:gsLst>
            <a:lin ang="5400000" scaled="0"/>
          </a:gradFill>
        </p:spPr>
        <p:txBody>
          <a:bodyPr>
            <a:normAutofit/>
          </a:bodyPr>
          <a:lstStyle/>
          <a:p>
            <a:pPr marL="0" indent="0">
              <a:buNone/>
            </a:pPr>
            <a:r>
              <a:rPr lang="el-GR" sz="1400" u="sng" dirty="0" smtClean="0">
                <a:latin typeface="Comic Sans MS" panose="030F0702030302020204" pitchFamily="66" charset="0"/>
              </a:rPr>
              <a:t>Τραύμα πριν τη μετακίνηση (</a:t>
            </a:r>
            <a:r>
              <a:rPr lang="en-US" sz="1400" u="sng" dirty="0" smtClean="0">
                <a:latin typeface="Comic Sans MS" panose="030F0702030302020204" pitchFamily="66" charset="0"/>
              </a:rPr>
              <a:t>pre-migration trauma)</a:t>
            </a:r>
          </a:p>
          <a:p>
            <a:pPr marL="0" indent="0">
              <a:buNone/>
            </a:pPr>
            <a:endParaRPr lang="en-US" sz="1400" u="sng"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Βασανιστήρια</a:t>
            </a:r>
          </a:p>
          <a:p>
            <a:pPr>
              <a:buFont typeface="Wingdings" panose="05000000000000000000" pitchFamily="2" charset="2"/>
              <a:buChar char="ü"/>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Εγκλεισμός</a:t>
            </a:r>
          </a:p>
          <a:p>
            <a:pPr>
              <a:buFont typeface="Wingdings" panose="05000000000000000000" pitchFamily="2" charset="2"/>
              <a:buChar char="ü"/>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Διώξεις</a:t>
            </a:r>
          </a:p>
          <a:p>
            <a:pPr>
              <a:buFont typeface="Wingdings" panose="05000000000000000000" pitchFamily="2" charset="2"/>
              <a:buChar char="ü"/>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Σωματική κακοποίηση</a:t>
            </a:r>
          </a:p>
          <a:p>
            <a:pPr>
              <a:buFont typeface="Wingdings" panose="05000000000000000000" pitchFamily="2" charset="2"/>
              <a:buChar char="ü"/>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Απώλεια αγαπημένων προσώπων</a:t>
            </a:r>
          </a:p>
          <a:p>
            <a:pPr>
              <a:buFont typeface="Wingdings" panose="05000000000000000000" pitchFamily="2" charset="2"/>
              <a:buChar char="ü"/>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Ο φόβος θανάτου</a:t>
            </a:r>
          </a:p>
          <a:p>
            <a:pPr>
              <a:buFont typeface="Wingdings" panose="05000000000000000000" pitchFamily="2" charset="2"/>
              <a:buChar char="ü"/>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Έλλειψη βασικών αγαθών</a:t>
            </a:r>
          </a:p>
          <a:p>
            <a:pPr>
              <a:buFont typeface="Wingdings" panose="05000000000000000000" pitchFamily="2" charset="2"/>
              <a:buChar char="ü"/>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Πιθανή εξαναγκαστική συμμετοχή ανηλίκων σε φόνους και εγκληματικές πράξεις</a:t>
            </a:r>
            <a:endParaRPr lang="el-GR" sz="1400" dirty="0" smtClean="0">
              <a:latin typeface="Comic Sans MS" panose="030F0702030302020204" pitchFamily="66" charset="0"/>
            </a:endParaRPr>
          </a:p>
          <a:p>
            <a:pPr>
              <a:buFont typeface="Wingdings" panose="05000000000000000000" pitchFamily="2" charset="2"/>
              <a:buChar char="ü"/>
            </a:pPr>
            <a:endParaRPr lang="el-GR" sz="1400" dirty="0" smtClean="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818" y="332656"/>
            <a:ext cx="1865451" cy="1080000"/>
          </a:xfrm>
          <a:prstGeom prst="rect">
            <a:avLst/>
          </a:prstGeom>
        </p:spPr>
      </p:pic>
    </p:spTree>
    <p:extLst>
      <p:ext uri="{BB962C8B-B14F-4D97-AF65-F5344CB8AC3E}">
        <p14:creationId xmlns:p14="http://schemas.microsoft.com/office/powerpoint/2010/main" val="213078726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1664</TotalTime>
  <Words>2093</Words>
  <Application>Microsoft Office PowerPoint</Application>
  <PresentationFormat>Προβολή στην οθόνη (4:3)</PresentationFormat>
  <Paragraphs>243</Paragraphs>
  <Slides>18</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Θέμα του Office</vt:lpstr>
      <vt:lpstr>                                                                                             Πρόγραμμα Ειδίκευσης                                                                                   στη Συμβουλευτική                                                                                  και                                                                                     στον Προσανατολισμό</vt:lpstr>
      <vt:lpstr>Οικουμενική Διακήρυξη Αρχών Δεοντολογίας για τους Ψυχολόγους 27.02.2019</vt:lpstr>
      <vt:lpstr> Οικουμενική Διακήρυξη Αρχών Δεοντολογίας για τους Ψυχολόγους  </vt:lpstr>
      <vt:lpstr>Οικουμενική Διακήρυξη Αρχών Δεοντολογίας για τους Ψυχολόγους  </vt:lpstr>
      <vt:lpstr>Ορισμοί  </vt:lpstr>
      <vt:lpstr>Συμβουλευτική  μεταναστών </vt:lpstr>
      <vt:lpstr>Συμβουλευτική μεταναστών </vt:lpstr>
      <vt:lpstr>Συμβουλευτική μεταναστών</vt:lpstr>
      <vt:lpstr>Συμβουλευτική προσφύγων</vt:lpstr>
      <vt:lpstr>Συμβουλευτική προσφύγων</vt:lpstr>
      <vt:lpstr>Συμβουλευτική προσφύγων </vt:lpstr>
      <vt:lpstr>Συμβουλευτική προσφύγων</vt:lpstr>
      <vt:lpstr>Συμβουλευτική προσφύγων</vt:lpstr>
      <vt:lpstr>Συμβουλευτική μεταναστών και προσφύγων</vt:lpstr>
      <vt:lpstr>Συμβουλευτική μεταναστών και προσφύγων</vt:lpstr>
      <vt:lpstr>Συμβουλευτική μεταναστών και προσφύγων</vt:lpstr>
      <vt:lpstr>Βιβλιογραφικές αναφορές</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Evanthia Tsaliki</dc:creator>
  <cp:lastModifiedBy>Evanthia Tsaliki</cp:lastModifiedBy>
  <cp:revision>112</cp:revision>
  <dcterms:created xsi:type="dcterms:W3CDTF">2019-01-21T17:43:19Z</dcterms:created>
  <dcterms:modified xsi:type="dcterms:W3CDTF">2019-02-26T21:09:03Z</dcterms:modified>
</cp:coreProperties>
</file>