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74" r:id="rId7"/>
    <p:sldId id="271" r:id="rId8"/>
    <p:sldId id="262" r:id="rId9"/>
    <p:sldId id="264" r:id="rId10"/>
    <p:sldId id="268" r:id="rId11"/>
    <p:sldId id="267" r:id="rId12"/>
    <p:sldId id="272" r:id="rId13"/>
    <p:sldId id="269" r:id="rId14"/>
    <p:sldId id="273" r:id="rId1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9900"/>
    <a:srgbClr val="0000FF"/>
    <a:srgbClr val="CCCC00"/>
    <a:srgbClr val="996600"/>
    <a:srgbClr val="FFFF99"/>
    <a:srgbClr val="660066"/>
    <a:srgbClr val="CC00CC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24" autoAdjust="0"/>
  </p:normalViewPr>
  <p:slideViewPr>
    <p:cSldViewPr>
      <p:cViewPr varScale="1">
        <p:scale>
          <a:sx n="87" d="100"/>
          <a:sy n="87" d="100"/>
        </p:scale>
        <p:origin x="14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1548E-6A0D-499D-BEFE-516B91ABD6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935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BB5EB-E6C4-41DF-AED0-20B0F7BC0FD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024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1D597-8BE5-4C00-A8D0-6EA8442099F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787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32EE6-52BB-4220-99B3-1204E98F1C6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67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9FAB-DD3D-402C-9D01-8D7921571D7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809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A462F-D18C-42DE-AF50-028E4B3D8FC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530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05876-03C7-43B2-9C4A-659A3A7BC4C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380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24907-66BE-4583-919C-32A6D769CC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95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4C583-A379-4E89-9AAD-3D2C79C7E35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776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FBFE7-1F95-466B-BE6C-269218F07A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044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B5A2D-9EE8-4482-ABD5-A006A3C1DB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483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1294A89-7353-407D-BA81-4D81E042E80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1.png"/><Relationship Id="rId26" Type="http://schemas.openxmlformats.org/officeDocument/2006/relationships/image" Target="../media/image55.png"/><Relationship Id="rId3" Type="http://schemas.openxmlformats.org/officeDocument/2006/relationships/image" Target="../media/image47.png"/><Relationship Id="rId21" Type="http://schemas.openxmlformats.org/officeDocument/2006/relationships/image" Target="../media/image50.png"/><Relationship Id="rId25" Type="http://schemas.openxmlformats.org/officeDocument/2006/relationships/image" Target="../media/image54.png"/><Relationship Id="rId2" Type="http://schemas.openxmlformats.org/officeDocument/2006/relationships/image" Target="../media/image461.png"/><Relationship Id="rId20" Type="http://schemas.openxmlformats.org/officeDocument/2006/relationships/image" Target="../media/image49.png"/><Relationship Id="rId29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20.png"/><Relationship Id="rId23" Type="http://schemas.openxmlformats.org/officeDocument/2006/relationships/image" Target="../media/image53.png"/><Relationship Id="rId28" Type="http://schemas.openxmlformats.org/officeDocument/2006/relationships/image" Target="../media/image57.png"/><Relationship Id="rId19" Type="http://schemas.openxmlformats.org/officeDocument/2006/relationships/image" Target="../media/image48.png"/><Relationship Id="rId31" Type="http://schemas.openxmlformats.org/officeDocument/2006/relationships/image" Target="../media/image60.png"/><Relationship Id="rId22" Type="http://schemas.openxmlformats.org/officeDocument/2006/relationships/image" Target="../media/image52.png"/><Relationship Id="rId27" Type="http://schemas.openxmlformats.org/officeDocument/2006/relationships/image" Target="../media/image56.png"/><Relationship Id="rId30" Type="http://schemas.openxmlformats.org/officeDocument/2006/relationships/image" Target="../media/image5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0.png"/><Relationship Id="rId13" Type="http://schemas.openxmlformats.org/officeDocument/2006/relationships/image" Target="../media/image610.png"/><Relationship Id="rId18" Type="http://schemas.openxmlformats.org/officeDocument/2006/relationships/image" Target="../media/image66.png"/><Relationship Id="rId3" Type="http://schemas.openxmlformats.org/officeDocument/2006/relationships/image" Target="../media/image591.png"/><Relationship Id="rId21" Type="http://schemas.openxmlformats.org/officeDocument/2006/relationships/image" Target="../media/image69.png"/><Relationship Id="rId12" Type="http://schemas.openxmlformats.org/officeDocument/2006/relationships/image" Target="../media/image61.png"/><Relationship Id="rId17" Type="http://schemas.openxmlformats.org/officeDocument/2006/relationships/image" Target="../media/image65.png"/><Relationship Id="rId7" Type="http://schemas.openxmlformats.org/officeDocument/2006/relationships/image" Target="../media/image550.png"/><Relationship Id="rId2" Type="http://schemas.openxmlformats.org/officeDocument/2006/relationships/image" Target="../media/image430.png"/><Relationship Id="rId16" Type="http://schemas.openxmlformats.org/officeDocument/2006/relationships/image" Target="../media/image64.png"/><Relationship Id="rId20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00.png"/><Relationship Id="rId5" Type="http://schemas.openxmlformats.org/officeDocument/2006/relationships/image" Target="../media/image460.png"/><Relationship Id="rId15" Type="http://schemas.openxmlformats.org/officeDocument/2006/relationships/image" Target="../media/image63.png"/><Relationship Id="rId10" Type="http://schemas.openxmlformats.org/officeDocument/2006/relationships/image" Target="../media/image601.png"/><Relationship Id="rId19" Type="http://schemas.openxmlformats.org/officeDocument/2006/relationships/image" Target="../media/image67.png"/><Relationship Id="rId9" Type="http://schemas.openxmlformats.org/officeDocument/2006/relationships/image" Target="../media/image590.png"/><Relationship Id="rId14" Type="http://schemas.openxmlformats.org/officeDocument/2006/relationships/image" Target="../media/image62.png"/><Relationship Id="rId4" Type="http://schemas.openxmlformats.org/officeDocument/2006/relationships/image" Target="../media/image450.png"/><Relationship Id="rId22" Type="http://schemas.openxmlformats.org/officeDocument/2006/relationships/image" Target="../media/image69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8.png"/><Relationship Id="rId18" Type="http://schemas.openxmlformats.org/officeDocument/2006/relationships/image" Target="../media/image103.png"/><Relationship Id="rId26" Type="http://schemas.openxmlformats.org/officeDocument/2006/relationships/image" Target="../media/image111.png"/><Relationship Id="rId3" Type="http://schemas.openxmlformats.org/officeDocument/2006/relationships/image" Target="../media/image88.png"/><Relationship Id="rId21" Type="http://schemas.openxmlformats.org/officeDocument/2006/relationships/image" Target="../media/image106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17" Type="http://schemas.openxmlformats.org/officeDocument/2006/relationships/image" Target="../media/image102.png"/><Relationship Id="rId25" Type="http://schemas.openxmlformats.org/officeDocument/2006/relationships/image" Target="../media/image110.png"/><Relationship Id="rId33" Type="http://schemas.openxmlformats.org/officeDocument/2006/relationships/image" Target="../media/image118.png"/><Relationship Id="rId2" Type="http://schemas.openxmlformats.org/officeDocument/2006/relationships/image" Target="../media/image87.png"/><Relationship Id="rId16" Type="http://schemas.openxmlformats.org/officeDocument/2006/relationships/image" Target="../media/image101.png"/><Relationship Id="rId20" Type="http://schemas.openxmlformats.org/officeDocument/2006/relationships/image" Target="../media/image105.png"/><Relationship Id="rId29" Type="http://schemas.openxmlformats.org/officeDocument/2006/relationships/image" Target="../media/image1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24" Type="http://schemas.openxmlformats.org/officeDocument/2006/relationships/image" Target="../media/image109.png"/><Relationship Id="rId32" Type="http://schemas.openxmlformats.org/officeDocument/2006/relationships/image" Target="../media/image117.png"/><Relationship Id="rId5" Type="http://schemas.openxmlformats.org/officeDocument/2006/relationships/image" Target="../media/image90.png"/><Relationship Id="rId15" Type="http://schemas.openxmlformats.org/officeDocument/2006/relationships/image" Target="../media/image100.png"/><Relationship Id="rId23" Type="http://schemas.openxmlformats.org/officeDocument/2006/relationships/image" Target="../media/image108.png"/><Relationship Id="rId28" Type="http://schemas.openxmlformats.org/officeDocument/2006/relationships/image" Target="../media/image113.png"/><Relationship Id="rId10" Type="http://schemas.openxmlformats.org/officeDocument/2006/relationships/image" Target="../media/image95.png"/><Relationship Id="rId19" Type="http://schemas.openxmlformats.org/officeDocument/2006/relationships/image" Target="../media/image104.png"/><Relationship Id="rId31" Type="http://schemas.openxmlformats.org/officeDocument/2006/relationships/image" Target="../media/image116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Relationship Id="rId22" Type="http://schemas.openxmlformats.org/officeDocument/2006/relationships/image" Target="../media/image107.png"/><Relationship Id="rId27" Type="http://schemas.openxmlformats.org/officeDocument/2006/relationships/image" Target="../media/image112.png"/><Relationship Id="rId30" Type="http://schemas.openxmlformats.org/officeDocument/2006/relationships/image" Target="../media/image115.png"/><Relationship Id="rId8" Type="http://schemas.openxmlformats.org/officeDocument/2006/relationships/image" Target="../media/image9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2.png"/><Relationship Id="rId4" Type="http://schemas.openxmlformats.org/officeDocument/2006/relationships/image" Target="../media/image1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0.png"/><Relationship Id="rId13" Type="http://schemas.openxmlformats.org/officeDocument/2006/relationships/image" Target="../media/image39.png"/><Relationship Id="rId3" Type="http://schemas.openxmlformats.org/officeDocument/2006/relationships/image" Target="../media/image290.png"/><Relationship Id="rId7" Type="http://schemas.openxmlformats.org/officeDocument/2006/relationships/image" Target="../media/image330.png"/><Relationship Id="rId12" Type="http://schemas.openxmlformats.org/officeDocument/2006/relationships/image" Target="../media/image38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0.png"/><Relationship Id="rId11" Type="http://schemas.openxmlformats.org/officeDocument/2006/relationships/image" Target="../media/image37.png"/><Relationship Id="rId5" Type="http://schemas.openxmlformats.org/officeDocument/2006/relationships/image" Target="../media/image310.png"/><Relationship Id="rId10" Type="http://schemas.openxmlformats.org/officeDocument/2006/relationships/image" Target="../media/image36.png"/><Relationship Id="rId4" Type="http://schemas.openxmlformats.org/officeDocument/2006/relationships/image" Target="../media/image300.png"/><Relationship Id="rId9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12" Type="http://schemas.openxmlformats.org/officeDocument/2006/relationships/image" Target="../media/image46.png"/><Relationship Id="rId2" Type="http://schemas.openxmlformats.org/officeDocument/2006/relationships/image" Target="../media/image43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45.png"/><Relationship Id="rId10" Type="http://schemas.openxmlformats.org/officeDocument/2006/relationships/image" Target="../media/image441.png"/><Relationship Id="rId9" Type="http://schemas.openxmlformats.org/officeDocument/2006/relationships/image" Target="../media/image4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Ομάδα 24"/>
          <p:cNvGrpSpPr/>
          <p:nvPr/>
        </p:nvGrpSpPr>
        <p:grpSpPr>
          <a:xfrm>
            <a:off x="151659" y="1584176"/>
            <a:ext cx="5482949" cy="2642767"/>
            <a:chOff x="151659" y="1584176"/>
            <a:chExt cx="5482949" cy="2642767"/>
          </a:xfrm>
        </p:grpSpPr>
        <p:grpSp>
          <p:nvGrpSpPr>
            <p:cNvPr id="23" name="Ομάδα 22"/>
            <p:cNvGrpSpPr/>
            <p:nvPr/>
          </p:nvGrpSpPr>
          <p:grpSpPr>
            <a:xfrm>
              <a:off x="151659" y="1584176"/>
              <a:ext cx="5482949" cy="2642767"/>
              <a:chOff x="151659" y="1584176"/>
              <a:chExt cx="5482949" cy="2642767"/>
            </a:xfrm>
          </p:grpSpPr>
          <p:grpSp>
            <p:nvGrpSpPr>
              <p:cNvPr id="48" name="Group 89"/>
              <p:cNvGrpSpPr>
                <a:grpSpLocks/>
              </p:cNvGrpSpPr>
              <p:nvPr/>
            </p:nvGrpSpPr>
            <p:grpSpPr bwMode="auto">
              <a:xfrm>
                <a:off x="151659" y="3028380"/>
                <a:ext cx="3052764" cy="1198563"/>
                <a:chOff x="4128" y="1824"/>
                <a:chExt cx="1923" cy="755"/>
              </a:xfrm>
            </p:grpSpPr>
            <p:grpSp>
              <p:nvGrpSpPr>
                <p:cNvPr id="50" name="Group 33"/>
                <p:cNvGrpSpPr>
                  <a:grpSpLocks/>
                </p:cNvGrpSpPr>
                <p:nvPr/>
              </p:nvGrpSpPr>
              <p:grpSpPr bwMode="auto">
                <a:xfrm>
                  <a:off x="4128" y="1824"/>
                  <a:ext cx="1632" cy="672"/>
                  <a:chOff x="3600" y="2976"/>
                  <a:chExt cx="1632" cy="1008"/>
                </a:xfrm>
              </p:grpSpPr>
              <p:sp>
                <p:nvSpPr>
                  <p:cNvPr id="55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600" y="2976"/>
                    <a:ext cx="1632" cy="1008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444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5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4361" y="3426"/>
                    <a:ext cx="68" cy="102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sp>
              <p:nvSpPr>
                <p:cNvPr id="5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715" y="2349"/>
                  <a:ext cx="33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>
                      <a:solidFill>
                        <a:srgbClr val="FFFF00"/>
                      </a:solidFill>
                    </a:rPr>
                    <a:t>ccw</a:t>
                  </a:r>
                  <a:endParaRPr lang="el-GR" altLang="el-GR" sz="2400" b="1" i="1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22" name="Ομάδα 21"/>
              <p:cNvGrpSpPr/>
              <p:nvPr/>
            </p:nvGrpSpPr>
            <p:grpSpPr>
              <a:xfrm>
                <a:off x="251521" y="1584176"/>
                <a:ext cx="5383087" cy="707886"/>
                <a:chOff x="251521" y="1584176"/>
                <a:chExt cx="5383087" cy="707886"/>
              </a:xfrm>
            </p:grpSpPr>
            <p:sp>
              <p:nvSpPr>
                <p:cNvPr id="83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3347864" y="1641127"/>
                  <a:ext cx="2286744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dirty="0" smtClean="0">
                      <a:solidFill>
                        <a:schemeClr val="bg1"/>
                      </a:solidFill>
                    </a:rPr>
                    <a:t>Σημείο Αναφοράς:</a:t>
                  </a:r>
                  <a:endParaRPr lang="el-GR" altLang="el-GR" sz="2000" b="1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85" name="Ευθύγραμμο βέλος σύνδεσης 84"/>
                <p:cNvCxnSpPr/>
                <p:nvPr/>
              </p:nvCxnSpPr>
              <p:spPr>
                <a:xfrm flipH="1">
                  <a:off x="2898304" y="1841182"/>
                  <a:ext cx="449560" cy="0"/>
                </a:xfrm>
                <a:prstGeom prst="straightConnector1">
                  <a:avLst/>
                </a:prstGeom>
                <a:ln w="57150">
                  <a:solidFill>
                    <a:srgbClr val="FFFF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Ορθογώνιο 85"/>
                <p:cNvSpPr/>
                <p:nvPr/>
              </p:nvSpPr>
              <p:spPr>
                <a:xfrm>
                  <a:off x="251521" y="1584176"/>
                  <a:ext cx="2592288" cy="70788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l-GR" altLang="el-GR" sz="2000" b="1" dirty="0" smtClean="0">
                      <a:solidFill>
                        <a:srgbClr val="FFFF00"/>
                      </a:solidFill>
                    </a:rPr>
                    <a:t>Το κέντρο της </a:t>
                  </a:r>
                  <a:r>
                    <a:rPr lang="el-GR" altLang="el-GR" sz="2000" b="1" dirty="0">
                      <a:solidFill>
                        <a:srgbClr val="FFFF00"/>
                      </a:solidFill>
                    </a:rPr>
                    <a:t>κυκλικής τροχιάς</a:t>
                  </a:r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92" name="Τόξο 91"/>
            <p:cNvSpPr/>
            <p:nvPr/>
          </p:nvSpPr>
          <p:spPr>
            <a:xfrm>
              <a:off x="283419" y="3007227"/>
              <a:ext cx="2592000" cy="1196753"/>
            </a:xfrm>
            <a:prstGeom prst="arc">
              <a:avLst>
                <a:gd name="adj1" fmla="val 130401"/>
                <a:gd name="adj2" fmla="val 1918483"/>
              </a:avLst>
            </a:prstGeom>
            <a:ln w="38100">
              <a:solidFill>
                <a:srgbClr val="FFFF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079928" y="476672"/>
            <a:ext cx="52032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err="1">
                <a:solidFill>
                  <a:srgbClr val="FFFF00"/>
                </a:solidFill>
              </a:rPr>
              <a:t>Επιτρόχια</a:t>
            </a:r>
            <a:r>
              <a:rPr lang="el-GR" altLang="el-GR" sz="2400" b="1" dirty="0">
                <a:solidFill>
                  <a:srgbClr val="FFFF00"/>
                </a:solidFill>
              </a:rPr>
              <a:t> ή </a:t>
            </a:r>
            <a:r>
              <a:rPr lang="el-GR" altLang="el-GR" sz="2400" b="1" dirty="0" err="1">
                <a:solidFill>
                  <a:srgbClr val="FFFF00"/>
                </a:solidFill>
              </a:rPr>
              <a:t>Εφαπτομενική</a:t>
            </a:r>
            <a:r>
              <a:rPr lang="el-GR" altLang="el-GR" sz="2400" b="1" dirty="0">
                <a:solidFill>
                  <a:srgbClr val="FFFF00"/>
                </a:solidFill>
              </a:rPr>
              <a:t> Ταχύτητα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στην Κυκλική Κίνηση</a:t>
            </a:r>
          </a:p>
        </p:txBody>
      </p:sp>
      <p:sp>
        <p:nvSpPr>
          <p:cNvPr id="9237" name="Text Box 69"/>
          <p:cNvSpPr txBox="1">
            <a:spLocks noChangeArrowheads="1"/>
          </p:cNvSpPr>
          <p:nvPr/>
        </p:nvSpPr>
        <p:spPr bwMode="auto">
          <a:xfrm>
            <a:off x="2088480" y="0"/>
            <a:ext cx="500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Παράμετροι Κυκλικής Κίνησης</a:t>
            </a:r>
          </a:p>
        </p:txBody>
      </p:sp>
      <p:grpSp>
        <p:nvGrpSpPr>
          <p:cNvPr id="30" name="Ομάδα 29"/>
          <p:cNvGrpSpPr/>
          <p:nvPr/>
        </p:nvGrpSpPr>
        <p:grpSpPr>
          <a:xfrm>
            <a:off x="5532343" y="1602821"/>
            <a:ext cx="3473896" cy="4415958"/>
            <a:chOff x="5634608" y="1821466"/>
            <a:chExt cx="3473896" cy="4415958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5634608" y="1821466"/>
              <a:ext cx="3473896" cy="4415958"/>
              <a:chOff x="5634608" y="1821466"/>
              <a:chExt cx="3473896" cy="4415958"/>
            </a:xfrm>
          </p:grpSpPr>
          <p:sp>
            <p:nvSpPr>
              <p:cNvPr id="9246" name="Line 46"/>
              <p:cNvSpPr>
                <a:spLocks noChangeShapeType="1"/>
              </p:cNvSpPr>
              <p:nvPr/>
            </p:nvSpPr>
            <p:spPr bwMode="auto">
              <a:xfrm flipH="1" flipV="1">
                <a:off x="7688188" y="3018218"/>
                <a:ext cx="762000" cy="4572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8" name="Ομάδα 27"/>
              <p:cNvGrpSpPr/>
              <p:nvPr/>
            </p:nvGrpSpPr>
            <p:grpSpPr>
              <a:xfrm>
                <a:off x="5634608" y="1821466"/>
                <a:ext cx="3473896" cy="4415958"/>
                <a:chOff x="5634608" y="1821466"/>
                <a:chExt cx="3473896" cy="4415958"/>
              </a:xfrm>
            </p:grpSpPr>
            <p:grpSp>
              <p:nvGrpSpPr>
                <p:cNvPr id="27" name="Ομάδα 26"/>
                <p:cNvGrpSpPr/>
                <p:nvPr/>
              </p:nvGrpSpPr>
              <p:grpSpPr>
                <a:xfrm>
                  <a:off x="5634608" y="1821466"/>
                  <a:ext cx="3113856" cy="4415958"/>
                  <a:chOff x="5634608" y="1821466"/>
                  <a:chExt cx="3113856" cy="4415958"/>
                </a:xfrm>
              </p:grpSpPr>
              <p:grpSp>
                <p:nvGrpSpPr>
                  <p:cNvPr id="9244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6087988" y="3283024"/>
                    <a:ext cx="2590800" cy="1066800"/>
                    <a:chOff x="3600" y="2976"/>
                    <a:chExt cx="1632" cy="1008"/>
                  </a:xfrm>
                </p:grpSpPr>
                <p:grpSp>
                  <p:nvGrpSpPr>
                    <p:cNvPr id="9248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00" y="2976"/>
                      <a:ext cx="1632" cy="1008"/>
                      <a:chOff x="3600" y="2976"/>
                      <a:chExt cx="1632" cy="1008"/>
                    </a:xfrm>
                  </p:grpSpPr>
                  <p:sp>
                    <p:nvSpPr>
                      <p:cNvPr id="9250" name="Oval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00" y="2976"/>
                        <a:ext cx="1632" cy="1008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444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/>
                      </a:p>
                    </p:txBody>
                  </p:sp>
                  <p:sp>
                    <p:nvSpPr>
                      <p:cNvPr id="9251" name="Oval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75" y="3433"/>
                        <a:ext cx="68" cy="102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/>
                      </a:p>
                    </p:txBody>
                  </p:sp>
                </p:grpSp>
                <p:sp>
                  <p:nvSpPr>
                    <p:cNvPr id="924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49" y="3114"/>
                      <a:ext cx="68" cy="102"/>
                    </a:xfrm>
                    <a:prstGeom prst="ellipse">
                      <a:avLst/>
                    </a:prstGeom>
                    <a:solidFill>
                      <a:srgbClr val="FFC000"/>
                    </a:solidFill>
                    <a:ln w="9525">
                      <a:solidFill>
                        <a:srgbClr val="FFC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</p:grpSp>
              <p:sp>
                <p:nvSpPr>
                  <p:cNvPr id="15411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7372755" y="2673424"/>
                    <a:ext cx="0" cy="356400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cxnSp>
                <p:nvCxnSpPr>
                  <p:cNvPr id="12" name="Ευθύγραμμο βέλος σύνδεσης 11"/>
                  <p:cNvCxnSpPr/>
                  <p:nvPr/>
                </p:nvCxnSpPr>
                <p:spPr>
                  <a:xfrm>
                    <a:off x="5634608" y="2141397"/>
                    <a:ext cx="449560" cy="0"/>
                  </a:xfrm>
                  <a:prstGeom prst="straightConnector1">
                    <a:avLst/>
                  </a:prstGeom>
                  <a:ln w="57150">
                    <a:solidFill>
                      <a:srgbClr val="FFFF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6246439" y="1821466"/>
                    <a:ext cx="2502025" cy="707886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:r>
                      <a:rPr lang="el-GR" altLang="el-GR" sz="2000" b="1" dirty="0">
                        <a:solidFill>
                          <a:srgbClr val="FFFF00"/>
                        </a:solidFill>
                      </a:rPr>
                      <a:t>Πάνω στον άξονα της κυκλικής τροχιάς</a:t>
                    </a:r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79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7325378" y="5968396"/>
                    <a:ext cx="108000" cy="108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sp>
              <p:nvSpPr>
                <p:cNvPr id="8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575104" y="4143995"/>
                  <a:ext cx="533400" cy="365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>
                      <a:solidFill>
                        <a:srgbClr val="FFFF00"/>
                      </a:solidFill>
                    </a:rPr>
                    <a:t>ccw</a:t>
                  </a:r>
                  <a:endParaRPr lang="el-GR" altLang="el-GR" sz="24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2" name="Τόξο 81"/>
                <p:cNvSpPr/>
                <p:nvPr/>
              </p:nvSpPr>
              <p:spPr>
                <a:xfrm>
                  <a:off x="6249804" y="3312367"/>
                  <a:ext cx="2592000" cy="1196753"/>
                </a:xfrm>
                <a:prstGeom prst="arc">
                  <a:avLst>
                    <a:gd name="adj1" fmla="val 130401"/>
                    <a:gd name="adj2" fmla="val 1918483"/>
                  </a:avLst>
                </a:prstGeom>
                <a:ln w="38100">
                  <a:solidFill>
                    <a:srgbClr val="FFFF0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7740352" y="2751311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40352" y="2751311"/>
                    <a:ext cx="437940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" name="Ομάδα 14"/>
            <p:cNvGrpSpPr/>
            <p:nvPr/>
          </p:nvGrpSpPr>
          <p:grpSpPr>
            <a:xfrm>
              <a:off x="6876256" y="2645312"/>
              <a:ext cx="508473" cy="1143728"/>
              <a:chOff x="6350868" y="2257888"/>
              <a:chExt cx="508473" cy="1143728"/>
            </a:xfrm>
          </p:grpSpPr>
          <p:sp>
            <p:nvSpPr>
              <p:cNvPr id="9238" name="Line 56"/>
              <p:cNvSpPr>
                <a:spLocks noChangeShapeType="1"/>
              </p:cNvSpPr>
              <p:nvPr/>
            </p:nvSpPr>
            <p:spPr bwMode="auto">
              <a:xfrm flipV="1">
                <a:off x="6846780" y="2321616"/>
                <a:ext cx="0" cy="10800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350868" y="2257888"/>
                    <a:ext cx="50847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0868" y="2257888"/>
                    <a:ext cx="508473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6" name="Ομάδα 15"/>
          <p:cNvGrpSpPr/>
          <p:nvPr/>
        </p:nvGrpSpPr>
        <p:grpSpPr>
          <a:xfrm>
            <a:off x="7308304" y="3299553"/>
            <a:ext cx="1044575" cy="508471"/>
            <a:chOff x="6782916" y="3166170"/>
            <a:chExt cx="1044575" cy="508471"/>
          </a:xfrm>
        </p:grpSpPr>
        <p:sp>
          <p:nvSpPr>
            <p:cNvPr id="9242" name="Line 47"/>
            <p:cNvSpPr>
              <a:spLocks noChangeShapeType="1"/>
            </p:cNvSpPr>
            <p:nvPr/>
          </p:nvSpPr>
          <p:spPr bwMode="auto">
            <a:xfrm flipV="1">
              <a:off x="6782916" y="3166170"/>
              <a:ext cx="1044575" cy="2948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7171029" y="3212976"/>
                  <a:ext cx="56932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𝒐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1029" y="3212976"/>
                  <a:ext cx="569323" cy="46166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29186" y="6135687"/>
                <a:ext cx="27876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𝜐</m:t>
                      </m:r>
                      <m:r>
                        <a:rPr lang="el-G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𝜔</m:t>
                              </m:r>
                            </m:e>
                          </m:acc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</m:acc>
                        </m:e>
                      </m:d>
                      <m:func>
                        <m:func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</m:fun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186" y="6135687"/>
                <a:ext cx="2787622" cy="461665"/>
              </a:xfrm>
              <a:prstGeom prst="rect">
                <a:avLst/>
              </a:prstGeom>
              <a:blipFill>
                <a:blip r:embed="rId19"/>
                <a:stretch>
                  <a:fillRect t="-18667" b="-12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429967" y="6114421"/>
                <a:ext cx="1606529" cy="461665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967" y="6114421"/>
                <a:ext cx="1606529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90"/>
          <p:cNvGrpSpPr>
            <a:grpSpLocks/>
          </p:cNvGrpSpPr>
          <p:nvPr/>
        </p:nvGrpSpPr>
        <p:grpSpPr bwMode="auto">
          <a:xfrm>
            <a:off x="850162" y="3612579"/>
            <a:ext cx="531813" cy="454025"/>
            <a:chOff x="4568" y="2192"/>
            <a:chExt cx="335" cy="286"/>
          </a:xfrm>
        </p:grpSpPr>
        <p:sp>
          <p:nvSpPr>
            <p:cNvPr id="64" name="Line 42"/>
            <p:cNvSpPr>
              <a:spLocks noChangeShapeType="1"/>
            </p:cNvSpPr>
            <p:nvPr/>
          </p:nvSpPr>
          <p:spPr bwMode="auto">
            <a:xfrm rot="10800000" flipV="1">
              <a:off x="4594" y="2192"/>
              <a:ext cx="309" cy="28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Text Box 45"/>
            <p:cNvSpPr txBox="1">
              <a:spLocks noChangeArrowheads="1"/>
            </p:cNvSpPr>
            <p:nvPr/>
          </p:nvSpPr>
          <p:spPr bwMode="auto">
            <a:xfrm>
              <a:off x="4568" y="2200"/>
              <a:ext cx="16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>
                  <a:solidFill>
                    <a:srgbClr val="FFFF00"/>
                  </a:solidFill>
                </a:rPr>
                <a:t>d</a:t>
              </a:r>
              <a:r>
                <a:rPr lang="el-GR" altLang="el-GR" sz="2000" b="1" i="1" dirty="0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66" name="Ομάδα 65"/>
          <p:cNvGrpSpPr/>
          <p:nvPr/>
        </p:nvGrpSpPr>
        <p:grpSpPr>
          <a:xfrm>
            <a:off x="79648" y="3418908"/>
            <a:ext cx="1288042" cy="730172"/>
            <a:chOff x="6372200" y="3286129"/>
            <a:chExt cx="1288042" cy="730172"/>
          </a:xfrm>
        </p:grpSpPr>
        <p:grpSp>
          <p:nvGrpSpPr>
            <p:cNvPr id="67" name="Group 88"/>
            <p:cNvGrpSpPr>
              <a:grpSpLocks/>
            </p:cNvGrpSpPr>
            <p:nvPr/>
          </p:nvGrpSpPr>
          <p:grpSpPr bwMode="auto">
            <a:xfrm>
              <a:off x="6593441" y="3286129"/>
              <a:ext cx="1066801" cy="420688"/>
              <a:chOff x="4222" y="2070"/>
              <a:chExt cx="672" cy="265"/>
            </a:xfrm>
          </p:grpSpPr>
          <p:sp>
            <p:nvSpPr>
              <p:cNvPr id="70" name="Line 41"/>
              <p:cNvSpPr>
                <a:spLocks noChangeShapeType="1"/>
              </p:cNvSpPr>
              <p:nvPr/>
            </p:nvSpPr>
            <p:spPr bwMode="auto">
              <a:xfrm rot="10800000" flipV="1">
                <a:off x="4222" y="2167"/>
                <a:ext cx="672" cy="168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" name="Text Box 48"/>
              <p:cNvSpPr txBox="1">
                <a:spLocks noChangeArrowheads="1"/>
              </p:cNvSpPr>
              <p:nvPr/>
            </p:nvSpPr>
            <p:spPr bwMode="auto">
              <a:xfrm>
                <a:off x="4372" y="2070"/>
                <a:ext cx="7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FFFF00"/>
                    </a:solidFill>
                  </a:rPr>
                  <a:t>r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8" name="Text Box 59"/>
            <p:cNvSpPr txBox="1">
              <a:spLocks noChangeArrowheads="1"/>
            </p:cNvSpPr>
            <p:nvPr/>
          </p:nvSpPr>
          <p:spPr bwMode="auto">
            <a:xfrm>
              <a:off x="6372200" y="3708524"/>
              <a:ext cx="38789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solidFill>
                    <a:schemeClr val="bg1"/>
                  </a:solidFill>
                </a:rPr>
                <a:t>t</a:t>
              </a:r>
              <a:endParaRPr lang="el-GR" altLang="el-GR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69" name="Oval 36"/>
            <p:cNvSpPr>
              <a:spLocks noChangeArrowheads="1"/>
            </p:cNvSpPr>
            <p:nvPr/>
          </p:nvSpPr>
          <p:spPr bwMode="auto">
            <a:xfrm>
              <a:off x="6562915" y="3652168"/>
              <a:ext cx="107950" cy="10800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107504" y="4698288"/>
                <a:ext cx="1202380" cy="674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𝒅𝒔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698288"/>
                <a:ext cx="1202380" cy="674928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107504" y="5477162"/>
                <a:ext cx="13963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𝒅𝒔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477162"/>
                <a:ext cx="1396343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141706" y="5992443"/>
                <a:ext cx="1901482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𝒅𝒔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06" y="5992443"/>
                <a:ext cx="1901482" cy="67691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151944" y="2409651"/>
            <a:ext cx="2592000" cy="2129086"/>
            <a:chOff x="151944" y="2409651"/>
            <a:chExt cx="2592000" cy="2129086"/>
          </a:xfrm>
        </p:grpSpPr>
        <p:grpSp>
          <p:nvGrpSpPr>
            <p:cNvPr id="9" name="Ομάδα 8"/>
            <p:cNvGrpSpPr/>
            <p:nvPr/>
          </p:nvGrpSpPr>
          <p:grpSpPr>
            <a:xfrm>
              <a:off x="151944" y="2409651"/>
              <a:ext cx="2592000" cy="1976719"/>
              <a:chOff x="151944" y="1700808"/>
              <a:chExt cx="2592000" cy="1976719"/>
            </a:xfrm>
          </p:grpSpPr>
          <p:grpSp>
            <p:nvGrpSpPr>
              <p:cNvPr id="72" name="Ομάδα 71"/>
              <p:cNvGrpSpPr/>
              <p:nvPr/>
            </p:nvGrpSpPr>
            <p:grpSpPr>
              <a:xfrm>
                <a:off x="935284" y="1700808"/>
                <a:ext cx="508473" cy="1152008"/>
                <a:chOff x="7336828" y="2276872"/>
                <a:chExt cx="508473" cy="1152008"/>
              </a:xfrm>
            </p:grpSpPr>
            <p:sp>
              <p:nvSpPr>
                <p:cNvPr id="73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7812360" y="2348880"/>
                  <a:ext cx="0" cy="108000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4" name="TextBox 73"/>
                    <p:cNvSpPr txBox="1"/>
                    <p:nvPr/>
                  </p:nvSpPr>
                  <p:spPr>
                    <a:xfrm>
                      <a:off x="7336828" y="2276872"/>
                      <a:ext cx="508473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4" name="TextBox 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36828" y="2276872"/>
                      <a:ext cx="508473" cy="461665"/>
                    </a:xfrm>
                    <a:prstGeom prst="rect">
                      <a:avLst/>
                    </a:prstGeom>
                    <a:blipFill rotWithShape="1">
                      <a:blip r:embed="rId2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" name="Ομάδα 3"/>
              <p:cNvGrpSpPr/>
              <p:nvPr/>
            </p:nvGrpSpPr>
            <p:grpSpPr>
              <a:xfrm>
                <a:off x="151944" y="2316981"/>
                <a:ext cx="2592000" cy="1360546"/>
                <a:chOff x="151944" y="2316981"/>
                <a:chExt cx="2592000" cy="1360546"/>
              </a:xfrm>
            </p:grpSpPr>
            <p:grpSp>
              <p:nvGrpSpPr>
                <p:cNvPr id="58" name="Ομάδα 57"/>
                <p:cNvGrpSpPr/>
                <p:nvPr/>
              </p:nvGrpSpPr>
              <p:grpSpPr>
                <a:xfrm>
                  <a:off x="151944" y="2316981"/>
                  <a:ext cx="2592000" cy="1360546"/>
                  <a:chOff x="6444496" y="2893045"/>
                  <a:chExt cx="2592000" cy="1360546"/>
                </a:xfrm>
              </p:grpSpPr>
              <p:grpSp>
                <p:nvGrpSpPr>
                  <p:cNvPr id="59" name="Ομάδα 58"/>
                  <p:cNvGrpSpPr/>
                  <p:nvPr/>
                </p:nvGrpSpPr>
                <p:grpSpPr>
                  <a:xfrm>
                    <a:off x="6444496" y="2893045"/>
                    <a:ext cx="2592000" cy="1076607"/>
                    <a:chOff x="6444496" y="2893045"/>
                    <a:chExt cx="2592000" cy="1076607"/>
                  </a:xfrm>
                </p:grpSpPr>
                <p:sp>
                  <p:nvSpPr>
                    <p:cNvPr id="61" name="Τόξο 60"/>
                    <p:cNvSpPr/>
                    <p:nvPr/>
                  </p:nvSpPr>
                  <p:spPr>
                    <a:xfrm>
                      <a:off x="6444496" y="2893045"/>
                      <a:ext cx="2592000" cy="1065600"/>
                    </a:xfrm>
                    <a:prstGeom prst="arc">
                      <a:avLst>
                        <a:gd name="adj1" fmla="val 8176786"/>
                        <a:gd name="adj2" fmla="val 9845748"/>
                      </a:avLst>
                    </a:prstGeom>
                    <a:noFill/>
                    <a:ln w="44450">
                      <a:solidFill>
                        <a:srgbClr val="FF99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2" name="Oval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38979" y="3861652"/>
                      <a:ext cx="108000" cy="108000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FF99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</p:grpSp>
              <p:sp>
                <p:nvSpPr>
                  <p:cNvPr id="60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44221" y="3945814"/>
                    <a:ext cx="533400" cy="3077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 err="1">
                        <a:solidFill>
                          <a:schemeClr val="bg1"/>
                        </a:solidFill>
                      </a:rPr>
                      <a:t>t</a:t>
                    </a:r>
                    <a:r>
                      <a:rPr lang="en-US" altLang="el-GR" sz="2000" b="1" i="1" dirty="0" err="1" smtClean="0">
                        <a:solidFill>
                          <a:schemeClr val="bg1"/>
                        </a:solidFill>
                      </a:rPr>
                      <a:t>+dt</a:t>
                    </a:r>
                    <a:endParaRPr lang="el-GR" altLang="el-GR" sz="2000" b="1" i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7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23528" y="3204468"/>
                  <a:ext cx="387896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i="1" dirty="0" smtClean="0">
                      <a:solidFill>
                        <a:schemeClr val="bg1"/>
                      </a:solidFill>
                    </a:rPr>
                    <a:t>ds</a:t>
                  </a:r>
                  <a:endParaRPr lang="el-GR" altLang="el-GR" sz="2000" b="1" i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91" name="Line 46"/>
            <p:cNvSpPr>
              <a:spLocks noChangeShapeType="1"/>
            </p:cNvSpPr>
            <p:nvPr/>
          </p:nvSpPr>
          <p:spPr bwMode="auto">
            <a:xfrm rot="10800000" flipH="1" flipV="1">
              <a:off x="950108" y="4095096"/>
              <a:ext cx="885588" cy="1980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1763688" y="4077072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3688" y="4077072"/>
                  <a:ext cx="437940" cy="46166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2051720" y="6135687"/>
                <a:ext cx="1250086" cy="461665"/>
              </a:xfrm>
              <a:prstGeom prst="rect">
                <a:avLst/>
              </a:prstGeom>
              <a:ln w="38100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𝝊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𝒓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6135687"/>
                <a:ext cx="1250086" cy="46166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Ορθογώνιο 101"/>
              <p:cNvSpPr/>
              <p:nvPr/>
            </p:nvSpPr>
            <p:spPr>
              <a:xfrm>
                <a:off x="4434888" y="4263479"/>
                <a:ext cx="1397498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𝝊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888" y="4263479"/>
                <a:ext cx="1397498" cy="461665"/>
              </a:xfrm>
              <a:prstGeom prst="rect">
                <a:avLst/>
              </a:prstGeom>
              <a:blipFill>
                <a:blip r:embed="rId28"/>
                <a:stretch>
                  <a:fillRect b="-394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Ορθογώνιο 102"/>
              <p:cNvSpPr/>
              <p:nvPr/>
            </p:nvSpPr>
            <p:spPr>
              <a:xfrm>
                <a:off x="4427984" y="5199583"/>
                <a:ext cx="2234586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𝜐</m:t>
                      </m:r>
                      <m:r>
                        <a:rPr lang="en-US" b="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</m:func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l-GR" b="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𝜔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3" name="Ορθογώνιο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5199583"/>
                <a:ext cx="2234586" cy="461665"/>
              </a:xfrm>
              <a:prstGeom prst="rect">
                <a:avLst/>
              </a:prstGeom>
              <a:blipFill>
                <a:blip r:embed="rId29"/>
                <a:stretch>
                  <a:fillRect b="-10526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7308304" y="3296737"/>
            <a:ext cx="1043473" cy="2508527"/>
            <a:chOff x="7308304" y="3296737"/>
            <a:chExt cx="1043473" cy="2508527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7308304" y="4077072"/>
              <a:ext cx="891320" cy="1728192"/>
              <a:chOff x="7308304" y="4331113"/>
              <a:chExt cx="891320" cy="1728192"/>
            </a:xfrm>
          </p:grpSpPr>
          <p:sp>
            <p:nvSpPr>
              <p:cNvPr id="15414" name="Text Box 54"/>
              <p:cNvSpPr txBox="1">
                <a:spLocks noChangeArrowheads="1"/>
              </p:cNvSpPr>
              <p:nvPr/>
            </p:nvSpPr>
            <p:spPr bwMode="auto">
              <a:xfrm>
                <a:off x="7380312" y="5035624"/>
                <a:ext cx="17953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φ</a:t>
                </a:r>
              </a:p>
            </p:txBody>
          </p:sp>
          <p:grpSp>
            <p:nvGrpSpPr>
              <p:cNvPr id="18" name="Ομάδα 17"/>
              <p:cNvGrpSpPr/>
              <p:nvPr/>
            </p:nvGrpSpPr>
            <p:grpSpPr>
              <a:xfrm>
                <a:off x="7308304" y="4331113"/>
                <a:ext cx="891320" cy="1728192"/>
                <a:chOff x="6782916" y="3943689"/>
                <a:chExt cx="891320" cy="1728192"/>
              </a:xfrm>
            </p:grpSpPr>
            <p:sp>
              <p:nvSpPr>
                <p:cNvPr id="9240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6782916" y="3943689"/>
                  <a:ext cx="720000" cy="172819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7236296" y="4417367"/>
                      <a:ext cx="43794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52" name="TextBox 5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36296" y="4417367"/>
                      <a:ext cx="437940" cy="461665"/>
                    </a:xfrm>
                    <a:prstGeom prst="rect">
                      <a:avLst/>
                    </a:prstGeom>
                    <a:blipFill rotWithShape="1"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80" name="Line 52"/>
            <p:cNvSpPr>
              <a:spLocks noChangeShapeType="1"/>
            </p:cNvSpPr>
            <p:nvPr/>
          </p:nvSpPr>
          <p:spPr bwMode="auto">
            <a:xfrm flipV="1">
              <a:off x="8099777" y="3296737"/>
              <a:ext cx="252000" cy="6480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Ορθογώνιο 83"/>
              <p:cNvSpPr/>
              <p:nvPr/>
            </p:nvSpPr>
            <p:spPr>
              <a:xfrm>
                <a:off x="4427984" y="5631631"/>
                <a:ext cx="1979132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𝜐</m:t>
                      </m:r>
                      <m:r>
                        <a:rPr lang="en-US" b="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𝜔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</m:fun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4" name="Ορθογώνιο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5631631"/>
                <a:ext cx="1979132" cy="461665"/>
              </a:xfrm>
              <a:prstGeom prst="rect">
                <a:avLst/>
              </a:prstGeom>
              <a:blipFill>
                <a:blip r:embed="rId30"/>
                <a:stretch>
                  <a:fillRect b="-10526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5004048" y="4672375"/>
                <a:ext cx="18087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b="0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en-US" b="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</m:fName>
                        <m:e>
                          <m:r>
                            <a:rPr lang="el-GR" b="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72375"/>
                <a:ext cx="1808700" cy="461665"/>
              </a:xfrm>
              <a:prstGeom prst="rect">
                <a:avLst/>
              </a:prstGeom>
              <a:blipFill>
                <a:blip r:embed="rId31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76" grpId="0"/>
      <p:bldP spid="77" grpId="0"/>
      <p:bldP spid="78" grpId="0"/>
      <p:bldP spid="26" grpId="0" animBg="1"/>
      <p:bldP spid="102" grpId="0"/>
      <p:bldP spid="103" grpId="0"/>
      <p:bldP spid="8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026"/>
          <p:cNvSpPr txBox="1">
            <a:spLocks noChangeArrowheads="1"/>
          </p:cNvSpPr>
          <p:nvPr/>
        </p:nvSpPr>
        <p:spPr bwMode="auto">
          <a:xfrm>
            <a:off x="838200" y="548680"/>
            <a:ext cx="7545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Κεντρομόλος Επιτάχυνση στην Κυκλική Κίνηση</a:t>
            </a:r>
          </a:p>
        </p:txBody>
      </p:sp>
      <p:sp>
        <p:nvSpPr>
          <p:cNvPr id="10261" name="Text Box 1098"/>
          <p:cNvSpPr txBox="1">
            <a:spLocks noChangeArrowheads="1"/>
          </p:cNvSpPr>
          <p:nvPr/>
        </p:nvSpPr>
        <p:spPr bwMode="auto">
          <a:xfrm>
            <a:off x="1600200" y="0"/>
            <a:ext cx="500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Παράμετροι Κυκλικής Κίνησης</a:t>
            </a:r>
          </a:p>
        </p:txBody>
      </p:sp>
      <p:grpSp>
        <p:nvGrpSpPr>
          <p:cNvPr id="13" name="Ομάδα 12"/>
          <p:cNvGrpSpPr/>
          <p:nvPr/>
        </p:nvGrpSpPr>
        <p:grpSpPr>
          <a:xfrm>
            <a:off x="2200071" y="1484784"/>
            <a:ext cx="540000" cy="1100648"/>
            <a:chOff x="2200071" y="1844824"/>
            <a:chExt cx="540000" cy="1100648"/>
          </a:xfrm>
        </p:grpSpPr>
        <p:sp>
          <p:nvSpPr>
            <p:cNvPr id="10287" name="Line 1048"/>
            <p:cNvSpPr>
              <a:spLocks noChangeShapeType="1"/>
            </p:cNvSpPr>
            <p:nvPr/>
          </p:nvSpPr>
          <p:spPr bwMode="auto">
            <a:xfrm rot="713877" flipH="1" flipV="1">
              <a:off x="2200071" y="2045472"/>
              <a:ext cx="540000" cy="9000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2339752" y="1844824"/>
                  <a:ext cx="39466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9752" y="1844824"/>
                  <a:ext cx="394660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88024" y="2780928"/>
                <a:ext cx="2291012" cy="8775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780928"/>
                <a:ext cx="2291012" cy="8775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Ομάδα 5"/>
          <p:cNvGrpSpPr/>
          <p:nvPr/>
        </p:nvGrpSpPr>
        <p:grpSpPr>
          <a:xfrm>
            <a:off x="533404" y="1925972"/>
            <a:ext cx="2162221" cy="2159004"/>
            <a:chOff x="533404" y="1925972"/>
            <a:chExt cx="2162221" cy="2159004"/>
          </a:xfrm>
        </p:grpSpPr>
        <p:grpSp>
          <p:nvGrpSpPr>
            <p:cNvPr id="10289" name="Group 1031"/>
            <p:cNvGrpSpPr>
              <a:grpSpLocks/>
            </p:cNvGrpSpPr>
            <p:nvPr/>
          </p:nvGrpSpPr>
          <p:grpSpPr bwMode="auto">
            <a:xfrm>
              <a:off x="533404" y="1925972"/>
              <a:ext cx="2160589" cy="2159004"/>
              <a:chOff x="3600" y="2976"/>
              <a:chExt cx="1361" cy="840"/>
            </a:xfrm>
          </p:grpSpPr>
          <p:sp>
            <p:nvSpPr>
              <p:cNvPr id="10291" name="Oval 1032"/>
              <p:cNvSpPr>
                <a:spLocks noChangeArrowheads="1"/>
              </p:cNvSpPr>
              <p:nvPr/>
            </p:nvSpPr>
            <p:spPr bwMode="auto">
              <a:xfrm>
                <a:off x="3600" y="2976"/>
                <a:ext cx="1361" cy="840"/>
              </a:xfrm>
              <a:prstGeom prst="ellipse">
                <a:avLst/>
              </a:prstGeom>
              <a:solidFill>
                <a:schemeClr val="accent2"/>
              </a:solidFill>
              <a:ln w="444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10292" name="Oval 1033"/>
              <p:cNvSpPr>
                <a:spLocks noChangeArrowheads="1"/>
              </p:cNvSpPr>
              <p:nvPr/>
            </p:nvSpPr>
            <p:spPr bwMode="auto">
              <a:xfrm>
                <a:off x="4255" y="3377"/>
                <a:ext cx="68" cy="4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62" name="Oval 1103"/>
            <p:cNvSpPr>
              <a:spLocks noChangeArrowheads="1"/>
            </p:cNvSpPr>
            <p:nvPr/>
          </p:nvSpPr>
          <p:spPr bwMode="auto">
            <a:xfrm>
              <a:off x="2587675" y="2564904"/>
              <a:ext cx="107950" cy="123078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1613694" y="2636912"/>
            <a:ext cx="1026227" cy="472118"/>
            <a:chOff x="1869372" y="2861320"/>
            <a:chExt cx="1026227" cy="472118"/>
          </a:xfrm>
        </p:grpSpPr>
        <p:sp>
          <p:nvSpPr>
            <p:cNvPr id="10283" name="Line 1035"/>
            <p:cNvSpPr>
              <a:spLocks noChangeShapeType="1"/>
            </p:cNvSpPr>
            <p:nvPr/>
          </p:nvSpPr>
          <p:spPr bwMode="auto">
            <a:xfrm flipV="1">
              <a:off x="1869372" y="2861320"/>
              <a:ext cx="1026227" cy="39339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2451414" y="2933328"/>
                  <a:ext cx="3866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1414" y="2933328"/>
                  <a:ext cx="38664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528552" y="4149080"/>
            <a:ext cx="2199474" cy="2592288"/>
            <a:chOff x="6018101" y="1476797"/>
            <a:chExt cx="2199474" cy="2592288"/>
          </a:xfrm>
        </p:grpSpPr>
        <p:grpSp>
          <p:nvGrpSpPr>
            <p:cNvPr id="21" name="Ομάδα 20"/>
            <p:cNvGrpSpPr/>
            <p:nvPr/>
          </p:nvGrpSpPr>
          <p:grpSpPr>
            <a:xfrm>
              <a:off x="6018101" y="1476797"/>
              <a:ext cx="2160588" cy="2592288"/>
              <a:chOff x="6096001" y="1836837"/>
              <a:chExt cx="2160588" cy="2592288"/>
            </a:xfrm>
          </p:grpSpPr>
          <p:grpSp>
            <p:nvGrpSpPr>
              <p:cNvPr id="12" name="Group 1109"/>
              <p:cNvGrpSpPr>
                <a:grpSpLocks/>
              </p:cNvGrpSpPr>
              <p:nvPr/>
            </p:nvGrpSpPr>
            <p:grpSpPr bwMode="auto">
              <a:xfrm>
                <a:off x="6096001" y="2270125"/>
                <a:ext cx="2160588" cy="2159000"/>
                <a:chOff x="3840" y="1430"/>
                <a:chExt cx="1361" cy="1360"/>
              </a:xfrm>
            </p:grpSpPr>
            <p:grpSp>
              <p:nvGrpSpPr>
                <p:cNvPr id="10263" name="Group 1099"/>
                <p:cNvGrpSpPr>
                  <a:grpSpLocks/>
                </p:cNvGrpSpPr>
                <p:nvPr/>
              </p:nvGrpSpPr>
              <p:grpSpPr bwMode="auto">
                <a:xfrm>
                  <a:off x="3840" y="1430"/>
                  <a:ext cx="1361" cy="1360"/>
                  <a:chOff x="3600" y="2976"/>
                  <a:chExt cx="1361" cy="842"/>
                </a:xfrm>
              </p:grpSpPr>
              <p:grpSp>
                <p:nvGrpSpPr>
                  <p:cNvPr id="10269" name="Group 1100"/>
                  <p:cNvGrpSpPr>
                    <a:grpSpLocks/>
                  </p:cNvGrpSpPr>
                  <p:nvPr/>
                </p:nvGrpSpPr>
                <p:grpSpPr bwMode="auto">
                  <a:xfrm>
                    <a:off x="3600" y="2976"/>
                    <a:ext cx="1361" cy="842"/>
                    <a:chOff x="3600" y="2976"/>
                    <a:chExt cx="1361" cy="842"/>
                  </a:xfrm>
                </p:grpSpPr>
                <p:sp>
                  <p:nvSpPr>
                    <p:cNvPr id="10271" name="Oval 1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00" y="2976"/>
                      <a:ext cx="1361" cy="8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44450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  <p:sp>
                  <p:nvSpPr>
                    <p:cNvPr id="10272" name="Oval 1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43" y="3376"/>
                      <a:ext cx="68" cy="4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</p:grpSp>
              <p:sp>
                <p:nvSpPr>
                  <p:cNvPr id="10270" name="Oval 1103"/>
                  <p:cNvSpPr>
                    <a:spLocks noChangeArrowheads="1"/>
                  </p:cNvSpPr>
                  <p:nvPr/>
                </p:nvSpPr>
                <p:spPr bwMode="auto">
                  <a:xfrm>
                    <a:off x="4886" y="3213"/>
                    <a:ext cx="68" cy="48"/>
                  </a:xfrm>
                  <a:prstGeom prst="ellipse">
                    <a:avLst/>
                  </a:prstGeom>
                  <a:solidFill>
                    <a:srgbClr val="FFC000"/>
                  </a:soli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sp>
              <p:nvSpPr>
                <p:cNvPr id="10265" name="Line 1107"/>
                <p:cNvSpPr>
                  <a:spLocks noChangeShapeType="1"/>
                </p:cNvSpPr>
                <p:nvPr/>
              </p:nvSpPr>
              <p:spPr bwMode="auto">
                <a:xfrm flipH="1">
                  <a:off x="4656" y="1867"/>
                  <a:ext cx="486" cy="198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7818252" y="1836837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18252" y="1836837"/>
                    <a:ext cx="437940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7620937" y="3132981"/>
                    <a:ext cx="60138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20937" y="3132981"/>
                    <a:ext cx="601382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4" name="Line 1048"/>
            <p:cNvSpPr>
              <a:spLocks noChangeShapeType="1"/>
            </p:cNvSpPr>
            <p:nvPr/>
          </p:nvSpPr>
          <p:spPr bwMode="auto">
            <a:xfrm rot="713877" flipH="1" flipV="1">
              <a:off x="7590883" y="1623686"/>
              <a:ext cx="626692" cy="870869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058388" y="2850252"/>
                <a:ext cx="1834092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𝒅𝒓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388" y="2850252"/>
                <a:ext cx="1834092" cy="79387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2983928" y="1131640"/>
            <a:ext cx="6160072" cy="1493242"/>
            <a:chOff x="2983928" y="1268760"/>
            <a:chExt cx="6160072" cy="1493242"/>
          </a:xfrm>
        </p:grpSpPr>
        <p:sp>
          <p:nvSpPr>
            <p:cNvPr id="14394" name="Text Box 1082"/>
            <p:cNvSpPr txBox="1">
              <a:spLocks noChangeArrowheads="1"/>
            </p:cNvSpPr>
            <p:nvPr/>
          </p:nvSpPr>
          <p:spPr bwMode="auto">
            <a:xfrm>
              <a:off x="3851920" y="1981944"/>
              <a:ext cx="26616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solidFill>
                    <a:srgbClr val="FFFF00"/>
                  </a:solidFill>
                </a:rPr>
                <a:t>d</a:t>
              </a:r>
              <a:r>
                <a:rPr lang="el-GR" altLang="el-GR" sz="2000" b="1" i="1" dirty="0" smtClean="0">
                  <a:solidFill>
                    <a:srgbClr val="FFFF00"/>
                  </a:solidFill>
                </a:rPr>
                <a:t>θ</a:t>
              </a:r>
              <a:endParaRPr lang="el-GR" altLang="el-GR" sz="2000" b="1" i="1" dirty="0">
                <a:solidFill>
                  <a:srgbClr val="FFFF00"/>
                </a:solidFill>
              </a:endParaRPr>
            </a:p>
          </p:txBody>
        </p:sp>
        <p:grpSp>
          <p:nvGrpSpPr>
            <p:cNvPr id="19" name="Ομάδα 18"/>
            <p:cNvGrpSpPr/>
            <p:nvPr/>
          </p:nvGrpSpPr>
          <p:grpSpPr>
            <a:xfrm>
              <a:off x="2983928" y="1930402"/>
              <a:ext cx="1270104" cy="831600"/>
              <a:chOff x="3782753" y="2172965"/>
              <a:chExt cx="1270104" cy="831600"/>
            </a:xfrm>
          </p:grpSpPr>
          <p:sp>
            <p:nvSpPr>
              <p:cNvPr id="10275" name="Line 1078"/>
              <p:cNvSpPr>
                <a:spLocks noChangeShapeType="1"/>
              </p:cNvSpPr>
              <p:nvPr/>
            </p:nvSpPr>
            <p:spPr bwMode="auto">
              <a:xfrm rot="20418306" flipH="1" flipV="1">
                <a:off x="4368857" y="2172965"/>
                <a:ext cx="684000" cy="8316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3782753" y="2516541"/>
                    <a:ext cx="101200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5" name="TextBox 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82753" y="2516541"/>
                    <a:ext cx="1012008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8" name="Ομάδα 17"/>
            <p:cNvGrpSpPr/>
            <p:nvPr/>
          </p:nvGrpSpPr>
          <p:grpSpPr>
            <a:xfrm>
              <a:off x="3945024" y="1553898"/>
              <a:ext cx="540000" cy="1019205"/>
              <a:chOff x="4451076" y="1828219"/>
              <a:chExt cx="540000" cy="1019205"/>
            </a:xfrm>
          </p:grpSpPr>
          <p:sp>
            <p:nvSpPr>
              <p:cNvPr id="10277" name="Line 1076"/>
              <p:cNvSpPr>
                <a:spLocks noChangeShapeType="1"/>
              </p:cNvSpPr>
              <p:nvPr/>
            </p:nvSpPr>
            <p:spPr bwMode="auto">
              <a:xfrm rot="713877" flipH="1" flipV="1">
                <a:off x="4451076" y="1947424"/>
                <a:ext cx="540000" cy="9000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4582767" y="1828219"/>
                    <a:ext cx="39466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2767" y="1828219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427984" y="1268760"/>
                  <a:ext cx="471601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𝚷𝛂𝛒𝛂𝛌𝛌𝛈𝛌𝛈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𝛍𝛆𝛕𝛂𝛕𝛐𝛑𝛊𝛔𝛈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𝛕𝛚𝛎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acc>
                          <m:accPr>
                            <m:chr m:val="⃗"/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𝛋𝛂𝛊</m:t>
                        </m:r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7984" y="1268760"/>
                  <a:ext cx="471601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258"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3269450" y="1412776"/>
            <a:ext cx="5802542" cy="595077"/>
            <a:chOff x="3269450" y="1412776"/>
            <a:chExt cx="5802542" cy="595077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3269450" y="1412776"/>
              <a:ext cx="711448" cy="595077"/>
              <a:chOff x="4057642" y="1644706"/>
              <a:chExt cx="711448" cy="595077"/>
            </a:xfrm>
          </p:grpSpPr>
          <p:sp>
            <p:nvSpPr>
              <p:cNvPr id="10273" name="Line 1080"/>
              <p:cNvSpPr>
                <a:spLocks noChangeShapeType="1"/>
              </p:cNvSpPr>
              <p:nvPr/>
            </p:nvSpPr>
            <p:spPr bwMode="auto">
              <a:xfrm rot="713877" flipH="1">
                <a:off x="4276228" y="1689603"/>
                <a:ext cx="492862" cy="55018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4057642" y="1644706"/>
                    <a:ext cx="55976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57642" y="1644706"/>
                    <a:ext cx="559769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5580112" y="1556792"/>
                  <a:ext cx="349188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𝚪𝛊𝛂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𝛕𝛐𝛎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𝛑𝛒𝛐𝛔𝛅𝛊𝛐𝛒𝛊𝛔𝛍𝛐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𝛕𝛐𝛖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0112" y="1556792"/>
                  <a:ext cx="3491880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3" name="TextBox 72"/>
          <p:cNvSpPr txBox="1"/>
          <p:nvPr/>
        </p:nvSpPr>
        <p:spPr>
          <a:xfrm>
            <a:off x="5578056" y="1988840"/>
            <a:ext cx="349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 smtClean="0">
                <a:solidFill>
                  <a:srgbClr val="FFFF00"/>
                </a:solidFill>
              </a:rPr>
              <a:t>Τα τρίγωνα </a:t>
            </a:r>
            <a:r>
              <a:rPr lang="el-GR" sz="1800" b="1" dirty="0" err="1" smtClean="0">
                <a:solidFill>
                  <a:srgbClr val="FFFF00"/>
                </a:solidFill>
              </a:rPr>
              <a:t>ακτίνων</a:t>
            </a:r>
            <a:r>
              <a:rPr lang="el-GR" sz="1800" b="1" dirty="0" smtClean="0">
                <a:solidFill>
                  <a:srgbClr val="FFFF00"/>
                </a:solidFill>
              </a:rPr>
              <a:t> και ταχυτήτων είναι όμοια (γιατί;)</a:t>
            </a:r>
            <a:endParaRPr lang="el-GR" sz="1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34272" y="4175315"/>
                <a:ext cx="2181944" cy="7277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𝒅𝒓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⇒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272" y="4175315"/>
                <a:ext cx="2181944" cy="72776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604126" y="4119130"/>
                <a:ext cx="1695721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𝒅𝒓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126" y="4119130"/>
                <a:ext cx="1695721" cy="79387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6722867" y="3476637"/>
            <a:ext cx="1497791" cy="1528148"/>
            <a:chOff x="7164288" y="3065291"/>
            <a:chExt cx="1497791" cy="1528148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8206406" y="3459897"/>
              <a:ext cx="455673" cy="1133104"/>
              <a:chOff x="7291568" y="3449264"/>
              <a:chExt cx="455673" cy="1133104"/>
            </a:xfrm>
          </p:grpSpPr>
          <p:sp>
            <p:nvSpPr>
              <p:cNvPr id="25" name="Έλλειψη 24"/>
              <p:cNvSpPr/>
              <p:nvPr/>
            </p:nvSpPr>
            <p:spPr>
              <a:xfrm>
                <a:off x="7291568" y="3666290"/>
                <a:ext cx="455673" cy="916078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7" name="Ευθύγραμμο βέλος σύνδεσης 26"/>
              <p:cNvCxnSpPr/>
              <p:nvPr/>
            </p:nvCxnSpPr>
            <p:spPr>
              <a:xfrm flipH="1" flipV="1">
                <a:off x="7519404" y="3449264"/>
                <a:ext cx="1" cy="216462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/>
            <p:cNvSpPr txBox="1"/>
            <p:nvPr/>
          </p:nvSpPr>
          <p:spPr>
            <a:xfrm>
              <a:off x="7250500" y="3065291"/>
              <a:ext cx="4475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</a:rPr>
                <a:t>α</a:t>
              </a:r>
              <a:r>
                <a:rPr lang="en-US" b="1" baseline="-25000" dirty="0" smtClean="0">
                  <a:solidFill>
                    <a:srgbClr val="FFFF00"/>
                  </a:solidFill>
                </a:rPr>
                <a:t>r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  <p:grpSp>
          <p:nvGrpSpPr>
            <p:cNvPr id="79" name="Ομάδα 78"/>
            <p:cNvGrpSpPr/>
            <p:nvPr/>
          </p:nvGrpSpPr>
          <p:grpSpPr>
            <a:xfrm>
              <a:off x="7164288" y="3449264"/>
              <a:ext cx="455673" cy="1144175"/>
              <a:chOff x="7140663" y="3438193"/>
              <a:chExt cx="455673" cy="1144175"/>
            </a:xfrm>
          </p:grpSpPr>
          <p:sp>
            <p:nvSpPr>
              <p:cNvPr id="80" name="Έλλειψη 79"/>
              <p:cNvSpPr/>
              <p:nvPr/>
            </p:nvSpPr>
            <p:spPr>
              <a:xfrm>
                <a:off x="7140663" y="3666290"/>
                <a:ext cx="455673" cy="916078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81" name="Ευθύγραμμο βέλος σύνδεσης 80"/>
              <p:cNvCxnSpPr/>
              <p:nvPr/>
            </p:nvCxnSpPr>
            <p:spPr>
              <a:xfrm flipH="1" flipV="1">
                <a:off x="7368499" y="3438193"/>
                <a:ext cx="1" cy="216462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xtBox 81"/>
            <p:cNvSpPr txBox="1"/>
            <p:nvPr/>
          </p:nvSpPr>
          <p:spPr>
            <a:xfrm>
              <a:off x="8251297" y="3089662"/>
              <a:ext cx="3449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</a:rPr>
                <a:t>υ</a:t>
              </a:r>
            </a:p>
          </p:txBody>
        </p:sp>
      </p:grpSp>
      <p:sp>
        <p:nvSpPr>
          <p:cNvPr id="30" name="Αριστερό άγκιστρο 29"/>
          <p:cNvSpPr/>
          <p:nvPr/>
        </p:nvSpPr>
        <p:spPr>
          <a:xfrm>
            <a:off x="7196285" y="5373215"/>
            <a:ext cx="400051" cy="1296000"/>
          </a:xfrm>
          <a:prstGeom prst="leftBrace">
            <a:avLst>
              <a:gd name="adj1" fmla="val 18605"/>
              <a:gd name="adj2" fmla="val 50000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596336" y="4869160"/>
                <a:ext cx="1309269" cy="8404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4869160"/>
                <a:ext cx="1309269" cy="84048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7609015" y="6334269"/>
                <a:ext cx="1544910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9015" y="6334269"/>
                <a:ext cx="1544910" cy="47000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7596336" y="5733256"/>
                <a:ext cx="14087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𝝎𝝊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5733256"/>
                <a:ext cx="1408719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467544" y="1359715"/>
            <a:ext cx="2232008" cy="2728992"/>
            <a:chOff x="467544" y="1359715"/>
            <a:chExt cx="2232008" cy="2728992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467544" y="1359715"/>
              <a:ext cx="1536177" cy="830910"/>
              <a:chOff x="467544" y="1719755"/>
              <a:chExt cx="1536177" cy="830910"/>
            </a:xfrm>
          </p:grpSpPr>
          <p:sp>
            <p:nvSpPr>
              <p:cNvPr id="10285" name="Line 1067"/>
              <p:cNvSpPr>
                <a:spLocks noChangeShapeType="1"/>
              </p:cNvSpPr>
              <p:nvPr/>
            </p:nvSpPr>
            <p:spPr bwMode="auto">
              <a:xfrm rot="20418306" flipH="1" flipV="1">
                <a:off x="1319721" y="1719755"/>
                <a:ext cx="684000" cy="83091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467544" y="1948770"/>
                    <a:ext cx="101200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7544" y="1948770"/>
                    <a:ext cx="1012008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" name="Ομάδα 3"/>
            <p:cNvGrpSpPr/>
            <p:nvPr/>
          </p:nvGrpSpPr>
          <p:grpSpPr>
            <a:xfrm>
              <a:off x="539552" y="1928707"/>
              <a:ext cx="2160000" cy="2160000"/>
              <a:chOff x="1942100" y="3017247"/>
              <a:chExt cx="2160000" cy="2160000"/>
            </a:xfrm>
          </p:grpSpPr>
          <p:sp>
            <p:nvSpPr>
              <p:cNvPr id="2" name="Τόξο 1"/>
              <p:cNvSpPr/>
              <p:nvPr/>
            </p:nvSpPr>
            <p:spPr>
              <a:xfrm>
                <a:off x="1942100" y="3017247"/>
                <a:ext cx="2160000" cy="2160000"/>
              </a:xfrm>
              <a:prstGeom prst="arc">
                <a:avLst>
                  <a:gd name="adj1" fmla="val 17943734"/>
                  <a:gd name="adj2" fmla="val 20309562"/>
                </a:avLst>
              </a:prstGeom>
              <a:ln w="444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" name="Oval 1103"/>
              <p:cNvSpPr>
                <a:spLocks noChangeArrowheads="1"/>
              </p:cNvSpPr>
              <p:nvPr/>
            </p:nvSpPr>
            <p:spPr bwMode="auto">
              <a:xfrm>
                <a:off x="3455938" y="3068593"/>
                <a:ext cx="107950" cy="108000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</p:grpSp>
      <p:grpSp>
        <p:nvGrpSpPr>
          <p:cNvPr id="22" name="Ομάδα 21"/>
          <p:cNvGrpSpPr/>
          <p:nvPr/>
        </p:nvGrpSpPr>
        <p:grpSpPr>
          <a:xfrm>
            <a:off x="1043608" y="2048973"/>
            <a:ext cx="1071324" cy="1008000"/>
            <a:chOff x="1043608" y="2048973"/>
            <a:chExt cx="1071324" cy="1008000"/>
          </a:xfrm>
        </p:grpSpPr>
        <p:sp>
          <p:nvSpPr>
            <p:cNvPr id="14349" name="Text Box 1037"/>
            <p:cNvSpPr txBox="1">
              <a:spLocks noChangeArrowheads="1"/>
            </p:cNvSpPr>
            <p:nvPr/>
          </p:nvSpPr>
          <p:spPr bwMode="auto">
            <a:xfrm>
              <a:off x="1763688" y="2636912"/>
              <a:ext cx="22776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1600" b="1" i="1" dirty="0" smtClean="0">
                  <a:solidFill>
                    <a:srgbClr val="FFFF00"/>
                  </a:solidFill>
                </a:rPr>
                <a:t>d</a:t>
              </a:r>
              <a:r>
                <a:rPr lang="el-GR" altLang="el-GR" sz="1600" b="1" i="1" dirty="0" smtClean="0">
                  <a:solidFill>
                    <a:srgbClr val="FFFF00"/>
                  </a:solidFill>
                </a:rPr>
                <a:t>θ</a:t>
              </a:r>
              <a:endParaRPr lang="el-GR" altLang="el-GR" sz="1600" b="1" i="1" dirty="0">
                <a:solidFill>
                  <a:srgbClr val="FFFF00"/>
                </a:solidFill>
              </a:endParaRPr>
            </a:p>
          </p:txBody>
        </p:sp>
        <p:grpSp>
          <p:nvGrpSpPr>
            <p:cNvPr id="14" name="Ομάδα 13"/>
            <p:cNvGrpSpPr/>
            <p:nvPr/>
          </p:nvGrpSpPr>
          <p:grpSpPr>
            <a:xfrm>
              <a:off x="1043608" y="2048973"/>
              <a:ext cx="1071324" cy="1008000"/>
              <a:chOff x="1043608" y="2409013"/>
              <a:chExt cx="1071324" cy="1008000"/>
            </a:xfrm>
          </p:grpSpPr>
          <p:sp>
            <p:nvSpPr>
              <p:cNvPr id="10281" name="Line 1036"/>
              <p:cNvSpPr>
                <a:spLocks noChangeShapeType="1"/>
              </p:cNvSpPr>
              <p:nvPr/>
            </p:nvSpPr>
            <p:spPr bwMode="auto">
              <a:xfrm flipV="1">
                <a:off x="1588326" y="2409013"/>
                <a:ext cx="526606" cy="100800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1043608" y="2524834"/>
                    <a:ext cx="99597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/>
                  </a:p>
                </p:txBody>
              </p:sp>
            </mc:Choice>
            <mc:Fallback xmlns="">
              <p:sp>
                <p:nvSpPr>
                  <p:cNvPr id="57" name="TextBox 5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3608" y="2524834"/>
                    <a:ext cx="995978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6" name="Ομάδα 15"/>
          <p:cNvGrpSpPr/>
          <p:nvPr/>
        </p:nvGrpSpPr>
        <p:grpSpPr>
          <a:xfrm>
            <a:off x="1920997" y="2078360"/>
            <a:ext cx="687845" cy="581699"/>
            <a:chOff x="1920997" y="2438400"/>
            <a:chExt cx="687845" cy="581699"/>
          </a:xfrm>
        </p:grpSpPr>
        <p:sp>
          <p:nvSpPr>
            <p:cNvPr id="10279" name="Line 1074"/>
            <p:cNvSpPr>
              <a:spLocks noChangeShapeType="1"/>
            </p:cNvSpPr>
            <p:nvPr/>
          </p:nvSpPr>
          <p:spPr bwMode="auto">
            <a:xfrm flipH="1" flipV="1">
              <a:off x="2126807" y="2438400"/>
              <a:ext cx="482035" cy="55855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1920997" y="2619989"/>
                  <a:ext cx="55175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0997" y="2619989"/>
                  <a:ext cx="551754" cy="400110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2843808" y="5575690"/>
            <a:ext cx="4392487" cy="985279"/>
            <a:chOff x="2843808" y="5353658"/>
            <a:chExt cx="4392487" cy="9852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5796136" y="5353658"/>
                  <a:ext cx="1440159" cy="7277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136" y="5353658"/>
                  <a:ext cx="1440159" cy="727763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Box 32"/>
            <p:cNvSpPr txBox="1"/>
            <p:nvPr/>
          </p:nvSpPr>
          <p:spPr>
            <a:xfrm>
              <a:off x="3491880" y="5877272"/>
              <a:ext cx="23391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</a:rPr>
                <a:t>(ισχύει:  </a:t>
              </a:r>
              <a:r>
                <a:rPr lang="el-GR" b="1" i="1" dirty="0" smtClean="0">
                  <a:solidFill>
                    <a:schemeClr val="bg1"/>
                  </a:solidFill>
                </a:rPr>
                <a:t>υ = ω</a:t>
              </a:r>
              <a:r>
                <a:rPr lang="en-US" b="1" i="1" dirty="0" smtClean="0">
                  <a:solidFill>
                    <a:schemeClr val="bg1"/>
                  </a:solidFill>
                </a:rPr>
                <a:t> r</a:t>
              </a:r>
              <a:r>
                <a:rPr lang="el-GR" b="1" dirty="0" smtClean="0">
                  <a:solidFill>
                    <a:schemeClr val="bg1"/>
                  </a:solidFill>
                </a:rPr>
                <a:t>)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Ορθογώνιο 25"/>
            <p:cNvSpPr/>
            <p:nvPr/>
          </p:nvSpPr>
          <p:spPr>
            <a:xfrm>
              <a:off x="2843808" y="5513545"/>
              <a:ext cx="31470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>
                  <a:solidFill>
                    <a:srgbClr val="FFFF00"/>
                  </a:solidFill>
                </a:rPr>
                <a:t>Κεντρομόλος 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Επιτάχυνση</a:t>
              </a:r>
              <a:r>
                <a:rPr lang="el-GR" altLang="el-GR" sz="2000" b="1" dirty="0">
                  <a:solidFill>
                    <a:srgbClr val="FFFF00"/>
                  </a:solidFill>
                </a:rPr>
                <a:t>: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</a:t>
              </a:r>
              <a:endParaRPr lang="el-GR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8" grpId="0"/>
      <p:bldP spid="73" grpId="0"/>
      <p:bldP spid="23" grpId="0"/>
      <p:bldP spid="24" grpId="0"/>
      <p:bldP spid="30" grpId="0" animBg="1"/>
      <p:bldP spid="31" grpId="0"/>
      <p:bldP spid="86" grpId="0"/>
      <p:bldP spid="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Ομάδα 95"/>
          <p:cNvGrpSpPr/>
          <p:nvPr/>
        </p:nvGrpSpPr>
        <p:grpSpPr>
          <a:xfrm>
            <a:off x="5587494" y="764704"/>
            <a:ext cx="3290040" cy="3960000"/>
            <a:chOff x="5587494" y="764704"/>
            <a:chExt cx="3290040" cy="3960000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5587494" y="764704"/>
              <a:ext cx="3290040" cy="3960000"/>
              <a:chOff x="5587494" y="764704"/>
              <a:chExt cx="3290040" cy="3960000"/>
            </a:xfrm>
          </p:grpSpPr>
          <p:grpSp>
            <p:nvGrpSpPr>
              <p:cNvPr id="93" name="Ομάδα 92"/>
              <p:cNvGrpSpPr/>
              <p:nvPr/>
            </p:nvGrpSpPr>
            <p:grpSpPr>
              <a:xfrm>
                <a:off x="5587494" y="764704"/>
                <a:ext cx="3290040" cy="3960000"/>
                <a:chOff x="5587494" y="764704"/>
                <a:chExt cx="3290040" cy="3960000"/>
              </a:xfrm>
            </p:grpSpPr>
            <p:sp>
              <p:nvSpPr>
                <p:cNvPr id="48" name="Oval 43"/>
                <p:cNvSpPr>
                  <a:spLocks noChangeArrowheads="1"/>
                </p:cNvSpPr>
                <p:nvPr/>
              </p:nvSpPr>
              <p:spPr bwMode="auto">
                <a:xfrm>
                  <a:off x="5731510" y="1690448"/>
                  <a:ext cx="2590800" cy="1066800"/>
                </a:xfrm>
                <a:prstGeom prst="ellipse">
                  <a:avLst/>
                </a:prstGeom>
                <a:solidFill>
                  <a:schemeClr val="accent2"/>
                </a:solidFill>
                <a:ln w="444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47" name="Oval 45"/>
                <p:cNvSpPr>
                  <a:spLocks noChangeArrowheads="1"/>
                </p:cNvSpPr>
                <p:nvPr/>
              </p:nvSpPr>
              <p:spPr bwMode="auto">
                <a:xfrm>
                  <a:off x="8011160" y="2503248"/>
                  <a:ext cx="107950" cy="107950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42" name="Line 51"/>
                <p:cNvSpPr>
                  <a:spLocks noChangeShapeType="1"/>
                </p:cNvSpPr>
                <p:nvPr/>
              </p:nvSpPr>
              <p:spPr bwMode="auto">
                <a:xfrm>
                  <a:off x="7016277" y="764704"/>
                  <a:ext cx="0" cy="396000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5" name="Oval 35"/>
                <p:cNvSpPr>
                  <a:spLocks noChangeArrowheads="1"/>
                </p:cNvSpPr>
                <p:nvPr/>
              </p:nvSpPr>
              <p:spPr bwMode="auto">
                <a:xfrm>
                  <a:off x="6968900" y="4361011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3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587494" y="2564904"/>
                  <a:ext cx="533400" cy="365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>
                      <a:solidFill>
                        <a:srgbClr val="FFFF00"/>
                      </a:solidFill>
                    </a:rPr>
                    <a:t>ccw</a:t>
                  </a:r>
                  <a:endParaRPr lang="el-GR" altLang="el-GR" sz="24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0" name="Τόξο 39"/>
                <p:cNvSpPr/>
                <p:nvPr/>
              </p:nvSpPr>
              <p:spPr>
                <a:xfrm>
                  <a:off x="5608760" y="1645159"/>
                  <a:ext cx="2592000" cy="1196753"/>
                </a:xfrm>
                <a:prstGeom prst="arc">
                  <a:avLst>
                    <a:gd name="adj1" fmla="val 9562242"/>
                    <a:gd name="adj2" fmla="val 11265881"/>
                  </a:avLst>
                </a:prstGeom>
                <a:ln w="38100">
                  <a:solidFill>
                    <a:srgbClr val="FFFF0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8460432" y="1796566"/>
                      <a:ext cx="417102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2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7" name="TextBox 3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460432" y="1796566"/>
                      <a:ext cx="417102" cy="430887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5" name="Line 46"/>
                <p:cNvSpPr>
                  <a:spLocks noChangeShapeType="1"/>
                </p:cNvSpPr>
                <p:nvPr/>
              </p:nvSpPr>
              <p:spPr bwMode="auto">
                <a:xfrm rot="10800000" flipH="1">
                  <a:off x="8088597" y="2096962"/>
                  <a:ext cx="720000" cy="43920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6" name="Oval 44"/>
                <p:cNvSpPr>
                  <a:spLocks noChangeArrowheads="1"/>
                </p:cNvSpPr>
                <p:nvPr/>
              </p:nvSpPr>
              <p:spPr bwMode="auto">
                <a:xfrm>
                  <a:off x="6961823" y="2198447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7641740" y="3068960"/>
                    <a:ext cx="3866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41740" y="3068960"/>
                    <a:ext cx="386644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4" name="Text Box 54"/>
              <p:cNvSpPr txBox="1">
                <a:spLocks noChangeArrowheads="1"/>
              </p:cNvSpPr>
              <p:nvPr/>
            </p:nvSpPr>
            <p:spPr bwMode="auto">
              <a:xfrm>
                <a:off x="7064142" y="3573016"/>
                <a:ext cx="17953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φ</a:t>
                </a:r>
              </a:p>
            </p:txBody>
          </p:sp>
          <p:sp>
            <p:nvSpPr>
              <p:cNvPr id="57" name="Line 52"/>
              <p:cNvSpPr>
                <a:spLocks noChangeShapeType="1"/>
              </p:cNvSpPr>
              <p:nvPr/>
            </p:nvSpPr>
            <p:spPr bwMode="auto">
              <a:xfrm flipV="1">
                <a:off x="7052703" y="2564903"/>
                <a:ext cx="983136" cy="1810915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32" name="Ομάδα 31"/>
            <p:cNvGrpSpPr/>
            <p:nvPr/>
          </p:nvGrpSpPr>
          <p:grpSpPr>
            <a:xfrm>
              <a:off x="6519778" y="1052736"/>
              <a:ext cx="508473" cy="1143728"/>
              <a:chOff x="6350868" y="2257888"/>
              <a:chExt cx="508473" cy="1143728"/>
            </a:xfrm>
          </p:grpSpPr>
          <p:sp>
            <p:nvSpPr>
              <p:cNvPr id="33" name="Line 56"/>
              <p:cNvSpPr>
                <a:spLocks noChangeShapeType="1"/>
              </p:cNvSpPr>
              <p:nvPr/>
            </p:nvSpPr>
            <p:spPr bwMode="auto">
              <a:xfrm flipV="1">
                <a:off x="6811155" y="2321616"/>
                <a:ext cx="0" cy="108000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350868" y="2257888"/>
                    <a:ext cx="50847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0868" y="2257888"/>
                    <a:ext cx="508473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-242719" y="44624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Ανώμαλη Κυκλική Κίνηση</a:t>
            </a:r>
          </a:p>
        </p:txBody>
      </p:sp>
      <p:sp>
        <p:nvSpPr>
          <p:cNvPr id="92" name="Text Box 2"/>
          <p:cNvSpPr txBox="1">
            <a:spLocks noChangeArrowheads="1"/>
          </p:cNvSpPr>
          <p:nvPr/>
        </p:nvSpPr>
        <p:spPr bwMode="auto">
          <a:xfrm>
            <a:off x="0" y="745540"/>
            <a:ext cx="61208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Το μέτρο της ταχύτητας  </a:t>
            </a:r>
            <a:r>
              <a:rPr lang="el-GR" altLang="el-GR" sz="2800" b="1" dirty="0" smtClean="0">
                <a:solidFill>
                  <a:srgbClr val="FFFF00"/>
                </a:solidFill>
              </a:rPr>
              <a:t>υ</a:t>
            </a:r>
            <a:r>
              <a:rPr lang="el-GR" altLang="el-GR" sz="2400" b="1" dirty="0" smtClean="0">
                <a:solidFill>
                  <a:schemeClr val="bg1"/>
                </a:solidFill>
              </a:rPr>
              <a:t>  δεν είναι σταθερό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p:grpSp>
        <p:nvGrpSpPr>
          <p:cNvPr id="133" name="Ομάδα 132"/>
          <p:cNvGrpSpPr/>
          <p:nvPr/>
        </p:nvGrpSpPr>
        <p:grpSpPr>
          <a:xfrm>
            <a:off x="11532" y="3088584"/>
            <a:ext cx="4078765" cy="465791"/>
            <a:chOff x="11532" y="3088584"/>
            <a:chExt cx="4078765" cy="465791"/>
          </a:xfrm>
        </p:grpSpPr>
        <p:sp>
          <p:nvSpPr>
            <p:cNvPr id="95" name="Text Box 2"/>
            <p:cNvSpPr txBox="1">
              <a:spLocks noChangeArrowheads="1"/>
            </p:cNvSpPr>
            <p:nvPr/>
          </p:nvSpPr>
          <p:spPr bwMode="auto">
            <a:xfrm>
              <a:off x="11532" y="3088584"/>
              <a:ext cx="232822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Αποδείξαμε ότι: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2483768" y="3092710"/>
                  <a:ext cx="1606529" cy="46166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3768" y="3092710"/>
                  <a:ext cx="1606529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3" name="Ομάδα 102"/>
          <p:cNvGrpSpPr/>
          <p:nvPr/>
        </p:nvGrpSpPr>
        <p:grpSpPr>
          <a:xfrm>
            <a:off x="11532" y="1340768"/>
            <a:ext cx="8840488" cy="1398929"/>
            <a:chOff x="11532" y="1340768"/>
            <a:chExt cx="8840488" cy="13989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8323798" y="2308810"/>
                  <a:ext cx="528222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2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2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2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23798" y="2308810"/>
                  <a:ext cx="528222" cy="43088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1" name="Line 46"/>
            <p:cNvSpPr>
              <a:spLocks noChangeShapeType="1"/>
            </p:cNvSpPr>
            <p:nvPr/>
          </p:nvSpPr>
          <p:spPr bwMode="auto">
            <a:xfrm rot="10800000" flipH="1">
              <a:off x="8118392" y="2289537"/>
              <a:ext cx="486000" cy="28800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Text Box 2"/>
            <p:cNvSpPr txBox="1">
              <a:spLocks noChangeArrowheads="1"/>
            </p:cNvSpPr>
            <p:nvPr/>
          </p:nvSpPr>
          <p:spPr bwMode="auto">
            <a:xfrm>
              <a:off x="11532" y="1372706"/>
              <a:ext cx="477649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Πρέπει να υπάρχει </a:t>
              </a:r>
              <a:r>
                <a:rPr lang="el-GR" altLang="el-GR" sz="2000" b="1" dirty="0" err="1" smtClean="0">
                  <a:solidFill>
                    <a:srgbClr val="FFFF00"/>
                  </a:solidFill>
                </a:rPr>
                <a:t>επιτρόχια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επιτάχυνση: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4575733" y="1340768"/>
                  <a:ext cx="55970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0" name="TextBox 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5733" y="1340768"/>
                  <a:ext cx="559705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" name="Ομάδα 103"/>
          <p:cNvGrpSpPr/>
          <p:nvPr/>
        </p:nvGrpSpPr>
        <p:grpSpPr>
          <a:xfrm>
            <a:off x="576472" y="1887215"/>
            <a:ext cx="7461795" cy="828732"/>
            <a:chOff x="576472" y="1887215"/>
            <a:chExt cx="7461795" cy="828732"/>
          </a:xfrm>
        </p:grpSpPr>
        <p:sp>
          <p:nvSpPr>
            <p:cNvPr id="51" name="Line 47"/>
            <p:cNvSpPr>
              <a:spLocks noChangeShapeType="1"/>
            </p:cNvSpPr>
            <p:nvPr/>
          </p:nvSpPr>
          <p:spPr bwMode="auto">
            <a:xfrm flipH="1" flipV="1">
              <a:off x="7066267" y="2255696"/>
              <a:ext cx="972000" cy="28800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7020272" y="2285060"/>
                  <a:ext cx="552266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2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2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2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2285060"/>
                  <a:ext cx="552266" cy="43088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1" name="Text Box 2"/>
            <p:cNvSpPr txBox="1">
              <a:spLocks noChangeArrowheads="1"/>
            </p:cNvSpPr>
            <p:nvPr/>
          </p:nvSpPr>
          <p:spPr bwMode="auto">
            <a:xfrm>
              <a:off x="576472" y="1916832"/>
              <a:ext cx="418780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Υπάρχει η κεντρομόλος επιτάχυνση: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TextBox 101"/>
                <p:cNvSpPr txBox="1"/>
                <p:nvPr/>
              </p:nvSpPr>
              <p:spPr>
                <a:xfrm>
                  <a:off x="4588359" y="1887215"/>
                  <a:ext cx="5853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2" name="TextBox 1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8359" y="1887215"/>
                  <a:ext cx="585353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2" name="Ομάδα 131"/>
          <p:cNvGrpSpPr/>
          <p:nvPr/>
        </p:nvGrpSpPr>
        <p:grpSpPr>
          <a:xfrm>
            <a:off x="11746" y="1959359"/>
            <a:ext cx="8577847" cy="1050372"/>
            <a:chOff x="11746" y="1959359"/>
            <a:chExt cx="8577847" cy="1050372"/>
          </a:xfrm>
        </p:grpSpPr>
        <p:sp>
          <p:nvSpPr>
            <p:cNvPr id="83" name="Line 28"/>
            <p:cNvSpPr>
              <a:spLocks noChangeShapeType="1"/>
            </p:cNvSpPr>
            <p:nvPr/>
          </p:nvSpPr>
          <p:spPr bwMode="auto">
            <a:xfrm flipH="1" flipV="1">
              <a:off x="7617593" y="1988872"/>
              <a:ext cx="972000" cy="288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4" name="Line 28"/>
            <p:cNvSpPr>
              <a:spLocks noChangeShapeType="1"/>
            </p:cNvSpPr>
            <p:nvPr/>
          </p:nvSpPr>
          <p:spPr bwMode="auto">
            <a:xfrm flipV="1">
              <a:off x="7102085" y="1988872"/>
              <a:ext cx="515508" cy="266694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Line 14"/>
            <p:cNvSpPr>
              <a:spLocks noChangeShapeType="1"/>
            </p:cNvSpPr>
            <p:nvPr/>
          </p:nvSpPr>
          <p:spPr bwMode="auto">
            <a:xfrm flipH="1" flipV="1">
              <a:off x="7620711" y="1959359"/>
              <a:ext cx="444424" cy="568351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Text Box 2"/>
            <p:cNvSpPr txBox="1">
              <a:spLocks noChangeArrowheads="1"/>
            </p:cNvSpPr>
            <p:nvPr/>
          </p:nvSpPr>
          <p:spPr bwMode="auto">
            <a:xfrm>
              <a:off x="11746" y="2567225"/>
              <a:ext cx="265862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Συνολική επιτάχυνση: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TextBox 105"/>
                <p:cNvSpPr txBox="1"/>
                <p:nvPr/>
              </p:nvSpPr>
              <p:spPr>
                <a:xfrm>
                  <a:off x="2603605" y="2548066"/>
                  <a:ext cx="18404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TextBox 10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3605" y="2548066"/>
                  <a:ext cx="1840440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TextBox 106"/>
                <p:cNvSpPr txBox="1"/>
                <p:nvPr/>
              </p:nvSpPr>
              <p:spPr>
                <a:xfrm>
                  <a:off x="7380312" y="1982973"/>
                  <a:ext cx="429926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</m:oMath>
                    </m:oMathPara>
                  </a14:m>
                  <a:endParaRPr lang="el-GR" sz="22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7" name="TextBox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0312" y="1982973"/>
                  <a:ext cx="429926" cy="43088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35496" y="3717032"/>
                <a:ext cx="1542345" cy="8257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717032"/>
                <a:ext cx="1542345" cy="8257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1404894" y="3728907"/>
                <a:ext cx="1798954" cy="825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894" y="3728907"/>
                <a:ext cx="1798954" cy="82599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2969806" y="3743258"/>
                <a:ext cx="2562048" cy="825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</m:acc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806" y="3743258"/>
                <a:ext cx="2562048" cy="82599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6" name="Ομάδα 135"/>
          <p:cNvGrpSpPr/>
          <p:nvPr/>
        </p:nvGrpSpPr>
        <p:grpSpPr>
          <a:xfrm>
            <a:off x="3203848" y="3717032"/>
            <a:ext cx="2520280" cy="2435910"/>
            <a:chOff x="3203848" y="3717032"/>
            <a:chExt cx="2520280" cy="2435910"/>
          </a:xfrm>
        </p:grpSpPr>
        <p:grpSp>
          <p:nvGrpSpPr>
            <p:cNvPr id="114" name="Ομάδα 113"/>
            <p:cNvGrpSpPr/>
            <p:nvPr/>
          </p:nvGrpSpPr>
          <p:grpSpPr>
            <a:xfrm>
              <a:off x="4932040" y="3717032"/>
              <a:ext cx="554182" cy="1440104"/>
              <a:chOff x="3054005" y="3861048"/>
              <a:chExt cx="554182" cy="1440104"/>
            </a:xfrm>
          </p:grpSpPr>
          <p:sp>
            <p:nvSpPr>
              <p:cNvPr id="115" name="Oval 35"/>
              <p:cNvSpPr>
                <a:spLocks noChangeArrowheads="1"/>
              </p:cNvSpPr>
              <p:nvPr/>
            </p:nvSpPr>
            <p:spPr bwMode="auto">
              <a:xfrm>
                <a:off x="3054005" y="3861048"/>
                <a:ext cx="554182" cy="944628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116" name="Line 37"/>
              <p:cNvSpPr>
                <a:spLocks noChangeShapeType="1"/>
              </p:cNvSpPr>
              <p:nvPr/>
            </p:nvSpPr>
            <p:spPr bwMode="auto">
              <a:xfrm>
                <a:off x="3331096" y="4797152"/>
                <a:ext cx="0" cy="5040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27" name="Ομάδα 126"/>
            <p:cNvGrpSpPr/>
            <p:nvPr/>
          </p:nvGrpSpPr>
          <p:grpSpPr>
            <a:xfrm>
              <a:off x="3250208" y="5229200"/>
              <a:ext cx="2379772" cy="823302"/>
              <a:chOff x="3538240" y="5253708"/>
              <a:chExt cx="2379772" cy="823302"/>
            </a:xfrm>
          </p:grpSpPr>
          <p:sp>
            <p:nvSpPr>
              <p:cNvPr id="125" name="Text Box 2"/>
              <p:cNvSpPr txBox="1">
                <a:spLocks noChangeArrowheads="1"/>
              </p:cNvSpPr>
              <p:nvPr/>
            </p:nvSpPr>
            <p:spPr bwMode="auto">
              <a:xfrm>
                <a:off x="3538240" y="5505357"/>
                <a:ext cx="134279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 smtClean="0">
                    <a:solidFill>
                      <a:srgbClr val="FFFF00"/>
                    </a:solidFill>
                  </a:rPr>
                  <a:t>Ταχύτητα: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6" name="Ορθογώνιο 125"/>
                  <p:cNvSpPr/>
                  <p:nvPr/>
                </p:nvSpPr>
                <p:spPr>
                  <a:xfrm>
                    <a:off x="4716016" y="5253708"/>
                    <a:ext cx="1201996" cy="82330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26" name="Ορθογώνιο 1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16016" y="5253708"/>
                    <a:ext cx="1201996" cy="823302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28" name="Ορθογώνιο 127"/>
            <p:cNvSpPr/>
            <p:nvPr/>
          </p:nvSpPr>
          <p:spPr>
            <a:xfrm>
              <a:off x="3203848" y="5180942"/>
              <a:ext cx="2520280" cy="9720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37" name="Ομάδα 136"/>
          <p:cNvGrpSpPr/>
          <p:nvPr/>
        </p:nvGrpSpPr>
        <p:grpSpPr>
          <a:xfrm>
            <a:off x="5796136" y="4149080"/>
            <a:ext cx="3350924" cy="1908000"/>
            <a:chOff x="5796136" y="4149080"/>
            <a:chExt cx="3350924" cy="1908000"/>
          </a:xfrm>
        </p:grpSpPr>
        <p:sp>
          <p:nvSpPr>
            <p:cNvPr id="129" name="AutoShape 41"/>
            <p:cNvSpPr>
              <a:spLocks/>
            </p:cNvSpPr>
            <p:nvPr/>
          </p:nvSpPr>
          <p:spPr bwMode="auto">
            <a:xfrm>
              <a:off x="5796136" y="4149080"/>
              <a:ext cx="398884" cy="1908000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Ορθογώνιο 129"/>
                <p:cNvSpPr/>
                <p:nvPr/>
              </p:nvSpPr>
              <p:spPr>
                <a:xfrm>
                  <a:off x="6228184" y="4869160"/>
                  <a:ext cx="29188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30" name="Ορθογώνιο 1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8184" y="4869160"/>
                  <a:ext cx="2918876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8" name="Ομάδα 137"/>
          <p:cNvGrpSpPr/>
          <p:nvPr/>
        </p:nvGrpSpPr>
        <p:grpSpPr>
          <a:xfrm>
            <a:off x="107504" y="3717032"/>
            <a:ext cx="4773531" cy="3024336"/>
            <a:chOff x="107504" y="3717032"/>
            <a:chExt cx="4773531" cy="3024336"/>
          </a:xfrm>
        </p:grpSpPr>
        <p:grpSp>
          <p:nvGrpSpPr>
            <p:cNvPr id="134" name="Ομάδα 133"/>
            <p:cNvGrpSpPr/>
            <p:nvPr/>
          </p:nvGrpSpPr>
          <p:grpSpPr>
            <a:xfrm>
              <a:off x="107504" y="3717032"/>
              <a:ext cx="3500683" cy="2439004"/>
              <a:chOff x="107504" y="3717032"/>
              <a:chExt cx="3500683" cy="2439004"/>
            </a:xfrm>
          </p:grpSpPr>
          <p:sp>
            <p:nvSpPr>
              <p:cNvPr id="111" name="Oval 35"/>
              <p:cNvSpPr>
                <a:spLocks noChangeArrowheads="1"/>
              </p:cNvSpPr>
              <p:nvPr/>
            </p:nvSpPr>
            <p:spPr bwMode="auto">
              <a:xfrm>
                <a:off x="3054005" y="3717032"/>
                <a:ext cx="554182" cy="944628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112" name="Line 37"/>
              <p:cNvSpPr>
                <a:spLocks noChangeShapeType="1"/>
              </p:cNvSpPr>
              <p:nvPr/>
            </p:nvSpPr>
            <p:spPr bwMode="auto">
              <a:xfrm>
                <a:off x="1187864" y="4869160"/>
                <a:ext cx="0" cy="3148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cxnSp>
            <p:nvCxnSpPr>
              <p:cNvPr id="118" name="Ευθεία γραμμή σύνδεσης 117"/>
              <p:cNvCxnSpPr/>
              <p:nvPr/>
            </p:nvCxnSpPr>
            <p:spPr>
              <a:xfrm>
                <a:off x="1187864" y="4869160"/>
                <a:ext cx="2160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Ευθεία γραμμή σύνδεσης 119"/>
              <p:cNvCxnSpPr>
                <a:stCxn id="111" idx="4"/>
              </p:cNvCxnSpPr>
              <p:nvPr/>
            </p:nvCxnSpPr>
            <p:spPr>
              <a:xfrm>
                <a:off x="3331096" y="4661660"/>
                <a:ext cx="0" cy="216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3" name="Ομάδα 122"/>
              <p:cNvGrpSpPr/>
              <p:nvPr/>
            </p:nvGrpSpPr>
            <p:grpSpPr>
              <a:xfrm>
                <a:off x="179512" y="5229200"/>
                <a:ext cx="2874655" cy="825995"/>
                <a:chOff x="503170" y="5411317"/>
                <a:chExt cx="2874655" cy="825995"/>
              </a:xfrm>
            </p:grpSpPr>
            <p:sp>
              <p:nvSpPr>
                <p:cNvPr id="121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503170" y="5524662"/>
                  <a:ext cx="1548550" cy="7078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dirty="0" smtClean="0">
                      <a:solidFill>
                        <a:srgbClr val="FFFF00"/>
                      </a:solidFill>
                    </a:rPr>
                    <a:t>Γωνιακή επιτάχυνση: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2" name="Ορθογώνιο 121"/>
                    <p:cNvSpPr/>
                    <p:nvPr/>
                  </p:nvSpPr>
                  <p:spPr>
                    <a:xfrm>
                      <a:off x="1871322" y="5411317"/>
                      <a:ext cx="1506503" cy="82599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𝜶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n-US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𝒅𝒕</m:t>
                                </m:r>
                              </m:den>
                            </m:f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22" name="Ορθογώνιο 12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71322" y="5411317"/>
                      <a:ext cx="1506503" cy="825995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24" name="Ορθογώνιο 123"/>
              <p:cNvSpPr/>
              <p:nvPr/>
            </p:nvSpPr>
            <p:spPr>
              <a:xfrm>
                <a:off x="107504" y="5184036"/>
                <a:ext cx="2952943" cy="9720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1" name="Text Box 2"/>
            <p:cNvSpPr txBox="1">
              <a:spLocks noChangeArrowheads="1"/>
            </p:cNvSpPr>
            <p:nvPr/>
          </p:nvSpPr>
          <p:spPr bwMode="auto">
            <a:xfrm>
              <a:off x="143126" y="6279703"/>
              <a:ext cx="47379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Μονάδα Γωνιακής επιτάχυνσης: </a:t>
              </a:r>
              <a:r>
                <a:rPr lang="el-GR" altLang="el-GR" sz="2400" b="1" dirty="0" smtClean="0">
                  <a:solidFill>
                    <a:schemeClr val="bg1"/>
                  </a:solidFill>
                </a:rPr>
                <a:t>1</a:t>
              </a:r>
              <a:r>
                <a:rPr lang="en-US" altLang="el-GR" sz="2400" b="1" dirty="0" smtClean="0">
                  <a:solidFill>
                    <a:schemeClr val="bg1"/>
                  </a:solidFill>
                </a:rPr>
                <a:t>rad/s</a:t>
              </a:r>
              <a:r>
                <a:rPr lang="en-US" altLang="el-GR" sz="2400" b="1" baseline="30000" dirty="0" smtClean="0">
                  <a:solidFill>
                    <a:schemeClr val="bg1"/>
                  </a:solidFill>
                </a:rPr>
                <a:t>2</a:t>
              </a:r>
              <a:endParaRPr lang="el-GR" altLang="el-GR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1" name="Ομάδα 140"/>
          <p:cNvGrpSpPr/>
          <p:nvPr/>
        </p:nvGrpSpPr>
        <p:grpSpPr>
          <a:xfrm>
            <a:off x="7025192" y="1196752"/>
            <a:ext cx="606769" cy="984362"/>
            <a:chOff x="7025192" y="1196752"/>
            <a:chExt cx="606769" cy="984362"/>
          </a:xfrm>
        </p:grpSpPr>
        <p:sp>
          <p:nvSpPr>
            <p:cNvPr id="139" name="Line 56"/>
            <p:cNvSpPr>
              <a:spLocks noChangeShapeType="1"/>
            </p:cNvSpPr>
            <p:nvPr/>
          </p:nvSpPr>
          <p:spPr bwMode="auto">
            <a:xfrm flipV="1">
              <a:off x="7080405" y="1245114"/>
              <a:ext cx="0" cy="93600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TextBox 139"/>
                <p:cNvSpPr txBox="1"/>
                <p:nvPr/>
              </p:nvSpPr>
              <p:spPr>
                <a:xfrm>
                  <a:off x="7025192" y="1196752"/>
                  <a:ext cx="606769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2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2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2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0" name="TextBox 1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5192" y="1196752"/>
                  <a:ext cx="606769" cy="430887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652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828800" y="0"/>
            <a:ext cx="4883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Ανώμαλη Κυκλική Κίνηση</a:t>
            </a:r>
          </a:p>
        </p:txBody>
      </p:sp>
      <p:grpSp>
        <p:nvGrpSpPr>
          <p:cNvPr id="16" name="Ομάδα 15"/>
          <p:cNvGrpSpPr/>
          <p:nvPr/>
        </p:nvGrpSpPr>
        <p:grpSpPr>
          <a:xfrm>
            <a:off x="1400659" y="620688"/>
            <a:ext cx="4881820" cy="483927"/>
            <a:chOff x="1240904" y="838200"/>
            <a:chExt cx="4881820" cy="483927"/>
          </a:xfrm>
        </p:grpSpPr>
        <p:sp>
          <p:nvSpPr>
            <p:cNvPr id="16387" name="Text Box 3"/>
            <p:cNvSpPr txBox="1">
              <a:spLocks noChangeArrowheads="1"/>
            </p:cNvSpPr>
            <p:nvPr/>
          </p:nvSpPr>
          <p:spPr bwMode="auto">
            <a:xfrm>
              <a:off x="1240904" y="838200"/>
              <a:ext cx="18192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3203848" y="860462"/>
                  <a:ext cx="29188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03848" y="860462"/>
                  <a:ext cx="2918876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3723643" y="1057321"/>
            <a:ext cx="1440000" cy="1240527"/>
            <a:chOff x="3563888" y="1274833"/>
            <a:chExt cx="1440000" cy="1240527"/>
          </a:xfrm>
        </p:grpSpPr>
        <p:sp>
          <p:nvSpPr>
            <p:cNvPr id="3" name="Αριστερό άγκιστρο 2"/>
            <p:cNvSpPr/>
            <p:nvPr/>
          </p:nvSpPr>
          <p:spPr>
            <a:xfrm rot="16200000">
              <a:off x="4230024" y="1040833"/>
              <a:ext cx="324000" cy="792000"/>
            </a:xfrm>
            <a:prstGeom prst="leftBrace">
              <a:avLst>
                <a:gd name="adj1" fmla="val 37115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3" name="Text Box 2"/>
            <p:cNvSpPr txBox="1">
              <a:spLocks noChangeArrowheads="1"/>
            </p:cNvSpPr>
            <p:nvPr/>
          </p:nvSpPr>
          <p:spPr bwMode="auto">
            <a:xfrm>
              <a:off x="3563888" y="1869029"/>
              <a:ext cx="1440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 err="1" smtClean="0">
                  <a:solidFill>
                    <a:srgbClr val="FFFF00"/>
                  </a:solidFill>
                </a:rPr>
                <a:t>Επιτρόχια</a:t>
              </a:r>
              <a:r>
                <a:rPr lang="el-GR" altLang="el-GR" sz="1800" b="1" dirty="0" smtClean="0">
                  <a:solidFill>
                    <a:srgbClr val="FFFF00"/>
                  </a:solidFill>
                </a:rPr>
                <a:t> επιτάχυνση</a:t>
              </a:r>
              <a:endParaRPr lang="el-GR" altLang="el-GR" sz="18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4156311" y="1556792"/>
                  <a:ext cx="55970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6311" y="1556792"/>
                  <a:ext cx="559705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5235971" y="1051248"/>
            <a:ext cx="1620000" cy="1258475"/>
            <a:chOff x="5076216" y="1268760"/>
            <a:chExt cx="1620000" cy="1258475"/>
          </a:xfrm>
        </p:grpSpPr>
        <p:sp>
          <p:nvSpPr>
            <p:cNvPr id="52" name="Αριστερό άγκιστρο 51"/>
            <p:cNvSpPr/>
            <p:nvPr/>
          </p:nvSpPr>
          <p:spPr>
            <a:xfrm rot="16200000">
              <a:off x="5418152" y="1070760"/>
              <a:ext cx="324000" cy="720000"/>
            </a:xfrm>
            <a:prstGeom prst="leftBrace">
              <a:avLst>
                <a:gd name="adj1" fmla="val 37115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5" name="Text Box 2"/>
            <p:cNvSpPr txBox="1">
              <a:spLocks noChangeArrowheads="1"/>
            </p:cNvSpPr>
            <p:nvPr/>
          </p:nvSpPr>
          <p:spPr bwMode="auto">
            <a:xfrm>
              <a:off x="5076216" y="1880904"/>
              <a:ext cx="1620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 smtClean="0">
                  <a:solidFill>
                    <a:srgbClr val="FFFF00"/>
                  </a:solidFill>
                </a:rPr>
                <a:t>Κεντρομόλος επιτάχυνση</a:t>
              </a:r>
              <a:endParaRPr lang="el-GR" altLang="el-GR" sz="18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380607" y="1544614"/>
                  <a:ext cx="5853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0607" y="1544614"/>
                  <a:ext cx="585353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6747979" y="835224"/>
            <a:ext cx="2216509" cy="1404000"/>
            <a:chOff x="6732240" y="1052736"/>
            <a:chExt cx="2216509" cy="1404000"/>
          </a:xfrm>
        </p:grpSpPr>
        <p:sp>
          <p:nvSpPr>
            <p:cNvPr id="57" name="AutoShape 41"/>
            <p:cNvSpPr>
              <a:spLocks/>
            </p:cNvSpPr>
            <p:nvPr/>
          </p:nvSpPr>
          <p:spPr bwMode="auto">
            <a:xfrm>
              <a:off x="6732240" y="1052736"/>
              <a:ext cx="396000" cy="1404000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7092280" y="1508534"/>
                  <a:ext cx="185646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2280" y="1508534"/>
                  <a:ext cx="1856469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107951" y="1196752"/>
            <a:ext cx="2525275" cy="1296498"/>
            <a:chOff x="107951" y="1764684"/>
            <a:chExt cx="2525275" cy="1296498"/>
          </a:xfrm>
        </p:grpSpPr>
        <p:sp>
          <p:nvSpPr>
            <p:cNvPr id="68" name="Line 36"/>
            <p:cNvSpPr>
              <a:spLocks noChangeShapeType="1"/>
            </p:cNvSpPr>
            <p:nvPr/>
          </p:nvSpPr>
          <p:spPr bwMode="auto">
            <a:xfrm>
              <a:off x="1193403" y="2517401"/>
              <a:ext cx="720000" cy="108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3" name="Ομάδα 12"/>
            <p:cNvGrpSpPr/>
            <p:nvPr/>
          </p:nvGrpSpPr>
          <p:grpSpPr>
            <a:xfrm>
              <a:off x="107951" y="1764684"/>
              <a:ext cx="2525275" cy="1296498"/>
              <a:chOff x="107951" y="1764684"/>
              <a:chExt cx="2525275" cy="1296498"/>
            </a:xfrm>
          </p:grpSpPr>
          <p:grpSp>
            <p:nvGrpSpPr>
              <p:cNvPr id="4" name="Group 63"/>
              <p:cNvGrpSpPr>
                <a:grpSpLocks/>
              </p:cNvGrpSpPr>
              <p:nvPr/>
            </p:nvGrpSpPr>
            <p:grpSpPr bwMode="auto">
              <a:xfrm>
                <a:off x="107951" y="1845155"/>
                <a:ext cx="2479676" cy="1216027"/>
                <a:chOff x="84" y="3107"/>
                <a:chExt cx="1562" cy="766"/>
              </a:xfrm>
            </p:grpSpPr>
            <p:grpSp>
              <p:nvGrpSpPr>
                <p:cNvPr id="12310" name="Group 62"/>
                <p:cNvGrpSpPr>
                  <a:grpSpLocks/>
                </p:cNvGrpSpPr>
                <p:nvPr/>
              </p:nvGrpSpPr>
              <p:grpSpPr bwMode="auto">
                <a:xfrm>
                  <a:off x="84" y="3107"/>
                  <a:ext cx="1562" cy="766"/>
                  <a:chOff x="84" y="3107"/>
                  <a:chExt cx="1562" cy="766"/>
                </a:xfrm>
              </p:grpSpPr>
              <p:sp>
                <p:nvSpPr>
                  <p:cNvPr id="1231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360"/>
                    <a:ext cx="1134" cy="34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2312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726" y="3490"/>
                    <a:ext cx="68" cy="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2313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63" y="3353"/>
                    <a:ext cx="383" cy="26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314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74" y="3470"/>
                    <a:ext cx="272" cy="181"/>
                  </a:xfrm>
                  <a:prstGeom prst="line">
                    <a:avLst/>
                  </a:prstGeom>
                  <a:noFill/>
                  <a:ln w="31750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315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43" y="3107"/>
                    <a:ext cx="0" cy="4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316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81" y="3182"/>
                    <a:ext cx="0" cy="34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12321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84" y="3560"/>
                    <a:ext cx="537" cy="313"/>
                    <a:chOff x="2068" y="3563"/>
                    <a:chExt cx="537" cy="313"/>
                  </a:xfrm>
                </p:grpSpPr>
                <p:sp>
                  <p:nvSpPr>
                    <p:cNvPr id="12322" name="Arc 60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2278" y="3418"/>
                      <a:ext cx="181" cy="472"/>
                    </a:xfrm>
                    <a:custGeom>
                      <a:avLst/>
                      <a:gdLst>
                        <a:gd name="T0" fmla="*/ 0 w 19769"/>
                        <a:gd name="T1" fmla="*/ 0 h 21440"/>
                        <a:gd name="T2" fmla="*/ 0 w 19769"/>
                        <a:gd name="T3" fmla="*/ 0 h 21440"/>
                        <a:gd name="T4" fmla="*/ 0 w 19769"/>
                        <a:gd name="T5" fmla="*/ 0 h 21440"/>
                        <a:gd name="T6" fmla="*/ 0 60000 65536"/>
                        <a:gd name="T7" fmla="*/ 0 60000 65536"/>
                        <a:gd name="T8" fmla="*/ 0 60000 65536"/>
                        <a:gd name="T9" fmla="*/ 0 w 19769"/>
                        <a:gd name="T10" fmla="*/ 0 h 21440"/>
                        <a:gd name="T11" fmla="*/ 19769 w 19769"/>
                        <a:gd name="T12" fmla="*/ 21440 h 214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9769" h="21440" fill="none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</a:path>
                        <a:path w="19769" h="21440" stroke="0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  <a:lnTo>
                            <a:pt x="0" y="0"/>
                          </a:lnTo>
                          <a:lnTo>
                            <a:pt x="19768" y="8703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FFFF00"/>
                      </a:solidFill>
                      <a:round/>
                      <a:headEnd type="triangle" w="med" len="med"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2323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8" y="3682"/>
                      <a:ext cx="313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err="1">
                          <a:solidFill>
                            <a:srgbClr val="FFFF00"/>
                          </a:solidFill>
                        </a:rPr>
                        <a:t>ccw</a:t>
                      </a:r>
                      <a:endParaRPr lang="el-GR" altLang="el-GR" sz="20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2309" name="Oval 23"/>
                <p:cNvSpPr>
                  <a:spLocks noChangeArrowheads="1"/>
                </p:cNvSpPr>
                <p:nvPr/>
              </p:nvSpPr>
              <p:spPr bwMode="auto">
                <a:xfrm>
                  <a:off x="1218" y="3592"/>
                  <a:ext cx="68" cy="68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769279" y="1764684"/>
                    <a:ext cx="4539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9279" y="1764684"/>
                    <a:ext cx="453970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Ορθογώνιο 9"/>
                  <p:cNvSpPr/>
                  <p:nvPr/>
                </p:nvSpPr>
                <p:spPr>
                  <a:xfrm>
                    <a:off x="1159907" y="1792879"/>
                    <a:ext cx="5800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0" name="Ορθογώνιο 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9907" y="1792879"/>
                    <a:ext cx="580031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Ορθογώνιο 10"/>
                  <p:cNvSpPr/>
                  <p:nvPr/>
                </p:nvSpPr>
                <p:spPr>
                  <a:xfrm>
                    <a:off x="2147478" y="2020778"/>
                    <a:ext cx="39466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" name="Ορθογώνιο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47478" y="2020778"/>
                    <a:ext cx="394660" cy="40011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Ορθογώνιο 11"/>
                  <p:cNvSpPr/>
                  <p:nvPr/>
                </p:nvSpPr>
                <p:spPr>
                  <a:xfrm>
                    <a:off x="2123728" y="2492896"/>
                    <a:ext cx="50949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2" name="Ορθογώνιο 1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23728" y="2492896"/>
                    <a:ext cx="509498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153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4" name="Ορθογώνιο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Ομάδα 70"/>
          <p:cNvGrpSpPr/>
          <p:nvPr/>
        </p:nvGrpSpPr>
        <p:grpSpPr>
          <a:xfrm>
            <a:off x="107504" y="2420888"/>
            <a:ext cx="2479676" cy="1440160"/>
            <a:chOff x="107951" y="1748720"/>
            <a:chExt cx="2479676" cy="1440160"/>
          </a:xfrm>
        </p:grpSpPr>
        <p:sp>
          <p:nvSpPr>
            <p:cNvPr id="72" name="Line 36"/>
            <p:cNvSpPr>
              <a:spLocks noChangeShapeType="1"/>
            </p:cNvSpPr>
            <p:nvPr/>
          </p:nvSpPr>
          <p:spPr bwMode="auto">
            <a:xfrm>
              <a:off x="1193403" y="2517401"/>
              <a:ext cx="720000" cy="108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73" name="Ομάδα 72"/>
            <p:cNvGrpSpPr/>
            <p:nvPr/>
          </p:nvGrpSpPr>
          <p:grpSpPr>
            <a:xfrm>
              <a:off x="107951" y="1748720"/>
              <a:ext cx="2479676" cy="1440160"/>
              <a:chOff x="107951" y="1748720"/>
              <a:chExt cx="2479676" cy="1440160"/>
            </a:xfrm>
          </p:grpSpPr>
          <p:grpSp>
            <p:nvGrpSpPr>
              <p:cNvPr id="75" name="Group 63"/>
              <p:cNvGrpSpPr>
                <a:grpSpLocks/>
              </p:cNvGrpSpPr>
              <p:nvPr/>
            </p:nvGrpSpPr>
            <p:grpSpPr bwMode="auto">
              <a:xfrm>
                <a:off x="107951" y="1834044"/>
                <a:ext cx="2479676" cy="1227140"/>
                <a:chOff x="84" y="3100"/>
                <a:chExt cx="1562" cy="773"/>
              </a:xfrm>
            </p:grpSpPr>
            <p:grpSp>
              <p:nvGrpSpPr>
                <p:cNvPr id="80" name="Group 62"/>
                <p:cNvGrpSpPr>
                  <a:grpSpLocks/>
                </p:cNvGrpSpPr>
                <p:nvPr/>
              </p:nvGrpSpPr>
              <p:grpSpPr bwMode="auto">
                <a:xfrm>
                  <a:off x="84" y="3100"/>
                  <a:ext cx="1562" cy="773"/>
                  <a:chOff x="84" y="3100"/>
                  <a:chExt cx="1562" cy="773"/>
                </a:xfrm>
              </p:grpSpPr>
              <p:sp>
                <p:nvSpPr>
                  <p:cNvPr id="8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360"/>
                    <a:ext cx="1134" cy="34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83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726" y="3490"/>
                    <a:ext cx="68" cy="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84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63" y="3353"/>
                    <a:ext cx="383" cy="26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 rot="10800000" flipV="1">
                    <a:off x="981" y="3629"/>
                    <a:ext cx="272" cy="181"/>
                  </a:xfrm>
                  <a:prstGeom prst="line">
                    <a:avLst/>
                  </a:prstGeom>
                  <a:noFill/>
                  <a:ln w="31750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86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64" y="3100"/>
                    <a:ext cx="0" cy="4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8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767" y="3533"/>
                    <a:ext cx="0" cy="34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88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84" y="3560"/>
                    <a:ext cx="537" cy="313"/>
                    <a:chOff x="2068" y="3563"/>
                    <a:chExt cx="537" cy="313"/>
                  </a:xfrm>
                </p:grpSpPr>
                <p:sp>
                  <p:nvSpPr>
                    <p:cNvPr id="89" name="Arc 60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2278" y="3418"/>
                      <a:ext cx="181" cy="472"/>
                    </a:xfrm>
                    <a:custGeom>
                      <a:avLst/>
                      <a:gdLst>
                        <a:gd name="T0" fmla="*/ 0 w 19769"/>
                        <a:gd name="T1" fmla="*/ 0 h 21440"/>
                        <a:gd name="T2" fmla="*/ 0 w 19769"/>
                        <a:gd name="T3" fmla="*/ 0 h 21440"/>
                        <a:gd name="T4" fmla="*/ 0 w 19769"/>
                        <a:gd name="T5" fmla="*/ 0 h 21440"/>
                        <a:gd name="T6" fmla="*/ 0 60000 65536"/>
                        <a:gd name="T7" fmla="*/ 0 60000 65536"/>
                        <a:gd name="T8" fmla="*/ 0 60000 65536"/>
                        <a:gd name="T9" fmla="*/ 0 w 19769"/>
                        <a:gd name="T10" fmla="*/ 0 h 21440"/>
                        <a:gd name="T11" fmla="*/ 19769 w 19769"/>
                        <a:gd name="T12" fmla="*/ 21440 h 214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9769" h="21440" fill="none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</a:path>
                        <a:path w="19769" h="21440" stroke="0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  <a:lnTo>
                            <a:pt x="0" y="0"/>
                          </a:lnTo>
                          <a:lnTo>
                            <a:pt x="19768" y="8703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FFFF00"/>
                      </a:solidFill>
                      <a:round/>
                      <a:headEnd type="triangle" w="med" len="med"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90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8" y="3682"/>
                      <a:ext cx="313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err="1">
                          <a:solidFill>
                            <a:srgbClr val="FFFF00"/>
                          </a:solidFill>
                        </a:rPr>
                        <a:t>ccw</a:t>
                      </a:r>
                      <a:endParaRPr lang="el-GR" altLang="el-GR" sz="20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81" name="Oval 23"/>
                <p:cNvSpPr>
                  <a:spLocks noChangeArrowheads="1"/>
                </p:cNvSpPr>
                <p:nvPr/>
              </p:nvSpPr>
              <p:spPr bwMode="auto">
                <a:xfrm>
                  <a:off x="1218" y="3592"/>
                  <a:ext cx="68" cy="68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Ορθογώνιο 75"/>
                  <p:cNvSpPr/>
                  <p:nvPr/>
                </p:nvSpPr>
                <p:spPr>
                  <a:xfrm>
                    <a:off x="804904" y="1748720"/>
                    <a:ext cx="4539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Ορθογώνιο 7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904" y="1748720"/>
                    <a:ext cx="453970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Ορθογώνιο 76"/>
                  <p:cNvSpPr/>
                  <p:nvPr/>
                </p:nvSpPr>
                <p:spPr>
                  <a:xfrm>
                    <a:off x="755265" y="2788770"/>
                    <a:ext cx="5800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77" name="Ορθογώνιο 7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5265" y="2788770"/>
                    <a:ext cx="580031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Ορθογώνιο 77"/>
                  <p:cNvSpPr/>
                  <p:nvPr/>
                </p:nvSpPr>
                <p:spPr>
                  <a:xfrm>
                    <a:off x="2147478" y="2020778"/>
                    <a:ext cx="39466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Ορθογώνιο 7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47478" y="2020778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Ορθογώνιο 78"/>
                  <p:cNvSpPr/>
                  <p:nvPr/>
                </p:nvSpPr>
                <p:spPr>
                  <a:xfrm>
                    <a:off x="1602802" y="2773152"/>
                    <a:ext cx="50949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79" name="Ορθογώνιο 7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02802" y="2773152"/>
                    <a:ext cx="509498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1" name="Ομάδα 90"/>
          <p:cNvGrpSpPr/>
          <p:nvPr/>
        </p:nvGrpSpPr>
        <p:grpSpPr>
          <a:xfrm>
            <a:off x="107504" y="4077072"/>
            <a:ext cx="2093674" cy="1102107"/>
            <a:chOff x="107951" y="2246789"/>
            <a:chExt cx="2093674" cy="1102107"/>
          </a:xfrm>
        </p:grpSpPr>
        <p:sp>
          <p:nvSpPr>
            <p:cNvPr id="92" name="Line 36"/>
            <p:cNvSpPr>
              <a:spLocks noChangeShapeType="1"/>
            </p:cNvSpPr>
            <p:nvPr/>
          </p:nvSpPr>
          <p:spPr bwMode="auto">
            <a:xfrm>
              <a:off x="1193403" y="2517401"/>
              <a:ext cx="720000" cy="108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3" name="Ομάδα 92"/>
            <p:cNvGrpSpPr/>
            <p:nvPr/>
          </p:nvGrpSpPr>
          <p:grpSpPr>
            <a:xfrm>
              <a:off x="107951" y="2246789"/>
              <a:ext cx="2093674" cy="1102107"/>
              <a:chOff x="107951" y="2246789"/>
              <a:chExt cx="2093674" cy="1102107"/>
            </a:xfrm>
          </p:grpSpPr>
          <p:grpSp>
            <p:nvGrpSpPr>
              <p:cNvPr id="95" name="Group 63"/>
              <p:cNvGrpSpPr>
                <a:grpSpLocks/>
              </p:cNvGrpSpPr>
              <p:nvPr/>
            </p:nvGrpSpPr>
            <p:grpSpPr bwMode="auto">
              <a:xfrm>
                <a:off x="107951" y="2246789"/>
                <a:ext cx="1971675" cy="969963"/>
                <a:chOff x="84" y="3360"/>
                <a:chExt cx="1242" cy="611"/>
              </a:xfrm>
            </p:grpSpPr>
            <p:grpSp>
              <p:nvGrpSpPr>
                <p:cNvPr id="100" name="Group 62"/>
                <p:cNvGrpSpPr>
                  <a:grpSpLocks/>
                </p:cNvGrpSpPr>
                <p:nvPr/>
              </p:nvGrpSpPr>
              <p:grpSpPr bwMode="auto">
                <a:xfrm>
                  <a:off x="84" y="3360"/>
                  <a:ext cx="1242" cy="611"/>
                  <a:chOff x="84" y="3360"/>
                  <a:chExt cx="1242" cy="611"/>
                </a:xfrm>
              </p:grpSpPr>
              <p:sp>
                <p:nvSpPr>
                  <p:cNvPr id="10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360"/>
                    <a:ext cx="1134" cy="34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03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726" y="3490"/>
                    <a:ext cx="68" cy="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05" name="Line 25"/>
                  <p:cNvSpPr>
                    <a:spLocks noChangeShapeType="1"/>
                  </p:cNvSpPr>
                  <p:nvPr/>
                </p:nvSpPr>
                <p:spPr bwMode="auto">
                  <a:xfrm rot="10800000" flipV="1">
                    <a:off x="1024" y="3653"/>
                    <a:ext cx="242" cy="181"/>
                  </a:xfrm>
                  <a:prstGeom prst="line">
                    <a:avLst/>
                  </a:prstGeom>
                  <a:noFill/>
                  <a:ln w="31750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743" y="3540"/>
                    <a:ext cx="0" cy="4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781" y="3550"/>
                    <a:ext cx="0" cy="34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108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84" y="3560"/>
                    <a:ext cx="537" cy="313"/>
                    <a:chOff x="2068" y="3563"/>
                    <a:chExt cx="537" cy="313"/>
                  </a:xfrm>
                </p:grpSpPr>
                <p:sp>
                  <p:nvSpPr>
                    <p:cNvPr id="109" name="Arc 60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2278" y="3418"/>
                      <a:ext cx="181" cy="472"/>
                    </a:xfrm>
                    <a:custGeom>
                      <a:avLst/>
                      <a:gdLst>
                        <a:gd name="T0" fmla="*/ 0 w 19769"/>
                        <a:gd name="T1" fmla="*/ 0 h 21440"/>
                        <a:gd name="T2" fmla="*/ 0 w 19769"/>
                        <a:gd name="T3" fmla="*/ 0 h 21440"/>
                        <a:gd name="T4" fmla="*/ 0 w 19769"/>
                        <a:gd name="T5" fmla="*/ 0 h 21440"/>
                        <a:gd name="T6" fmla="*/ 0 60000 65536"/>
                        <a:gd name="T7" fmla="*/ 0 60000 65536"/>
                        <a:gd name="T8" fmla="*/ 0 60000 65536"/>
                        <a:gd name="T9" fmla="*/ 0 w 19769"/>
                        <a:gd name="T10" fmla="*/ 0 h 21440"/>
                        <a:gd name="T11" fmla="*/ 19769 w 19769"/>
                        <a:gd name="T12" fmla="*/ 21440 h 214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9769" h="21440" fill="none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</a:path>
                        <a:path w="19769" h="21440" stroke="0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  <a:lnTo>
                            <a:pt x="0" y="0"/>
                          </a:lnTo>
                          <a:lnTo>
                            <a:pt x="19768" y="8703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FFFF00"/>
                      </a:solidFill>
                      <a:round/>
                      <a:headEnd type="none" w="med" len="med"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10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8" y="3682"/>
                      <a:ext cx="313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err="1" smtClean="0">
                          <a:solidFill>
                            <a:srgbClr val="FFFF00"/>
                          </a:solidFill>
                        </a:rPr>
                        <a:t>cw</a:t>
                      </a:r>
                      <a:endParaRPr lang="el-GR" altLang="el-GR" sz="20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104" name="Line 24"/>
                  <p:cNvSpPr>
                    <a:spLocks noChangeShapeType="1"/>
                  </p:cNvSpPr>
                  <p:nvPr/>
                </p:nvSpPr>
                <p:spPr bwMode="auto">
                  <a:xfrm rot="10800000" flipV="1">
                    <a:off x="946" y="3607"/>
                    <a:ext cx="317" cy="249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101" name="Oval 23"/>
                <p:cNvSpPr>
                  <a:spLocks noChangeArrowheads="1"/>
                </p:cNvSpPr>
                <p:nvPr/>
              </p:nvSpPr>
              <p:spPr bwMode="auto">
                <a:xfrm>
                  <a:off x="1218" y="3592"/>
                  <a:ext cx="68" cy="68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Ορθογώνιο 95"/>
                  <p:cNvSpPr/>
                  <p:nvPr/>
                </p:nvSpPr>
                <p:spPr>
                  <a:xfrm>
                    <a:off x="769279" y="2805088"/>
                    <a:ext cx="4539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6" name="Ορθογώνιο 9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9279" y="2805088"/>
                    <a:ext cx="453970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Ορθογώνιο 96"/>
                  <p:cNvSpPr/>
                  <p:nvPr/>
                </p:nvSpPr>
                <p:spPr>
                  <a:xfrm>
                    <a:off x="1112407" y="2948786"/>
                    <a:ext cx="5800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97" name="Ορθογώνιο 9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2407" y="2948786"/>
                    <a:ext cx="580031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9" name="Ορθογώνιο 98"/>
                  <p:cNvSpPr/>
                  <p:nvPr/>
                </p:nvSpPr>
                <p:spPr>
                  <a:xfrm>
                    <a:off x="1692127" y="2744637"/>
                    <a:ext cx="50949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99" name="Ορθογώνιο 9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92127" y="2744637"/>
                    <a:ext cx="509498" cy="400110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Ορθογώνιο 97"/>
                  <p:cNvSpPr/>
                  <p:nvPr/>
                </p:nvSpPr>
                <p:spPr>
                  <a:xfrm>
                    <a:off x="1439720" y="2888653"/>
                    <a:ext cx="39466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8" name="Ορθογώνιο 9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9720" y="2888653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Ορθογώνιο 93"/>
                <p:cNvSpPr/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4" name="Ορθογώνιο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1" name="Ομάδα 110"/>
          <p:cNvGrpSpPr/>
          <p:nvPr/>
        </p:nvGrpSpPr>
        <p:grpSpPr>
          <a:xfrm>
            <a:off x="107504" y="5301208"/>
            <a:ext cx="2592288" cy="1461975"/>
            <a:chOff x="107951" y="1792879"/>
            <a:chExt cx="2592288" cy="1461975"/>
          </a:xfrm>
        </p:grpSpPr>
        <p:sp>
          <p:nvSpPr>
            <p:cNvPr id="112" name="Line 36"/>
            <p:cNvSpPr>
              <a:spLocks noChangeShapeType="1"/>
            </p:cNvSpPr>
            <p:nvPr/>
          </p:nvSpPr>
          <p:spPr bwMode="auto">
            <a:xfrm>
              <a:off x="1193403" y="2517401"/>
              <a:ext cx="720000" cy="108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13" name="Ομάδα 112"/>
            <p:cNvGrpSpPr/>
            <p:nvPr/>
          </p:nvGrpSpPr>
          <p:grpSpPr>
            <a:xfrm>
              <a:off x="107951" y="1792879"/>
              <a:ext cx="2592288" cy="1461975"/>
              <a:chOff x="107951" y="1792879"/>
              <a:chExt cx="2592288" cy="1461975"/>
            </a:xfrm>
          </p:grpSpPr>
          <p:grpSp>
            <p:nvGrpSpPr>
              <p:cNvPr id="115" name="Group 63"/>
              <p:cNvGrpSpPr>
                <a:grpSpLocks/>
              </p:cNvGrpSpPr>
              <p:nvPr/>
            </p:nvGrpSpPr>
            <p:grpSpPr bwMode="auto">
              <a:xfrm>
                <a:off x="107951" y="1964215"/>
                <a:ext cx="2320925" cy="1290639"/>
                <a:chOff x="84" y="3182"/>
                <a:chExt cx="1462" cy="813"/>
              </a:xfrm>
            </p:grpSpPr>
            <p:grpSp>
              <p:nvGrpSpPr>
                <p:cNvPr id="120" name="Group 62"/>
                <p:cNvGrpSpPr>
                  <a:grpSpLocks/>
                </p:cNvGrpSpPr>
                <p:nvPr/>
              </p:nvGrpSpPr>
              <p:grpSpPr bwMode="auto">
                <a:xfrm>
                  <a:off x="84" y="3182"/>
                  <a:ext cx="1462" cy="813"/>
                  <a:chOff x="84" y="3182"/>
                  <a:chExt cx="1462" cy="813"/>
                </a:xfrm>
              </p:grpSpPr>
              <p:sp>
                <p:nvSpPr>
                  <p:cNvPr id="12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360"/>
                    <a:ext cx="1134" cy="34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23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726" y="3490"/>
                    <a:ext cx="68" cy="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24" name="Line 24"/>
                  <p:cNvSpPr>
                    <a:spLocks noChangeShapeType="1"/>
                  </p:cNvSpPr>
                  <p:nvPr/>
                </p:nvSpPr>
                <p:spPr bwMode="auto">
                  <a:xfrm rot="10800000" flipV="1">
                    <a:off x="869" y="3632"/>
                    <a:ext cx="383" cy="265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5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74" y="3442"/>
                    <a:ext cx="272" cy="181"/>
                  </a:xfrm>
                  <a:prstGeom prst="line">
                    <a:avLst/>
                  </a:prstGeom>
                  <a:noFill/>
                  <a:ln w="31750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764" y="3564"/>
                    <a:ext cx="0" cy="4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27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67" y="3182"/>
                    <a:ext cx="0" cy="340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128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84" y="3560"/>
                    <a:ext cx="537" cy="313"/>
                    <a:chOff x="2068" y="3563"/>
                    <a:chExt cx="537" cy="313"/>
                  </a:xfrm>
                </p:grpSpPr>
                <p:sp>
                  <p:nvSpPr>
                    <p:cNvPr id="129" name="Arc 60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2278" y="3418"/>
                      <a:ext cx="181" cy="472"/>
                    </a:xfrm>
                    <a:custGeom>
                      <a:avLst/>
                      <a:gdLst>
                        <a:gd name="T0" fmla="*/ 0 w 19769"/>
                        <a:gd name="T1" fmla="*/ 0 h 21440"/>
                        <a:gd name="T2" fmla="*/ 0 w 19769"/>
                        <a:gd name="T3" fmla="*/ 0 h 21440"/>
                        <a:gd name="T4" fmla="*/ 0 w 19769"/>
                        <a:gd name="T5" fmla="*/ 0 h 21440"/>
                        <a:gd name="T6" fmla="*/ 0 60000 65536"/>
                        <a:gd name="T7" fmla="*/ 0 60000 65536"/>
                        <a:gd name="T8" fmla="*/ 0 60000 65536"/>
                        <a:gd name="T9" fmla="*/ 0 w 19769"/>
                        <a:gd name="T10" fmla="*/ 0 h 21440"/>
                        <a:gd name="T11" fmla="*/ 19769 w 19769"/>
                        <a:gd name="T12" fmla="*/ 21440 h 214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9769" h="21440" fill="none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</a:path>
                        <a:path w="19769" h="21440" stroke="0" extrusionOk="0">
                          <a:moveTo>
                            <a:pt x="19768" y="8703"/>
                          </a:moveTo>
                          <a:cubicBezTo>
                            <a:pt x="16699" y="15674"/>
                            <a:pt x="10186" y="20513"/>
                            <a:pt x="2626" y="21439"/>
                          </a:cubicBezTo>
                          <a:lnTo>
                            <a:pt x="0" y="0"/>
                          </a:lnTo>
                          <a:lnTo>
                            <a:pt x="19768" y="8703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FFFF00"/>
                      </a:solidFill>
                      <a:round/>
                      <a:headEnd type="none" w="med" len="med"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30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68" y="3682"/>
                      <a:ext cx="313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err="1" smtClean="0">
                          <a:solidFill>
                            <a:srgbClr val="FFFF00"/>
                          </a:solidFill>
                        </a:rPr>
                        <a:t>cw</a:t>
                      </a:r>
                      <a:endParaRPr lang="el-GR" altLang="el-GR" sz="20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21" name="Oval 23"/>
                <p:cNvSpPr>
                  <a:spLocks noChangeArrowheads="1"/>
                </p:cNvSpPr>
                <p:nvPr/>
              </p:nvSpPr>
              <p:spPr bwMode="auto">
                <a:xfrm>
                  <a:off x="1218" y="3592"/>
                  <a:ext cx="68" cy="68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Ορθογώνιο 115"/>
                  <p:cNvSpPr/>
                  <p:nvPr/>
                </p:nvSpPr>
                <p:spPr>
                  <a:xfrm>
                    <a:off x="806109" y="2805088"/>
                    <a:ext cx="45397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6" name="Ορθογώνιο 11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6109" y="2805088"/>
                    <a:ext cx="453970" cy="400110"/>
                  </a:xfrm>
                  <a:prstGeom prst="rect">
                    <a:avLst/>
                  </a:prstGeom>
                  <a:blipFill rotWithShape="1"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Ορθογώνιο 116"/>
                  <p:cNvSpPr/>
                  <p:nvPr/>
                </p:nvSpPr>
                <p:spPr>
                  <a:xfrm>
                    <a:off x="1159907" y="1792879"/>
                    <a:ext cx="5800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17" name="Ορθογώνιο 1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9907" y="1792879"/>
                    <a:ext cx="580031" cy="400110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8" name="Ορθογώνιο 117"/>
                  <p:cNvSpPr/>
                  <p:nvPr/>
                </p:nvSpPr>
                <p:spPr>
                  <a:xfrm>
                    <a:off x="1548111" y="2805088"/>
                    <a:ext cx="39466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8" name="Ορθογώνιο 1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48111" y="2805088"/>
                    <a:ext cx="394660" cy="400110"/>
                  </a:xfrm>
                  <a:prstGeom prst="rect">
                    <a:avLst/>
                  </a:prstGeom>
                  <a:blipFill rotWithShape="1"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Ορθογώνιο 118"/>
                  <p:cNvSpPr/>
                  <p:nvPr/>
                </p:nvSpPr>
                <p:spPr>
                  <a:xfrm>
                    <a:off x="2190741" y="2413110"/>
                    <a:ext cx="50949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19" name="Ορθογώνιο 11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90741" y="2413110"/>
                    <a:ext cx="509498" cy="400110"/>
                  </a:xfrm>
                  <a:prstGeom prst="rect">
                    <a:avLst/>
                  </a:prstGeom>
                  <a:blipFill rotWithShape="1"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9185" y="2248677"/>
                  <a:ext cx="386644" cy="400110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Ομάδα 24"/>
          <p:cNvGrpSpPr/>
          <p:nvPr/>
        </p:nvGrpSpPr>
        <p:grpSpPr>
          <a:xfrm>
            <a:off x="3203848" y="2420888"/>
            <a:ext cx="5760641" cy="702720"/>
            <a:chOff x="3203848" y="2592398"/>
            <a:chExt cx="5760641" cy="702720"/>
          </a:xfrm>
        </p:grpSpPr>
        <p:sp>
          <p:nvSpPr>
            <p:cNvPr id="135" name="Text Box 3"/>
            <p:cNvSpPr txBox="1">
              <a:spLocks noChangeArrowheads="1"/>
            </p:cNvSpPr>
            <p:nvPr/>
          </p:nvSpPr>
          <p:spPr bwMode="auto">
            <a:xfrm>
              <a:off x="3203848" y="2592398"/>
              <a:ext cx="270619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</a:t>
              </a:r>
              <a:r>
                <a:rPr lang="el-GR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ιδική περίπτωση:</a:t>
              </a:r>
              <a:endParaRPr 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6" name="Text Box 2"/>
            <p:cNvSpPr txBox="1">
              <a:spLocks noChangeArrowheads="1"/>
            </p:cNvSpPr>
            <p:nvPr/>
          </p:nvSpPr>
          <p:spPr bwMode="auto">
            <a:xfrm>
              <a:off x="5893535" y="2648787"/>
              <a:ext cx="307095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chemeClr val="bg1"/>
                  </a:solidFill>
                </a:rPr>
                <a:t>Σ</a:t>
              </a:r>
              <a:r>
                <a:rPr lang="el-GR" altLang="el-GR" sz="1800" b="1" dirty="0" smtClean="0">
                  <a:solidFill>
                    <a:schemeClr val="bg1"/>
                  </a:solidFill>
                </a:rPr>
                <a:t>ημείο αναφοράς στο κέντρο της κυκλικής τροχιάς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203848" y="3164902"/>
            <a:ext cx="3672408" cy="552130"/>
            <a:chOff x="3203848" y="3380926"/>
            <a:chExt cx="3672408" cy="552130"/>
          </a:xfrm>
        </p:grpSpPr>
        <p:grpSp>
          <p:nvGrpSpPr>
            <p:cNvPr id="22" name="Ομάδα 21"/>
            <p:cNvGrpSpPr/>
            <p:nvPr/>
          </p:nvGrpSpPr>
          <p:grpSpPr>
            <a:xfrm>
              <a:off x="3203848" y="3407593"/>
              <a:ext cx="3672408" cy="525463"/>
              <a:chOff x="3203848" y="3407593"/>
              <a:chExt cx="3672408" cy="5254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Ορθογώνιο 19"/>
                  <p:cNvSpPr/>
                  <p:nvPr/>
                </p:nvSpPr>
                <p:spPr>
                  <a:xfrm>
                    <a:off x="3203848" y="3407593"/>
                    <a:ext cx="1370503" cy="523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⊥</m:t>
                          </m:r>
                          <m:acc>
                            <m:accPr>
                              <m:chr m:val="⃗"/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800" dirty="0"/>
                  </a:p>
                </p:txBody>
              </p:sp>
            </mc:Choice>
            <mc:Fallback xmlns="">
              <p:sp>
                <p:nvSpPr>
                  <p:cNvPr id="20" name="Ορθογώνιο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3848" y="3407593"/>
                    <a:ext cx="1370503" cy="523220"/>
                  </a:xfrm>
                  <a:prstGeom prst="rect">
                    <a:avLst/>
                  </a:prstGeom>
                  <a:blipFill rotWithShape="1"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Ορθογώνιο 20"/>
                  <p:cNvSpPr/>
                  <p:nvPr/>
                </p:nvSpPr>
                <p:spPr>
                  <a:xfrm>
                    <a:off x="5671311" y="3409773"/>
                    <a:ext cx="1204945" cy="523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⊥</m:t>
                          </m:r>
                          <m:acc>
                            <m:accPr>
                              <m:chr m:val="⃗"/>
                              <m:ctrlPr>
                                <a:rPr lang="el-GR" sz="2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800" dirty="0"/>
                  </a:p>
                </p:txBody>
              </p:sp>
            </mc:Choice>
            <mc:Fallback xmlns="">
              <p:sp>
                <p:nvSpPr>
                  <p:cNvPr id="21" name="Ορθογώνιο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71311" y="3409773"/>
                    <a:ext cx="1204945" cy="523220"/>
                  </a:xfrm>
                  <a:prstGeom prst="rect">
                    <a:avLst/>
                  </a:prstGeom>
                  <a:blipFill rotWithShape="1"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9" name="Text Box 3"/>
              <p:cNvSpPr txBox="1">
                <a:spLocks noChangeArrowheads="1"/>
              </p:cNvSpPr>
              <p:nvPr/>
            </p:nvSpPr>
            <p:spPr bwMode="auto">
              <a:xfrm>
                <a:off x="4821056" y="3471391"/>
                <a:ext cx="61504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l-GR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και</a:t>
                </a:r>
                <a:endParaRPr 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sp>
          <p:nvSpPr>
            <p:cNvPr id="23" name="Ορθογώνιο 22"/>
            <p:cNvSpPr/>
            <p:nvPr/>
          </p:nvSpPr>
          <p:spPr>
            <a:xfrm>
              <a:off x="3219934" y="3380926"/>
              <a:ext cx="3636037" cy="55213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3275856" y="3861048"/>
            <a:ext cx="3352800" cy="936104"/>
            <a:chOff x="3275856" y="3818657"/>
            <a:chExt cx="3352800" cy="936104"/>
          </a:xfrm>
        </p:grpSpPr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3275856" y="3818657"/>
              <a:ext cx="3352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Επιτρόχιος</a:t>
              </a:r>
              <a:r>
                <a:rPr 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Επιτάχυνση: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3275856" y="4293096"/>
                  <a:ext cx="25687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     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4293096"/>
                  <a:ext cx="2568716" cy="461665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3275856" y="4941168"/>
            <a:ext cx="3629025" cy="1440144"/>
            <a:chOff x="3275856" y="4797168"/>
            <a:chExt cx="3629025" cy="1440144"/>
          </a:xfrm>
        </p:grpSpPr>
        <p:sp>
          <p:nvSpPr>
            <p:cNvPr id="16393" name="Text Box 9"/>
            <p:cNvSpPr txBox="1">
              <a:spLocks noChangeArrowheads="1"/>
            </p:cNvSpPr>
            <p:nvPr/>
          </p:nvSpPr>
          <p:spPr bwMode="auto">
            <a:xfrm>
              <a:off x="3275856" y="4797168"/>
              <a:ext cx="36290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Κεντρομόλος Επιτάχυνση: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3275856" y="5775647"/>
                  <a:ext cx="17651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5775647"/>
                  <a:ext cx="1765163" cy="461665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Ομάδα 31"/>
          <p:cNvGrpSpPr/>
          <p:nvPr/>
        </p:nvGrpSpPr>
        <p:grpSpPr>
          <a:xfrm>
            <a:off x="5148064" y="5487599"/>
            <a:ext cx="1833258" cy="1253769"/>
            <a:chOff x="5148064" y="5343599"/>
            <a:chExt cx="1833258" cy="1253769"/>
          </a:xfrm>
        </p:grpSpPr>
        <p:sp>
          <p:nvSpPr>
            <p:cNvPr id="146" name="Αριστερό άγκιστρο 145"/>
            <p:cNvSpPr/>
            <p:nvPr/>
          </p:nvSpPr>
          <p:spPr>
            <a:xfrm>
              <a:off x="5148064" y="5481368"/>
              <a:ext cx="400051" cy="1116000"/>
            </a:xfrm>
            <a:prstGeom prst="leftBrace">
              <a:avLst>
                <a:gd name="adj1" fmla="val 18605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TextBox 146"/>
                <p:cNvSpPr txBox="1"/>
                <p:nvPr/>
              </p:nvSpPr>
              <p:spPr>
                <a:xfrm>
                  <a:off x="5572603" y="5343599"/>
                  <a:ext cx="1408719" cy="46166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𝝎𝝊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7" name="TextBox 1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2603" y="5343599"/>
                  <a:ext cx="1408719" cy="461665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  <a:ln w="381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/>
              <p:cNvSpPr txBox="1"/>
              <p:nvPr/>
            </p:nvSpPr>
            <p:spPr>
              <a:xfrm>
                <a:off x="5548115" y="6199344"/>
                <a:ext cx="1544910" cy="4700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8" name="TextBox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8115" y="6199344"/>
                <a:ext cx="1544910" cy="470000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/>
              <p:cNvSpPr txBox="1"/>
              <p:nvPr/>
            </p:nvSpPr>
            <p:spPr>
              <a:xfrm>
                <a:off x="7367188" y="5661232"/>
                <a:ext cx="1309268" cy="840486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9" name="TextBox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7188" y="5661232"/>
                <a:ext cx="1309268" cy="840486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Ορθογώνιο 154"/>
              <p:cNvSpPr/>
              <p:nvPr/>
            </p:nvSpPr>
            <p:spPr>
              <a:xfrm>
                <a:off x="5868144" y="4329620"/>
                <a:ext cx="1508041" cy="461665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𝒓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55" name="Ορθογώνιο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4329620"/>
                <a:ext cx="1508041" cy="461665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9" grpId="0" animBg="1"/>
      <p:bldP spid="1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l-GR" altLang="el-GR" b="1" dirty="0">
                <a:solidFill>
                  <a:srgbClr val="FFFF00"/>
                </a:solidFill>
              </a:rPr>
              <a:t>Αντιστοίχιση Φυσικών </a:t>
            </a:r>
            <a:r>
              <a:rPr lang="el-GR" altLang="el-GR" b="1" dirty="0" smtClean="0">
                <a:solidFill>
                  <a:srgbClr val="FFFF00"/>
                </a:solidFill>
              </a:rPr>
              <a:t>Μεγεθών &amp; Εξισώσεων</a:t>
            </a:r>
            <a:endParaRPr lang="el-GR" altLang="el-GR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084674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Διάστημα:  </a:t>
            </a:r>
            <a:r>
              <a:rPr lang="en-US" sz="2000" b="1" i="1" dirty="0" smtClean="0">
                <a:solidFill>
                  <a:schemeClr val="bg1"/>
                </a:solidFill>
              </a:rPr>
              <a:t>x</a:t>
            </a:r>
            <a:r>
              <a:rPr lang="el-GR" sz="2000" b="1" i="1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ή </a:t>
            </a:r>
            <a:r>
              <a:rPr lang="en-US" sz="2000" b="1" i="1" dirty="0" smtClean="0">
                <a:solidFill>
                  <a:schemeClr val="bg1"/>
                </a:solidFill>
              </a:rPr>
              <a:t>y</a:t>
            </a:r>
            <a:r>
              <a:rPr lang="el-GR" sz="2000" b="1" dirty="0" smtClean="0">
                <a:solidFill>
                  <a:srgbClr val="FFFF00"/>
                </a:solidFill>
              </a:rPr>
              <a:t> ή </a:t>
            </a:r>
            <a:r>
              <a:rPr lang="en-US" sz="2000" b="1" i="1" dirty="0" smtClean="0">
                <a:solidFill>
                  <a:schemeClr val="bg1"/>
                </a:solidFill>
              </a:rPr>
              <a:t>z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ή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l-GR" sz="2000" b="1" baseline="-25000" dirty="0">
                <a:solidFill>
                  <a:srgbClr val="FFFF00"/>
                </a:solidFill>
              </a:rPr>
              <a:t> </a:t>
            </a:r>
            <a:r>
              <a:rPr lang="en-US" sz="2000" b="1" i="1" dirty="0" smtClean="0">
                <a:solidFill>
                  <a:schemeClr val="bg1"/>
                </a:solidFill>
              </a:rPr>
              <a:t>s</a:t>
            </a:r>
            <a:r>
              <a:rPr lang="el-GR" sz="2000" b="1" i="1" dirty="0" smtClean="0">
                <a:solidFill>
                  <a:srgbClr val="FFFF00"/>
                </a:solidFill>
              </a:rPr>
              <a:t>	  	 	    </a:t>
            </a:r>
            <a:r>
              <a:rPr lang="el-GR" sz="2000" b="1" dirty="0" smtClean="0">
                <a:solidFill>
                  <a:srgbClr val="FFFF00"/>
                </a:solidFill>
              </a:rPr>
              <a:t>Γωνία:  		  </a:t>
            </a:r>
            <a:r>
              <a:rPr lang="el-GR" sz="2000" b="1" i="1" dirty="0" smtClean="0">
                <a:solidFill>
                  <a:schemeClr val="bg1"/>
                </a:solidFill>
              </a:rPr>
              <a:t>θ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1660738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Ταχύτητα:  	          </a:t>
            </a:r>
            <a:r>
              <a:rPr lang="el-GR" sz="2000" b="1" dirty="0" smtClean="0">
                <a:solidFill>
                  <a:schemeClr val="bg1"/>
                </a:solidFill>
              </a:rPr>
              <a:t>υ</a:t>
            </a:r>
            <a:r>
              <a:rPr lang="el-GR" sz="2000" b="1" dirty="0" smtClean="0">
                <a:solidFill>
                  <a:srgbClr val="FFFF00"/>
                </a:solidFill>
              </a:rPr>
              <a:t>	 	 	    Γωνιακή Ταχύτητα: </a:t>
            </a:r>
            <a:r>
              <a:rPr lang="el-GR" sz="2000" b="1" dirty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    </a:t>
            </a:r>
            <a:r>
              <a:rPr lang="el-GR" sz="2000" b="1" dirty="0" smtClean="0">
                <a:solidFill>
                  <a:schemeClr val="bg1"/>
                </a:solidFill>
              </a:rPr>
              <a:t>ω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016" y="2236802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Επιτάχυνση:  	         </a:t>
            </a:r>
            <a:r>
              <a:rPr lang="el-GR" sz="2000" b="1" dirty="0" smtClean="0">
                <a:solidFill>
                  <a:schemeClr val="bg1"/>
                </a:solidFill>
              </a:rPr>
              <a:t>α</a:t>
            </a:r>
            <a:r>
              <a:rPr lang="el-GR" sz="2000" b="1" dirty="0" smtClean="0">
                <a:solidFill>
                  <a:srgbClr val="FFFF00"/>
                </a:solidFill>
              </a:rPr>
              <a:t>	  		   Γωνιακή Επιτάχυνση:   </a:t>
            </a:r>
            <a:r>
              <a:rPr lang="el-GR" sz="2000" b="1" baseline="-25000" dirty="0" smtClean="0">
                <a:solidFill>
                  <a:srgbClr val="FFFF00"/>
                </a:solidFill>
              </a:rPr>
              <a:t> </a:t>
            </a:r>
            <a:r>
              <a:rPr lang="el-GR" sz="2000" b="1" dirty="0" err="1" smtClean="0">
                <a:solidFill>
                  <a:schemeClr val="bg1"/>
                </a:solidFill>
              </a:rPr>
              <a:t>α</a:t>
            </a:r>
            <a:r>
              <a:rPr lang="el-GR" sz="2000" b="1" baseline="-25000" dirty="0" err="1" smtClean="0">
                <a:solidFill>
                  <a:schemeClr val="bg1"/>
                </a:solidFill>
              </a:rPr>
              <a:t>ω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016" y="2740858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Μάζα:  	    	</a:t>
            </a:r>
            <a:r>
              <a:rPr lang="el-GR" sz="2000" b="1" dirty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       </a:t>
            </a:r>
            <a:r>
              <a:rPr lang="en-US" sz="2000" b="1" i="1" dirty="0" smtClean="0">
                <a:solidFill>
                  <a:schemeClr val="bg1"/>
                </a:solidFill>
              </a:rPr>
              <a:t>m</a:t>
            </a:r>
            <a:r>
              <a:rPr lang="el-GR" sz="2000" b="1" dirty="0" smtClean="0">
                <a:solidFill>
                  <a:srgbClr val="FFFF00"/>
                </a:solidFill>
              </a:rPr>
              <a:t>	  	   	   Ροπή Αδράνειας:	</a:t>
            </a:r>
            <a:r>
              <a:rPr lang="el-GR" sz="2000" b="1" baseline="-25000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</a:t>
            </a:r>
            <a:r>
              <a:rPr lang="el-GR" sz="2000" b="1" i="1" dirty="0" smtClean="0">
                <a:solidFill>
                  <a:schemeClr val="bg1"/>
                </a:solidFill>
              </a:rPr>
              <a:t>Ι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016" y="3892986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2</a:t>
            </a:r>
            <a:r>
              <a:rPr lang="el-GR" sz="2000" b="1" baseline="30000" dirty="0" smtClean="0">
                <a:solidFill>
                  <a:srgbClr val="FFFF00"/>
                </a:solidFill>
              </a:rPr>
              <a:t>ος</a:t>
            </a:r>
            <a:r>
              <a:rPr lang="el-GR" sz="2000" b="1" dirty="0" smtClean="0">
                <a:solidFill>
                  <a:srgbClr val="FFFF00"/>
                </a:solidFill>
              </a:rPr>
              <a:t> Νόμος Νεύτωνα: </a:t>
            </a:r>
            <a:r>
              <a:rPr lang="el-GR" sz="2000" b="1" baseline="-25000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 </a:t>
            </a:r>
            <a:r>
              <a:rPr lang="en-US" sz="2000" b="1" i="1" dirty="0" smtClean="0">
                <a:solidFill>
                  <a:schemeClr val="bg1"/>
                </a:solidFill>
              </a:rPr>
              <a:t>F</a:t>
            </a:r>
            <a:r>
              <a:rPr lang="el-GR" sz="2000" b="1" i="1" dirty="0" smtClean="0">
                <a:solidFill>
                  <a:schemeClr val="bg1"/>
                </a:solidFill>
              </a:rPr>
              <a:t> = </a:t>
            </a:r>
            <a:r>
              <a:rPr lang="en-US" sz="2000" b="1" i="1" dirty="0" smtClean="0">
                <a:solidFill>
                  <a:schemeClr val="bg1"/>
                </a:solidFill>
              </a:rPr>
              <a:t>ma</a:t>
            </a:r>
            <a:r>
              <a:rPr lang="el-GR" sz="2000" b="1" dirty="0" smtClean="0">
                <a:solidFill>
                  <a:srgbClr val="FFFF00"/>
                </a:solidFill>
              </a:rPr>
              <a:t>	 	 		                </a:t>
            </a:r>
            <a:r>
              <a:rPr lang="el-GR" sz="2000" b="1" dirty="0" smtClean="0">
                <a:solidFill>
                  <a:schemeClr val="bg1"/>
                </a:solidFill>
              </a:rPr>
              <a:t>τ</a:t>
            </a:r>
            <a:r>
              <a:rPr lang="en-US" sz="2000" b="1" dirty="0" smtClean="0">
                <a:solidFill>
                  <a:schemeClr val="bg1"/>
                </a:solidFill>
              </a:rPr>
              <a:t> = </a:t>
            </a:r>
            <a:r>
              <a:rPr lang="en-US" sz="2000" b="1" i="1" dirty="0" smtClean="0">
                <a:solidFill>
                  <a:schemeClr val="bg1"/>
                </a:solidFill>
              </a:rPr>
              <a:t>I</a:t>
            </a:r>
            <a:r>
              <a:rPr lang="el-GR" sz="2000" b="1" dirty="0" err="1" smtClean="0">
                <a:solidFill>
                  <a:schemeClr val="bg1"/>
                </a:solidFill>
              </a:rPr>
              <a:t>α</a:t>
            </a:r>
            <a:r>
              <a:rPr lang="el-GR" sz="2000" b="1" baseline="-25000" dirty="0" err="1" smtClean="0">
                <a:solidFill>
                  <a:schemeClr val="bg1"/>
                </a:solidFill>
              </a:rPr>
              <a:t>ω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016" y="4397042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Ορμή:  	    	       </a:t>
            </a:r>
            <a:r>
              <a:rPr lang="el-GR" sz="2000" b="1" baseline="-25000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 </a:t>
            </a:r>
            <a:r>
              <a:rPr lang="en-US" sz="2000" b="1" i="1" dirty="0" smtClean="0">
                <a:solidFill>
                  <a:schemeClr val="bg1"/>
                </a:solidFill>
              </a:rPr>
              <a:t>p</a:t>
            </a:r>
            <a:r>
              <a:rPr lang="el-GR" sz="2000" b="1" i="1" dirty="0" smtClean="0">
                <a:solidFill>
                  <a:schemeClr val="bg1"/>
                </a:solidFill>
              </a:rPr>
              <a:t> = </a:t>
            </a:r>
            <a:r>
              <a:rPr lang="en-US" sz="2000" b="1" i="1" dirty="0" smtClean="0">
                <a:solidFill>
                  <a:schemeClr val="bg1"/>
                </a:solidFill>
              </a:rPr>
              <a:t>m</a:t>
            </a:r>
            <a:r>
              <a:rPr lang="el-GR" sz="2000" b="1" dirty="0" smtClean="0">
                <a:solidFill>
                  <a:schemeClr val="bg1"/>
                </a:solidFill>
              </a:rPr>
              <a:t>υ</a:t>
            </a:r>
            <a:r>
              <a:rPr lang="el-GR" sz="2000" b="1" dirty="0" smtClean="0">
                <a:solidFill>
                  <a:srgbClr val="FFFF00"/>
                </a:solidFill>
              </a:rPr>
              <a:t>	  	   </a:t>
            </a:r>
            <a:r>
              <a:rPr lang="el-GR" sz="2000" b="1" dirty="0" err="1" smtClean="0">
                <a:solidFill>
                  <a:srgbClr val="FFFF00"/>
                </a:solidFill>
              </a:rPr>
              <a:t>Στροφορμή</a:t>
            </a:r>
            <a:r>
              <a:rPr lang="el-GR" sz="2000" b="1" dirty="0" smtClean="0">
                <a:solidFill>
                  <a:srgbClr val="FFFF00"/>
                </a:solidFill>
              </a:rPr>
              <a:t> :		</a:t>
            </a:r>
            <a:r>
              <a:rPr lang="el-GR" sz="2000" b="1" baseline="-25000" dirty="0" smtClean="0">
                <a:solidFill>
                  <a:srgbClr val="FFFF00"/>
                </a:solidFill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i="1" dirty="0" smtClean="0">
                <a:solidFill>
                  <a:schemeClr val="bg1"/>
                </a:solidFill>
              </a:rPr>
              <a:t>L</a:t>
            </a:r>
            <a:r>
              <a:rPr lang="el-GR" sz="2000" b="1" i="1" dirty="0" smtClean="0">
                <a:solidFill>
                  <a:schemeClr val="bg1"/>
                </a:solidFill>
              </a:rPr>
              <a:t> = </a:t>
            </a:r>
            <a:r>
              <a:rPr lang="en-US" sz="2000" b="1" i="1" dirty="0" smtClean="0">
                <a:solidFill>
                  <a:schemeClr val="bg1"/>
                </a:solidFill>
              </a:rPr>
              <a:t>I</a:t>
            </a:r>
            <a:r>
              <a:rPr lang="el-GR" sz="2000" b="1" dirty="0" smtClean="0">
                <a:solidFill>
                  <a:schemeClr val="bg1"/>
                </a:solidFill>
              </a:rPr>
              <a:t>ω</a:t>
            </a:r>
            <a:endParaRPr lang="el-GR" sz="2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016" y="4909756"/>
                <a:ext cx="8964488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</a:rPr>
                  <a:t>Κινητική Ενέργεια:  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𝑲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𝒎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e>
                      <m:sup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                                           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𝑲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sub>
                    </m:sSub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𝑰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e>
                      <m:sup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16" y="4909756"/>
                <a:ext cx="8964488" cy="535468"/>
              </a:xfrm>
              <a:prstGeom prst="rect">
                <a:avLst/>
              </a:prstGeom>
              <a:blipFill>
                <a:blip r:embed="rId2"/>
                <a:stretch>
                  <a:fillRect l="-748" b="-68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140555" y="5453412"/>
            <a:ext cx="7813878" cy="423860"/>
            <a:chOff x="140555" y="5133442"/>
            <a:chExt cx="7813878" cy="423860"/>
          </a:xfrm>
        </p:grpSpPr>
        <p:sp>
          <p:nvSpPr>
            <p:cNvPr id="11" name="Ορθογώνιο 10"/>
            <p:cNvSpPr/>
            <p:nvPr/>
          </p:nvSpPr>
          <p:spPr>
            <a:xfrm>
              <a:off x="140555" y="5133442"/>
              <a:ext cx="24609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Εξισώσεις Κίνησης: 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2518433" y="5157192"/>
                  <a:ext cx="543600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                                  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8433" y="5157192"/>
                  <a:ext cx="5436000" cy="400110"/>
                </a:xfrm>
                <a:prstGeom prst="rect">
                  <a:avLst/>
                </a:prstGeom>
                <a:blipFill>
                  <a:blip r:embed="rId3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2587158" y="5845860"/>
                <a:ext cx="6225807" cy="5354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chemeClr val="bg1"/>
                    </a:solidFill>
                  </a:rPr>
                  <a:t>x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𝒕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𝜶</m:t>
                    </m:r>
                    <m:sSup>
                      <m:sSup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                  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𝜽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𝜽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𝒕</m:t>
                    </m:r>
                    <m:r>
                      <a:rPr lang="el-GR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sSub>
                      <m:sSub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𝜶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sub>
                    </m:sSub>
                    <m:sSup>
                      <m:sSup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l-GR" sz="20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158" y="5845860"/>
                <a:ext cx="6225807" cy="535468"/>
              </a:xfrm>
              <a:prstGeom prst="rect">
                <a:avLst/>
              </a:prstGeom>
              <a:blipFill>
                <a:blip r:embed="rId4"/>
                <a:stretch>
                  <a:fillRect l="-978" b="-68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38757" y="6391914"/>
                <a:ext cx="6120906" cy="4214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𝜶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            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𝜟𝜽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757" y="6391914"/>
                <a:ext cx="6120906" cy="421462"/>
              </a:xfrm>
              <a:prstGeom prst="rect">
                <a:avLst/>
              </a:prstGeom>
              <a:blipFill>
                <a:blip r:embed="rId5"/>
                <a:stretch>
                  <a:fillRect b="-144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Ορθογώνιο 14"/>
          <p:cNvSpPr/>
          <p:nvPr/>
        </p:nvSpPr>
        <p:spPr>
          <a:xfrm>
            <a:off x="0" y="548680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800" b="1" dirty="0" smtClean="0">
                <a:solidFill>
                  <a:schemeClr val="bg1"/>
                </a:solidFill>
              </a:rPr>
              <a:t>     Μεταφορική </a:t>
            </a:r>
            <a:r>
              <a:rPr lang="el-GR" altLang="el-GR" sz="2800" b="1" dirty="0">
                <a:solidFill>
                  <a:schemeClr val="bg1"/>
                </a:solidFill>
              </a:rPr>
              <a:t>Κίνηση 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                  Κυκλική </a:t>
            </a:r>
            <a:r>
              <a:rPr lang="el-GR" altLang="el-GR" sz="2800" b="1" dirty="0">
                <a:solidFill>
                  <a:schemeClr val="bg1"/>
                </a:solidFill>
              </a:rPr>
              <a:t>Κίνηση</a:t>
            </a:r>
          </a:p>
        </p:txBody>
      </p:sp>
      <p:cxnSp>
        <p:nvCxnSpPr>
          <p:cNvPr id="17" name="Ευθεία γραμμή σύνδεσης 16"/>
          <p:cNvCxnSpPr/>
          <p:nvPr/>
        </p:nvCxnSpPr>
        <p:spPr>
          <a:xfrm>
            <a:off x="4932040" y="584775"/>
            <a:ext cx="0" cy="62732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4016" y="3316922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Δύναμη:  	         </a:t>
            </a:r>
            <a:r>
              <a:rPr lang="en-US" sz="2000" b="1" i="1" dirty="0" smtClean="0">
                <a:solidFill>
                  <a:schemeClr val="bg1"/>
                </a:solidFill>
              </a:rPr>
              <a:t>F</a:t>
            </a:r>
            <a:r>
              <a:rPr lang="el-GR" sz="2000" b="1" i="1" dirty="0" smtClean="0">
                <a:solidFill>
                  <a:schemeClr val="bg1"/>
                </a:solidFill>
              </a:rPr>
              <a:t> 	</a:t>
            </a:r>
            <a:r>
              <a:rPr lang="el-GR" sz="2000" b="1" dirty="0" smtClean="0">
                <a:solidFill>
                  <a:srgbClr val="FFFF00"/>
                </a:solidFill>
              </a:rPr>
              <a:t>	 	   Ροπή :		                </a:t>
            </a:r>
            <a:r>
              <a:rPr lang="el-GR" sz="2000" b="1" dirty="0" smtClean="0">
                <a:solidFill>
                  <a:schemeClr val="bg1"/>
                </a:solidFill>
              </a:rPr>
              <a:t>τ</a:t>
            </a:r>
            <a:endParaRPr lang="el-GR" sz="2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9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3" grpId="0"/>
      <p:bldP spid="14" grpId="0"/>
      <p:bldP spid="15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411413" y="1628775"/>
            <a:ext cx="42481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FF00"/>
                </a:solidFill>
              </a:rPr>
              <a:t>ΚΥΚΛΙΚΗ ΚΙΝΗΣΗ</a:t>
            </a:r>
            <a:endParaRPr lang="en-US" altLang="el-GR" b="1">
              <a:solidFill>
                <a:srgbClr val="FFFF00"/>
              </a:solidFill>
            </a:endParaRPr>
          </a:p>
        </p:txBody>
      </p:sp>
      <p:grpSp>
        <p:nvGrpSpPr>
          <p:cNvPr id="3075" name="Group 4"/>
          <p:cNvGrpSpPr>
            <a:grpSpLocks/>
          </p:cNvGrpSpPr>
          <p:nvPr/>
        </p:nvGrpSpPr>
        <p:grpSpPr bwMode="auto">
          <a:xfrm>
            <a:off x="3419475" y="2781300"/>
            <a:ext cx="2973388" cy="774700"/>
            <a:chOff x="2352" y="1632"/>
            <a:chExt cx="1873" cy="488"/>
          </a:xfrm>
        </p:grpSpPr>
        <p:sp>
          <p:nvSpPr>
            <p:cNvPr id="3081" name="Freeform 5"/>
            <p:cNvSpPr>
              <a:spLocks/>
            </p:cNvSpPr>
            <p:nvPr/>
          </p:nvSpPr>
          <p:spPr bwMode="auto">
            <a:xfrm>
              <a:off x="2352" y="1632"/>
              <a:ext cx="1873" cy="297"/>
            </a:xfrm>
            <a:custGeom>
              <a:avLst/>
              <a:gdLst>
                <a:gd name="T0" fmla="*/ 0 w 1873"/>
                <a:gd name="T1" fmla="*/ 286 h 297"/>
                <a:gd name="T2" fmla="*/ 53 w 1873"/>
                <a:gd name="T3" fmla="*/ 248 h 297"/>
                <a:gd name="T4" fmla="*/ 145 w 1873"/>
                <a:gd name="T5" fmla="*/ 217 h 297"/>
                <a:gd name="T6" fmla="*/ 292 w 1873"/>
                <a:gd name="T7" fmla="*/ 191 h 297"/>
                <a:gd name="T8" fmla="*/ 483 w 1873"/>
                <a:gd name="T9" fmla="*/ 170 h 297"/>
                <a:gd name="T10" fmla="*/ 668 w 1873"/>
                <a:gd name="T11" fmla="*/ 158 h 297"/>
                <a:gd name="T12" fmla="*/ 881 w 1873"/>
                <a:gd name="T13" fmla="*/ 152 h 297"/>
                <a:gd name="T14" fmla="*/ 1161 w 1873"/>
                <a:gd name="T15" fmla="*/ 157 h 297"/>
                <a:gd name="T16" fmla="*/ 1396 w 1873"/>
                <a:gd name="T17" fmla="*/ 171 h 297"/>
                <a:gd name="T18" fmla="*/ 1570 w 1873"/>
                <a:gd name="T19" fmla="*/ 190 h 297"/>
                <a:gd name="T20" fmla="*/ 1682 w 1873"/>
                <a:gd name="T21" fmla="*/ 209 h 297"/>
                <a:gd name="T22" fmla="*/ 1762 w 1873"/>
                <a:gd name="T23" fmla="*/ 230 h 297"/>
                <a:gd name="T24" fmla="*/ 1826 w 1873"/>
                <a:gd name="T25" fmla="*/ 253 h 297"/>
                <a:gd name="T26" fmla="*/ 1854 w 1873"/>
                <a:gd name="T27" fmla="*/ 268 h 297"/>
                <a:gd name="T28" fmla="*/ 1872 w 1873"/>
                <a:gd name="T29" fmla="*/ 296 h 297"/>
                <a:gd name="T30" fmla="*/ 1865 w 1873"/>
                <a:gd name="T31" fmla="*/ 124 h 297"/>
                <a:gd name="T32" fmla="*/ 1822 w 1873"/>
                <a:gd name="T33" fmla="*/ 96 h 297"/>
                <a:gd name="T34" fmla="*/ 1770 w 1873"/>
                <a:gd name="T35" fmla="*/ 78 h 297"/>
                <a:gd name="T36" fmla="*/ 1707 w 1873"/>
                <a:gd name="T37" fmla="*/ 61 h 297"/>
                <a:gd name="T38" fmla="*/ 1614 w 1873"/>
                <a:gd name="T39" fmla="*/ 43 h 297"/>
                <a:gd name="T40" fmla="*/ 1499 w 1873"/>
                <a:gd name="T41" fmla="*/ 28 h 297"/>
                <a:gd name="T42" fmla="*/ 1343 w 1873"/>
                <a:gd name="T43" fmla="*/ 13 h 297"/>
                <a:gd name="T44" fmla="*/ 1128 w 1873"/>
                <a:gd name="T45" fmla="*/ 2 h 297"/>
                <a:gd name="T46" fmla="*/ 871 w 1873"/>
                <a:gd name="T47" fmla="*/ 0 h 297"/>
                <a:gd name="T48" fmla="*/ 679 w 1873"/>
                <a:gd name="T49" fmla="*/ 5 h 297"/>
                <a:gd name="T50" fmla="*/ 553 w 1873"/>
                <a:gd name="T51" fmla="*/ 12 h 297"/>
                <a:gd name="T52" fmla="*/ 444 w 1873"/>
                <a:gd name="T53" fmla="*/ 20 h 297"/>
                <a:gd name="T54" fmla="*/ 326 w 1873"/>
                <a:gd name="T55" fmla="*/ 34 h 297"/>
                <a:gd name="T56" fmla="*/ 247 w 1873"/>
                <a:gd name="T57" fmla="*/ 46 h 297"/>
                <a:gd name="T58" fmla="*/ 180 w 1873"/>
                <a:gd name="T59" fmla="*/ 58 h 297"/>
                <a:gd name="T60" fmla="*/ 116 w 1873"/>
                <a:gd name="T61" fmla="*/ 73 h 297"/>
                <a:gd name="T62" fmla="*/ 76 w 1873"/>
                <a:gd name="T63" fmla="*/ 86 h 297"/>
                <a:gd name="T64" fmla="*/ 38 w 1873"/>
                <a:gd name="T65" fmla="*/ 101 h 297"/>
                <a:gd name="T66" fmla="*/ 9 w 1873"/>
                <a:gd name="T67" fmla="*/ 122 h 297"/>
                <a:gd name="T68" fmla="*/ 0 w 1873"/>
                <a:gd name="T69" fmla="*/ 139 h 29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873"/>
                <a:gd name="T106" fmla="*/ 0 h 297"/>
                <a:gd name="T107" fmla="*/ 1873 w 1873"/>
                <a:gd name="T108" fmla="*/ 297 h 29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873" h="297">
                  <a:moveTo>
                    <a:pt x="0" y="149"/>
                  </a:moveTo>
                  <a:lnTo>
                    <a:pt x="0" y="286"/>
                  </a:lnTo>
                  <a:lnTo>
                    <a:pt x="21" y="266"/>
                  </a:lnTo>
                  <a:lnTo>
                    <a:pt x="53" y="248"/>
                  </a:lnTo>
                  <a:lnTo>
                    <a:pt x="97" y="232"/>
                  </a:lnTo>
                  <a:lnTo>
                    <a:pt x="145" y="217"/>
                  </a:lnTo>
                  <a:lnTo>
                    <a:pt x="217" y="203"/>
                  </a:lnTo>
                  <a:lnTo>
                    <a:pt x="292" y="191"/>
                  </a:lnTo>
                  <a:lnTo>
                    <a:pt x="376" y="180"/>
                  </a:lnTo>
                  <a:lnTo>
                    <a:pt x="483" y="170"/>
                  </a:lnTo>
                  <a:lnTo>
                    <a:pt x="573" y="163"/>
                  </a:lnTo>
                  <a:lnTo>
                    <a:pt x="668" y="158"/>
                  </a:lnTo>
                  <a:lnTo>
                    <a:pt x="763" y="155"/>
                  </a:lnTo>
                  <a:lnTo>
                    <a:pt x="881" y="152"/>
                  </a:lnTo>
                  <a:lnTo>
                    <a:pt x="1032" y="152"/>
                  </a:lnTo>
                  <a:lnTo>
                    <a:pt x="1161" y="157"/>
                  </a:lnTo>
                  <a:lnTo>
                    <a:pt x="1274" y="162"/>
                  </a:lnTo>
                  <a:lnTo>
                    <a:pt x="1396" y="171"/>
                  </a:lnTo>
                  <a:lnTo>
                    <a:pt x="1494" y="180"/>
                  </a:lnTo>
                  <a:lnTo>
                    <a:pt x="1570" y="190"/>
                  </a:lnTo>
                  <a:lnTo>
                    <a:pt x="1635" y="201"/>
                  </a:lnTo>
                  <a:lnTo>
                    <a:pt x="1682" y="209"/>
                  </a:lnTo>
                  <a:lnTo>
                    <a:pt x="1723" y="217"/>
                  </a:lnTo>
                  <a:lnTo>
                    <a:pt x="1762" y="230"/>
                  </a:lnTo>
                  <a:lnTo>
                    <a:pt x="1795" y="239"/>
                  </a:lnTo>
                  <a:lnTo>
                    <a:pt x="1826" y="253"/>
                  </a:lnTo>
                  <a:lnTo>
                    <a:pt x="1840" y="259"/>
                  </a:lnTo>
                  <a:lnTo>
                    <a:pt x="1854" y="268"/>
                  </a:lnTo>
                  <a:lnTo>
                    <a:pt x="1864" y="279"/>
                  </a:lnTo>
                  <a:lnTo>
                    <a:pt x="1872" y="296"/>
                  </a:lnTo>
                  <a:lnTo>
                    <a:pt x="1872" y="139"/>
                  </a:lnTo>
                  <a:lnTo>
                    <a:pt x="1865" y="124"/>
                  </a:lnTo>
                  <a:lnTo>
                    <a:pt x="1844" y="109"/>
                  </a:lnTo>
                  <a:lnTo>
                    <a:pt x="1822" y="96"/>
                  </a:lnTo>
                  <a:lnTo>
                    <a:pt x="1795" y="87"/>
                  </a:lnTo>
                  <a:lnTo>
                    <a:pt x="1770" y="78"/>
                  </a:lnTo>
                  <a:lnTo>
                    <a:pt x="1740" y="69"/>
                  </a:lnTo>
                  <a:lnTo>
                    <a:pt x="1707" y="61"/>
                  </a:lnTo>
                  <a:lnTo>
                    <a:pt x="1662" y="52"/>
                  </a:lnTo>
                  <a:lnTo>
                    <a:pt x="1614" y="43"/>
                  </a:lnTo>
                  <a:lnTo>
                    <a:pt x="1560" y="35"/>
                  </a:lnTo>
                  <a:lnTo>
                    <a:pt x="1499" y="28"/>
                  </a:lnTo>
                  <a:lnTo>
                    <a:pt x="1429" y="20"/>
                  </a:lnTo>
                  <a:lnTo>
                    <a:pt x="1343" y="13"/>
                  </a:lnTo>
                  <a:lnTo>
                    <a:pt x="1247" y="8"/>
                  </a:lnTo>
                  <a:lnTo>
                    <a:pt x="1128" y="2"/>
                  </a:lnTo>
                  <a:lnTo>
                    <a:pt x="1016" y="0"/>
                  </a:lnTo>
                  <a:lnTo>
                    <a:pt x="871" y="0"/>
                  </a:lnTo>
                  <a:lnTo>
                    <a:pt x="752" y="2"/>
                  </a:lnTo>
                  <a:lnTo>
                    <a:pt x="679" y="5"/>
                  </a:lnTo>
                  <a:lnTo>
                    <a:pt x="612" y="9"/>
                  </a:lnTo>
                  <a:lnTo>
                    <a:pt x="553" y="12"/>
                  </a:lnTo>
                  <a:lnTo>
                    <a:pt x="505" y="16"/>
                  </a:lnTo>
                  <a:lnTo>
                    <a:pt x="444" y="20"/>
                  </a:lnTo>
                  <a:lnTo>
                    <a:pt x="376" y="28"/>
                  </a:lnTo>
                  <a:lnTo>
                    <a:pt x="326" y="34"/>
                  </a:lnTo>
                  <a:lnTo>
                    <a:pt x="274" y="41"/>
                  </a:lnTo>
                  <a:lnTo>
                    <a:pt x="247" y="46"/>
                  </a:lnTo>
                  <a:lnTo>
                    <a:pt x="212" y="51"/>
                  </a:lnTo>
                  <a:lnTo>
                    <a:pt x="180" y="58"/>
                  </a:lnTo>
                  <a:lnTo>
                    <a:pt x="140" y="67"/>
                  </a:lnTo>
                  <a:lnTo>
                    <a:pt x="116" y="73"/>
                  </a:lnTo>
                  <a:lnTo>
                    <a:pt x="97" y="79"/>
                  </a:lnTo>
                  <a:lnTo>
                    <a:pt x="76" y="86"/>
                  </a:lnTo>
                  <a:lnTo>
                    <a:pt x="54" y="94"/>
                  </a:lnTo>
                  <a:lnTo>
                    <a:pt x="38" y="101"/>
                  </a:lnTo>
                  <a:lnTo>
                    <a:pt x="21" y="111"/>
                  </a:lnTo>
                  <a:lnTo>
                    <a:pt x="9" y="122"/>
                  </a:lnTo>
                  <a:lnTo>
                    <a:pt x="3" y="130"/>
                  </a:lnTo>
                  <a:lnTo>
                    <a:pt x="0" y="139"/>
                  </a:lnTo>
                  <a:lnTo>
                    <a:pt x="0" y="149"/>
                  </a:lnTo>
                </a:path>
              </a:pathLst>
            </a:custGeom>
            <a:solidFill>
              <a:srgbClr val="008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l-GR"/>
            </a:p>
          </p:txBody>
        </p:sp>
        <p:grpSp>
          <p:nvGrpSpPr>
            <p:cNvPr id="3082" name="Group 6"/>
            <p:cNvGrpSpPr>
              <a:grpSpLocks/>
            </p:cNvGrpSpPr>
            <p:nvPr/>
          </p:nvGrpSpPr>
          <p:grpSpPr bwMode="auto">
            <a:xfrm>
              <a:off x="2352" y="1774"/>
              <a:ext cx="1873" cy="346"/>
              <a:chOff x="2352" y="1774"/>
              <a:chExt cx="1873" cy="346"/>
            </a:xfrm>
          </p:grpSpPr>
          <p:sp>
            <p:nvSpPr>
              <p:cNvPr id="3083" name="Freeform 7"/>
              <p:cNvSpPr>
                <a:spLocks/>
              </p:cNvSpPr>
              <p:nvPr/>
            </p:nvSpPr>
            <p:spPr bwMode="auto">
              <a:xfrm>
                <a:off x="2352" y="1780"/>
                <a:ext cx="971" cy="340"/>
              </a:xfrm>
              <a:custGeom>
                <a:avLst/>
                <a:gdLst>
                  <a:gd name="T0" fmla="*/ 0 w 971"/>
                  <a:gd name="T1" fmla="*/ 140 h 340"/>
                  <a:gd name="T2" fmla="*/ 0 w 971"/>
                  <a:gd name="T3" fmla="*/ 149 h 340"/>
                  <a:gd name="T4" fmla="*/ 4 w 971"/>
                  <a:gd name="T5" fmla="*/ 162 h 340"/>
                  <a:gd name="T6" fmla="*/ 16 w 971"/>
                  <a:gd name="T7" fmla="*/ 177 h 340"/>
                  <a:gd name="T8" fmla="*/ 36 w 971"/>
                  <a:gd name="T9" fmla="*/ 189 h 340"/>
                  <a:gd name="T10" fmla="*/ 60 w 971"/>
                  <a:gd name="T11" fmla="*/ 200 h 340"/>
                  <a:gd name="T12" fmla="*/ 87 w 971"/>
                  <a:gd name="T13" fmla="*/ 210 h 340"/>
                  <a:gd name="T14" fmla="*/ 115 w 971"/>
                  <a:gd name="T15" fmla="*/ 217 h 340"/>
                  <a:gd name="T16" fmla="*/ 155 w 971"/>
                  <a:gd name="T17" fmla="*/ 228 h 340"/>
                  <a:gd name="T18" fmla="*/ 193 w 971"/>
                  <a:gd name="T19" fmla="*/ 237 h 340"/>
                  <a:gd name="T20" fmla="*/ 238 w 971"/>
                  <a:gd name="T21" fmla="*/ 245 h 340"/>
                  <a:gd name="T22" fmla="*/ 292 w 971"/>
                  <a:gd name="T23" fmla="*/ 253 h 340"/>
                  <a:gd name="T24" fmla="*/ 352 w 971"/>
                  <a:gd name="T25" fmla="*/ 262 h 340"/>
                  <a:gd name="T26" fmla="*/ 393 w 971"/>
                  <a:gd name="T27" fmla="*/ 266 h 340"/>
                  <a:gd name="T28" fmla="*/ 439 w 971"/>
                  <a:gd name="T29" fmla="*/ 271 h 340"/>
                  <a:gd name="T30" fmla="*/ 483 w 971"/>
                  <a:gd name="T31" fmla="*/ 275 h 340"/>
                  <a:gd name="T32" fmla="*/ 524 w 971"/>
                  <a:gd name="T33" fmla="*/ 278 h 340"/>
                  <a:gd name="T34" fmla="*/ 554 w 971"/>
                  <a:gd name="T35" fmla="*/ 280 h 340"/>
                  <a:gd name="T36" fmla="*/ 584 w 971"/>
                  <a:gd name="T37" fmla="*/ 282 h 340"/>
                  <a:gd name="T38" fmla="*/ 631 w 971"/>
                  <a:gd name="T39" fmla="*/ 285 h 340"/>
                  <a:gd name="T40" fmla="*/ 681 w 971"/>
                  <a:gd name="T41" fmla="*/ 287 h 340"/>
                  <a:gd name="T42" fmla="*/ 741 w 971"/>
                  <a:gd name="T43" fmla="*/ 289 h 340"/>
                  <a:gd name="T44" fmla="*/ 741 w 971"/>
                  <a:gd name="T45" fmla="*/ 339 h 340"/>
                  <a:gd name="T46" fmla="*/ 970 w 971"/>
                  <a:gd name="T47" fmla="*/ 217 h 340"/>
                  <a:gd name="T48" fmla="*/ 741 w 971"/>
                  <a:gd name="T49" fmla="*/ 80 h 340"/>
                  <a:gd name="T50" fmla="*/ 741 w 971"/>
                  <a:gd name="T51" fmla="*/ 135 h 340"/>
                  <a:gd name="T52" fmla="*/ 701 w 971"/>
                  <a:gd name="T53" fmla="*/ 134 h 340"/>
                  <a:gd name="T54" fmla="*/ 655 w 971"/>
                  <a:gd name="T55" fmla="*/ 131 h 340"/>
                  <a:gd name="T56" fmla="*/ 604 w 971"/>
                  <a:gd name="T57" fmla="*/ 128 h 340"/>
                  <a:gd name="T58" fmla="*/ 554 w 971"/>
                  <a:gd name="T59" fmla="*/ 125 h 340"/>
                  <a:gd name="T60" fmla="*/ 510 w 971"/>
                  <a:gd name="T61" fmla="*/ 122 h 340"/>
                  <a:gd name="T62" fmla="*/ 469 w 971"/>
                  <a:gd name="T63" fmla="*/ 119 h 340"/>
                  <a:gd name="T64" fmla="*/ 401 w 971"/>
                  <a:gd name="T65" fmla="*/ 112 h 340"/>
                  <a:gd name="T66" fmla="*/ 341 w 971"/>
                  <a:gd name="T67" fmla="*/ 105 h 340"/>
                  <a:gd name="T68" fmla="*/ 300 w 971"/>
                  <a:gd name="T69" fmla="*/ 100 h 340"/>
                  <a:gd name="T70" fmla="*/ 266 w 971"/>
                  <a:gd name="T71" fmla="*/ 95 h 340"/>
                  <a:gd name="T72" fmla="*/ 232 w 971"/>
                  <a:gd name="T73" fmla="*/ 89 h 340"/>
                  <a:gd name="T74" fmla="*/ 205 w 971"/>
                  <a:gd name="T75" fmla="*/ 84 h 340"/>
                  <a:gd name="T76" fmla="*/ 177 w 971"/>
                  <a:gd name="T77" fmla="*/ 79 h 340"/>
                  <a:gd name="T78" fmla="*/ 155 w 971"/>
                  <a:gd name="T79" fmla="*/ 74 h 340"/>
                  <a:gd name="T80" fmla="*/ 134 w 971"/>
                  <a:gd name="T81" fmla="*/ 69 h 340"/>
                  <a:gd name="T82" fmla="*/ 115 w 971"/>
                  <a:gd name="T83" fmla="*/ 64 h 340"/>
                  <a:gd name="T84" fmla="*/ 93 w 971"/>
                  <a:gd name="T85" fmla="*/ 57 h 340"/>
                  <a:gd name="T86" fmla="*/ 77 w 971"/>
                  <a:gd name="T87" fmla="*/ 51 h 340"/>
                  <a:gd name="T88" fmla="*/ 58 w 971"/>
                  <a:gd name="T89" fmla="*/ 45 h 340"/>
                  <a:gd name="T90" fmla="*/ 44 w 971"/>
                  <a:gd name="T91" fmla="*/ 39 h 340"/>
                  <a:gd name="T92" fmla="*/ 34 w 971"/>
                  <a:gd name="T93" fmla="*/ 33 h 340"/>
                  <a:gd name="T94" fmla="*/ 22 w 971"/>
                  <a:gd name="T95" fmla="*/ 26 h 340"/>
                  <a:gd name="T96" fmla="*/ 14 w 971"/>
                  <a:gd name="T97" fmla="*/ 19 h 340"/>
                  <a:gd name="T98" fmla="*/ 8 w 971"/>
                  <a:gd name="T99" fmla="*/ 13 h 340"/>
                  <a:gd name="T100" fmla="*/ 4 w 971"/>
                  <a:gd name="T101" fmla="*/ 8 h 340"/>
                  <a:gd name="T102" fmla="*/ 0 w 971"/>
                  <a:gd name="T103" fmla="*/ 0 h 340"/>
                  <a:gd name="T104" fmla="*/ 0 w 971"/>
                  <a:gd name="T105" fmla="*/ 140 h 34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971"/>
                  <a:gd name="T160" fmla="*/ 0 h 340"/>
                  <a:gd name="T161" fmla="*/ 971 w 971"/>
                  <a:gd name="T162" fmla="*/ 340 h 34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971" h="340">
                    <a:moveTo>
                      <a:pt x="0" y="140"/>
                    </a:moveTo>
                    <a:lnTo>
                      <a:pt x="0" y="149"/>
                    </a:lnTo>
                    <a:lnTo>
                      <a:pt x="4" y="162"/>
                    </a:lnTo>
                    <a:lnTo>
                      <a:pt x="16" y="177"/>
                    </a:lnTo>
                    <a:lnTo>
                      <a:pt x="36" y="189"/>
                    </a:lnTo>
                    <a:lnTo>
                      <a:pt x="60" y="200"/>
                    </a:lnTo>
                    <a:lnTo>
                      <a:pt x="87" y="210"/>
                    </a:lnTo>
                    <a:lnTo>
                      <a:pt x="115" y="217"/>
                    </a:lnTo>
                    <a:lnTo>
                      <a:pt x="155" y="228"/>
                    </a:lnTo>
                    <a:lnTo>
                      <a:pt x="193" y="237"/>
                    </a:lnTo>
                    <a:lnTo>
                      <a:pt x="238" y="245"/>
                    </a:lnTo>
                    <a:lnTo>
                      <a:pt x="292" y="253"/>
                    </a:lnTo>
                    <a:lnTo>
                      <a:pt x="352" y="262"/>
                    </a:lnTo>
                    <a:lnTo>
                      <a:pt x="393" y="266"/>
                    </a:lnTo>
                    <a:lnTo>
                      <a:pt x="439" y="271"/>
                    </a:lnTo>
                    <a:lnTo>
                      <a:pt x="483" y="275"/>
                    </a:lnTo>
                    <a:lnTo>
                      <a:pt x="524" y="278"/>
                    </a:lnTo>
                    <a:lnTo>
                      <a:pt x="554" y="280"/>
                    </a:lnTo>
                    <a:lnTo>
                      <a:pt x="584" y="282"/>
                    </a:lnTo>
                    <a:lnTo>
                      <a:pt x="631" y="285"/>
                    </a:lnTo>
                    <a:lnTo>
                      <a:pt x="681" y="287"/>
                    </a:lnTo>
                    <a:lnTo>
                      <a:pt x="741" y="289"/>
                    </a:lnTo>
                    <a:lnTo>
                      <a:pt x="741" y="339"/>
                    </a:lnTo>
                    <a:lnTo>
                      <a:pt x="970" y="217"/>
                    </a:lnTo>
                    <a:lnTo>
                      <a:pt x="741" y="80"/>
                    </a:lnTo>
                    <a:lnTo>
                      <a:pt x="741" y="135"/>
                    </a:lnTo>
                    <a:lnTo>
                      <a:pt x="701" y="134"/>
                    </a:lnTo>
                    <a:lnTo>
                      <a:pt x="655" y="131"/>
                    </a:lnTo>
                    <a:lnTo>
                      <a:pt x="604" y="128"/>
                    </a:lnTo>
                    <a:lnTo>
                      <a:pt x="554" y="125"/>
                    </a:lnTo>
                    <a:lnTo>
                      <a:pt x="510" y="122"/>
                    </a:lnTo>
                    <a:lnTo>
                      <a:pt x="469" y="119"/>
                    </a:lnTo>
                    <a:lnTo>
                      <a:pt x="401" y="112"/>
                    </a:lnTo>
                    <a:lnTo>
                      <a:pt x="341" y="105"/>
                    </a:lnTo>
                    <a:lnTo>
                      <a:pt x="300" y="100"/>
                    </a:lnTo>
                    <a:lnTo>
                      <a:pt x="266" y="95"/>
                    </a:lnTo>
                    <a:lnTo>
                      <a:pt x="232" y="89"/>
                    </a:lnTo>
                    <a:lnTo>
                      <a:pt x="205" y="84"/>
                    </a:lnTo>
                    <a:lnTo>
                      <a:pt x="177" y="79"/>
                    </a:lnTo>
                    <a:lnTo>
                      <a:pt x="155" y="74"/>
                    </a:lnTo>
                    <a:lnTo>
                      <a:pt x="134" y="69"/>
                    </a:lnTo>
                    <a:lnTo>
                      <a:pt x="115" y="64"/>
                    </a:lnTo>
                    <a:lnTo>
                      <a:pt x="93" y="57"/>
                    </a:lnTo>
                    <a:lnTo>
                      <a:pt x="77" y="51"/>
                    </a:lnTo>
                    <a:lnTo>
                      <a:pt x="58" y="45"/>
                    </a:lnTo>
                    <a:lnTo>
                      <a:pt x="44" y="39"/>
                    </a:lnTo>
                    <a:lnTo>
                      <a:pt x="34" y="33"/>
                    </a:lnTo>
                    <a:lnTo>
                      <a:pt x="22" y="26"/>
                    </a:lnTo>
                    <a:lnTo>
                      <a:pt x="14" y="19"/>
                    </a:lnTo>
                    <a:lnTo>
                      <a:pt x="8" y="13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0" y="140"/>
                    </a:lnTo>
                  </a:path>
                </a:pathLst>
              </a:custGeom>
              <a:solidFill>
                <a:srgbClr val="00FF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084" name="Freeform 8"/>
              <p:cNvSpPr>
                <a:spLocks/>
              </p:cNvSpPr>
              <p:nvPr/>
            </p:nvSpPr>
            <p:spPr bwMode="auto">
              <a:xfrm>
                <a:off x="3281" y="1774"/>
                <a:ext cx="944" cy="299"/>
              </a:xfrm>
              <a:custGeom>
                <a:avLst/>
                <a:gdLst>
                  <a:gd name="T0" fmla="*/ 0 w 944"/>
                  <a:gd name="T1" fmla="*/ 144 h 299"/>
                  <a:gd name="T2" fmla="*/ 134 w 944"/>
                  <a:gd name="T3" fmla="*/ 224 h 299"/>
                  <a:gd name="T4" fmla="*/ 8 w 944"/>
                  <a:gd name="T5" fmla="*/ 298 h 299"/>
                  <a:gd name="T6" fmla="*/ 64 w 944"/>
                  <a:gd name="T7" fmla="*/ 298 h 299"/>
                  <a:gd name="T8" fmla="*/ 144 w 944"/>
                  <a:gd name="T9" fmla="*/ 297 h 299"/>
                  <a:gd name="T10" fmla="*/ 216 w 944"/>
                  <a:gd name="T11" fmla="*/ 294 h 299"/>
                  <a:gd name="T12" fmla="*/ 294 w 944"/>
                  <a:gd name="T13" fmla="*/ 291 h 299"/>
                  <a:gd name="T14" fmla="*/ 375 w 944"/>
                  <a:gd name="T15" fmla="*/ 287 h 299"/>
                  <a:gd name="T16" fmla="*/ 453 w 944"/>
                  <a:gd name="T17" fmla="*/ 281 h 299"/>
                  <a:gd name="T18" fmla="*/ 502 w 944"/>
                  <a:gd name="T19" fmla="*/ 276 h 299"/>
                  <a:gd name="T20" fmla="*/ 562 w 944"/>
                  <a:gd name="T21" fmla="*/ 269 h 299"/>
                  <a:gd name="T22" fmla="*/ 616 w 944"/>
                  <a:gd name="T23" fmla="*/ 264 h 299"/>
                  <a:gd name="T24" fmla="*/ 660 w 944"/>
                  <a:gd name="T25" fmla="*/ 257 h 299"/>
                  <a:gd name="T26" fmla="*/ 700 w 944"/>
                  <a:gd name="T27" fmla="*/ 251 h 299"/>
                  <a:gd name="T28" fmla="*/ 747 w 944"/>
                  <a:gd name="T29" fmla="*/ 243 h 299"/>
                  <a:gd name="T30" fmla="*/ 781 w 944"/>
                  <a:gd name="T31" fmla="*/ 236 h 299"/>
                  <a:gd name="T32" fmla="*/ 814 w 944"/>
                  <a:gd name="T33" fmla="*/ 227 h 299"/>
                  <a:gd name="T34" fmla="*/ 844 w 944"/>
                  <a:gd name="T35" fmla="*/ 219 h 299"/>
                  <a:gd name="T36" fmla="*/ 864 w 944"/>
                  <a:gd name="T37" fmla="*/ 212 h 299"/>
                  <a:gd name="T38" fmla="*/ 883 w 944"/>
                  <a:gd name="T39" fmla="*/ 204 h 299"/>
                  <a:gd name="T40" fmla="*/ 899 w 944"/>
                  <a:gd name="T41" fmla="*/ 197 h 299"/>
                  <a:gd name="T42" fmla="*/ 917 w 944"/>
                  <a:gd name="T43" fmla="*/ 187 h 299"/>
                  <a:gd name="T44" fmla="*/ 927 w 944"/>
                  <a:gd name="T45" fmla="*/ 179 h 299"/>
                  <a:gd name="T46" fmla="*/ 935 w 944"/>
                  <a:gd name="T47" fmla="*/ 170 h 299"/>
                  <a:gd name="T48" fmla="*/ 941 w 944"/>
                  <a:gd name="T49" fmla="*/ 163 h 299"/>
                  <a:gd name="T50" fmla="*/ 943 w 944"/>
                  <a:gd name="T51" fmla="*/ 155 h 299"/>
                  <a:gd name="T52" fmla="*/ 943 w 944"/>
                  <a:gd name="T53" fmla="*/ 147 h 299"/>
                  <a:gd name="T54" fmla="*/ 943 w 944"/>
                  <a:gd name="T55" fmla="*/ 0 h 299"/>
                  <a:gd name="T56" fmla="*/ 939 w 944"/>
                  <a:gd name="T57" fmla="*/ 10 h 299"/>
                  <a:gd name="T58" fmla="*/ 933 w 944"/>
                  <a:gd name="T59" fmla="*/ 20 h 299"/>
                  <a:gd name="T60" fmla="*/ 923 w 944"/>
                  <a:gd name="T61" fmla="*/ 29 h 299"/>
                  <a:gd name="T62" fmla="*/ 909 w 944"/>
                  <a:gd name="T63" fmla="*/ 39 h 299"/>
                  <a:gd name="T64" fmla="*/ 890 w 944"/>
                  <a:gd name="T65" fmla="*/ 48 h 299"/>
                  <a:gd name="T66" fmla="*/ 868 w 944"/>
                  <a:gd name="T67" fmla="*/ 57 h 299"/>
                  <a:gd name="T68" fmla="*/ 842 w 944"/>
                  <a:gd name="T69" fmla="*/ 66 h 299"/>
                  <a:gd name="T70" fmla="*/ 808 w 944"/>
                  <a:gd name="T71" fmla="*/ 75 h 299"/>
                  <a:gd name="T72" fmla="*/ 766 w 944"/>
                  <a:gd name="T73" fmla="*/ 85 h 299"/>
                  <a:gd name="T74" fmla="*/ 739 w 944"/>
                  <a:gd name="T75" fmla="*/ 90 h 299"/>
                  <a:gd name="T76" fmla="*/ 704 w 944"/>
                  <a:gd name="T77" fmla="*/ 96 h 299"/>
                  <a:gd name="T78" fmla="*/ 670 w 944"/>
                  <a:gd name="T79" fmla="*/ 102 h 299"/>
                  <a:gd name="T80" fmla="*/ 630 w 944"/>
                  <a:gd name="T81" fmla="*/ 107 h 299"/>
                  <a:gd name="T82" fmla="*/ 597 w 944"/>
                  <a:gd name="T83" fmla="*/ 112 h 299"/>
                  <a:gd name="T84" fmla="*/ 532 w 944"/>
                  <a:gd name="T85" fmla="*/ 119 h 299"/>
                  <a:gd name="T86" fmla="*/ 476 w 944"/>
                  <a:gd name="T87" fmla="*/ 125 h 299"/>
                  <a:gd name="T88" fmla="*/ 409 w 944"/>
                  <a:gd name="T89" fmla="*/ 130 h 299"/>
                  <a:gd name="T90" fmla="*/ 330 w 944"/>
                  <a:gd name="T91" fmla="*/ 135 h 299"/>
                  <a:gd name="T92" fmla="*/ 252 w 944"/>
                  <a:gd name="T93" fmla="*/ 140 h 299"/>
                  <a:gd name="T94" fmla="*/ 192 w 944"/>
                  <a:gd name="T95" fmla="*/ 142 h 299"/>
                  <a:gd name="T96" fmla="*/ 122 w 944"/>
                  <a:gd name="T97" fmla="*/ 144 h 299"/>
                  <a:gd name="T98" fmla="*/ 46 w 944"/>
                  <a:gd name="T99" fmla="*/ 144 h 299"/>
                  <a:gd name="T100" fmla="*/ 0 w 944"/>
                  <a:gd name="T101" fmla="*/ 144 h 29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44"/>
                  <a:gd name="T154" fmla="*/ 0 h 299"/>
                  <a:gd name="T155" fmla="*/ 944 w 944"/>
                  <a:gd name="T156" fmla="*/ 299 h 299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44" h="299">
                    <a:moveTo>
                      <a:pt x="0" y="144"/>
                    </a:moveTo>
                    <a:lnTo>
                      <a:pt x="134" y="224"/>
                    </a:lnTo>
                    <a:lnTo>
                      <a:pt x="8" y="298"/>
                    </a:lnTo>
                    <a:lnTo>
                      <a:pt x="64" y="298"/>
                    </a:lnTo>
                    <a:lnTo>
                      <a:pt x="144" y="297"/>
                    </a:lnTo>
                    <a:lnTo>
                      <a:pt x="216" y="294"/>
                    </a:lnTo>
                    <a:lnTo>
                      <a:pt x="294" y="291"/>
                    </a:lnTo>
                    <a:lnTo>
                      <a:pt x="375" y="287"/>
                    </a:lnTo>
                    <a:lnTo>
                      <a:pt x="453" y="281"/>
                    </a:lnTo>
                    <a:lnTo>
                      <a:pt x="502" y="276"/>
                    </a:lnTo>
                    <a:lnTo>
                      <a:pt x="562" y="269"/>
                    </a:lnTo>
                    <a:lnTo>
                      <a:pt x="616" y="264"/>
                    </a:lnTo>
                    <a:lnTo>
                      <a:pt x="660" y="257"/>
                    </a:lnTo>
                    <a:lnTo>
                      <a:pt x="700" y="251"/>
                    </a:lnTo>
                    <a:lnTo>
                      <a:pt x="747" y="243"/>
                    </a:lnTo>
                    <a:lnTo>
                      <a:pt x="781" y="236"/>
                    </a:lnTo>
                    <a:lnTo>
                      <a:pt x="814" y="227"/>
                    </a:lnTo>
                    <a:lnTo>
                      <a:pt x="844" y="219"/>
                    </a:lnTo>
                    <a:lnTo>
                      <a:pt x="864" y="212"/>
                    </a:lnTo>
                    <a:lnTo>
                      <a:pt x="883" y="204"/>
                    </a:lnTo>
                    <a:lnTo>
                      <a:pt x="899" y="197"/>
                    </a:lnTo>
                    <a:lnTo>
                      <a:pt x="917" y="187"/>
                    </a:lnTo>
                    <a:lnTo>
                      <a:pt x="927" y="179"/>
                    </a:lnTo>
                    <a:lnTo>
                      <a:pt x="935" y="170"/>
                    </a:lnTo>
                    <a:lnTo>
                      <a:pt x="941" y="163"/>
                    </a:lnTo>
                    <a:lnTo>
                      <a:pt x="943" y="155"/>
                    </a:lnTo>
                    <a:lnTo>
                      <a:pt x="943" y="147"/>
                    </a:lnTo>
                    <a:lnTo>
                      <a:pt x="943" y="0"/>
                    </a:lnTo>
                    <a:lnTo>
                      <a:pt x="939" y="10"/>
                    </a:lnTo>
                    <a:lnTo>
                      <a:pt x="933" y="20"/>
                    </a:lnTo>
                    <a:lnTo>
                      <a:pt x="923" y="29"/>
                    </a:lnTo>
                    <a:lnTo>
                      <a:pt x="909" y="39"/>
                    </a:lnTo>
                    <a:lnTo>
                      <a:pt x="890" y="48"/>
                    </a:lnTo>
                    <a:lnTo>
                      <a:pt x="868" y="57"/>
                    </a:lnTo>
                    <a:lnTo>
                      <a:pt x="842" y="66"/>
                    </a:lnTo>
                    <a:lnTo>
                      <a:pt x="808" y="75"/>
                    </a:lnTo>
                    <a:lnTo>
                      <a:pt x="766" y="85"/>
                    </a:lnTo>
                    <a:lnTo>
                      <a:pt x="739" y="90"/>
                    </a:lnTo>
                    <a:lnTo>
                      <a:pt x="704" y="96"/>
                    </a:lnTo>
                    <a:lnTo>
                      <a:pt x="670" y="102"/>
                    </a:lnTo>
                    <a:lnTo>
                      <a:pt x="630" y="107"/>
                    </a:lnTo>
                    <a:lnTo>
                      <a:pt x="597" y="112"/>
                    </a:lnTo>
                    <a:lnTo>
                      <a:pt x="532" y="119"/>
                    </a:lnTo>
                    <a:lnTo>
                      <a:pt x="476" y="125"/>
                    </a:lnTo>
                    <a:lnTo>
                      <a:pt x="409" y="130"/>
                    </a:lnTo>
                    <a:lnTo>
                      <a:pt x="330" y="135"/>
                    </a:lnTo>
                    <a:lnTo>
                      <a:pt x="252" y="140"/>
                    </a:lnTo>
                    <a:lnTo>
                      <a:pt x="192" y="142"/>
                    </a:lnTo>
                    <a:lnTo>
                      <a:pt x="122" y="144"/>
                    </a:lnTo>
                    <a:lnTo>
                      <a:pt x="46" y="144"/>
                    </a:lnTo>
                    <a:lnTo>
                      <a:pt x="0" y="144"/>
                    </a:lnTo>
                  </a:path>
                </a:pathLst>
              </a:custGeom>
              <a:solidFill>
                <a:srgbClr val="00FF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l-GR"/>
              </a:p>
            </p:txBody>
          </p:sp>
        </p:grpSp>
      </p:grpSp>
      <p:pic>
        <p:nvPicPr>
          <p:cNvPr id="3076" name="Picture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420938"/>
            <a:ext cx="1350962" cy="124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4149725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</a:rPr>
              <a:t>Ομαλή Κυκλική Κίνηση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0" y="4797425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Περιγραφή της Κυκλικής Κίνησης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0" y="5961063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FF00"/>
                </a:solidFill>
              </a:rPr>
              <a:t>Ανώμαλη Κυκλική Κίνηση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0" y="5456238"/>
            <a:ext cx="91440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FFC000"/>
                </a:solidFill>
              </a:rPr>
              <a:t>Παράμετροι Κυκλικής κίνησης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1" grpId="0" autoUpdateAnimBg="0"/>
      <p:bldP spid="1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00200" y="-47625"/>
            <a:ext cx="6540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Τι σημαίνει Ομαλή Κυκλική Κίνηση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60325" y="752475"/>
            <a:ext cx="8245475" cy="3971925"/>
            <a:chOff x="60325" y="752475"/>
            <a:chExt cx="8245475" cy="3971925"/>
          </a:xfrm>
        </p:grpSpPr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0325" y="752475"/>
              <a:ext cx="51961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solidFill>
                    <a:srgbClr val="FFFF00"/>
                  </a:solidFill>
                </a:rPr>
                <a:t>Είναι </a:t>
              </a:r>
              <a:r>
                <a:rPr lang="el-GR" altLang="el-GR" sz="2800" b="1" dirty="0" smtClean="0">
                  <a:solidFill>
                    <a:srgbClr val="FFFF00"/>
                  </a:solidFill>
                </a:rPr>
                <a:t>κίνηση σε κυκλική τροχιά:</a:t>
              </a:r>
              <a:endParaRPr lang="el-GR" altLang="el-GR" sz="2800" b="1" dirty="0">
                <a:solidFill>
                  <a:srgbClr val="FFFF00"/>
                </a:solidFill>
              </a:endParaRPr>
            </a:p>
          </p:txBody>
        </p:sp>
        <p:sp>
          <p:nvSpPr>
            <p:cNvPr id="4112" name="Oval 20"/>
            <p:cNvSpPr>
              <a:spLocks noChangeArrowheads="1"/>
            </p:cNvSpPr>
            <p:nvPr/>
          </p:nvSpPr>
          <p:spPr bwMode="auto">
            <a:xfrm>
              <a:off x="6019800" y="2438400"/>
              <a:ext cx="2286000" cy="2286000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0" y="2743200"/>
            <a:ext cx="8140700" cy="3278088"/>
            <a:chOff x="0" y="2743200"/>
            <a:chExt cx="8140700" cy="3278088"/>
          </a:xfrm>
        </p:grpSpPr>
        <p:grpSp>
          <p:nvGrpSpPr>
            <p:cNvPr id="13" name="Ομάδα 12"/>
            <p:cNvGrpSpPr/>
            <p:nvPr/>
          </p:nvGrpSpPr>
          <p:grpSpPr>
            <a:xfrm>
              <a:off x="0" y="2743200"/>
              <a:ext cx="7924800" cy="2703185"/>
              <a:chOff x="0" y="2743200"/>
              <a:chExt cx="7924800" cy="2703185"/>
            </a:xfrm>
          </p:grpSpPr>
          <p:sp>
            <p:nvSpPr>
              <p:cNvPr id="3077" name="Text Box 5"/>
              <p:cNvSpPr txBox="1">
                <a:spLocks noChangeArrowheads="1"/>
              </p:cNvSpPr>
              <p:nvPr/>
            </p:nvSpPr>
            <p:spPr bwMode="auto">
              <a:xfrm>
                <a:off x="0" y="4061390"/>
                <a:ext cx="5796136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57200" indent="-457200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514350" indent="-514350" eaLnBrk="1" hangingPunct="1">
                  <a:spcBef>
                    <a:spcPct val="0"/>
                  </a:spcBef>
                  <a:buAutoNum type="arabicPeriod" startAt="2"/>
                </a:pPr>
                <a:r>
                  <a:rPr lang="el-GR" altLang="el-GR" sz="2800" b="1" dirty="0" smtClean="0">
                    <a:solidFill>
                      <a:srgbClr val="FFFF00"/>
                    </a:solidFill>
                  </a:rPr>
                  <a:t>Το </a:t>
                </a:r>
                <a:r>
                  <a:rPr lang="el-GR" altLang="el-GR" sz="2800" b="1" dirty="0">
                    <a:solidFill>
                      <a:srgbClr val="FFFF00"/>
                    </a:solidFill>
                  </a:rPr>
                  <a:t>διάνυσμα θέσης </a:t>
                </a:r>
                <a:r>
                  <a:rPr lang="el-GR" altLang="el-GR" sz="2800" b="1" dirty="0" smtClean="0">
                    <a:solidFill>
                      <a:srgbClr val="FFFF00"/>
                    </a:solidFill>
                  </a:rPr>
                  <a:t>έχει σταθερό  μέτρο </a:t>
                </a:r>
                <a:r>
                  <a:rPr lang="el-GR" altLang="el-GR" sz="2800" b="1" dirty="0">
                    <a:solidFill>
                      <a:srgbClr val="FFFF00"/>
                    </a:solidFill>
                  </a:rPr>
                  <a:t>και περιστρέφεται γύρω από σταθερό σημείο</a:t>
                </a:r>
                <a:r>
                  <a:rPr lang="el-GR" altLang="el-GR" sz="2800" b="1" dirty="0" smtClean="0">
                    <a:solidFill>
                      <a:srgbClr val="FFFF00"/>
                    </a:solidFill>
                  </a:rPr>
                  <a:t>.</a:t>
                </a:r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6248399" y="2743200"/>
                <a:ext cx="1676401" cy="1971126"/>
                <a:chOff x="6248399" y="2743200"/>
                <a:chExt cx="1676401" cy="1971126"/>
              </a:xfrm>
            </p:grpSpPr>
            <p:sp>
              <p:nvSpPr>
                <p:cNvPr id="411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7162800" y="2743200"/>
                  <a:ext cx="762000" cy="838200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15" name="Line 28"/>
                <p:cNvSpPr>
                  <a:spLocks noChangeShapeType="1"/>
                </p:cNvSpPr>
                <p:nvPr/>
              </p:nvSpPr>
              <p:spPr bwMode="auto">
                <a:xfrm rot="17260729" flipV="1">
                  <a:off x="6481762" y="2660650"/>
                  <a:ext cx="534988" cy="1001713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17" name="Line 31"/>
                <p:cNvSpPr>
                  <a:spLocks noChangeShapeType="1"/>
                </p:cNvSpPr>
                <p:nvPr/>
              </p:nvSpPr>
              <p:spPr bwMode="auto">
                <a:xfrm rot="17260729" flipH="1">
                  <a:off x="6622446" y="4012326"/>
                  <a:ext cx="1080000" cy="324000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18" name="Oval 25"/>
                <p:cNvSpPr>
                  <a:spLocks noChangeArrowheads="1"/>
                </p:cNvSpPr>
                <p:nvPr/>
              </p:nvSpPr>
              <p:spPr bwMode="auto">
                <a:xfrm>
                  <a:off x="7112074" y="3526972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</p:grpSp>
        <p:grpSp>
          <p:nvGrpSpPr>
            <p:cNvPr id="14" name="Ομάδα 13"/>
            <p:cNvGrpSpPr/>
            <p:nvPr/>
          </p:nvGrpSpPr>
          <p:grpSpPr>
            <a:xfrm>
              <a:off x="395536" y="2924944"/>
              <a:ext cx="7745164" cy="3096344"/>
              <a:chOff x="395536" y="2924944"/>
              <a:chExt cx="7745164" cy="30963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TextBox 3"/>
                  <p:cNvSpPr txBox="1"/>
                  <p:nvPr/>
                </p:nvSpPr>
                <p:spPr>
                  <a:xfrm>
                    <a:off x="7566568" y="2996952"/>
                    <a:ext cx="5741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" name="TextBox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66568" y="2996952"/>
                    <a:ext cx="574132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4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6188882" y="2924944"/>
                    <a:ext cx="5741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8882" y="2924944"/>
                    <a:ext cx="574132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7124938" y="4119463"/>
                    <a:ext cx="5741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24938" y="4119463"/>
                    <a:ext cx="574132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4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395536" y="5559623"/>
                    <a:ext cx="314919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|"/>
                              <m:endChr m:val="|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5536" y="5559623"/>
                    <a:ext cx="3149195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6" name="Ομάδα 15"/>
          <p:cNvGrpSpPr/>
          <p:nvPr/>
        </p:nvGrpSpPr>
        <p:grpSpPr>
          <a:xfrm>
            <a:off x="0" y="1276871"/>
            <a:ext cx="8232342" cy="3952329"/>
            <a:chOff x="0" y="1276871"/>
            <a:chExt cx="8232342" cy="3952329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395536" y="1815207"/>
              <a:ext cx="7836806" cy="3413993"/>
              <a:chOff x="395536" y="1815207"/>
              <a:chExt cx="7836806" cy="341399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95536" y="2420888"/>
                    <a:ext cx="318285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|"/>
                              <m:endChr m:val="|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5536" y="2420888"/>
                    <a:ext cx="3182859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Ορθογώνιο 7"/>
                  <p:cNvSpPr/>
                  <p:nvPr/>
                </p:nvSpPr>
                <p:spPr>
                  <a:xfrm>
                    <a:off x="5292080" y="2895327"/>
                    <a:ext cx="58535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" name="Ορθογώνιο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2080" y="2895327"/>
                    <a:ext cx="58535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Ορθογώνιο 33"/>
                  <p:cNvSpPr/>
                  <p:nvPr/>
                </p:nvSpPr>
                <p:spPr>
                  <a:xfrm>
                    <a:off x="7236296" y="1815207"/>
                    <a:ext cx="58535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Ορθογώνιο 3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36296" y="1815207"/>
                    <a:ext cx="58535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Ορθογώνιο 34"/>
                  <p:cNvSpPr/>
                  <p:nvPr/>
                </p:nvSpPr>
                <p:spPr>
                  <a:xfrm>
                    <a:off x="7646990" y="4767535"/>
                    <a:ext cx="58535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5" name="Ορθογώνιο 3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46990" y="4767535"/>
                    <a:ext cx="585352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" name="Ομάδα 14"/>
            <p:cNvGrpSpPr/>
            <p:nvPr/>
          </p:nvGrpSpPr>
          <p:grpSpPr>
            <a:xfrm>
              <a:off x="0" y="1276871"/>
              <a:ext cx="8142290" cy="3552867"/>
              <a:chOff x="0" y="1276871"/>
              <a:chExt cx="8142290" cy="3552867"/>
            </a:xfrm>
          </p:grpSpPr>
          <p:sp>
            <p:nvSpPr>
              <p:cNvPr id="37" name="Oval 25"/>
              <p:cNvSpPr>
                <a:spLocks noChangeArrowheads="1"/>
              </p:cNvSpPr>
              <p:nvPr/>
            </p:nvSpPr>
            <p:spPr bwMode="auto">
              <a:xfrm>
                <a:off x="7884384" y="2636928"/>
                <a:ext cx="144000" cy="14400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38" name="Oval 25"/>
              <p:cNvSpPr>
                <a:spLocks noChangeArrowheads="1"/>
              </p:cNvSpPr>
              <p:nvPr/>
            </p:nvSpPr>
            <p:spPr bwMode="auto">
              <a:xfrm>
                <a:off x="6278436" y="2676278"/>
                <a:ext cx="144000" cy="14400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39" name="Oval 25"/>
              <p:cNvSpPr>
                <a:spLocks noChangeArrowheads="1"/>
              </p:cNvSpPr>
              <p:nvPr/>
            </p:nvSpPr>
            <p:spPr bwMode="auto">
              <a:xfrm>
                <a:off x="7090800" y="4685738"/>
                <a:ext cx="144000" cy="14400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grpSp>
            <p:nvGrpSpPr>
              <p:cNvPr id="10" name="Ομάδα 9"/>
              <p:cNvGrpSpPr/>
              <p:nvPr/>
            </p:nvGrpSpPr>
            <p:grpSpPr>
              <a:xfrm>
                <a:off x="0" y="1276871"/>
                <a:ext cx="8142290" cy="3480867"/>
                <a:chOff x="0" y="1276871"/>
                <a:chExt cx="8142290" cy="3480867"/>
              </a:xfrm>
            </p:grpSpPr>
            <p:sp>
              <p:nvSpPr>
                <p:cNvPr id="30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0" y="1276871"/>
                  <a:ext cx="5584756" cy="9541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marL="457200" indent="-457200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514350" indent="-514350" eaLnBrk="1" hangingPunct="1">
                    <a:spcBef>
                      <a:spcPct val="0"/>
                    </a:spcBef>
                    <a:buAutoNum type="arabicPeriod"/>
                  </a:pPr>
                  <a:r>
                    <a:rPr lang="el-GR" altLang="el-GR" sz="2800" b="1" dirty="0" smtClean="0">
                      <a:solidFill>
                        <a:srgbClr val="FFFF00"/>
                      </a:solidFill>
                    </a:rPr>
                    <a:t>Το </a:t>
                  </a:r>
                  <a:r>
                    <a:rPr lang="el-GR" altLang="el-GR" sz="2800" b="1" dirty="0">
                      <a:solidFill>
                        <a:srgbClr val="FFFF00"/>
                      </a:solidFill>
                    </a:rPr>
                    <a:t>μέτρο της ταχύτητας του υλικού σημείου </a:t>
                  </a:r>
                  <a:r>
                    <a:rPr lang="el-GR" altLang="el-GR" sz="2800" b="1" dirty="0" smtClean="0">
                      <a:solidFill>
                        <a:srgbClr val="FFFF00"/>
                      </a:solidFill>
                    </a:rPr>
                    <a:t>είναι σταθερό.</a:t>
                  </a:r>
                </a:p>
              </p:txBody>
            </p:sp>
            <p:sp>
              <p:nvSpPr>
                <p:cNvPr id="4109" name="Line 34"/>
                <p:cNvSpPr>
                  <a:spLocks noChangeShapeType="1"/>
                </p:cNvSpPr>
                <p:nvPr/>
              </p:nvSpPr>
              <p:spPr bwMode="auto">
                <a:xfrm>
                  <a:off x="7151690" y="4757738"/>
                  <a:ext cx="990600" cy="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06" name="Line 26"/>
                <p:cNvSpPr>
                  <a:spLocks noChangeShapeType="1"/>
                </p:cNvSpPr>
                <p:nvPr/>
              </p:nvSpPr>
              <p:spPr bwMode="auto">
                <a:xfrm rot="729011" flipH="1" flipV="1">
                  <a:off x="7096127" y="2176463"/>
                  <a:ext cx="914400" cy="45720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08" name="Line 30"/>
                <p:cNvSpPr>
                  <a:spLocks noChangeShapeType="1"/>
                </p:cNvSpPr>
                <p:nvPr/>
              </p:nvSpPr>
              <p:spPr bwMode="auto">
                <a:xfrm rot="17102333" flipH="1" flipV="1">
                  <a:off x="5562602" y="2895600"/>
                  <a:ext cx="914400" cy="45720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295400" y="0"/>
            <a:ext cx="678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Πως περιγράφεται η Κυκλική Κίνηση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711200"/>
            <a:ext cx="634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Απαιτείται ένα Σύστημα Συντεταγμένων</a:t>
            </a:r>
          </a:p>
        </p:txBody>
      </p:sp>
      <p:grpSp>
        <p:nvGrpSpPr>
          <p:cNvPr id="13" name="Ομάδα 12"/>
          <p:cNvGrpSpPr/>
          <p:nvPr/>
        </p:nvGrpSpPr>
        <p:grpSpPr>
          <a:xfrm>
            <a:off x="6019819" y="1812166"/>
            <a:ext cx="2286000" cy="2929229"/>
            <a:chOff x="6019800" y="1795172"/>
            <a:chExt cx="2286000" cy="2929229"/>
          </a:xfrm>
        </p:grpSpPr>
        <p:grpSp>
          <p:nvGrpSpPr>
            <p:cNvPr id="6" name="Ομάδα 5"/>
            <p:cNvGrpSpPr/>
            <p:nvPr/>
          </p:nvGrpSpPr>
          <p:grpSpPr>
            <a:xfrm>
              <a:off x="6019800" y="1795172"/>
              <a:ext cx="2286000" cy="2929229"/>
              <a:chOff x="6019800" y="1795172"/>
              <a:chExt cx="2286000" cy="2929229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6019800" y="1795172"/>
                <a:ext cx="2286000" cy="2929229"/>
                <a:chOff x="6019800" y="1795172"/>
                <a:chExt cx="2286000" cy="2929229"/>
              </a:xfrm>
            </p:grpSpPr>
            <p:grpSp>
              <p:nvGrpSpPr>
                <p:cNvPr id="5129" name="Group 49"/>
                <p:cNvGrpSpPr>
                  <a:grpSpLocks/>
                </p:cNvGrpSpPr>
                <p:nvPr/>
              </p:nvGrpSpPr>
              <p:grpSpPr bwMode="auto">
                <a:xfrm>
                  <a:off x="6019800" y="2224088"/>
                  <a:ext cx="2286000" cy="2500313"/>
                  <a:chOff x="3792" y="1401"/>
                  <a:chExt cx="1440" cy="1575"/>
                </a:xfrm>
              </p:grpSpPr>
              <p:sp>
                <p:nvSpPr>
                  <p:cNvPr id="515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1536"/>
                    <a:ext cx="1440" cy="1440"/>
                  </a:xfrm>
                  <a:prstGeom prst="ellipse">
                    <a:avLst/>
                  </a:prstGeom>
                  <a:solidFill>
                    <a:srgbClr val="0000FF"/>
                  </a:solidFill>
                  <a:ln w="444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grpSp>
                <p:nvGrpSpPr>
                  <p:cNvPr id="5153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4649" y="1401"/>
                    <a:ext cx="490" cy="471"/>
                    <a:chOff x="4649" y="1401"/>
                    <a:chExt cx="490" cy="471"/>
                  </a:xfrm>
                </p:grpSpPr>
                <p:sp>
                  <p:nvSpPr>
                    <p:cNvPr id="5156" name="Line 7"/>
                    <p:cNvSpPr>
                      <a:spLocks noChangeShapeType="1"/>
                    </p:cNvSpPr>
                    <p:nvPr/>
                  </p:nvSpPr>
                  <p:spPr bwMode="auto">
                    <a:xfrm rot="729011" flipH="1" flipV="1">
                      <a:off x="4649" y="1401"/>
                      <a:ext cx="490" cy="383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CC9900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155" name="Oval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40" y="1776"/>
                      <a:ext cx="96" cy="96"/>
                    </a:xfrm>
                    <a:prstGeom prst="ellipse">
                      <a:avLst/>
                    </a:prstGeom>
                    <a:solidFill>
                      <a:srgbClr val="CC9900"/>
                    </a:solidFill>
                    <a:ln w="9525">
                      <a:solidFill>
                        <a:srgbClr val="CC99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" name="TextBox 3"/>
                    <p:cNvSpPr txBox="1"/>
                    <p:nvPr/>
                  </p:nvSpPr>
                  <p:spPr>
                    <a:xfrm>
                      <a:off x="7308304" y="1795172"/>
                      <a:ext cx="43794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CC99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CC99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4" name="TextBox 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08304" y="1795172"/>
                      <a:ext cx="437940" cy="461665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42" name="Oval 25"/>
              <p:cNvSpPr>
                <a:spLocks noChangeArrowheads="1"/>
              </p:cNvSpPr>
              <p:nvPr/>
            </p:nvSpPr>
            <p:spPr bwMode="auto">
              <a:xfrm>
                <a:off x="7124938" y="3537858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46" name="Oval 25"/>
            <p:cNvSpPr>
              <a:spLocks noChangeArrowheads="1"/>
            </p:cNvSpPr>
            <p:nvPr/>
          </p:nvSpPr>
          <p:spPr bwMode="auto">
            <a:xfrm>
              <a:off x="7135824" y="3526972"/>
              <a:ext cx="72000" cy="72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0" y="1268760"/>
            <a:ext cx="8915400" cy="3912840"/>
            <a:chOff x="0" y="1268760"/>
            <a:chExt cx="8915400" cy="3912840"/>
          </a:xfrm>
        </p:grpSpPr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0" y="1268760"/>
              <a:ext cx="54022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dirty="0">
                  <a:solidFill>
                    <a:srgbClr val="FFFF00"/>
                  </a:solidFill>
                </a:rPr>
                <a:t>1. </a:t>
              </a:r>
              <a:r>
                <a:rPr lang="el-GR" altLang="el-GR" sz="2400" b="1" dirty="0">
                  <a:solidFill>
                    <a:srgbClr val="FFFF00"/>
                  </a:solidFill>
                </a:rPr>
                <a:t>Καρτεσιανό Σύστημα Συντεταγμένων</a:t>
              </a:r>
            </a:p>
          </p:txBody>
        </p:sp>
        <p:grpSp>
          <p:nvGrpSpPr>
            <p:cNvPr id="16" name="Ομάδα 15"/>
            <p:cNvGrpSpPr/>
            <p:nvPr/>
          </p:nvGrpSpPr>
          <p:grpSpPr>
            <a:xfrm>
              <a:off x="5410200" y="1524000"/>
              <a:ext cx="3505200" cy="3657600"/>
              <a:chOff x="5410200" y="1524000"/>
              <a:chExt cx="3505200" cy="3657600"/>
            </a:xfrm>
          </p:grpSpPr>
          <p:grpSp>
            <p:nvGrpSpPr>
              <p:cNvPr id="8" name="Group 42"/>
              <p:cNvGrpSpPr>
                <a:grpSpLocks/>
              </p:cNvGrpSpPr>
              <p:nvPr/>
            </p:nvGrpSpPr>
            <p:grpSpPr bwMode="auto">
              <a:xfrm>
                <a:off x="5410200" y="1524000"/>
                <a:ext cx="3505200" cy="3657600"/>
                <a:chOff x="3408" y="960"/>
                <a:chExt cx="2208" cy="2304"/>
              </a:xfrm>
            </p:grpSpPr>
            <p:sp>
              <p:nvSpPr>
                <p:cNvPr id="5146" name="Line 9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512" y="1152"/>
                  <a:ext cx="0" cy="2208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47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5472" y="2256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>
                      <a:solidFill>
                        <a:srgbClr val="FFFF00"/>
                      </a:solidFill>
                    </a:rPr>
                    <a:t>x</a:t>
                  </a:r>
                  <a:endParaRPr lang="el-GR" altLang="el-GR" sz="2400" b="1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14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4512" y="1056"/>
                  <a:ext cx="0" cy="2208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4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368" y="960"/>
                  <a:ext cx="133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>
                      <a:solidFill>
                        <a:srgbClr val="FFFF00"/>
                      </a:solidFill>
                    </a:rPr>
                    <a:t>y</a:t>
                  </a:r>
                  <a:endParaRPr lang="el-GR" altLang="el-GR" sz="2400" b="1" i="1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52" name="Oval 25"/>
              <p:cNvSpPr>
                <a:spLocks noChangeArrowheads="1"/>
              </p:cNvSpPr>
              <p:nvPr/>
            </p:nvSpPr>
            <p:spPr bwMode="auto">
              <a:xfrm>
                <a:off x="7122546" y="3543149"/>
                <a:ext cx="90000" cy="9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</p:grpSp>
      <p:grpSp>
        <p:nvGrpSpPr>
          <p:cNvPr id="19" name="Ομάδα 18"/>
          <p:cNvGrpSpPr/>
          <p:nvPr/>
        </p:nvGrpSpPr>
        <p:grpSpPr>
          <a:xfrm>
            <a:off x="271181" y="2276872"/>
            <a:ext cx="7882219" cy="1368152"/>
            <a:chOff x="271181" y="2276872"/>
            <a:chExt cx="7882219" cy="1368152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7162800" y="2905052"/>
              <a:ext cx="990600" cy="685800"/>
              <a:chOff x="7162800" y="2905052"/>
              <a:chExt cx="990600" cy="6858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715460" y="3039343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15460" y="3039343"/>
                    <a:ext cx="437940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150" name="Line 5"/>
              <p:cNvSpPr>
                <a:spLocks noChangeShapeType="1"/>
              </p:cNvSpPr>
              <p:nvPr/>
            </p:nvSpPr>
            <p:spPr bwMode="auto">
              <a:xfrm flipV="1">
                <a:off x="7162800" y="2905052"/>
                <a:ext cx="914400" cy="685800"/>
              </a:xfrm>
              <a:prstGeom prst="line">
                <a:avLst/>
              </a:prstGeom>
              <a:noFill/>
              <a:ln w="4445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7408626" y="3244914"/>
                  <a:ext cx="40908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Ορθογώνιο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08626" y="3244914"/>
                  <a:ext cx="409086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71181" y="2276872"/>
                  <a:ext cx="370915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𝚫𝛊𝛂𝛎𝛖𝛔𝛍𝛂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𝛉𝛆𝛔𝛈𝛓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:  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1181" y="2276872"/>
                  <a:ext cx="3709157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6154" r="-6732" b="-16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71181" y="2636912"/>
                <a:ext cx="3611566" cy="466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𝚳𝛆𝛕𝛒𝛐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𝛕𝛐𝛖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: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81" y="2636912"/>
                <a:ext cx="3611566" cy="4667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556439" y="3140968"/>
                <a:ext cx="36231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𝚺𝛖𝛎𝛊𝛔𝛕𝛚𝛔𝛂</m:t>
                      </m:r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439" y="3140968"/>
                <a:ext cx="362317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547664" y="3573016"/>
                <a:ext cx="35830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𝚺𝛖𝛎𝛊𝛔𝛕𝛚𝛔𝛂</m:t>
                      </m:r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𝒓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3573016"/>
                <a:ext cx="3583096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304800" y="1773139"/>
            <a:ext cx="8550309" cy="2103550"/>
            <a:chOff x="304800" y="1773139"/>
            <a:chExt cx="8550309" cy="2103550"/>
          </a:xfrm>
        </p:grpSpPr>
        <p:grpSp>
          <p:nvGrpSpPr>
            <p:cNvPr id="2" name="Group 43"/>
            <p:cNvGrpSpPr>
              <a:grpSpLocks/>
            </p:cNvGrpSpPr>
            <p:nvPr/>
          </p:nvGrpSpPr>
          <p:grpSpPr bwMode="auto">
            <a:xfrm>
              <a:off x="304800" y="1773139"/>
              <a:ext cx="4027488" cy="457200"/>
              <a:chOff x="192" y="1363"/>
              <a:chExt cx="2537" cy="288"/>
            </a:xfrm>
          </p:grpSpPr>
          <p:sp>
            <p:nvSpPr>
              <p:cNvPr id="5160" name="Text Box 15"/>
              <p:cNvSpPr txBox="1">
                <a:spLocks noChangeArrowheads="1"/>
              </p:cNvSpPr>
              <p:nvPr/>
            </p:nvSpPr>
            <p:spPr bwMode="auto">
              <a:xfrm>
                <a:off x="192" y="1363"/>
                <a:ext cx="196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>
                    <a:solidFill>
                      <a:srgbClr val="FFFF00"/>
                    </a:solidFill>
                  </a:rPr>
                  <a:t>Προσδιορισμός θέσης:</a:t>
                </a:r>
              </a:p>
            </p:txBody>
          </p:sp>
          <p:sp>
            <p:nvSpPr>
              <p:cNvPr id="5161" name="Text Box 16"/>
              <p:cNvSpPr txBox="1">
                <a:spLocks noChangeArrowheads="1"/>
              </p:cNvSpPr>
              <p:nvPr/>
            </p:nvSpPr>
            <p:spPr bwMode="auto">
              <a:xfrm>
                <a:off x="2208" y="1363"/>
                <a:ext cx="5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>
                    <a:solidFill>
                      <a:schemeClr val="bg1"/>
                    </a:solidFill>
                  </a:rPr>
                  <a:t>(</a:t>
                </a:r>
                <a:r>
                  <a:rPr lang="en-US" altLang="el-GR" sz="2400" b="1" i="1" dirty="0">
                    <a:solidFill>
                      <a:schemeClr val="bg1"/>
                    </a:solidFill>
                  </a:rPr>
                  <a:t>x,</a:t>
                </a:r>
                <a:r>
                  <a:rPr lang="el-GR" altLang="el-GR" sz="2400" b="1" i="1" dirty="0">
                    <a:solidFill>
                      <a:schemeClr val="bg1"/>
                    </a:solidFill>
                  </a:rPr>
                  <a:t> </a:t>
                </a:r>
                <a:r>
                  <a:rPr lang="en-US" altLang="el-GR" sz="2400" b="1" i="1" dirty="0">
                    <a:solidFill>
                      <a:schemeClr val="bg1"/>
                    </a:solidFill>
                  </a:rPr>
                  <a:t>y</a:t>
                </a:r>
                <a:r>
                  <a:rPr lang="en-US" altLang="el-GR" sz="2400" b="1" dirty="0">
                    <a:solidFill>
                      <a:schemeClr val="bg1"/>
                    </a:solidFill>
                  </a:rPr>
                  <a:t>)</a:t>
                </a:r>
                <a:endParaRPr lang="el-GR" altLang="el-GR" sz="24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Group 34"/>
            <p:cNvGrpSpPr>
              <a:grpSpLocks/>
            </p:cNvGrpSpPr>
            <p:nvPr/>
          </p:nvGrpSpPr>
          <p:grpSpPr bwMode="auto">
            <a:xfrm>
              <a:off x="8001000" y="1844682"/>
              <a:ext cx="152400" cy="2032007"/>
              <a:chOff x="5040" y="1162"/>
              <a:chExt cx="96" cy="1280"/>
            </a:xfrm>
          </p:grpSpPr>
          <p:sp>
            <p:nvSpPr>
              <p:cNvPr id="5139" name="Text Box 19"/>
              <p:cNvSpPr txBox="1">
                <a:spLocks noChangeArrowheads="1"/>
              </p:cNvSpPr>
              <p:nvPr/>
            </p:nvSpPr>
            <p:spPr bwMode="auto">
              <a:xfrm>
                <a:off x="5040" y="2212"/>
                <a:ext cx="96" cy="230"/>
              </a:xfrm>
              <a:prstGeom prst="rect">
                <a:avLst/>
              </a:prstGeom>
              <a:noFill/>
              <a:ln w="9525">
                <a:noFill/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5138" name="Line 17"/>
              <p:cNvSpPr>
                <a:spLocks noChangeShapeType="1"/>
              </p:cNvSpPr>
              <p:nvPr/>
            </p:nvSpPr>
            <p:spPr bwMode="auto">
              <a:xfrm>
                <a:off x="5088" y="1162"/>
                <a:ext cx="0" cy="1089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2" name="Group 37"/>
            <p:cNvGrpSpPr>
              <a:grpSpLocks/>
            </p:cNvGrpSpPr>
            <p:nvPr/>
          </p:nvGrpSpPr>
          <p:grpSpPr bwMode="auto">
            <a:xfrm>
              <a:off x="6934227" y="2636839"/>
              <a:ext cx="1920882" cy="365125"/>
              <a:chOff x="4368" y="1661"/>
              <a:chExt cx="1210" cy="230"/>
            </a:xfrm>
          </p:grpSpPr>
          <p:sp>
            <p:nvSpPr>
              <p:cNvPr id="5136" name="Line 18"/>
              <p:cNvSpPr>
                <a:spLocks noChangeShapeType="1"/>
              </p:cNvSpPr>
              <p:nvPr/>
            </p:nvSpPr>
            <p:spPr bwMode="auto">
              <a:xfrm>
                <a:off x="4512" y="1824"/>
                <a:ext cx="1066" cy="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37" name="Text Box 20"/>
              <p:cNvSpPr txBox="1">
                <a:spLocks noChangeArrowheads="1"/>
              </p:cNvSpPr>
              <p:nvPr/>
            </p:nvSpPr>
            <p:spPr bwMode="auto">
              <a:xfrm>
                <a:off x="4368" y="1661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27" name="Ομάδα 26"/>
          <p:cNvGrpSpPr/>
          <p:nvPr/>
        </p:nvGrpSpPr>
        <p:grpSpPr>
          <a:xfrm>
            <a:off x="304800" y="2420888"/>
            <a:ext cx="8227708" cy="2354609"/>
            <a:chOff x="304800" y="2420888"/>
            <a:chExt cx="8227708" cy="2354609"/>
          </a:xfrm>
        </p:grpSpPr>
        <p:grpSp>
          <p:nvGrpSpPr>
            <p:cNvPr id="3" name="Group 46"/>
            <p:cNvGrpSpPr>
              <a:grpSpLocks/>
            </p:cNvGrpSpPr>
            <p:nvPr/>
          </p:nvGrpSpPr>
          <p:grpSpPr bwMode="auto">
            <a:xfrm>
              <a:off x="304800" y="4292897"/>
              <a:ext cx="4729163" cy="482600"/>
              <a:chOff x="192" y="2199"/>
              <a:chExt cx="2979" cy="304"/>
            </a:xfrm>
          </p:grpSpPr>
          <p:sp>
            <p:nvSpPr>
              <p:cNvPr id="5158" name="Text Box 21"/>
              <p:cNvSpPr txBox="1">
                <a:spLocks noChangeArrowheads="1"/>
              </p:cNvSpPr>
              <p:nvPr/>
            </p:nvSpPr>
            <p:spPr bwMode="auto">
              <a:xfrm>
                <a:off x="192" y="2199"/>
                <a:ext cx="234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>
                    <a:solidFill>
                      <a:srgbClr val="CC9900"/>
                    </a:solidFill>
                  </a:rPr>
                  <a:t>Προσδιορισμός ταχύτητας:</a:t>
                </a:r>
              </a:p>
            </p:txBody>
          </p:sp>
          <p:sp>
            <p:nvSpPr>
              <p:cNvPr id="5159" name="Text Box 22"/>
              <p:cNvSpPr txBox="1">
                <a:spLocks noChangeArrowheads="1"/>
              </p:cNvSpPr>
              <p:nvPr/>
            </p:nvSpPr>
            <p:spPr bwMode="auto">
              <a:xfrm>
                <a:off x="2496" y="2215"/>
                <a:ext cx="6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>
                    <a:solidFill>
                      <a:schemeClr val="bg1"/>
                    </a:solidFill>
                  </a:rPr>
                  <a:t>(</a:t>
                </a:r>
                <a:r>
                  <a:rPr lang="el-GR" altLang="el-GR" sz="2400" b="1" i="1" dirty="0">
                    <a:solidFill>
                      <a:schemeClr val="bg1"/>
                    </a:solidFill>
                  </a:rPr>
                  <a:t>υ</a:t>
                </a:r>
                <a:r>
                  <a:rPr lang="en-US" altLang="el-GR" sz="2400" b="1" i="1" baseline="-25000" dirty="0">
                    <a:solidFill>
                      <a:schemeClr val="bg1"/>
                    </a:solidFill>
                  </a:rPr>
                  <a:t>x</a:t>
                </a:r>
                <a:r>
                  <a:rPr lang="en-US" altLang="el-GR" sz="2400" b="1" i="1" dirty="0">
                    <a:solidFill>
                      <a:schemeClr val="bg1"/>
                    </a:solidFill>
                  </a:rPr>
                  <a:t>,</a:t>
                </a:r>
                <a:r>
                  <a:rPr lang="el-GR" altLang="el-GR" sz="2400" b="1" i="1" dirty="0">
                    <a:solidFill>
                      <a:schemeClr val="bg1"/>
                    </a:solidFill>
                  </a:rPr>
                  <a:t> υ</a:t>
                </a:r>
                <a:r>
                  <a:rPr lang="en-US" altLang="el-GR" sz="2400" b="1" i="1" baseline="-25000" dirty="0">
                    <a:solidFill>
                      <a:schemeClr val="bg1"/>
                    </a:solidFill>
                  </a:rPr>
                  <a:t>y</a:t>
                </a:r>
                <a:r>
                  <a:rPr lang="en-US" altLang="el-GR" sz="2400" b="1" dirty="0">
                    <a:solidFill>
                      <a:schemeClr val="bg1"/>
                    </a:solidFill>
                  </a:rPr>
                  <a:t>)</a:t>
                </a:r>
                <a:endParaRPr lang="el-GR" altLang="el-GR" sz="24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" name="Τόξο 21"/>
            <p:cNvSpPr/>
            <p:nvPr/>
          </p:nvSpPr>
          <p:spPr>
            <a:xfrm>
              <a:off x="7618108" y="2442592"/>
              <a:ext cx="914400" cy="914400"/>
            </a:xfrm>
            <a:prstGeom prst="arc">
              <a:avLst>
                <a:gd name="adj1" fmla="val 14026610"/>
                <a:gd name="adj2" fmla="val 0"/>
              </a:avLst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7985025" y="2420888"/>
                  <a:ext cx="44274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𝝋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85025" y="2420888"/>
                  <a:ext cx="442749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55951" y="5665037"/>
                <a:ext cx="4604081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𝚫𝛊𝛂𝛎𝛖𝛔𝛍𝛂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𝛕𝛂𝛘𝛖𝛕𝛈𝛕𝛂𝛓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:  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51" y="5665037"/>
                <a:ext cx="4604081" cy="428259"/>
              </a:xfrm>
              <a:prstGeom prst="rect">
                <a:avLst/>
              </a:prstGeom>
              <a:blipFill rotWithShape="1">
                <a:blip r:embed="rId10"/>
                <a:stretch>
                  <a:fillRect t="-5634" r="-4503" b="-56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23528" y="6094718"/>
                <a:ext cx="3605538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𝚳𝛆𝛕𝛒𝛐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𝛕𝛈𝛓</m:t>
                      </m:r>
                      <m:r>
                        <a:rPr lang="el-GR" sz="2000" b="1" i="0" smtClean="0">
                          <a:solidFill>
                            <a:srgbClr val="CC9900"/>
                          </a:solidFill>
                          <a:latin typeface="Cambria Math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:    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  <m:sup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l-GR" sz="2000" b="1" dirty="0">
                  <a:solidFill>
                    <a:srgbClr val="CC99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6094718"/>
                <a:ext cx="3605538" cy="71865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1529265" y="1908039"/>
            <a:ext cx="6928935" cy="3753209"/>
            <a:chOff x="1529265" y="1908039"/>
            <a:chExt cx="6928935" cy="3753209"/>
          </a:xfrm>
        </p:grpSpPr>
        <p:sp>
          <p:nvSpPr>
            <p:cNvPr id="5145" name="Text Box 27"/>
            <p:cNvSpPr txBox="1">
              <a:spLocks noChangeArrowheads="1"/>
            </p:cNvSpPr>
            <p:nvPr/>
          </p:nvSpPr>
          <p:spPr bwMode="auto">
            <a:xfrm>
              <a:off x="8153400" y="1908039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CC9900"/>
                  </a:solidFill>
                </a:rPr>
                <a:t>υ</a:t>
              </a:r>
              <a:r>
                <a:rPr lang="en-US" altLang="el-GR" sz="2400" b="1" i="1" baseline="-25000" dirty="0">
                  <a:solidFill>
                    <a:srgbClr val="CC9900"/>
                  </a:solidFill>
                </a:rPr>
                <a:t>y</a:t>
              </a:r>
              <a:endParaRPr lang="el-GR" altLang="el-GR" sz="2400" b="1" dirty="0">
                <a:solidFill>
                  <a:srgbClr val="CC9900"/>
                </a:solidFill>
              </a:endParaRPr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7509677" y="2154820"/>
              <a:ext cx="53340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1529265" y="5232989"/>
                  <a:ext cx="3712362" cy="4282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0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𝐲</m:t>
                        </m:r>
                        <m:r>
                          <a:rPr lang="en-US" sz="2000" b="1" i="0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sz="2000" b="1" i="0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𝚺𝛖𝛎𝛊𝛔𝛕𝛚𝛔𝛂</m:t>
                        </m:r>
                        <m:r>
                          <a:rPr lang="en-US" sz="2000" b="1" i="0" smtClean="0">
                            <a:solidFill>
                              <a:srgbClr val="CC9900"/>
                            </a:solidFill>
                            <a:latin typeface="Cambria Math"/>
                          </a:rPr>
                          <m:t>:   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CC99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9265" y="5232989"/>
                  <a:ext cx="3712362" cy="428259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563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44" name="Line 26"/>
            <p:cNvSpPr>
              <a:spLocks noChangeShapeType="1"/>
            </p:cNvSpPr>
            <p:nvPr/>
          </p:nvSpPr>
          <p:spPr bwMode="auto">
            <a:xfrm flipH="1" flipV="1">
              <a:off x="8077200" y="2132856"/>
              <a:ext cx="0" cy="756000"/>
            </a:xfrm>
            <a:prstGeom prst="line">
              <a:avLst/>
            </a:prstGeom>
            <a:noFill/>
            <a:ln w="38100">
              <a:solidFill>
                <a:srgbClr val="CC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1538040" y="2204944"/>
            <a:ext cx="6526272" cy="3024256"/>
            <a:chOff x="1538040" y="2204944"/>
            <a:chExt cx="6526272" cy="3024256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1538040" y="2204944"/>
              <a:ext cx="6075064" cy="3024256"/>
              <a:chOff x="1538040" y="2204944"/>
              <a:chExt cx="6075064" cy="3024256"/>
            </a:xfrm>
          </p:grpSpPr>
          <p:sp>
            <p:nvSpPr>
              <p:cNvPr id="5140" name="Line 24"/>
              <p:cNvSpPr>
                <a:spLocks noChangeShapeType="1"/>
              </p:cNvSpPr>
              <p:nvPr/>
            </p:nvSpPr>
            <p:spPr bwMode="auto">
              <a:xfrm>
                <a:off x="7433477" y="2204944"/>
                <a:ext cx="0" cy="720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42" name="Text Box 28"/>
              <p:cNvSpPr txBox="1">
                <a:spLocks noChangeArrowheads="1"/>
              </p:cNvSpPr>
              <p:nvPr/>
            </p:nvSpPr>
            <p:spPr bwMode="auto">
              <a:xfrm>
                <a:off x="7308304" y="2842303"/>
                <a:ext cx="3048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CC9900"/>
                    </a:solidFill>
                  </a:rPr>
                  <a:t>υ</a:t>
                </a:r>
                <a:r>
                  <a:rPr lang="en-US" altLang="el-GR" sz="2400" b="1" i="1" baseline="-25000" dirty="0">
                    <a:solidFill>
                      <a:srgbClr val="CC9900"/>
                    </a:solidFill>
                  </a:rPr>
                  <a:t>x</a:t>
                </a:r>
                <a:endParaRPr lang="el-GR" altLang="el-GR" sz="2400" b="1" dirty="0">
                  <a:solidFill>
                    <a:srgbClr val="CC99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1538040" y="4829090"/>
                    <a:ext cx="375404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CC99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000" b="1" i="0" smtClean="0">
                              <a:solidFill>
                                <a:srgbClr val="CC99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0" smtClean="0">
                              <a:solidFill>
                                <a:srgbClr val="CC9900"/>
                              </a:solidFill>
                              <a:latin typeface="Cambria Math"/>
                            </a:rPr>
                            <m:t>𝚺𝛖𝛎𝛊𝛔𝛕𝛚𝛔𝛂</m:t>
                          </m:r>
                          <m:r>
                            <a:rPr lang="en-US" sz="2000" b="1" i="0" smtClean="0">
                              <a:solidFill>
                                <a:srgbClr val="CC9900"/>
                              </a:solidFill>
                              <a:latin typeface="Cambria Math"/>
                            </a:rPr>
                            <m:t>:   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func>
                        </m:oMath>
                      </m:oMathPara>
                    </a14:m>
                    <a:endParaRPr lang="el-GR" sz="2000" b="1" dirty="0">
                      <a:solidFill>
                        <a:srgbClr val="CC99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38040" y="4829090"/>
                    <a:ext cx="375404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141" name="Line 25"/>
            <p:cNvSpPr>
              <a:spLocks noChangeShapeType="1"/>
            </p:cNvSpPr>
            <p:nvPr/>
          </p:nvSpPr>
          <p:spPr bwMode="auto">
            <a:xfrm flipH="1">
              <a:off x="7380312" y="2895468"/>
              <a:ext cx="684000" cy="0"/>
            </a:xfrm>
            <a:prstGeom prst="line">
              <a:avLst/>
            </a:prstGeom>
            <a:noFill/>
            <a:ln w="38100">
              <a:solidFill>
                <a:srgbClr val="CC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56" grpId="0"/>
      <p:bldP spid="57" grpId="0"/>
      <p:bldP spid="58" grpId="0"/>
      <p:bldP spid="65" grpId="0"/>
      <p:bldP spid="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Ομάδα 17"/>
          <p:cNvGrpSpPr/>
          <p:nvPr/>
        </p:nvGrpSpPr>
        <p:grpSpPr>
          <a:xfrm>
            <a:off x="6141342" y="4310360"/>
            <a:ext cx="2590800" cy="2014242"/>
            <a:chOff x="6141342" y="4310360"/>
            <a:chExt cx="2590800" cy="2014242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6141342" y="4310360"/>
              <a:ext cx="2590800" cy="2014242"/>
              <a:chOff x="6141342" y="4310360"/>
              <a:chExt cx="2590800" cy="2014242"/>
            </a:xfrm>
          </p:grpSpPr>
          <p:grpSp>
            <p:nvGrpSpPr>
              <p:cNvPr id="6157" name="Group 75"/>
              <p:cNvGrpSpPr>
                <a:grpSpLocks/>
              </p:cNvGrpSpPr>
              <p:nvPr/>
            </p:nvGrpSpPr>
            <p:grpSpPr bwMode="auto">
              <a:xfrm>
                <a:off x="6141342" y="4376739"/>
                <a:ext cx="2590800" cy="1947863"/>
                <a:chOff x="3600" y="2757"/>
                <a:chExt cx="1632" cy="1227"/>
              </a:xfrm>
            </p:grpSpPr>
            <p:grpSp>
              <p:nvGrpSpPr>
                <p:cNvPr id="6163" name="Group 73"/>
                <p:cNvGrpSpPr>
                  <a:grpSpLocks/>
                </p:cNvGrpSpPr>
                <p:nvPr/>
              </p:nvGrpSpPr>
              <p:grpSpPr bwMode="auto">
                <a:xfrm>
                  <a:off x="3600" y="2976"/>
                  <a:ext cx="1632" cy="1008"/>
                  <a:chOff x="3600" y="2976"/>
                  <a:chExt cx="1632" cy="1008"/>
                </a:xfrm>
              </p:grpSpPr>
              <p:sp>
                <p:nvSpPr>
                  <p:cNvPr id="6168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600" y="2976"/>
                    <a:ext cx="1632" cy="1008"/>
                  </a:xfrm>
                  <a:prstGeom prst="ellipse">
                    <a:avLst/>
                  </a:prstGeom>
                  <a:solidFill>
                    <a:srgbClr val="0000FF"/>
                  </a:solidFill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6169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4394" y="3463"/>
                    <a:ext cx="45" cy="4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sp>
              <p:nvSpPr>
                <p:cNvPr id="6166" name="Line 6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3" y="2757"/>
                  <a:ext cx="528" cy="384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Ορθογώνιο 44"/>
                  <p:cNvSpPr/>
                  <p:nvPr/>
                </p:nvSpPr>
                <p:spPr>
                  <a:xfrm>
                    <a:off x="7308304" y="4310360"/>
                    <a:ext cx="43794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Ορθογώνιο 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8304" y="4310360"/>
                    <a:ext cx="437940" cy="46166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3" name="Oval 43"/>
            <p:cNvSpPr>
              <a:spLocks noChangeArrowheads="1"/>
            </p:cNvSpPr>
            <p:nvPr/>
          </p:nvSpPr>
          <p:spPr bwMode="auto">
            <a:xfrm>
              <a:off x="8427343" y="4953002"/>
              <a:ext cx="152400" cy="152400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295400" y="0"/>
            <a:ext cx="678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Πως περιγράφεται η Κυκλική Κίνηση</a:t>
            </a: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0" y="711200"/>
            <a:ext cx="634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Απαιτείται ένα Σύστημα Συντεταγμένων</a:t>
            </a:r>
          </a:p>
        </p:txBody>
      </p:sp>
      <p:sp>
        <p:nvSpPr>
          <p:cNvPr id="6148" name="Text Box 17"/>
          <p:cNvSpPr txBox="1">
            <a:spLocks noChangeArrowheads="1"/>
          </p:cNvSpPr>
          <p:nvPr/>
        </p:nvSpPr>
        <p:spPr bwMode="auto">
          <a:xfrm>
            <a:off x="0" y="1772816"/>
            <a:ext cx="8723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2</a:t>
            </a:r>
            <a:r>
              <a:rPr lang="en-US" altLang="el-GR" sz="2400" b="1" dirty="0">
                <a:solidFill>
                  <a:srgbClr val="FFFF00"/>
                </a:solidFill>
              </a:rPr>
              <a:t>. </a:t>
            </a:r>
            <a:r>
              <a:rPr lang="el-GR" altLang="el-GR" sz="2400" b="1" dirty="0">
                <a:solidFill>
                  <a:srgbClr val="FFFF00"/>
                </a:solidFill>
              </a:rPr>
              <a:t>….. Ή ένα Σύστημα Συντεταγμένων</a:t>
            </a:r>
            <a:r>
              <a:rPr lang="en-US" altLang="el-GR" sz="2400" b="1" dirty="0">
                <a:solidFill>
                  <a:srgbClr val="FFFF00"/>
                </a:solidFill>
              </a:rPr>
              <a:t>  (</a:t>
            </a:r>
            <a:r>
              <a:rPr lang="en-US" altLang="el-GR" sz="2400" b="1" i="1" dirty="0">
                <a:solidFill>
                  <a:srgbClr val="FFFF00"/>
                </a:solidFill>
              </a:rPr>
              <a:t>r, t, z</a:t>
            </a:r>
            <a:r>
              <a:rPr lang="en-US" altLang="el-GR" sz="2400" b="1" dirty="0" smtClean="0">
                <a:solidFill>
                  <a:srgbClr val="FFFF00"/>
                </a:solidFill>
              </a:rPr>
              <a:t>) – 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Πολικό Σύστημα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136525" y="2372891"/>
            <a:ext cx="976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Όπου: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35496" y="2865016"/>
            <a:ext cx="8764909" cy="2300709"/>
            <a:chOff x="35496" y="2865016"/>
            <a:chExt cx="8764909" cy="2300709"/>
          </a:xfrm>
        </p:grpSpPr>
        <p:sp>
          <p:nvSpPr>
            <p:cNvPr id="5181" name="Rectangle 61"/>
            <p:cNvSpPr>
              <a:spLocks noChangeArrowheads="1"/>
            </p:cNvSpPr>
            <p:nvPr/>
          </p:nvSpPr>
          <p:spPr bwMode="auto">
            <a:xfrm>
              <a:off x="35496" y="2865016"/>
              <a:ext cx="52565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  1.  Η αρχή Ο των αξόνων ταυτίζεται με τη θέση του σώματος που περιστρέφεται.</a:t>
              </a:r>
            </a:p>
          </p:txBody>
        </p:sp>
        <p:sp>
          <p:nvSpPr>
            <p:cNvPr id="5185" name="Text Box 65"/>
            <p:cNvSpPr txBox="1">
              <a:spLocks noChangeArrowheads="1"/>
            </p:cNvSpPr>
            <p:nvPr/>
          </p:nvSpPr>
          <p:spPr bwMode="auto">
            <a:xfrm>
              <a:off x="8579742" y="4800600"/>
              <a:ext cx="220663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l-GR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Ο</a:t>
              </a: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35496" y="3429000"/>
            <a:ext cx="9001446" cy="2664296"/>
            <a:chOff x="35496" y="3429000"/>
            <a:chExt cx="9001446" cy="2664296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35496" y="3429000"/>
              <a:ext cx="9001446" cy="2664296"/>
              <a:chOff x="35496" y="3429000"/>
              <a:chExt cx="9001446" cy="2664296"/>
            </a:xfrm>
          </p:grpSpPr>
          <p:grpSp>
            <p:nvGrpSpPr>
              <p:cNvPr id="4" name="Group 55"/>
              <p:cNvGrpSpPr>
                <a:grpSpLocks/>
              </p:cNvGrpSpPr>
              <p:nvPr/>
            </p:nvGrpSpPr>
            <p:grpSpPr bwMode="auto">
              <a:xfrm>
                <a:off x="6731892" y="3429000"/>
                <a:ext cx="2305050" cy="1978025"/>
                <a:chOff x="3972" y="2160"/>
                <a:chExt cx="1452" cy="1246"/>
              </a:xfrm>
            </p:grpSpPr>
            <p:sp>
              <p:nvSpPr>
                <p:cNvPr id="617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972" y="2160"/>
                  <a:ext cx="255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>
                      <a:solidFill>
                        <a:srgbClr val="FFFF00"/>
                      </a:solidFill>
                    </a:rPr>
                    <a:t>+</a:t>
                  </a:r>
                  <a:r>
                    <a:rPr lang="en-US" altLang="el-GR" sz="2800" b="1" i="1" dirty="0" smtClean="0">
                      <a:solidFill>
                        <a:srgbClr val="FFFF00"/>
                      </a:solidFill>
                    </a:rPr>
                    <a:t>t 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71" name="Line 57"/>
                <p:cNvSpPr>
                  <a:spLocks noChangeShapeType="1"/>
                </p:cNvSpPr>
                <p:nvPr/>
              </p:nvSpPr>
              <p:spPr bwMode="auto">
                <a:xfrm flipH="1" flipV="1">
                  <a:off x="4032" y="2400"/>
                  <a:ext cx="1392" cy="1006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72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4752" y="2879"/>
                  <a:ext cx="336" cy="249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5183" name="Rectangle 63"/>
              <p:cNvSpPr>
                <a:spLocks noChangeArrowheads="1"/>
              </p:cNvSpPr>
              <p:nvPr/>
            </p:nvSpPr>
            <p:spPr bwMode="auto">
              <a:xfrm>
                <a:off x="35496" y="5178896"/>
                <a:ext cx="5131623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457200" indent="-457200">
                  <a:defRPr/>
                </a:pPr>
                <a:r>
                  <a:rPr lang="el-GR" sz="2000" b="1" dirty="0">
                    <a:solidFill>
                      <a:srgbClr val="FFFF00"/>
                    </a:solidFill>
                  </a:rPr>
                  <a:t>  3.  Ο</a:t>
                </a:r>
                <a:r>
                  <a:rPr lang="en-US" sz="2000" b="1" dirty="0">
                    <a:solidFill>
                      <a:srgbClr val="FFFF00"/>
                    </a:solidFill>
                  </a:rPr>
                  <a:t> </a:t>
                </a:r>
                <a:r>
                  <a:rPr lang="en-US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t</a:t>
                </a:r>
                <a:r>
                  <a:rPr lang="el-GR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-άξονας</a:t>
                </a:r>
                <a:r>
                  <a:rPr lang="el-GR" sz="2000" b="1" i="1" dirty="0">
                    <a:solidFill>
                      <a:srgbClr val="FFFF00"/>
                    </a:solidFill>
                  </a:rPr>
                  <a:t> </a:t>
                </a:r>
                <a:r>
                  <a:rPr lang="el-GR" sz="2000" b="1" dirty="0">
                    <a:solidFill>
                      <a:srgbClr val="FFFF00"/>
                    </a:solidFill>
                  </a:rPr>
                  <a:t>(</a:t>
                </a:r>
                <a:r>
                  <a:rPr lang="el-GR" sz="2000" b="1" dirty="0" err="1">
                    <a:solidFill>
                      <a:srgbClr val="FFFF00"/>
                    </a:solidFill>
                  </a:rPr>
                  <a:t>εφαπτομενικός</a:t>
                </a:r>
                <a:r>
                  <a:rPr lang="el-GR" sz="2000" b="1" dirty="0">
                    <a:solidFill>
                      <a:srgbClr val="FFFF00"/>
                    </a:solidFill>
                  </a:rPr>
                  <a:t>) είναι εφαπτόμενος στην κυκλική τροχιά και δείχνει στην </a:t>
                </a:r>
                <a:r>
                  <a:rPr lang="en-US" sz="2000" b="1" dirty="0" err="1">
                    <a:solidFill>
                      <a:srgbClr val="FFFF00"/>
                    </a:solidFill>
                  </a:rPr>
                  <a:t>ccw</a:t>
                </a:r>
                <a:r>
                  <a:rPr lang="el-GR" sz="2000" b="1" dirty="0">
                    <a:solidFill>
                      <a:srgbClr val="FFFF00"/>
                    </a:solidFill>
                  </a:rPr>
                  <a:t> διεύθυνση.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7970142" y="4265474"/>
                  <a:ext cx="391453" cy="46243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0142" y="4265474"/>
                  <a:ext cx="391453" cy="4624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0526" r="-1538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35496" y="2819400"/>
            <a:ext cx="9001436" cy="3993976"/>
            <a:chOff x="35496" y="2819400"/>
            <a:chExt cx="9001436" cy="3993976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35496" y="2819400"/>
              <a:ext cx="9001436" cy="3993976"/>
              <a:chOff x="35496" y="2819400"/>
              <a:chExt cx="9001436" cy="3993976"/>
            </a:xfrm>
          </p:grpSpPr>
          <p:grpSp>
            <p:nvGrpSpPr>
              <p:cNvPr id="6174" name="Group 50"/>
              <p:cNvGrpSpPr>
                <a:grpSpLocks/>
              </p:cNvGrpSpPr>
              <p:nvPr/>
            </p:nvGrpSpPr>
            <p:grpSpPr bwMode="auto">
              <a:xfrm>
                <a:off x="8503532" y="2819400"/>
                <a:ext cx="533400" cy="2209800"/>
                <a:chOff x="5088" y="1776"/>
                <a:chExt cx="336" cy="1392"/>
              </a:xfrm>
            </p:grpSpPr>
            <p:sp>
              <p:nvSpPr>
                <p:cNvPr id="6176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5136" y="1776"/>
                  <a:ext cx="288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 smtClean="0">
                      <a:solidFill>
                        <a:srgbClr val="FFFF00"/>
                      </a:solidFill>
                    </a:rPr>
                    <a:t>+z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77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5088" y="1824"/>
                  <a:ext cx="0" cy="1344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78" name="Line 53"/>
                <p:cNvSpPr>
                  <a:spLocks noChangeShapeType="1"/>
                </p:cNvSpPr>
                <p:nvPr/>
              </p:nvSpPr>
              <p:spPr bwMode="auto">
                <a:xfrm flipH="1" flipV="1">
                  <a:off x="5088" y="2659"/>
                  <a:ext cx="0" cy="48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5184" name="Rectangle 64"/>
              <p:cNvSpPr>
                <a:spLocks noChangeArrowheads="1"/>
              </p:cNvSpPr>
              <p:nvPr/>
            </p:nvSpPr>
            <p:spPr bwMode="auto">
              <a:xfrm>
                <a:off x="35496" y="6203776"/>
                <a:ext cx="4752528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457200" indent="-457200">
                  <a:defRPr/>
                </a:pPr>
                <a:r>
                  <a:rPr lang="el-GR" sz="2000" b="1" dirty="0">
                    <a:solidFill>
                      <a:srgbClr val="FFFF00"/>
                    </a:solidFill>
                  </a:rPr>
                  <a:t>  4.  Ο </a:t>
                </a:r>
                <a:r>
                  <a:rPr lang="en-US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z-</a:t>
                </a:r>
                <a:r>
                  <a:rPr lang="el-GR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άξονας</a:t>
                </a:r>
                <a:r>
                  <a:rPr lang="el-GR" sz="2000" b="1" i="1" dirty="0">
                    <a:solidFill>
                      <a:srgbClr val="FFFF00"/>
                    </a:solidFill>
                  </a:rPr>
                  <a:t> </a:t>
                </a:r>
                <a:r>
                  <a:rPr lang="el-GR" sz="2000" b="1" dirty="0">
                    <a:solidFill>
                      <a:srgbClr val="FFFF00"/>
                    </a:solidFill>
                  </a:rPr>
                  <a:t>είναι κάθετος στο επίπεδο της κυκλικής τροχιάς.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Ορθογώνιο 48"/>
                <p:cNvSpPr/>
                <p:nvPr/>
              </p:nvSpPr>
              <p:spPr>
                <a:xfrm>
                  <a:off x="8460432" y="4293096"/>
                  <a:ext cx="449162" cy="4816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Ορθογώνιο 4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0432" y="4293096"/>
                  <a:ext cx="449162" cy="48160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34518" y="3645024"/>
            <a:ext cx="9001979" cy="2819699"/>
            <a:chOff x="34518" y="3645024"/>
            <a:chExt cx="9001979" cy="2819699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34518" y="3645024"/>
              <a:ext cx="9001979" cy="2819699"/>
              <a:chOff x="79414" y="3630316"/>
              <a:chExt cx="9001979" cy="2819699"/>
            </a:xfrm>
          </p:grpSpPr>
          <p:grpSp>
            <p:nvGrpSpPr>
              <p:cNvPr id="11" name="Ομάδα 10"/>
              <p:cNvGrpSpPr/>
              <p:nvPr/>
            </p:nvGrpSpPr>
            <p:grpSpPr>
              <a:xfrm>
                <a:off x="79414" y="3630316"/>
                <a:ext cx="9001979" cy="2819699"/>
                <a:chOff x="79414" y="3630316"/>
                <a:chExt cx="9001979" cy="2819699"/>
              </a:xfrm>
            </p:grpSpPr>
            <p:sp>
              <p:nvSpPr>
                <p:cNvPr id="5182" name="Rectangle 62"/>
                <p:cNvSpPr>
                  <a:spLocks noChangeArrowheads="1"/>
                </p:cNvSpPr>
                <p:nvPr/>
              </p:nvSpPr>
              <p:spPr bwMode="auto">
                <a:xfrm>
                  <a:off x="79414" y="3630316"/>
                  <a:ext cx="4897522" cy="923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0" tIns="0" rIns="0" bIns="0">
                  <a:spAutoFit/>
                </a:bodyPr>
                <a:lstStyle/>
                <a:p>
                  <a:pPr marL="457200" indent="-457200">
                    <a:defRPr/>
                  </a:pPr>
                  <a:r>
                    <a:rPr lang="el-GR" sz="2000" b="1" dirty="0">
                      <a:solidFill>
                        <a:srgbClr val="FFFF00"/>
                      </a:solidFill>
                    </a:rPr>
                    <a:t>  2.  Ο </a:t>
                  </a:r>
                  <a:r>
                    <a:rPr lang="en-US" sz="2000" b="1" i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r</a:t>
                  </a:r>
                  <a:r>
                    <a:rPr lang="el-GR" sz="2000" b="1" i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-άξονας</a:t>
                  </a:r>
                  <a:r>
                    <a:rPr lang="el-GR" sz="2000" b="1" i="1" dirty="0">
                      <a:solidFill>
                        <a:srgbClr val="FFFF00"/>
                      </a:solidFill>
                    </a:rPr>
                    <a:t> </a:t>
                  </a:r>
                  <a:r>
                    <a:rPr lang="el-GR" sz="2000" b="1" dirty="0">
                      <a:solidFill>
                        <a:srgbClr val="FFFF00"/>
                      </a:solidFill>
                    </a:rPr>
                    <a:t>(</a:t>
                  </a:r>
                  <a:r>
                    <a:rPr lang="el-GR" sz="2000" b="1" dirty="0" err="1">
                      <a:solidFill>
                        <a:srgbClr val="FFFF00"/>
                      </a:solidFill>
                    </a:rPr>
                    <a:t>ακτινικός)έχει</a:t>
                  </a:r>
                  <a:r>
                    <a:rPr lang="el-GR" sz="2000" b="1" dirty="0">
                      <a:solidFill>
                        <a:srgbClr val="FFFF00"/>
                      </a:solidFill>
                    </a:rPr>
                    <a:t> διεύθυνση και φορά από το σωματίδιο προς το κέντρο της κυκλικής τροχιάς.</a:t>
                  </a:r>
                </a:p>
              </p:txBody>
            </p:sp>
            <p:grpSp>
              <p:nvGrpSpPr>
                <p:cNvPr id="8" name="Group 44"/>
                <p:cNvGrpSpPr>
                  <a:grpSpLocks/>
                </p:cNvGrpSpPr>
                <p:nvPr/>
              </p:nvGrpSpPr>
              <p:grpSpPr bwMode="auto">
                <a:xfrm>
                  <a:off x="5844480" y="4840289"/>
                  <a:ext cx="3236913" cy="1609726"/>
                  <a:chOff x="3413" y="3049"/>
                  <a:chExt cx="2039" cy="1014"/>
                </a:xfrm>
              </p:grpSpPr>
              <p:sp>
                <p:nvSpPr>
                  <p:cNvPr id="6159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13" y="3792"/>
                    <a:ext cx="235" cy="27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800" b="1" i="1" dirty="0" smtClean="0">
                        <a:solidFill>
                          <a:srgbClr val="FFFF00"/>
                        </a:solidFill>
                      </a:rPr>
                      <a:t>+r</a:t>
                    </a:r>
                    <a:endParaRPr lang="el-GR" altLang="el-GR" sz="2800" b="1" i="1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6160" name="Line 4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04" y="3049"/>
                    <a:ext cx="1948" cy="839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Ορθογώνιο 46"/>
                  <p:cNvSpPr/>
                  <p:nvPr/>
                </p:nvSpPr>
                <p:spPr>
                  <a:xfrm>
                    <a:off x="8150616" y="5070476"/>
                    <a:ext cx="42672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Ορθογώνιο 4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0616" y="5070476"/>
                    <a:ext cx="426720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t="-3947" r="-18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44" name="Line 53"/>
            <p:cNvSpPr>
              <a:spLocks noChangeShapeType="1"/>
            </p:cNvSpPr>
            <p:nvPr/>
          </p:nvSpPr>
          <p:spPr bwMode="auto">
            <a:xfrm flipH="1">
              <a:off x="7906017" y="5046227"/>
              <a:ext cx="626421" cy="292195"/>
            </a:xfrm>
            <a:prstGeom prst="line">
              <a:avLst/>
            </a:prstGeom>
            <a:noFill/>
            <a:ln w="4445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323528" y="4594309"/>
            <a:ext cx="8136904" cy="944957"/>
            <a:chOff x="323528" y="4594309"/>
            <a:chExt cx="8136904" cy="944957"/>
          </a:xfrm>
        </p:grpSpPr>
        <p:grpSp>
          <p:nvGrpSpPr>
            <p:cNvPr id="3" name="Ομάδα 2"/>
            <p:cNvGrpSpPr/>
            <p:nvPr/>
          </p:nvGrpSpPr>
          <p:grpSpPr>
            <a:xfrm>
              <a:off x="7398394" y="5021145"/>
              <a:ext cx="1062038" cy="518121"/>
              <a:chOff x="7472809" y="4911551"/>
              <a:chExt cx="1062038" cy="51812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Ορθογώνιο 45"/>
                  <p:cNvSpPr/>
                  <p:nvPr/>
                </p:nvSpPr>
                <p:spPr>
                  <a:xfrm>
                    <a:off x="7529657" y="4911551"/>
                    <a:ext cx="426719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6" name="Ορθογώνιο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29657" y="4911551"/>
                    <a:ext cx="426719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8" name="Line 47"/>
              <p:cNvSpPr>
                <a:spLocks noChangeShapeType="1"/>
              </p:cNvSpPr>
              <p:nvPr/>
            </p:nvSpPr>
            <p:spPr bwMode="auto">
              <a:xfrm flipH="1">
                <a:off x="7472809" y="4940722"/>
                <a:ext cx="1062038" cy="48895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23528" y="4594309"/>
                  <a:ext cx="4825514" cy="49244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𝚻𝛐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𝛅𝛊𝛂𝛎𝛖𝛔𝛍𝛂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𝛉𝛆𝛔𝛈𝛓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𝛕𝛐𝛖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𝛋𝛆𝛎𝛕𝛒𝛐𝛖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𝛕𝛈𝛓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𝛋𝛖𝛋𝛌𝛊𝛋𝛈𝛓</m:t>
                        </m:r>
                      </m:oMath>
                    </m:oMathPara>
                  </a14:m>
                  <a:endParaRPr lang="en-US" sz="1600" b="1" i="0" dirty="0" smtClean="0">
                    <a:solidFill>
                      <a:schemeClr val="bg1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𝛕𝛒𝛐𝛘𝛊𝛂𝛓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𝛑𝛂𝛒𝛂𝛍𝛆𝛎𝛆𝛊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𝛔𝛕𝛂𝛉𝛆𝛒𝛐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</m:t>
                        </m:r>
                        <m:r>
                          <m:rPr>
                            <m:sty m:val="p"/>
                          </m:rP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ύ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𝛔𝛕𝛈𝛍𝛂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28" y="4594309"/>
                  <a:ext cx="4825514" cy="492443"/>
                </a:xfrm>
                <a:prstGeom prst="rect">
                  <a:avLst/>
                </a:prstGeom>
                <a:blipFill>
                  <a:blip r:embed="rId7"/>
                  <a:stretch>
                    <a:fillRect l="-126" r="-505" b="-1875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Ομάδα 57"/>
          <p:cNvGrpSpPr/>
          <p:nvPr/>
        </p:nvGrpSpPr>
        <p:grpSpPr>
          <a:xfrm>
            <a:off x="0" y="0"/>
            <a:ext cx="8965060" cy="6813376"/>
            <a:chOff x="0" y="0"/>
            <a:chExt cx="8965060" cy="6813376"/>
          </a:xfrm>
        </p:grpSpPr>
        <p:grpSp>
          <p:nvGrpSpPr>
            <p:cNvPr id="3" name="Ομάδα 2"/>
            <p:cNvGrpSpPr/>
            <p:nvPr/>
          </p:nvGrpSpPr>
          <p:grpSpPr>
            <a:xfrm>
              <a:off x="5703195" y="4724400"/>
              <a:ext cx="3028953" cy="1600200"/>
              <a:chOff x="5703195" y="4724400"/>
              <a:chExt cx="3028953" cy="1600200"/>
            </a:xfrm>
          </p:grpSpPr>
          <p:grpSp>
            <p:nvGrpSpPr>
              <p:cNvPr id="5" name="Group 75"/>
              <p:cNvGrpSpPr>
                <a:grpSpLocks/>
              </p:cNvGrpSpPr>
              <p:nvPr/>
            </p:nvGrpSpPr>
            <p:grpSpPr bwMode="auto">
              <a:xfrm>
                <a:off x="5703195" y="4724400"/>
                <a:ext cx="3028953" cy="1600200"/>
                <a:chOff x="3324" y="2976"/>
                <a:chExt cx="1908" cy="1008"/>
              </a:xfrm>
            </p:grpSpPr>
            <p:grpSp>
              <p:nvGrpSpPr>
                <p:cNvPr id="7" name="Group 73"/>
                <p:cNvGrpSpPr>
                  <a:grpSpLocks/>
                </p:cNvGrpSpPr>
                <p:nvPr/>
              </p:nvGrpSpPr>
              <p:grpSpPr bwMode="auto">
                <a:xfrm>
                  <a:off x="3600" y="2976"/>
                  <a:ext cx="1632" cy="1008"/>
                  <a:chOff x="3600" y="2976"/>
                  <a:chExt cx="1632" cy="1008"/>
                </a:xfrm>
              </p:grpSpPr>
              <p:sp>
                <p:nvSpPr>
                  <p:cNvPr id="11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600" y="2976"/>
                    <a:ext cx="1632" cy="1008"/>
                  </a:xfrm>
                  <a:prstGeom prst="ellipse">
                    <a:avLst/>
                  </a:prstGeom>
                  <a:solidFill>
                    <a:srgbClr val="0000FF"/>
                  </a:solidFill>
                  <a:ln w="3810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sp>
                <p:nvSpPr>
                  <p:cNvPr id="12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4394" y="3463"/>
                    <a:ext cx="45" cy="4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sp>
              <p:nvSpPr>
                <p:cNvPr id="10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3324" y="3172"/>
                  <a:ext cx="467" cy="437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Ορθογώνιο 5"/>
                  <p:cNvSpPr/>
                  <p:nvPr/>
                </p:nvSpPr>
                <p:spPr>
                  <a:xfrm>
                    <a:off x="5718236" y="5631631"/>
                    <a:ext cx="43794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Ορθογώνιο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18236" y="5631631"/>
                    <a:ext cx="437940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1295400" y="0"/>
              <a:ext cx="67818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b="1" dirty="0">
                  <a:solidFill>
                    <a:schemeClr val="bg1"/>
                  </a:solidFill>
                </a:rPr>
                <a:t>Πως περιγράφεται η Κυκλική Κίνηση</a:t>
              </a:r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0" y="711200"/>
              <a:ext cx="634365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solidFill>
                    <a:schemeClr val="bg1"/>
                  </a:solidFill>
                </a:rPr>
                <a:t>Απαιτείται ένα Σύστημα Συντεταγμένων</a:t>
              </a: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0" y="1772816"/>
              <a:ext cx="872367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</a:rPr>
                <a:t>2</a:t>
              </a:r>
              <a:r>
                <a:rPr lang="en-US" altLang="el-GR" sz="2400" b="1" dirty="0">
                  <a:solidFill>
                    <a:srgbClr val="FFFF00"/>
                  </a:solidFill>
                </a:rPr>
                <a:t>. </a:t>
              </a:r>
              <a:r>
                <a:rPr lang="el-GR" altLang="el-GR" sz="2400" b="1" dirty="0">
                  <a:solidFill>
                    <a:srgbClr val="FFFF00"/>
                  </a:solidFill>
                </a:rPr>
                <a:t>….. Ή ένα Σύστημα Συντεταγμένων</a:t>
              </a:r>
              <a:r>
                <a:rPr lang="en-US" altLang="el-GR" sz="2400" b="1" dirty="0">
                  <a:solidFill>
                    <a:srgbClr val="FFFF00"/>
                  </a:solidFill>
                </a:rPr>
                <a:t>  (</a:t>
              </a:r>
              <a:r>
                <a:rPr lang="en-US" altLang="el-GR" sz="2400" b="1" i="1" dirty="0">
                  <a:solidFill>
                    <a:srgbClr val="FFFF00"/>
                  </a:solidFill>
                </a:rPr>
                <a:t>r, t, z</a:t>
              </a:r>
              <a:r>
                <a:rPr lang="en-US" altLang="el-GR" sz="2400" b="1" dirty="0" smtClean="0">
                  <a:solidFill>
                    <a:srgbClr val="FFFF00"/>
                  </a:solidFill>
                </a:rPr>
                <a:t>) – </a:t>
              </a:r>
              <a:r>
                <a:rPr lang="el-GR" altLang="el-GR" sz="2400" b="1" dirty="0" smtClean="0">
                  <a:solidFill>
                    <a:srgbClr val="FFFF00"/>
                  </a:solidFill>
                </a:rPr>
                <a:t>Πολικό Σύστημα</a:t>
              </a:r>
              <a:endParaRPr lang="el-GR" altLang="el-GR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 Box 60"/>
            <p:cNvSpPr txBox="1">
              <a:spLocks noChangeArrowheads="1"/>
            </p:cNvSpPr>
            <p:nvPr/>
          </p:nvSpPr>
          <p:spPr bwMode="auto">
            <a:xfrm>
              <a:off x="136525" y="2372891"/>
              <a:ext cx="9763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 i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Όπου:</a:t>
              </a:r>
            </a:p>
          </p:txBody>
        </p:sp>
        <p:sp>
          <p:nvSpPr>
            <p:cNvPr id="19" name="Text Box 65"/>
            <p:cNvSpPr txBox="1">
              <a:spLocks noChangeArrowheads="1"/>
            </p:cNvSpPr>
            <p:nvPr/>
          </p:nvSpPr>
          <p:spPr bwMode="auto">
            <a:xfrm>
              <a:off x="6135457" y="4701604"/>
              <a:ext cx="220663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l-GR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Ο</a:t>
              </a:r>
            </a:p>
          </p:txBody>
        </p:sp>
        <p:grpSp>
          <p:nvGrpSpPr>
            <p:cNvPr id="20" name="Ομάδα 19"/>
            <p:cNvGrpSpPr/>
            <p:nvPr/>
          </p:nvGrpSpPr>
          <p:grpSpPr>
            <a:xfrm>
              <a:off x="4917379" y="4470401"/>
              <a:ext cx="2038350" cy="2274888"/>
              <a:chOff x="4917379" y="4470401"/>
              <a:chExt cx="2038350" cy="2274888"/>
            </a:xfrm>
          </p:grpSpPr>
          <p:grpSp>
            <p:nvGrpSpPr>
              <p:cNvPr id="23" name="Group 55"/>
              <p:cNvGrpSpPr>
                <a:grpSpLocks/>
              </p:cNvGrpSpPr>
              <p:nvPr/>
            </p:nvGrpSpPr>
            <p:grpSpPr bwMode="auto">
              <a:xfrm>
                <a:off x="4917379" y="4470401"/>
                <a:ext cx="2038350" cy="2274888"/>
                <a:chOff x="2829" y="2816"/>
                <a:chExt cx="1284" cy="1433"/>
              </a:xfrm>
            </p:grpSpPr>
            <p:sp>
              <p:nvSpPr>
                <p:cNvPr id="2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57" y="3978"/>
                  <a:ext cx="255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 smtClean="0">
                      <a:solidFill>
                        <a:srgbClr val="FFFF00"/>
                      </a:solidFill>
                    </a:rPr>
                    <a:t>+t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6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2829" y="2816"/>
                  <a:ext cx="1284" cy="1328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7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3496" y="3142"/>
                  <a:ext cx="274" cy="295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Ορθογώνιο 21"/>
                  <p:cNvSpPr/>
                  <p:nvPr/>
                </p:nvSpPr>
                <p:spPr>
                  <a:xfrm>
                    <a:off x="5746166" y="4953000"/>
                    <a:ext cx="391453" cy="46243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Ορθογώνιο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46166" y="4953000"/>
                    <a:ext cx="391453" cy="46243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t="-10667" r="-1562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Group 44"/>
            <p:cNvGrpSpPr>
              <a:grpSpLocks/>
            </p:cNvGrpSpPr>
            <p:nvPr/>
          </p:nvGrpSpPr>
          <p:grpSpPr bwMode="auto">
            <a:xfrm>
              <a:off x="5728147" y="4643860"/>
              <a:ext cx="3236913" cy="1935164"/>
              <a:chOff x="3368" y="2916"/>
              <a:chExt cx="2039" cy="1219"/>
            </a:xfrm>
          </p:grpSpPr>
          <p:sp>
            <p:nvSpPr>
              <p:cNvPr id="33" name="Text Box 45"/>
              <p:cNvSpPr txBox="1">
                <a:spLocks noChangeArrowheads="1"/>
              </p:cNvSpPr>
              <p:nvPr/>
            </p:nvSpPr>
            <p:spPr bwMode="auto">
              <a:xfrm>
                <a:off x="5116" y="3866"/>
                <a:ext cx="24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800" b="1" i="1" dirty="0" smtClean="0">
                    <a:solidFill>
                      <a:srgbClr val="FFFF00"/>
                    </a:solidFill>
                  </a:rPr>
                  <a:t>+r</a:t>
                </a:r>
                <a:endParaRPr lang="el-GR" altLang="el-GR" sz="2800" b="1" i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4" name="Line 46"/>
              <p:cNvSpPr>
                <a:spLocks noChangeShapeType="1"/>
              </p:cNvSpPr>
              <p:nvPr/>
            </p:nvSpPr>
            <p:spPr bwMode="auto">
              <a:xfrm>
                <a:off x="3368" y="2916"/>
                <a:ext cx="2039" cy="1059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36" name="Ομάδα 35"/>
            <p:cNvGrpSpPr/>
            <p:nvPr/>
          </p:nvGrpSpPr>
          <p:grpSpPr>
            <a:xfrm>
              <a:off x="6431360" y="2743200"/>
              <a:ext cx="462454" cy="2289175"/>
              <a:chOff x="6431360" y="2743200"/>
              <a:chExt cx="462454" cy="2289175"/>
            </a:xfrm>
          </p:grpSpPr>
          <p:grpSp>
            <p:nvGrpSpPr>
              <p:cNvPr id="39" name="Group 50"/>
              <p:cNvGrpSpPr>
                <a:grpSpLocks/>
              </p:cNvGrpSpPr>
              <p:nvPr/>
            </p:nvGrpSpPr>
            <p:grpSpPr bwMode="auto">
              <a:xfrm>
                <a:off x="6444551" y="2743200"/>
                <a:ext cx="449263" cy="2289175"/>
                <a:chOff x="3791" y="1728"/>
                <a:chExt cx="283" cy="1442"/>
              </a:xfrm>
            </p:grpSpPr>
            <p:sp>
              <p:nvSpPr>
                <p:cNvPr id="4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812" y="1728"/>
                  <a:ext cx="26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 smtClean="0">
                      <a:solidFill>
                        <a:srgbClr val="FFFF00"/>
                      </a:solidFill>
                    </a:rPr>
                    <a:t>+z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2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791" y="1826"/>
                  <a:ext cx="0" cy="1344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3" name="Line 53"/>
                <p:cNvSpPr>
                  <a:spLocks noChangeShapeType="1"/>
                </p:cNvSpPr>
                <p:nvPr/>
              </p:nvSpPr>
              <p:spPr bwMode="auto">
                <a:xfrm flipH="1" flipV="1">
                  <a:off x="3797" y="2640"/>
                  <a:ext cx="0" cy="48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Ορθογώνιο 37"/>
                  <p:cNvSpPr/>
                  <p:nvPr/>
                </p:nvSpPr>
                <p:spPr>
                  <a:xfrm>
                    <a:off x="6431360" y="4039637"/>
                    <a:ext cx="449161" cy="5164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" name="Ορθογώνιο 3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31360" y="4039637"/>
                    <a:ext cx="449161" cy="51648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0" name="Ομάδα 49"/>
            <p:cNvGrpSpPr/>
            <p:nvPr/>
          </p:nvGrpSpPr>
          <p:grpSpPr>
            <a:xfrm>
              <a:off x="6344860" y="5033062"/>
              <a:ext cx="710882" cy="499798"/>
              <a:chOff x="6344860" y="5033062"/>
              <a:chExt cx="710882" cy="499798"/>
            </a:xfrm>
          </p:grpSpPr>
          <p:sp>
            <p:nvSpPr>
              <p:cNvPr id="45" name="Line 53"/>
              <p:cNvSpPr>
                <a:spLocks noChangeShapeType="1"/>
              </p:cNvSpPr>
              <p:nvPr/>
            </p:nvSpPr>
            <p:spPr bwMode="auto">
              <a:xfrm>
                <a:off x="6444208" y="5033062"/>
                <a:ext cx="611534" cy="30094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Ορθογώνιο 48"/>
                  <p:cNvSpPr/>
                  <p:nvPr/>
                </p:nvSpPr>
                <p:spPr>
                  <a:xfrm>
                    <a:off x="6344860" y="5071195"/>
                    <a:ext cx="42672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9" name="Ορθογώνιο 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44860" y="5071195"/>
                    <a:ext cx="426720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t="-3947" r="-18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8" name="Ομάδα 47"/>
            <p:cNvGrpSpPr/>
            <p:nvPr/>
          </p:nvGrpSpPr>
          <p:grpSpPr>
            <a:xfrm>
              <a:off x="6466335" y="4834204"/>
              <a:ext cx="1022350" cy="682782"/>
              <a:chOff x="6466335" y="4834204"/>
              <a:chExt cx="1022350" cy="68278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Ορθογώνιο 45"/>
                  <p:cNvSpPr/>
                  <p:nvPr/>
                </p:nvSpPr>
                <p:spPr>
                  <a:xfrm>
                    <a:off x="6792948" y="4834204"/>
                    <a:ext cx="426719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6" name="Ορθογώνιο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2948" y="4834204"/>
                    <a:ext cx="426719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>
                <a:off x="6466335" y="5013748"/>
                <a:ext cx="1022350" cy="503238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51" name="Rectangle 61"/>
            <p:cNvSpPr>
              <a:spLocks noChangeArrowheads="1"/>
            </p:cNvSpPr>
            <p:nvPr/>
          </p:nvSpPr>
          <p:spPr bwMode="auto">
            <a:xfrm>
              <a:off x="35496" y="2865016"/>
              <a:ext cx="52565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  1.  Η αρχή Ο των αξόνων ταυτίζεται με τη θέση του σώματος που περιστρέφεται.</a:t>
              </a:r>
            </a:p>
          </p:txBody>
        </p:sp>
        <p:sp>
          <p:nvSpPr>
            <p:cNvPr id="52" name="Rectangle 62"/>
            <p:cNvSpPr>
              <a:spLocks noChangeArrowheads="1"/>
            </p:cNvSpPr>
            <p:nvPr/>
          </p:nvSpPr>
          <p:spPr bwMode="auto">
            <a:xfrm>
              <a:off x="34518" y="3645024"/>
              <a:ext cx="4897522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marL="457200" indent="-457200">
                <a:defRPr/>
              </a:pPr>
              <a:r>
                <a:rPr lang="el-GR" sz="2000" b="1" dirty="0">
                  <a:solidFill>
                    <a:srgbClr val="FFFF00"/>
                  </a:solidFill>
                </a:rPr>
                <a:t>  2.  Ο </a:t>
              </a:r>
              <a:r>
                <a:rPr lang="en-US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r>
                <a:rPr lang="el-GR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-άξονας</a:t>
              </a:r>
              <a:r>
                <a:rPr lang="el-GR" sz="2000" b="1" i="1" dirty="0">
                  <a:solidFill>
                    <a:srgbClr val="FFFF00"/>
                  </a:solidFill>
                </a:rPr>
                <a:t> </a:t>
              </a:r>
              <a:r>
                <a:rPr lang="el-GR" sz="2000" b="1" dirty="0">
                  <a:solidFill>
                    <a:srgbClr val="FFFF00"/>
                  </a:solidFill>
                </a:rPr>
                <a:t>(</a:t>
              </a:r>
              <a:r>
                <a:rPr lang="el-GR" sz="2000" b="1" dirty="0" err="1">
                  <a:solidFill>
                    <a:srgbClr val="FFFF00"/>
                  </a:solidFill>
                </a:rPr>
                <a:t>ακτινικός)έχει</a:t>
              </a:r>
              <a:r>
                <a:rPr lang="el-GR" sz="2000" b="1" dirty="0">
                  <a:solidFill>
                    <a:srgbClr val="FFFF00"/>
                  </a:solidFill>
                </a:rPr>
                <a:t> διεύθυνση και φορά από το σωματίδιο προς το κέντρο της κυκλικής τροχιάς.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323528" y="4594309"/>
                  <a:ext cx="4825514" cy="49244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𝚻𝛐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𝛅𝛊𝛂𝛎𝛖𝛔𝛍𝛂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𝛉𝛆𝛔𝛈𝛓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𝛕𝛐𝛖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𝛋𝛆𝛎𝛕𝛒𝛐𝛖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𝛕𝛈𝛓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𝛋𝛖𝛋𝛌𝛊𝛋𝛈𝛓</m:t>
                        </m:r>
                      </m:oMath>
                    </m:oMathPara>
                  </a14:m>
                  <a:endParaRPr lang="en-US" sz="1600" b="1" i="0" dirty="0" smtClean="0">
                    <a:solidFill>
                      <a:schemeClr val="bg1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𝛕𝛒𝛐𝛘𝛊𝛂𝛓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𝛑𝛂𝛒𝛂𝛍𝛆𝛎𝛆𝛊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𝛔𝛕𝛂𝛉𝛆𝛒𝛐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𝛔𝛕𝛐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</m:t>
                        </m:r>
                        <m:r>
                          <m:rPr>
                            <m:sty m:val="p"/>
                          </m:rP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ύ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𝛔𝛕𝛈𝛍𝛂</m:t>
                        </m:r>
                        <m:r>
                          <a:rPr lang="el-GR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  <m:r>
                          <a:rPr lang="en-US" sz="16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28" y="4594309"/>
                  <a:ext cx="4825514" cy="492443"/>
                </a:xfrm>
                <a:prstGeom prst="rect">
                  <a:avLst/>
                </a:prstGeom>
                <a:blipFill>
                  <a:blip r:embed="rId7"/>
                  <a:stretch>
                    <a:fillRect l="-126" r="-505" b="-1875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Rectangle 63"/>
            <p:cNvSpPr>
              <a:spLocks noChangeArrowheads="1"/>
            </p:cNvSpPr>
            <p:nvPr/>
          </p:nvSpPr>
          <p:spPr bwMode="auto">
            <a:xfrm>
              <a:off x="35496" y="5178896"/>
              <a:ext cx="5131623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marL="457200" indent="-457200">
                <a:defRPr/>
              </a:pPr>
              <a:r>
                <a:rPr lang="el-GR" sz="2000" b="1" dirty="0">
                  <a:solidFill>
                    <a:srgbClr val="FFFF00"/>
                  </a:solidFill>
                </a:rPr>
                <a:t>  3.  Ο</a:t>
              </a:r>
              <a:r>
                <a:rPr lang="en-US" sz="2000" b="1" dirty="0">
                  <a:solidFill>
                    <a:srgbClr val="FFFF00"/>
                  </a:solidFill>
                </a:rPr>
                <a:t> </a:t>
              </a:r>
              <a:r>
                <a:rPr lang="en-US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  <a:r>
                <a:rPr lang="el-GR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-άξονας</a:t>
              </a:r>
              <a:r>
                <a:rPr lang="el-GR" sz="2000" b="1" i="1" dirty="0">
                  <a:solidFill>
                    <a:srgbClr val="FFFF00"/>
                  </a:solidFill>
                </a:rPr>
                <a:t> </a:t>
              </a:r>
              <a:r>
                <a:rPr lang="el-GR" sz="2000" b="1" dirty="0">
                  <a:solidFill>
                    <a:srgbClr val="FFFF00"/>
                  </a:solidFill>
                </a:rPr>
                <a:t>(</a:t>
              </a:r>
              <a:r>
                <a:rPr lang="el-GR" sz="2000" b="1" dirty="0" err="1">
                  <a:solidFill>
                    <a:srgbClr val="FFFF00"/>
                  </a:solidFill>
                </a:rPr>
                <a:t>εφαπτομενικός</a:t>
              </a:r>
              <a:r>
                <a:rPr lang="el-GR" sz="2000" b="1" dirty="0">
                  <a:solidFill>
                    <a:srgbClr val="FFFF00"/>
                  </a:solidFill>
                </a:rPr>
                <a:t>) είναι εφαπτόμενος στην κυκλική τροχιά και δείχνει στην </a:t>
              </a:r>
              <a:r>
                <a:rPr lang="en-US" sz="2000" b="1" dirty="0" err="1">
                  <a:solidFill>
                    <a:srgbClr val="FFFF00"/>
                  </a:solidFill>
                </a:rPr>
                <a:t>ccw</a:t>
              </a:r>
              <a:r>
                <a:rPr lang="el-GR" sz="2000" b="1" dirty="0">
                  <a:solidFill>
                    <a:srgbClr val="FFFF00"/>
                  </a:solidFill>
                </a:rPr>
                <a:t> διεύθυνση.</a:t>
              </a:r>
            </a:p>
          </p:txBody>
        </p:sp>
        <p:sp>
          <p:nvSpPr>
            <p:cNvPr id="55" name="Rectangle 64"/>
            <p:cNvSpPr>
              <a:spLocks noChangeArrowheads="1"/>
            </p:cNvSpPr>
            <p:nvPr/>
          </p:nvSpPr>
          <p:spPr bwMode="auto">
            <a:xfrm>
              <a:off x="35496" y="6203776"/>
              <a:ext cx="4608512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marL="457200" indent="-457200">
                <a:defRPr/>
              </a:pPr>
              <a:r>
                <a:rPr lang="el-GR" sz="2000" b="1" dirty="0">
                  <a:solidFill>
                    <a:srgbClr val="FFFF00"/>
                  </a:solidFill>
                </a:rPr>
                <a:t>  4.  Ο </a:t>
              </a:r>
              <a:r>
                <a:rPr lang="en-US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z-</a:t>
              </a:r>
              <a:r>
                <a:rPr lang="el-GR" sz="20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άξονας</a:t>
              </a:r>
              <a:r>
                <a:rPr lang="el-GR" sz="2000" b="1" i="1" dirty="0">
                  <a:solidFill>
                    <a:srgbClr val="FFFF00"/>
                  </a:solidFill>
                </a:rPr>
                <a:t> </a:t>
              </a:r>
              <a:r>
                <a:rPr lang="el-GR" sz="2000" b="1" dirty="0">
                  <a:solidFill>
                    <a:srgbClr val="FFFF00"/>
                  </a:solidFill>
                </a:rPr>
                <a:t>είναι κάθετος στο επίπεδο της κυκλικής τροχιάς.</a:t>
              </a:r>
            </a:p>
          </p:txBody>
        </p:sp>
        <p:sp>
          <p:nvSpPr>
            <p:cNvPr id="57" name="Oval 43"/>
            <p:cNvSpPr>
              <a:spLocks noChangeArrowheads="1"/>
            </p:cNvSpPr>
            <p:nvPr/>
          </p:nvSpPr>
          <p:spPr bwMode="auto">
            <a:xfrm>
              <a:off x="6366898" y="4909338"/>
              <a:ext cx="152400" cy="152400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</p:spTree>
    <p:extLst>
      <p:ext uri="{BB962C8B-B14F-4D97-AF65-F5344CB8AC3E}">
        <p14:creationId xmlns:p14="http://schemas.microsoft.com/office/powerpoint/2010/main" val="77687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Ομάδα 135"/>
          <p:cNvGrpSpPr/>
          <p:nvPr/>
        </p:nvGrpSpPr>
        <p:grpSpPr>
          <a:xfrm>
            <a:off x="5814640" y="370511"/>
            <a:ext cx="3077840" cy="3287238"/>
            <a:chOff x="2910760" y="3327785"/>
            <a:chExt cx="3077840" cy="3287238"/>
          </a:xfrm>
        </p:grpSpPr>
        <p:grpSp>
          <p:nvGrpSpPr>
            <p:cNvPr id="135" name="Ομάδα 134"/>
            <p:cNvGrpSpPr/>
            <p:nvPr/>
          </p:nvGrpSpPr>
          <p:grpSpPr>
            <a:xfrm>
              <a:off x="2910760" y="3327785"/>
              <a:ext cx="3077840" cy="3287238"/>
              <a:chOff x="2910760" y="3327785"/>
              <a:chExt cx="3077840" cy="3287238"/>
            </a:xfrm>
          </p:grpSpPr>
          <p:sp>
            <p:nvSpPr>
              <p:cNvPr id="119" name="Oval 4"/>
              <p:cNvSpPr>
                <a:spLocks noChangeArrowheads="1"/>
              </p:cNvSpPr>
              <p:nvPr/>
            </p:nvSpPr>
            <p:spPr bwMode="auto">
              <a:xfrm>
                <a:off x="3193215" y="4329023"/>
                <a:ext cx="2286000" cy="2286000"/>
              </a:xfrm>
              <a:prstGeom prst="ellipse">
                <a:avLst/>
              </a:prstGeom>
              <a:solidFill>
                <a:srgbClr val="0000FF"/>
              </a:solidFill>
              <a:ln w="444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grpSp>
            <p:nvGrpSpPr>
              <p:cNvPr id="134" name="Ομάδα 133"/>
              <p:cNvGrpSpPr/>
              <p:nvPr/>
            </p:nvGrpSpPr>
            <p:grpSpPr>
              <a:xfrm>
                <a:off x="2910760" y="3327785"/>
                <a:ext cx="3077840" cy="3250307"/>
                <a:chOff x="2910760" y="3327785"/>
                <a:chExt cx="3077840" cy="3250307"/>
              </a:xfrm>
            </p:grpSpPr>
            <p:sp>
              <p:nvSpPr>
                <p:cNvPr id="10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5836200" y="3940187"/>
                  <a:ext cx="152400" cy="4270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>
                      <a:solidFill>
                        <a:srgbClr val="FFFF00"/>
                      </a:solidFill>
                    </a:rPr>
                    <a:t>r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2" name="TextBox 121"/>
                    <p:cNvSpPr txBox="1"/>
                    <p:nvPr/>
                  </p:nvSpPr>
                  <p:spPr>
                    <a:xfrm>
                      <a:off x="4494100" y="5271591"/>
                      <a:ext cx="43794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2" name="TextBox 12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94100" y="5271591"/>
                      <a:ext cx="437940" cy="461665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5" name="TextBox 124"/>
                    <p:cNvSpPr txBox="1"/>
                    <p:nvPr/>
                  </p:nvSpPr>
                  <p:spPr>
                    <a:xfrm>
                      <a:off x="4499992" y="3685171"/>
                      <a:ext cx="437940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CC99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CC99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125" name="TextBox 1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99992" y="3685171"/>
                      <a:ext cx="437940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6" name="Line 57"/>
                <p:cNvSpPr>
                  <a:spLocks noChangeShapeType="1"/>
                </p:cNvSpPr>
                <p:nvPr/>
              </p:nvSpPr>
              <p:spPr bwMode="auto">
                <a:xfrm flipH="1" flipV="1">
                  <a:off x="4134896" y="3373503"/>
                  <a:ext cx="1853701" cy="2340000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/>
                  <a:tailEnd type="triangle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7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838480" y="3327785"/>
                  <a:ext cx="152400" cy="4270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>
                      <a:solidFill>
                        <a:srgbClr val="FFFF00"/>
                      </a:solidFill>
                    </a:rPr>
                    <a:t>t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24" name="Line 7"/>
                <p:cNvSpPr>
                  <a:spLocks noChangeShapeType="1"/>
                </p:cNvSpPr>
                <p:nvPr/>
              </p:nvSpPr>
              <p:spPr bwMode="auto">
                <a:xfrm rot="729011" flipH="1" flipV="1">
                  <a:off x="4555266" y="4080116"/>
                  <a:ext cx="777875" cy="608013"/>
                </a:xfrm>
                <a:prstGeom prst="line">
                  <a:avLst/>
                </a:prstGeom>
                <a:noFill/>
                <a:ln w="44450">
                  <a:solidFill>
                    <a:srgbClr val="CC99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987824" y="6021288"/>
                  <a:ext cx="152400" cy="4270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 dirty="0">
                      <a:solidFill>
                        <a:srgbClr val="FFFF00"/>
                      </a:solidFill>
                    </a:rPr>
                    <a:t>r</a:t>
                  </a:r>
                  <a:endParaRPr lang="el-GR" altLang="el-GR" sz="2800" b="1" i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0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2910760" y="4418092"/>
                  <a:ext cx="2849240" cy="2160000"/>
                </a:xfrm>
                <a:prstGeom prst="line">
                  <a:avLst/>
                </a:prstGeom>
                <a:noFill/>
                <a:ln w="28575">
                  <a:solidFill>
                    <a:srgbClr val="FFFF00"/>
                  </a:solidFill>
                  <a:prstDash val="dash"/>
                  <a:round/>
                  <a:headEnd type="none"/>
                  <a:tailEnd type="triangle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" name="Line 5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4355976" y="4797152"/>
                  <a:ext cx="914400" cy="685800"/>
                </a:xfrm>
                <a:prstGeom prst="line">
                  <a:avLst/>
                </a:prstGeom>
                <a:noFill/>
                <a:ln w="444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0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4788024" y="4797438"/>
                  <a:ext cx="457202" cy="342614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0" name="Ορθογώνιο 99"/>
                    <p:cNvSpPr/>
                    <p:nvPr/>
                  </p:nvSpPr>
                  <p:spPr>
                    <a:xfrm>
                      <a:off x="4793352" y="4983559"/>
                      <a:ext cx="426720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0" name="Ορθογώνιο 9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93352" y="4983559"/>
                      <a:ext cx="426720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t="-3947" r="-1857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1" name="Line 47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4843976" y="4357948"/>
                  <a:ext cx="457496" cy="391591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2" name="Ορθογώνιο 91"/>
                    <p:cNvSpPr/>
                    <p:nvPr/>
                  </p:nvSpPr>
                  <p:spPr>
                    <a:xfrm>
                      <a:off x="4949075" y="4077072"/>
                      <a:ext cx="391453" cy="46243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̂"/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2" name="Ορθογώνιο 9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949075" y="4077072"/>
                      <a:ext cx="391453" cy="462434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t="-10667" r="-1718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8" name="Oval 42"/>
                <p:cNvSpPr>
                  <a:spLocks noChangeArrowheads="1"/>
                </p:cNvSpPr>
                <p:nvPr/>
              </p:nvSpPr>
              <p:spPr bwMode="auto">
                <a:xfrm>
                  <a:off x="4303381" y="5466490"/>
                  <a:ext cx="71438" cy="7143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</p:grpSp>
        <p:sp>
          <p:nvSpPr>
            <p:cNvPr id="79" name="Oval 43"/>
            <p:cNvSpPr>
              <a:spLocks noChangeArrowheads="1"/>
            </p:cNvSpPr>
            <p:nvPr/>
          </p:nvSpPr>
          <p:spPr bwMode="auto">
            <a:xfrm>
              <a:off x="5194176" y="4706292"/>
              <a:ext cx="152400" cy="152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138" name="Ομάδα 137"/>
          <p:cNvGrpSpPr/>
          <p:nvPr/>
        </p:nvGrpSpPr>
        <p:grpSpPr>
          <a:xfrm>
            <a:off x="107504" y="438648"/>
            <a:ext cx="3505200" cy="3392488"/>
            <a:chOff x="107504" y="682056"/>
            <a:chExt cx="3505200" cy="3392488"/>
          </a:xfrm>
        </p:grpSpPr>
        <p:grpSp>
          <p:nvGrpSpPr>
            <p:cNvPr id="133" name="Ομάδα 132"/>
            <p:cNvGrpSpPr/>
            <p:nvPr/>
          </p:nvGrpSpPr>
          <p:grpSpPr>
            <a:xfrm>
              <a:off x="107504" y="682056"/>
              <a:ext cx="3505200" cy="3392488"/>
              <a:chOff x="107504" y="682056"/>
              <a:chExt cx="3505200" cy="3392488"/>
            </a:xfrm>
          </p:grpSpPr>
          <p:grpSp>
            <p:nvGrpSpPr>
              <p:cNvPr id="73" name="Ομάδα 72"/>
              <p:cNvGrpSpPr/>
              <p:nvPr/>
            </p:nvGrpSpPr>
            <p:grpSpPr>
              <a:xfrm>
                <a:off x="107504" y="682056"/>
                <a:ext cx="3505200" cy="3392488"/>
                <a:chOff x="5410200" y="1524000"/>
                <a:chExt cx="3505200" cy="3392488"/>
              </a:xfrm>
            </p:grpSpPr>
            <p:grpSp>
              <p:nvGrpSpPr>
                <p:cNvPr id="15" name="Ομάδα 14"/>
                <p:cNvGrpSpPr/>
                <p:nvPr/>
              </p:nvGrpSpPr>
              <p:grpSpPr>
                <a:xfrm>
                  <a:off x="6019819" y="1812166"/>
                  <a:ext cx="2286000" cy="2929229"/>
                  <a:chOff x="6019800" y="1795172"/>
                  <a:chExt cx="2286000" cy="2929229"/>
                </a:xfrm>
              </p:grpSpPr>
              <p:grpSp>
                <p:nvGrpSpPr>
                  <p:cNvPr id="16" name="Ομάδα 15"/>
                  <p:cNvGrpSpPr/>
                  <p:nvPr/>
                </p:nvGrpSpPr>
                <p:grpSpPr>
                  <a:xfrm>
                    <a:off x="6019800" y="1795172"/>
                    <a:ext cx="2286000" cy="2929229"/>
                    <a:chOff x="6019800" y="1795172"/>
                    <a:chExt cx="2286000" cy="2929229"/>
                  </a:xfrm>
                </p:grpSpPr>
                <p:grpSp>
                  <p:nvGrpSpPr>
                    <p:cNvPr id="18" name="Ομάδα 17"/>
                    <p:cNvGrpSpPr/>
                    <p:nvPr/>
                  </p:nvGrpSpPr>
                  <p:grpSpPr>
                    <a:xfrm>
                      <a:off x="6019800" y="1795172"/>
                      <a:ext cx="2286000" cy="2929229"/>
                      <a:chOff x="6019800" y="1795172"/>
                      <a:chExt cx="2286000" cy="2929229"/>
                    </a:xfrm>
                  </p:grpSpPr>
                  <p:grpSp>
                    <p:nvGrpSpPr>
                      <p:cNvPr id="20" name="Group 4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19800" y="2224088"/>
                        <a:ext cx="2286000" cy="2500313"/>
                        <a:chOff x="3792" y="1401"/>
                        <a:chExt cx="1440" cy="1575"/>
                      </a:xfrm>
                    </p:grpSpPr>
                    <p:sp>
                      <p:nvSpPr>
                        <p:cNvPr id="22" name="Oval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792" y="1536"/>
                          <a:ext cx="1440" cy="1440"/>
                        </a:xfrm>
                        <a:prstGeom prst="ellipse">
                          <a:avLst/>
                        </a:prstGeom>
                        <a:solidFill>
                          <a:srgbClr val="0000FF"/>
                        </a:solidFill>
                        <a:ln w="44450">
                          <a:solidFill>
                            <a:schemeClr val="bg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endParaRPr lang="el-GR" altLang="el-GR" sz="2400"/>
                        </a:p>
                      </p:txBody>
                    </p:sp>
                    <p:grpSp>
                      <p:nvGrpSpPr>
                        <p:cNvPr id="23" name="Group 4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649" y="1401"/>
                          <a:ext cx="490" cy="471"/>
                          <a:chOff x="4649" y="1401"/>
                          <a:chExt cx="490" cy="471"/>
                        </a:xfrm>
                      </p:grpSpPr>
                      <p:sp>
                        <p:nvSpPr>
                          <p:cNvPr id="24" name="Line 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rot="729011" flipH="1" flipV="1">
                            <a:off x="4649" y="1401"/>
                            <a:ext cx="490" cy="383"/>
                          </a:xfrm>
                          <a:prstGeom prst="line">
                            <a:avLst/>
                          </a:prstGeom>
                          <a:noFill/>
                          <a:ln w="44450">
                            <a:solidFill>
                              <a:srgbClr val="CC9900"/>
                            </a:solidFill>
                            <a:round/>
                            <a:headEnd/>
                            <a:tailEnd type="triangle" w="med" len="lg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25" name="Oval 4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040" y="1776"/>
                            <a:ext cx="96" cy="96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bg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spcBef>
                                <a:spcPct val="20000"/>
                              </a:spcBef>
                              <a:buChar char="•"/>
                              <a:defRPr sz="32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 eaLnBrk="0" hangingPunct="0">
                              <a:spcBef>
                                <a:spcPct val="20000"/>
                              </a:spcBef>
                              <a:buChar char="–"/>
                              <a:defRPr sz="28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 eaLnBrk="0" hangingPunct="0">
                              <a:spcBef>
                                <a:spcPct val="20000"/>
                              </a:spcBef>
                              <a:buChar char="•"/>
                              <a:defRPr sz="24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 eaLnBrk="0" hangingPunct="0">
                              <a:spcBef>
                                <a:spcPct val="20000"/>
                              </a:spcBef>
                              <a:buChar char="–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 eaLnBrk="0" hangingPunct="0">
                              <a:spcBef>
                                <a:spcPct val="20000"/>
                              </a:spcBef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0"/>
                              </a:spcBef>
                              <a:buFontTx/>
                              <a:buNone/>
                            </a:pPr>
                            <a:endParaRPr lang="el-GR" altLang="el-GR" sz="2400"/>
                          </a:p>
                        </p:txBody>
                      </p:sp>
                    </p:grp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21" name="TextBox 20"/>
                          <p:cNvSpPr txBox="1"/>
                          <p:nvPr/>
                        </p:nvSpPr>
                        <p:spPr>
                          <a:xfrm>
                            <a:off x="7308304" y="1795172"/>
                            <a:ext cx="437940" cy="46166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rgbClr val="CC99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CC9900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b="1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21" name="TextBox 20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7308304" y="1795172"/>
                            <a:ext cx="437940" cy="461665"/>
                          </a:xfrm>
                          <a:prstGeom prst="rect">
                            <a:avLst/>
                          </a:prstGeom>
                          <a:blipFill rotWithShape="1">
                            <a:blip r:embed="rId6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sp>
                  <p:nvSpPr>
                    <p:cNvPr id="19" name="Oval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24938" y="3537858"/>
                      <a:ext cx="72000" cy="720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/>
                    </a:p>
                  </p:txBody>
                </p:sp>
              </p:grpSp>
              <p:sp>
                <p:nvSpPr>
                  <p:cNvPr id="17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7135824" y="3526972"/>
                    <a:ext cx="72000" cy="7200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grpSp>
              <p:nvGrpSpPr>
                <p:cNvPr id="28" name="Ομάδα 27"/>
                <p:cNvGrpSpPr/>
                <p:nvPr/>
              </p:nvGrpSpPr>
              <p:grpSpPr>
                <a:xfrm>
                  <a:off x="5410200" y="1524000"/>
                  <a:ext cx="3505200" cy="3392488"/>
                  <a:chOff x="5410200" y="1524000"/>
                  <a:chExt cx="3505200" cy="3392488"/>
                </a:xfrm>
              </p:grpSpPr>
              <p:grpSp>
                <p:nvGrpSpPr>
                  <p:cNvPr id="29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5410200" y="1524000"/>
                    <a:ext cx="3505200" cy="3392488"/>
                    <a:chOff x="3408" y="960"/>
                    <a:chExt cx="2208" cy="2137"/>
                  </a:xfrm>
                </p:grpSpPr>
                <p:sp>
                  <p:nvSpPr>
                    <p:cNvPr id="31" name="Line 9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4512" y="1152"/>
                      <a:ext cx="0" cy="220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2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472" y="2256"/>
                      <a:ext cx="96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400" b="1" i="1">
                          <a:solidFill>
                            <a:srgbClr val="FFFF00"/>
                          </a:solidFill>
                        </a:rPr>
                        <a:t>x</a:t>
                      </a:r>
                      <a:endParaRPr lang="el-GR" altLang="el-GR" sz="2400" b="1" i="1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3" name="Line 1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512" y="1056"/>
                      <a:ext cx="0" cy="204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4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68" y="960"/>
                      <a:ext cx="133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400" b="1" i="1">
                          <a:solidFill>
                            <a:srgbClr val="FFFF00"/>
                          </a:solidFill>
                        </a:rPr>
                        <a:t>y</a:t>
                      </a:r>
                      <a:endParaRPr lang="el-GR" altLang="el-GR" sz="2400" b="1" i="1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30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7124938" y="3537858"/>
                    <a:ext cx="72000" cy="72000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  <p:grpSp>
              <p:nvGrpSpPr>
                <p:cNvPr id="35" name="Ομάδα 34"/>
                <p:cNvGrpSpPr/>
                <p:nvPr/>
              </p:nvGrpSpPr>
              <p:grpSpPr>
                <a:xfrm>
                  <a:off x="7162800" y="2905052"/>
                  <a:ext cx="990600" cy="739972"/>
                  <a:chOff x="7162800" y="2905052"/>
                  <a:chExt cx="990600" cy="739972"/>
                </a:xfrm>
              </p:grpSpPr>
              <p:grpSp>
                <p:nvGrpSpPr>
                  <p:cNvPr id="36" name="Ομάδα 35"/>
                  <p:cNvGrpSpPr/>
                  <p:nvPr/>
                </p:nvGrpSpPr>
                <p:grpSpPr>
                  <a:xfrm>
                    <a:off x="7162800" y="2905052"/>
                    <a:ext cx="990600" cy="685800"/>
                    <a:chOff x="7162800" y="2905052"/>
                    <a:chExt cx="990600" cy="685800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9" name="TextBox 38"/>
                        <p:cNvSpPr txBox="1"/>
                        <p:nvPr/>
                      </p:nvSpPr>
                      <p:spPr>
                        <a:xfrm>
                          <a:off x="7715460" y="3039343"/>
                          <a:ext cx="437940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9" name="TextBox 3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715460" y="3039343"/>
                          <a:ext cx="437940" cy="461665"/>
                        </a:xfrm>
                        <a:prstGeom prst="rect">
                          <a:avLst/>
                        </a:prstGeom>
                        <a:blipFill rotWithShape="1"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40" name="Line 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162800" y="2905052"/>
                      <a:ext cx="914400" cy="685800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FFFF00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" name="Ορθογώνιο 36"/>
                      <p:cNvSpPr/>
                      <p:nvPr/>
                    </p:nvSpPr>
                    <p:spPr>
                      <a:xfrm>
                        <a:off x="7408626" y="3244914"/>
                        <a:ext cx="409086" cy="400110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oMath>
                          </m:oMathPara>
                        </a14:m>
                        <a:endParaRPr lang="el-GR" sz="2000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" name="Ορθογώνιο 3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408626" y="3244914"/>
                        <a:ext cx="409086" cy="400110"/>
                      </a:xfrm>
                      <a:prstGeom prst="rect">
                        <a:avLst/>
                      </a:prstGeom>
                      <a:blipFill rotWithShape="1"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4" name="Ομάδα 43"/>
                <p:cNvGrpSpPr/>
                <p:nvPr/>
              </p:nvGrpSpPr>
              <p:grpSpPr>
                <a:xfrm>
                  <a:off x="6934227" y="1844682"/>
                  <a:ext cx="1920882" cy="2032007"/>
                  <a:chOff x="6934227" y="1844682"/>
                  <a:chExt cx="1920882" cy="2032007"/>
                </a:xfrm>
              </p:grpSpPr>
              <p:grpSp>
                <p:nvGrpSpPr>
                  <p:cNvPr id="46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8001000" y="1844682"/>
                    <a:ext cx="152400" cy="2032007"/>
                    <a:chOff x="5040" y="1162"/>
                    <a:chExt cx="96" cy="1280"/>
                  </a:xfrm>
                </p:grpSpPr>
                <p:sp>
                  <p:nvSpPr>
                    <p:cNvPr id="50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40" y="2212"/>
                      <a:ext cx="96" cy="230"/>
                    </a:xfrm>
                    <a:prstGeom prst="rect">
                      <a:avLst/>
                    </a:prstGeom>
                    <a:noFill/>
                    <a:ln w="9525">
                      <a:noFill/>
                      <a:prstDash val="dash"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400" b="1" i="1" dirty="0">
                          <a:solidFill>
                            <a:srgbClr val="FFFF00"/>
                          </a:solidFill>
                        </a:rPr>
                        <a:t>x</a:t>
                      </a:r>
                      <a:endParaRPr lang="el-GR" altLang="el-GR" sz="24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088" y="1162"/>
                      <a:ext cx="0" cy="108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47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6934227" y="2636839"/>
                    <a:ext cx="1920882" cy="365125"/>
                    <a:chOff x="4368" y="1661"/>
                    <a:chExt cx="1210" cy="230"/>
                  </a:xfrm>
                </p:grpSpPr>
                <p:sp>
                  <p:nvSpPr>
                    <p:cNvPr id="48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12" y="1824"/>
                      <a:ext cx="1066" cy="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9" name="Text Box 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68" y="1661"/>
                      <a:ext cx="133" cy="2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400" b="1" i="1" dirty="0">
                          <a:solidFill>
                            <a:srgbClr val="FFFF00"/>
                          </a:solidFill>
                        </a:rPr>
                        <a:t>y</a:t>
                      </a:r>
                      <a:endParaRPr lang="el-GR" altLang="el-GR" sz="2400" b="1" i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54" name="Ομάδα 53"/>
                <p:cNvGrpSpPr/>
                <p:nvPr/>
              </p:nvGrpSpPr>
              <p:grpSpPr>
                <a:xfrm>
                  <a:off x="7618108" y="2420888"/>
                  <a:ext cx="914400" cy="936104"/>
                  <a:chOff x="7618108" y="2420888"/>
                  <a:chExt cx="914400" cy="936104"/>
                </a:xfrm>
              </p:grpSpPr>
              <p:sp>
                <p:nvSpPr>
                  <p:cNvPr id="56" name="Τόξο 55"/>
                  <p:cNvSpPr/>
                  <p:nvPr/>
                </p:nvSpPr>
                <p:spPr>
                  <a:xfrm>
                    <a:off x="7618108" y="2442592"/>
                    <a:ext cx="914400" cy="914400"/>
                  </a:xfrm>
                  <a:prstGeom prst="arc">
                    <a:avLst>
                      <a:gd name="adj1" fmla="val 14026610"/>
                      <a:gd name="adj2" fmla="val 0"/>
                    </a:avLst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7" name="Ορθογώνιο 56"/>
                      <p:cNvSpPr/>
                      <p:nvPr/>
                    </p:nvSpPr>
                    <p:spPr>
                      <a:xfrm>
                        <a:off x="7985025" y="2420888"/>
                        <a:ext cx="442749" cy="400110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oMath>
                          </m:oMathPara>
                        </a14:m>
                        <a:endParaRPr lang="el-GR" sz="2000" b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57" name="Ορθογώνιο 5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985025" y="2420888"/>
                        <a:ext cx="442749" cy="400110"/>
                      </a:xfrm>
                      <a:prstGeom prst="rect">
                        <a:avLst/>
                      </a:prstGeom>
                      <a:blipFill rotWithShape="1">
                        <a:blip r:embed="rId9"/>
                        <a:stretch>
                          <a:fillRect b="-909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62" name="Ομάδα 61"/>
                <p:cNvGrpSpPr/>
                <p:nvPr/>
              </p:nvGrpSpPr>
              <p:grpSpPr>
                <a:xfrm>
                  <a:off x="7509677" y="1908039"/>
                  <a:ext cx="948523" cy="980817"/>
                  <a:chOff x="7509677" y="1908039"/>
                  <a:chExt cx="948523" cy="980817"/>
                </a:xfrm>
              </p:grpSpPr>
              <p:sp>
                <p:nvSpPr>
                  <p:cNvPr id="6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53400" y="1908039"/>
                    <a:ext cx="304800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2400" b="1" i="1" dirty="0">
                        <a:solidFill>
                          <a:srgbClr val="CC9900"/>
                        </a:solidFill>
                      </a:rPr>
                      <a:t>υ</a:t>
                    </a:r>
                    <a:r>
                      <a:rPr lang="en-US" altLang="el-GR" sz="2400" b="1" i="1" baseline="-25000" dirty="0">
                        <a:solidFill>
                          <a:srgbClr val="CC9900"/>
                        </a:solidFill>
                      </a:rPr>
                      <a:t>y</a:t>
                    </a:r>
                    <a:endParaRPr lang="el-GR" altLang="el-GR" sz="2400" b="1" dirty="0">
                      <a:solidFill>
                        <a:srgbClr val="CC9900"/>
                      </a:solidFill>
                    </a:endParaRPr>
                  </a:p>
                </p:txBody>
              </p:sp>
              <p:sp>
                <p:nvSpPr>
                  <p:cNvPr id="64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7509677" y="2154820"/>
                    <a:ext cx="53340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bg1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66" name="Line 2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8077200" y="2132856"/>
                    <a:ext cx="0" cy="756000"/>
                  </a:xfrm>
                  <a:prstGeom prst="line">
                    <a:avLst/>
                  </a:prstGeom>
                  <a:noFill/>
                  <a:ln w="38100">
                    <a:solidFill>
                      <a:srgbClr val="CC9900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67" name="Ομάδα 66"/>
                <p:cNvGrpSpPr/>
                <p:nvPr/>
              </p:nvGrpSpPr>
              <p:grpSpPr>
                <a:xfrm>
                  <a:off x="7308304" y="2204944"/>
                  <a:ext cx="756008" cy="1006691"/>
                  <a:chOff x="7308304" y="2204944"/>
                  <a:chExt cx="756008" cy="1006691"/>
                </a:xfrm>
              </p:grpSpPr>
              <p:grpSp>
                <p:nvGrpSpPr>
                  <p:cNvPr id="68" name="Ομάδα 67"/>
                  <p:cNvGrpSpPr/>
                  <p:nvPr/>
                </p:nvGrpSpPr>
                <p:grpSpPr>
                  <a:xfrm>
                    <a:off x="7308304" y="2204944"/>
                    <a:ext cx="304800" cy="1006691"/>
                    <a:chOff x="7308304" y="2204944"/>
                    <a:chExt cx="304800" cy="1006691"/>
                  </a:xfrm>
                </p:grpSpPr>
                <p:sp>
                  <p:nvSpPr>
                    <p:cNvPr id="70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33477" y="2204944"/>
                      <a:ext cx="0" cy="72000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71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308304" y="2842303"/>
                      <a:ext cx="304800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l-GR" altLang="el-GR" sz="2400" b="1" i="1" dirty="0">
                          <a:solidFill>
                            <a:srgbClr val="CC9900"/>
                          </a:solidFill>
                        </a:rPr>
                        <a:t>υ</a:t>
                      </a:r>
                      <a:r>
                        <a:rPr lang="en-US" altLang="el-GR" sz="2400" b="1" i="1" baseline="-25000" dirty="0">
                          <a:solidFill>
                            <a:srgbClr val="CC9900"/>
                          </a:solidFill>
                        </a:rPr>
                        <a:t>x</a:t>
                      </a:r>
                      <a:endParaRPr lang="el-GR" altLang="el-GR" sz="2400" b="1" dirty="0">
                        <a:solidFill>
                          <a:srgbClr val="CC9900"/>
                        </a:solidFill>
                      </a:endParaRPr>
                    </a:p>
                  </p:txBody>
                </p:sp>
              </p:grpSp>
              <p:sp>
                <p:nvSpPr>
                  <p:cNvPr id="69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80312" y="2895468"/>
                    <a:ext cx="6840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CC9900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132" name="Oval 43"/>
              <p:cNvSpPr>
                <a:spLocks noChangeArrowheads="1"/>
              </p:cNvSpPr>
              <p:nvPr/>
            </p:nvSpPr>
            <p:spPr bwMode="auto">
              <a:xfrm>
                <a:off x="2695639" y="1987739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137" name="Oval 42"/>
            <p:cNvSpPr>
              <a:spLocks noChangeArrowheads="1"/>
            </p:cNvSpPr>
            <p:nvPr/>
          </p:nvSpPr>
          <p:spPr bwMode="auto">
            <a:xfrm>
              <a:off x="1835696" y="2708920"/>
              <a:ext cx="71438" cy="714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sp>
        <p:nvSpPr>
          <p:cNvPr id="139" name="Text Box 2"/>
          <p:cNvSpPr txBox="1">
            <a:spLocks noChangeArrowheads="1"/>
          </p:cNvSpPr>
          <p:nvPr/>
        </p:nvSpPr>
        <p:spPr bwMode="auto">
          <a:xfrm>
            <a:off x="-11094" y="25460"/>
            <a:ext cx="91550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Καρτεσιανό Σύστημα </a:t>
            </a:r>
            <a:r>
              <a:rPr lang="el-GR" altLang="el-GR" sz="2800" b="1" dirty="0" smtClean="0">
                <a:solidFill>
                  <a:srgbClr val="FFFF00"/>
                </a:solidFill>
              </a:rPr>
              <a:t>ΕΝΑΝΤΙΟΝ 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Πολικού Συστήματος</a:t>
            </a:r>
            <a:endParaRPr lang="el-GR" altLang="el-GR" sz="2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107504" y="3789040"/>
                <a:ext cx="410445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Το διάνυσμα θέσης</a:t>
                </a:r>
                <a:r>
                  <a:rPr lang="en-US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1800" b="1" i="1" smtClean="0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e>
                    </m:acc>
                  </m:oMath>
                </a14:m>
                <a:r>
                  <a:rPr lang="el-GR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l-GR" sz="18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μεταβάλλεται με το χρόνο </a:t>
                </a:r>
                <a:r>
                  <a:rPr lang="el-GR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διατηρώντας το μέτρο  του σταθερό</a:t>
                </a:r>
                <a:endParaRPr lang="el-GR" sz="1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789040"/>
                <a:ext cx="4104456" cy="923330"/>
              </a:xfrm>
              <a:prstGeom prst="rect">
                <a:avLst/>
              </a:prstGeom>
              <a:blipFill rotWithShape="1">
                <a:blip r:embed="rId10"/>
                <a:stretch>
                  <a:fillRect l="-1486" t="-3974" b="-1258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2" name="Ευθεία γραμμή σύνδεσης 141"/>
          <p:cNvCxnSpPr/>
          <p:nvPr/>
        </p:nvCxnSpPr>
        <p:spPr>
          <a:xfrm flipH="1">
            <a:off x="4566452" y="513288"/>
            <a:ext cx="1" cy="5652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/>
              <p:cNvSpPr txBox="1"/>
              <p:nvPr/>
            </p:nvSpPr>
            <p:spPr>
              <a:xfrm>
                <a:off x="4644008" y="3789040"/>
                <a:ext cx="439248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800" b="1" dirty="0" smtClean="0">
                    <a:solidFill>
                      <a:schemeClr val="bg1"/>
                    </a:solidFill>
                  </a:rPr>
                  <a:t>Το διάνυσμα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</m:t>
                        </m:r>
                      </m:e>
                    </m:acc>
                  </m:oMath>
                </a14:m>
                <a:r>
                  <a:rPr lang="el-GR" sz="18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l-GR" sz="1800" b="1" dirty="0" smtClean="0">
                    <a:solidFill>
                      <a:srgbClr val="FFFF00"/>
                    </a:solidFill>
                  </a:rPr>
                  <a:t>δεν μεταβάλλεται με το χρόνο</a:t>
                </a:r>
                <a:r>
                  <a:rPr lang="el-GR" sz="1800" b="1" dirty="0" smtClean="0">
                    <a:solidFill>
                      <a:schemeClr val="bg1"/>
                    </a:solidFill>
                  </a:rPr>
                  <a:t>. Παραμένει πάντα παράλληλο και ομόρροπο με το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</m:t>
                        </m:r>
                      </m:e>
                    </m:acc>
                  </m:oMath>
                </a14:m>
                <a:endParaRPr lang="el-GR" sz="1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3" name="TextBox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789040"/>
                <a:ext cx="4392488" cy="923330"/>
              </a:xfrm>
              <a:prstGeom prst="rect">
                <a:avLst/>
              </a:prstGeom>
              <a:blipFill rotWithShape="1">
                <a:blip r:embed="rId11"/>
                <a:stretch>
                  <a:fillRect l="-1250" t="-3311" b="-99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TextBox 143"/>
              <p:cNvSpPr txBox="1"/>
              <p:nvPr/>
            </p:nvSpPr>
            <p:spPr>
              <a:xfrm>
                <a:off x="107504" y="4797152"/>
                <a:ext cx="41044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Το διάνυσμα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1800" b="1" i="1" smtClean="0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𝝊</m:t>
                        </m:r>
                      </m:e>
                    </m:acc>
                  </m:oMath>
                </a14:m>
                <a:r>
                  <a:rPr lang="el-GR" sz="1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της ταχύτητας </a:t>
                </a:r>
                <a:r>
                  <a:rPr lang="el-GR" sz="18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μεταβάλλεται με το χρόνο</a:t>
                </a:r>
                <a:endParaRPr lang="en-US" sz="1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44" name="TextBox 1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797152"/>
                <a:ext cx="4104456" cy="646331"/>
              </a:xfrm>
              <a:prstGeom prst="rect">
                <a:avLst/>
              </a:prstGeom>
              <a:blipFill rotWithShape="1">
                <a:blip r:embed="rId12"/>
                <a:stretch>
                  <a:fillRect l="-1486" t="-5660" b="-1792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/>
              <p:cNvSpPr txBox="1"/>
              <p:nvPr/>
            </p:nvSpPr>
            <p:spPr>
              <a:xfrm>
                <a:off x="4644008" y="4849415"/>
                <a:ext cx="4392488" cy="9239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800" b="1" dirty="0" smtClean="0">
                    <a:solidFill>
                      <a:schemeClr val="bg1"/>
                    </a:solidFill>
                  </a:rPr>
                  <a:t>Το διάνυσμα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e>
                    </m:acc>
                  </m:oMath>
                </a14:m>
                <a:r>
                  <a:rPr lang="el-GR" sz="1800" b="1" dirty="0" smtClean="0">
                    <a:solidFill>
                      <a:schemeClr val="bg1"/>
                    </a:solidFill>
                  </a:rPr>
                  <a:t> της ταχύτητας </a:t>
                </a:r>
                <a:r>
                  <a:rPr lang="el-GR" sz="1800" b="1" dirty="0" smtClean="0">
                    <a:solidFill>
                      <a:srgbClr val="FFFF00"/>
                    </a:solidFill>
                  </a:rPr>
                  <a:t>δεν μεταβάλλεται με το χρόνο</a:t>
                </a:r>
                <a:r>
                  <a:rPr lang="el-GR" sz="1800" b="1" dirty="0" smtClean="0">
                    <a:solidFill>
                      <a:schemeClr val="bg1"/>
                    </a:solidFill>
                  </a:rPr>
                  <a:t>. Παραμένει πάντα παράλληλο με το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e>
                    </m:acc>
                  </m:oMath>
                </a14:m>
                <a:r>
                  <a:rPr lang="el-GR" sz="1800" b="1" dirty="0" smtClean="0">
                    <a:solidFill>
                      <a:schemeClr val="bg1"/>
                    </a:solidFill>
                  </a:rPr>
                  <a:t> </a:t>
                </a:r>
                <a:endParaRPr lang="el-GR" sz="1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5" name="TextBox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4849415"/>
                <a:ext cx="4392488" cy="923907"/>
              </a:xfrm>
              <a:prstGeom prst="rect">
                <a:avLst/>
              </a:prstGeom>
              <a:blipFill rotWithShape="1">
                <a:blip r:embed="rId13"/>
                <a:stretch>
                  <a:fillRect l="-1250" t="-3311" b="-99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6" name="Ευθεία γραμμή σύνδεσης 145"/>
          <p:cNvCxnSpPr/>
          <p:nvPr/>
        </p:nvCxnSpPr>
        <p:spPr>
          <a:xfrm rot="5400000" flipH="1">
            <a:off x="4576612" y="1593303"/>
            <a:ext cx="1" cy="9144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35496" y="6165304"/>
            <a:ext cx="9113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chemeClr val="bg1"/>
                </a:solidFill>
              </a:rPr>
              <a:t>Το πιο βολικό Σύστημα για τη μελέτη της κυκλικής κίνησης είναι το </a:t>
            </a: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Πολικό Σύστημα  Συντεταγμένων</a:t>
            </a:r>
            <a:endParaRPr lang="el-G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7504" y="551723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γωνίες θ και φ μεταβάλλονται με το χρόνο .</a:t>
            </a:r>
            <a:endParaRPr lang="en-US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289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43" grpId="0"/>
      <p:bldP spid="144" grpId="0"/>
      <p:bldP spid="145" grpId="0"/>
      <p:bldP spid="148" grpId="0"/>
      <p:bldP spid="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1397000"/>
            <a:ext cx="5049838" cy="569913"/>
            <a:chOff x="0" y="928"/>
            <a:chExt cx="3181" cy="359"/>
          </a:xfrm>
        </p:grpSpPr>
        <p:sp>
          <p:nvSpPr>
            <p:cNvPr id="7200" name="Text Box 3"/>
            <p:cNvSpPr txBox="1">
              <a:spLocks noChangeArrowheads="1"/>
            </p:cNvSpPr>
            <p:nvPr/>
          </p:nvSpPr>
          <p:spPr bwMode="auto">
            <a:xfrm>
              <a:off x="0" y="928"/>
              <a:ext cx="295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>
                  <a:solidFill>
                    <a:srgbClr val="FFFF00"/>
                  </a:solidFill>
                </a:rPr>
                <a:t>Περίοδος Κυκλικής Κίνησης:</a:t>
              </a:r>
            </a:p>
          </p:txBody>
        </p:sp>
        <p:sp>
          <p:nvSpPr>
            <p:cNvPr id="7201" name="Text Box 5"/>
            <p:cNvSpPr txBox="1">
              <a:spLocks noChangeArrowheads="1"/>
            </p:cNvSpPr>
            <p:nvPr/>
          </p:nvSpPr>
          <p:spPr bwMode="auto">
            <a:xfrm>
              <a:off x="2928" y="960"/>
              <a:ext cx="2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i="1" dirty="0">
                  <a:solidFill>
                    <a:schemeClr val="bg1"/>
                  </a:solidFill>
                </a:rPr>
                <a:t>Τ</a:t>
              </a:r>
            </a:p>
          </p:txBody>
        </p:sp>
      </p:grp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3733800"/>
            <a:ext cx="39020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Γωνία σε ακτίνια:</a:t>
            </a:r>
            <a:r>
              <a:rPr lang="el-GR" altLang="el-GR" sz="2800" b="1" i="1" dirty="0">
                <a:solidFill>
                  <a:srgbClr val="FFFF00"/>
                </a:solidFill>
              </a:rPr>
              <a:t> </a:t>
            </a:r>
            <a:r>
              <a:rPr lang="en-US" altLang="el-GR" sz="2800" b="1" i="1" dirty="0">
                <a:solidFill>
                  <a:srgbClr val="FFFF00"/>
                </a:solidFill>
              </a:rPr>
              <a:t> </a:t>
            </a:r>
            <a:r>
              <a:rPr lang="en-US" altLang="el-GR" sz="2800" b="1" dirty="0">
                <a:solidFill>
                  <a:schemeClr val="bg1"/>
                </a:solidFill>
              </a:rPr>
              <a:t>(rad)</a:t>
            </a:r>
            <a:endParaRPr lang="el-GR" altLang="el-GR" sz="2800" b="1" dirty="0">
              <a:solidFill>
                <a:schemeClr val="bg1"/>
              </a:solidFill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343400"/>
            <a:ext cx="3689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Γωνιακή Ταχύτητα:</a:t>
            </a:r>
            <a:r>
              <a:rPr lang="el-GR" altLang="el-GR" sz="2800" b="1" i="1" dirty="0">
                <a:solidFill>
                  <a:srgbClr val="FFFF00"/>
                </a:solidFill>
              </a:rPr>
              <a:t>  </a:t>
            </a:r>
            <a:r>
              <a:rPr lang="el-GR" altLang="el-GR" sz="2800" b="1" i="1" dirty="0">
                <a:solidFill>
                  <a:schemeClr val="bg1"/>
                </a:solidFill>
              </a:rPr>
              <a:t>ω</a:t>
            </a:r>
          </a:p>
        </p:txBody>
      </p:sp>
      <p:sp>
        <p:nvSpPr>
          <p:cNvPr id="7174" name="Text Box 22"/>
          <p:cNvSpPr txBox="1">
            <a:spLocks noChangeArrowheads="1"/>
          </p:cNvSpPr>
          <p:nvPr/>
        </p:nvSpPr>
        <p:spPr bwMode="auto">
          <a:xfrm>
            <a:off x="1600200" y="0"/>
            <a:ext cx="500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>
                <a:solidFill>
                  <a:schemeClr val="bg1"/>
                </a:solidFill>
              </a:rPr>
              <a:t>Παράμετροι Κυκλικής Κίνησης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152400" y="1878013"/>
            <a:ext cx="495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chemeClr val="bg1"/>
                </a:solidFill>
              </a:rPr>
              <a:t>Είναι το χρονικό διάστημα στο οποίο το κινητό διανύει μια πλήρη περιστροφή.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52400" y="3048000"/>
            <a:ext cx="495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chemeClr val="bg1"/>
                </a:solidFill>
              </a:rPr>
              <a:t>Είναι ο αριθμός των περιστροφών που διανύει το κινητό σε ένα δευτερόλεπτο (1 </a:t>
            </a:r>
            <a:r>
              <a:rPr lang="en-US" altLang="el-GR" sz="2000" b="1" dirty="0">
                <a:solidFill>
                  <a:schemeClr val="bg1"/>
                </a:solidFill>
              </a:rPr>
              <a:t>s</a:t>
            </a:r>
            <a:r>
              <a:rPr lang="el-GR" altLang="el-GR" sz="2000" b="1" dirty="0" smtClean="0">
                <a:solidFill>
                  <a:schemeClr val="bg1"/>
                </a:solidFill>
              </a:rPr>
              <a:t>).</a:t>
            </a:r>
            <a:r>
              <a:rPr lang="en-US" altLang="el-GR" sz="2000" b="1" dirty="0" smtClean="0">
                <a:solidFill>
                  <a:schemeClr val="bg1"/>
                </a:solidFill>
              </a:rPr>
              <a:t> </a:t>
            </a:r>
            <a:endParaRPr lang="el-GR" altLang="el-GR" sz="2000" b="1" dirty="0">
              <a:solidFill>
                <a:schemeClr val="bg1"/>
              </a:solidFill>
            </a:endParaRP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0" y="4953000"/>
            <a:ext cx="46672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Κεντρομόλος Επιτάχυνση:</a:t>
            </a:r>
            <a:r>
              <a:rPr lang="el-GR" altLang="el-GR" sz="2800" b="1" i="1" dirty="0">
                <a:solidFill>
                  <a:srgbClr val="FFFF00"/>
                </a:solidFill>
              </a:rPr>
              <a:t>  </a:t>
            </a:r>
            <a:r>
              <a:rPr lang="el-GR" altLang="el-GR" sz="2800" b="1" i="1" dirty="0">
                <a:solidFill>
                  <a:schemeClr val="bg1"/>
                </a:solidFill>
              </a:rPr>
              <a:t>α</a:t>
            </a:r>
            <a:r>
              <a:rPr lang="en-US" altLang="el-GR" sz="2800" b="1" i="1" baseline="-25000" dirty="0">
                <a:solidFill>
                  <a:schemeClr val="bg1"/>
                </a:solidFill>
              </a:rPr>
              <a:t>r</a:t>
            </a:r>
            <a:endParaRPr lang="el-GR" altLang="el-GR" sz="2800" b="1" i="1" dirty="0">
              <a:solidFill>
                <a:schemeClr val="bg1"/>
              </a:solidFill>
            </a:endParaRP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0" y="5562600"/>
            <a:ext cx="4098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Γωνιακή Επιτάχυνση:</a:t>
            </a:r>
            <a:r>
              <a:rPr lang="el-GR" altLang="el-GR" sz="2800" b="1" i="1" dirty="0">
                <a:solidFill>
                  <a:srgbClr val="FFFF00"/>
                </a:solidFill>
              </a:rPr>
              <a:t>  </a:t>
            </a:r>
            <a:r>
              <a:rPr lang="el-GR" altLang="el-GR" sz="2800" b="1" i="1" dirty="0" err="1">
                <a:solidFill>
                  <a:schemeClr val="bg1"/>
                </a:solidFill>
              </a:rPr>
              <a:t>α</a:t>
            </a:r>
            <a:r>
              <a:rPr lang="el-GR" altLang="el-GR" sz="2800" b="1" i="1" baseline="-25000" dirty="0" err="1">
                <a:solidFill>
                  <a:schemeClr val="bg1"/>
                </a:solidFill>
              </a:rPr>
              <a:t>ω</a:t>
            </a:r>
            <a:endParaRPr lang="el-GR" altLang="el-GR" sz="2800" b="1" i="1" dirty="0">
              <a:solidFill>
                <a:schemeClr val="bg1"/>
              </a:solidFill>
            </a:endParaRP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0" y="6096000"/>
            <a:ext cx="431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>
                <a:solidFill>
                  <a:srgbClr val="FFFF00"/>
                </a:solidFill>
              </a:rPr>
              <a:t>Επιτρόχιος</a:t>
            </a:r>
            <a:r>
              <a:rPr lang="el-GR" altLang="el-GR" sz="2800" b="1" dirty="0">
                <a:solidFill>
                  <a:srgbClr val="FFFF00"/>
                </a:solidFill>
              </a:rPr>
              <a:t> Επιτάχυνση</a:t>
            </a:r>
            <a:r>
              <a:rPr lang="el-GR" altLang="el-GR" sz="2800" b="1" dirty="0">
                <a:solidFill>
                  <a:schemeClr val="bg1"/>
                </a:solidFill>
              </a:rPr>
              <a:t>:</a:t>
            </a:r>
            <a:r>
              <a:rPr lang="el-GR" altLang="el-GR" sz="2800" b="1" i="1" dirty="0">
                <a:solidFill>
                  <a:schemeClr val="bg1"/>
                </a:solidFill>
              </a:rPr>
              <a:t>  α</a:t>
            </a:r>
            <a:r>
              <a:rPr lang="en-US" altLang="el-GR" sz="2800" b="1" i="1" baseline="-25000" dirty="0">
                <a:solidFill>
                  <a:schemeClr val="bg1"/>
                </a:solidFill>
              </a:rPr>
              <a:t>t</a:t>
            </a:r>
            <a:endParaRPr lang="el-GR" altLang="el-GR" sz="2800" b="1" i="1" dirty="0">
              <a:solidFill>
                <a:schemeClr val="bg1"/>
              </a:solidFill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0" y="0"/>
            <a:ext cx="8758980" cy="2971800"/>
            <a:chOff x="0" y="0"/>
            <a:chExt cx="8758980" cy="297180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0" y="762000"/>
              <a:ext cx="55594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solidFill>
                    <a:srgbClr val="FFFF00"/>
                  </a:solidFill>
                </a:rPr>
                <a:t>Το Σύστημα Συντεταγμένων</a:t>
              </a:r>
              <a:r>
                <a:rPr lang="el-GR" altLang="el-GR" sz="2800" b="1" i="1" dirty="0">
                  <a:solidFill>
                    <a:srgbClr val="FFFF00"/>
                  </a:solidFill>
                </a:rPr>
                <a:t> (</a:t>
              </a:r>
              <a:r>
                <a:rPr lang="en-US" altLang="el-GR" sz="2800" b="1" i="1" dirty="0">
                  <a:solidFill>
                    <a:srgbClr val="FFFF00"/>
                  </a:solidFill>
                </a:rPr>
                <a:t>r, t, z)</a:t>
              </a:r>
              <a:endParaRPr lang="el-GR" altLang="el-GR" sz="2800" b="1" i="1" dirty="0">
                <a:solidFill>
                  <a:srgbClr val="FFFF00"/>
                </a:solidFill>
              </a:endParaRPr>
            </a:p>
          </p:txBody>
        </p:sp>
        <p:grpSp>
          <p:nvGrpSpPr>
            <p:cNvPr id="5" name="Ομάδα 4"/>
            <p:cNvGrpSpPr/>
            <p:nvPr/>
          </p:nvGrpSpPr>
          <p:grpSpPr>
            <a:xfrm>
              <a:off x="6019800" y="0"/>
              <a:ext cx="2739180" cy="2971800"/>
              <a:chOff x="6019800" y="0"/>
              <a:chExt cx="2739180" cy="2971800"/>
            </a:xfrm>
          </p:grpSpPr>
          <p:grpSp>
            <p:nvGrpSpPr>
              <p:cNvPr id="4" name="Group 48"/>
              <p:cNvGrpSpPr>
                <a:grpSpLocks/>
              </p:cNvGrpSpPr>
              <p:nvPr/>
            </p:nvGrpSpPr>
            <p:grpSpPr bwMode="auto">
              <a:xfrm>
                <a:off x="6019800" y="0"/>
                <a:ext cx="2659063" cy="2971800"/>
                <a:chOff x="3792" y="240"/>
                <a:chExt cx="1675" cy="1872"/>
              </a:xfrm>
            </p:grpSpPr>
            <p:sp>
              <p:nvSpPr>
                <p:cNvPr id="7182" name="Oval 10"/>
                <p:cNvSpPr>
                  <a:spLocks noChangeArrowheads="1"/>
                </p:cNvSpPr>
                <p:nvPr/>
              </p:nvSpPr>
              <p:spPr bwMode="auto">
                <a:xfrm>
                  <a:off x="3792" y="1104"/>
                  <a:ext cx="1632" cy="1008"/>
                </a:xfrm>
                <a:prstGeom prst="ellipse">
                  <a:avLst/>
                </a:prstGeom>
                <a:solidFill>
                  <a:schemeClr val="accent2"/>
                </a:solidFill>
                <a:ln w="444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7184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4032" y="1344"/>
                  <a:ext cx="1200" cy="48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85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4582" y="1325"/>
                  <a:ext cx="680" cy="277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87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328" y="240"/>
                  <a:ext cx="96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>
                      <a:solidFill>
                        <a:srgbClr val="FFFF00"/>
                      </a:solidFill>
                    </a:rPr>
                    <a:t>z</a:t>
                  </a:r>
                  <a:endParaRPr lang="el-GR" altLang="el-GR" sz="2800" b="1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188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5280" y="288"/>
                  <a:ext cx="0" cy="1008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89" name="Line 18"/>
                <p:cNvSpPr>
                  <a:spLocks noChangeShapeType="1"/>
                </p:cNvSpPr>
                <p:nvPr/>
              </p:nvSpPr>
              <p:spPr bwMode="auto">
                <a:xfrm flipH="1" flipV="1">
                  <a:off x="5280" y="864"/>
                  <a:ext cx="0" cy="480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9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464" y="480"/>
                  <a:ext cx="96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>
                      <a:solidFill>
                        <a:srgbClr val="FFFF00"/>
                      </a:solidFill>
                    </a:rPr>
                    <a:t>t</a:t>
                  </a:r>
                  <a:endParaRPr lang="el-GR" altLang="el-GR" sz="2800" b="1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192" name="Line 32"/>
                <p:cNvSpPr>
                  <a:spLocks noChangeShapeType="1"/>
                </p:cNvSpPr>
                <p:nvPr/>
              </p:nvSpPr>
              <p:spPr bwMode="auto">
                <a:xfrm flipH="1" flipV="1">
                  <a:off x="4464" y="720"/>
                  <a:ext cx="816" cy="576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93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4944" y="1056"/>
                  <a:ext cx="336" cy="240"/>
                </a:xfrm>
                <a:prstGeom prst="line">
                  <a:avLst/>
                </a:prstGeom>
                <a:noFill/>
                <a:ln w="44450">
                  <a:solidFill>
                    <a:srgbClr val="FFFF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2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5328" y="1152"/>
                  <a:ext cx="139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l-GR" b="1" i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Ο</a:t>
                  </a:r>
                </a:p>
              </p:txBody>
            </p:sp>
            <p:sp>
              <p:nvSpPr>
                <p:cNvPr id="7196" name="Oval 13"/>
                <p:cNvSpPr>
                  <a:spLocks noChangeArrowheads="1"/>
                </p:cNvSpPr>
                <p:nvPr/>
              </p:nvSpPr>
              <p:spPr bwMode="auto">
                <a:xfrm>
                  <a:off x="4548" y="1568"/>
                  <a:ext cx="68" cy="6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719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176" y="1728"/>
                  <a:ext cx="96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b="1" i="1">
                      <a:solidFill>
                        <a:srgbClr val="FFFF00"/>
                      </a:solidFill>
                    </a:rPr>
                    <a:t>r</a:t>
                  </a:r>
                  <a:endParaRPr lang="el-GR" altLang="el-GR" sz="2800" b="1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183" name="Oval 14"/>
                <p:cNvSpPr>
                  <a:spLocks noChangeArrowheads="1"/>
                </p:cNvSpPr>
                <p:nvPr/>
              </p:nvSpPr>
              <p:spPr bwMode="auto">
                <a:xfrm>
                  <a:off x="5239" y="1266"/>
                  <a:ext cx="68" cy="68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51"/>
                  <p:cNvSpPr txBox="1"/>
                  <p:nvPr/>
                </p:nvSpPr>
                <p:spPr>
                  <a:xfrm>
                    <a:off x="8309819" y="1040309"/>
                    <a:ext cx="449161" cy="481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l-GR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34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09819" y="1040309"/>
                    <a:ext cx="449161" cy="481607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Box 51"/>
                  <p:cNvSpPr txBox="1"/>
                  <p:nvPr/>
                </p:nvSpPr>
                <p:spPr>
                  <a:xfrm>
                    <a:off x="7740352" y="908720"/>
                    <a:ext cx="391453" cy="46243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l-GR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35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40352" y="908720"/>
                    <a:ext cx="391453" cy="462434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t="-10526" r="-1562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51"/>
                  <p:cNvSpPr txBox="1"/>
                  <p:nvPr/>
                </p:nvSpPr>
                <p:spPr>
                  <a:xfrm>
                    <a:off x="7740352" y="1878013"/>
                    <a:ext cx="42672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el-GR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240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36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40352" y="1878013"/>
                    <a:ext cx="426720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3947" r="-18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8" name="Ομάδα 7"/>
          <p:cNvGrpSpPr/>
          <p:nvPr/>
        </p:nvGrpSpPr>
        <p:grpSpPr>
          <a:xfrm>
            <a:off x="0" y="2456513"/>
            <a:ext cx="5940152" cy="783804"/>
            <a:chOff x="0" y="2456513"/>
            <a:chExt cx="5940152" cy="783804"/>
          </a:xfrm>
        </p:grpSpPr>
        <p:sp>
          <p:nvSpPr>
            <p:cNvPr id="7198" name="Text Box 4"/>
            <p:cNvSpPr txBox="1">
              <a:spLocks noChangeArrowheads="1"/>
            </p:cNvSpPr>
            <p:nvPr/>
          </p:nvSpPr>
          <p:spPr bwMode="auto">
            <a:xfrm>
              <a:off x="0" y="2590801"/>
              <a:ext cx="4906963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800" b="1" dirty="0">
                  <a:solidFill>
                    <a:srgbClr val="FFFF00"/>
                  </a:solidFill>
                </a:rPr>
                <a:t>Συχνότητα Κυκλικής Κίνησης: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912884" y="2456513"/>
                  <a:ext cx="1027268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𝒇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𝑻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2884" y="2456513"/>
                  <a:ext cx="1027268" cy="78380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5105400" y="3379291"/>
            <a:ext cx="3505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 smtClean="0">
                <a:solidFill>
                  <a:schemeClr val="bg1"/>
                </a:solidFill>
              </a:rPr>
              <a:t>Μονάδα μέτρησης της συχνότητας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 smtClean="0">
                <a:solidFill>
                  <a:srgbClr val="FFFF00"/>
                </a:solidFill>
              </a:rPr>
              <a:t>[</a:t>
            </a:r>
            <a:r>
              <a:rPr lang="en-US" altLang="el-GR" sz="1800" b="1" dirty="0" smtClean="0">
                <a:solidFill>
                  <a:srgbClr val="FFFF00"/>
                </a:solidFill>
              </a:rPr>
              <a:t> </a:t>
            </a:r>
            <a:r>
              <a:rPr lang="en-US" altLang="el-GR" sz="1800" b="1" i="1" dirty="0" smtClean="0">
                <a:solidFill>
                  <a:srgbClr val="FFFF00"/>
                </a:solidFill>
              </a:rPr>
              <a:t>f </a:t>
            </a:r>
            <a:r>
              <a:rPr lang="en-US" altLang="el-GR" sz="1800" b="1" dirty="0" smtClean="0">
                <a:solidFill>
                  <a:srgbClr val="FFFF00"/>
                </a:solidFill>
              </a:rPr>
              <a:t>] = 1 s</a:t>
            </a:r>
            <a:r>
              <a:rPr lang="en-US" altLang="el-GR" sz="1800" b="1" baseline="30000" dirty="0" smtClean="0">
                <a:solidFill>
                  <a:srgbClr val="FFFF00"/>
                </a:solidFill>
              </a:rPr>
              <a:t> –1</a:t>
            </a:r>
            <a:r>
              <a:rPr lang="en-US" altLang="el-GR" sz="1800" b="1" dirty="0" smtClean="0">
                <a:solidFill>
                  <a:srgbClr val="FFFF00"/>
                </a:solidFill>
              </a:rPr>
              <a:t> </a:t>
            </a:r>
            <a:r>
              <a:rPr lang="en-US" altLang="el-GR" sz="1800" b="1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≡ 1 Hz</a:t>
            </a:r>
            <a:endParaRPr lang="el-GR" altLang="el-GR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utoUpdateAnimBg="0"/>
      <p:bldP spid="9224" grpId="0" autoUpdateAnimBg="0"/>
      <p:bldP spid="9256" grpId="0" autoUpdateAnimBg="0"/>
      <p:bldP spid="9257" grpId="0" autoUpdateAnimBg="0"/>
      <p:bldP spid="9265" grpId="0" autoUpdateAnimBg="0"/>
      <p:bldP spid="9266" grpId="0" autoUpdateAnimBg="0"/>
      <p:bldP spid="9267" grpId="0" autoUpdateAnimBg="0"/>
      <p:bldP spid="3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685800"/>
            <a:ext cx="660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</a:rPr>
              <a:t>Γωνιακή Ταχύτητα στην Κυκλική Κίνηση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0" y="1556792"/>
            <a:ext cx="365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Γωνία σε Ακτίνια (</a:t>
            </a:r>
            <a:r>
              <a:rPr lang="en-US" altLang="el-GR" sz="2400" b="1" dirty="0">
                <a:solidFill>
                  <a:srgbClr val="FFFF00"/>
                </a:solidFill>
              </a:rPr>
              <a:t>rad)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grpSp>
        <p:nvGrpSpPr>
          <p:cNvPr id="8250" name="Group 13"/>
          <p:cNvGrpSpPr>
            <a:grpSpLocks/>
          </p:cNvGrpSpPr>
          <p:nvPr/>
        </p:nvGrpSpPr>
        <p:grpSpPr bwMode="auto">
          <a:xfrm>
            <a:off x="304800" y="3048003"/>
            <a:ext cx="2590800" cy="1600201"/>
            <a:chOff x="3600" y="2976"/>
            <a:chExt cx="1632" cy="1008"/>
          </a:xfrm>
        </p:grpSpPr>
        <p:sp>
          <p:nvSpPr>
            <p:cNvPr id="8252" name="Oval 14"/>
            <p:cNvSpPr>
              <a:spLocks noChangeArrowheads="1"/>
            </p:cNvSpPr>
            <p:nvPr/>
          </p:nvSpPr>
          <p:spPr bwMode="auto">
            <a:xfrm>
              <a:off x="3600" y="2976"/>
              <a:ext cx="1632" cy="1008"/>
            </a:xfrm>
            <a:prstGeom prst="ellipse">
              <a:avLst/>
            </a:prstGeom>
            <a:solidFill>
              <a:schemeClr val="accent2"/>
            </a:solidFill>
            <a:ln w="444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8253" name="Oval 15"/>
            <p:cNvSpPr>
              <a:spLocks noChangeArrowheads="1"/>
            </p:cNvSpPr>
            <p:nvPr/>
          </p:nvSpPr>
          <p:spPr bwMode="auto">
            <a:xfrm>
              <a:off x="4368" y="3443"/>
              <a:ext cx="68" cy="6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1589183" y="3121933"/>
            <a:ext cx="1797199" cy="728098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2339752" y="3491716"/>
            <a:ext cx="1202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b="1" i="1" dirty="0">
                <a:solidFill>
                  <a:srgbClr val="FFFF00"/>
                </a:solidFill>
              </a:rPr>
              <a:t>r</a:t>
            </a:r>
            <a:endParaRPr lang="el-GR" altLang="el-GR" sz="2400" b="1" i="1" dirty="0">
              <a:solidFill>
                <a:srgbClr val="FFFF00"/>
              </a:solidFill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1568930" y="2667000"/>
            <a:ext cx="412270" cy="1143000"/>
            <a:chOff x="1568930" y="2667000"/>
            <a:chExt cx="412270" cy="1143000"/>
          </a:xfrm>
        </p:grpSpPr>
        <p:sp>
          <p:nvSpPr>
            <p:cNvPr id="8243" name="Text Box 29"/>
            <p:cNvSpPr txBox="1">
              <a:spLocks noChangeArrowheads="1"/>
            </p:cNvSpPr>
            <p:nvPr/>
          </p:nvSpPr>
          <p:spPr bwMode="auto">
            <a:xfrm>
              <a:off x="1568930" y="3124200"/>
              <a:ext cx="1202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>
                  <a:solidFill>
                    <a:srgbClr val="FFFF00"/>
                  </a:solidFill>
                </a:rPr>
                <a:t>r</a:t>
              </a:r>
              <a:endParaRPr lang="el-GR" altLang="el-GR" sz="2400" b="1" i="1" dirty="0">
                <a:solidFill>
                  <a:srgbClr val="FFFF00"/>
                </a:solidFill>
              </a:endParaRPr>
            </a:p>
          </p:txBody>
        </p:sp>
        <p:sp>
          <p:nvSpPr>
            <p:cNvPr id="8245" name="Line 18"/>
            <p:cNvSpPr>
              <a:spLocks noChangeShapeType="1"/>
            </p:cNvSpPr>
            <p:nvPr/>
          </p:nvSpPr>
          <p:spPr bwMode="auto">
            <a:xfrm flipV="1">
              <a:off x="1600200" y="2667000"/>
              <a:ext cx="381000" cy="1143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46" name="Text Box 19"/>
            <p:cNvSpPr txBox="1">
              <a:spLocks noChangeArrowheads="1"/>
            </p:cNvSpPr>
            <p:nvPr/>
          </p:nvSpPr>
          <p:spPr bwMode="auto">
            <a:xfrm>
              <a:off x="1752600" y="3352800"/>
              <a:ext cx="1603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θ</a:t>
              </a:r>
            </a:p>
          </p:txBody>
        </p:sp>
      </p:grpSp>
      <p:sp>
        <p:nvSpPr>
          <p:cNvPr id="8201" name="Line 47"/>
          <p:cNvSpPr>
            <a:spLocks noChangeShapeType="1"/>
          </p:cNvSpPr>
          <p:nvPr/>
        </p:nvSpPr>
        <p:spPr bwMode="auto">
          <a:xfrm>
            <a:off x="3657600" y="1449448"/>
            <a:ext cx="0" cy="5400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3851920" y="1557809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Γωνιακή Ταχύτητα:</a:t>
            </a:r>
          </a:p>
        </p:txBody>
      </p:sp>
      <p:grpSp>
        <p:nvGrpSpPr>
          <p:cNvPr id="37" name="Ομάδα 36"/>
          <p:cNvGrpSpPr/>
          <p:nvPr/>
        </p:nvGrpSpPr>
        <p:grpSpPr>
          <a:xfrm>
            <a:off x="6444208" y="2062931"/>
            <a:ext cx="2592288" cy="3625701"/>
            <a:chOff x="6444208" y="2895600"/>
            <a:chExt cx="2592288" cy="3625701"/>
          </a:xfrm>
        </p:grpSpPr>
        <p:grpSp>
          <p:nvGrpSpPr>
            <p:cNvPr id="7" name="Group 89"/>
            <p:cNvGrpSpPr>
              <a:grpSpLocks/>
            </p:cNvGrpSpPr>
            <p:nvPr/>
          </p:nvGrpSpPr>
          <p:grpSpPr bwMode="auto">
            <a:xfrm>
              <a:off x="6444208" y="2895600"/>
              <a:ext cx="2590800" cy="1508125"/>
              <a:chOff x="4128" y="1824"/>
              <a:chExt cx="1632" cy="950"/>
            </a:xfrm>
          </p:grpSpPr>
          <p:grpSp>
            <p:nvGrpSpPr>
              <p:cNvPr id="8239" name="Group 33"/>
              <p:cNvGrpSpPr>
                <a:grpSpLocks/>
              </p:cNvGrpSpPr>
              <p:nvPr/>
            </p:nvGrpSpPr>
            <p:grpSpPr bwMode="auto">
              <a:xfrm>
                <a:off x="4128" y="1824"/>
                <a:ext cx="1632" cy="672"/>
                <a:chOff x="3600" y="2976"/>
                <a:chExt cx="1632" cy="1008"/>
              </a:xfrm>
            </p:grpSpPr>
            <p:sp>
              <p:nvSpPr>
                <p:cNvPr id="8241" name="Oval 34"/>
                <p:cNvSpPr>
                  <a:spLocks noChangeArrowheads="1"/>
                </p:cNvSpPr>
                <p:nvPr/>
              </p:nvSpPr>
              <p:spPr bwMode="auto">
                <a:xfrm>
                  <a:off x="3600" y="2976"/>
                  <a:ext cx="1632" cy="1008"/>
                </a:xfrm>
                <a:prstGeom prst="ellipse">
                  <a:avLst/>
                </a:prstGeom>
                <a:solidFill>
                  <a:schemeClr val="accent2"/>
                </a:solidFill>
                <a:ln w="444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242" name="Oval 35"/>
                <p:cNvSpPr>
                  <a:spLocks noChangeArrowheads="1"/>
                </p:cNvSpPr>
                <p:nvPr/>
              </p:nvSpPr>
              <p:spPr bwMode="auto">
                <a:xfrm>
                  <a:off x="4340" y="3445"/>
                  <a:ext cx="91" cy="10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p:sp>
            <p:nvSpPr>
              <p:cNvPr id="8237" name="Arc 58"/>
              <p:cNvSpPr>
                <a:spLocks/>
              </p:cNvSpPr>
              <p:nvPr/>
            </p:nvSpPr>
            <p:spPr bwMode="auto">
              <a:xfrm rot="5400000">
                <a:off x="5129" y="2071"/>
                <a:ext cx="330" cy="700"/>
              </a:xfrm>
              <a:custGeom>
                <a:avLst/>
                <a:gdLst>
                  <a:gd name="T0" fmla="*/ 0 w 21175"/>
                  <a:gd name="T1" fmla="*/ 0 h 18524"/>
                  <a:gd name="T2" fmla="*/ 0 w 21175"/>
                  <a:gd name="T3" fmla="*/ 0 h 18524"/>
                  <a:gd name="T4" fmla="*/ 0 w 21175"/>
                  <a:gd name="T5" fmla="*/ 0 h 18524"/>
                  <a:gd name="T6" fmla="*/ 0 60000 65536"/>
                  <a:gd name="T7" fmla="*/ 0 60000 65536"/>
                  <a:gd name="T8" fmla="*/ 0 60000 65536"/>
                  <a:gd name="T9" fmla="*/ 0 w 21175"/>
                  <a:gd name="T10" fmla="*/ 0 h 18524"/>
                  <a:gd name="T11" fmla="*/ 21175 w 21175"/>
                  <a:gd name="T12" fmla="*/ 18524 h 185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75" h="18524" fill="none" extrusionOk="0">
                    <a:moveTo>
                      <a:pt x="11109" y="-1"/>
                    </a:moveTo>
                    <a:cubicBezTo>
                      <a:pt x="16320" y="3125"/>
                      <a:pt x="19974" y="8301"/>
                      <a:pt x="21174" y="14258"/>
                    </a:cubicBezTo>
                  </a:path>
                  <a:path w="21175" h="18524" stroke="0" extrusionOk="0">
                    <a:moveTo>
                      <a:pt x="11109" y="-1"/>
                    </a:moveTo>
                    <a:cubicBezTo>
                      <a:pt x="16320" y="3125"/>
                      <a:pt x="19974" y="8301"/>
                      <a:pt x="21174" y="14258"/>
                    </a:cubicBezTo>
                    <a:lnTo>
                      <a:pt x="0" y="18524"/>
                    </a:lnTo>
                    <a:lnTo>
                      <a:pt x="11109" y="-1"/>
                    </a:lnTo>
                    <a:close/>
                  </a:path>
                </a:pathLst>
              </a:custGeom>
              <a:noFill/>
              <a:ln w="38100">
                <a:solidFill>
                  <a:srgbClr val="FFFF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8238" name="Text Box 59"/>
              <p:cNvSpPr txBox="1">
                <a:spLocks noChangeArrowheads="1"/>
              </p:cNvSpPr>
              <p:nvPr/>
            </p:nvSpPr>
            <p:spPr bwMode="auto">
              <a:xfrm>
                <a:off x="5232" y="2544"/>
                <a:ext cx="33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 err="1">
                    <a:solidFill>
                      <a:srgbClr val="FFFF00"/>
                    </a:solidFill>
                  </a:rPr>
                  <a:t>ccw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3" name="Ομάδα 22"/>
            <p:cNvGrpSpPr/>
            <p:nvPr/>
          </p:nvGrpSpPr>
          <p:grpSpPr>
            <a:xfrm>
              <a:off x="6445696" y="5016397"/>
              <a:ext cx="2590800" cy="1504904"/>
              <a:chOff x="6445696" y="5016397"/>
              <a:chExt cx="2590800" cy="1504904"/>
            </a:xfrm>
          </p:grpSpPr>
          <p:grpSp>
            <p:nvGrpSpPr>
              <p:cNvPr id="8226" name="Group 72"/>
              <p:cNvGrpSpPr>
                <a:grpSpLocks/>
              </p:cNvGrpSpPr>
              <p:nvPr/>
            </p:nvGrpSpPr>
            <p:grpSpPr bwMode="auto">
              <a:xfrm>
                <a:off x="6445696" y="5016397"/>
                <a:ext cx="2590800" cy="1068342"/>
                <a:chOff x="3600" y="2976"/>
                <a:chExt cx="1632" cy="1008"/>
              </a:xfrm>
            </p:grpSpPr>
            <p:sp>
              <p:nvSpPr>
                <p:cNvPr id="8228" name="Oval 73"/>
                <p:cNvSpPr>
                  <a:spLocks noChangeArrowheads="1"/>
                </p:cNvSpPr>
                <p:nvPr/>
              </p:nvSpPr>
              <p:spPr bwMode="auto">
                <a:xfrm>
                  <a:off x="3600" y="2976"/>
                  <a:ext cx="1632" cy="1008"/>
                </a:xfrm>
                <a:prstGeom prst="ellipse">
                  <a:avLst/>
                </a:prstGeom>
                <a:solidFill>
                  <a:schemeClr val="accent2"/>
                </a:solidFill>
                <a:ln w="444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229" name="Oval 74"/>
                <p:cNvSpPr>
                  <a:spLocks noChangeArrowheads="1"/>
                </p:cNvSpPr>
                <p:nvPr/>
              </p:nvSpPr>
              <p:spPr bwMode="auto">
                <a:xfrm>
                  <a:off x="4368" y="3434"/>
                  <a:ext cx="68" cy="10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p:sp>
            <p:nvSpPr>
              <p:cNvPr id="8224" name="Arc 80"/>
              <p:cNvSpPr>
                <a:spLocks/>
              </p:cNvSpPr>
              <p:nvPr/>
            </p:nvSpPr>
            <p:spPr bwMode="auto">
              <a:xfrm rot="5400000">
                <a:off x="8034784" y="5405289"/>
                <a:ext cx="523875" cy="1111250"/>
              </a:xfrm>
              <a:custGeom>
                <a:avLst/>
                <a:gdLst>
                  <a:gd name="T0" fmla="*/ 0 w 21175"/>
                  <a:gd name="T1" fmla="*/ 0 h 18524"/>
                  <a:gd name="T2" fmla="*/ 0 w 21175"/>
                  <a:gd name="T3" fmla="*/ 0 h 18524"/>
                  <a:gd name="T4" fmla="*/ 0 w 21175"/>
                  <a:gd name="T5" fmla="*/ 0 h 18524"/>
                  <a:gd name="T6" fmla="*/ 0 60000 65536"/>
                  <a:gd name="T7" fmla="*/ 0 60000 65536"/>
                  <a:gd name="T8" fmla="*/ 0 60000 65536"/>
                  <a:gd name="T9" fmla="*/ 0 w 21175"/>
                  <a:gd name="T10" fmla="*/ 0 h 18524"/>
                  <a:gd name="T11" fmla="*/ 21175 w 21175"/>
                  <a:gd name="T12" fmla="*/ 18524 h 185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75" h="18524" fill="none" extrusionOk="0">
                    <a:moveTo>
                      <a:pt x="11109" y="-1"/>
                    </a:moveTo>
                    <a:cubicBezTo>
                      <a:pt x="16320" y="3125"/>
                      <a:pt x="19974" y="8301"/>
                      <a:pt x="21174" y="14258"/>
                    </a:cubicBezTo>
                  </a:path>
                  <a:path w="21175" h="18524" stroke="0" extrusionOk="0">
                    <a:moveTo>
                      <a:pt x="11109" y="-1"/>
                    </a:moveTo>
                    <a:cubicBezTo>
                      <a:pt x="16320" y="3125"/>
                      <a:pt x="19974" y="8301"/>
                      <a:pt x="21174" y="14258"/>
                    </a:cubicBezTo>
                    <a:lnTo>
                      <a:pt x="0" y="18524"/>
                    </a:lnTo>
                    <a:lnTo>
                      <a:pt x="11109" y="-1"/>
                    </a:lnTo>
                    <a:close/>
                  </a:path>
                </a:pathLst>
              </a:cu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8225" name="Text Box 81"/>
              <p:cNvSpPr txBox="1">
                <a:spLocks noChangeArrowheads="1"/>
              </p:cNvSpPr>
              <p:nvPr/>
            </p:nvSpPr>
            <p:spPr bwMode="auto">
              <a:xfrm>
                <a:off x="8198296" y="6156176"/>
                <a:ext cx="5334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 err="1">
                    <a:solidFill>
                      <a:srgbClr val="FFFF00"/>
                    </a:solidFill>
                  </a:rPr>
                  <a:t>cw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8212" name="Text Box 99"/>
          <p:cNvSpPr txBox="1">
            <a:spLocks noChangeArrowheads="1"/>
          </p:cNvSpPr>
          <p:nvPr/>
        </p:nvSpPr>
        <p:spPr bwMode="auto">
          <a:xfrm>
            <a:off x="1600200" y="0"/>
            <a:ext cx="500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Παράμετροι Κυκλικής Κίνησης</a:t>
            </a:r>
          </a:p>
        </p:txBody>
      </p:sp>
      <p:grpSp>
        <p:nvGrpSpPr>
          <p:cNvPr id="14" name="Ομάδα 13"/>
          <p:cNvGrpSpPr/>
          <p:nvPr/>
        </p:nvGrpSpPr>
        <p:grpSpPr>
          <a:xfrm>
            <a:off x="6444496" y="1728192"/>
            <a:ext cx="2592000" cy="1393741"/>
            <a:chOff x="6444496" y="2564904"/>
            <a:chExt cx="2592000" cy="1393741"/>
          </a:xfrm>
        </p:grpSpPr>
        <p:grpSp>
          <p:nvGrpSpPr>
            <p:cNvPr id="9" name="Ομάδα 8"/>
            <p:cNvGrpSpPr/>
            <p:nvPr/>
          </p:nvGrpSpPr>
          <p:grpSpPr>
            <a:xfrm>
              <a:off x="6444496" y="2867686"/>
              <a:ext cx="2592000" cy="1090959"/>
              <a:chOff x="6444496" y="2867686"/>
              <a:chExt cx="2592000" cy="1090959"/>
            </a:xfrm>
          </p:grpSpPr>
          <p:sp>
            <p:nvSpPr>
              <p:cNvPr id="8" name="Τόξο 7"/>
              <p:cNvSpPr/>
              <p:nvPr/>
            </p:nvSpPr>
            <p:spPr>
              <a:xfrm>
                <a:off x="6444496" y="2893045"/>
                <a:ext cx="2592000" cy="1065600"/>
              </a:xfrm>
              <a:prstGeom prst="arc">
                <a:avLst>
                  <a:gd name="adj1" fmla="val 18966208"/>
                  <a:gd name="adj2" fmla="val 20663350"/>
                </a:avLst>
              </a:prstGeom>
              <a:ln w="44450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" name="Oval 36"/>
              <p:cNvSpPr>
                <a:spLocks noChangeArrowheads="1"/>
              </p:cNvSpPr>
              <p:nvPr/>
            </p:nvSpPr>
            <p:spPr bwMode="auto">
              <a:xfrm>
                <a:off x="8172400" y="286768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65" name="Text Box 59"/>
            <p:cNvSpPr txBox="1">
              <a:spLocks noChangeArrowheads="1"/>
            </p:cNvSpPr>
            <p:nvPr/>
          </p:nvSpPr>
          <p:spPr bwMode="auto">
            <a:xfrm>
              <a:off x="8071048" y="2564904"/>
              <a:ext cx="5334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err="1">
                  <a:solidFill>
                    <a:schemeClr val="bg1"/>
                  </a:solidFill>
                </a:rPr>
                <a:t>t</a:t>
              </a:r>
              <a:r>
                <a:rPr lang="en-US" altLang="el-GR" sz="2000" b="1" i="1" dirty="0" err="1" smtClean="0">
                  <a:solidFill>
                    <a:schemeClr val="bg1"/>
                  </a:solidFill>
                </a:rPr>
                <a:t>+dt</a:t>
              </a:r>
              <a:endParaRPr lang="el-GR" altLang="el-GR" sz="2000" b="1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47" name="Group 86"/>
          <p:cNvGrpSpPr>
            <a:grpSpLocks/>
          </p:cNvGrpSpPr>
          <p:nvPr/>
        </p:nvGrpSpPr>
        <p:grpSpPr bwMode="auto">
          <a:xfrm>
            <a:off x="1597026" y="2819402"/>
            <a:ext cx="1082675" cy="1031876"/>
            <a:chOff x="1006" y="1776"/>
            <a:chExt cx="682" cy="650"/>
          </a:xfrm>
        </p:grpSpPr>
        <p:sp>
          <p:nvSpPr>
            <p:cNvPr id="8248" name="Arc 27"/>
            <p:cNvSpPr>
              <a:spLocks/>
            </p:cNvSpPr>
            <p:nvPr/>
          </p:nvSpPr>
          <p:spPr bwMode="auto">
            <a:xfrm rot="5400000">
              <a:off x="1099" y="1837"/>
              <a:ext cx="496" cy="682"/>
            </a:xfrm>
            <a:custGeom>
              <a:avLst/>
              <a:gdLst>
                <a:gd name="T0" fmla="*/ 0 w 21198"/>
                <a:gd name="T1" fmla="*/ 0 h 18052"/>
                <a:gd name="T2" fmla="*/ 0 w 21198"/>
                <a:gd name="T3" fmla="*/ 0 h 18052"/>
                <a:gd name="T4" fmla="*/ 0 w 21198"/>
                <a:gd name="T5" fmla="*/ 0 h 18052"/>
                <a:gd name="T6" fmla="*/ 0 60000 65536"/>
                <a:gd name="T7" fmla="*/ 0 60000 65536"/>
                <a:gd name="T8" fmla="*/ 0 60000 65536"/>
                <a:gd name="T9" fmla="*/ 0 w 21198"/>
                <a:gd name="T10" fmla="*/ 0 h 18052"/>
                <a:gd name="T11" fmla="*/ 21198 w 21198"/>
                <a:gd name="T12" fmla="*/ 18052 h 180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98" h="18052" fill="none" extrusionOk="0">
                  <a:moveTo>
                    <a:pt x="-1" y="13905"/>
                  </a:moveTo>
                  <a:cubicBezTo>
                    <a:pt x="1114" y="8203"/>
                    <a:pt x="4480" y="3190"/>
                    <a:pt x="9336" y="-1"/>
                  </a:cubicBezTo>
                </a:path>
                <a:path w="21198" h="18052" stroke="0" extrusionOk="0">
                  <a:moveTo>
                    <a:pt x="-1" y="13905"/>
                  </a:moveTo>
                  <a:cubicBezTo>
                    <a:pt x="1114" y="8203"/>
                    <a:pt x="4480" y="3190"/>
                    <a:pt x="9336" y="-1"/>
                  </a:cubicBezTo>
                  <a:lnTo>
                    <a:pt x="21198" y="18052"/>
                  </a:lnTo>
                  <a:lnTo>
                    <a:pt x="-1" y="13905"/>
                  </a:lnTo>
                  <a:close/>
                </a:path>
              </a:pathLst>
            </a:custGeom>
            <a:noFill/>
            <a:ln w="444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1392" y="1776"/>
              <a:ext cx="1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C000"/>
                  </a:solidFill>
                </a:rPr>
                <a:t>Δ</a:t>
              </a:r>
              <a:r>
                <a:rPr lang="en-US" altLang="el-GR" sz="2400" b="1" i="1" dirty="0">
                  <a:solidFill>
                    <a:srgbClr val="FFC000"/>
                  </a:solidFill>
                </a:rPr>
                <a:t>s</a:t>
              </a:r>
              <a:endParaRPr lang="el-GR" altLang="el-GR" sz="2400" b="1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6444208" y="4012703"/>
            <a:ext cx="2664296" cy="1233248"/>
            <a:chOff x="6444208" y="4849415"/>
            <a:chExt cx="2664296" cy="1233248"/>
          </a:xfrm>
        </p:grpSpPr>
        <p:grpSp>
          <p:nvGrpSpPr>
            <p:cNvPr id="71" name="Ομάδα 70"/>
            <p:cNvGrpSpPr/>
            <p:nvPr/>
          </p:nvGrpSpPr>
          <p:grpSpPr>
            <a:xfrm>
              <a:off x="6444208" y="5017063"/>
              <a:ext cx="2592000" cy="1065600"/>
              <a:chOff x="6444496" y="2893045"/>
              <a:chExt cx="2592000" cy="1065600"/>
            </a:xfrm>
          </p:grpSpPr>
          <p:sp>
            <p:nvSpPr>
              <p:cNvPr id="73" name="Τόξο 72"/>
              <p:cNvSpPr/>
              <p:nvPr/>
            </p:nvSpPr>
            <p:spPr>
              <a:xfrm>
                <a:off x="6444496" y="2893045"/>
                <a:ext cx="2592000" cy="1065600"/>
              </a:xfrm>
              <a:prstGeom prst="arc">
                <a:avLst>
                  <a:gd name="adj1" fmla="val 18966208"/>
                  <a:gd name="adj2" fmla="val 20663350"/>
                </a:avLst>
              </a:prstGeom>
              <a:noFill/>
              <a:ln w="44450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" name="Oval 36"/>
              <p:cNvSpPr>
                <a:spLocks noChangeArrowheads="1"/>
              </p:cNvSpPr>
              <p:nvPr/>
            </p:nvSpPr>
            <p:spPr bwMode="auto">
              <a:xfrm>
                <a:off x="8723393" y="3058557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75" name="Text Box 59"/>
            <p:cNvSpPr txBox="1">
              <a:spLocks noChangeArrowheads="1"/>
            </p:cNvSpPr>
            <p:nvPr/>
          </p:nvSpPr>
          <p:spPr bwMode="auto">
            <a:xfrm>
              <a:off x="8575104" y="4849415"/>
              <a:ext cx="5334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err="1" smtClean="0">
                  <a:solidFill>
                    <a:srgbClr val="FFFF00"/>
                  </a:solidFill>
                </a:rPr>
                <a:t>t+dt</a:t>
              </a:r>
              <a:endParaRPr lang="el-GR" altLang="el-GR" sz="2000" b="1" i="1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62917" y="4941168"/>
                <a:ext cx="2008883" cy="782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𝜽</m:t>
                      </m:r>
                      <m:d>
                        <m:d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𝐫𝐚𝐝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917" y="4941168"/>
                <a:ext cx="2008883" cy="78271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Ομάδα 33"/>
          <p:cNvGrpSpPr/>
          <p:nvPr/>
        </p:nvGrpSpPr>
        <p:grpSpPr>
          <a:xfrm>
            <a:off x="7717403" y="2138265"/>
            <a:ext cx="1012710" cy="2620820"/>
            <a:chOff x="7717403" y="2974977"/>
            <a:chExt cx="1012710" cy="2620820"/>
          </a:xfrm>
        </p:grpSpPr>
        <p:grpSp>
          <p:nvGrpSpPr>
            <p:cNvPr id="11" name="Group 90"/>
            <p:cNvGrpSpPr>
              <a:grpSpLocks/>
            </p:cNvGrpSpPr>
            <p:nvPr/>
          </p:nvGrpSpPr>
          <p:grpSpPr bwMode="auto">
            <a:xfrm>
              <a:off x="7717403" y="2974977"/>
              <a:ext cx="585789" cy="454025"/>
              <a:chOff x="4930" y="1874"/>
              <a:chExt cx="369" cy="286"/>
            </a:xfrm>
          </p:grpSpPr>
          <p:sp>
            <p:nvSpPr>
              <p:cNvPr id="8232" name="Line 42"/>
              <p:cNvSpPr>
                <a:spLocks noChangeShapeType="1"/>
              </p:cNvSpPr>
              <p:nvPr/>
            </p:nvSpPr>
            <p:spPr bwMode="auto">
              <a:xfrm flipV="1">
                <a:off x="4930" y="1874"/>
                <a:ext cx="309" cy="286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33" name="Text Box 45"/>
              <p:cNvSpPr txBox="1">
                <a:spLocks noChangeArrowheads="1"/>
              </p:cNvSpPr>
              <p:nvPr/>
            </p:nvSpPr>
            <p:spPr bwMode="auto">
              <a:xfrm>
                <a:off x="5134" y="1905"/>
                <a:ext cx="165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>
                    <a:solidFill>
                      <a:schemeClr val="bg1"/>
                    </a:solidFill>
                  </a:rPr>
                  <a:t>d</a:t>
                </a:r>
                <a:r>
                  <a:rPr lang="el-GR" altLang="el-GR" sz="2000" b="1" i="1" dirty="0">
                    <a:solidFill>
                      <a:schemeClr val="bg1"/>
                    </a:solidFill>
                  </a:rPr>
                  <a:t>θ</a:t>
                </a:r>
              </a:p>
            </p:txBody>
          </p:sp>
        </p:grpSp>
        <p:grpSp>
          <p:nvGrpSpPr>
            <p:cNvPr id="29" name="Ομάδα 28"/>
            <p:cNvGrpSpPr/>
            <p:nvPr/>
          </p:nvGrpSpPr>
          <p:grpSpPr>
            <a:xfrm>
              <a:off x="7741100" y="5121127"/>
              <a:ext cx="989013" cy="474670"/>
              <a:chOff x="7741100" y="5121127"/>
              <a:chExt cx="989013" cy="474670"/>
            </a:xfrm>
          </p:grpSpPr>
          <p:grpSp>
            <p:nvGrpSpPr>
              <p:cNvPr id="8217" name="Group 95"/>
              <p:cNvGrpSpPr>
                <a:grpSpLocks/>
              </p:cNvGrpSpPr>
              <p:nvPr/>
            </p:nvGrpSpPr>
            <p:grpSpPr bwMode="auto">
              <a:xfrm>
                <a:off x="7741100" y="5225909"/>
                <a:ext cx="989013" cy="369888"/>
                <a:chOff x="4944" y="3504"/>
                <a:chExt cx="623" cy="233"/>
              </a:xfrm>
            </p:grpSpPr>
            <p:sp>
              <p:nvSpPr>
                <p:cNvPr id="8218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4944" y="3535"/>
                  <a:ext cx="623" cy="171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219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5424" y="3504"/>
                  <a:ext cx="76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FFFF00"/>
                      </a:solidFill>
                    </a:rPr>
                    <a:t>r</a:t>
                  </a:r>
                  <a:endParaRPr lang="el-GR" altLang="el-GR" sz="2400" b="1" i="1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8221" name="Text Box 78"/>
              <p:cNvSpPr txBox="1">
                <a:spLocks noChangeArrowheads="1"/>
              </p:cNvSpPr>
              <p:nvPr/>
            </p:nvSpPr>
            <p:spPr bwMode="auto">
              <a:xfrm>
                <a:off x="8077646" y="5121127"/>
                <a:ext cx="261938" cy="30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>
                    <a:solidFill>
                      <a:srgbClr val="FFFF00"/>
                    </a:solidFill>
                  </a:rPr>
                  <a:t>d</a:t>
                </a:r>
                <a:r>
                  <a:rPr lang="el-GR" altLang="el-GR" sz="2000" b="1" i="1" dirty="0">
                    <a:solidFill>
                      <a:srgbClr val="FFFF00"/>
                    </a:solidFill>
                  </a:rPr>
                  <a:t>θ</a:t>
                </a:r>
              </a:p>
            </p:txBody>
          </p:sp>
        </p:grpSp>
      </p:grpSp>
      <p:grpSp>
        <p:nvGrpSpPr>
          <p:cNvPr id="32" name="Ομάδα 31"/>
          <p:cNvGrpSpPr/>
          <p:nvPr/>
        </p:nvGrpSpPr>
        <p:grpSpPr>
          <a:xfrm>
            <a:off x="7739608" y="1924471"/>
            <a:ext cx="1324744" cy="2785394"/>
            <a:chOff x="7739608" y="2761183"/>
            <a:chExt cx="1324744" cy="2785394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7739608" y="2761183"/>
              <a:ext cx="1324744" cy="732909"/>
              <a:chOff x="7739608" y="2761183"/>
              <a:chExt cx="1324744" cy="732909"/>
            </a:xfrm>
          </p:grpSpPr>
          <p:grpSp>
            <p:nvGrpSpPr>
              <p:cNvPr id="12" name="Group 88"/>
              <p:cNvGrpSpPr>
                <a:grpSpLocks/>
              </p:cNvGrpSpPr>
              <p:nvPr/>
            </p:nvGrpSpPr>
            <p:grpSpPr bwMode="auto">
              <a:xfrm>
                <a:off x="7739608" y="3124204"/>
                <a:ext cx="1066800" cy="369888"/>
                <a:chOff x="4944" y="1968"/>
                <a:chExt cx="672" cy="233"/>
              </a:xfrm>
            </p:grpSpPr>
            <p:sp>
              <p:nvSpPr>
                <p:cNvPr id="823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944" y="1992"/>
                  <a:ext cx="672" cy="168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231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5424" y="1968"/>
                  <a:ext cx="76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FFFF00"/>
                      </a:solidFill>
                    </a:rPr>
                    <a:t>r</a:t>
                  </a:r>
                  <a:endParaRPr lang="el-GR" altLang="el-GR" sz="2400" b="1" i="1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66" name="Text Box 59"/>
              <p:cNvSpPr txBox="1">
                <a:spLocks noChangeArrowheads="1"/>
              </p:cNvSpPr>
              <p:nvPr/>
            </p:nvSpPr>
            <p:spPr bwMode="auto">
              <a:xfrm>
                <a:off x="8676456" y="2761183"/>
                <a:ext cx="387896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 smtClean="0">
                    <a:solidFill>
                      <a:schemeClr val="bg1"/>
                    </a:solidFill>
                  </a:rPr>
                  <a:t>t</a:t>
                </a:r>
                <a:endParaRPr lang="el-GR" altLang="el-GR" sz="2000" b="1" i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Oval 36"/>
              <p:cNvSpPr>
                <a:spLocks noChangeArrowheads="1"/>
              </p:cNvSpPr>
              <p:nvPr/>
            </p:nvSpPr>
            <p:spPr bwMode="auto">
              <a:xfrm>
                <a:off x="8747671" y="3077583"/>
                <a:ext cx="107950" cy="108000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grpSp>
          <p:nvGrpSpPr>
            <p:cNvPr id="28" name="Ομάδα 27"/>
            <p:cNvGrpSpPr/>
            <p:nvPr/>
          </p:nvGrpSpPr>
          <p:grpSpPr>
            <a:xfrm>
              <a:off x="7741096" y="4688922"/>
              <a:ext cx="863064" cy="857655"/>
              <a:chOff x="7741096" y="4688922"/>
              <a:chExt cx="863064" cy="857655"/>
            </a:xfrm>
          </p:grpSpPr>
          <p:sp>
            <p:nvSpPr>
              <p:cNvPr id="8220" name="Line 77"/>
              <p:cNvSpPr>
                <a:spLocks noChangeShapeType="1"/>
              </p:cNvSpPr>
              <p:nvPr/>
            </p:nvSpPr>
            <p:spPr bwMode="auto">
              <a:xfrm flipV="1">
                <a:off x="7741096" y="5084614"/>
                <a:ext cx="469900" cy="46196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2" name="Text Box 59"/>
              <p:cNvSpPr txBox="1">
                <a:spLocks noChangeArrowheads="1"/>
              </p:cNvSpPr>
              <p:nvPr/>
            </p:nvSpPr>
            <p:spPr bwMode="auto">
              <a:xfrm>
                <a:off x="8070760" y="4688922"/>
                <a:ext cx="5334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t</a:t>
                </a:r>
                <a:endParaRPr lang="el-GR" altLang="el-GR" sz="2000" b="1" i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8227" name="Oval 75"/>
              <p:cNvSpPr>
                <a:spLocks noChangeArrowheads="1"/>
              </p:cNvSpPr>
              <p:nvPr/>
            </p:nvSpPr>
            <p:spPr bwMode="auto">
              <a:xfrm>
                <a:off x="8188771" y="4984601"/>
                <a:ext cx="107950" cy="108106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</p:grpSp>
      <p:grpSp>
        <p:nvGrpSpPr>
          <p:cNvPr id="30" name="Ομάδα 29"/>
          <p:cNvGrpSpPr/>
          <p:nvPr/>
        </p:nvGrpSpPr>
        <p:grpSpPr>
          <a:xfrm>
            <a:off x="3635896" y="2059064"/>
            <a:ext cx="2736303" cy="793872"/>
            <a:chOff x="3779913" y="2092747"/>
            <a:chExt cx="2736303" cy="793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216438" y="2092747"/>
                  <a:ext cx="1299778" cy="7938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6438" y="2092747"/>
                  <a:ext cx="1299778" cy="79387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Text Box 54"/>
            <p:cNvSpPr txBox="1">
              <a:spLocks noChangeArrowheads="1"/>
            </p:cNvSpPr>
            <p:nvPr/>
          </p:nvSpPr>
          <p:spPr bwMode="auto">
            <a:xfrm>
              <a:off x="3779913" y="2323728"/>
              <a:ext cx="15121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</a:rPr>
                <a:t>Έχει μέτρο: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Ομάδα 34"/>
          <p:cNvGrpSpPr/>
          <p:nvPr/>
        </p:nvGrpSpPr>
        <p:grpSpPr>
          <a:xfrm>
            <a:off x="3669578" y="1440160"/>
            <a:ext cx="4505947" cy="4392488"/>
            <a:chOff x="3669578" y="2276872"/>
            <a:chExt cx="4505947" cy="4392488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7263927" y="5589360"/>
              <a:ext cx="508473" cy="1080000"/>
              <a:chOff x="7263927" y="5589360"/>
              <a:chExt cx="508473" cy="1080000"/>
            </a:xfrm>
          </p:grpSpPr>
          <p:sp>
            <p:nvSpPr>
              <p:cNvPr id="8213" name="Line 83"/>
              <p:cNvSpPr>
                <a:spLocks noChangeShapeType="1"/>
              </p:cNvSpPr>
              <p:nvPr/>
            </p:nvSpPr>
            <p:spPr bwMode="auto">
              <a:xfrm>
                <a:off x="7704856" y="5589360"/>
                <a:ext cx="0" cy="10800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7263927" y="6207695"/>
                    <a:ext cx="50847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3927" y="6207695"/>
                    <a:ext cx="508473" cy="461665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Ομάδα 30"/>
            <p:cNvGrpSpPr/>
            <p:nvPr/>
          </p:nvGrpSpPr>
          <p:grpSpPr>
            <a:xfrm>
              <a:off x="3669578" y="2276872"/>
              <a:ext cx="4505947" cy="2685113"/>
              <a:chOff x="3669578" y="2276872"/>
              <a:chExt cx="4505947" cy="2685113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7667052" y="2276872"/>
                <a:ext cx="508473" cy="1152008"/>
                <a:chOff x="7776044" y="2276872"/>
                <a:chExt cx="508473" cy="1152008"/>
              </a:xfrm>
            </p:grpSpPr>
            <p:sp>
              <p:nvSpPr>
                <p:cNvPr id="8234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7812360" y="2348880"/>
                  <a:ext cx="0" cy="1080000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" name="TextBox 2"/>
                    <p:cNvSpPr txBox="1"/>
                    <p:nvPr/>
                  </p:nvSpPr>
                  <p:spPr>
                    <a:xfrm>
                      <a:off x="7776044" y="2276872"/>
                      <a:ext cx="508473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" name="TextBox 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76044" y="2276872"/>
                      <a:ext cx="508473" cy="461665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91" name="Text Box 54"/>
              <p:cNvSpPr txBox="1">
                <a:spLocks noChangeArrowheads="1"/>
              </p:cNvSpPr>
              <p:nvPr/>
            </p:nvSpPr>
            <p:spPr bwMode="auto">
              <a:xfrm>
                <a:off x="3669578" y="3761656"/>
                <a:ext cx="2702622" cy="1200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800" b="1" dirty="0" smtClean="0">
                    <a:solidFill>
                      <a:srgbClr val="FFFF00"/>
                    </a:solidFill>
                  </a:rPr>
                  <a:t>Είναι διάνυσμα κάθετο στο επίπεδο της κυκλικής τροχιάς με φορά τη φορά του δεξιόστροφου κοχλία</a:t>
                </a:r>
                <a:endParaRPr lang="el-GR" altLang="el-GR" sz="1800" b="1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36" name="Ομάδα 35"/>
          <p:cNvGrpSpPr/>
          <p:nvPr/>
        </p:nvGrpSpPr>
        <p:grpSpPr>
          <a:xfrm>
            <a:off x="3779912" y="4077072"/>
            <a:ext cx="2593622" cy="676917"/>
            <a:chOff x="3779912" y="5172971"/>
            <a:chExt cx="2593622" cy="67691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5508104" y="5172971"/>
                  <a:ext cx="865430" cy="67691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𝐫𝐚𝐝</m:t>
                            </m:r>
                          </m:num>
                          <m:den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8104" y="5172971"/>
                  <a:ext cx="865430" cy="67691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3" name="Text Box 54"/>
            <p:cNvSpPr txBox="1">
              <a:spLocks noChangeArrowheads="1"/>
            </p:cNvSpPr>
            <p:nvPr/>
          </p:nvSpPr>
          <p:spPr bwMode="auto">
            <a:xfrm>
              <a:off x="3779912" y="5348925"/>
              <a:ext cx="20162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 smtClean="0">
                  <a:solidFill>
                    <a:srgbClr val="FFFF00"/>
                  </a:solidFill>
                </a:rPr>
                <a:t>Έχει μονάδα το</a:t>
              </a:r>
              <a:r>
                <a:rPr lang="el-GR" altLang="el-GR" sz="1800" b="1" dirty="0" smtClean="0">
                  <a:solidFill>
                    <a:schemeClr val="bg1"/>
                  </a:solidFill>
                </a:rPr>
                <a:t>: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8" name="Text Box 54"/>
          <p:cNvSpPr txBox="1">
            <a:spLocks noChangeArrowheads="1"/>
          </p:cNvSpPr>
          <p:nvPr/>
        </p:nvSpPr>
        <p:spPr bwMode="auto">
          <a:xfrm>
            <a:off x="3682581" y="4941168"/>
            <a:ext cx="270262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 smtClean="0">
                <a:solidFill>
                  <a:srgbClr val="FFFF00"/>
                </a:solidFill>
              </a:rPr>
              <a:t>Σε χρόνο μιας περιόδου </a:t>
            </a:r>
            <a:r>
              <a:rPr lang="el-GR" altLang="el-GR" sz="2000" b="1" i="1" dirty="0" smtClean="0">
                <a:solidFill>
                  <a:schemeClr val="bg1"/>
                </a:solidFill>
              </a:rPr>
              <a:t>Τ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 το σώμα ολοκληρώνει μια πλήρη γωνία </a:t>
            </a:r>
            <a:r>
              <a:rPr lang="el-GR" altLang="el-GR" sz="1800" b="1" dirty="0" smtClean="0">
                <a:solidFill>
                  <a:schemeClr val="bg1"/>
                </a:solidFill>
              </a:rPr>
              <a:t>2π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 </a:t>
            </a:r>
            <a:r>
              <a:rPr lang="en-US" altLang="el-GR" sz="1800" b="1" dirty="0" smtClean="0">
                <a:solidFill>
                  <a:srgbClr val="FFFF00"/>
                </a:solidFill>
              </a:rPr>
              <a:t>rad:</a:t>
            </a:r>
            <a:endParaRPr lang="el-GR" altLang="el-GR" sz="1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4270503" y="5949280"/>
                <a:ext cx="1304588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𝝎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503" y="5949280"/>
                <a:ext cx="1304588" cy="7862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 autoUpdateAnimBg="0"/>
      <p:bldP spid="11281" grpId="0" animBg="1"/>
      <p:bldP spid="11292" grpId="0" autoUpdateAnimBg="0"/>
      <p:bldP spid="11318" grpId="0" autoUpdateAnimBg="0"/>
      <p:bldP spid="16" grpId="0"/>
      <p:bldP spid="78" grpId="0"/>
      <p:bldP spid="80" grpId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2177</TotalTime>
  <Words>2273</Words>
  <Application>Microsoft Office PowerPoint</Application>
  <PresentationFormat>Προβολή στην οθόνη (4:3)</PresentationFormat>
  <Paragraphs>302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7" baseType="lpstr">
      <vt:lpstr>Cambria Math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PHYSICS</dc:creator>
  <cp:lastModifiedBy>Sideris</cp:lastModifiedBy>
  <cp:revision>177</cp:revision>
  <dcterms:created xsi:type="dcterms:W3CDTF">2007-01-23T06:40:30Z</dcterms:created>
  <dcterms:modified xsi:type="dcterms:W3CDTF">2020-11-29T11:32:49Z</dcterms:modified>
</cp:coreProperties>
</file>