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457" r:id="rId2"/>
    <p:sldId id="571" r:id="rId3"/>
    <p:sldId id="511" r:id="rId4"/>
    <p:sldId id="518" r:id="rId5"/>
    <p:sldId id="506" r:id="rId6"/>
    <p:sldId id="521" r:id="rId7"/>
    <p:sldId id="512" r:id="rId8"/>
    <p:sldId id="513" r:id="rId9"/>
    <p:sldId id="543" r:id="rId10"/>
    <p:sldId id="574" r:id="rId11"/>
    <p:sldId id="560" r:id="rId12"/>
    <p:sldId id="561" r:id="rId13"/>
    <p:sldId id="569" r:id="rId14"/>
    <p:sldId id="555" r:id="rId15"/>
    <p:sldId id="556" r:id="rId16"/>
    <p:sldId id="575" r:id="rId17"/>
    <p:sldId id="548" r:id="rId18"/>
    <p:sldId id="550" r:id="rId1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2500" b="1" kern="1200">
        <a:solidFill>
          <a:schemeClr val="tx2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2500" b="1" kern="1200">
        <a:solidFill>
          <a:schemeClr val="tx2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2500" b="1" kern="1200">
        <a:solidFill>
          <a:schemeClr val="tx2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2500" b="1" kern="1200">
        <a:solidFill>
          <a:schemeClr val="tx2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2500" b="1" kern="1200">
        <a:solidFill>
          <a:schemeClr val="tx2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500" b="1" kern="1200">
        <a:solidFill>
          <a:schemeClr val="tx2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500" b="1" kern="1200">
        <a:solidFill>
          <a:schemeClr val="tx2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500" b="1" kern="1200">
        <a:solidFill>
          <a:schemeClr val="tx2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500" b="1" kern="1200">
        <a:solidFill>
          <a:schemeClr val="tx2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19">
          <p15:clr>
            <a:srgbClr val="A4A3A4"/>
          </p15:clr>
        </p15:guide>
        <p15:guide id="2" pos="572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F4341"/>
    <a:srgbClr val="777777"/>
    <a:srgbClr val="FF6600"/>
    <a:srgbClr val="FF3300"/>
    <a:srgbClr val="000000"/>
    <a:srgbClr val="FC0000"/>
    <a:srgbClr val="FF99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591" autoAdjust="0"/>
    <p:restoredTop sz="92635" autoAdjust="0"/>
  </p:normalViewPr>
  <p:slideViewPr>
    <p:cSldViewPr snapToGrid="0">
      <p:cViewPr varScale="1">
        <p:scale>
          <a:sx n="85" d="100"/>
          <a:sy n="85" d="100"/>
        </p:scale>
        <p:origin x="1938" y="96"/>
      </p:cViewPr>
      <p:guideLst>
        <p:guide orient="horz" pos="4319"/>
        <p:guide pos="572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8" d="100"/>
          <a:sy n="58" d="100"/>
        </p:scale>
        <p:origin x="-1728" y="-6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image" Target="../media/image4.emf"/><Relationship Id="rId7" Type="http://schemas.openxmlformats.org/officeDocument/2006/relationships/image" Target="../media/image8.emf"/><Relationship Id="rId2" Type="http://schemas.openxmlformats.org/officeDocument/2006/relationships/image" Target="../media/image3.emf"/><Relationship Id="rId1" Type="http://schemas.openxmlformats.org/officeDocument/2006/relationships/image" Target="../media/image2.emf"/><Relationship Id="rId6" Type="http://schemas.openxmlformats.org/officeDocument/2006/relationships/image" Target="../media/image7.emf"/><Relationship Id="rId11" Type="http://schemas.openxmlformats.org/officeDocument/2006/relationships/image" Target="../media/image12.emf"/><Relationship Id="rId5" Type="http://schemas.openxmlformats.org/officeDocument/2006/relationships/image" Target="../media/image6.emf"/><Relationship Id="rId10" Type="http://schemas.openxmlformats.org/officeDocument/2006/relationships/image" Target="../media/image11.emf"/><Relationship Id="rId4" Type="http://schemas.openxmlformats.org/officeDocument/2006/relationships/image" Target="../media/image5.emf"/><Relationship Id="rId9" Type="http://schemas.openxmlformats.org/officeDocument/2006/relationships/image" Target="../media/image10.e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.emf"/><Relationship Id="rId3" Type="http://schemas.openxmlformats.org/officeDocument/2006/relationships/image" Target="../media/image15.emf"/><Relationship Id="rId7" Type="http://schemas.openxmlformats.org/officeDocument/2006/relationships/image" Target="../media/image19.emf"/><Relationship Id="rId2" Type="http://schemas.openxmlformats.org/officeDocument/2006/relationships/image" Target="../media/image14.emf"/><Relationship Id="rId1" Type="http://schemas.openxmlformats.org/officeDocument/2006/relationships/image" Target="../media/image13.emf"/><Relationship Id="rId6" Type="http://schemas.openxmlformats.org/officeDocument/2006/relationships/image" Target="../media/image18.emf"/><Relationship Id="rId11" Type="http://schemas.openxmlformats.org/officeDocument/2006/relationships/image" Target="../media/image23.emf"/><Relationship Id="rId5" Type="http://schemas.openxmlformats.org/officeDocument/2006/relationships/image" Target="../media/image17.emf"/><Relationship Id="rId10" Type="http://schemas.openxmlformats.org/officeDocument/2006/relationships/image" Target="../media/image22.emf"/><Relationship Id="rId4" Type="http://schemas.openxmlformats.org/officeDocument/2006/relationships/image" Target="../media/image16.emf"/><Relationship Id="rId9" Type="http://schemas.openxmlformats.org/officeDocument/2006/relationships/image" Target="../media/image21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image" Target="../media/image24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emf"/><Relationship Id="rId2" Type="http://schemas.openxmlformats.org/officeDocument/2006/relationships/image" Target="../media/image27.emf"/><Relationship Id="rId1" Type="http://schemas.openxmlformats.org/officeDocument/2006/relationships/image" Target="../media/image26.emf"/><Relationship Id="rId6" Type="http://schemas.openxmlformats.org/officeDocument/2006/relationships/image" Target="../media/image31.emf"/><Relationship Id="rId5" Type="http://schemas.openxmlformats.org/officeDocument/2006/relationships/image" Target="../media/image30.emf"/><Relationship Id="rId4" Type="http://schemas.openxmlformats.org/officeDocument/2006/relationships/image" Target="../media/image29.e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emf"/><Relationship Id="rId2" Type="http://schemas.openxmlformats.org/officeDocument/2006/relationships/image" Target="../media/image33.emf"/><Relationship Id="rId1" Type="http://schemas.openxmlformats.org/officeDocument/2006/relationships/image" Target="../media/image32.emf"/><Relationship Id="rId6" Type="http://schemas.openxmlformats.org/officeDocument/2006/relationships/image" Target="../media/image37.emf"/><Relationship Id="rId5" Type="http://schemas.openxmlformats.org/officeDocument/2006/relationships/image" Target="../media/image36.emf"/><Relationship Id="rId4" Type="http://schemas.openxmlformats.org/officeDocument/2006/relationships/image" Target="../media/image35.e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9.emf"/><Relationship Id="rId1" Type="http://schemas.openxmlformats.org/officeDocument/2006/relationships/image" Target="../media/image38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e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emf"/><Relationship Id="rId2" Type="http://schemas.openxmlformats.org/officeDocument/2006/relationships/image" Target="../media/image42.emf"/><Relationship Id="rId1" Type="http://schemas.openxmlformats.org/officeDocument/2006/relationships/image" Target="../media/image41.emf"/><Relationship Id="rId5" Type="http://schemas.openxmlformats.org/officeDocument/2006/relationships/image" Target="../media/image45.emf"/><Relationship Id="rId4" Type="http://schemas.openxmlformats.org/officeDocument/2006/relationships/image" Target="../media/image44.e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47.emf"/><Relationship Id="rId1" Type="http://schemas.openxmlformats.org/officeDocument/2006/relationships/image" Target="../media/image4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246438" y="8710613"/>
            <a:ext cx="360362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7303" tIns="44445" rIns="87303" bIns="44445">
            <a:spAutoFit/>
          </a:bodyPr>
          <a:lstStyle>
            <a:lvl1pPr defTabSz="868363"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defTabSz="868363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defTabSz="868363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defTabSz="868363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defTabSz="868363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defTabSz="868363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defTabSz="868363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defTabSz="868363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defTabSz="868363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fld id="{C9EB5349-E262-476B-81CA-57236D1984EB}" type="slidenum">
              <a:rPr lang="en-US" altLang="el-GR" sz="1200" b="0" smtClean="0">
                <a:solidFill>
                  <a:schemeClr val="tx1"/>
                </a:solidFill>
                <a:latin typeface="Arial" charset="0"/>
              </a:rPr>
              <a:pPr algn="ctr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altLang="el-GR" sz="1200" b="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1839913" y="466725"/>
            <a:ext cx="30337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defRPr/>
            </a:pPr>
            <a:r>
              <a:rPr lang="en-US" altLang="el-GR" sz="2000" b="0" smtClean="0">
                <a:solidFill>
                  <a:schemeClr val="tx1"/>
                </a:solidFill>
                <a:latin typeface="Helvetica" pitchFamily="34" charset="0"/>
              </a:rPr>
              <a:t>Physics 151 – Lecture 21</a:t>
            </a:r>
          </a:p>
        </p:txBody>
      </p:sp>
    </p:spTree>
    <p:extLst>
      <p:ext uri="{BB962C8B-B14F-4D97-AF65-F5344CB8AC3E}">
        <p14:creationId xmlns:p14="http://schemas.microsoft.com/office/powerpoint/2010/main" val="1928698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79" tIns="44445" rIns="90479" bIns="444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3051175" y="8710613"/>
            <a:ext cx="757238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7303" tIns="44445" rIns="87303" bIns="44445">
            <a:spAutoFit/>
          </a:bodyPr>
          <a:lstStyle>
            <a:lvl1pPr defTabSz="868363"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defTabSz="868363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defTabSz="868363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defTabSz="868363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defTabSz="868363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defTabSz="868363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defTabSz="868363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defTabSz="868363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defTabSz="868363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n-US" altLang="el-GR" sz="1200" b="0" smtClean="0">
                <a:solidFill>
                  <a:schemeClr val="tx1"/>
                </a:solidFill>
                <a:latin typeface="Arial" charset="0"/>
              </a:rPr>
              <a:t>Page </a:t>
            </a:r>
            <a:fld id="{9CF05AEE-2027-46F4-9390-8722F7D1994A}" type="slidenum">
              <a:rPr lang="en-US" altLang="el-GR" sz="1200" b="0" smtClean="0">
                <a:solidFill>
                  <a:schemeClr val="tx1"/>
                </a:solidFill>
                <a:latin typeface="Arial" charset="0"/>
              </a:rPr>
              <a:pPr algn="ctr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altLang="el-GR" sz="1200" b="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0938" y="692150"/>
            <a:ext cx="4554537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26744147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6625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97004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362700" y="609600"/>
            <a:ext cx="1790700" cy="5257800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990600" y="609600"/>
            <a:ext cx="5219700" cy="5257800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33251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80344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</p:spTree>
    <p:extLst>
      <p:ext uri="{BB962C8B-B14F-4D97-AF65-F5344CB8AC3E}">
        <p14:creationId xmlns:p14="http://schemas.microsoft.com/office/powerpoint/2010/main" val="1721529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990600" y="1752600"/>
            <a:ext cx="3505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3505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86729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98213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87940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47040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</p:spTree>
    <p:extLst>
      <p:ext uri="{BB962C8B-B14F-4D97-AF65-F5344CB8AC3E}">
        <p14:creationId xmlns:p14="http://schemas.microsoft.com/office/powerpoint/2010/main" val="1415531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 smtClean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</p:spTree>
    <p:extLst>
      <p:ext uri="{BB962C8B-B14F-4D97-AF65-F5344CB8AC3E}">
        <p14:creationId xmlns:p14="http://schemas.microsoft.com/office/powerpoint/2010/main" val="80477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33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white">
          <a:xfrm>
            <a:off x="463550" y="463550"/>
            <a:ext cx="8216900" cy="60071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endParaRPr lang="el-GR" altLang="el-GR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609600"/>
            <a:ext cx="71628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752600"/>
            <a:ext cx="71628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 smtClean="0"/>
              <a:t>Click to edit Master text styles</a:t>
            </a:r>
          </a:p>
          <a:p>
            <a:pPr lvl="1"/>
            <a:r>
              <a:rPr lang="en-US" altLang="el-GR" smtClean="0"/>
              <a:t>Second level</a:t>
            </a:r>
          </a:p>
          <a:p>
            <a:pPr lvl="2"/>
            <a:r>
              <a:rPr lang="en-US" altLang="el-GR" smtClean="0"/>
              <a:t>Third level</a:t>
            </a:r>
          </a:p>
          <a:p>
            <a:pPr lvl="3"/>
            <a:r>
              <a:rPr lang="en-US" altLang="el-GR" smtClean="0"/>
              <a:t>Fourth level</a:t>
            </a:r>
          </a:p>
          <a:p>
            <a:pPr lvl="4"/>
            <a:r>
              <a:rPr lang="en-US" altLang="el-GR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accent1"/>
        </a:buClr>
        <a:buSzPct val="75000"/>
        <a:buFont typeface="Monotype Sorts" charset="2"/>
        <a:buChar char="l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100000"/>
        <a:buFont typeface="Monotype Sorts" charset="2"/>
        <a:buChar char="ç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+mn-lt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hlink"/>
        </a:buClr>
        <a:buSzPct val="60000"/>
        <a:buFont typeface="Monotype Sorts" charset="2"/>
        <a:buChar char="n"/>
        <a:defRPr>
          <a:solidFill>
            <a:schemeClr val="tx1"/>
          </a:solidFill>
          <a:latin typeface="+mn-lt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emf"/><Relationship Id="rId13" Type="http://schemas.openxmlformats.org/officeDocument/2006/relationships/oleObject" Target="../embeddings/oleObject30.bin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30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7.e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29.emf"/><Relationship Id="rId4" Type="http://schemas.openxmlformats.org/officeDocument/2006/relationships/image" Target="../media/image26.emf"/><Relationship Id="rId9" Type="http://schemas.openxmlformats.org/officeDocument/2006/relationships/oleObject" Target="../embeddings/oleObject28.bin"/><Relationship Id="rId14" Type="http://schemas.openxmlformats.org/officeDocument/2006/relationships/image" Target="../media/image31.e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emf"/><Relationship Id="rId13" Type="http://schemas.openxmlformats.org/officeDocument/2006/relationships/oleObject" Target="../embeddings/oleObject36.bin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12" Type="http://schemas.openxmlformats.org/officeDocument/2006/relationships/image" Target="../media/image36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3.emf"/><Relationship Id="rId11" Type="http://schemas.openxmlformats.org/officeDocument/2006/relationships/oleObject" Target="../embeddings/oleObject35.bin"/><Relationship Id="rId5" Type="http://schemas.openxmlformats.org/officeDocument/2006/relationships/oleObject" Target="../embeddings/oleObject32.bin"/><Relationship Id="rId10" Type="http://schemas.openxmlformats.org/officeDocument/2006/relationships/image" Target="../media/image35.emf"/><Relationship Id="rId4" Type="http://schemas.openxmlformats.org/officeDocument/2006/relationships/image" Target="../media/image32.emf"/><Relationship Id="rId9" Type="http://schemas.openxmlformats.org/officeDocument/2006/relationships/oleObject" Target="../embeddings/oleObject34.bin"/><Relationship Id="rId14" Type="http://schemas.openxmlformats.org/officeDocument/2006/relationships/image" Target="../media/image37.e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13" Type="http://schemas.openxmlformats.org/officeDocument/2006/relationships/oleObject" Target="../embeddings/oleObject45.bin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12" Type="http://schemas.openxmlformats.org/officeDocument/2006/relationships/oleObject" Target="../embeddings/oleObject4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9.emf"/><Relationship Id="rId11" Type="http://schemas.openxmlformats.org/officeDocument/2006/relationships/oleObject" Target="../embeddings/oleObject43.bin"/><Relationship Id="rId5" Type="http://schemas.openxmlformats.org/officeDocument/2006/relationships/oleObject" Target="../embeddings/oleObject38.bin"/><Relationship Id="rId10" Type="http://schemas.openxmlformats.org/officeDocument/2006/relationships/oleObject" Target="../embeddings/oleObject42.bin"/><Relationship Id="rId4" Type="http://schemas.openxmlformats.org/officeDocument/2006/relationships/image" Target="../media/image38.emf"/><Relationship Id="rId9" Type="http://schemas.openxmlformats.org/officeDocument/2006/relationships/oleObject" Target="../embeddings/oleObject41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9.png"/><Relationship Id="rId5" Type="http://schemas.openxmlformats.org/officeDocument/2006/relationships/image" Target="../media/image48.png"/><Relationship Id="rId4" Type="http://schemas.openxmlformats.org/officeDocument/2006/relationships/image" Target="../media/image40.e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png"/><Relationship Id="rId3" Type="http://schemas.openxmlformats.org/officeDocument/2006/relationships/image" Target="../media/image61.png"/><Relationship Id="rId7" Type="http://schemas.openxmlformats.org/officeDocument/2006/relationships/image" Target="../media/image74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3.png"/><Relationship Id="rId11" Type="http://schemas.openxmlformats.org/officeDocument/2006/relationships/image" Target="../media/image78.png"/><Relationship Id="rId5" Type="http://schemas.openxmlformats.org/officeDocument/2006/relationships/image" Target="../media/image72.png"/><Relationship Id="rId10" Type="http://schemas.openxmlformats.org/officeDocument/2006/relationships/image" Target="../media/image77.png"/><Relationship Id="rId4" Type="http://schemas.openxmlformats.org/officeDocument/2006/relationships/image" Target="../media/image71.png"/><Relationship Id="rId9" Type="http://schemas.openxmlformats.org/officeDocument/2006/relationships/image" Target="../media/image62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emf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12" Type="http://schemas.openxmlformats.org/officeDocument/2006/relationships/image" Target="../media/image45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2.emf"/><Relationship Id="rId11" Type="http://schemas.openxmlformats.org/officeDocument/2006/relationships/oleObject" Target="../embeddings/oleObject51.bin"/><Relationship Id="rId5" Type="http://schemas.openxmlformats.org/officeDocument/2006/relationships/oleObject" Target="../embeddings/oleObject48.bin"/><Relationship Id="rId10" Type="http://schemas.openxmlformats.org/officeDocument/2006/relationships/image" Target="../media/image44.emf"/><Relationship Id="rId4" Type="http://schemas.openxmlformats.org/officeDocument/2006/relationships/image" Target="../media/image41.emf"/><Relationship Id="rId9" Type="http://schemas.openxmlformats.org/officeDocument/2006/relationships/oleObject" Target="../embeddings/oleObject50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png"/><Relationship Id="rId3" Type="http://schemas.openxmlformats.org/officeDocument/2006/relationships/oleObject" Target="../embeddings/oleObject52.bin"/><Relationship Id="rId7" Type="http://schemas.openxmlformats.org/officeDocument/2006/relationships/image" Target="../media/image50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7.emf"/><Relationship Id="rId5" Type="http://schemas.openxmlformats.org/officeDocument/2006/relationships/oleObject" Target="../embeddings/oleObject53.bin"/><Relationship Id="rId4" Type="http://schemas.openxmlformats.org/officeDocument/2006/relationships/image" Target="../media/image46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e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e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8.emf"/><Relationship Id="rId20" Type="http://schemas.openxmlformats.org/officeDocument/2006/relationships/image" Target="../media/image10.e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2.e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10" Type="http://schemas.openxmlformats.org/officeDocument/2006/relationships/image" Target="../media/image5.e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e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emf"/><Relationship Id="rId22" Type="http://schemas.openxmlformats.org/officeDocument/2006/relationships/image" Target="../media/image11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emf"/><Relationship Id="rId13" Type="http://schemas.openxmlformats.org/officeDocument/2006/relationships/oleObject" Target="../embeddings/oleObject17.bin"/><Relationship Id="rId18" Type="http://schemas.openxmlformats.org/officeDocument/2006/relationships/image" Target="../media/image20.emf"/><Relationship Id="rId26" Type="http://schemas.openxmlformats.org/officeDocument/2006/relationships/image" Target="../media/image25.png"/><Relationship Id="rId3" Type="http://schemas.openxmlformats.org/officeDocument/2006/relationships/oleObject" Target="../embeddings/oleObject12.bin"/><Relationship Id="rId21" Type="http://schemas.openxmlformats.org/officeDocument/2006/relationships/oleObject" Target="../embeddings/oleObject21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7.emf"/><Relationship Id="rId17" Type="http://schemas.openxmlformats.org/officeDocument/2006/relationships/oleObject" Target="../embeddings/oleObject19.bin"/><Relationship Id="rId25" Type="http://schemas.openxmlformats.org/officeDocument/2006/relationships/image" Target="../media/image24.pn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9.emf"/><Relationship Id="rId20" Type="http://schemas.openxmlformats.org/officeDocument/2006/relationships/image" Target="../media/image21.e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4.emf"/><Relationship Id="rId11" Type="http://schemas.openxmlformats.org/officeDocument/2006/relationships/oleObject" Target="../embeddings/oleObject16.bin"/><Relationship Id="rId24" Type="http://schemas.openxmlformats.org/officeDocument/2006/relationships/image" Target="../media/image23.emf"/><Relationship Id="rId5" Type="http://schemas.openxmlformats.org/officeDocument/2006/relationships/oleObject" Target="../embeddings/oleObject13.bin"/><Relationship Id="rId15" Type="http://schemas.openxmlformats.org/officeDocument/2006/relationships/oleObject" Target="../embeddings/oleObject18.bin"/><Relationship Id="rId23" Type="http://schemas.openxmlformats.org/officeDocument/2006/relationships/oleObject" Target="../embeddings/oleObject22.bin"/><Relationship Id="rId10" Type="http://schemas.openxmlformats.org/officeDocument/2006/relationships/image" Target="../media/image16.emf"/><Relationship Id="rId19" Type="http://schemas.openxmlformats.org/officeDocument/2006/relationships/oleObject" Target="../embeddings/oleObject20.bin"/><Relationship Id="rId4" Type="http://schemas.openxmlformats.org/officeDocument/2006/relationships/image" Target="../media/image13.e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8.emf"/><Relationship Id="rId22" Type="http://schemas.openxmlformats.org/officeDocument/2006/relationships/image" Target="../media/image22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3" Type="http://schemas.openxmlformats.org/officeDocument/2006/relationships/oleObject" Target="../embeddings/oleObject23.bin"/><Relationship Id="rId7" Type="http://schemas.openxmlformats.org/officeDocument/2006/relationships/image" Target="../media/image28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5.emf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29.png"/><Relationship Id="rId4" Type="http://schemas.openxmlformats.org/officeDocument/2006/relationships/image" Target="../media/image24.emf"/><Relationship Id="rId9" Type="http://schemas.openxmlformats.org/officeDocument/2006/relationships/image" Target="../media/image2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9 - Πίνακας"/>
          <p:cNvGraphicFramePr>
            <a:graphicFrameLocks noGrp="1"/>
          </p:cNvGraphicFramePr>
          <p:nvPr/>
        </p:nvGraphicFramePr>
        <p:xfrm>
          <a:off x="571500" y="2987675"/>
          <a:ext cx="8013700" cy="2441575"/>
        </p:xfrm>
        <a:graphic>
          <a:graphicData uri="http://schemas.openxmlformats.org/drawingml/2006/table">
            <a:tbl>
              <a:tblPr/>
              <a:tblGrid>
                <a:gridCol w="38125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011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1486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2400" b="1" dirty="0">
                          <a:solidFill>
                            <a:srgbClr val="FF33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ΜΑΘΗΜΑ</a:t>
                      </a:r>
                      <a:endParaRPr lang="el-GR" sz="2400" dirty="0">
                        <a:solidFill>
                          <a:srgbClr val="FF33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2400" b="1" dirty="0">
                          <a:solidFill>
                            <a:srgbClr val="FF33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ΤΜΗΜΑ ΕΚΠΑΙΔΕΥΤΙΚΩΝ</a:t>
                      </a:r>
                      <a:endParaRPr lang="el-GR" sz="2400" dirty="0">
                        <a:solidFill>
                          <a:srgbClr val="FF33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7117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2000" b="1" dirty="0">
                          <a:solidFill>
                            <a:srgbClr val="FFFF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ΦΥΣΙΚΗ</a:t>
                      </a:r>
                      <a:endParaRPr lang="el-GR" sz="2000" dirty="0">
                        <a:solidFill>
                          <a:srgbClr val="FFFF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2000" b="1" dirty="0">
                          <a:solidFill>
                            <a:srgbClr val="FFFF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Ηλεκτρολόγων – Ηλεκτρονικών Μηχανικών</a:t>
                      </a:r>
                      <a:endParaRPr lang="el-GR" sz="2000" dirty="0">
                        <a:solidFill>
                          <a:srgbClr val="FFFF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1486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2000" b="1" dirty="0" smtClean="0">
                          <a:solidFill>
                            <a:srgbClr val="FFFF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ΦΥΣΙΚΗ</a:t>
                      </a:r>
                      <a:endParaRPr lang="el-GR" sz="2000" dirty="0">
                        <a:solidFill>
                          <a:srgbClr val="FFFF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2000" b="1" dirty="0">
                          <a:solidFill>
                            <a:srgbClr val="FFFF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Μηχανολόγων Μηχανικών</a:t>
                      </a:r>
                      <a:endParaRPr lang="el-GR" sz="2000" dirty="0">
                        <a:solidFill>
                          <a:srgbClr val="FFFF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1486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2000" b="1" dirty="0" smtClean="0">
                          <a:solidFill>
                            <a:srgbClr val="FFFF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ΦΥΣΙΚΗ ΙΙ</a:t>
                      </a:r>
                      <a:endParaRPr lang="el-GR" sz="2000" b="1" dirty="0">
                        <a:solidFill>
                          <a:srgbClr val="FFFF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2000" b="1" dirty="0" smtClean="0">
                          <a:solidFill>
                            <a:srgbClr val="FFFF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Πολιτικών Μηχανικών</a:t>
                      </a:r>
                      <a:endParaRPr lang="el-GR" sz="2000" b="1" dirty="0">
                        <a:solidFill>
                          <a:srgbClr val="FFFF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1 - Τίτλος"/>
          <p:cNvSpPr>
            <a:spLocks noGrp="1"/>
          </p:cNvSpPr>
          <p:nvPr/>
        </p:nvSpPr>
        <p:spPr bwMode="auto">
          <a:xfrm>
            <a:off x="3330575" y="436563"/>
            <a:ext cx="53308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82500" lnSpcReduction="20000"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l-GR" sz="3000" dirty="0" smtClean="0">
                <a:solidFill>
                  <a:srgbClr val="FF0000"/>
                </a:solidFill>
                <a:cs typeface="Times New Roman" pitchFamily="18" charset="0"/>
              </a:rPr>
              <a:t>Α</a:t>
            </a:r>
            <a:r>
              <a:rPr lang="el-GR" dirty="0" smtClean="0">
                <a:solidFill>
                  <a:srgbClr val="FFFF00"/>
                </a:solidFill>
                <a:cs typeface="Times New Roman" pitchFamily="18" charset="0"/>
              </a:rPr>
              <a:t>ΝΩΤΑΤΗ</a:t>
            </a:r>
            <a:r>
              <a:rPr lang="el-GR" sz="3000" dirty="0" smtClean="0">
                <a:cs typeface="Times New Roman" pitchFamily="18" charset="0"/>
              </a:rPr>
              <a:t> </a:t>
            </a:r>
            <a:r>
              <a:rPr lang="en-US" sz="3000" dirty="0" smtClean="0">
                <a:cs typeface="Times New Roman" pitchFamily="18" charset="0"/>
              </a:rPr>
              <a:t/>
            </a:r>
            <a:br>
              <a:rPr lang="en-US" sz="3000" dirty="0" smtClean="0">
                <a:cs typeface="Times New Roman" pitchFamily="18" charset="0"/>
              </a:rPr>
            </a:br>
            <a:r>
              <a:rPr lang="el-GR" sz="3000" dirty="0" smtClean="0">
                <a:solidFill>
                  <a:srgbClr val="FF0000"/>
                </a:solidFill>
                <a:cs typeface="Times New Roman" pitchFamily="18" charset="0"/>
              </a:rPr>
              <a:t>Σ</a:t>
            </a:r>
            <a:r>
              <a:rPr lang="el-GR" dirty="0" smtClean="0">
                <a:solidFill>
                  <a:srgbClr val="FFFF00"/>
                </a:solidFill>
                <a:cs typeface="Times New Roman" pitchFamily="18" charset="0"/>
              </a:rPr>
              <a:t>ΧΟΛΗ</a:t>
            </a:r>
            <a:r>
              <a:rPr lang="el-GR" sz="3000" dirty="0">
                <a:cs typeface="Times New Roman" pitchFamily="18" charset="0"/>
              </a:rPr>
              <a:t/>
            </a:r>
            <a:br>
              <a:rPr lang="el-GR" sz="3000" dirty="0"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cs typeface="Times New Roman" pitchFamily="18" charset="0"/>
              </a:rPr>
              <a:t>ΠΑΙ</a:t>
            </a:r>
            <a:r>
              <a:rPr lang="el-GR" dirty="0">
                <a:solidFill>
                  <a:srgbClr val="FFFF00"/>
                </a:solidFill>
                <a:cs typeface="Times New Roman" pitchFamily="18" charset="0"/>
              </a:rPr>
              <a:t>ΔΑΓΩΓΙΚΗΣ</a:t>
            </a:r>
            <a:r>
              <a:rPr lang="el-GR" sz="3000" dirty="0">
                <a:cs typeface="Times New Roman" pitchFamily="18" charset="0"/>
              </a:rPr>
              <a:t> </a:t>
            </a:r>
            <a:r>
              <a:rPr lang="el-GR" dirty="0">
                <a:solidFill>
                  <a:srgbClr val="FFFF00"/>
                </a:solidFill>
                <a:cs typeface="Times New Roman" pitchFamily="18" charset="0"/>
              </a:rPr>
              <a:t>ΚΑΙ</a:t>
            </a:r>
            <a:r>
              <a:rPr lang="el-GR" sz="3000" dirty="0">
                <a:solidFill>
                  <a:srgbClr val="FFFF00"/>
                </a:solidFill>
                <a:cs typeface="Times New Roman" pitchFamily="18" charset="0"/>
              </a:rPr>
              <a:t/>
            </a:r>
            <a:br>
              <a:rPr lang="el-GR" sz="3000" dirty="0">
                <a:solidFill>
                  <a:srgbClr val="FFFF00"/>
                </a:solidFill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cs typeface="Times New Roman" pitchFamily="18" charset="0"/>
              </a:rPr>
              <a:t>Τ</a:t>
            </a:r>
            <a:r>
              <a:rPr lang="el-GR" dirty="0">
                <a:solidFill>
                  <a:srgbClr val="FFFF00"/>
                </a:solidFill>
                <a:cs typeface="Times New Roman" pitchFamily="18" charset="0"/>
              </a:rPr>
              <a:t>ΕΧΝΟΛΟΓΙΚΗΣ</a:t>
            </a:r>
            <a:r>
              <a:rPr lang="el-GR" sz="3000" dirty="0">
                <a:cs typeface="Times New Roman" pitchFamily="18" charset="0"/>
              </a:rPr>
              <a:t/>
            </a:r>
            <a:br>
              <a:rPr lang="el-GR" sz="3000" dirty="0">
                <a:cs typeface="Times New Roman" pitchFamily="18" charset="0"/>
              </a:rPr>
            </a:br>
            <a:r>
              <a:rPr lang="el-GR" sz="3000" dirty="0" smtClean="0">
                <a:solidFill>
                  <a:srgbClr val="FF0000"/>
                </a:solidFill>
                <a:cs typeface="Times New Roman" pitchFamily="18" charset="0"/>
              </a:rPr>
              <a:t>Ε</a:t>
            </a:r>
            <a:r>
              <a:rPr lang="el-GR" dirty="0" smtClean="0">
                <a:solidFill>
                  <a:srgbClr val="FFFF00"/>
                </a:solidFill>
                <a:cs typeface="Times New Roman" pitchFamily="18" charset="0"/>
              </a:rPr>
              <a:t>ΚΠΑΙΔΕΥΣΗΣ</a:t>
            </a:r>
            <a:endParaRPr lang="el-GR" dirty="0">
              <a:solidFill>
                <a:srgbClr val="FFFF00"/>
              </a:solidFill>
              <a:cs typeface="Times New Roman" pitchFamily="18" charset="0"/>
            </a:endParaRPr>
          </a:p>
        </p:txBody>
      </p:sp>
      <p:pic>
        <p:nvPicPr>
          <p:cNvPr id="2068" name="Object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00" y="517525"/>
            <a:ext cx="2700338" cy="147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9" name="4 - Ορθογώνιο"/>
          <p:cNvSpPr>
            <a:spLocks noChangeArrowheads="1"/>
          </p:cNvSpPr>
          <p:nvPr/>
        </p:nvSpPr>
        <p:spPr bwMode="auto">
          <a:xfrm>
            <a:off x="482600" y="5756275"/>
            <a:ext cx="8204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l-GR" altLang="el-GR" sz="2400">
                <a:solidFill>
                  <a:srgbClr val="FFFF00"/>
                </a:solidFill>
                <a:cs typeface="Times New Roman" pitchFamily="18" charset="0"/>
              </a:rPr>
              <a:t>Καθηγητής Σιδερής  Ευστάθιος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5"/>
          <p:cNvSpPr txBox="1">
            <a:spLocks noChangeArrowheads="1"/>
          </p:cNvSpPr>
          <p:nvPr/>
        </p:nvSpPr>
        <p:spPr bwMode="auto">
          <a:xfrm>
            <a:off x="475989" y="1299017"/>
            <a:ext cx="8204549" cy="1766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l-GR" altLang="el-GR" sz="3200" dirty="0">
                <a:solidFill>
                  <a:schemeClr val="tx1"/>
                </a:solidFill>
              </a:rPr>
              <a:t>Οποιαδήποτε συνάρτηση που </a:t>
            </a:r>
            <a:endParaRPr lang="en-US" altLang="el-GR" sz="3200" dirty="0">
              <a:solidFill>
                <a:schemeClr val="tx1"/>
              </a:solidFill>
            </a:endParaRPr>
          </a:p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l-GR" altLang="el-GR" sz="3200" dirty="0">
                <a:solidFill>
                  <a:schemeClr val="tx1"/>
                </a:solidFill>
              </a:rPr>
              <a:t>περιέχει τον </a:t>
            </a:r>
            <a:r>
              <a:rPr lang="el-GR" altLang="el-GR" sz="3200" dirty="0" smtClean="0">
                <a:solidFill>
                  <a:schemeClr val="tx1"/>
                </a:solidFill>
              </a:rPr>
              <a:t>παράγοντα</a:t>
            </a:r>
          </a:p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el-G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altLang="el-GR" sz="4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en-US" altLang="el-G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l-GR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</a:t>
            </a:r>
            <a:r>
              <a:rPr lang="en-US" altLang="el-GR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l-GR" altLang="el-GR" sz="4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υ</a:t>
            </a:r>
            <a:r>
              <a:rPr lang="en-US" altLang="el-GR" sz="4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US" altLang="el-G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l-GR" altLang="el-GR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l-GR" altLang="el-GR" sz="3200" dirty="0" smtClean="0">
                <a:solidFill>
                  <a:schemeClr val="tx1"/>
                </a:solidFill>
              </a:rPr>
              <a:t>είναι μια </a:t>
            </a:r>
            <a:r>
              <a:rPr lang="el-GR" altLang="el-GR" sz="3200" dirty="0" err="1" smtClean="0">
                <a:solidFill>
                  <a:schemeClr val="tx1"/>
                </a:solidFill>
              </a:rPr>
              <a:t>Κυματοσυνάρτηση</a:t>
            </a:r>
            <a:endParaRPr lang="el-GR" altLang="el-GR" sz="3200" dirty="0">
              <a:solidFill>
                <a:schemeClr val="tx1"/>
              </a:solidFill>
            </a:endParaRPr>
          </a:p>
        </p:txBody>
      </p:sp>
      <p:grpSp>
        <p:nvGrpSpPr>
          <p:cNvPr id="3" name="Group 43"/>
          <p:cNvGrpSpPr>
            <a:grpSpLocks/>
          </p:cNvGrpSpPr>
          <p:nvPr/>
        </p:nvGrpSpPr>
        <p:grpSpPr bwMode="auto">
          <a:xfrm>
            <a:off x="538663" y="3420334"/>
            <a:ext cx="7827580" cy="461963"/>
            <a:chOff x="2191" y="3417"/>
            <a:chExt cx="3130" cy="291"/>
          </a:xfrm>
        </p:grpSpPr>
        <p:sp>
          <p:nvSpPr>
            <p:cNvPr id="4" name="Rectangle 38"/>
            <p:cNvSpPr>
              <a:spLocks noChangeArrowheads="1"/>
            </p:cNvSpPr>
            <p:nvPr/>
          </p:nvSpPr>
          <p:spPr bwMode="auto">
            <a:xfrm>
              <a:off x="2191" y="3417"/>
              <a:ext cx="92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sz="2400" i="1" dirty="0" smtClean="0">
                  <a:solidFill>
                    <a:srgbClr val="FFFF00"/>
                  </a:solidFill>
                </a:rPr>
                <a:t>D</a:t>
              </a:r>
              <a:r>
                <a:rPr lang="en-US" altLang="el-GR" sz="2400" dirty="0" smtClean="0">
                  <a:solidFill>
                    <a:srgbClr val="FFFF00"/>
                  </a:solidFill>
                </a:rPr>
                <a:t>(</a:t>
              </a:r>
              <a:r>
                <a:rPr lang="en-US" altLang="el-GR" sz="2400" i="1" dirty="0" err="1" smtClean="0">
                  <a:solidFill>
                    <a:srgbClr val="FFFF00"/>
                  </a:solidFill>
                </a:rPr>
                <a:t>x</a:t>
              </a:r>
              <a:r>
                <a:rPr lang="en-US" altLang="el-GR" sz="2400" dirty="0" err="1" smtClean="0">
                  <a:solidFill>
                    <a:srgbClr val="FFFF00"/>
                  </a:solidFill>
                </a:rPr>
                <a:t>,</a:t>
              </a:r>
              <a:r>
                <a:rPr lang="en-US" altLang="el-GR" sz="2400" i="1" dirty="0" err="1" smtClean="0">
                  <a:solidFill>
                    <a:srgbClr val="FFFF00"/>
                  </a:solidFill>
                </a:rPr>
                <a:t>t</a:t>
              </a:r>
              <a:r>
                <a:rPr lang="en-US" altLang="el-GR" sz="2400" dirty="0" smtClean="0">
                  <a:solidFill>
                    <a:srgbClr val="FFFF00"/>
                  </a:solidFill>
                </a:rPr>
                <a:t>)</a:t>
              </a:r>
              <a:r>
                <a:rPr lang="el-GR" altLang="el-GR" sz="2400" dirty="0" smtClean="0">
                  <a:solidFill>
                    <a:srgbClr val="FFFF00"/>
                  </a:solidFill>
                </a:rPr>
                <a:t> </a:t>
              </a:r>
              <a:r>
                <a:rPr lang="en-US" altLang="el-GR" sz="2400" i="1" dirty="0" smtClean="0">
                  <a:solidFill>
                    <a:srgbClr val="FFFF00"/>
                  </a:solidFill>
                </a:rPr>
                <a:t>=</a:t>
              </a:r>
              <a:r>
                <a:rPr lang="el-GR" altLang="el-GR" sz="2400" i="1" dirty="0" smtClean="0">
                  <a:solidFill>
                    <a:srgbClr val="FFFF00"/>
                  </a:solidFill>
                </a:rPr>
                <a:t> </a:t>
              </a:r>
              <a:r>
                <a:rPr lang="en-US" altLang="el-GR" sz="2400" i="1" dirty="0" smtClean="0">
                  <a:solidFill>
                    <a:srgbClr val="FFFF00"/>
                  </a:solidFill>
                </a:rPr>
                <a:t>f</a:t>
              </a:r>
              <a:r>
                <a:rPr lang="en-US" altLang="el-GR" sz="2400" dirty="0" smtClean="0">
                  <a:solidFill>
                    <a:srgbClr val="FFFF00"/>
                  </a:solidFill>
                </a:rPr>
                <a:t>(</a:t>
              </a:r>
              <a:r>
                <a:rPr lang="en-US" altLang="el-GR" sz="2400" i="1" dirty="0" smtClean="0">
                  <a:solidFill>
                    <a:srgbClr val="FFFF00"/>
                  </a:solidFill>
                </a:rPr>
                <a:t>x </a:t>
              </a:r>
              <a:r>
                <a:rPr lang="el-GR" altLang="el-GR" sz="2400" dirty="0">
                  <a:solidFill>
                    <a:srgbClr val="FFFF00"/>
                  </a:solidFill>
                  <a:sym typeface="Symbol" pitchFamily="18" charset="2"/>
                </a:rPr>
                <a:t>–</a:t>
              </a:r>
              <a:r>
                <a:rPr lang="en-US" altLang="el-GR" sz="2400" i="1" dirty="0">
                  <a:solidFill>
                    <a:srgbClr val="FFFF00"/>
                  </a:solidFill>
                </a:rPr>
                <a:t> </a:t>
              </a:r>
              <a:r>
                <a:rPr lang="el-GR" altLang="el-GR" sz="2400" i="1" dirty="0">
                  <a:solidFill>
                    <a:srgbClr val="FFFF00"/>
                  </a:solidFill>
                </a:rPr>
                <a:t>υ</a:t>
              </a:r>
              <a:r>
                <a:rPr lang="en-US" altLang="el-GR" sz="2400" i="1" dirty="0">
                  <a:solidFill>
                    <a:srgbClr val="FFFF00"/>
                  </a:solidFill>
                </a:rPr>
                <a:t>t</a:t>
              </a:r>
              <a:r>
                <a:rPr lang="en-US" altLang="el-GR" sz="2400" dirty="0">
                  <a:solidFill>
                    <a:srgbClr val="FFFF00"/>
                  </a:solidFill>
                </a:rPr>
                <a:t>)</a:t>
              </a:r>
              <a:endParaRPr lang="el-GR" altLang="el-GR" sz="2400" dirty="0">
                <a:solidFill>
                  <a:srgbClr val="FFFF00"/>
                </a:solidFill>
              </a:endParaRPr>
            </a:p>
          </p:txBody>
        </p:sp>
        <p:sp>
          <p:nvSpPr>
            <p:cNvPr id="5" name="Text Box 39"/>
            <p:cNvSpPr txBox="1">
              <a:spLocks noChangeArrowheads="1"/>
            </p:cNvSpPr>
            <p:nvPr/>
          </p:nvSpPr>
          <p:spPr bwMode="auto">
            <a:xfrm>
              <a:off x="3082" y="3456"/>
              <a:ext cx="2239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2000" dirty="0" smtClean="0">
                  <a:solidFill>
                    <a:schemeClr val="tx1"/>
                  </a:solidFill>
                </a:rPr>
                <a:t>Το κύμα διαδίδεται προς τη </a:t>
              </a:r>
              <a:r>
                <a:rPr lang="el-GR" altLang="el-GR" sz="2400" dirty="0" smtClean="0"/>
                <a:t>θετική </a:t>
              </a:r>
              <a:r>
                <a:rPr lang="el-GR" altLang="el-GR" sz="2400" dirty="0"/>
                <a:t>κατεύθυνση</a:t>
              </a:r>
              <a:endParaRPr lang="el-GR" altLang="el-GR" sz="2000" dirty="0"/>
            </a:p>
          </p:txBody>
        </p:sp>
      </p:grpSp>
      <p:grpSp>
        <p:nvGrpSpPr>
          <p:cNvPr id="6" name="Group 44"/>
          <p:cNvGrpSpPr>
            <a:grpSpLocks/>
          </p:cNvGrpSpPr>
          <p:nvPr/>
        </p:nvGrpSpPr>
        <p:grpSpPr bwMode="auto">
          <a:xfrm>
            <a:off x="475989" y="4174071"/>
            <a:ext cx="8333513" cy="461963"/>
            <a:chOff x="2184" y="3805"/>
            <a:chExt cx="3438" cy="291"/>
          </a:xfrm>
        </p:grpSpPr>
        <p:sp>
          <p:nvSpPr>
            <p:cNvPr id="7" name="Rectangle 40"/>
            <p:cNvSpPr>
              <a:spLocks noChangeArrowheads="1"/>
            </p:cNvSpPr>
            <p:nvPr/>
          </p:nvSpPr>
          <p:spPr bwMode="auto">
            <a:xfrm>
              <a:off x="2184" y="3805"/>
              <a:ext cx="91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sz="2400" i="1" dirty="0" smtClean="0">
                  <a:solidFill>
                    <a:srgbClr val="FFFF00"/>
                  </a:solidFill>
                </a:rPr>
                <a:t>D(</a:t>
              </a:r>
              <a:r>
                <a:rPr lang="en-US" altLang="el-GR" sz="2400" i="1" dirty="0" err="1" smtClean="0">
                  <a:solidFill>
                    <a:srgbClr val="FFFF00"/>
                  </a:solidFill>
                </a:rPr>
                <a:t>x,t</a:t>
              </a:r>
              <a:r>
                <a:rPr lang="en-US" altLang="el-GR" sz="2400" dirty="0" smtClean="0">
                  <a:solidFill>
                    <a:srgbClr val="FFFF00"/>
                  </a:solidFill>
                </a:rPr>
                <a:t>)</a:t>
              </a:r>
              <a:r>
                <a:rPr lang="el-GR" altLang="el-GR" sz="2400" dirty="0" smtClean="0">
                  <a:solidFill>
                    <a:srgbClr val="FFFF00"/>
                  </a:solidFill>
                </a:rPr>
                <a:t> </a:t>
              </a:r>
              <a:r>
                <a:rPr lang="en-US" altLang="el-GR" sz="2400" i="1" dirty="0" smtClean="0">
                  <a:solidFill>
                    <a:srgbClr val="FFFF00"/>
                  </a:solidFill>
                </a:rPr>
                <a:t>=</a:t>
              </a:r>
              <a:r>
                <a:rPr lang="el-GR" altLang="el-GR" sz="2400" i="1" dirty="0" smtClean="0">
                  <a:solidFill>
                    <a:srgbClr val="FFFF00"/>
                  </a:solidFill>
                </a:rPr>
                <a:t> </a:t>
              </a:r>
              <a:r>
                <a:rPr lang="en-US" altLang="el-GR" sz="2400" i="1" dirty="0" smtClean="0">
                  <a:solidFill>
                    <a:srgbClr val="FFFF00"/>
                  </a:solidFill>
                </a:rPr>
                <a:t>f</a:t>
              </a:r>
              <a:r>
                <a:rPr lang="en-US" altLang="el-GR" sz="2400" dirty="0" smtClean="0">
                  <a:solidFill>
                    <a:srgbClr val="FFFF00"/>
                  </a:solidFill>
                </a:rPr>
                <a:t>(</a:t>
              </a:r>
              <a:r>
                <a:rPr lang="en-US" altLang="el-GR" sz="2400" i="1" dirty="0" smtClean="0">
                  <a:solidFill>
                    <a:srgbClr val="FFFF00"/>
                  </a:solidFill>
                </a:rPr>
                <a:t>x </a:t>
              </a:r>
              <a:r>
                <a:rPr lang="el-GR" altLang="el-GR" sz="2400" dirty="0">
                  <a:solidFill>
                    <a:srgbClr val="FFFF00"/>
                  </a:solidFill>
                  <a:sym typeface="Symbol" pitchFamily="18" charset="2"/>
                </a:rPr>
                <a:t>+</a:t>
              </a:r>
              <a:r>
                <a:rPr lang="en-US" altLang="el-GR" sz="2400" i="1" dirty="0">
                  <a:solidFill>
                    <a:srgbClr val="FFFF00"/>
                  </a:solidFill>
                </a:rPr>
                <a:t> </a:t>
              </a:r>
              <a:r>
                <a:rPr lang="el-GR" altLang="el-GR" sz="2400" i="1" dirty="0">
                  <a:solidFill>
                    <a:srgbClr val="FFFF00"/>
                  </a:solidFill>
                </a:rPr>
                <a:t>υ</a:t>
              </a:r>
              <a:r>
                <a:rPr lang="en-US" altLang="el-GR" sz="2400" i="1" dirty="0">
                  <a:solidFill>
                    <a:srgbClr val="FFFF00"/>
                  </a:solidFill>
                </a:rPr>
                <a:t>t</a:t>
              </a:r>
              <a:r>
                <a:rPr lang="en-US" altLang="el-GR" sz="2400" dirty="0">
                  <a:solidFill>
                    <a:srgbClr val="FFFF00"/>
                  </a:solidFill>
                </a:rPr>
                <a:t>)</a:t>
              </a:r>
              <a:endParaRPr lang="el-GR" altLang="el-GR" sz="2400" dirty="0">
                <a:solidFill>
                  <a:srgbClr val="FFFF00"/>
                </a:solidFill>
              </a:endParaRPr>
            </a:p>
          </p:txBody>
        </p:sp>
        <p:sp>
          <p:nvSpPr>
            <p:cNvPr id="8" name="Text Box 41"/>
            <p:cNvSpPr txBox="1">
              <a:spLocks noChangeArrowheads="1"/>
            </p:cNvSpPr>
            <p:nvPr/>
          </p:nvSpPr>
          <p:spPr bwMode="auto">
            <a:xfrm>
              <a:off x="3127" y="3834"/>
              <a:ext cx="2495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2000" dirty="0" smtClean="0">
                  <a:solidFill>
                    <a:schemeClr val="tx1"/>
                  </a:solidFill>
                </a:rPr>
                <a:t>Το κύμα διαδίδεται προς την </a:t>
              </a:r>
              <a:r>
                <a:rPr lang="el-GR" altLang="el-GR" sz="2400" dirty="0" smtClean="0"/>
                <a:t>αρνητική κατεύθυνση</a:t>
              </a:r>
              <a:endParaRPr lang="el-GR" altLang="el-GR" sz="2000" dirty="0"/>
            </a:p>
          </p:txBody>
        </p:sp>
      </p:grpSp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1489075" y="462049"/>
            <a:ext cx="6261100" cy="7858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spcBef>
                <a:spcPct val="30000"/>
              </a:spcBef>
              <a:defRPr/>
            </a:pPr>
            <a:r>
              <a:rPr lang="el-GR" sz="3200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ΚΥΜΑΤΟΣΥΝΑΡΤΗΣΗ</a:t>
            </a:r>
            <a:endParaRPr lang="en-US" sz="3200" dirty="0"/>
          </a:p>
        </p:txBody>
      </p:sp>
      <p:grpSp>
        <p:nvGrpSpPr>
          <p:cNvPr id="16" name="Ομάδα 15"/>
          <p:cNvGrpSpPr/>
          <p:nvPr/>
        </p:nvGrpSpPr>
        <p:grpSpPr>
          <a:xfrm>
            <a:off x="515699" y="5075854"/>
            <a:ext cx="7162756" cy="461963"/>
            <a:chOff x="515699" y="4875438"/>
            <a:chExt cx="7162756" cy="461963"/>
          </a:xfrm>
        </p:grpSpPr>
        <p:sp>
          <p:nvSpPr>
            <p:cNvPr id="10" name="Rectangle 38"/>
            <p:cNvSpPr>
              <a:spLocks noChangeArrowheads="1"/>
            </p:cNvSpPr>
            <p:nvPr/>
          </p:nvSpPr>
          <p:spPr bwMode="auto">
            <a:xfrm>
              <a:off x="515699" y="4875438"/>
              <a:ext cx="2320765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sz="2400" i="1" dirty="0" smtClean="0">
                  <a:solidFill>
                    <a:srgbClr val="FFFF00"/>
                  </a:solidFill>
                </a:rPr>
                <a:t>D</a:t>
              </a:r>
              <a:r>
                <a:rPr lang="en-US" altLang="el-GR" sz="2400" dirty="0" smtClean="0">
                  <a:solidFill>
                    <a:srgbClr val="FFFF00"/>
                  </a:solidFill>
                </a:rPr>
                <a:t>(</a:t>
              </a:r>
              <a:r>
                <a:rPr lang="en-US" altLang="el-GR" sz="2400" i="1" dirty="0" smtClean="0">
                  <a:solidFill>
                    <a:srgbClr val="FFFF00"/>
                  </a:solidFill>
                </a:rPr>
                <a:t>x</a:t>
              </a:r>
              <a:r>
                <a:rPr lang="en-US" altLang="el-GR" sz="2400" dirty="0" smtClean="0">
                  <a:solidFill>
                    <a:srgbClr val="FFFF00"/>
                  </a:solidFill>
                </a:rPr>
                <a:t>,</a:t>
              </a:r>
              <a:r>
                <a:rPr lang="en-US" altLang="el-GR" sz="2400" i="1" dirty="0" smtClean="0">
                  <a:solidFill>
                    <a:srgbClr val="FFFF00"/>
                  </a:solidFill>
                </a:rPr>
                <a:t>t</a:t>
              </a:r>
              <a:r>
                <a:rPr lang="en-US" altLang="el-GR" sz="2400" baseline="-25000" dirty="0" smtClean="0">
                  <a:solidFill>
                    <a:srgbClr val="FFFF00"/>
                  </a:solidFill>
                </a:rPr>
                <a:t>0</a:t>
              </a:r>
              <a:r>
                <a:rPr lang="en-US" altLang="el-GR" sz="2400" dirty="0" smtClean="0">
                  <a:solidFill>
                    <a:srgbClr val="FFFF00"/>
                  </a:solidFill>
                </a:rPr>
                <a:t>)</a:t>
              </a:r>
              <a:r>
                <a:rPr lang="el-GR" altLang="el-GR" sz="2400" dirty="0" smtClean="0">
                  <a:solidFill>
                    <a:srgbClr val="FFFF00"/>
                  </a:solidFill>
                </a:rPr>
                <a:t> </a:t>
              </a:r>
              <a:r>
                <a:rPr lang="en-US" altLang="el-GR" sz="2400" i="1" dirty="0" smtClean="0">
                  <a:solidFill>
                    <a:srgbClr val="FFFF00"/>
                  </a:solidFill>
                </a:rPr>
                <a:t>=</a:t>
              </a:r>
              <a:r>
                <a:rPr lang="el-GR" altLang="el-GR" sz="2400" i="1" dirty="0" smtClean="0">
                  <a:solidFill>
                    <a:srgbClr val="FFFF00"/>
                  </a:solidFill>
                </a:rPr>
                <a:t> </a:t>
              </a:r>
              <a:r>
                <a:rPr lang="en-US" altLang="el-GR" sz="2400" i="1" dirty="0" smtClean="0">
                  <a:solidFill>
                    <a:srgbClr val="FFFF00"/>
                  </a:solidFill>
                </a:rPr>
                <a:t>f</a:t>
              </a:r>
              <a:r>
                <a:rPr lang="en-US" altLang="el-GR" sz="2400" dirty="0" smtClean="0">
                  <a:solidFill>
                    <a:srgbClr val="FFFF00"/>
                  </a:solidFill>
                </a:rPr>
                <a:t>(</a:t>
              </a:r>
              <a:r>
                <a:rPr lang="en-US" altLang="el-GR" sz="2400" i="1" dirty="0" smtClean="0">
                  <a:solidFill>
                    <a:srgbClr val="FFFF00"/>
                  </a:solidFill>
                </a:rPr>
                <a:t>x </a:t>
              </a:r>
              <a:r>
                <a:rPr lang="el-GR" altLang="el-GR" sz="2400" dirty="0">
                  <a:solidFill>
                    <a:srgbClr val="FFFF00"/>
                  </a:solidFill>
                  <a:sym typeface="Symbol" pitchFamily="18" charset="2"/>
                </a:rPr>
                <a:t>–</a:t>
              </a:r>
              <a:r>
                <a:rPr lang="en-US" altLang="el-GR" sz="2400" i="1" dirty="0">
                  <a:solidFill>
                    <a:srgbClr val="FFFF00"/>
                  </a:solidFill>
                </a:rPr>
                <a:t> </a:t>
              </a:r>
              <a:r>
                <a:rPr lang="el-GR" altLang="el-GR" sz="2400" i="1" dirty="0">
                  <a:solidFill>
                    <a:srgbClr val="FFFF00"/>
                  </a:solidFill>
                </a:rPr>
                <a:t>υ</a:t>
              </a:r>
              <a:r>
                <a:rPr lang="en-US" altLang="el-GR" sz="2400" i="1" dirty="0" smtClean="0">
                  <a:solidFill>
                    <a:srgbClr val="FFFF00"/>
                  </a:solidFill>
                </a:rPr>
                <a:t>t</a:t>
              </a:r>
              <a:r>
                <a:rPr lang="en-US" altLang="el-GR" sz="2400" baseline="-25000" dirty="0" smtClean="0">
                  <a:solidFill>
                    <a:srgbClr val="FFFF00"/>
                  </a:solidFill>
                </a:rPr>
                <a:t>0</a:t>
              </a:r>
              <a:r>
                <a:rPr lang="en-US" altLang="el-GR" sz="2400" dirty="0" smtClean="0">
                  <a:solidFill>
                    <a:srgbClr val="FFFF00"/>
                  </a:solidFill>
                </a:rPr>
                <a:t>)</a:t>
              </a:r>
              <a:endParaRPr lang="el-GR" altLang="el-GR" sz="2400" dirty="0">
                <a:solidFill>
                  <a:srgbClr val="FFFF00"/>
                </a:solidFill>
              </a:endParaRPr>
            </a:p>
          </p:txBody>
        </p:sp>
        <p:sp>
          <p:nvSpPr>
            <p:cNvPr id="11" name="Text Box 41"/>
            <p:cNvSpPr txBox="1">
              <a:spLocks noChangeArrowheads="1"/>
            </p:cNvSpPr>
            <p:nvPr/>
          </p:nvSpPr>
          <p:spPr bwMode="auto">
            <a:xfrm>
              <a:off x="2949198" y="4883897"/>
              <a:ext cx="4729257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2000" dirty="0" smtClean="0">
                  <a:solidFill>
                    <a:schemeClr val="tx1"/>
                  </a:solidFill>
                </a:rPr>
                <a:t>Στιγμιότυπο κύματος τη χρονική στιγμή</a:t>
              </a:r>
              <a:r>
                <a:rPr lang="en-US" altLang="el-GR" sz="2000" dirty="0" smtClean="0">
                  <a:solidFill>
                    <a:schemeClr val="tx1"/>
                  </a:solidFill>
                </a:rPr>
                <a:t> </a:t>
              </a:r>
              <a:r>
                <a:rPr lang="el-GR" altLang="el-GR" sz="2000" dirty="0" smtClean="0">
                  <a:solidFill>
                    <a:schemeClr val="tx1"/>
                  </a:solidFill>
                </a:rPr>
                <a:t> </a:t>
              </a:r>
              <a:r>
                <a:rPr lang="en-US" altLang="el-GR" sz="2800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</a:t>
              </a:r>
              <a:r>
                <a:rPr lang="en-US" altLang="el-GR" sz="2800" baseline="-250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0</a:t>
              </a:r>
              <a:endParaRPr lang="el-GR" altLang="el-G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8" name="Ομάδα 17"/>
          <p:cNvGrpSpPr/>
          <p:nvPr/>
        </p:nvGrpSpPr>
        <p:grpSpPr>
          <a:xfrm>
            <a:off x="517787" y="5712701"/>
            <a:ext cx="5995748" cy="478258"/>
            <a:chOff x="517787" y="5512285"/>
            <a:chExt cx="5995748" cy="478258"/>
          </a:xfrm>
        </p:grpSpPr>
        <p:sp>
          <p:nvSpPr>
            <p:cNvPr id="14" name="Rectangle 38"/>
            <p:cNvSpPr>
              <a:spLocks noChangeArrowheads="1"/>
            </p:cNvSpPr>
            <p:nvPr/>
          </p:nvSpPr>
          <p:spPr bwMode="auto">
            <a:xfrm>
              <a:off x="517787" y="5528878"/>
              <a:ext cx="232076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sz="2400" i="1" dirty="0" smtClean="0">
                  <a:solidFill>
                    <a:srgbClr val="FFFF00"/>
                  </a:solidFill>
                </a:rPr>
                <a:t>D</a:t>
              </a:r>
              <a:r>
                <a:rPr lang="en-US" altLang="el-GR" sz="2400" dirty="0" smtClean="0">
                  <a:solidFill>
                    <a:srgbClr val="FFFF00"/>
                  </a:solidFill>
                </a:rPr>
                <a:t>(</a:t>
              </a:r>
              <a:r>
                <a:rPr lang="en-US" altLang="el-GR" sz="2400" i="1" dirty="0" smtClean="0">
                  <a:solidFill>
                    <a:srgbClr val="FFFF00"/>
                  </a:solidFill>
                </a:rPr>
                <a:t>x</a:t>
              </a:r>
              <a:r>
                <a:rPr lang="en-US" altLang="el-GR" sz="2400" baseline="-25000" dirty="0" smtClean="0">
                  <a:solidFill>
                    <a:srgbClr val="FFFF00"/>
                  </a:solidFill>
                </a:rPr>
                <a:t>0</a:t>
              </a:r>
              <a:r>
                <a:rPr lang="en-US" altLang="el-GR" sz="2400" dirty="0" smtClean="0">
                  <a:solidFill>
                    <a:srgbClr val="FFFF00"/>
                  </a:solidFill>
                </a:rPr>
                <a:t>,</a:t>
              </a:r>
              <a:r>
                <a:rPr lang="en-US" altLang="el-GR" sz="2400" i="1" dirty="0" smtClean="0">
                  <a:solidFill>
                    <a:srgbClr val="FFFF00"/>
                  </a:solidFill>
                </a:rPr>
                <a:t>t</a:t>
              </a:r>
              <a:r>
                <a:rPr lang="en-US" altLang="el-GR" sz="2400" dirty="0" smtClean="0">
                  <a:solidFill>
                    <a:srgbClr val="FFFF00"/>
                  </a:solidFill>
                </a:rPr>
                <a:t>)</a:t>
              </a:r>
              <a:r>
                <a:rPr lang="el-GR" altLang="el-GR" sz="2400" dirty="0" smtClean="0">
                  <a:solidFill>
                    <a:srgbClr val="FFFF00"/>
                  </a:solidFill>
                </a:rPr>
                <a:t> </a:t>
              </a:r>
              <a:r>
                <a:rPr lang="en-US" altLang="el-GR" sz="2400" i="1" dirty="0" smtClean="0">
                  <a:solidFill>
                    <a:srgbClr val="FFFF00"/>
                  </a:solidFill>
                </a:rPr>
                <a:t>=</a:t>
              </a:r>
              <a:r>
                <a:rPr lang="el-GR" altLang="el-GR" sz="2400" i="1" dirty="0" smtClean="0">
                  <a:solidFill>
                    <a:srgbClr val="FFFF00"/>
                  </a:solidFill>
                </a:rPr>
                <a:t> </a:t>
              </a:r>
              <a:r>
                <a:rPr lang="en-US" altLang="el-GR" sz="2400" i="1" dirty="0" smtClean="0">
                  <a:solidFill>
                    <a:srgbClr val="FFFF00"/>
                  </a:solidFill>
                </a:rPr>
                <a:t>f</a:t>
              </a:r>
              <a:r>
                <a:rPr lang="en-US" altLang="el-GR" sz="2400" dirty="0" smtClean="0">
                  <a:solidFill>
                    <a:srgbClr val="FFFF00"/>
                  </a:solidFill>
                </a:rPr>
                <a:t>(</a:t>
              </a:r>
              <a:r>
                <a:rPr lang="en-US" altLang="el-GR" sz="2400" i="1" dirty="0" smtClean="0">
                  <a:solidFill>
                    <a:srgbClr val="FFFF00"/>
                  </a:solidFill>
                </a:rPr>
                <a:t>x</a:t>
              </a:r>
              <a:r>
                <a:rPr lang="en-US" altLang="el-GR" sz="2400" baseline="-25000" dirty="0" smtClean="0">
                  <a:solidFill>
                    <a:srgbClr val="FFFF00"/>
                  </a:solidFill>
                </a:rPr>
                <a:t>0</a:t>
              </a:r>
              <a:r>
                <a:rPr lang="en-US" altLang="el-GR" sz="2400" i="1" dirty="0" smtClean="0">
                  <a:solidFill>
                    <a:srgbClr val="FFFF00"/>
                  </a:solidFill>
                </a:rPr>
                <a:t> </a:t>
              </a:r>
              <a:r>
                <a:rPr lang="el-GR" altLang="el-GR" sz="2400" dirty="0">
                  <a:solidFill>
                    <a:srgbClr val="FFFF00"/>
                  </a:solidFill>
                  <a:sym typeface="Symbol" pitchFamily="18" charset="2"/>
                </a:rPr>
                <a:t>–</a:t>
              </a:r>
              <a:r>
                <a:rPr lang="en-US" altLang="el-GR" sz="2400" i="1" dirty="0">
                  <a:solidFill>
                    <a:srgbClr val="FFFF00"/>
                  </a:solidFill>
                </a:rPr>
                <a:t> </a:t>
              </a:r>
              <a:r>
                <a:rPr lang="el-GR" altLang="el-GR" sz="2400" i="1" dirty="0">
                  <a:solidFill>
                    <a:srgbClr val="FFFF00"/>
                  </a:solidFill>
                </a:rPr>
                <a:t>υ</a:t>
              </a:r>
              <a:r>
                <a:rPr lang="en-US" altLang="el-GR" sz="2400" i="1" dirty="0" smtClean="0">
                  <a:solidFill>
                    <a:srgbClr val="FFFF00"/>
                  </a:solidFill>
                </a:rPr>
                <a:t>t</a:t>
              </a:r>
              <a:r>
                <a:rPr lang="en-US" altLang="el-GR" sz="2400" dirty="0" smtClean="0">
                  <a:solidFill>
                    <a:srgbClr val="FFFF00"/>
                  </a:solidFill>
                </a:rPr>
                <a:t>)</a:t>
              </a:r>
              <a:endParaRPr lang="el-GR" altLang="el-GR" sz="2400" dirty="0">
                <a:solidFill>
                  <a:srgbClr val="FFFF00"/>
                </a:solidFill>
              </a:endParaRPr>
            </a:p>
          </p:txBody>
        </p:sp>
        <p:sp>
          <p:nvSpPr>
            <p:cNvPr id="15" name="Text Box 41"/>
            <p:cNvSpPr txBox="1">
              <a:spLocks noChangeArrowheads="1"/>
            </p:cNvSpPr>
            <p:nvPr/>
          </p:nvSpPr>
          <p:spPr bwMode="auto">
            <a:xfrm>
              <a:off x="2963813" y="5512285"/>
              <a:ext cx="3549722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2000" dirty="0" smtClean="0">
                  <a:solidFill>
                    <a:schemeClr val="tx1"/>
                  </a:solidFill>
                </a:rPr>
                <a:t>Ιστορικό κύματος στη θέση  </a:t>
              </a:r>
              <a:r>
                <a:rPr lang="en-US" altLang="el-GR" sz="2800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x</a:t>
              </a:r>
              <a:r>
                <a:rPr lang="en-US" altLang="el-GR" sz="2800" baseline="-250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0</a:t>
              </a:r>
              <a:endParaRPr lang="el-GR" altLang="el-G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3334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66" name="Object 9"/>
          <p:cNvGraphicFramePr>
            <a:graphicFrameLocks noChangeAspect="1"/>
          </p:cNvGraphicFramePr>
          <p:nvPr/>
        </p:nvGraphicFramePr>
        <p:xfrm>
          <a:off x="5721350" y="515938"/>
          <a:ext cx="293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93" name="Εξίσωση" r:id="rId3" imgW="1600200" imgH="399917" progId="Equation.3">
                  <p:embed/>
                </p:oleObj>
              </mc:Choice>
              <mc:Fallback>
                <p:oleObj name="Εξίσωση" r:id="rId3" imgW="1600200" imgH="399917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1350" y="515938"/>
                        <a:ext cx="2933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8" name="Text Box 22"/>
          <p:cNvSpPr txBox="1">
            <a:spLocks noChangeArrowheads="1"/>
          </p:cNvSpPr>
          <p:nvPr/>
        </p:nvSpPr>
        <p:spPr bwMode="auto">
          <a:xfrm>
            <a:off x="7410450" y="1503363"/>
            <a:ext cx="8239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r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000" b="0"/>
              <a:t>υ=2 </a:t>
            </a:r>
            <a:r>
              <a:rPr lang="en-US" altLang="el-GR" sz="2000" b="0"/>
              <a:t>m/s</a:t>
            </a:r>
            <a:endParaRPr lang="el-GR" altLang="el-GR" sz="2000" b="0"/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460375" y="463550"/>
            <a:ext cx="5253038" cy="1546225"/>
            <a:chOff x="290" y="292"/>
            <a:chExt cx="3309" cy="974"/>
          </a:xfrm>
        </p:grpSpPr>
        <p:graphicFrame>
          <p:nvGraphicFramePr>
            <p:cNvPr id="11283" name="Object 17"/>
            <p:cNvGraphicFramePr>
              <a:graphicFrameLocks noChangeAspect="1"/>
            </p:cNvGraphicFramePr>
            <p:nvPr/>
          </p:nvGraphicFramePr>
          <p:xfrm>
            <a:off x="290" y="292"/>
            <a:ext cx="3309" cy="9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394" name="Γράφημα" r:id="rId5" imgW="5515356" imgH="2695893" progId="Excel.Chart.8">
                    <p:embed/>
                  </p:oleObj>
                </mc:Choice>
                <mc:Fallback>
                  <p:oleObj name="Γράφημα" r:id="rId5" imgW="5515356" imgH="2695893" progId="Excel.Chart.8">
                    <p:embed/>
                    <p:pic>
                      <p:nvPicPr>
                        <p:cNvPr id="0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0" y="292"/>
                          <a:ext cx="3309" cy="97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2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284" name="Text Box 23"/>
            <p:cNvSpPr txBox="1">
              <a:spLocks noChangeArrowheads="1"/>
            </p:cNvSpPr>
            <p:nvPr/>
          </p:nvSpPr>
          <p:spPr bwMode="auto">
            <a:xfrm>
              <a:off x="2752" y="556"/>
              <a:ext cx="66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r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sz="2000" b="0" i="1">
                  <a:solidFill>
                    <a:schemeClr val="hlink"/>
                  </a:solidFill>
                </a:rPr>
                <a:t>D</a:t>
              </a:r>
              <a:r>
                <a:rPr lang="en-US" altLang="el-GR" sz="2000" b="0">
                  <a:solidFill>
                    <a:schemeClr val="hlink"/>
                  </a:solidFill>
                </a:rPr>
                <a:t>(</a:t>
              </a:r>
              <a:r>
                <a:rPr lang="en-US" altLang="el-GR" sz="2000" b="0" i="1">
                  <a:solidFill>
                    <a:schemeClr val="hlink"/>
                  </a:solidFill>
                </a:rPr>
                <a:t>x, t=0s</a:t>
              </a:r>
              <a:r>
                <a:rPr lang="en-US" altLang="el-GR" sz="2000" b="0">
                  <a:solidFill>
                    <a:schemeClr val="hlink"/>
                  </a:solidFill>
                </a:rPr>
                <a:t>)</a:t>
              </a:r>
              <a:endParaRPr lang="el-GR" altLang="el-GR" sz="2000" b="0">
                <a:solidFill>
                  <a:schemeClr val="hlink"/>
                </a:solidFill>
              </a:endParaRPr>
            </a:p>
          </p:txBody>
        </p:sp>
      </p:grpSp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471488" y="1690688"/>
            <a:ext cx="5265737" cy="1401762"/>
            <a:chOff x="297" y="1056"/>
            <a:chExt cx="3317" cy="883"/>
          </a:xfrm>
        </p:grpSpPr>
        <p:graphicFrame>
          <p:nvGraphicFramePr>
            <p:cNvPr id="11281" name="Object 18"/>
            <p:cNvGraphicFramePr>
              <a:graphicFrameLocks noChangeAspect="1"/>
            </p:cNvGraphicFramePr>
            <p:nvPr/>
          </p:nvGraphicFramePr>
          <p:xfrm>
            <a:off x="297" y="1056"/>
            <a:ext cx="3317" cy="8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395" name="Γράφημα" r:id="rId7" imgW="5515356" imgH="2695893" progId="Excel.Chart.8">
                    <p:embed/>
                  </p:oleObj>
                </mc:Choice>
                <mc:Fallback>
                  <p:oleObj name="Γράφημα" r:id="rId7" imgW="5515356" imgH="2695893" progId="Excel.Chart.8">
                    <p:embed/>
                    <p:pic>
                      <p:nvPicPr>
                        <p:cNvPr id="0" name="Object 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7" y="1056"/>
                          <a:ext cx="3317" cy="88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2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282" name="Text Box 24"/>
            <p:cNvSpPr txBox="1">
              <a:spLocks noChangeArrowheads="1"/>
            </p:cNvSpPr>
            <p:nvPr/>
          </p:nvSpPr>
          <p:spPr bwMode="auto">
            <a:xfrm>
              <a:off x="2878" y="1295"/>
              <a:ext cx="66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r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sz="2000" b="0" i="1">
                  <a:solidFill>
                    <a:schemeClr val="hlink"/>
                  </a:solidFill>
                </a:rPr>
                <a:t>D</a:t>
              </a:r>
              <a:r>
                <a:rPr lang="en-US" altLang="el-GR" sz="2000" b="0">
                  <a:solidFill>
                    <a:schemeClr val="hlink"/>
                  </a:solidFill>
                </a:rPr>
                <a:t>(</a:t>
              </a:r>
              <a:r>
                <a:rPr lang="en-US" altLang="el-GR" sz="2000" b="0" i="1">
                  <a:solidFill>
                    <a:schemeClr val="hlink"/>
                  </a:solidFill>
                </a:rPr>
                <a:t>x, t=1s</a:t>
              </a:r>
              <a:r>
                <a:rPr lang="en-US" altLang="el-GR" sz="2000" b="0">
                  <a:solidFill>
                    <a:schemeClr val="hlink"/>
                  </a:solidFill>
                </a:rPr>
                <a:t>)</a:t>
              </a:r>
              <a:endParaRPr lang="el-GR" altLang="el-GR" sz="2000" b="0">
                <a:solidFill>
                  <a:schemeClr val="hlink"/>
                </a:solidFill>
              </a:endParaRPr>
            </a:p>
          </p:txBody>
        </p:sp>
      </p:grpSp>
      <p:grpSp>
        <p:nvGrpSpPr>
          <p:cNvPr id="4" name="Group 28"/>
          <p:cNvGrpSpPr>
            <a:grpSpLocks/>
          </p:cNvGrpSpPr>
          <p:nvPr/>
        </p:nvGrpSpPr>
        <p:grpSpPr bwMode="auto">
          <a:xfrm>
            <a:off x="460375" y="2795588"/>
            <a:ext cx="5278438" cy="1412875"/>
            <a:chOff x="290" y="1752"/>
            <a:chExt cx="3325" cy="890"/>
          </a:xfrm>
        </p:grpSpPr>
        <p:graphicFrame>
          <p:nvGraphicFramePr>
            <p:cNvPr id="11279" name="Object 19"/>
            <p:cNvGraphicFramePr>
              <a:graphicFrameLocks noChangeAspect="1"/>
            </p:cNvGraphicFramePr>
            <p:nvPr/>
          </p:nvGraphicFramePr>
          <p:xfrm>
            <a:off x="290" y="1752"/>
            <a:ext cx="3325" cy="89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396" name="Γράφημα" r:id="rId9" imgW="5515356" imgH="2695893" progId="Excel.Chart.8">
                    <p:embed/>
                  </p:oleObj>
                </mc:Choice>
                <mc:Fallback>
                  <p:oleObj name="Γράφημα" r:id="rId9" imgW="5515356" imgH="2695893" progId="Excel.Chart.8">
                    <p:embed/>
                    <p:pic>
                      <p:nvPicPr>
                        <p:cNvPr id="0" name="Object 1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0" y="1752"/>
                          <a:ext cx="3325" cy="89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2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280" name="Rectangle 27"/>
            <p:cNvSpPr>
              <a:spLocks noChangeArrowheads="1"/>
            </p:cNvSpPr>
            <p:nvPr/>
          </p:nvSpPr>
          <p:spPr bwMode="auto">
            <a:xfrm>
              <a:off x="2839" y="1997"/>
              <a:ext cx="66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r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sz="2000" b="0" i="1">
                  <a:solidFill>
                    <a:schemeClr val="hlink"/>
                  </a:solidFill>
                </a:rPr>
                <a:t>D</a:t>
              </a:r>
              <a:r>
                <a:rPr lang="en-US" altLang="el-GR" sz="2000" b="0">
                  <a:solidFill>
                    <a:schemeClr val="hlink"/>
                  </a:solidFill>
                </a:rPr>
                <a:t>(</a:t>
              </a:r>
              <a:r>
                <a:rPr lang="en-US" altLang="el-GR" sz="2000" b="0" i="1">
                  <a:solidFill>
                    <a:schemeClr val="hlink"/>
                  </a:solidFill>
                </a:rPr>
                <a:t>x, t=2s</a:t>
              </a:r>
              <a:r>
                <a:rPr lang="en-US" altLang="el-GR" sz="2000" b="0">
                  <a:solidFill>
                    <a:schemeClr val="hlink"/>
                  </a:solidFill>
                </a:rPr>
                <a:t>)</a:t>
              </a:r>
              <a:endParaRPr lang="el-GR" altLang="el-GR" sz="2000" b="0">
                <a:solidFill>
                  <a:schemeClr val="hlink"/>
                </a:solidFill>
              </a:endParaRPr>
            </a:p>
          </p:txBody>
        </p:sp>
      </p:grpSp>
      <p:grpSp>
        <p:nvGrpSpPr>
          <p:cNvPr id="5" name="Group 30"/>
          <p:cNvGrpSpPr>
            <a:grpSpLocks/>
          </p:cNvGrpSpPr>
          <p:nvPr/>
        </p:nvGrpSpPr>
        <p:grpSpPr bwMode="auto">
          <a:xfrm>
            <a:off x="484188" y="3937000"/>
            <a:ext cx="5265737" cy="1427163"/>
            <a:chOff x="305" y="2471"/>
            <a:chExt cx="3317" cy="899"/>
          </a:xfrm>
        </p:grpSpPr>
        <p:graphicFrame>
          <p:nvGraphicFramePr>
            <p:cNvPr id="11277" name="Object 20"/>
            <p:cNvGraphicFramePr>
              <a:graphicFrameLocks noChangeAspect="1"/>
            </p:cNvGraphicFramePr>
            <p:nvPr/>
          </p:nvGraphicFramePr>
          <p:xfrm>
            <a:off x="305" y="2471"/>
            <a:ext cx="3317" cy="8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397" name="Γράφημα" r:id="rId11" imgW="5515356" imgH="2695893" progId="Excel.Chart.8">
                    <p:embed/>
                  </p:oleObj>
                </mc:Choice>
                <mc:Fallback>
                  <p:oleObj name="Γράφημα" r:id="rId11" imgW="5515356" imgH="2695893" progId="Excel.Chart.8">
                    <p:embed/>
                    <p:pic>
                      <p:nvPicPr>
                        <p:cNvPr id="0" name="Object 2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5" y="2471"/>
                          <a:ext cx="3317" cy="89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2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278" name="Rectangle 29"/>
            <p:cNvSpPr>
              <a:spLocks noChangeArrowheads="1"/>
            </p:cNvSpPr>
            <p:nvPr/>
          </p:nvSpPr>
          <p:spPr bwMode="auto">
            <a:xfrm>
              <a:off x="2816" y="2709"/>
              <a:ext cx="66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r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sz="2000" b="0" i="1">
                  <a:solidFill>
                    <a:schemeClr val="hlink"/>
                  </a:solidFill>
                </a:rPr>
                <a:t>D</a:t>
              </a:r>
              <a:r>
                <a:rPr lang="en-US" altLang="el-GR" sz="2000" b="0">
                  <a:solidFill>
                    <a:schemeClr val="hlink"/>
                  </a:solidFill>
                </a:rPr>
                <a:t>(</a:t>
              </a:r>
              <a:r>
                <a:rPr lang="en-US" altLang="el-GR" sz="2000" b="0" i="1">
                  <a:solidFill>
                    <a:schemeClr val="hlink"/>
                  </a:solidFill>
                </a:rPr>
                <a:t>x, t=3s</a:t>
              </a:r>
              <a:r>
                <a:rPr lang="en-US" altLang="el-GR" sz="2000" b="0">
                  <a:solidFill>
                    <a:schemeClr val="hlink"/>
                  </a:solidFill>
                </a:rPr>
                <a:t>)</a:t>
              </a:r>
              <a:endParaRPr lang="el-GR" altLang="el-GR" sz="2000" b="0">
                <a:solidFill>
                  <a:schemeClr val="hlink"/>
                </a:solidFill>
              </a:endParaRPr>
            </a:p>
          </p:txBody>
        </p:sp>
      </p:grpSp>
      <p:grpSp>
        <p:nvGrpSpPr>
          <p:cNvPr id="6" name="Group 32"/>
          <p:cNvGrpSpPr>
            <a:grpSpLocks/>
          </p:cNvGrpSpPr>
          <p:nvPr/>
        </p:nvGrpSpPr>
        <p:grpSpPr bwMode="auto">
          <a:xfrm>
            <a:off x="471488" y="5075238"/>
            <a:ext cx="5300662" cy="1398587"/>
            <a:chOff x="297" y="3188"/>
            <a:chExt cx="3339" cy="881"/>
          </a:xfrm>
        </p:grpSpPr>
        <p:graphicFrame>
          <p:nvGraphicFramePr>
            <p:cNvPr id="11275" name="Object 21"/>
            <p:cNvGraphicFramePr>
              <a:graphicFrameLocks noChangeAspect="1"/>
            </p:cNvGraphicFramePr>
            <p:nvPr/>
          </p:nvGraphicFramePr>
          <p:xfrm>
            <a:off x="297" y="3188"/>
            <a:ext cx="3339" cy="8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398" name="Γράφημα" r:id="rId13" imgW="5515356" imgH="2695893" progId="Excel.Chart.8">
                    <p:embed/>
                  </p:oleObj>
                </mc:Choice>
                <mc:Fallback>
                  <p:oleObj name="Γράφημα" r:id="rId13" imgW="5515356" imgH="2695893" progId="Excel.Chart.8">
                    <p:embed/>
                    <p:pic>
                      <p:nvPicPr>
                        <p:cNvPr id="0" name="Object 2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7" y="3188"/>
                          <a:ext cx="3339" cy="88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2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276" name="Rectangle 31"/>
            <p:cNvSpPr>
              <a:spLocks noChangeArrowheads="1"/>
            </p:cNvSpPr>
            <p:nvPr/>
          </p:nvSpPr>
          <p:spPr bwMode="auto">
            <a:xfrm>
              <a:off x="2869" y="3411"/>
              <a:ext cx="66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r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sz="2000" b="0" i="1">
                  <a:solidFill>
                    <a:schemeClr val="hlink"/>
                  </a:solidFill>
                </a:rPr>
                <a:t>D</a:t>
              </a:r>
              <a:r>
                <a:rPr lang="en-US" altLang="el-GR" sz="2000" b="0">
                  <a:solidFill>
                    <a:schemeClr val="hlink"/>
                  </a:solidFill>
                </a:rPr>
                <a:t>(</a:t>
              </a:r>
              <a:r>
                <a:rPr lang="en-US" altLang="el-GR" sz="2000" b="0" i="1">
                  <a:solidFill>
                    <a:schemeClr val="hlink"/>
                  </a:solidFill>
                </a:rPr>
                <a:t>x, t=4s</a:t>
              </a:r>
              <a:r>
                <a:rPr lang="en-US" altLang="el-GR" sz="2000" b="0">
                  <a:solidFill>
                    <a:schemeClr val="hlink"/>
                  </a:solidFill>
                </a:rPr>
                <a:t>)</a:t>
              </a:r>
              <a:endParaRPr lang="el-GR" altLang="el-GR" sz="2000" b="0">
                <a:solidFill>
                  <a:schemeClr val="hlink"/>
                </a:solidFill>
              </a:endParaRPr>
            </a:p>
          </p:txBody>
        </p:sp>
      </p:grpSp>
      <p:sp>
        <p:nvSpPr>
          <p:cNvPr id="11274" name="Text Box 34"/>
          <p:cNvSpPr txBox="1">
            <a:spLocks noChangeArrowheads="1"/>
          </p:cNvSpPr>
          <p:nvPr/>
        </p:nvSpPr>
        <p:spPr bwMode="auto">
          <a:xfrm>
            <a:off x="0" y="0"/>
            <a:ext cx="9144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l-GR" altLang="el-GR" sz="2000"/>
              <a:t>Παράδειγμα Στιγμιότυπου Μονοδιάστατου Μηχανικού Κύματος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90" name="Object 2"/>
          <p:cNvGraphicFramePr>
            <a:graphicFrameLocks noChangeAspect="1"/>
          </p:cNvGraphicFramePr>
          <p:nvPr/>
        </p:nvGraphicFramePr>
        <p:xfrm>
          <a:off x="5721350" y="527050"/>
          <a:ext cx="293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17" name="Εξίσωση" r:id="rId3" imgW="1600200" imgH="399917" progId="Equation.3">
                  <p:embed/>
                </p:oleObj>
              </mc:Choice>
              <mc:Fallback>
                <p:oleObj name="Εξίσωση" r:id="rId3" imgW="1600200" imgH="399917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1350" y="527050"/>
                        <a:ext cx="2933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1" name="Text Box 4"/>
          <p:cNvSpPr txBox="1">
            <a:spLocks noChangeArrowheads="1"/>
          </p:cNvSpPr>
          <p:nvPr/>
        </p:nvSpPr>
        <p:spPr bwMode="auto">
          <a:xfrm>
            <a:off x="7410450" y="1514475"/>
            <a:ext cx="8239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r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000" b="0"/>
              <a:t>υ=2 </a:t>
            </a:r>
            <a:r>
              <a:rPr lang="en-US" altLang="el-GR" sz="2000" b="0"/>
              <a:t>m/s</a:t>
            </a:r>
            <a:endParaRPr lang="el-GR" altLang="el-GR" sz="2000" b="0"/>
          </a:p>
        </p:txBody>
      </p:sp>
      <p:grpSp>
        <p:nvGrpSpPr>
          <p:cNvPr id="2" name="Group 133"/>
          <p:cNvGrpSpPr>
            <a:grpSpLocks/>
          </p:cNvGrpSpPr>
          <p:nvPr/>
        </p:nvGrpSpPr>
        <p:grpSpPr bwMode="auto">
          <a:xfrm>
            <a:off x="461963" y="428625"/>
            <a:ext cx="5229225" cy="1558925"/>
            <a:chOff x="291" y="270"/>
            <a:chExt cx="3294" cy="982"/>
          </a:xfrm>
        </p:grpSpPr>
        <p:graphicFrame>
          <p:nvGraphicFramePr>
            <p:cNvPr id="12307" name="Object 10"/>
            <p:cNvGraphicFramePr>
              <a:graphicFrameLocks noChangeAspect="1"/>
            </p:cNvGraphicFramePr>
            <p:nvPr/>
          </p:nvGraphicFramePr>
          <p:xfrm>
            <a:off x="291" y="270"/>
            <a:ext cx="3294" cy="9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418" name="Γράφημα" r:id="rId5" imgW="5515356" imgH="2695893" progId="Excel.Chart.8">
                    <p:embed/>
                  </p:oleObj>
                </mc:Choice>
                <mc:Fallback>
                  <p:oleObj name="Γράφημα" r:id="rId5" imgW="5515356" imgH="2695893" progId="Excel.Chart.8">
                    <p:embed/>
                    <p:pic>
                      <p:nvPicPr>
                        <p:cNvPr id="0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1" y="270"/>
                          <a:ext cx="3294" cy="98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2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308" name="Rectangle 15"/>
            <p:cNvSpPr>
              <a:spLocks noChangeArrowheads="1"/>
            </p:cNvSpPr>
            <p:nvPr/>
          </p:nvSpPr>
          <p:spPr bwMode="auto">
            <a:xfrm>
              <a:off x="2734" y="569"/>
              <a:ext cx="72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r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sz="2000" b="0" i="1">
                  <a:solidFill>
                    <a:schemeClr val="hlink"/>
                  </a:solidFill>
                </a:rPr>
                <a:t>D</a:t>
              </a:r>
              <a:r>
                <a:rPr lang="en-US" altLang="el-GR" sz="2000" b="0">
                  <a:solidFill>
                    <a:schemeClr val="hlink"/>
                  </a:solidFill>
                </a:rPr>
                <a:t>(</a:t>
              </a:r>
              <a:r>
                <a:rPr lang="en-US" altLang="el-GR" sz="2000" b="0" i="1">
                  <a:solidFill>
                    <a:schemeClr val="hlink"/>
                  </a:solidFill>
                </a:rPr>
                <a:t>x=0m, t</a:t>
              </a:r>
              <a:r>
                <a:rPr lang="en-US" altLang="el-GR" sz="2000" b="0">
                  <a:solidFill>
                    <a:schemeClr val="hlink"/>
                  </a:solidFill>
                </a:rPr>
                <a:t>)</a:t>
              </a:r>
              <a:endParaRPr lang="el-GR" altLang="el-GR" sz="2000" b="0">
                <a:solidFill>
                  <a:schemeClr val="hlink"/>
                </a:solidFill>
              </a:endParaRPr>
            </a:p>
          </p:txBody>
        </p:sp>
      </p:grpSp>
      <p:grpSp>
        <p:nvGrpSpPr>
          <p:cNvPr id="3" name="Group 134"/>
          <p:cNvGrpSpPr>
            <a:grpSpLocks/>
          </p:cNvGrpSpPr>
          <p:nvPr/>
        </p:nvGrpSpPr>
        <p:grpSpPr bwMode="auto">
          <a:xfrm>
            <a:off x="460375" y="1641475"/>
            <a:ext cx="5360988" cy="1555750"/>
            <a:chOff x="290" y="1034"/>
            <a:chExt cx="3377" cy="980"/>
          </a:xfrm>
        </p:grpSpPr>
        <p:graphicFrame>
          <p:nvGraphicFramePr>
            <p:cNvPr id="12305" name="Object 128"/>
            <p:cNvGraphicFramePr>
              <a:graphicFrameLocks noChangeAspect="1"/>
            </p:cNvGraphicFramePr>
            <p:nvPr/>
          </p:nvGraphicFramePr>
          <p:xfrm>
            <a:off x="290" y="1034"/>
            <a:ext cx="3377" cy="9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419" name="Γράφημα" r:id="rId7" imgW="5515356" imgH="2695893" progId="Excel.Chart.8">
                    <p:embed/>
                  </p:oleObj>
                </mc:Choice>
                <mc:Fallback>
                  <p:oleObj name="Γράφημα" r:id="rId7" imgW="5515356" imgH="2695893" progId="Excel.Chart.8">
                    <p:embed/>
                    <p:pic>
                      <p:nvPicPr>
                        <p:cNvPr id="0" name="Object 12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0" y="1034"/>
                          <a:ext cx="3377" cy="9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2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306" name="Rectangle 17"/>
            <p:cNvSpPr>
              <a:spLocks noChangeArrowheads="1"/>
            </p:cNvSpPr>
            <p:nvPr/>
          </p:nvSpPr>
          <p:spPr bwMode="auto">
            <a:xfrm>
              <a:off x="2780" y="1301"/>
              <a:ext cx="72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r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sz="2000" b="0" i="1">
                  <a:solidFill>
                    <a:schemeClr val="hlink"/>
                  </a:solidFill>
                </a:rPr>
                <a:t>D</a:t>
              </a:r>
              <a:r>
                <a:rPr lang="en-US" altLang="el-GR" sz="2000" b="0">
                  <a:solidFill>
                    <a:schemeClr val="hlink"/>
                  </a:solidFill>
                </a:rPr>
                <a:t>(</a:t>
              </a:r>
              <a:r>
                <a:rPr lang="en-US" altLang="el-GR" sz="2000" b="0" i="1">
                  <a:solidFill>
                    <a:schemeClr val="hlink"/>
                  </a:solidFill>
                </a:rPr>
                <a:t>x=2m, t</a:t>
              </a:r>
              <a:r>
                <a:rPr lang="en-US" altLang="el-GR" sz="2000" b="0">
                  <a:solidFill>
                    <a:schemeClr val="hlink"/>
                  </a:solidFill>
                </a:rPr>
                <a:t>)</a:t>
              </a:r>
              <a:endParaRPr lang="el-GR" altLang="el-GR" sz="2000" b="0">
                <a:solidFill>
                  <a:schemeClr val="hlink"/>
                </a:solidFill>
              </a:endParaRPr>
            </a:p>
          </p:txBody>
        </p:sp>
      </p:grpSp>
      <p:grpSp>
        <p:nvGrpSpPr>
          <p:cNvPr id="4" name="Group 135"/>
          <p:cNvGrpSpPr>
            <a:grpSpLocks/>
          </p:cNvGrpSpPr>
          <p:nvPr/>
        </p:nvGrpSpPr>
        <p:grpSpPr bwMode="auto">
          <a:xfrm>
            <a:off x="473075" y="2852738"/>
            <a:ext cx="5383213" cy="1568450"/>
            <a:chOff x="298" y="1797"/>
            <a:chExt cx="3391" cy="988"/>
          </a:xfrm>
        </p:grpSpPr>
        <p:graphicFrame>
          <p:nvGraphicFramePr>
            <p:cNvPr id="12303" name="Object 129"/>
            <p:cNvGraphicFramePr>
              <a:graphicFrameLocks noChangeAspect="1"/>
            </p:cNvGraphicFramePr>
            <p:nvPr/>
          </p:nvGraphicFramePr>
          <p:xfrm>
            <a:off x="298" y="1797"/>
            <a:ext cx="3391" cy="9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420" name="Γράφημα" r:id="rId9" imgW="5515356" imgH="2695893" progId="Excel.Chart.8">
                    <p:embed/>
                  </p:oleObj>
                </mc:Choice>
                <mc:Fallback>
                  <p:oleObj name="Γράφημα" r:id="rId9" imgW="5515356" imgH="2695893" progId="Excel.Chart.8">
                    <p:embed/>
                    <p:pic>
                      <p:nvPicPr>
                        <p:cNvPr id="0" name="Object 12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8" y="1797"/>
                          <a:ext cx="3391" cy="9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2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304" name="Rectangle 18"/>
            <p:cNvSpPr>
              <a:spLocks noChangeArrowheads="1"/>
            </p:cNvSpPr>
            <p:nvPr/>
          </p:nvSpPr>
          <p:spPr bwMode="auto">
            <a:xfrm>
              <a:off x="2794" y="2073"/>
              <a:ext cx="72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r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sz="2000" b="0" i="1">
                  <a:solidFill>
                    <a:schemeClr val="hlink"/>
                  </a:solidFill>
                </a:rPr>
                <a:t>D</a:t>
              </a:r>
              <a:r>
                <a:rPr lang="en-US" altLang="el-GR" sz="2000" b="0">
                  <a:solidFill>
                    <a:schemeClr val="hlink"/>
                  </a:solidFill>
                </a:rPr>
                <a:t>(</a:t>
              </a:r>
              <a:r>
                <a:rPr lang="en-US" altLang="el-GR" sz="2000" b="0" i="1">
                  <a:solidFill>
                    <a:schemeClr val="hlink"/>
                  </a:solidFill>
                </a:rPr>
                <a:t>x=4m, t</a:t>
              </a:r>
              <a:r>
                <a:rPr lang="en-US" altLang="el-GR" sz="2000" b="0">
                  <a:solidFill>
                    <a:schemeClr val="hlink"/>
                  </a:solidFill>
                </a:rPr>
                <a:t>)</a:t>
              </a:r>
              <a:endParaRPr lang="el-GR" altLang="el-GR" sz="2000" b="0">
                <a:solidFill>
                  <a:schemeClr val="hlink"/>
                </a:solidFill>
              </a:endParaRPr>
            </a:p>
          </p:txBody>
        </p:sp>
      </p:grpSp>
      <p:grpSp>
        <p:nvGrpSpPr>
          <p:cNvPr id="5" name="Group 136"/>
          <p:cNvGrpSpPr>
            <a:grpSpLocks/>
          </p:cNvGrpSpPr>
          <p:nvPr/>
        </p:nvGrpSpPr>
        <p:grpSpPr bwMode="auto">
          <a:xfrm>
            <a:off x="473075" y="4076700"/>
            <a:ext cx="5359400" cy="1436688"/>
            <a:chOff x="298" y="2568"/>
            <a:chExt cx="3376" cy="905"/>
          </a:xfrm>
        </p:grpSpPr>
        <p:graphicFrame>
          <p:nvGraphicFramePr>
            <p:cNvPr id="12301" name="Object 130"/>
            <p:cNvGraphicFramePr>
              <a:graphicFrameLocks noChangeAspect="1"/>
            </p:cNvGraphicFramePr>
            <p:nvPr/>
          </p:nvGraphicFramePr>
          <p:xfrm>
            <a:off x="298" y="2568"/>
            <a:ext cx="3376" cy="90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421" name="Γράφημα" r:id="rId11" imgW="5515356" imgH="2695893" progId="Excel.Chart.8">
                    <p:embed/>
                  </p:oleObj>
                </mc:Choice>
                <mc:Fallback>
                  <p:oleObj name="Γράφημα" r:id="rId11" imgW="5515356" imgH="2695893" progId="Excel.Chart.8">
                    <p:embed/>
                    <p:pic>
                      <p:nvPicPr>
                        <p:cNvPr id="0" name="Object 1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8" y="2568"/>
                          <a:ext cx="3376" cy="90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2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302" name="Rectangle 126"/>
            <p:cNvSpPr>
              <a:spLocks noChangeArrowheads="1"/>
            </p:cNvSpPr>
            <p:nvPr/>
          </p:nvSpPr>
          <p:spPr bwMode="auto">
            <a:xfrm>
              <a:off x="2808" y="2783"/>
              <a:ext cx="72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r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sz="2000" b="0" i="1">
                  <a:solidFill>
                    <a:schemeClr val="hlink"/>
                  </a:solidFill>
                </a:rPr>
                <a:t>D</a:t>
              </a:r>
              <a:r>
                <a:rPr lang="en-US" altLang="el-GR" sz="2000" b="0">
                  <a:solidFill>
                    <a:schemeClr val="hlink"/>
                  </a:solidFill>
                </a:rPr>
                <a:t>(</a:t>
              </a:r>
              <a:r>
                <a:rPr lang="en-US" altLang="el-GR" sz="2000" b="0" i="1">
                  <a:solidFill>
                    <a:schemeClr val="hlink"/>
                  </a:solidFill>
                </a:rPr>
                <a:t>x=6m, t</a:t>
              </a:r>
              <a:r>
                <a:rPr lang="en-US" altLang="el-GR" sz="2000" b="0">
                  <a:solidFill>
                    <a:schemeClr val="hlink"/>
                  </a:solidFill>
                </a:rPr>
                <a:t>)</a:t>
              </a:r>
              <a:endParaRPr lang="el-GR" altLang="el-GR" sz="2000" b="0">
                <a:solidFill>
                  <a:schemeClr val="hlink"/>
                </a:solidFill>
              </a:endParaRPr>
            </a:p>
          </p:txBody>
        </p:sp>
      </p:grpSp>
      <p:grpSp>
        <p:nvGrpSpPr>
          <p:cNvPr id="6" name="Group 137"/>
          <p:cNvGrpSpPr>
            <a:grpSpLocks/>
          </p:cNvGrpSpPr>
          <p:nvPr/>
        </p:nvGrpSpPr>
        <p:grpSpPr bwMode="auto">
          <a:xfrm>
            <a:off x="473075" y="5197475"/>
            <a:ext cx="5337175" cy="1490663"/>
            <a:chOff x="298" y="3274"/>
            <a:chExt cx="3362" cy="939"/>
          </a:xfrm>
        </p:grpSpPr>
        <p:graphicFrame>
          <p:nvGraphicFramePr>
            <p:cNvPr id="12299" name="Object 131"/>
            <p:cNvGraphicFramePr>
              <a:graphicFrameLocks noChangeAspect="1"/>
            </p:cNvGraphicFramePr>
            <p:nvPr/>
          </p:nvGraphicFramePr>
          <p:xfrm>
            <a:off x="298" y="3274"/>
            <a:ext cx="3362" cy="93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422" name="Γράφημα" r:id="rId13" imgW="5515356" imgH="2695893" progId="Excel.Chart.8">
                    <p:embed/>
                  </p:oleObj>
                </mc:Choice>
                <mc:Fallback>
                  <p:oleObj name="Γράφημα" r:id="rId13" imgW="5515356" imgH="2695893" progId="Excel.Chart.8">
                    <p:embed/>
                    <p:pic>
                      <p:nvPicPr>
                        <p:cNvPr id="0" name="Object 13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8" y="3274"/>
                          <a:ext cx="3362" cy="93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2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300" name="Rectangle 132"/>
            <p:cNvSpPr>
              <a:spLocks noChangeArrowheads="1"/>
            </p:cNvSpPr>
            <p:nvPr/>
          </p:nvSpPr>
          <p:spPr bwMode="auto">
            <a:xfrm>
              <a:off x="2763" y="3515"/>
              <a:ext cx="72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r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sz="2000" b="0" i="1">
                  <a:solidFill>
                    <a:schemeClr val="hlink"/>
                  </a:solidFill>
                </a:rPr>
                <a:t>D</a:t>
              </a:r>
              <a:r>
                <a:rPr lang="en-US" altLang="el-GR" sz="2000" b="0">
                  <a:solidFill>
                    <a:schemeClr val="hlink"/>
                  </a:solidFill>
                </a:rPr>
                <a:t>(</a:t>
              </a:r>
              <a:r>
                <a:rPr lang="en-US" altLang="el-GR" sz="2000" b="0" i="1">
                  <a:solidFill>
                    <a:schemeClr val="hlink"/>
                  </a:solidFill>
                </a:rPr>
                <a:t>x=8m, t</a:t>
              </a:r>
              <a:r>
                <a:rPr lang="en-US" altLang="el-GR" sz="2000" b="0">
                  <a:solidFill>
                    <a:schemeClr val="hlink"/>
                  </a:solidFill>
                </a:rPr>
                <a:t>)</a:t>
              </a:r>
              <a:endParaRPr lang="el-GR" altLang="el-GR" sz="2000" b="0">
                <a:solidFill>
                  <a:schemeClr val="hlink"/>
                </a:solidFill>
              </a:endParaRPr>
            </a:p>
          </p:txBody>
        </p:sp>
      </p:grpSp>
      <p:sp>
        <p:nvSpPr>
          <p:cNvPr id="12298" name="Text Box 138"/>
          <p:cNvSpPr txBox="1">
            <a:spLocks noChangeArrowheads="1"/>
          </p:cNvSpPr>
          <p:nvPr/>
        </p:nvSpPr>
        <p:spPr bwMode="auto">
          <a:xfrm>
            <a:off x="0" y="0"/>
            <a:ext cx="9144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l-GR" altLang="el-GR" sz="2000"/>
              <a:t>Παράδειγμα Ιστορικού Μονοδιάστατου Μηχανικού Κύματος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159"/>
          <p:cNvGrpSpPr>
            <a:grpSpLocks/>
          </p:cNvGrpSpPr>
          <p:nvPr/>
        </p:nvGrpSpPr>
        <p:grpSpPr bwMode="auto">
          <a:xfrm>
            <a:off x="-22225" y="-11113"/>
            <a:ext cx="9166225" cy="6846888"/>
            <a:chOff x="-14" y="-7"/>
            <a:chExt cx="5774" cy="4313"/>
          </a:xfrm>
        </p:grpSpPr>
        <p:grpSp>
          <p:nvGrpSpPr>
            <p:cNvPr id="13376" name="Group 158"/>
            <p:cNvGrpSpPr>
              <a:grpSpLocks/>
            </p:cNvGrpSpPr>
            <p:nvPr/>
          </p:nvGrpSpPr>
          <p:grpSpPr bwMode="auto">
            <a:xfrm>
              <a:off x="-14" y="-7"/>
              <a:ext cx="5774" cy="4313"/>
              <a:chOff x="-14" y="-7"/>
              <a:chExt cx="5774" cy="4313"/>
            </a:xfrm>
          </p:grpSpPr>
          <p:grpSp>
            <p:nvGrpSpPr>
              <p:cNvPr id="13378" name="Group 77"/>
              <p:cNvGrpSpPr>
                <a:grpSpLocks/>
              </p:cNvGrpSpPr>
              <p:nvPr/>
            </p:nvGrpSpPr>
            <p:grpSpPr bwMode="auto">
              <a:xfrm>
                <a:off x="2907" y="1781"/>
                <a:ext cx="2853" cy="847"/>
                <a:chOff x="2914" y="1627"/>
                <a:chExt cx="2853" cy="1010"/>
              </a:xfrm>
            </p:grpSpPr>
            <p:graphicFrame>
              <p:nvGraphicFramePr>
                <p:cNvPr id="13388" name="Object 41"/>
                <p:cNvGraphicFramePr>
                  <a:graphicFrameLocks noChangeAspect="1"/>
                </p:cNvGraphicFramePr>
                <p:nvPr/>
              </p:nvGraphicFramePr>
              <p:xfrm>
                <a:off x="2914" y="1627"/>
                <a:ext cx="2853" cy="101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3552" name="Γράφημα" r:id="rId3" imgW="5515356" imgH="2695893" progId="Excel.Chart.8">
                        <p:embed/>
                      </p:oleObj>
                    </mc:Choice>
                    <mc:Fallback>
                      <p:oleObj name="Γράφημα" r:id="rId3" imgW="5515356" imgH="2695893" progId="Excel.Chart.8">
                        <p:embed/>
                        <p:pic>
                          <p:nvPicPr>
                            <p:cNvPr id="0" name="Object 41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4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2914" y="1627"/>
                              <a:ext cx="2853" cy="1010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12700">
                                  <a:solidFill>
                                    <a:schemeClr val="tx2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chemeClr val="bg2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13389" name="Text Box 71"/>
                <p:cNvSpPr txBox="1">
                  <a:spLocks noChangeArrowheads="1"/>
                </p:cNvSpPr>
                <p:nvPr/>
              </p:nvSpPr>
              <p:spPr bwMode="auto">
                <a:xfrm>
                  <a:off x="5083" y="1922"/>
                  <a:ext cx="505" cy="15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marL="285750" indent="-285750">
                    <a:defRPr sz="2500" b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500" b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500" b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500" b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500" b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US" altLang="el-GR" sz="1400" i="1"/>
                    <a:t>D</a:t>
                  </a:r>
                  <a:r>
                    <a:rPr lang="en-US" altLang="el-GR" sz="1400"/>
                    <a:t>(</a:t>
                  </a:r>
                  <a:r>
                    <a:rPr lang="en-US" altLang="el-GR" sz="1400" i="1"/>
                    <a:t>x=7m, t</a:t>
                  </a:r>
                  <a:r>
                    <a:rPr lang="en-US" altLang="el-GR" sz="1400"/>
                    <a:t>)</a:t>
                  </a:r>
                  <a:endParaRPr lang="el-GR" altLang="el-GR" sz="1400"/>
                </a:p>
              </p:txBody>
            </p:sp>
          </p:grpSp>
          <p:graphicFrame>
            <p:nvGraphicFramePr>
              <p:cNvPr id="13379" name="Object 22"/>
              <p:cNvGraphicFramePr>
                <a:graphicFrameLocks noChangeAspect="1"/>
              </p:cNvGraphicFramePr>
              <p:nvPr/>
            </p:nvGraphicFramePr>
            <p:xfrm>
              <a:off x="-14" y="-7"/>
              <a:ext cx="2950" cy="67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3553" name="Γράφημα" r:id="rId5" imgW="5515356" imgH="2695893" progId="Excel.Chart.8">
                      <p:embed/>
                    </p:oleObj>
                  </mc:Choice>
                  <mc:Fallback>
                    <p:oleObj name="Γράφημα" r:id="rId5" imgW="5515356" imgH="2695893" progId="Excel.Chart.8">
                      <p:embed/>
                      <p:pic>
                        <p:nvPicPr>
                          <p:cNvPr id="0" name="Object 2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-14" y="-7"/>
                            <a:ext cx="2950" cy="67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12700">
                                <a:solidFill>
                                  <a:schemeClr val="tx2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3380" name="Text Box 133"/>
              <p:cNvSpPr txBox="1">
                <a:spLocks noChangeArrowheads="1"/>
              </p:cNvSpPr>
              <p:nvPr/>
            </p:nvSpPr>
            <p:spPr bwMode="auto">
              <a:xfrm>
                <a:off x="5430" y="2219"/>
                <a:ext cx="197" cy="11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72000" tIns="0" rIns="0" bIns="0">
                <a:spAutoFit/>
              </a:bodyPr>
              <a:lstStyle>
                <a:lvl1pPr marL="285750" indent="-285750">
                  <a:defRPr sz="2500" b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500" b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500" b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500" b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500" b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l-GR" sz="1200" i="1"/>
                  <a:t>t </a:t>
                </a:r>
                <a:r>
                  <a:rPr lang="en-US" altLang="el-GR" sz="1200"/>
                  <a:t>(</a:t>
                </a:r>
                <a:r>
                  <a:rPr lang="en-US" altLang="el-GR" sz="1200" i="1"/>
                  <a:t>s</a:t>
                </a:r>
                <a:r>
                  <a:rPr lang="en-US" altLang="el-GR" sz="1200"/>
                  <a:t>)</a:t>
                </a:r>
                <a:endParaRPr lang="el-GR" altLang="el-GR" sz="1200"/>
              </a:p>
            </p:txBody>
          </p:sp>
          <p:graphicFrame>
            <p:nvGraphicFramePr>
              <p:cNvPr id="13381" name="Object 24"/>
              <p:cNvGraphicFramePr>
                <a:graphicFrameLocks noChangeAspect="1"/>
              </p:cNvGraphicFramePr>
              <p:nvPr/>
            </p:nvGraphicFramePr>
            <p:xfrm>
              <a:off x="-14" y="514"/>
              <a:ext cx="2950" cy="67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3554" name="Γράφημα" r:id="rId7" imgW="5515356" imgH="2695893" progId="Excel.Chart.8">
                      <p:embed/>
                    </p:oleObj>
                  </mc:Choice>
                  <mc:Fallback>
                    <p:oleObj name="Γράφημα" r:id="rId7" imgW="5515356" imgH="2695893" progId="Excel.Chart.8">
                      <p:embed/>
                      <p:pic>
                        <p:nvPicPr>
                          <p:cNvPr id="0" name="Object 2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-14" y="514"/>
                            <a:ext cx="2950" cy="67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12700">
                                <a:solidFill>
                                  <a:schemeClr val="tx2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3382" name="Object 25"/>
              <p:cNvGraphicFramePr>
                <a:graphicFrameLocks noChangeAspect="1"/>
              </p:cNvGraphicFramePr>
              <p:nvPr/>
            </p:nvGraphicFramePr>
            <p:xfrm>
              <a:off x="-14" y="1035"/>
              <a:ext cx="2950" cy="67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3555" name="Γράφημα" r:id="rId8" imgW="5515356" imgH="2695893" progId="Excel.Chart.8">
                      <p:embed/>
                    </p:oleObj>
                  </mc:Choice>
                  <mc:Fallback>
                    <p:oleObj name="Γράφημα" r:id="rId8" imgW="5515356" imgH="2695893" progId="Excel.Chart.8">
                      <p:embed/>
                      <p:pic>
                        <p:nvPicPr>
                          <p:cNvPr id="0" name="Object 25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-14" y="1035"/>
                            <a:ext cx="2950" cy="67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12700">
                                <a:solidFill>
                                  <a:schemeClr val="tx2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3383" name="Object 26"/>
              <p:cNvGraphicFramePr>
                <a:graphicFrameLocks noChangeAspect="1"/>
              </p:cNvGraphicFramePr>
              <p:nvPr/>
            </p:nvGraphicFramePr>
            <p:xfrm>
              <a:off x="-14" y="1550"/>
              <a:ext cx="2950" cy="67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3556" name="Γράφημα" r:id="rId9" imgW="5515356" imgH="2695893" progId="Excel.Chart.8">
                      <p:embed/>
                    </p:oleObj>
                  </mc:Choice>
                  <mc:Fallback>
                    <p:oleObj name="Γράφημα" r:id="rId9" imgW="5515356" imgH="2695893" progId="Excel.Chart.8">
                      <p:embed/>
                      <p:pic>
                        <p:nvPicPr>
                          <p:cNvPr id="0" name="Object 26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-14" y="1550"/>
                            <a:ext cx="2950" cy="673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12700">
                                <a:solidFill>
                                  <a:schemeClr val="tx2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3384" name="Object 27"/>
              <p:cNvGraphicFramePr>
                <a:graphicFrameLocks noChangeAspect="1"/>
              </p:cNvGraphicFramePr>
              <p:nvPr/>
            </p:nvGraphicFramePr>
            <p:xfrm>
              <a:off x="-14" y="2073"/>
              <a:ext cx="2950" cy="67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3557" name="Γράφημα" r:id="rId10" imgW="5515356" imgH="2695893" progId="Excel.Chart.8">
                      <p:embed/>
                    </p:oleObj>
                  </mc:Choice>
                  <mc:Fallback>
                    <p:oleObj name="Γράφημα" r:id="rId10" imgW="5515356" imgH="2695893" progId="Excel.Chart.8">
                      <p:embed/>
                      <p:pic>
                        <p:nvPicPr>
                          <p:cNvPr id="0" name="Object 2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-14" y="2073"/>
                            <a:ext cx="2950" cy="673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12700">
                                <a:solidFill>
                                  <a:schemeClr val="tx2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3385" name="Object 28"/>
              <p:cNvGraphicFramePr>
                <a:graphicFrameLocks noChangeAspect="1"/>
              </p:cNvGraphicFramePr>
              <p:nvPr/>
            </p:nvGraphicFramePr>
            <p:xfrm>
              <a:off x="-14" y="2594"/>
              <a:ext cx="2950" cy="67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3558" name="Γράφημα" r:id="rId11" imgW="5515356" imgH="2695893" progId="Excel.Chart.8">
                      <p:embed/>
                    </p:oleObj>
                  </mc:Choice>
                  <mc:Fallback>
                    <p:oleObj name="Γράφημα" r:id="rId11" imgW="5515356" imgH="2695893" progId="Excel.Chart.8">
                      <p:embed/>
                      <p:pic>
                        <p:nvPicPr>
                          <p:cNvPr id="0" name="Object 2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-14" y="2594"/>
                            <a:ext cx="2950" cy="67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12700">
                                <a:solidFill>
                                  <a:schemeClr val="tx2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3386" name="Object 29"/>
              <p:cNvGraphicFramePr>
                <a:graphicFrameLocks noChangeAspect="1"/>
              </p:cNvGraphicFramePr>
              <p:nvPr/>
            </p:nvGraphicFramePr>
            <p:xfrm>
              <a:off x="0" y="3112"/>
              <a:ext cx="2950" cy="67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3559" name="Γράφημα" r:id="rId12" imgW="5515356" imgH="2695893" progId="Excel.Chart.8">
                      <p:embed/>
                    </p:oleObj>
                  </mc:Choice>
                  <mc:Fallback>
                    <p:oleObj name="Γράφημα" r:id="rId12" imgW="5515356" imgH="2695893" progId="Excel.Chart.8">
                      <p:embed/>
                      <p:pic>
                        <p:nvPicPr>
                          <p:cNvPr id="0" name="Object 29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0" y="3112"/>
                            <a:ext cx="2950" cy="67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12700">
                                <a:solidFill>
                                  <a:schemeClr val="tx2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3387" name="Object 33"/>
              <p:cNvGraphicFramePr>
                <a:graphicFrameLocks noChangeAspect="1"/>
              </p:cNvGraphicFramePr>
              <p:nvPr/>
            </p:nvGraphicFramePr>
            <p:xfrm>
              <a:off x="0" y="3634"/>
              <a:ext cx="2950" cy="67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3560" name="Γράφημα" r:id="rId13" imgW="5515356" imgH="2695893" progId="Excel.Chart.8">
                      <p:embed/>
                    </p:oleObj>
                  </mc:Choice>
                  <mc:Fallback>
                    <p:oleObj name="Γράφημα" r:id="rId13" imgW="5515356" imgH="2695893" progId="Excel.Chart.8">
                      <p:embed/>
                      <p:pic>
                        <p:nvPicPr>
                          <p:cNvPr id="0" name="Object 3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0" y="3634"/>
                            <a:ext cx="2950" cy="67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12700">
                                <a:solidFill>
                                  <a:schemeClr val="tx2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13377" name="Text Box 132"/>
            <p:cNvSpPr txBox="1">
              <a:spLocks noChangeArrowheads="1"/>
            </p:cNvSpPr>
            <p:nvPr/>
          </p:nvSpPr>
          <p:spPr bwMode="auto">
            <a:xfrm>
              <a:off x="2467" y="3932"/>
              <a:ext cx="483" cy="1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432000" tIns="0" rIns="0" b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sz="1200" i="1"/>
                <a:t>x </a:t>
              </a:r>
              <a:r>
                <a:rPr lang="en-US" altLang="el-GR" sz="1200"/>
                <a:t>(</a:t>
              </a:r>
              <a:r>
                <a:rPr lang="en-US" altLang="el-GR" sz="1200" i="1"/>
                <a:t>m</a:t>
              </a:r>
              <a:r>
                <a:rPr lang="en-US" altLang="el-GR" sz="1200"/>
                <a:t>)</a:t>
              </a:r>
              <a:endParaRPr lang="el-GR" altLang="el-GR" sz="1200"/>
            </a:p>
          </p:txBody>
        </p:sp>
      </p:grpSp>
      <p:sp>
        <p:nvSpPr>
          <p:cNvPr id="13315" name="Text Box 125"/>
          <p:cNvSpPr txBox="1">
            <a:spLocks noChangeArrowheads="1"/>
          </p:cNvSpPr>
          <p:nvPr/>
        </p:nvSpPr>
        <p:spPr bwMode="auto">
          <a:xfrm>
            <a:off x="3906838" y="436563"/>
            <a:ext cx="622300" cy="1825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88000" tIns="0" rIns="0" b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US" altLang="el-GR" sz="1200" i="1"/>
              <a:t>x </a:t>
            </a:r>
            <a:r>
              <a:rPr lang="en-US" altLang="el-GR" sz="1200"/>
              <a:t>(</a:t>
            </a:r>
            <a:r>
              <a:rPr lang="en-US" altLang="el-GR" sz="1200" i="1"/>
              <a:t>m</a:t>
            </a:r>
            <a:r>
              <a:rPr lang="en-US" altLang="el-GR" sz="1200"/>
              <a:t>)</a:t>
            </a:r>
            <a:endParaRPr lang="el-GR" altLang="el-GR" sz="1200"/>
          </a:p>
        </p:txBody>
      </p:sp>
      <p:sp>
        <p:nvSpPr>
          <p:cNvPr id="13316" name="Text Box 34"/>
          <p:cNvSpPr txBox="1">
            <a:spLocks noChangeArrowheads="1"/>
          </p:cNvSpPr>
          <p:nvPr/>
        </p:nvSpPr>
        <p:spPr bwMode="auto">
          <a:xfrm>
            <a:off x="3697288" y="180975"/>
            <a:ext cx="733425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US" altLang="el-GR" sz="1400" i="1"/>
              <a:t>D</a:t>
            </a:r>
            <a:r>
              <a:rPr lang="en-US" altLang="el-GR" sz="1400"/>
              <a:t>(</a:t>
            </a:r>
            <a:r>
              <a:rPr lang="en-US" altLang="el-GR" sz="1400" i="1"/>
              <a:t>x, t=0s</a:t>
            </a:r>
            <a:r>
              <a:rPr lang="en-US" altLang="el-GR" sz="1400"/>
              <a:t>)</a:t>
            </a:r>
            <a:endParaRPr lang="el-GR" altLang="el-GR" sz="1400"/>
          </a:p>
        </p:txBody>
      </p:sp>
      <p:sp>
        <p:nvSpPr>
          <p:cNvPr id="13317" name="Text Box 35"/>
          <p:cNvSpPr txBox="1">
            <a:spLocks noChangeArrowheads="1"/>
          </p:cNvSpPr>
          <p:nvPr/>
        </p:nvSpPr>
        <p:spPr bwMode="auto">
          <a:xfrm>
            <a:off x="3582988" y="1023938"/>
            <a:ext cx="866775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US" altLang="el-GR" sz="1400" i="1"/>
              <a:t>D</a:t>
            </a:r>
            <a:r>
              <a:rPr lang="en-US" altLang="el-GR" sz="1400"/>
              <a:t>(</a:t>
            </a:r>
            <a:r>
              <a:rPr lang="en-US" altLang="el-GR" sz="1400" i="1"/>
              <a:t>x, t=0,5s</a:t>
            </a:r>
            <a:r>
              <a:rPr lang="en-US" altLang="el-GR" sz="1400"/>
              <a:t>)</a:t>
            </a:r>
            <a:endParaRPr lang="el-GR" altLang="el-GR" sz="1400"/>
          </a:p>
        </p:txBody>
      </p:sp>
      <p:sp>
        <p:nvSpPr>
          <p:cNvPr id="942150" name="Freeform 70"/>
          <p:cNvSpPr>
            <a:spLocks/>
          </p:cNvSpPr>
          <p:nvPr/>
        </p:nvSpPr>
        <p:spPr bwMode="auto">
          <a:xfrm>
            <a:off x="5356225" y="3205163"/>
            <a:ext cx="3124200" cy="582612"/>
          </a:xfrm>
          <a:custGeom>
            <a:avLst/>
            <a:gdLst>
              <a:gd name="T0" fmla="*/ 0 w 1968"/>
              <a:gd name="T1" fmla="*/ 2147483647 h 367"/>
              <a:gd name="T2" fmla="*/ 2147483647 w 1968"/>
              <a:gd name="T3" fmla="*/ 2147483647 h 367"/>
              <a:gd name="T4" fmla="*/ 2147483647 w 1968"/>
              <a:gd name="T5" fmla="*/ 0 h 367"/>
              <a:gd name="T6" fmla="*/ 2147483647 w 1968"/>
              <a:gd name="T7" fmla="*/ 2147483647 h 367"/>
              <a:gd name="T8" fmla="*/ 2147483647 w 1968"/>
              <a:gd name="T9" fmla="*/ 2147483647 h 36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968"/>
              <a:gd name="T16" fmla="*/ 0 h 367"/>
              <a:gd name="T17" fmla="*/ 1968 w 1968"/>
              <a:gd name="T18" fmla="*/ 367 h 36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968" h="367">
                <a:moveTo>
                  <a:pt x="0" y="367"/>
                </a:moveTo>
                <a:lnTo>
                  <a:pt x="165" y="367"/>
                </a:lnTo>
                <a:lnTo>
                  <a:pt x="501" y="0"/>
                </a:lnTo>
                <a:lnTo>
                  <a:pt x="1145" y="367"/>
                </a:lnTo>
                <a:lnTo>
                  <a:pt x="1968" y="359"/>
                </a:lnTo>
              </a:path>
            </a:pathLst>
          </a:custGeom>
          <a:noFill/>
          <a:ln w="19050" cap="flat" cmpd="sng">
            <a:solidFill>
              <a:schemeClr val="hlink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rIns="0"/>
          <a:lstStyle/>
          <a:p>
            <a:endParaRPr lang="el-GR"/>
          </a:p>
        </p:txBody>
      </p:sp>
      <p:sp>
        <p:nvSpPr>
          <p:cNvPr id="13319" name="Text Box 78"/>
          <p:cNvSpPr txBox="1">
            <a:spLocks noChangeArrowheads="1"/>
          </p:cNvSpPr>
          <p:nvPr/>
        </p:nvSpPr>
        <p:spPr bwMode="auto">
          <a:xfrm>
            <a:off x="5095875" y="176213"/>
            <a:ext cx="4062413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r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l-GR" altLang="el-GR" sz="2000"/>
              <a:t>Προσδιορισμός Ιστορικού Κύματος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l-GR" altLang="el-GR" sz="2000"/>
              <a:t>Από διαδοχικά Στιγμιότυπα Κύματος</a:t>
            </a:r>
          </a:p>
        </p:txBody>
      </p:sp>
      <p:grpSp>
        <p:nvGrpSpPr>
          <p:cNvPr id="5" name="Group 140"/>
          <p:cNvGrpSpPr>
            <a:grpSpLocks/>
          </p:cNvGrpSpPr>
          <p:nvPr/>
        </p:nvGrpSpPr>
        <p:grpSpPr bwMode="auto">
          <a:xfrm>
            <a:off x="935038" y="117475"/>
            <a:ext cx="4451350" cy="3694113"/>
            <a:chOff x="589" y="74"/>
            <a:chExt cx="2804" cy="2327"/>
          </a:xfrm>
        </p:grpSpPr>
        <p:sp>
          <p:nvSpPr>
            <p:cNvPr id="13373" name="Freeform 16"/>
            <p:cNvSpPr>
              <a:spLocks/>
            </p:cNvSpPr>
            <p:nvPr/>
          </p:nvSpPr>
          <p:spPr bwMode="auto">
            <a:xfrm>
              <a:off x="589" y="74"/>
              <a:ext cx="960" cy="347"/>
            </a:xfrm>
            <a:custGeom>
              <a:avLst/>
              <a:gdLst>
                <a:gd name="T0" fmla="*/ 0 w 1048"/>
                <a:gd name="T1" fmla="*/ 6 h 482"/>
                <a:gd name="T2" fmla="*/ 223 w 1048"/>
                <a:gd name="T3" fmla="*/ 0 h 482"/>
                <a:gd name="T4" fmla="*/ 334 w 1048"/>
                <a:gd name="T5" fmla="*/ 6 h 482"/>
                <a:gd name="T6" fmla="*/ 0 60000 65536"/>
                <a:gd name="T7" fmla="*/ 0 60000 65536"/>
                <a:gd name="T8" fmla="*/ 0 60000 65536"/>
                <a:gd name="T9" fmla="*/ 0 w 1048"/>
                <a:gd name="T10" fmla="*/ 0 h 482"/>
                <a:gd name="T11" fmla="*/ 1048 w 1048"/>
                <a:gd name="T12" fmla="*/ 482 h 48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48" h="482">
                  <a:moveTo>
                    <a:pt x="0" y="482"/>
                  </a:moveTo>
                  <a:lnTo>
                    <a:pt x="693" y="0"/>
                  </a:lnTo>
                  <a:lnTo>
                    <a:pt x="1048" y="476"/>
                  </a:lnTo>
                </a:path>
              </a:pathLst>
            </a:custGeom>
            <a:noFill/>
            <a:ln w="19050" cap="flat" cmpd="sng">
              <a:solidFill>
                <a:schemeClr val="hlink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13374" name="Oval 42"/>
            <p:cNvSpPr>
              <a:spLocks noChangeArrowheads="1"/>
            </p:cNvSpPr>
            <p:nvPr/>
          </p:nvSpPr>
          <p:spPr bwMode="auto">
            <a:xfrm>
              <a:off x="3359" y="2360"/>
              <a:ext cx="34" cy="41"/>
            </a:xfrm>
            <a:prstGeom prst="ellipse">
              <a:avLst/>
            </a:prstGeom>
            <a:solidFill>
              <a:srgbClr val="FC0000"/>
            </a:solidFill>
            <a:ln w="12700">
              <a:solidFill>
                <a:srgbClr val="FC0000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3375" name="Oval 80"/>
            <p:cNvSpPr>
              <a:spLocks noChangeArrowheads="1"/>
            </p:cNvSpPr>
            <p:nvPr/>
          </p:nvSpPr>
          <p:spPr bwMode="auto">
            <a:xfrm>
              <a:off x="1532" y="397"/>
              <a:ext cx="34" cy="41"/>
            </a:xfrm>
            <a:prstGeom prst="ellipse">
              <a:avLst/>
            </a:prstGeom>
            <a:solidFill>
              <a:srgbClr val="FC0000"/>
            </a:solidFill>
            <a:ln w="12700">
              <a:solidFill>
                <a:srgbClr val="FC0000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</p:grpSp>
      <p:sp>
        <p:nvSpPr>
          <p:cNvPr id="13321" name="Line 18"/>
          <p:cNvSpPr>
            <a:spLocks noChangeShapeType="1"/>
          </p:cNvSpPr>
          <p:nvPr/>
        </p:nvSpPr>
        <p:spPr bwMode="auto">
          <a:xfrm>
            <a:off x="2706688" y="111125"/>
            <a:ext cx="0" cy="6340475"/>
          </a:xfrm>
          <a:prstGeom prst="line">
            <a:avLst/>
          </a:prstGeom>
          <a:noFill/>
          <a:ln w="19050">
            <a:solidFill>
              <a:schemeClr val="tx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rIns="0"/>
          <a:lstStyle/>
          <a:p>
            <a:endParaRPr lang="el-GR"/>
          </a:p>
        </p:txBody>
      </p:sp>
      <p:sp>
        <p:nvSpPr>
          <p:cNvPr id="13322" name="Text Box 126"/>
          <p:cNvSpPr txBox="1">
            <a:spLocks noChangeArrowheads="1"/>
          </p:cNvSpPr>
          <p:nvPr/>
        </p:nvSpPr>
        <p:spPr bwMode="auto">
          <a:xfrm>
            <a:off x="3894138" y="1266825"/>
            <a:ext cx="622300" cy="1825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88000" tIns="0" rIns="0" b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US" altLang="el-GR" sz="1200" i="1"/>
              <a:t>x </a:t>
            </a:r>
            <a:r>
              <a:rPr lang="en-US" altLang="el-GR" sz="1200"/>
              <a:t>(</a:t>
            </a:r>
            <a:r>
              <a:rPr lang="en-US" altLang="el-GR" sz="1200" i="1"/>
              <a:t>m</a:t>
            </a:r>
            <a:r>
              <a:rPr lang="en-US" altLang="el-GR" sz="1200"/>
              <a:t>)</a:t>
            </a:r>
            <a:endParaRPr lang="el-GR" altLang="el-GR" sz="1200"/>
          </a:p>
        </p:txBody>
      </p:sp>
      <p:grpSp>
        <p:nvGrpSpPr>
          <p:cNvPr id="6" name="Group 149"/>
          <p:cNvGrpSpPr>
            <a:grpSpLocks/>
          </p:cNvGrpSpPr>
          <p:nvPr/>
        </p:nvGrpSpPr>
        <p:grpSpPr bwMode="auto">
          <a:xfrm>
            <a:off x="1193800" y="957263"/>
            <a:ext cx="4462463" cy="2865437"/>
            <a:chOff x="752" y="603"/>
            <a:chExt cx="2811" cy="1805"/>
          </a:xfrm>
        </p:grpSpPr>
        <p:sp>
          <p:nvSpPr>
            <p:cNvPr id="13370" name="Oval 50"/>
            <p:cNvSpPr>
              <a:spLocks noChangeArrowheads="1"/>
            </p:cNvSpPr>
            <p:nvPr/>
          </p:nvSpPr>
          <p:spPr bwMode="auto">
            <a:xfrm>
              <a:off x="3529" y="2367"/>
              <a:ext cx="34" cy="41"/>
            </a:xfrm>
            <a:prstGeom prst="ellipse">
              <a:avLst/>
            </a:prstGeom>
            <a:solidFill>
              <a:srgbClr val="FC0000"/>
            </a:solidFill>
            <a:ln w="12700">
              <a:solidFill>
                <a:srgbClr val="FC0000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3371" name="Oval 81"/>
            <p:cNvSpPr>
              <a:spLocks noChangeArrowheads="1"/>
            </p:cNvSpPr>
            <p:nvPr/>
          </p:nvSpPr>
          <p:spPr bwMode="auto">
            <a:xfrm>
              <a:off x="1691" y="923"/>
              <a:ext cx="34" cy="41"/>
            </a:xfrm>
            <a:prstGeom prst="ellipse">
              <a:avLst/>
            </a:prstGeom>
            <a:solidFill>
              <a:srgbClr val="FC0000"/>
            </a:solidFill>
            <a:ln w="12700">
              <a:solidFill>
                <a:srgbClr val="FC0000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3372" name="Freeform 36"/>
            <p:cNvSpPr>
              <a:spLocks/>
            </p:cNvSpPr>
            <p:nvPr/>
          </p:nvSpPr>
          <p:spPr bwMode="auto">
            <a:xfrm>
              <a:off x="752" y="603"/>
              <a:ext cx="960" cy="347"/>
            </a:xfrm>
            <a:custGeom>
              <a:avLst/>
              <a:gdLst>
                <a:gd name="T0" fmla="*/ 0 w 1048"/>
                <a:gd name="T1" fmla="*/ 6 h 482"/>
                <a:gd name="T2" fmla="*/ 223 w 1048"/>
                <a:gd name="T3" fmla="*/ 0 h 482"/>
                <a:gd name="T4" fmla="*/ 334 w 1048"/>
                <a:gd name="T5" fmla="*/ 6 h 482"/>
                <a:gd name="T6" fmla="*/ 0 60000 65536"/>
                <a:gd name="T7" fmla="*/ 0 60000 65536"/>
                <a:gd name="T8" fmla="*/ 0 60000 65536"/>
                <a:gd name="T9" fmla="*/ 0 w 1048"/>
                <a:gd name="T10" fmla="*/ 0 h 482"/>
                <a:gd name="T11" fmla="*/ 1048 w 1048"/>
                <a:gd name="T12" fmla="*/ 482 h 48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48" h="482">
                  <a:moveTo>
                    <a:pt x="0" y="482"/>
                  </a:moveTo>
                  <a:lnTo>
                    <a:pt x="693" y="0"/>
                  </a:lnTo>
                  <a:lnTo>
                    <a:pt x="1048" y="476"/>
                  </a:lnTo>
                </a:path>
              </a:pathLst>
            </a:custGeom>
            <a:noFill/>
            <a:ln w="19050" cap="flat" cmpd="sng">
              <a:solidFill>
                <a:schemeClr val="hlink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</p:grpSp>
      <p:sp>
        <p:nvSpPr>
          <p:cNvPr id="13324" name="Text Box 57"/>
          <p:cNvSpPr txBox="1">
            <a:spLocks noChangeArrowheads="1"/>
          </p:cNvSpPr>
          <p:nvPr/>
        </p:nvSpPr>
        <p:spPr bwMode="auto">
          <a:xfrm>
            <a:off x="3595688" y="1852613"/>
            <a:ext cx="866775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US" altLang="el-GR" sz="1400" i="1"/>
              <a:t>D</a:t>
            </a:r>
            <a:r>
              <a:rPr lang="en-US" altLang="el-GR" sz="1400"/>
              <a:t>(</a:t>
            </a:r>
            <a:r>
              <a:rPr lang="en-US" altLang="el-GR" sz="1400" i="1"/>
              <a:t>x, t=1,0s</a:t>
            </a:r>
            <a:r>
              <a:rPr lang="en-US" altLang="el-GR" sz="1400"/>
              <a:t>)</a:t>
            </a:r>
            <a:endParaRPr lang="el-GR" altLang="el-GR" sz="1400"/>
          </a:p>
        </p:txBody>
      </p:sp>
      <p:grpSp>
        <p:nvGrpSpPr>
          <p:cNvPr id="7" name="Group 150"/>
          <p:cNvGrpSpPr>
            <a:grpSpLocks/>
          </p:cNvGrpSpPr>
          <p:nvPr/>
        </p:nvGrpSpPr>
        <p:grpSpPr bwMode="auto">
          <a:xfrm>
            <a:off x="1454150" y="1785938"/>
            <a:ext cx="4468813" cy="1997075"/>
            <a:chOff x="916" y="1125"/>
            <a:chExt cx="2815" cy="1258"/>
          </a:xfrm>
        </p:grpSpPr>
        <p:sp>
          <p:nvSpPr>
            <p:cNvPr id="13365" name="Freeform 56"/>
            <p:cNvSpPr>
              <a:spLocks/>
            </p:cNvSpPr>
            <p:nvPr/>
          </p:nvSpPr>
          <p:spPr bwMode="auto">
            <a:xfrm>
              <a:off x="916" y="1125"/>
              <a:ext cx="960" cy="347"/>
            </a:xfrm>
            <a:custGeom>
              <a:avLst/>
              <a:gdLst>
                <a:gd name="T0" fmla="*/ 0 w 1048"/>
                <a:gd name="T1" fmla="*/ 6 h 482"/>
                <a:gd name="T2" fmla="*/ 223 w 1048"/>
                <a:gd name="T3" fmla="*/ 0 h 482"/>
                <a:gd name="T4" fmla="*/ 334 w 1048"/>
                <a:gd name="T5" fmla="*/ 6 h 482"/>
                <a:gd name="T6" fmla="*/ 0 60000 65536"/>
                <a:gd name="T7" fmla="*/ 0 60000 65536"/>
                <a:gd name="T8" fmla="*/ 0 60000 65536"/>
                <a:gd name="T9" fmla="*/ 0 w 1048"/>
                <a:gd name="T10" fmla="*/ 0 h 482"/>
                <a:gd name="T11" fmla="*/ 1048 w 1048"/>
                <a:gd name="T12" fmla="*/ 482 h 48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48" h="482">
                  <a:moveTo>
                    <a:pt x="0" y="482"/>
                  </a:moveTo>
                  <a:lnTo>
                    <a:pt x="693" y="0"/>
                  </a:lnTo>
                  <a:lnTo>
                    <a:pt x="1048" y="476"/>
                  </a:lnTo>
                </a:path>
              </a:pathLst>
            </a:custGeom>
            <a:noFill/>
            <a:ln w="19050" cap="flat" cmpd="sng">
              <a:solidFill>
                <a:schemeClr val="hlink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13366" name="Oval 51"/>
            <p:cNvSpPr>
              <a:spLocks noChangeArrowheads="1"/>
            </p:cNvSpPr>
            <p:nvPr/>
          </p:nvSpPr>
          <p:spPr bwMode="auto">
            <a:xfrm>
              <a:off x="3697" y="2178"/>
              <a:ext cx="34" cy="41"/>
            </a:xfrm>
            <a:prstGeom prst="ellipse">
              <a:avLst/>
            </a:prstGeom>
            <a:solidFill>
              <a:srgbClr val="FC0000"/>
            </a:solidFill>
            <a:ln w="19050">
              <a:solidFill>
                <a:srgbClr val="FC0000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3367" name="Line 58"/>
            <p:cNvSpPr>
              <a:spLocks noChangeShapeType="1"/>
            </p:cNvSpPr>
            <p:nvPr/>
          </p:nvSpPr>
          <p:spPr bwMode="auto">
            <a:xfrm flipV="1">
              <a:off x="3710" y="2211"/>
              <a:ext cx="0" cy="172"/>
            </a:xfrm>
            <a:prstGeom prst="line">
              <a:avLst/>
            </a:prstGeom>
            <a:noFill/>
            <a:ln w="19050">
              <a:solidFill>
                <a:srgbClr val="F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13368" name="Oval 82"/>
            <p:cNvSpPr>
              <a:spLocks noChangeArrowheads="1"/>
            </p:cNvSpPr>
            <p:nvPr/>
          </p:nvSpPr>
          <p:spPr bwMode="auto">
            <a:xfrm>
              <a:off x="1689" y="1258"/>
              <a:ext cx="34" cy="41"/>
            </a:xfrm>
            <a:prstGeom prst="ellipse">
              <a:avLst/>
            </a:prstGeom>
            <a:solidFill>
              <a:srgbClr val="FC0000"/>
            </a:solidFill>
            <a:ln w="19050">
              <a:solidFill>
                <a:srgbClr val="FC0000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3369" name="Line 91"/>
            <p:cNvSpPr>
              <a:spLocks noChangeShapeType="1"/>
            </p:cNvSpPr>
            <p:nvPr/>
          </p:nvSpPr>
          <p:spPr bwMode="auto">
            <a:xfrm flipV="1">
              <a:off x="1706" y="1294"/>
              <a:ext cx="0" cy="165"/>
            </a:xfrm>
            <a:prstGeom prst="line">
              <a:avLst/>
            </a:prstGeom>
            <a:noFill/>
            <a:ln w="19050">
              <a:solidFill>
                <a:srgbClr val="F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</p:grpSp>
      <p:sp>
        <p:nvSpPr>
          <p:cNvPr id="13326" name="Text Box 127"/>
          <p:cNvSpPr txBox="1">
            <a:spLocks noChangeArrowheads="1"/>
          </p:cNvSpPr>
          <p:nvPr/>
        </p:nvSpPr>
        <p:spPr bwMode="auto">
          <a:xfrm>
            <a:off x="3883025" y="2108200"/>
            <a:ext cx="622300" cy="1825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88000" tIns="0" rIns="0" b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US" altLang="el-GR" sz="1200" i="1"/>
              <a:t>x </a:t>
            </a:r>
            <a:r>
              <a:rPr lang="en-US" altLang="el-GR" sz="1200"/>
              <a:t>(</a:t>
            </a:r>
            <a:r>
              <a:rPr lang="en-US" altLang="el-GR" sz="1200" i="1"/>
              <a:t>m</a:t>
            </a:r>
            <a:r>
              <a:rPr lang="en-US" altLang="el-GR" sz="1200"/>
              <a:t>)</a:t>
            </a:r>
            <a:endParaRPr lang="el-GR" altLang="el-GR" sz="1200"/>
          </a:p>
        </p:txBody>
      </p:sp>
      <p:sp>
        <p:nvSpPr>
          <p:cNvPr id="13327" name="Rectangle 115"/>
          <p:cNvSpPr>
            <a:spLocks noChangeArrowheads="1"/>
          </p:cNvSpPr>
          <p:nvPr/>
        </p:nvSpPr>
        <p:spPr bwMode="auto">
          <a:xfrm>
            <a:off x="3571875" y="2657475"/>
            <a:ext cx="866775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US" altLang="el-GR" sz="1400" i="1"/>
              <a:t>D</a:t>
            </a:r>
            <a:r>
              <a:rPr lang="en-US" altLang="el-GR" sz="1400"/>
              <a:t>(</a:t>
            </a:r>
            <a:r>
              <a:rPr lang="en-US" altLang="el-GR" sz="1400" i="1"/>
              <a:t>x, t=1,</a:t>
            </a:r>
            <a:r>
              <a:rPr lang="el-GR" altLang="el-GR" sz="1400" i="1"/>
              <a:t>5</a:t>
            </a:r>
            <a:r>
              <a:rPr lang="en-US" altLang="el-GR" sz="1400" i="1"/>
              <a:t>s</a:t>
            </a:r>
            <a:r>
              <a:rPr lang="en-US" altLang="el-GR" sz="1400"/>
              <a:t>)</a:t>
            </a:r>
            <a:endParaRPr lang="el-GR" altLang="el-GR" sz="1400"/>
          </a:p>
        </p:txBody>
      </p:sp>
      <p:grpSp>
        <p:nvGrpSpPr>
          <p:cNvPr id="8" name="Group 151"/>
          <p:cNvGrpSpPr>
            <a:grpSpLocks/>
          </p:cNvGrpSpPr>
          <p:nvPr/>
        </p:nvGrpSpPr>
        <p:grpSpPr bwMode="auto">
          <a:xfrm>
            <a:off x="1689100" y="2543175"/>
            <a:ext cx="4492625" cy="1239838"/>
            <a:chOff x="1064" y="1602"/>
            <a:chExt cx="2830" cy="781"/>
          </a:xfrm>
        </p:grpSpPr>
        <p:sp>
          <p:nvSpPr>
            <p:cNvPr id="13360" name="Freeform 59"/>
            <p:cNvSpPr>
              <a:spLocks/>
            </p:cNvSpPr>
            <p:nvPr/>
          </p:nvSpPr>
          <p:spPr bwMode="auto">
            <a:xfrm>
              <a:off x="1064" y="1632"/>
              <a:ext cx="960" cy="347"/>
            </a:xfrm>
            <a:custGeom>
              <a:avLst/>
              <a:gdLst>
                <a:gd name="T0" fmla="*/ 0 w 1048"/>
                <a:gd name="T1" fmla="*/ 6 h 482"/>
                <a:gd name="T2" fmla="*/ 223 w 1048"/>
                <a:gd name="T3" fmla="*/ 0 h 482"/>
                <a:gd name="T4" fmla="*/ 334 w 1048"/>
                <a:gd name="T5" fmla="*/ 6 h 482"/>
                <a:gd name="T6" fmla="*/ 0 60000 65536"/>
                <a:gd name="T7" fmla="*/ 0 60000 65536"/>
                <a:gd name="T8" fmla="*/ 0 60000 65536"/>
                <a:gd name="T9" fmla="*/ 0 w 1048"/>
                <a:gd name="T10" fmla="*/ 0 h 482"/>
                <a:gd name="T11" fmla="*/ 1048 w 1048"/>
                <a:gd name="T12" fmla="*/ 482 h 48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48" h="482">
                  <a:moveTo>
                    <a:pt x="0" y="482"/>
                  </a:moveTo>
                  <a:lnTo>
                    <a:pt x="693" y="0"/>
                  </a:lnTo>
                  <a:lnTo>
                    <a:pt x="1048" y="476"/>
                  </a:lnTo>
                </a:path>
              </a:pathLst>
            </a:custGeom>
            <a:noFill/>
            <a:ln w="19050" cap="flat" cmpd="sng">
              <a:solidFill>
                <a:schemeClr val="hlink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13361" name="Oval 52"/>
            <p:cNvSpPr>
              <a:spLocks noChangeArrowheads="1"/>
            </p:cNvSpPr>
            <p:nvPr/>
          </p:nvSpPr>
          <p:spPr bwMode="auto">
            <a:xfrm>
              <a:off x="3860" y="2013"/>
              <a:ext cx="34" cy="41"/>
            </a:xfrm>
            <a:prstGeom prst="ellipse">
              <a:avLst/>
            </a:prstGeom>
            <a:solidFill>
              <a:srgbClr val="FC0000"/>
            </a:solidFill>
            <a:ln w="19050">
              <a:solidFill>
                <a:srgbClr val="FC0000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3362" name="Line 60"/>
            <p:cNvSpPr>
              <a:spLocks noChangeShapeType="1"/>
            </p:cNvSpPr>
            <p:nvPr/>
          </p:nvSpPr>
          <p:spPr bwMode="auto">
            <a:xfrm flipV="1">
              <a:off x="3874" y="2046"/>
              <a:ext cx="0" cy="337"/>
            </a:xfrm>
            <a:prstGeom prst="line">
              <a:avLst/>
            </a:prstGeom>
            <a:noFill/>
            <a:ln w="19050">
              <a:solidFill>
                <a:srgbClr val="F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13363" name="Oval 86"/>
            <p:cNvSpPr>
              <a:spLocks noChangeArrowheads="1"/>
            </p:cNvSpPr>
            <p:nvPr/>
          </p:nvSpPr>
          <p:spPr bwMode="auto">
            <a:xfrm>
              <a:off x="1682" y="1602"/>
              <a:ext cx="34" cy="41"/>
            </a:xfrm>
            <a:prstGeom prst="ellipse">
              <a:avLst/>
            </a:prstGeom>
            <a:solidFill>
              <a:srgbClr val="FC0000"/>
            </a:solidFill>
            <a:ln w="12700">
              <a:solidFill>
                <a:srgbClr val="FC0000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3364" name="Line 93"/>
            <p:cNvSpPr>
              <a:spLocks noChangeShapeType="1"/>
            </p:cNvSpPr>
            <p:nvPr/>
          </p:nvSpPr>
          <p:spPr bwMode="auto">
            <a:xfrm flipV="1">
              <a:off x="1705" y="1623"/>
              <a:ext cx="0" cy="352"/>
            </a:xfrm>
            <a:prstGeom prst="line">
              <a:avLst/>
            </a:prstGeom>
            <a:noFill/>
            <a:ln w="19050">
              <a:solidFill>
                <a:srgbClr val="F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</p:grpSp>
      <p:sp>
        <p:nvSpPr>
          <p:cNvPr id="13329" name="Text Box 128"/>
          <p:cNvSpPr txBox="1">
            <a:spLocks noChangeArrowheads="1"/>
          </p:cNvSpPr>
          <p:nvPr/>
        </p:nvSpPr>
        <p:spPr bwMode="auto">
          <a:xfrm>
            <a:off x="3870325" y="2916238"/>
            <a:ext cx="622300" cy="1825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88000" tIns="0" rIns="0" b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US" altLang="el-GR" sz="1200" i="1"/>
              <a:t>x </a:t>
            </a:r>
            <a:r>
              <a:rPr lang="en-US" altLang="el-GR" sz="1200"/>
              <a:t>(</a:t>
            </a:r>
            <a:r>
              <a:rPr lang="en-US" altLang="el-GR" sz="1200" i="1"/>
              <a:t>m</a:t>
            </a:r>
            <a:r>
              <a:rPr lang="en-US" altLang="el-GR" sz="1200"/>
              <a:t>)</a:t>
            </a:r>
            <a:endParaRPr lang="el-GR" altLang="el-GR" sz="1200"/>
          </a:p>
        </p:txBody>
      </p:sp>
      <p:sp>
        <p:nvSpPr>
          <p:cNvPr id="13330" name="Rectangle 117"/>
          <p:cNvSpPr>
            <a:spLocks noChangeArrowheads="1"/>
          </p:cNvSpPr>
          <p:nvPr/>
        </p:nvSpPr>
        <p:spPr bwMode="auto">
          <a:xfrm>
            <a:off x="3673475" y="3516313"/>
            <a:ext cx="733425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US" altLang="el-GR" sz="1400" i="1"/>
              <a:t>D</a:t>
            </a:r>
            <a:r>
              <a:rPr lang="en-US" altLang="el-GR" sz="1400"/>
              <a:t>(</a:t>
            </a:r>
            <a:r>
              <a:rPr lang="en-US" altLang="el-GR" sz="1400" i="1"/>
              <a:t>x, t=</a:t>
            </a:r>
            <a:r>
              <a:rPr lang="el-GR" altLang="el-GR" sz="1400" i="1"/>
              <a:t>2</a:t>
            </a:r>
            <a:r>
              <a:rPr lang="en-US" altLang="el-GR" sz="1400" i="1"/>
              <a:t>s</a:t>
            </a:r>
            <a:r>
              <a:rPr lang="en-US" altLang="el-GR" sz="1400"/>
              <a:t>)</a:t>
            </a:r>
            <a:endParaRPr lang="el-GR" altLang="el-GR" sz="1400"/>
          </a:p>
        </p:txBody>
      </p:sp>
      <p:grpSp>
        <p:nvGrpSpPr>
          <p:cNvPr id="9" name="Group 154"/>
          <p:cNvGrpSpPr>
            <a:grpSpLocks/>
          </p:cNvGrpSpPr>
          <p:nvPr/>
        </p:nvGrpSpPr>
        <p:grpSpPr bwMode="auto">
          <a:xfrm>
            <a:off x="1939925" y="3332163"/>
            <a:ext cx="4505325" cy="641350"/>
            <a:chOff x="1222" y="2099"/>
            <a:chExt cx="2838" cy="404"/>
          </a:xfrm>
        </p:grpSpPr>
        <p:sp>
          <p:nvSpPr>
            <p:cNvPr id="13355" name="Freeform 61"/>
            <p:cNvSpPr>
              <a:spLocks/>
            </p:cNvSpPr>
            <p:nvPr/>
          </p:nvSpPr>
          <p:spPr bwMode="auto">
            <a:xfrm>
              <a:off x="1222" y="2156"/>
              <a:ext cx="960" cy="347"/>
            </a:xfrm>
            <a:custGeom>
              <a:avLst/>
              <a:gdLst>
                <a:gd name="T0" fmla="*/ 0 w 1048"/>
                <a:gd name="T1" fmla="*/ 6 h 482"/>
                <a:gd name="T2" fmla="*/ 223 w 1048"/>
                <a:gd name="T3" fmla="*/ 0 h 482"/>
                <a:gd name="T4" fmla="*/ 334 w 1048"/>
                <a:gd name="T5" fmla="*/ 6 h 482"/>
                <a:gd name="T6" fmla="*/ 0 60000 65536"/>
                <a:gd name="T7" fmla="*/ 0 60000 65536"/>
                <a:gd name="T8" fmla="*/ 0 60000 65536"/>
                <a:gd name="T9" fmla="*/ 0 w 1048"/>
                <a:gd name="T10" fmla="*/ 0 h 482"/>
                <a:gd name="T11" fmla="*/ 1048 w 1048"/>
                <a:gd name="T12" fmla="*/ 482 h 48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48" h="482">
                  <a:moveTo>
                    <a:pt x="0" y="482"/>
                  </a:moveTo>
                  <a:lnTo>
                    <a:pt x="693" y="0"/>
                  </a:lnTo>
                  <a:lnTo>
                    <a:pt x="1048" y="476"/>
                  </a:lnTo>
                </a:path>
              </a:pathLst>
            </a:custGeom>
            <a:noFill/>
            <a:ln w="19050" cap="flat" cmpd="sng">
              <a:solidFill>
                <a:schemeClr val="hlink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13356" name="Oval 53"/>
            <p:cNvSpPr>
              <a:spLocks noChangeArrowheads="1"/>
            </p:cNvSpPr>
            <p:nvPr/>
          </p:nvSpPr>
          <p:spPr bwMode="auto">
            <a:xfrm>
              <a:off x="4026" y="2099"/>
              <a:ext cx="34" cy="41"/>
            </a:xfrm>
            <a:prstGeom prst="ellipse">
              <a:avLst/>
            </a:prstGeom>
            <a:solidFill>
              <a:srgbClr val="FC0000"/>
            </a:solidFill>
            <a:ln w="19050">
              <a:solidFill>
                <a:srgbClr val="FC0000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3357" name="Line 62"/>
            <p:cNvSpPr>
              <a:spLocks noChangeShapeType="1"/>
            </p:cNvSpPr>
            <p:nvPr/>
          </p:nvSpPr>
          <p:spPr bwMode="auto">
            <a:xfrm flipV="1">
              <a:off x="4040" y="2122"/>
              <a:ext cx="0" cy="261"/>
            </a:xfrm>
            <a:prstGeom prst="line">
              <a:avLst/>
            </a:prstGeom>
            <a:noFill/>
            <a:ln w="19050">
              <a:solidFill>
                <a:srgbClr val="F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13358" name="Oval 87"/>
            <p:cNvSpPr>
              <a:spLocks noChangeArrowheads="1"/>
            </p:cNvSpPr>
            <p:nvPr/>
          </p:nvSpPr>
          <p:spPr bwMode="auto">
            <a:xfrm>
              <a:off x="1681" y="2215"/>
              <a:ext cx="34" cy="41"/>
            </a:xfrm>
            <a:prstGeom prst="ellipse">
              <a:avLst/>
            </a:prstGeom>
            <a:solidFill>
              <a:srgbClr val="FC0000"/>
            </a:solidFill>
            <a:ln w="12700">
              <a:solidFill>
                <a:srgbClr val="FC0000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3359" name="Line 95"/>
            <p:cNvSpPr>
              <a:spLocks noChangeShapeType="1"/>
            </p:cNvSpPr>
            <p:nvPr/>
          </p:nvSpPr>
          <p:spPr bwMode="auto">
            <a:xfrm flipV="1">
              <a:off x="1705" y="2252"/>
              <a:ext cx="0" cy="246"/>
            </a:xfrm>
            <a:prstGeom prst="line">
              <a:avLst/>
            </a:prstGeom>
            <a:noFill/>
            <a:ln w="19050">
              <a:solidFill>
                <a:srgbClr val="F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</p:grpSp>
      <p:sp>
        <p:nvSpPr>
          <p:cNvPr id="13332" name="Text Box 129"/>
          <p:cNvSpPr txBox="1">
            <a:spLocks noChangeArrowheads="1"/>
          </p:cNvSpPr>
          <p:nvPr/>
        </p:nvSpPr>
        <p:spPr bwMode="auto">
          <a:xfrm>
            <a:off x="3881438" y="3760788"/>
            <a:ext cx="622300" cy="1825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88000" tIns="0" rIns="0" b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US" altLang="el-GR" sz="1200" i="1"/>
              <a:t>x </a:t>
            </a:r>
            <a:r>
              <a:rPr lang="en-US" altLang="el-GR" sz="1200"/>
              <a:t>(</a:t>
            </a:r>
            <a:r>
              <a:rPr lang="en-US" altLang="el-GR" sz="1200" i="1"/>
              <a:t>m</a:t>
            </a:r>
            <a:r>
              <a:rPr lang="en-US" altLang="el-GR" sz="1200"/>
              <a:t>)</a:t>
            </a:r>
            <a:endParaRPr lang="el-GR" altLang="el-GR" sz="1200"/>
          </a:p>
        </p:txBody>
      </p:sp>
      <p:sp>
        <p:nvSpPr>
          <p:cNvPr id="13333" name="Rectangle 118"/>
          <p:cNvSpPr>
            <a:spLocks noChangeArrowheads="1"/>
          </p:cNvSpPr>
          <p:nvPr/>
        </p:nvSpPr>
        <p:spPr bwMode="auto">
          <a:xfrm>
            <a:off x="3697288" y="4379913"/>
            <a:ext cx="866775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US" altLang="el-GR" sz="1400" i="1"/>
              <a:t>D</a:t>
            </a:r>
            <a:r>
              <a:rPr lang="en-US" altLang="el-GR" sz="1400"/>
              <a:t>(</a:t>
            </a:r>
            <a:r>
              <a:rPr lang="en-US" altLang="el-GR" sz="1400" i="1"/>
              <a:t>x, t=2,</a:t>
            </a:r>
            <a:r>
              <a:rPr lang="el-GR" altLang="el-GR" sz="1400" i="1"/>
              <a:t>5</a:t>
            </a:r>
            <a:r>
              <a:rPr lang="en-US" altLang="el-GR" sz="1400" i="1"/>
              <a:t>s</a:t>
            </a:r>
            <a:r>
              <a:rPr lang="en-US" altLang="el-GR" sz="1400"/>
              <a:t>)</a:t>
            </a:r>
            <a:endParaRPr lang="el-GR" altLang="el-GR" sz="1400"/>
          </a:p>
        </p:txBody>
      </p:sp>
      <p:grpSp>
        <p:nvGrpSpPr>
          <p:cNvPr id="10" name="Group 155"/>
          <p:cNvGrpSpPr>
            <a:grpSpLocks/>
          </p:cNvGrpSpPr>
          <p:nvPr/>
        </p:nvGrpSpPr>
        <p:grpSpPr bwMode="auto">
          <a:xfrm>
            <a:off x="2187575" y="3463925"/>
            <a:ext cx="4508500" cy="1333500"/>
            <a:chOff x="1378" y="2182"/>
            <a:chExt cx="2840" cy="840"/>
          </a:xfrm>
        </p:grpSpPr>
        <p:sp>
          <p:nvSpPr>
            <p:cNvPr id="13350" name="Freeform 63"/>
            <p:cNvSpPr>
              <a:spLocks/>
            </p:cNvSpPr>
            <p:nvPr/>
          </p:nvSpPr>
          <p:spPr bwMode="auto">
            <a:xfrm>
              <a:off x="1378" y="2672"/>
              <a:ext cx="960" cy="347"/>
            </a:xfrm>
            <a:custGeom>
              <a:avLst/>
              <a:gdLst>
                <a:gd name="T0" fmla="*/ 0 w 1048"/>
                <a:gd name="T1" fmla="*/ 6 h 482"/>
                <a:gd name="T2" fmla="*/ 223 w 1048"/>
                <a:gd name="T3" fmla="*/ 0 h 482"/>
                <a:gd name="T4" fmla="*/ 334 w 1048"/>
                <a:gd name="T5" fmla="*/ 6 h 482"/>
                <a:gd name="T6" fmla="*/ 0 60000 65536"/>
                <a:gd name="T7" fmla="*/ 0 60000 65536"/>
                <a:gd name="T8" fmla="*/ 0 60000 65536"/>
                <a:gd name="T9" fmla="*/ 0 w 1048"/>
                <a:gd name="T10" fmla="*/ 0 h 482"/>
                <a:gd name="T11" fmla="*/ 1048 w 1048"/>
                <a:gd name="T12" fmla="*/ 482 h 48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48" h="482">
                  <a:moveTo>
                    <a:pt x="0" y="482"/>
                  </a:moveTo>
                  <a:lnTo>
                    <a:pt x="693" y="0"/>
                  </a:lnTo>
                  <a:lnTo>
                    <a:pt x="1048" y="476"/>
                  </a:lnTo>
                </a:path>
              </a:pathLst>
            </a:custGeom>
            <a:noFill/>
            <a:ln w="19050" cap="flat" cmpd="sng">
              <a:solidFill>
                <a:schemeClr val="hlink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13351" name="Oval 54"/>
            <p:cNvSpPr>
              <a:spLocks noChangeArrowheads="1"/>
            </p:cNvSpPr>
            <p:nvPr/>
          </p:nvSpPr>
          <p:spPr bwMode="auto">
            <a:xfrm>
              <a:off x="4184" y="2182"/>
              <a:ext cx="34" cy="41"/>
            </a:xfrm>
            <a:prstGeom prst="ellipse">
              <a:avLst/>
            </a:prstGeom>
            <a:solidFill>
              <a:srgbClr val="FC0000"/>
            </a:solidFill>
            <a:ln w="19050">
              <a:solidFill>
                <a:srgbClr val="FC0000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3352" name="Line 64"/>
            <p:cNvSpPr>
              <a:spLocks noChangeShapeType="1"/>
            </p:cNvSpPr>
            <p:nvPr/>
          </p:nvSpPr>
          <p:spPr bwMode="auto">
            <a:xfrm flipV="1">
              <a:off x="4196" y="2204"/>
              <a:ext cx="0" cy="179"/>
            </a:xfrm>
            <a:prstGeom prst="line">
              <a:avLst/>
            </a:prstGeom>
            <a:noFill/>
            <a:ln w="19050">
              <a:solidFill>
                <a:srgbClr val="F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13353" name="Oval 88"/>
            <p:cNvSpPr>
              <a:spLocks noChangeArrowheads="1"/>
            </p:cNvSpPr>
            <p:nvPr/>
          </p:nvSpPr>
          <p:spPr bwMode="auto">
            <a:xfrm>
              <a:off x="1690" y="2822"/>
              <a:ext cx="34" cy="41"/>
            </a:xfrm>
            <a:prstGeom prst="ellipse">
              <a:avLst/>
            </a:prstGeom>
            <a:solidFill>
              <a:srgbClr val="FC0000"/>
            </a:solidFill>
            <a:ln w="12700">
              <a:solidFill>
                <a:srgbClr val="FC0000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3354" name="Line 98"/>
            <p:cNvSpPr>
              <a:spLocks noChangeShapeType="1"/>
            </p:cNvSpPr>
            <p:nvPr/>
          </p:nvSpPr>
          <p:spPr bwMode="auto">
            <a:xfrm flipV="1">
              <a:off x="1706" y="2858"/>
              <a:ext cx="0" cy="164"/>
            </a:xfrm>
            <a:prstGeom prst="line">
              <a:avLst/>
            </a:prstGeom>
            <a:noFill/>
            <a:ln w="19050">
              <a:solidFill>
                <a:srgbClr val="F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</p:grpSp>
      <p:sp>
        <p:nvSpPr>
          <p:cNvPr id="13335" name="Text Box 130"/>
          <p:cNvSpPr txBox="1">
            <a:spLocks noChangeArrowheads="1"/>
          </p:cNvSpPr>
          <p:nvPr/>
        </p:nvSpPr>
        <p:spPr bwMode="auto">
          <a:xfrm>
            <a:off x="3929063" y="4567238"/>
            <a:ext cx="622300" cy="1825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88000" tIns="0" rIns="0" b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US" altLang="el-GR" sz="1200" i="1"/>
              <a:t>x </a:t>
            </a:r>
            <a:r>
              <a:rPr lang="en-US" altLang="el-GR" sz="1200"/>
              <a:t>(</a:t>
            </a:r>
            <a:r>
              <a:rPr lang="en-US" altLang="el-GR" sz="1200" i="1"/>
              <a:t>m</a:t>
            </a:r>
            <a:r>
              <a:rPr lang="en-US" altLang="el-GR" sz="1200"/>
              <a:t>)</a:t>
            </a:r>
            <a:endParaRPr lang="el-GR" altLang="el-GR" sz="1200"/>
          </a:p>
        </p:txBody>
      </p:sp>
      <p:sp>
        <p:nvSpPr>
          <p:cNvPr id="13336" name="Rectangle 119"/>
          <p:cNvSpPr>
            <a:spLocks noChangeArrowheads="1"/>
          </p:cNvSpPr>
          <p:nvPr/>
        </p:nvSpPr>
        <p:spPr bwMode="auto">
          <a:xfrm>
            <a:off x="3849688" y="5173663"/>
            <a:ext cx="733425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US" altLang="el-GR" sz="1400" i="1"/>
              <a:t>D</a:t>
            </a:r>
            <a:r>
              <a:rPr lang="en-US" altLang="el-GR" sz="1400"/>
              <a:t>(</a:t>
            </a:r>
            <a:r>
              <a:rPr lang="en-US" altLang="el-GR" sz="1400" i="1"/>
              <a:t>x, t=3s</a:t>
            </a:r>
            <a:r>
              <a:rPr lang="en-US" altLang="el-GR" sz="1400"/>
              <a:t>)</a:t>
            </a:r>
            <a:endParaRPr lang="el-GR" altLang="el-GR" sz="1400"/>
          </a:p>
        </p:txBody>
      </p:sp>
      <p:grpSp>
        <p:nvGrpSpPr>
          <p:cNvPr id="11" name="Group 156"/>
          <p:cNvGrpSpPr>
            <a:grpSpLocks/>
          </p:cNvGrpSpPr>
          <p:nvPr/>
        </p:nvGrpSpPr>
        <p:grpSpPr bwMode="auto">
          <a:xfrm>
            <a:off x="2462213" y="3627438"/>
            <a:ext cx="4505325" cy="1997075"/>
            <a:chOff x="1551" y="2285"/>
            <a:chExt cx="2838" cy="1258"/>
          </a:xfrm>
        </p:grpSpPr>
        <p:sp>
          <p:nvSpPr>
            <p:cNvPr id="13345" name="Freeform 65"/>
            <p:cNvSpPr>
              <a:spLocks/>
            </p:cNvSpPr>
            <p:nvPr/>
          </p:nvSpPr>
          <p:spPr bwMode="auto">
            <a:xfrm>
              <a:off x="1551" y="3196"/>
              <a:ext cx="960" cy="347"/>
            </a:xfrm>
            <a:custGeom>
              <a:avLst/>
              <a:gdLst>
                <a:gd name="T0" fmla="*/ 0 w 1048"/>
                <a:gd name="T1" fmla="*/ 6 h 482"/>
                <a:gd name="T2" fmla="*/ 223 w 1048"/>
                <a:gd name="T3" fmla="*/ 0 h 482"/>
                <a:gd name="T4" fmla="*/ 334 w 1048"/>
                <a:gd name="T5" fmla="*/ 6 h 482"/>
                <a:gd name="T6" fmla="*/ 0 60000 65536"/>
                <a:gd name="T7" fmla="*/ 0 60000 65536"/>
                <a:gd name="T8" fmla="*/ 0 60000 65536"/>
                <a:gd name="T9" fmla="*/ 0 w 1048"/>
                <a:gd name="T10" fmla="*/ 0 h 482"/>
                <a:gd name="T11" fmla="*/ 1048 w 1048"/>
                <a:gd name="T12" fmla="*/ 482 h 48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48" h="482">
                  <a:moveTo>
                    <a:pt x="0" y="482"/>
                  </a:moveTo>
                  <a:lnTo>
                    <a:pt x="693" y="0"/>
                  </a:lnTo>
                  <a:lnTo>
                    <a:pt x="1048" y="476"/>
                  </a:lnTo>
                </a:path>
              </a:pathLst>
            </a:custGeom>
            <a:noFill/>
            <a:ln w="19050" cap="flat" cmpd="sng">
              <a:solidFill>
                <a:schemeClr val="hlink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13346" name="Oval 55"/>
            <p:cNvSpPr>
              <a:spLocks noChangeArrowheads="1"/>
            </p:cNvSpPr>
            <p:nvPr/>
          </p:nvSpPr>
          <p:spPr bwMode="auto">
            <a:xfrm>
              <a:off x="4355" y="2285"/>
              <a:ext cx="34" cy="41"/>
            </a:xfrm>
            <a:prstGeom prst="ellipse">
              <a:avLst/>
            </a:prstGeom>
            <a:solidFill>
              <a:srgbClr val="FC0000"/>
            </a:solidFill>
            <a:ln w="19050">
              <a:solidFill>
                <a:srgbClr val="FC0000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3347" name="Line 66"/>
            <p:cNvSpPr>
              <a:spLocks noChangeShapeType="1"/>
            </p:cNvSpPr>
            <p:nvPr/>
          </p:nvSpPr>
          <p:spPr bwMode="auto">
            <a:xfrm flipH="1" flipV="1">
              <a:off x="4369" y="2302"/>
              <a:ext cx="0" cy="82"/>
            </a:xfrm>
            <a:prstGeom prst="line">
              <a:avLst/>
            </a:prstGeom>
            <a:noFill/>
            <a:ln w="19050">
              <a:solidFill>
                <a:srgbClr val="F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13348" name="Oval 89"/>
            <p:cNvSpPr>
              <a:spLocks noChangeArrowheads="1"/>
            </p:cNvSpPr>
            <p:nvPr/>
          </p:nvSpPr>
          <p:spPr bwMode="auto">
            <a:xfrm>
              <a:off x="1690" y="3436"/>
              <a:ext cx="34" cy="41"/>
            </a:xfrm>
            <a:prstGeom prst="ellipse">
              <a:avLst/>
            </a:prstGeom>
            <a:solidFill>
              <a:srgbClr val="FC0000"/>
            </a:solidFill>
            <a:ln w="12700">
              <a:solidFill>
                <a:srgbClr val="FC0000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3349" name="Line 100"/>
            <p:cNvSpPr>
              <a:spLocks noChangeShapeType="1"/>
            </p:cNvSpPr>
            <p:nvPr/>
          </p:nvSpPr>
          <p:spPr bwMode="auto">
            <a:xfrm flipH="1" flipV="1">
              <a:off x="1705" y="3463"/>
              <a:ext cx="1" cy="75"/>
            </a:xfrm>
            <a:prstGeom prst="line">
              <a:avLst/>
            </a:prstGeom>
            <a:noFill/>
            <a:ln w="19050">
              <a:solidFill>
                <a:srgbClr val="F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</p:grpSp>
      <p:sp>
        <p:nvSpPr>
          <p:cNvPr id="13338" name="Text Box 131"/>
          <p:cNvSpPr txBox="1">
            <a:spLocks noChangeArrowheads="1"/>
          </p:cNvSpPr>
          <p:nvPr/>
        </p:nvSpPr>
        <p:spPr bwMode="auto">
          <a:xfrm>
            <a:off x="3963988" y="5397500"/>
            <a:ext cx="622300" cy="1825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88000" tIns="0" rIns="0" b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US" altLang="el-GR" sz="1200" i="1"/>
              <a:t>x </a:t>
            </a:r>
            <a:r>
              <a:rPr lang="en-US" altLang="el-GR" sz="1200"/>
              <a:t>(</a:t>
            </a:r>
            <a:r>
              <a:rPr lang="en-US" altLang="el-GR" sz="1200" i="1"/>
              <a:t>m</a:t>
            </a:r>
            <a:r>
              <a:rPr lang="en-US" altLang="el-GR" sz="1200"/>
              <a:t>)</a:t>
            </a:r>
            <a:endParaRPr lang="el-GR" altLang="el-GR" sz="1200"/>
          </a:p>
        </p:txBody>
      </p:sp>
      <p:sp>
        <p:nvSpPr>
          <p:cNvPr id="13339" name="Rectangle 120"/>
          <p:cNvSpPr>
            <a:spLocks noChangeArrowheads="1"/>
          </p:cNvSpPr>
          <p:nvPr/>
        </p:nvSpPr>
        <p:spPr bwMode="auto">
          <a:xfrm>
            <a:off x="4098925" y="6013450"/>
            <a:ext cx="866775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US" altLang="el-GR" sz="1400" i="1"/>
              <a:t>D</a:t>
            </a:r>
            <a:r>
              <a:rPr lang="en-US" altLang="el-GR" sz="1400"/>
              <a:t>(</a:t>
            </a:r>
            <a:r>
              <a:rPr lang="en-US" altLang="el-GR" sz="1400" i="1"/>
              <a:t>x, t=3,</a:t>
            </a:r>
            <a:r>
              <a:rPr lang="el-GR" altLang="el-GR" sz="1400" i="1"/>
              <a:t>5</a:t>
            </a:r>
            <a:r>
              <a:rPr lang="en-US" altLang="el-GR" sz="1400" i="1"/>
              <a:t>s</a:t>
            </a:r>
            <a:r>
              <a:rPr lang="en-US" altLang="el-GR" sz="1400"/>
              <a:t>)</a:t>
            </a:r>
            <a:endParaRPr lang="el-GR" altLang="el-GR" sz="1400"/>
          </a:p>
        </p:txBody>
      </p:sp>
      <p:grpSp>
        <p:nvGrpSpPr>
          <p:cNvPr id="12" name="Group 157"/>
          <p:cNvGrpSpPr>
            <a:grpSpLocks/>
          </p:cNvGrpSpPr>
          <p:nvPr/>
        </p:nvGrpSpPr>
        <p:grpSpPr bwMode="auto">
          <a:xfrm>
            <a:off x="2693988" y="3757613"/>
            <a:ext cx="4514850" cy="2720975"/>
            <a:chOff x="1697" y="2367"/>
            <a:chExt cx="2844" cy="1714"/>
          </a:xfrm>
        </p:grpSpPr>
        <p:sp>
          <p:nvSpPr>
            <p:cNvPr id="13342" name="Freeform 67"/>
            <p:cNvSpPr>
              <a:spLocks/>
            </p:cNvSpPr>
            <p:nvPr/>
          </p:nvSpPr>
          <p:spPr bwMode="auto">
            <a:xfrm>
              <a:off x="1710" y="3719"/>
              <a:ext cx="960" cy="347"/>
            </a:xfrm>
            <a:custGeom>
              <a:avLst/>
              <a:gdLst>
                <a:gd name="T0" fmla="*/ 0 w 1048"/>
                <a:gd name="T1" fmla="*/ 6 h 482"/>
                <a:gd name="T2" fmla="*/ 223 w 1048"/>
                <a:gd name="T3" fmla="*/ 0 h 482"/>
                <a:gd name="T4" fmla="*/ 334 w 1048"/>
                <a:gd name="T5" fmla="*/ 6 h 482"/>
                <a:gd name="T6" fmla="*/ 0 60000 65536"/>
                <a:gd name="T7" fmla="*/ 0 60000 65536"/>
                <a:gd name="T8" fmla="*/ 0 60000 65536"/>
                <a:gd name="T9" fmla="*/ 0 w 1048"/>
                <a:gd name="T10" fmla="*/ 0 h 482"/>
                <a:gd name="T11" fmla="*/ 1048 w 1048"/>
                <a:gd name="T12" fmla="*/ 482 h 48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48" h="482">
                  <a:moveTo>
                    <a:pt x="0" y="482"/>
                  </a:moveTo>
                  <a:lnTo>
                    <a:pt x="693" y="0"/>
                  </a:lnTo>
                  <a:lnTo>
                    <a:pt x="1048" y="476"/>
                  </a:lnTo>
                </a:path>
              </a:pathLst>
            </a:custGeom>
            <a:noFill/>
            <a:ln w="19050" cap="flat" cmpd="sng">
              <a:solidFill>
                <a:schemeClr val="hlink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13343" name="Oval 68"/>
            <p:cNvSpPr>
              <a:spLocks noChangeArrowheads="1"/>
            </p:cNvSpPr>
            <p:nvPr/>
          </p:nvSpPr>
          <p:spPr bwMode="auto">
            <a:xfrm>
              <a:off x="4507" y="2367"/>
              <a:ext cx="34" cy="41"/>
            </a:xfrm>
            <a:prstGeom prst="ellipse">
              <a:avLst/>
            </a:prstGeom>
            <a:solidFill>
              <a:srgbClr val="FC0000"/>
            </a:solidFill>
            <a:ln w="12700">
              <a:solidFill>
                <a:srgbClr val="FC0000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3344" name="Oval 90"/>
            <p:cNvSpPr>
              <a:spLocks noChangeArrowheads="1"/>
            </p:cNvSpPr>
            <p:nvPr/>
          </p:nvSpPr>
          <p:spPr bwMode="auto">
            <a:xfrm>
              <a:off x="1697" y="4040"/>
              <a:ext cx="34" cy="41"/>
            </a:xfrm>
            <a:prstGeom prst="ellipse">
              <a:avLst/>
            </a:prstGeom>
            <a:solidFill>
              <a:srgbClr val="FC0000"/>
            </a:solidFill>
            <a:ln w="12700">
              <a:solidFill>
                <a:srgbClr val="FC0000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942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5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5698" name="Rectangle 2"/>
          <p:cNvSpPr>
            <a:spLocks noChangeArrowheads="1"/>
          </p:cNvSpPr>
          <p:nvPr/>
        </p:nvSpPr>
        <p:spPr bwMode="auto">
          <a:xfrm>
            <a:off x="990600" y="0"/>
            <a:ext cx="7162800" cy="8207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30000"/>
              </a:spcAft>
              <a:defRPr/>
            </a:pPr>
            <a:r>
              <a:rPr lang="el-GR" sz="240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ΟΡΙΣΜΟΙ (συνέχεια)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4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ΠΕΡΟΔΙΚΟ ΚΥΜΑ</a:t>
            </a:r>
            <a:endParaRPr lang="en-US" sz="240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25699" name="Text Box 3"/>
          <p:cNvSpPr txBox="1">
            <a:spLocks noChangeArrowheads="1"/>
          </p:cNvSpPr>
          <p:nvPr/>
        </p:nvSpPr>
        <p:spPr bwMode="auto">
          <a:xfrm>
            <a:off x="495300" y="1189038"/>
            <a:ext cx="808037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342900" indent="-342900"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lvl="1"/>
            <a:r>
              <a:rPr lang="el-GR" altLang="el-GR" sz="2800" i="1"/>
              <a:t>Η διαταραχή σε κάθε σημείο του μέσου διάδοσης είναι περιοδική συνάρτηση του χρόνου.</a:t>
            </a:r>
          </a:p>
        </p:txBody>
      </p:sp>
      <p:sp>
        <p:nvSpPr>
          <p:cNvPr id="925700" name="Text Box 4"/>
          <p:cNvSpPr txBox="1">
            <a:spLocks noChangeArrowheads="1"/>
          </p:cNvSpPr>
          <p:nvPr/>
        </p:nvSpPr>
        <p:spPr bwMode="auto">
          <a:xfrm>
            <a:off x="541338" y="2251075"/>
            <a:ext cx="808037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342900" indent="-342900"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lvl="1"/>
            <a:r>
              <a:rPr lang="el-GR" altLang="el-GR" sz="2800" i="1">
                <a:solidFill>
                  <a:schemeClr val="hlink"/>
                </a:solidFill>
              </a:rPr>
              <a:t>Σε κάθε χρονική στιγμή, η μορφή της διαταραχής μέσα στο μέσο διάδοσης είναι περιοδική συνάρτηση της απόστασης από κάποιο σημείο αναφοράς.</a:t>
            </a:r>
          </a:p>
        </p:txBody>
      </p:sp>
      <p:sp>
        <p:nvSpPr>
          <p:cNvPr id="925701" name="Text Box 5"/>
          <p:cNvSpPr txBox="1">
            <a:spLocks noChangeArrowheads="1"/>
          </p:cNvSpPr>
          <p:nvPr/>
        </p:nvSpPr>
        <p:spPr bwMode="auto">
          <a:xfrm>
            <a:off x="473075" y="4189413"/>
            <a:ext cx="809625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800" i="1">
                <a:solidFill>
                  <a:schemeClr val="accent1"/>
                </a:solidFill>
              </a:rPr>
              <a:t>	Τα απλούστερα περιοδικά κύματα είναι τα ημιτονοειδή κύματα. </a:t>
            </a:r>
            <a:endParaRPr lang="el-GR" altLang="el-GR" sz="2400" i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7" dur="500"/>
                                        <p:tgtEl>
                                          <p:spTgt spid="925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257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25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5699" grpId="0" autoUpdateAnimBg="0"/>
      <p:bldP spid="925700" grpId="0" build="p" autoUpdateAnimBg="0"/>
      <p:bldP spid="925701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6722" name="Rectangle 2"/>
          <p:cNvSpPr>
            <a:spLocks noChangeArrowheads="1"/>
          </p:cNvSpPr>
          <p:nvPr/>
        </p:nvSpPr>
        <p:spPr bwMode="auto">
          <a:xfrm>
            <a:off x="1000125" y="0"/>
            <a:ext cx="7153275" cy="1277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defRPr/>
            </a:pPr>
            <a:r>
              <a:rPr lang="el-GR" sz="240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ΟΡΙΣΜΟΙ (συνέχεια)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4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ΤΑΧΥΤΗΤΑ</a:t>
            </a:r>
            <a:r>
              <a:rPr lang="en-US" sz="24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l-GR" sz="24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ΗΜΙΤΟΝΟΕΙΔΟΥΣ ΚΥΜΑΤΟΣ </a:t>
            </a:r>
            <a:endParaRPr lang="en-US" sz="240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4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ΚΑΙ ΜΗΚΟΣ ΚΥΜΑΤΟΣ</a:t>
            </a:r>
            <a:endParaRPr lang="en-US" sz="240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26723" name="Text Box 3"/>
          <p:cNvSpPr txBox="1">
            <a:spLocks noChangeArrowheads="1"/>
          </p:cNvSpPr>
          <p:nvPr/>
        </p:nvSpPr>
        <p:spPr bwMode="auto">
          <a:xfrm>
            <a:off x="509588" y="2076450"/>
            <a:ext cx="81153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800" i="1" dirty="0"/>
              <a:t>	</a:t>
            </a:r>
            <a:r>
              <a:rPr lang="el-GR" altLang="el-GR" sz="2800" i="1" dirty="0">
                <a:solidFill>
                  <a:schemeClr val="accent1"/>
                </a:solidFill>
              </a:rPr>
              <a:t>Το Μήκος Κύματος είναι ίσο με το διάστημα </a:t>
            </a:r>
            <a:r>
              <a:rPr lang="el-GR" altLang="el-GR" sz="2800" i="1" dirty="0">
                <a:solidFill>
                  <a:schemeClr val="hlink"/>
                </a:solidFill>
              </a:rPr>
              <a:t>λ</a:t>
            </a:r>
            <a:r>
              <a:rPr lang="el-GR" altLang="el-GR" sz="2800" i="1" dirty="0">
                <a:solidFill>
                  <a:schemeClr val="accent1"/>
                </a:solidFill>
              </a:rPr>
              <a:t> που διανύει το κύμα σε χρόνο μιας περιόδου </a:t>
            </a:r>
            <a:r>
              <a:rPr lang="el-GR" altLang="el-GR" sz="2800" i="1" dirty="0">
                <a:solidFill>
                  <a:schemeClr val="hlink"/>
                </a:solidFill>
              </a:rPr>
              <a:t>Τ</a:t>
            </a:r>
            <a:r>
              <a:rPr lang="el-GR" altLang="el-GR" sz="2800" i="1" dirty="0">
                <a:solidFill>
                  <a:schemeClr val="accent1"/>
                </a:solidFill>
              </a:rPr>
              <a:t>.</a:t>
            </a:r>
          </a:p>
        </p:txBody>
      </p:sp>
      <p:grpSp>
        <p:nvGrpSpPr>
          <p:cNvPr id="4" name="Ομάδα 3"/>
          <p:cNvGrpSpPr/>
          <p:nvPr/>
        </p:nvGrpSpPr>
        <p:grpSpPr>
          <a:xfrm>
            <a:off x="3361406" y="3346450"/>
            <a:ext cx="1768475" cy="581025"/>
            <a:chOff x="3361406" y="3346450"/>
            <a:chExt cx="1768475" cy="581025"/>
          </a:xfrm>
        </p:grpSpPr>
        <p:sp>
          <p:nvSpPr>
            <p:cNvPr id="926724" name="Text Box 4"/>
            <p:cNvSpPr txBox="1">
              <a:spLocks noChangeArrowheads="1"/>
            </p:cNvSpPr>
            <p:nvPr/>
          </p:nvSpPr>
          <p:spPr bwMode="auto">
            <a:xfrm>
              <a:off x="3361406" y="3346450"/>
              <a:ext cx="9334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2400" dirty="0">
                  <a:solidFill>
                    <a:schemeClr val="tx1"/>
                  </a:solidFill>
                </a:rPr>
                <a:t>Οπότε:</a:t>
              </a:r>
            </a:p>
          </p:txBody>
        </p:sp>
        <p:graphicFrame>
          <p:nvGraphicFramePr>
            <p:cNvPr id="926725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22603151"/>
                </p:ext>
              </p:extLst>
            </p:nvPr>
          </p:nvGraphicFramePr>
          <p:xfrm>
            <a:off x="4469481" y="3355975"/>
            <a:ext cx="660400" cy="571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394" name="Εξίσωση" r:id="rId3" imgW="571699" imgH="485642" progId="Equation.3">
                    <p:embed/>
                  </p:oleObj>
                </mc:Choice>
                <mc:Fallback>
                  <p:oleObj name="Εξίσωση" r:id="rId3" imgW="571699" imgH="485642" progId="Equation.3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69481" y="3355975"/>
                          <a:ext cx="660400" cy="5715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" name="Ομάδα 4"/>
          <p:cNvGrpSpPr/>
          <p:nvPr/>
        </p:nvGrpSpPr>
        <p:grpSpPr>
          <a:xfrm>
            <a:off x="718420" y="4259850"/>
            <a:ext cx="4529491" cy="720262"/>
            <a:chOff x="718420" y="4259850"/>
            <a:chExt cx="4529491" cy="720262"/>
          </a:xfrm>
        </p:grpSpPr>
        <p:sp>
          <p:nvSpPr>
            <p:cNvPr id="926728" name="Text Box 8"/>
            <p:cNvSpPr txBox="1">
              <a:spLocks noChangeArrowheads="1"/>
            </p:cNvSpPr>
            <p:nvPr/>
          </p:nvSpPr>
          <p:spPr bwMode="auto">
            <a:xfrm>
              <a:off x="718420" y="4402855"/>
              <a:ext cx="3650853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r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2400" dirty="0" smtClean="0">
                  <a:solidFill>
                    <a:schemeClr val="tx1"/>
                  </a:solidFill>
                </a:rPr>
                <a:t>Συχνότητα </a:t>
              </a:r>
              <a:r>
                <a:rPr lang="el-GR" altLang="el-GR" sz="2400" dirty="0">
                  <a:solidFill>
                    <a:schemeClr val="tx1"/>
                  </a:solidFill>
                </a:rPr>
                <a:t>της </a:t>
              </a:r>
              <a:r>
                <a:rPr lang="el-GR" altLang="el-GR" sz="2400" dirty="0" smtClean="0">
                  <a:solidFill>
                    <a:schemeClr val="tx1"/>
                  </a:solidFill>
                </a:rPr>
                <a:t>διαταραχής:</a:t>
              </a:r>
              <a:endParaRPr lang="el-GR" altLang="el-GR" sz="2400" dirty="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TextBox 1"/>
                <p:cNvSpPr txBox="1"/>
                <p:nvPr/>
              </p:nvSpPr>
              <p:spPr>
                <a:xfrm>
                  <a:off x="4369273" y="4259850"/>
                  <a:ext cx="878638" cy="72026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𝒇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𝑻</m:t>
                            </m:r>
                          </m:den>
                        </m:f>
                      </m:oMath>
                    </m:oMathPara>
                  </a14:m>
                  <a:endParaRPr lang="el-GR" i="1" dirty="0"/>
                </a:p>
              </p:txBody>
            </p:sp>
          </mc:Choice>
          <mc:Fallback xmlns="">
            <p:sp>
              <p:nvSpPr>
                <p:cNvPr id="2" name="TextBox 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69273" y="4259850"/>
                  <a:ext cx="878638" cy="72026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" name="Ομάδα 5"/>
          <p:cNvGrpSpPr/>
          <p:nvPr/>
        </p:nvGrpSpPr>
        <p:grpSpPr>
          <a:xfrm>
            <a:off x="5273458" y="3381027"/>
            <a:ext cx="1773042" cy="1479072"/>
            <a:chOff x="5273458" y="3381027"/>
            <a:chExt cx="1773042" cy="1479072"/>
          </a:xfrm>
        </p:grpSpPr>
        <p:sp>
          <p:nvSpPr>
            <p:cNvPr id="3" name="Δεξί άγκιστρο 2"/>
            <p:cNvSpPr/>
            <p:nvPr/>
          </p:nvSpPr>
          <p:spPr bwMode="auto">
            <a:xfrm>
              <a:off x="5273458" y="3381027"/>
              <a:ext cx="588723" cy="1479072"/>
            </a:xfrm>
            <a:prstGeom prst="rightBrace">
              <a:avLst>
                <a:gd name="adj1" fmla="val 12588"/>
                <a:gd name="adj2" fmla="val 50000"/>
              </a:avLst>
            </a:prstGeom>
            <a:noFill/>
            <a:ln w="2857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285750" marR="0" indent="-28575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500" b="1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6004355" y="3896247"/>
                  <a:ext cx="1042145" cy="3847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b="1" i="1" smtClean="0">
                            <a:latin typeface="Cambria Math" panose="02040503050406030204" pitchFamily="18" charset="0"/>
                          </a:rPr>
                          <m:t>𝝊</m:t>
                        </m:r>
                        <m:r>
                          <a:rPr lang="el-GR" b="1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b="1" i="1" smtClean="0">
                            <a:latin typeface="Cambria Math" panose="02040503050406030204" pitchFamily="18" charset="0"/>
                          </a:rPr>
                          <m:t>𝝀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𝒇</m:t>
                        </m:r>
                      </m:oMath>
                    </m:oMathPara>
                  </a14:m>
                  <a:endParaRPr lang="el-GR" i="1" dirty="0"/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04355" y="3896247"/>
                  <a:ext cx="1042145" cy="384721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26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6723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990600" y="0"/>
            <a:ext cx="7162800" cy="889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400" dirty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ΕΞΙΣΩΣΗ ΚΥΜΑΤΟΣ ΗΜΙΤΟΝΟΕΙΔΟΥΣ  </a:t>
            </a:r>
            <a:r>
              <a:rPr lang="el-GR" sz="2400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ΚΥΜΑΤΟΣ</a:t>
            </a:r>
            <a:endParaRPr lang="en-US" sz="2400" i="1" dirty="0"/>
          </a:p>
        </p:txBody>
      </p:sp>
      <p:grpSp>
        <p:nvGrpSpPr>
          <p:cNvPr id="35" name="Ομάδα 34"/>
          <p:cNvGrpSpPr/>
          <p:nvPr/>
        </p:nvGrpSpPr>
        <p:grpSpPr>
          <a:xfrm>
            <a:off x="413359" y="1010687"/>
            <a:ext cx="7932372" cy="400110"/>
            <a:chOff x="413359" y="1010687"/>
            <a:chExt cx="7932372" cy="40011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3989538" y="1013550"/>
                  <a:ext cx="4356193" cy="3847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𝑫</m:t>
                        </m:r>
                        <m:d>
                          <m:dPr>
                            <m:ctrlPr>
                              <a:rPr lang="en-US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</m:d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𝑨</m:t>
                        </m:r>
                        <m:func>
                          <m:func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b="1" i="0" smtClean="0">
                                <a:latin typeface="Cambria Math" panose="02040503050406030204" pitchFamily="18" charset="0"/>
                              </a:rPr>
                              <m:t>𝐬𝐢𝐧</m:t>
                            </m:r>
                          </m:fName>
                          <m:e>
                            <m:d>
                              <m:dPr>
                                <m:begChr m:val="["/>
                                <m:endChr m:val="]"/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𝒌</m:t>
                                </m:r>
                                <m:d>
                                  <m:d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±</m:t>
                                    </m:r>
                                    <m:r>
                                      <a:rPr lang="el-GR" b="1" i="1" smtClean="0">
                                        <a:latin typeface="Cambria Math" panose="02040503050406030204" pitchFamily="18" charset="0"/>
                                      </a:rPr>
                                      <m:t>𝝊</m:t>
                                    </m:r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𝒕</m:t>
                                    </m:r>
                                  </m:e>
                                </m:d>
                                <m:r>
                                  <a:rPr lang="el-GR" b="1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l-GR" b="1" i="1" smtClean="0">
                                    <a:latin typeface="Cambria Math" panose="02040503050406030204" pitchFamily="18" charset="0"/>
                                  </a:rPr>
                                  <m:t>𝝋</m:t>
                                </m:r>
                              </m:e>
                            </m:d>
                          </m:e>
                        </m:func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89538" y="1013550"/>
                  <a:ext cx="4356193" cy="384721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" name="TextBox 3"/>
            <p:cNvSpPr txBox="1"/>
            <p:nvPr/>
          </p:nvSpPr>
          <p:spPr>
            <a:xfrm>
              <a:off x="413359" y="1010687"/>
              <a:ext cx="36375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dirty="0" err="1" smtClean="0">
                  <a:solidFill>
                    <a:schemeClr val="tx1"/>
                  </a:solidFill>
                </a:rPr>
                <a:t>Ημιτονική</a:t>
              </a:r>
              <a:r>
                <a:rPr lang="el-GR" sz="2000" dirty="0" smtClean="0">
                  <a:solidFill>
                    <a:schemeClr val="tx1"/>
                  </a:solidFill>
                </a:rPr>
                <a:t> Κυματική Εξίσωση:</a:t>
              </a:r>
              <a:endParaRPr lang="el-GR" sz="20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4" name="Ομάδα 33"/>
          <p:cNvGrpSpPr/>
          <p:nvPr/>
        </p:nvGrpSpPr>
        <p:grpSpPr>
          <a:xfrm>
            <a:off x="6256186" y="1435139"/>
            <a:ext cx="1490597" cy="932790"/>
            <a:chOff x="6256186" y="1522821"/>
            <a:chExt cx="1490597" cy="932790"/>
          </a:xfrm>
        </p:grpSpPr>
        <p:sp>
          <p:nvSpPr>
            <p:cNvPr id="5" name="Δεξί άγκιστρο 4"/>
            <p:cNvSpPr/>
            <p:nvPr/>
          </p:nvSpPr>
          <p:spPr bwMode="auto">
            <a:xfrm rot="5400000">
              <a:off x="6839211" y="1227895"/>
              <a:ext cx="324548" cy="914400"/>
            </a:xfrm>
            <a:prstGeom prst="rightBrace">
              <a:avLst>
                <a:gd name="adj1" fmla="val 23771"/>
                <a:gd name="adj2" fmla="val 50000"/>
              </a:avLst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285750" marR="0" indent="-28575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500" b="1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256186" y="1747725"/>
              <a:ext cx="149059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2000" dirty="0" smtClean="0">
                  <a:solidFill>
                    <a:schemeClr val="tx1"/>
                  </a:solidFill>
                </a:rPr>
                <a:t>Κυματικός παράγοντας</a:t>
              </a:r>
              <a:endParaRPr lang="el-GR" sz="20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1" name="Ομάδα 10"/>
          <p:cNvGrpSpPr/>
          <p:nvPr/>
        </p:nvGrpSpPr>
        <p:grpSpPr>
          <a:xfrm>
            <a:off x="8285472" y="1099585"/>
            <a:ext cx="616208" cy="1130048"/>
            <a:chOff x="7788756" y="1099585"/>
            <a:chExt cx="616208" cy="1268344"/>
          </a:xfrm>
        </p:grpSpPr>
        <p:sp>
          <p:nvSpPr>
            <p:cNvPr id="8" name="Δεξί άγκιστρο 7"/>
            <p:cNvSpPr/>
            <p:nvPr/>
          </p:nvSpPr>
          <p:spPr bwMode="auto">
            <a:xfrm>
              <a:off x="7788756" y="1099585"/>
              <a:ext cx="324548" cy="1268344"/>
            </a:xfrm>
            <a:prstGeom prst="rightBrace">
              <a:avLst>
                <a:gd name="adj1" fmla="val 23771"/>
                <a:gd name="adj2" fmla="val 50000"/>
              </a:avLst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285750" marR="0" indent="-28575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500" b="1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</a:endParaRPr>
            </a:p>
          </p:txBody>
        </p:sp>
        <p:cxnSp>
          <p:nvCxnSpPr>
            <p:cNvPr id="10" name="Ευθύγραμμο βέλος σύνδεσης 9"/>
            <p:cNvCxnSpPr>
              <a:stCxn id="8" idx="1"/>
            </p:cNvCxnSpPr>
            <p:nvPr/>
          </p:nvCxnSpPr>
          <p:spPr bwMode="auto">
            <a:xfrm>
              <a:off x="8113304" y="1733757"/>
              <a:ext cx="291660" cy="13968"/>
            </a:xfrm>
            <a:prstGeom prst="straightConnector1">
              <a:avLst/>
            </a:prstGeom>
            <a:noFill/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34442" y="2005195"/>
                <a:ext cx="415671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𝑫</m:t>
                      </m:r>
                      <m:d>
                        <m:dPr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𝑨</m:t>
                      </m:r>
                      <m:func>
                        <m:func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400" b="1" i="0" smtClean="0">
                              <a:latin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d>
                            <m:dPr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𝒌𝒙</m:t>
                              </m:r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±</m:t>
                              </m:r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𝒌</m:t>
                              </m:r>
                              <m:r>
                                <a:rPr lang="el-GR" sz="2400" b="1" i="1" smtClean="0"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  <m:r>
                                <a:rPr lang="el-GR" sz="24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l-GR" sz="2400" b="1" i="1" smtClean="0">
                                  <a:latin typeface="Cambria Math" panose="02040503050406030204" pitchFamily="18" charset="0"/>
                                </a:rPr>
                                <m:t>𝝋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442" y="2005195"/>
                <a:ext cx="4156715" cy="369332"/>
              </a:xfrm>
              <a:prstGeom prst="rect">
                <a:avLst/>
              </a:prstGeom>
              <a:blipFill>
                <a:blip r:embed="rId3"/>
                <a:stretch>
                  <a:fillRect l="-1320" b="-2623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6" name="Ομάδα 35"/>
          <p:cNvGrpSpPr/>
          <p:nvPr/>
        </p:nvGrpSpPr>
        <p:grpSpPr>
          <a:xfrm>
            <a:off x="3372012" y="2029727"/>
            <a:ext cx="1091774" cy="958952"/>
            <a:chOff x="3372012" y="2029727"/>
            <a:chExt cx="1091774" cy="958952"/>
          </a:xfrm>
        </p:grpSpPr>
        <p:grpSp>
          <p:nvGrpSpPr>
            <p:cNvPr id="17" name="Ομάδα 16"/>
            <p:cNvGrpSpPr/>
            <p:nvPr/>
          </p:nvGrpSpPr>
          <p:grpSpPr>
            <a:xfrm>
              <a:off x="3421633" y="2029727"/>
              <a:ext cx="432000" cy="650844"/>
              <a:chOff x="3571945" y="2493189"/>
              <a:chExt cx="432000" cy="650844"/>
            </a:xfrm>
          </p:grpSpPr>
          <p:sp>
            <p:nvSpPr>
              <p:cNvPr id="14" name="Οβάλ 13"/>
              <p:cNvSpPr/>
              <p:nvPr/>
            </p:nvSpPr>
            <p:spPr bwMode="auto">
              <a:xfrm>
                <a:off x="3571945" y="2493189"/>
                <a:ext cx="432000" cy="360000"/>
              </a:xfrm>
              <a:prstGeom prst="ellipse">
                <a:avLst/>
              </a:prstGeom>
              <a:noFill/>
              <a:ln w="1905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45720" rIns="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285750" marR="0" indent="-28575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2500" b="1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itchFamily="18" charset="0"/>
                </a:endParaRPr>
              </a:p>
            </p:txBody>
          </p:sp>
          <p:cxnSp>
            <p:nvCxnSpPr>
              <p:cNvPr id="16" name="Ευθύγραμμο βέλος σύνδεσης 15"/>
              <p:cNvCxnSpPr/>
              <p:nvPr/>
            </p:nvCxnSpPr>
            <p:spPr bwMode="auto">
              <a:xfrm flipH="1">
                <a:off x="3782860" y="2853189"/>
                <a:ext cx="0" cy="290844"/>
              </a:xfrm>
              <a:prstGeom prst="straightConnector1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Ορθογώνιο 17"/>
                <p:cNvSpPr/>
                <p:nvPr/>
              </p:nvSpPr>
              <p:spPr>
                <a:xfrm>
                  <a:off x="3372012" y="2588569"/>
                  <a:ext cx="109177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𝒌</m:t>
                        </m:r>
                        <m:r>
                          <a:rPr lang="el-GR" sz="2000" i="1">
                            <a:latin typeface="Cambria Math" panose="02040503050406030204" pitchFamily="18" charset="0"/>
                          </a:rPr>
                          <m:t>𝝊</m:t>
                        </m:r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sz="2000" b="1" i="1" smtClean="0">
                            <a:latin typeface="Cambria Math" panose="02040503050406030204" pitchFamily="18" charset="0"/>
                          </a:rPr>
                          <m:t>𝝎</m:t>
                        </m:r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18" name="Ορθογώνιο 1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72012" y="2588569"/>
                  <a:ext cx="1091774" cy="400110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Ορθογώνιο 18"/>
              <p:cNvSpPr/>
              <p:nvPr/>
            </p:nvSpPr>
            <p:spPr>
              <a:xfrm>
                <a:off x="3561990" y="3016541"/>
                <a:ext cx="889795" cy="6756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i="1" smtClean="0">
                          <a:latin typeface="Cambria Math" panose="02040503050406030204" pitchFamily="18" charset="0"/>
                        </a:rPr>
                        <m:t>𝝊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1" smtClean="0">
                              <a:latin typeface="Cambria Math" panose="02040503050406030204" pitchFamily="18" charset="0"/>
                            </a:rPr>
                            <m:t>𝝀</m:t>
                          </m:r>
                        </m:num>
                        <m:den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𝑻</m:t>
                          </m:r>
                        </m:den>
                      </m:f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19" name="Ορθογώνιο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1990" y="3016541"/>
                <a:ext cx="889795" cy="67569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Ορθογώνιο 19"/>
              <p:cNvSpPr/>
              <p:nvPr/>
            </p:nvSpPr>
            <p:spPr>
              <a:xfrm>
                <a:off x="3609367" y="3852923"/>
                <a:ext cx="1119024" cy="6685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i="1" smtClean="0">
                          <a:latin typeface="Cambria Math" panose="02040503050406030204" pitchFamily="18" charset="0"/>
                        </a:rPr>
                        <m:t>𝝎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l-GR" sz="2000" b="1" i="1" smtClean="0">
                              <a:latin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𝑻</m:t>
                          </m:r>
                        </m:den>
                      </m:f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20" name="Ορθογώνιο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9367" y="3852923"/>
                <a:ext cx="1119024" cy="66851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7" name="Ομάδα 36"/>
          <p:cNvGrpSpPr/>
          <p:nvPr/>
        </p:nvGrpSpPr>
        <p:grpSpPr>
          <a:xfrm>
            <a:off x="4653857" y="2738844"/>
            <a:ext cx="2437063" cy="1782595"/>
            <a:chOff x="4653857" y="2738844"/>
            <a:chExt cx="2437063" cy="1782595"/>
          </a:xfrm>
        </p:grpSpPr>
        <p:grpSp>
          <p:nvGrpSpPr>
            <p:cNvPr id="21" name="Ομάδα 20"/>
            <p:cNvGrpSpPr/>
            <p:nvPr/>
          </p:nvGrpSpPr>
          <p:grpSpPr>
            <a:xfrm>
              <a:off x="4653857" y="2738844"/>
              <a:ext cx="616208" cy="1782595"/>
              <a:chOff x="7788756" y="1099585"/>
              <a:chExt cx="616208" cy="1268344"/>
            </a:xfrm>
          </p:grpSpPr>
          <p:sp>
            <p:nvSpPr>
              <p:cNvPr id="22" name="Δεξί άγκιστρο 21"/>
              <p:cNvSpPr/>
              <p:nvPr/>
            </p:nvSpPr>
            <p:spPr bwMode="auto">
              <a:xfrm>
                <a:off x="7788756" y="1099585"/>
                <a:ext cx="324548" cy="1268344"/>
              </a:xfrm>
              <a:prstGeom prst="rightBrace">
                <a:avLst>
                  <a:gd name="adj1" fmla="val 23771"/>
                  <a:gd name="adj2" fmla="val 50000"/>
                </a:avLst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45720" rIns="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285750" marR="0" indent="-28575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2500" b="1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itchFamily="18" charset="0"/>
                </a:endParaRPr>
              </a:p>
            </p:txBody>
          </p:sp>
          <p:cxnSp>
            <p:nvCxnSpPr>
              <p:cNvPr id="23" name="Ευθύγραμμο βέλος σύνδεσης 22"/>
              <p:cNvCxnSpPr>
                <a:stCxn id="22" idx="1"/>
              </p:cNvCxnSpPr>
              <p:nvPr/>
            </p:nvCxnSpPr>
            <p:spPr bwMode="auto">
              <a:xfrm>
                <a:off x="8113304" y="1733757"/>
                <a:ext cx="291660" cy="13968"/>
              </a:xfrm>
              <a:prstGeom prst="straightConnector1">
                <a:avLst/>
              </a:prstGeom>
              <a:noFill/>
              <a:ln w="571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Ορθογώνιο 23"/>
                <p:cNvSpPr/>
                <p:nvPr/>
              </p:nvSpPr>
              <p:spPr>
                <a:xfrm>
                  <a:off x="5298443" y="3291298"/>
                  <a:ext cx="1792477" cy="675698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𝒌</m:t>
                        </m:r>
                        <m:f>
                          <m:fPr>
                            <m:ctrlPr>
                              <a:rPr lang="en-US" sz="20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2000" b="1" i="1" smtClean="0">
                                <a:latin typeface="Cambria Math" panose="02040503050406030204" pitchFamily="18" charset="0"/>
                              </a:rPr>
                              <m:t>𝝀</m:t>
                            </m:r>
                          </m:num>
                          <m:den>
                            <m: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  <m:t>𝑻</m:t>
                            </m:r>
                          </m:den>
                        </m:f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l-GR" sz="2000" b="1" i="1" smtClean="0">
                                <a:latin typeface="Cambria Math" panose="02040503050406030204" pitchFamily="18" charset="0"/>
                              </a:rPr>
                              <m:t>𝝅</m:t>
                            </m:r>
                          </m:num>
                          <m:den>
                            <m: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  <m:t>𝑻</m:t>
                            </m:r>
                          </m:den>
                        </m:f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    </m:t>
                        </m:r>
                        <m:r>
                          <a:rPr lang="en-US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⇒</m:t>
                        </m:r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24" name="Ορθογώνιο 2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98443" y="3291298"/>
                  <a:ext cx="1792477" cy="675698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9" name="Ομάδα 28"/>
          <p:cNvGrpSpPr/>
          <p:nvPr/>
        </p:nvGrpSpPr>
        <p:grpSpPr>
          <a:xfrm>
            <a:off x="7035306" y="3178254"/>
            <a:ext cx="1245277" cy="1218241"/>
            <a:chOff x="7035306" y="3290988"/>
            <a:chExt cx="1245277" cy="121824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Ορθογώνιο 24"/>
                <p:cNvSpPr/>
                <p:nvPr/>
              </p:nvSpPr>
              <p:spPr>
                <a:xfrm>
                  <a:off x="7035306" y="3290988"/>
                  <a:ext cx="1245277" cy="786241"/>
                </a:xfrm>
                <a:prstGeom prst="rect">
                  <a:avLst/>
                </a:prstGeom>
                <a:ln w="28575">
                  <a:solidFill>
                    <a:schemeClr val="tx1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𝒌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l-G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𝝅</m:t>
                            </m:r>
                          </m:num>
                          <m:den>
                            <m:r>
                              <a:rPr lang="el-G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𝝀</m:t>
                            </m:r>
                          </m:den>
                        </m:f>
                      </m:oMath>
                    </m:oMathPara>
                  </a14:m>
                  <a:endParaRPr lang="el-GR" sz="2400" dirty="0"/>
                </a:p>
              </p:txBody>
            </p:sp>
          </mc:Choice>
          <mc:Fallback xmlns="">
            <p:sp>
              <p:nvSpPr>
                <p:cNvPr id="25" name="Ορθογώνιο 2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35306" y="3290988"/>
                  <a:ext cx="1245277" cy="786241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  <a:ln w="28575"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6" name="Ευθύγραμμο βέλος σύνδεσης 25"/>
            <p:cNvCxnSpPr/>
            <p:nvPr/>
          </p:nvCxnSpPr>
          <p:spPr bwMode="auto">
            <a:xfrm rot="5400000">
              <a:off x="7432527" y="4286245"/>
              <a:ext cx="432000" cy="13968"/>
            </a:xfrm>
            <a:prstGeom prst="straightConnector1">
              <a:avLst/>
            </a:prstGeom>
            <a:noFill/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sp>
        <p:nvSpPr>
          <p:cNvPr id="27" name="TextBox 26"/>
          <p:cNvSpPr txBox="1"/>
          <p:nvPr/>
        </p:nvSpPr>
        <p:spPr>
          <a:xfrm>
            <a:off x="6732176" y="4252976"/>
            <a:ext cx="18606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000" dirty="0" err="1" smtClean="0">
                <a:solidFill>
                  <a:schemeClr val="tx1"/>
                </a:solidFill>
              </a:rPr>
              <a:t>Κυματαριθμός</a:t>
            </a:r>
            <a:r>
              <a:rPr lang="el-GR" sz="2000" dirty="0" smtClean="0">
                <a:solidFill>
                  <a:schemeClr val="tx1"/>
                </a:solidFill>
              </a:rPr>
              <a:t> κύματος</a:t>
            </a:r>
            <a:endParaRPr lang="el-GR" sz="200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73439" y="4668532"/>
                <a:ext cx="403969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𝑫</m:t>
                      </m:r>
                      <m:d>
                        <m:dPr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𝑨</m:t>
                      </m:r>
                      <m:func>
                        <m:func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400" b="1" i="0" smtClean="0">
                              <a:latin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d>
                            <m:dPr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𝒌𝒙</m:t>
                              </m:r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±</m:t>
                              </m:r>
                              <m:r>
                                <a:rPr lang="el-GR" sz="2400" b="1" i="1" smtClean="0"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  <m:r>
                                <a:rPr lang="el-GR" sz="24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l-GR" sz="2400" b="1" i="1" smtClean="0">
                                  <a:latin typeface="Cambria Math" panose="02040503050406030204" pitchFamily="18" charset="0"/>
                                </a:rPr>
                                <m:t>𝝋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439" y="4668532"/>
                <a:ext cx="4039696" cy="369332"/>
              </a:xfrm>
              <a:prstGeom prst="rect">
                <a:avLst/>
              </a:prstGeom>
              <a:blipFill>
                <a:blip r:embed="rId9"/>
                <a:stretch>
                  <a:fillRect l="-1360" b="-2833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8" name="Ομάδα 37"/>
          <p:cNvGrpSpPr/>
          <p:nvPr/>
        </p:nvGrpSpPr>
        <p:grpSpPr>
          <a:xfrm>
            <a:off x="539487" y="5113020"/>
            <a:ext cx="6541141" cy="668516"/>
            <a:chOff x="539487" y="5113020"/>
            <a:chExt cx="6541141" cy="66851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Ορθογώνιο 29"/>
                <p:cNvSpPr/>
                <p:nvPr/>
              </p:nvSpPr>
              <p:spPr>
                <a:xfrm>
                  <a:off x="539487" y="5113020"/>
                  <a:ext cx="1119024" cy="66851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i="1" smtClean="0">
                            <a:latin typeface="Cambria Math" panose="02040503050406030204" pitchFamily="18" charset="0"/>
                          </a:rPr>
                          <m:t>𝝎</m:t>
                        </m:r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l-GR" sz="2000" b="1" i="1" smtClean="0">
                                <a:latin typeface="Cambria Math" panose="02040503050406030204" pitchFamily="18" charset="0"/>
                              </a:rPr>
                              <m:t>𝝅</m:t>
                            </m:r>
                          </m:num>
                          <m:den>
                            <m: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  <m:t>𝑻</m:t>
                            </m:r>
                          </m:den>
                        </m:f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30" name="Ορθογώνιο 2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9487" y="5113020"/>
                  <a:ext cx="1119024" cy="668516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2" name="TextBox 31"/>
            <p:cNvSpPr txBox="1"/>
            <p:nvPr/>
          </p:nvSpPr>
          <p:spPr>
            <a:xfrm>
              <a:off x="1642280" y="5232152"/>
              <a:ext cx="543834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dirty="0" smtClean="0">
                  <a:solidFill>
                    <a:schemeClr val="tx1"/>
                  </a:solidFill>
                </a:rPr>
                <a:t>Γωνιακή συχνότητα – Περιοδικότητα στο χρόνο</a:t>
              </a:r>
              <a:endParaRPr lang="el-GR" sz="20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9" name="Ομάδα 38"/>
          <p:cNvGrpSpPr/>
          <p:nvPr/>
        </p:nvGrpSpPr>
        <p:grpSpPr>
          <a:xfrm>
            <a:off x="534442" y="5844166"/>
            <a:ext cx="5904508" cy="670505"/>
            <a:chOff x="534442" y="5844166"/>
            <a:chExt cx="5904508" cy="67050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Ορθογώνιο 30"/>
                <p:cNvSpPr/>
                <p:nvPr/>
              </p:nvSpPr>
              <p:spPr>
                <a:xfrm>
                  <a:off x="534442" y="5844166"/>
                  <a:ext cx="1070934" cy="670505"/>
                </a:xfrm>
                <a:prstGeom prst="rect">
                  <a:avLst/>
                </a:prstGeom>
                <a:ln w="28575"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𝒌</m:t>
                        </m:r>
                        <m:r>
                          <a:rPr lang="en-U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l-GR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𝝅</m:t>
                            </m:r>
                          </m:num>
                          <m:den>
                            <m:r>
                              <a:rPr lang="el-GR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𝝀</m:t>
                            </m:r>
                          </m:den>
                        </m:f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31" name="Ορθογώνιο 3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4442" y="5844166"/>
                  <a:ext cx="1070934" cy="670505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  <a:ln w="28575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3" name="TextBox 32"/>
            <p:cNvSpPr txBox="1"/>
            <p:nvPr/>
          </p:nvSpPr>
          <p:spPr>
            <a:xfrm>
              <a:off x="1644368" y="5923170"/>
              <a:ext cx="479458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dirty="0" err="1" smtClean="0">
                  <a:solidFill>
                    <a:schemeClr val="tx1"/>
                  </a:solidFill>
                </a:rPr>
                <a:t>Κυματαριθμός</a:t>
              </a:r>
              <a:r>
                <a:rPr lang="el-GR" sz="2000" dirty="0" smtClean="0">
                  <a:solidFill>
                    <a:schemeClr val="tx1"/>
                  </a:solidFill>
                </a:rPr>
                <a:t> – Περιοδικότητα στο χώρο</a:t>
              </a:r>
              <a:endParaRPr lang="el-GR" sz="20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3" name="Ομάδα 42"/>
          <p:cNvGrpSpPr/>
          <p:nvPr/>
        </p:nvGrpSpPr>
        <p:grpSpPr>
          <a:xfrm>
            <a:off x="5561556" y="3692239"/>
            <a:ext cx="828805" cy="299396"/>
            <a:chOff x="5561556" y="3692239"/>
            <a:chExt cx="828805" cy="299396"/>
          </a:xfrm>
        </p:grpSpPr>
        <p:cxnSp>
          <p:nvCxnSpPr>
            <p:cNvPr id="41" name="Ευθεία γραμμή σύνδεσης 40"/>
            <p:cNvCxnSpPr/>
            <p:nvPr/>
          </p:nvCxnSpPr>
          <p:spPr bwMode="auto">
            <a:xfrm flipH="1">
              <a:off x="5561556" y="3692239"/>
              <a:ext cx="275573" cy="272256"/>
            </a:xfrm>
            <a:prstGeom prst="line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2" name="Ευθεία γραμμή σύνδεσης 41"/>
            <p:cNvCxnSpPr/>
            <p:nvPr/>
          </p:nvCxnSpPr>
          <p:spPr bwMode="auto">
            <a:xfrm flipH="1">
              <a:off x="6114788" y="3719379"/>
              <a:ext cx="275573" cy="272256"/>
            </a:xfrm>
            <a:prstGeom prst="line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2330910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9" grpId="0"/>
      <p:bldP spid="20" grpId="0"/>
      <p:bldP spid="27" grpId="0"/>
      <p:bldP spid="2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3410" name="Rectangle 2"/>
          <p:cNvSpPr>
            <a:spLocks noChangeArrowheads="1"/>
          </p:cNvSpPr>
          <p:nvPr/>
        </p:nvSpPr>
        <p:spPr bwMode="auto">
          <a:xfrm>
            <a:off x="765175" y="0"/>
            <a:ext cx="7720013" cy="4873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40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ΑΝΑΠΑΡΑΣΤΑΣΗ ΑΡΜΟΝΙΚΟΥ ΚΥΜΑΤΟΣ</a:t>
            </a:r>
            <a:endParaRPr lang="en-US" sz="2400">
              <a:solidFill>
                <a:srgbClr val="FC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481013" y="1604963"/>
            <a:ext cx="6753225" cy="2117725"/>
            <a:chOff x="303" y="1176"/>
            <a:chExt cx="2564" cy="1334"/>
          </a:xfrm>
        </p:grpSpPr>
        <p:graphicFrame>
          <p:nvGraphicFramePr>
            <p:cNvPr id="19475" name="Object 4"/>
            <p:cNvGraphicFramePr>
              <a:graphicFrameLocks noChangeAspect="1"/>
            </p:cNvGraphicFramePr>
            <p:nvPr/>
          </p:nvGraphicFramePr>
          <p:xfrm>
            <a:off x="303" y="1176"/>
            <a:ext cx="2564" cy="13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567" name="Γράφημα" r:id="rId3" imgW="4905756" imgH="2553018" progId="Excel.Chart.8">
                    <p:embed/>
                  </p:oleObj>
                </mc:Choice>
                <mc:Fallback>
                  <p:oleObj name="Γράφημα" r:id="rId3" imgW="4905756" imgH="2553018" progId="Excel.Chart.8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3" y="1176"/>
                          <a:ext cx="2564" cy="133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2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476" name="Text Box 5"/>
            <p:cNvSpPr txBox="1">
              <a:spLocks noChangeArrowheads="1"/>
            </p:cNvSpPr>
            <p:nvPr/>
          </p:nvSpPr>
          <p:spPr bwMode="auto">
            <a:xfrm>
              <a:off x="2647" y="1857"/>
              <a:ext cx="187" cy="13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sz="1400" i="1"/>
                <a:t>t </a:t>
              </a:r>
              <a:r>
                <a:rPr lang="en-US" altLang="el-GR" sz="1400"/>
                <a:t>(</a:t>
              </a:r>
              <a:r>
                <a:rPr lang="en-US" altLang="el-GR" sz="1400" i="1"/>
                <a:t>s</a:t>
              </a:r>
              <a:r>
                <a:rPr lang="en-US" altLang="el-GR" sz="1400"/>
                <a:t>)</a:t>
              </a:r>
              <a:endParaRPr lang="el-GR" altLang="el-GR" sz="1400" i="1"/>
            </a:p>
          </p:txBody>
        </p:sp>
      </p:grp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493713" y="4386263"/>
            <a:ext cx="7134225" cy="2074862"/>
            <a:chOff x="311" y="2763"/>
            <a:chExt cx="2497" cy="1307"/>
          </a:xfrm>
        </p:grpSpPr>
        <p:graphicFrame>
          <p:nvGraphicFramePr>
            <p:cNvPr id="19473" name="Object 7"/>
            <p:cNvGraphicFramePr>
              <a:graphicFrameLocks noChangeAspect="1"/>
            </p:cNvGraphicFramePr>
            <p:nvPr/>
          </p:nvGraphicFramePr>
          <p:xfrm>
            <a:off x="311" y="2763"/>
            <a:ext cx="2453" cy="13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568" name="Γράφημα" r:id="rId5" imgW="4905756" imgH="2553018" progId="Excel.Chart.8">
                    <p:embed/>
                  </p:oleObj>
                </mc:Choice>
                <mc:Fallback>
                  <p:oleObj name="Γράφημα" r:id="rId5" imgW="4905756" imgH="2553018" progId="Excel.Chart.8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1" y="2763"/>
                          <a:ext cx="2453" cy="130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2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474" name="Text Box 8"/>
            <p:cNvSpPr txBox="1">
              <a:spLocks noChangeArrowheads="1"/>
            </p:cNvSpPr>
            <p:nvPr/>
          </p:nvSpPr>
          <p:spPr bwMode="auto">
            <a:xfrm>
              <a:off x="2562" y="3441"/>
              <a:ext cx="246" cy="13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sz="1400" i="1"/>
                <a:t>x </a:t>
              </a:r>
              <a:r>
                <a:rPr lang="en-US" altLang="el-GR" sz="1400"/>
                <a:t>(</a:t>
              </a:r>
              <a:r>
                <a:rPr lang="en-US" altLang="el-GR" sz="1400" i="1"/>
                <a:t>m</a:t>
              </a:r>
              <a:r>
                <a:rPr lang="en-US" altLang="el-GR" sz="1400"/>
                <a:t>)</a:t>
              </a:r>
              <a:endParaRPr lang="el-GR" altLang="el-GR" sz="1400" i="1"/>
            </a:p>
          </p:txBody>
        </p:sp>
      </p:grpSp>
      <p:graphicFrame>
        <p:nvGraphicFramePr>
          <p:cNvPr id="913417" name="Object 9"/>
          <p:cNvGraphicFramePr>
            <a:graphicFrameLocks noChangeAspect="1"/>
          </p:cNvGraphicFramePr>
          <p:nvPr/>
        </p:nvGraphicFramePr>
        <p:xfrm>
          <a:off x="2820988" y="630238"/>
          <a:ext cx="3376612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69" name="Εξίσωση" r:id="rId7" imgW="2362200" imgH="285883" progId="Equation.3">
                  <p:embed/>
                </p:oleObj>
              </mc:Choice>
              <mc:Fallback>
                <p:oleObj name="Εξίσωση" r:id="rId7" imgW="2362200" imgH="285883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0988" y="630238"/>
                        <a:ext cx="3376612" cy="56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3418" name="Object 10"/>
          <p:cNvGraphicFramePr>
            <a:graphicFrameLocks noChangeAspect="1"/>
          </p:cNvGraphicFramePr>
          <p:nvPr/>
        </p:nvGraphicFramePr>
        <p:xfrm>
          <a:off x="538163" y="1395413"/>
          <a:ext cx="3121025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70" name="Εξίσωση" r:id="rId9" imgW="2800250" imgH="285883" progId="Equation.3">
                  <p:embed/>
                </p:oleObj>
              </mc:Choice>
              <mc:Fallback>
                <p:oleObj name="Εξίσωση" r:id="rId9" imgW="2800250" imgH="285883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163" y="1395413"/>
                        <a:ext cx="3121025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3419" name="Object 11"/>
          <p:cNvGraphicFramePr>
            <a:graphicFrameLocks noChangeAspect="1"/>
          </p:cNvGraphicFramePr>
          <p:nvPr/>
        </p:nvGraphicFramePr>
        <p:xfrm>
          <a:off x="476250" y="4141788"/>
          <a:ext cx="3233738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71" name="Εξίσωση" r:id="rId11" imgW="2800250" imgH="285883" progId="Equation.3">
                  <p:embed/>
                </p:oleObj>
              </mc:Choice>
              <mc:Fallback>
                <p:oleObj name="Εξίσωση" r:id="rId11" imgW="2800250" imgH="285883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250" y="4141788"/>
                        <a:ext cx="3233738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3965575" y="1544638"/>
            <a:ext cx="831850" cy="354012"/>
            <a:chOff x="2498" y="1138"/>
            <a:chExt cx="524" cy="223"/>
          </a:xfrm>
        </p:grpSpPr>
        <p:sp>
          <p:nvSpPr>
            <p:cNvPr id="19471" name="Line 12"/>
            <p:cNvSpPr>
              <a:spLocks noChangeShapeType="1"/>
            </p:cNvSpPr>
            <p:nvPr/>
          </p:nvSpPr>
          <p:spPr bwMode="auto">
            <a:xfrm>
              <a:off x="2498" y="1361"/>
              <a:ext cx="479" cy="0"/>
            </a:xfrm>
            <a:prstGeom prst="line">
              <a:avLst/>
            </a:prstGeom>
            <a:noFill/>
            <a:ln w="25400">
              <a:solidFill>
                <a:schemeClr val="tx2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19472" name="Text Box 13"/>
            <p:cNvSpPr txBox="1">
              <a:spLocks noChangeArrowheads="1"/>
            </p:cNvSpPr>
            <p:nvPr/>
          </p:nvSpPr>
          <p:spPr bwMode="auto">
            <a:xfrm>
              <a:off x="2529" y="1138"/>
              <a:ext cx="493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sz="1800" i="1"/>
                <a:t>T=0,2 s</a:t>
              </a:r>
              <a:endParaRPr lang="el-GR" altLang="el-GR" sz="1800" i="1"/>
            </a:p>
          </p:txBody>
        </p:sp>
      </p:grpSp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4497388" y="4321175"/>
            <a:ext cx="914400" cy="354013"/>
            <a:chOff x="2833" y="2722"/>
            <a:chExt cx="576" cy="223"/>
          </a:xfrm>
        </p:grpSpPr>
        <p:sp>
          <p:nvSpPr>
            <p:cNvPr id="19469" name="Line 16"/>
            <p:cNvSpPr>
              <a:spLocks noChangeShapeType="1"/>
            </p:cNvSpPr>
            <p:nvPr/>
          </p:nvSpPr>
          <p:spPr bwMode="auto">
            <a:xfrm>
              <a:off x="2833" y="2945"/>
              <a:ext cx="576" cy="0"/>
            </a:xfrm>
            <a:prstGeom prst="line">
              <a:avLst/>
            </a:prstGeom>
            <a:noFill/>
            <a:ln w="25400">
              <a:solidFill>
                <a:schemeClr val="tx2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19470" name="Text Box 17"/>
            <p:cNvSpPr txBox="1">
              <a:spLocks noChangeArrowheads="1"/>
            </p:cNvSpPr>
            <p:nvPr/>
          </p:nvSpPr>
          <p:spPr bwMode="auto">
            <a:xfrm>
              <a:off x="2864" y="2722"/>
              <a:ext cx="493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1800" i="1"/>
                <a:t>λ</a:t>
              </a:r>
              <a:r>
                <a:rPr lang="en-US" altLang="el-GR" sz="1800" i="1"/>
                <a:t>=</a:t>
              </a:r>
              <a:r>
                <a:rPr lang="el-GR" altLang="el-GR" sz="1800" i="1"/>
                <a:t>2</a:t>
              </a:r>
              <a:r>
                <a:rPr lang="en-US" altLang="el-GR" sz="1800" i="1"/>
                <a:t>,</a:t>
              </a:r>
              <a:r>
                <a:rPr lang="el-GR" altLang="el-GR" sz="1800" i="1"/>
                <a:t>4</a:t>
              </a:r>
              <a:r>
                <a:rPr lang="en-US" altLang="el-GR" sz="1800" i="1"/>
                <a:t> m</a:t>
              </a:r>
              <a:endParaRPr lang="el-GR" altLang="el-GR" sz="1800" i="1"/>
            </a:p>
          </p:txBody>
        </p:sp>
      </p:grp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127750" y="1544638"/>
            <a:ext cx="23574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000"/>
              <a:t>Ιστορικό Κύματος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5976938" y="4275138"/>
            <a:ext cx="26622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000"/>
              <a:t>Στιγμιότυπο Κύματος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3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913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3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913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3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2" dur="500"/>
                                        <p:tgtEl>
                                          <p:spTgt spid="913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0578" name="Rectangle 2"/>
          <p:cNvSpPr>
            <a:spLocks noChangeArrowheads="1"/>
          </p:cNvSpPr>
          <p:nvPr/>
        </p:nvSpPr>
        <p:spPr bwMode="auto">
          <a:xfrm>
            <a:off x="990600" y="0"/>
            <a:ext cx="7162800" cy="4873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40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ΤΥΠΟΙ ΜΗΧΑΝΙΚΩΝ ΚΥΜΑΤΩΝ</a:t>
            </a:r>
            <a:endParaRPr lang="en-US" sz="2400">
              <a:solidFill>
                <a:srgbClr val="FC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0484" name="Text Box 5"/>
          <p:cNvSpPr txBox="1">
            <a:spLocks noChangeArrowheads="1"/>
          </p:cNvSpPr>
          <p:nvPr/>
        </p:nvSpPr>
        <p:spPr bwMode="auto">
          <a:xfrm>
            <a:off x="495300" y="881063"/>
            <a:ext cx="33940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400" dirty="0"/>
              <a:t>	ΕΓΚΑΡΣΙΑ ΚΥΜΑΤΑ:</a:t>
            </a:r>
          </a:p>
        </p:txBody>
      </p:sp>
      <p:graphicFrame>
        <p:nvGraphicFramePr>
          <p:cNvPr id="2048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4425583"/>
              </p:ext>
            </p:extLst>
          </p:nvPr>
        </p:nvGraphicFramePr>
        <p:xfrm>
          <a:off x="4040188" y="796396"/>
          <a:ext cx="1651000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5" name="Εξίσωση" r:id="rId3" imgW="590450" imgH="152311" progId="Equation.3">
                  <p:embed/>
                </p:oleObj>
              </mc:Choice>
              <mc:Fallback>
                <p:oleObj name="Εξίσωση" r:id="rId3" imgW="590450" imgH="152311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0188" y="796396"/>
                        <a:ext cx="1651000" cy="593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495299" y="4019382"/>
            <a:ext cx="33940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400" dirty="0"/>
              <a:t>	ΔΙΑΜΗΚΗ ΚΥΜΑΤΑ:</a:t>
            </a:r>
          </a:p>
        </p:txBody>
      </p:sp>
      <p:graphicFrame>
        <p:nvGraphicFramePr>
          <p:cNvPr id="8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9135604"/>
              </p:ext>
            </p:extLst>
          </p:nvPr>
        </p:nvGraphicFramePr>
        <p:xfrm>
          <a:off x="4056063" y="3968582"/>
          <a:ext cx="1619250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6" name="Εξίσωση" r:id="rId5" imgW="571699" imgH="152311" progId="Equation.3">
                  <p:embed/>
                </p:oleObj>
              </mc:Choice>
              <mc:Fallback>
                <p:oleObj name="Εξίσωση" r:id="rId5" imgW="571699" imgH="152311" progId="Equation.3">
                  <p:embed/>
                  <p:pic>
                    <p:nvPicPr>
                      <p:cNvPr id="2150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6063" y="3968582"/>
                        <a:ext cx="1619250" cy="593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Ομάδα 2"/>
          <p:cNvGrpSpPr/>
          <p:nvPr/>
        </p:nvGrpSpPr>
        <p:grpSpPr>
          <a:xfrm>
            <a:off x="514350" y="1817158"/>
            <a:ext cx="8067675" cy="1200329"/>
            <a:chOff x="514350" y="1817158"/>
            <a:chExt cx="8067675" cy="1200329"/>
          </a:xfrm>
        </p:grpSpPr>
        <p:sp>
          <p:nvSpPr>
            <p:cNvPr id="20483" name="Text Box 4"/>
            <p:cNvSpPr txBox="1">
              <a:spLocks noChangeArrowheads="1"/>
            </p:cNvSpPr>
            <p:nvPr/>
          </p:nvSpPr>
          <p:spPr bwMode="auto">
            <a:xfrm>
              <a:off x="514350" y="1817158"/>
              <a:ext cx="8067675" cy="1200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2400" dirty="0"/>
                <a:t>	</a:t>
              </a:r>
              <a:r>
                <a:rPr lang="el-GR" altLang="el-GR" sz="2400" dirty="0">
                  <a:solidFill>
                    <a:schemeClr val="hlink"/>
                  </a:solidFill>
                </a:rPr>
                <a:t>Η</a:t>
              </a:r>
              <a:r>
                <a:rPr lang="el-GR" altLang="el-GR" sz="2400" dirty="0"/>
                <a:t> </a:t>
              </a:r>
              <a:r>
                <a:rPr lang="el-GR" altLang="el-GR" sz="2400" dirty="0">
                  <a:solidFill>
                    <a:schemeClr val="hlink"/>
                  </a:solidFill>
                </a:rPr>
                <a:t>Διεύθυνση ταλάντωσης των υλικών σημείων του μέσου διάδοσης </a:t>
              </a:r>
              <a:r>
                <a:rPr lang="el-GR" altLang="el-GR" sz="2400" dirty="0">
                  <a:solidFill>
                    <a:srgbClr val="FC0000"/>
                  </a:solidFill>
                </a:rPr>
                <a:t>είναι κάθετη</a:t>
              </a:r>
              <a:r>
                <a:rPr lang="el-GR" altLang="el-GR" sz="2400" dirty="0">
                  <a:solidFill>
                    <a:schemeClr val="hlink"/>
                  </a:solidFill>
                </a:rPr>
                <a:t> στη διεύθυνση διάδοσης </a:t>
              </a:r>
              <a:r>
                <a:rPr lang="el-GR" altLang="el-GR" sz="2400" dirty="0" smtClean="0">
                  <a:solidFill>
                    <a:schemeClr val="hlink"/>
                  </a:solidFill>
                </a:rPr>
                <a:t>    του </a:t>
              </a:r>
              <a:r>
                <a:rPr lang="el-GR" altLang="el-GR" sz="2400" dirty="0">
                  <a:solidFill>
                    <a:schemeClr val="hlink"/>
                  </a:solidFill>
                </a:rPr>
                <a:t>κύματος</a:t>
              </a:r>
              <a:r>
                <a:rPr lang="el-GR" altLang="el-GR" sz="2400" dirty="0" smtClean="0">
                  <a:solidFill>
                    <a:schemeClr val="hlink"/>
                  </a:solidFill>
                </a:rPr>
                <a:t>.</a:t>
              </a:r>
              <a:endParaRPr lang="el-GR" altLang="el-GR" sz="2400" dirty="0">
                <a:solidFill>
                  <a:schemeClr val="hlink"/>
                </a:solidFill>
              </a:endParaRP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" name="TextBox 1"/>
                <p:cNvSpPr txBox="1"/>
                <p:nvPr/>
              </p:nvSpPr>
              <p:spPr>
                <a:xfrm>
                  <a:off x="7016044" y="2224962"/>
                  <a:ext cx="299156" cy="382772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𝒓</m:t>
                            </m:r>
                          </m:e>
                        </m:acc>
                      </m:oMath>
                    </m:oMathPara>
                  </a14:m>
                  <a:endParaRPr lang="el-GR" dirty="0"/>
                </a:p>
              </p:txBody>
            </p:sp>
          </mc:Choice>
          <mc:Fallback>
            <p:sp>
              <p:nvSpPr>
                <p:cNvPr id="2" name="TextBox 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16044" y="2224962"/>
                  <a:ext cx="299156" cy="38277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" name="Ομάδα 3"/>
          <p:cNvGrpSpPr/>
          <p:nvPr/>
        </p:nvGrpSpPr>
        <p:grpSpPr>
          <a:xfrm>
            <a:off x="523875" y="4894094"/>
            <a:ext cx="8067675" cy="1200329"/>
            <a:chOff x="523875" y="4894094"/>
            <a:chExt cx="8067675" cy="1200329"/>
          </a:xfrm>
        </p:grpSpPr>
        <p:sp>
          <p:nvSpPr>
            <p:cNvPr id="6" name="Text Box 3"/>
            <p:cNvSpPr txBox="1">
              <a:spLocks noChangeArrowheads="1"/>
            </p:cNvSpPr>
            <p:nvPr/>
          </p:nvSpPr>
          <p:spPr bwMode="auto">
            <a:xfrm>
              <a:off x="523875" y="4894094"/>
              <a:ext cx="8067675" cy="1200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2400" dirty="0"/>
                <a:t>	</a:t>
              </a:r>
              <a:r>
                <a:rPr lang="el-GR" altLang="el-GR" sz="2400" dirty="0">
                  <a:solidFill>
                    <a:schemeClr val="hlink"/>
                  </a:solidFill>
                </a:rPr>
                <a:t>Διεύθυνση ταλάντωσης των υλικών σημείων του μέσου διάδοσης </a:t>
              </a:r>
              <a:r>
                <a:rPr lang="el-GR" altLang="el-GR" sz="2400" dirty="0">
                  <a:solidFill>
                    <a:srgbClr val="FC0000"/>
                  </a:solidFill>
                </a:rPr>
                <a:t>είναι παράλληλη</a:t>
              </a:r>
              <a:r>
                <a:rPr lang="el-GR" altLang="el-GR" sz="2400" dirty="0">
                  <a:solidFill>
                    <a:schemeClr val="hlink"/>
                  </a:solidFill>
                </a:rPr>
                <a:t> στη διεύθυνση </a:t>
              </a:r>
              <a:r>
                <a:rPr lang="el-GR" altLang="el-GR" sz="2400" dirty="0" smtClean="0">
                  <a:solidFill>
                    <a:schemeClr val="hlink"/>
                  </a:solidFill>
                </a:rPr>
                <a:t>διάδοσης</a:t>
              </a:r>
              <a:r>
                <a:rPr lang="en-US" altLang="el-GR" sz="2400" dirty="0" smtClean="0">
                  <a:solidFill>
                    <a:schemeClr val="hlink"/>
                  </a:solidFill>
                </a:rPr>
                <a:t>   </a:t>
              </a:r>
              <a:r>
                <a:rPr lang="el-GR" altLang="el-GR" sz="2400" dirty="0" smtClean="0">
                  <a:solidFill>
                    <a:schemeClr val="hlink"/>
                  </a:solidFill>
                </a:rPr>
                <a:t> </a:t>
              </a:r>
              <a:r>
                <a:rPr lang="el-GR" altLang="el-GR" sz="2400" dirty="0">
                  <a:solidFill>
                    <a:schemeClr val="hlink"/>
                  </a:solidFill>
                </a:rPr>
                <a:t>του κύματος</a:t>
              </a:r>
              <a:r>
                <a:rPr lang="el-GR" altLang="el-GR" sz="2400" dirty="0" smtClean="0">
                  <a:solidFill>
                    <a:schemeClr val="hlink"/>
                  </a:solidFill>
                </a:rPr>
                <a:t>.</a:t>
              </a:r>
              <a:endParaRPr lang="el-GR" altLang="el-GR" sz="2400" dirty="0">
                <a:solidFill>
                  <a:schemeClr val="hlink"/>
                </a:solidFill>
              </a:endParaRP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7509933" y="5314161"/>
                  <a:ext cx="299156" cy="382772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𝒓</m:t>
                            </m:r>
                          </m:e>
                        </m:acc>
                      </m:oMath>
                    </m:oMathPara>
                  </a14:m>
                  <a:endParaRPr lang="el-GR" dirty="0"/>
                </a:p>
              </p:txBody>
            </p:sp>
          </mc:Choice>
          <mc:Fallback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09933" y="5314161"/>
                  <a:ext cx="299156" cy="38277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190625" y="609600"/>
            <a:ext cx="6772275" cy="1704975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2pPr>
            <a:lvl3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3pPr>
            <a:lvl4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4pPr>
            <a:lvl5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5pPr>
            <a:lvl6pPr marL="457200"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6pPr>
            <a:lvl7pPr marL="914400"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7pPr>
            <a:lvl8pPr marL="1371600"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8pPr>
            <a:lvl9pPr marL="1828800"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9pPr>
          </a:lstStyle>
          <a:p>
            <a:pPr>
              <a:defRPr/>
            </a:pPr>
            <a:r>
              <a:rPr lang="el-GR" sz="3200" kern="0" smtClean="0">
                <a:solidFill>
                  <a:srgbClr val="FC0000"/>
                </a:solidFill>
                <a:latin typeface="Times New Roman" pitchFamily="18" charset="0"/>
              </a:rPr>
              <a:t/>
            </a:r>
            <a:br>
              <a:rPr lang="el-GR" sz="3200" kern="0" smtClean="0">
                <a:solidFill>
                  <a:srgbClr val="FC0000"/>
                </a:solidFill>
                <a:latin typeface="Times New Roman" pitchFamily="18" charset="0"/>
              </a:rPr>
            </a:br>
            <a:r>
              <a:rPr lang="el-GR" sz="3200" kern="0" smtClean="0">
                <a:solidFill>
                  <a:srgbClr val="FC0000"/>
                </a:solidFill>
                <a:latin typeface="Times New Roman" pitchFamily="18" charset="0"/>
              </a:rPr>
              <a:t> </a:t>
            </a:r>
            <a:r>
              <a:rPr lang="el-GR" sz="3200" kern="0" smtClean="0">
                <a:solidFill>
                  <a:srgbClr val="FC0000"/>
                </a:solidFill>
                <a:effectLst/>
                <a:latin typeface="Times New Roman" pitchFamily="18" charset="0"/>
              </a:rPr>
              <a:t>ΜΗΧΑΝΙΚΑ ΚΥΜΑΤΑ ΕΙΣΑΓΩΓΙΚΕΣ ΕΝΝΟΙΕΣ</a:t>
            </a:r>
            <a:endParaRPr lang="en-US" sz="3200" kern="0" dirty="0" smtClean="0">
              <a:solidFill>
                <a:srgbClr val="FC0000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476250" y="3078163"/>
            <a:ext cx="819150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30000"/>
              </a:spcBef>
              <a:buClr>
                <a:schemeClr val="tx2"/>
              </a:buClr>
              <a:buSzPct val="100000"/>
              <a:buFont typeface="Monotype Sorts" charset="2"/>
              <a:buNone/>
            </a:pPr>
            <a:r>
              <a:rPr lang="el-GR" altLang="el-GR" sz="2400" b="0">
                <a:latin typeface="Arial" charset="0"/>
              </a:rPr>
              <a:t>Ορισμοί.</a:t>
            </a:r>
            <a:endParaRPr lang="en-US" altLang="el-GR" sz="2400" b="0">
              <a:latin typeface="Arial" charset="0"/>
            </a:endParaRPr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457200" y="3552825"/>
            <a:ext cx="81915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buSzPct val="100000"/>
            </a:pPr>
            <a:r>
              <a:rPr lang="el-GR" altLang="el-GR" sz="2400" b="0">
                <a:solidFill>
                  <a:schemeClr val="accent1"/>
                </a:solidFill>
                <a:latin typeface="Arial" charset="0"/>
              </a:rPr>
              <a:t>Εξίσωση Μονοδιάστατου Κύματος</a:t>
            </a:r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466725" y="4127500"/>
            <a:ext cx="81915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buSzPct val="100000"/>
            </a:pPr>
            <a:r>
              <a:rPr lang="el-GR" altLang="el-GR" sz="2400" b="0">
                <a:solidFill>
                  <a:schemeClr val="hlink"/>
                </a:solidFill>
                <a:latin typeface="Arial" charset="0"/>
              </a:rPr>
              <a:t>Διαφορική Εξίσωση Μονοδιάστατου Κύματος.</a:t>
            </a:r>
          </a:p>
        </p:txBody>
      </p:sp>
      <p:sp>
        <p:nvSpPr>
          <p:cNvPr id="10" name="Rectangle 17"/>
          <p:cNvSpPr>
            <a:spLocks noChangeArrowheads="1"/>
          </p:cNvSpPr>
          <p:nvPr/>
        </p:nvSpPr>
        <p:spPr bwMode="auto">
          <a:xfrm>
            <a:off x="547688" y="4683125"/>
            <a:ext cx="81915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buSzPct val="100000"/>
            </a:pPr>
            <a:r>
              <a:rPr lang="el-GR" altLang="el-GR" sz="2400" b="0">
                <a:solidFill>
                  <a:srgbClr val="FF9900"/>
                </a:solidFill>
                <a:latin typeface="Arial" charset="0"/>
              </a:rPr>
              <a:t>Εξίσωση Κύματος Μονοδιάστατου Ημιτονοειδούς Κύματος.</a:t>
            </a:r>
          </a:p>
        </p:txBody>
      </p:sp>
      <p:sp>
        <p:nvSpPr>
          <p:cNvPr id="11" name="Rectangle 18"/>
          <p:cNvSpPr>
            <a:spLocks noChangeArrowheads="1"/>
          </p:cNvSpPr>
          <p:nvPr/>
        </p:nvSpPr>
        <p:spPr bwMode="auto">
          <a:xfrm>
            <a:off x="466725" y="5291138"/>
            <a:ext cx="819150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buSzPct val="100000"/>
            </a:pPr>
            <a:r>
              <a:rPr lang="el-GR" altLang="el-GR" sz="2400" b="0">
                <a:latin typeface="Arial" charset="0"/>
              </a:rPr>
              <a:t>Εγκάρσια και Διαμήκη Μηχανικά Κύματα.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  <p:bldP spid="8" grpId="0" build="p" autoUpdateAnimBg="0"/>
      <p:bldP spid="9" grpId="0" build="p" autoUpdateAnimBg="0"/>
      <p:bldP spid="10" grpId="0" build="p" autoUpdateAnimBg="0"/>
      <p:bldP spid="11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2450" name="Rectangle 2"/>
          <p:cNvSpPr>
            <a:spLocks noChangeArrowheads="1"/>
          </p:cNvSpPr>
          <p:nvPr/>
        </p:nvSpPr>
        <p:spPr bwMode="auto">
          <a:xfrm>
            <a:off x="990600" y="0"/>
            <a:ext cx="7162800" cy="449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40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ΟΡΙΣΜΟΣ ΚΥΜΑΤΟΣ </a:t>
            </a:r>
            <a:endParaRPr lang="en-US" sz="2400">
              <a:solidFill>
                <a:srgbClr val="FC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72489" name="Text Box 41"/>
          <p:cNvSpPr txBox="1">
            <a:spLocks noChangeArrowheads="1"/>
          </p:cNvSpPr>
          <p:nvPr/>
        </p:nvSpPr>
        <p:spPr bwMode="auto">
          <a:xfrm>
            <a:off x="530225" y="954088"/>
            <a:ext cx="809625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800" i="1"/>
              <a:t>	Κύμα είναι μια διαταραχή η οποία διαδίδεται από μια περιοχή του χώρου σε μια άλλη</a:t>
            </a:r>
          </a:p>
        </p:txBody>
      </p:sp>
      <p:sp>
        <p:nvSpPr>
          <p:cNvPr id="872490" name="Text Box 42"/>
          <p:cNvSpPr txBox="1">
            <a:spLocks noChangeArrowheads="1"/>
          </p:cNvSpPr>
          <p:nvPr/>
        </p:nvSpPr>
        <p:spPr bwMode="auto">
          <a:xfrm>
            <a:off x="771525" y="2395538"/>
            <a:ext cx="7705725" cy="199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70000"/>
              </a:lnSpc>
            </a:pPr>
            <a:r>
              <a:rPr lang="el-GR" altLang="el-GR" sz="2400" i="1">
                <a:solidFill>
                  <a:schemeClr val="hlink"/>
                </a:solidFill>
              </a:rPr>
              <a:t>	 Παραδείγματα Διαταραχών:</a:t>
            </a:r>
          </a:p>
          <a:p>
            <a:pPr>
              <a:lnSpc>
                <a:spcPct val="70000"/>
              </a:lnSpc>
              <a:buFontTx/>
              <a:buChar char="•"/>
            </a:pPr>
            <a:r>
              <a:rPr lang="el-GR" altLang="el-GR" sz="2400" i="1">
                <a:solidFill>
                  <a:schemeClr val="hlink"/>
                </a:solidFill>
              </a:rPr>
              <a:t>Ταλάντωση υλικών σημείων σε ένα μέσο (π.χ. σε μια χορδή, σε ένα ρευστό (υγρό ή αέριο))</a:t>
            </a:r>
          </a:p>
          <a:p>
            <a:pPr>
              <a:lnSpc>
                <a:spcPct val="70000"/>
              </a:lnSpc>
              <a:buFontTx/>
              <a:buChar char="•"/>
            </a:pPr>
            <a:r>
              <a:rPr lang="el-GR" altLang="el-GR" sz="2400" i="1">
                <a:solidFill>
                  <a:schemeClr val="hlink"/>
                </a:solidFill>
              </a:rPr>
              <a:t>Μεταβολές του ηλεκτρικού και του μαγνητικού πεδίου (ηλεκτρομαγνητικά κύματα). Τα κύματα αυτά δεν απαιτούν μέσο διάδοσης.</a:t>
            </a:r>
          </a:p>
        </p:txBody>
      </p:sp>
      <p:sp>
        <p:nvSpPr>
          <p:cNvPr id="872492" name="Text Box 44"/>
          <p:cNvSpPr txBox="1">
            <a:spLocks noChangeArrowheads="1"/>
          </p:cNvSpPr>
          <p:nvPr/>
        </p:nvSpPr>
        <p:spPr bwMode="auto">
          <a:xfrm>
            <a:off x="514350" y="5010150"/>
            <a:ext cx="809625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800" i="1">
                <a:solidFill>
                  <a:schemeClr val="accent1"/>
                </a:solidFill>
              </a:rPr>
              <a:t>	Τα κύματα μεταφέρουν μόνο ενέργεια </a:t>
            </a:r>
            <a:r>
              <a:rPr lang="el-GR" altLang="el-GR" sz="2800" i="1">
                <a:solidFill>
                  <a:srgbClr val="FC0000"/>
                </a:solidFill>
              </a:rPr>
              <a:t>και όχι μάζα</a:t>
            </a:r>
            <a:r>
              <a:rPr lang="el-GR" altLang="el-GR" sz="2800" i="1">
                <a:solidFill>
                  <a:schemeClr val="accent1"/>
                </a:solidFill>
              </a:rPr>
              <a:t> από μια περιοχή του χώρου σε μια άλλη.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2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724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724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2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872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24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8724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24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8724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2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72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72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2489" grpId="0" autoUpdateAnimBg="0"/>
      <p:bldP spid="872490" grpId="0" build="p" autoUpdateAnimBg="0"/>
      <p:bldP spid="872492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9633" name="Rectangle 2065"/>
          <p:cNvSpPr>
            <a:spLocks noChangeArrowheads="1"/>
          </p:cNvSpPr>
          <p:nvPr/>
        </p:nvSpPr>
        <p:spPr bwMode="auto">
          <a:xfrm>
            <a:off x="1011238" y="0"/>
            <a:ext cx="7153275" cy="434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0" rIns="90488" bIns="44450" anchor="ctr"/>
          <a:lstStyle/>
          <a:p>
            <a:pPr algn="ctr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defRPr/>
            </a:pPr>
            <a:r>
              <a:rPr lang="el-GR" sz="240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ΟΡΙΣΜΟΙ (συνέχεια)</a:t>
            </a:r>
            <a:endParaRPr lang="en-US" sz="240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79634" name="Text Box 2066"/>
          <p:cNvSpPr txBox="1">
            <a:spLocks noChangeArrowheads="1"/>
          </p:cNvSpPr>
          <p:nvPr/>
        </p:nvSpPr>
        <p:spPr bwMode="auto">
          <a:xfrm>
            <a:off x="519113" y="1706563"/>
            <a:ext cx="81153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800" i="1"/>
              <a:t>	Η ταχύτητα </a:t>
            </a:r>
            <a:r>
              <a:rPr lang="el-GR" altLang="el-GR" sz="2800" i="1">
                <a:solidFill>
                  <a:schemeClr val="hlink"/>
                </a:solidFill>
              </a:rPr>
              <a:t>υ</a:t>
            </a:r>
            <a:r>
              <a:rPr lang="el-GR" altLang="el-GR" sz="2800" i="1"/>
              <a:t> του κύματος είναι ίση με το διάστημα που διανύει η διαταραχή ανά μονάδα χρόνου.</a:t>
            </a:r>
          </a:p>
        </p:txBody>
      </p:sp>
      <p:sp>
        <p:nvSpPr>
          <p:cNvPr id="879635" name="Text Box 2067"/>
          <p:cNvSpPr txBox="1">
            <a:spLocks noChangeArrowheads="1"/>
          </p:cNvSpPr>
          <p:nvPr/>
        </p:nvSpPr>
        <p:spPr bwMode="auto">
          <a:xfrm>
            <a:off x="523875" y="3560763"/>
            <a:ext cx="81153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400" i="1">
                <a:solidFill>
                  <a:schemeClr val="hlink"/>
                </a:solidFill>
              </a:rPr>
              <a:t>	Η ταχύτητα του κύματος εξαρτάται από τις ελαστικές και αδρανειακές ιδιότητες του μέσου διάδοσης.</a:t>
            </a:r>
          </a:p>
        </p:txBody>
      </p:sp>
      <p:sp>
        <p:nvSpPr>
          <p:cNvPr id="879642" name="Rectangle 2074"/>
          <p:cNvSpPr>
            <a:spLocks noChangeArrowheads="1"/>
          </p:cNvSpPr>
          <p:nvPr/>
        </p:nvSpPr>
        <p:spPr bwMode="auto">
          <a:xfrm>
            <a:off x="1055688" y="604838"/>
            <a:ext cx="7153275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0" rIns="90488" bIns="44450" anchor="ctr"/>
          <a:lstStyle/>
          <a:p>
            <a:pPr algn="ctr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defRPr/>
            </a:pPr>
            <a:r>
              <a:rPr lang="el-GR" sz="24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ΤΑΧΥΤΗΤΑ ΚΥΜΑΤΟΣ</a:t>
            </a:r>
            <a:endParaRPr lang="en-US" sz="240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9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79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79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9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796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79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9634" grpId="0" autoUpdateAnimBg="0"/>
      <p:bldP spid="879635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6329" name="Rectangle 25"/>
          <p:cNvSpPr>
            <a:spLocks noChangeArrowheads="1"/>
          </p:cNvSpPr>
          <p:nvPr/>
        </p:nvSpPr>
        <p:spPr bwMode="auto">
          <a:xfrm>
            <a:off x="954088" y="0"/>
            <a:ext cx="71628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40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ΟΡΙΣΜΟΙ (συνέχεια)</a:t>
            </a:r>
            <a:endParaRPr lang="en-US" sz="240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66330" name="Text Box 26"/>
          <p:cNvSpPr txBox="1">
            <a:spLocks noChangeArrowheads="1"/>
          </p:cNvSpPr>
          <p:nvPr/>
        </p:nvSpPr>
        <p:spPr bwMode="auto">
          <a:xfrm>
            <a:off x="495300" y="1055688"/>
            <a:ext cx="81629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800" i="1"/>
              <a:t>	Η Κυματοσυνάρτηση είναι η εξίσωση του κύματος.</a:t>
            </a:r>
          </a:p>
        </p:txBody>
      </p:sp>
      <p:sp>
        <p:nvSpPr>
          <p:cNvPr id="866331" name="Text Box 27"/>
          <p:cNvSpPr txBox="1">
            <a:spLocks noChangeArrowheads="1"/>
          </p:cNvSpPr>
          <p:nvPr/>
        </p:nvSpPr>
        <p:spPr bwMode="auto">
          <a:xfrm>
            <a:off x="423863" y="1751013"/>
            <a:ext cx="8269287" cy="201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800" i="1"/>
              <a:t>	Η εξίσωση του κύματος περιγράφει τη στιγμιαία απομάκρυνση ή με άλλα λόγια τη μετατόπιση </a:t>
            </a:r>
            <a:r>
              <a:rPr lang="en-US" altLang="el-GR" sz="2800" i="1">
                <a:solidFill>
                  <a:schemeClr val="hlink"/>
                </a:solidFill>
              </a:rPr>
              <a:t>D</a:t>
            </a:r>
            <a:r>
              <a:rPr lang="el-GR" altLang="el-GR" sz="2800" i="1">
                <a:solidFill>
                  <a:schemeClr val="hlink"/>
                </a:solidFill>
              </a:rPr>
              <a:t> </a:t>
            </a:r>
            <a:r>
              <a:rPr lang="el-GR" altLang="el-GR" sz="2800" i="1"/>
              <a:t>της διαταραχής συναρτήσει της θέσης </a:t>
            </a:r>
            <a:r>
              <a:rPr lang="en-US" altLang="el-GR" sz="2800" i="1">
                <a:solidFill>
                  <a:schemeClr val="hlink"/>
                </a:solidFill>
              </a:rPr>
              <a:t>r </a:t>
            </a:r>
            <a:r>
              <a:rPr lang="el-GR" altLang="el-GR" sz="2800" i="1"/>
              <a:t>και του χρόνου </a:t>
            </a:r>
            <a:r>
              <a:rPr lang="en-US" altLang="el-GR" sz="2800" i="1">
                <a:solidFill>
                  <a:schemeClr val="hlink"/>
                </a:solidFill>
              </a:rPr>
              <a:t>t</a:t>
            </a:r>
          </a:p>
          <a:p>
            <a:r>
              <a:rPr lang="en-US" altLang="el-GR" sz="2800" i="1">
                <a:solidFill>
                  <a:schemeClr val="hlink"/>
                </a:solidFill>
              </a:rPr>
              <a:t>	D=D</a:t>
            </a:r>
            <a:r>
              <a:rPr lang="en-US" altLang="el-GR" sz="2800">
                <a:solidFill>
                  <a:schemeClr val="hlink"/>
                </a:solidFill>
              </a:rPr>
              <a:t>(</a:t>
            </a:r>
            <a:r>
              <a:rPr lang="en-US" altLang="el-GR" sz="2800" i="1">
                <a:solidFill>
                  <a:schemeClr val="hlink"/>
                </a:solidFill>
              </a:rPr>
              <a:t>r,t</a:t>
            </a:r>
            <a:r>
              <a:rPr lang="en-US" altLang="el-GR" sz="2800">
                <a:solidFill>
                  <a:schemeClr val="hlink"/>
                </a:solidFill>
              </a:rPr>
              <a:t>)</a:t>
            </a:r>
            <a:endParaRPr lang="el-GR" altLang="el-GR" sz="2800"/>
          </a:p>
        </p:txBody>
      </p:sp>
      <p:sp>
        <p:nvSpPr>
          <p:cNvPr id="866335" name="Text Box 31"/>
          <p:cNvSpPr txBox="1">
            <a:spLocks noChangeArrowheads="1"/>
          </p:cNvSpPr>
          <p:nvPr/>
        </p:nvSpPr>
        <p:spPr bwMode="auto">
          <a:xfrm>
            <a:off x="441325" y="4052888"/>
            <a:ext cx="7935913" cy="110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l-GR" altLang="el-GR" i="1">
                <a:solidFill>
                  <a:srgbClr val="FC0000"/>
                </a:solidFill>
              </a:rPr>
              <a:t>	</a:t>
            </a:r>
            <a:r>
              <a:rPr lang="el-GR" altLang="el-GR" i="1" u="sng">
                <a:solidFill>
                  <a:srgbClr val="FC0000"/>
                </a:solidFill>
              </a:rPr>
              <a:t>Εγκάρσια Κύματα.</a:t>
            </a:r>
          </a:p>
          <a:p>
            <a:pPr>
              <a:lnSpc>
                <a:spcPct val="80000"/>
              </a:lnSpc>
              <a:spcBef>
                <a:spcPct val="25000"/>
              </a:spcBef>
            </a:pPr>
            <a:r>
              <a:rPr lang="el-GR" altLang="el-GR" b="0">
                <a:solidFill>
                  <a:srgbClr val="FC0000"/>
                </a:solidFill>
              </a:rPr>
              <a:t>	</a:t>
            </a:r>
            <a:r>
              <a:rPr lang="el-GR" altLang="el-GR" b="0"/>
              <a:t>Η διεύθυνση στην οποία μεταβάλλεται η Μετατόπιση </a:t>
            </a:r>
            <a:r>
              <a:rPr lang="en-US" altLang="el-GR" i="1">
                <a:solidFill>
                  <a:schemeClr val="hlink"/>
                </a:solidFill>
              </a:rPr>
              <a:t>D</a:t>
            </a:r>
            <a:r>
              <a:rPr lang="en-US" altLang="el-GR" b="0"/>
              <a:t> </a:t>
            </a:r>
            <a:r>
              <a:rPr lang="el-GR" altLang="el-GR" b="0"/>
              <a:t>του Κύματος είναι </a:t>
            </a:r>
            <a:r>
              <a:rPr lang="el-GR" altLang="el-GR" u="sng"/>
              <a:t>κάθετη</a:t>
            </a:r>
            <a:r>
              <a:rPr lang="el-GR" altLang="el-GR" b="0"/>
              <a:t> στη διεύθυνση διάδοσης </a:t>
            </a:r>
            <a:r>
              <a:rPr lang="en-US" altLang="el-GR" i="1">
                <a:solidFill>
                  <a:schemeClr val="hlink"/>
                </a:solidFill>
              </a:rPr>
              <a:t>r</a:t>
            </a:r>
            <a:r>
              <a:rPr lang="el-GR" altLang="el-GR" b="0"/>
              <a:t>.</a:t>
            </a:r>
          </a:p>
        </p:txBody>
      </p:sp>
      <p:sp>
        <p:nvSpPr>
          <p:cNvPr id="866336" name="Text Box 32"/>
          <p:cNvSpPr txBox="1">
            <a:spLocks noChangeArrowheads="1"/>
          </p:cNvSpPr>
          <p:nvPr/>
        </p:nvSpPr>
        <p:spPr bwMode="auto">
          <a:xfrm>
            <a:off x="428625" y="5273675"/>
            <a:ext cx="7935913" cy="110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l-GR" altLang="el-GR" i="1">
                <a:solidFill>
                  <a:srgbClr val="FC0000"/>
                </a:solidFill>
              </a:rPr>
              <a:t>	</a:t>
            </a:r>
            <a:r>
              <a:rPr lang="el-GR" altLang="el-GR" i="1" u="sng">
                <a:solidFill>
                  <a:srgbClr val="FC0000"/>
                </a:solidFill>
              </a:rPr>
              <a:t>Διαμήκη Κύματα.</a:t>
            </a:r>
          </a:p>
          <a:p>
            <a:pPr>
              <a:lnSpc>
                <a:spcPct val="80000"/>
              </a:lnSpc>
              <a:spcBef>
                <a:spcPct val="25000"/>
              </a:spcBef>
            </a:pPr>
            <a:r>
              <a:rPr lang="el-GR" altLang="el-GR" b="0">
                <a:solidFill>
                  <a:srgbClr val="FC0000"/>
                </a:solidFill>
              </a:rPr>
              <a:t>	</a:t>
            </a:r>
            <a:r>
              <a:rPr lang="el-GR" altLang="el-GR" b="0"/>
              <a:t>Η διεύθυνση στην οποία μεταβάλλεται η Μετατόπιση </a:t>
            </a:r>
            <a:r>
              <a:rPr lang="en-US" altLang="el-GR" i="1">
                <a:solidFill>
                  <a:schemeClr val="hlink"/>
                </a:solidFill>
              </a:rPr>
              <a:t>D</a:t>
            </a:r>
            <a:r>
              <a:rPr lang="en-US" altLang="el-GR" b="0"/>
              <a:t> </a:t>
            </a:r>
            <a:r>
              <a:rPr lang="el-GR" altLang="el-GR" b="0"/>
              <a:t>του Κύματος είναι </a:t>
            </a:r>
            <a:r>
              <a:rPr lang="el-GR" altLang="el-GR" u="sng"/>
              <a:t>παράλληλη</a:t>
            </a:r>
            <a:r>
              <a:rPr lang="el-GR" altLang="el-GR" b="0"/>
              <a:t> στη διεύθυνση διάδοσης </a:t>
            </a:r>
            <a:r>
              <a:rPr lang="en-US" altLang="el-GR" i="1">
                <a:solidFill>
                  <a:schemeClr val="hlink"/>
                </a:solidFill>
              </a:rPr>
              <a:t>r</a:t>
            </a:r>
            <a:r>
              <a:rPr lang="el-GR" altLang="el-GR" b="0"/>
              <a:t>.</a:t>
            </a:r>
          </a:p>
        </p:txBody>
      </p:sp>
      <p:sp>
        <p:nvSpPr>
          <p:cNvPr id="866337" name="Rectangle 33"/>
          <p:cNvSpPr>
            <a:spLocks noChangeArrowheads="1"/>
          </p:cNvSpPr>
          <p:nvPr/>
        </p:nvSpPr>
        <p:spPr bwMode="auto">
          <a:xfrm>
            <a:off x="1011238" y="503238"/>
            <a:ext cx="7162800" cy="455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4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ΚΥΜΑΤΟΣΥΝΑΡΤΗΣΗ</a:t>
            </a:r>
            <a:endParaRPr lang="en-US" sz="240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866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866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6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66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6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66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6330" grpId="0" autoUpdateAnimBg="0"/>
      <p:bldP spid="866331" grpId="0" autoUpdateAnimBg="0"/>
      <p:bldP spid="866335" grpId="0" autoUpdateAnimBg="0"/>
      <p:bldP spid="866336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119688" y="1017588"/>
            <a:ext cx="3409950" cy="7778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US" altLang="el-GR" sz="2000" i="1" dirty="0"/>
              <a:t>t</a:t>
            </a:r>
            <a:r>
              <a:rPr lang="en-US" altLang="el-GR" sz="2000" dirty="0"/>
              <a:t> = 0                                    </a:t>
            </a:r>
            <a:r>
              <a:rPr lang="el-GR" altLang="el-GR" sz="2000" dirty="0"/>
              <a:t>     </a:t>
            </a:r>
            <a:r>
              <a:rPr lang="en-US" altLang="el-GR" sz="2000" i="1" dirty="0"/>
              <a:t>D = f</a:t>
            </a:r>
            <a:r>
              <a:rPr lang="en-US" altLang="el-GR" sz="2000" dirty="0"/>
              <a:t>(</a:t>
            </a:r>
            <a:r>
              <a:rPr lang="en-US" altLang="el-GR" sz="2000" i="1" dirty="0"/>
              <a:t>x</a:t>
            </a:r>
            <a:r>
              <a:rPr lang="en-US" altLang="el-GR" sz="2000" dirty="0"/>
              <a:t>)</a:t>
            </a:r>
            <a:endParaRPr lang="el-GR" altLang="el-GR" sz="2000" dirty="0"/>
          </a:p>
        </p:txBody>
      </p:sp>
      <p:sp>
        <p:nvSpPr>
          <p:cNvPr id="882701" name="Rectangle 1037"/>
          <p:cNvSpPr>
            <a:spLocks noChangeArrowheads="1"/>
          </p:cNvSpPr>
          <p:nvPr/>
        </p:nvSpPr>
        <p:spPr bwMode="auto">
          <a:xfrm>
            <a:off x="990600" y="0"/>
            <a:ext cx="7162800" cy="4873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40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ΕΞΙΣΩΣΗ ΜΟΝΟΔΙΑΣΤΑΤΟΥ ΚΥΜΑΤΟΣ</a:t>
            </a:r>
            <a:endParaRPr lang="en-US" sz="2400">
              <a:solidFill>
                <a:srgbClr val="FC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2" name="Group 1099"/>
          <p:cNvGrpSpPr>
            <a:grpSpLocks/>
          </p:cNvGrpSpPr>
          <p:nvPr/>
        </p:nvGrpSpPr>
        <p:grpSpPr bwMode="auto">
          <a:xfrm>
            <a:off x="1254125" y="600075"/>
            <a:ext cx="4651375" cy="1674813"/>
            <a:chOff x="790" y="662"/>
            <a:chExt cx="2930" cy="1055"/>
          </a:xfrm>
        </p:grpSpPr>
        <p:sp>
          <p:nvSpPr>
            <p:cNvPr id="7242" name="Freeform 1038"/>
            <p:cNvSpPr>
              <a:spLocks/>
            </p:cNvSpPr>
            <p:nvPr/>
          </p:nvSpPr>
          <p:spPr bwMode="auto">
            <a:xfrm>
              <a:off x="996" y="756"/>
              <a:ext cx="2592" cy="870"/>
            </a:xfrm>
            <a:custGeom>
              <a:avLst/>
              <a:gdLst>
                <a:gd name="T0" fmla="*/ 0 w 2268"/>
                <a:gd name="T1" fmla="*/ 0 h 708"/>
                <a:gd name="T2" fmla="*/ 0 w 2268"/>
                <a:gd name="T3" fmla="*/ 10321 h 708"/>
                <a:gd name="T4" fmla="*/ 12871 w 2268"/>
                <a:gd name="T5" fmla="*/ 10321 h 708"/>
                <a:gd name="T6" fmla="*/ 0 60000 65536"/>
                <a:gd name="T7" fmla="*/ 0 60000 65536"/>
                <a:gd name="T8" fmla="*/ 0 60000 65536"/>
                <a:gd name="T9" fmla="*/ 0 w 2268"/>
                <a:gd name="T10" fmla="*/ 0 h 708"/>
                <a:gd name="T11" fmla="*/ 2268 w 2268"/>
                <a:gd name="T12" fmla="*/ 708 h 70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68" h="708">
                  <a:moveTo>
                    <a:pt x="0" y="0"/>
                  </a:moveTo>
                  <a:lnTo>
                    <a:pt x="0" y="708"/>
                  </a:lnTo>
                  <a:lnTo>
                    <a:pt x="2268" y="708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7243" name="Text Box 1042"/>
            <p:cNvSpPr txBox="1">
              <a:spLocks noChangeArrowheads="1"/>
            </p:cNvSpPr>
            <p:nvPr/>
          </p:nvSpPr>
          <p:spPr bwMode="auto">
            <a:xfrm>
              <a:off x="790" y="662"/>
              <a:ext cx="108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10800" rIns="0" bIns="1080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sz="2000" i="1"/>
                <a:t>D</a:t>
              </a:r>
              <a:endParaRPr lang="el-GR" altLang="el-GR" sz="2000" i="1"/>
            </a:p>
          </p:txBody>
        </p:sp>
        <p:sp>
          <p:nvSpPr>
            <p:cNvPr id="7244" name="Text Box 1043"/>
            <p:cNvSpPr txBox="1">
              <a:spLocks noChangeArrowheads="1"/>
            </p:cNvSpPr>
            <p:nvPr/>
          </p:nvSpPr>
          <p:spPr bwMode="auto">
            <a:xfrm>
              <a:off x="3600" y="1518"/>
              <a:ext cx="120" cy="1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1080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sz="2000" i="1"/>
                <a:t>X</a:t>
              </a:r>
              <a:endParaRPr lang="el-GR" altLang="el-GR" sz="2000" i="1"/>
            </a:p>
          </p:txBody>
        </p:sp>
      </p:grpSp>
      <p:grpSp>
        <p:nvGrpSpPr>
          <p:cNvPr id="3" name="Group 1100"/>
          <p:cNvGrpSpPr>
            <a:grpSpLocks/>
          </p:cNvGrpSpPr>
          <p:nvPr/>
        </p:nvGrpSpPr>
        <p:grpSpPr bwMode="auto">
          <a:xfrm>
            <a:off x="857250" y="1244600"/>
            <a:ext cx="2076450" cy="1220788"/>
            <a:chOff x="540" y="1068"/>
            <a:chExt cx="1308" cy="769"/>
          </a:xfrm>
        </p:grpSpPr>
        <p:sp>
          <p:nvSpPr>
            <p:cNvPr id="7239" name="Freeform 1047"/>
            <p:cNvSpPr>
              <a:spLocks/>
            </p:cNvSpPr>
            <p:nvPr/>
          </p:nvSpPr>
          <p:spPr bwMode="auto">
            <a:xfrm>
              <a:off x="990" y="1170"/>
              <a:ext cx="624" cy="462"/>
            </a:xfrm>
            <a:custGeom>
              <a:avLst/>
              <a:gdLst>
                <a:gd name="T0" fmla="*/ 0 w 642"/>
                <a:gd name="T1" fmla="*/ 0 h 504"/>
                <a:gd name="T2" fmla="*/ 443 w 642"/>
                <a:gd name="T3" fmla="*/ 0 h 504"/>
                <a:gd name="T4" fmla="*/ 443 w 642"/>
                <a:gd name="T5" fmla="*/ 163 h 504"/>
                <a:gd name="T6" fmla="*/ 0 60000 65536"/>
                <a:gd name="T7" fmla="*/ 0 60000 65536"/>
                <a:gd name="T8" fmla="*/ 0 60000 65536"/>
                <a:gd name="T9" fmla="*/ 0 w 642"/>
                <a:gd name="T10" fmla="*/ 0 h 504"/>
                <a:gd name="T11" fmla="*/ 642 w 642"/>
                <a:gd name="T12" fmla="*/ 504 h 50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42" h="504">
                  <a:moveTo>
                    <a:pt x="0" y="0"/>
                  </a:moveTo>
                  <a:lnTo>
                    <a:pt x="642" y="0"/>
                  </a:lnTo>
                  <a:lnTo>
                    <a:pt x="642" y="504"/>
                  </a:lnTo>
                </a:path>
              </a:pathLst>
            </a:custGeom>
            <a:noFill/>
            <a:ln w="12700" cap="flat" cmpd="sng">
              <a:solidFill>
                <a:schemeClr val="tx2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7240" name="Text Box 1048"/>
            <p:cNvSpPr txBox="1">
              <a:spLocks noChangeArrowheads="1"/>
            </p:cNvSpPr>
            <p:nvPr/>
          </p:nvSpPr>
          <p:spPr bwMode="auto">
            <a:xfrm>
              <a:off x="1506" y="1638"/>
              <a:ext cx="342" cy="1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1080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en-US" altLang="el-GR" sz="2000" i="1"/>
                <a:t>x</a:t>
              </a:r>
              <a:r>
                <a:rPr lang="en-US" altLang="el-GR" sz="2000"/>
                <a:t>(</a:t>
              </a:r>
              <a:r>
                <a:rPr lang="en-US" altLang="el-GR" sz="2000" i="1"/>
                <a:t>0</a:t>
              </a:r>
              <a:r>
                <a:rPr lang="en-US" altLang="el-GR" sz="2000"/>
                <a:t>)</a:t>
              </a:r>
              <a:endParaRPr lang="el-GR" altLang="el-GR" sz="2000"/>
            </a:p>
          </p:txBody>
        </p:sp>
        <p:sp>
          <p:nvSpPr>
            <p:cNvPr id="7241" name="Text Box 1049"/>
            <p:cNvSpPr txBox="1">
              <a:spLocks noChangeArrowheads="1"/>
            </p:cNvSpPr>
            <p:nvPr/>
          </p:nvSpPr>
          <p:spPr bwMode="auto">
            <a:xfrm>
              <a:off x="540" y="1068"/>
              <a:ext cx="420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1080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en-US" altLang="el-GR" sz="1800" i="1"/>
                <a:t>D</a:t>
              </a:r>
              <a:r>
                <a:rPr lang="en-US" altLang="el-GR" sz="1800"/>
                <a:t>(</a:t>
              </a:r>
              <a:r>
                <a:rPr lang="en-US" altLang="el-GR" sz="1800" i="1"/>
                <a:t>x,</a:t>
              </a:r>
              <a:r>
                <a:rPr lang="el-GR" altLang="el-GR" sz="1800" i="1"/>
                <a:t>0</a:t>
              </a:r>
              <a:r>
                <a:rPr lang="en-US" altLang="el-GR" sz="1800"/>
                <a:t>)</a:t>
              </a:r>
              <a:endParaRPr lang="el-GR" altLang="el-GR" sz="1800"/>
            </a:p>
          </p:txBody>
        </p:sp>
      </p:grpSp>
      <p:grpSp>
        <p:nvGrpSpPr>
          <p:cNvPr id="4" name="Group 1103"/>
          <p:cNvGrpSpPr>
            <a:grpSpLocks/>
          </p:cNvGrpSpPr>
          <p:nvPr/>
        </p:nvGrpSpPr>
        <p:grpSpPr bwMode="auto">
          <a:xfrm>
            <a:off x="1590675" y="854075"/>
            <a:ext cx="1504950" cy="1285875"/>
            <a:chOff x="1002" y="822"/>
            <a:chExt cx="948" cy="810"/>
          </a:xfrm>
        </p:grpSpPr>
        <p:sp>
          <p:nvSpPr>
            <p:cNvPr id="7235" name="Arc 1041"/>
            <p:cNvSpPr>
              <a:spLocks/>
            </p:cNvSpPr>
            <p:nvPr/>
          </p:nvSpPr>
          <p:spPr bwMode="auto">
            <a:xfrm flipH="1">
              <a:off x="1002" y="1008"/>
              <a:ext cx="726" cy="624"/>
            </a:xfrm>
            <a:custGeom>
              <a:avLst/>
              <a:gdLst>
                <a:gd name="T0" fmla="*/ 0 w 43200"/>
                <a:gd name="T1" fmla="*/ 0 h 21600"/>
                <a:gd name="T2" fmla="*/ 0 w 43200"/>
                <a:gd name="T3" fmla="*/ 0 h 21600"/>
                <a:gd name="T4" fmla="*/ 0 w 43200"/>
                <a:gd name="T5" fmla="*/ 0 h 21600"/>
                <a:gd name="T6" fmla="*/ 0 60000 65536"/>
                <a:gd name="T7" fmla="*/ 0 60000 65536"/>
                <a:gd name="T8" fmla="*/ 0 60000 65536"/>
                <a:gd name="T9" fmla="*/ 0 w 43200"/>
                <a:gd name="T10" fmla="*/ 0 h 21600"/>
                <a:gd name="T11" fmla="*/ 43200 w 432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1600" fill="none" extrusionOk="0">
                  <a:moveTo>
                    <a:pt x="0" y="21599"/>
                  </a:moveTo>
                  <a:cubicBezTo>
                    <a:pt x="0" y="9670"/>
                    <a:pt x="9671" y="-1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</a:path>
                <a:path w="43200" h="21600" stroke="0" extrusionOk="0">
                  <a:moveTo>
                    <a:pt x="0" y="21599"/>
                  </a:moveTo>
                  <a:cubicBezTo>
                    <a:pt x="0" y="9670"/>
                    <a:pt x="9671" y="-1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lnTo>
                    <a:pt x="21600" y="21600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 w="19050">
              <a:solidFill>
                <a:srgbClr val="F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/>
            <a:p>
              <a:endParaRPr lang="el-GR"/>
            </a:p>
          </p:txBody>
        </p:sp>
        <p:grpSp>
          <p:nvGrpSpPr>
            <p:cNvPr id="7236" name="Group 1101"/>
            <p:cNvGrpSpPr>
              <a:grpSpLocks/>
            </p:cNvGrpSpPr>
            <p:nvPr/>
          </p:nvGrpSpPr>
          <p:grpSpPr bwMode="auto">
            <a:xfrm>
              <a:off x="1326" y="822"/>
              <a:ext cx="624" cy="199"/>
              <a:chOff x="1326" y="822"/>
              <a:chExt cx="624" cy="199"/>
            </a:xfrm>
          </p:grpSpPr>
          <p:sp>
            <p:nvSpPr>
              <p:cNvPr id="7237" name="Line 1056"/>
              <p:cNvSpPr>
                <a:spLocks noChangeShapeType="1"/>
              </p:cNvSpPr>
              <p:nvPr/>
            </p:nvSpPr>
            <p:spPr bwMode="auto">
              <a:xfrm>
                <a:off x="1326" y="948"/>
                <a:ext cx="462" cy="0"/>
              </a:xfrm>
              <a:prstGeom prst="line">
                <a:avLst/>
              </a:prstGeom>
              <a:noFill/>
              <a:ln w="25400">
                <a:solidFill>
                  <a:srgbClr val="FC0000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sp>
            <p:nvSpPr>
              <p:cNvPr id="7238" name="Text Box 1057"/>
              <p:cNvSpPr txBox="1">
                <a:spLocks noChangeArrowheads="1"/>
              </p:cNvSpPr>
              <p:nvPr/>
            </p:nvSpPr>
            <p:spPr bwMode="auto">
              <a:xfrm>
                <a:off x="1830" y="822"/>
                <a:ext cx="120" cy="1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10800">
                <a:spAutoFit/>
              </a:bodyPr>
              <a:lstStyle>
                <a:lvl1pPr marL="285750" indent="-285750">
                  <a:defRPr sz="2500" b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500" b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500" b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500" b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500" b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2000" i="1">
                    <a:solidFill>
                      <a:srgbClr val="FC0000"/>
                    </a:solidFill>
                  </a:rPr>
                  <a:t>υ</a:t>
                </a:r>
              </a:p>
            </p:txBody>
          </p:sp>
        </p:grpSp>
      </p:grpSp>
      <p:grpSp>
        <p:nvGrpSpPr>
          <p:cNvPr id="6" name="Group 1112"/>
          <p:cNvGrpSpPr>
            <a:grpSpLocks/>
          </p:cNvGrpSpPr>
          <p:nvPr/>
        </p:nvGrpSpPr>
        <p:grpSpPr bwMode="auto">
          <a:xfrm>
            <a:off x="3455988" y="5326063"/>
            <a:ext cx="1963737" cy="1112837"/>
            <a:chOff x="2177" y="3355"/>
            <a:chExt cx="1237" cy="701"/>
          </a:xfrm>
        </p:grpSpPr>
        <p:sp>
          <p:nvSpPr>
            <p:cNvPr id="7232" name="Freeform 1077"/>
            <p:cNvSpPr>
              <a:spLocks/>
            </p:cNvSpPr>
            <p:nvPr/>
          </p:nvSpPr>
          <p:spPr bwMode="auto">
            <a:xfrm>
              <a:off x="2682" y="3438"/>
              <a:ext cx="600" cy="462"/>
            </a:xfrm>
            <a:custGeom>
              <a:avLst/>
              <a:gdLst>
                <a:gd name="T0" fmla="*/ 0 w 642"/>
                <a:gd name="T1" fmla="*/ 0 h 504"/>
                <a:gd name="T2" fmla="*/ 267 w 642"/>
                <a:gd name="T3" fmla="*/ 0 h 504"/>
                <a:gd name="T4" fmla="*/ 267 w 642"/>
                <a:gd name="T5" fmla="*/ 163 h 504"/>
                <a:gd name="T6" fmla="*/ 0 60000 65536"/>
                <a:gd name="T7" fmla="*/ 0 60000 65536"/>
                <a:gd name="T8" fmla="*/ 0 60000 65536"/>
                <a:gd name="T9" fmla="*/ 0 w 642"/>
                <a:gd name="T10" fmla="*/ 0 h 504"/>
                <a:gd name="T11" fmla="*/ 642 w 642"/>
                <a:gd name="T12" fmla="*/ 504 h 50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42" h="504">
                  <a:moveTo>
                    <a:pt x="0" y="0"/>
                  </a:moveTo>
                  <a:lnTo>
                    <a:pt x="642" y="0"/>
                  </a:lnTo>
                  <a:lnTo>
                    <a:pt x="642" y="504"/>
                  </a:lnTo>
                </a:path>
              </a:pathLst>
            </a:custGeom>
            <a:noFill/>
            <a:ln w="12700" cap="flat" cmpd="sng">
              <a:solidFill>
                <a:schemeClr val="tx2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7233" name="Text Box 1078"/>
            <p:cNvSpPr txBox="1">
              <a:spLocks noChangeArrowheads="1"/>
            </p:cNvSpPr>
            <p:nvPr/>
          </p:nvSpPr>
          <p:spPr bwMode="auto">
            <a:xfrm>
              <a:off x="2177" y="3355"/>
              <a:ext cx="426" cy="1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1080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en-US" altLang="el-GR" sz="2000" i="1"/>
                <a:t>D’=D</a:t>
              </a:r>
              <a:endParaRPr lang="el-GR" altLang="el-GR" sz="2000" i="1"/>
            </a:p>
          </p:txBody>
        </p:sp>
        <p:sp>
          <p:nvSpPr>
            <p:cNvPr id="7234" name="Text Box 1079"/>
            <p:cNvSpPr txBox="1">
              <a:spLocks noChangeArrowheads="1"/>
            </p:cNvSpPr>
            <p:nvPr/>
          </p:nvSpPr>
          <p:spPr bwMode="auto">
            <a:xfrm>
              <a:off x="3204" y="3864"/>
              <a:ext cx="21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sz="2000" i="1"/>
                <a:t>x’</a:t>
              </a:r>
              <a:endParaRPr lang="el-GR" altLang="el-GR" sz="2000" i="1"/>
            </a:p>
          </p:txBody>
        </p:sp>
      </p:grpSp>
      <p:grpSp>
        <p:nvGrpSpPr>
          <p:cNvPr id="7" name="Group 1125"/>
          <p:cNvGrpSpPr>
            <a:grpSpLocks/>
          </p:cNvGrpSpPr>
          <p:nvPr/>
        </p:nvGrpSpPr>
        <p:grpSpPr bwMode="auto">
          <a:xfrm>
            <a:off x="1619250" y="2770188"/>
            <a:ext cx="4238625" cy="1276350"/>
            <a:chOff x="1020" y="1962"/>
            <a:chExt cx="2670" cy="804"/>
          </a:xfrm>
        </p:grpSpPr>
        <p:grpSp>
          <p:nvGrpSpPr>
            <p:cNvPr id="7225" name="Group 1113"/>
            <p:cNvGrpSpPr>
              <a:grpSpLocks/>
            </p:cNvGrpSpPr>
            <p:nvPr/>
          </p:nvGrpSpPr>
          <p:grpSpPr bwMode="auto">
            <a:xfrm>
              <a:off x="2682" y="1962"/>
              <a:ext cx="1008" cy="804"/>
              <a:chOff x="2682" y="1962"/>
              <a:chExt cx="1008" cy="804"/>
            </a:xfrm>
          </p:grpSpPr>
          <p:sp>
            <p:nvSpPr>
              <p:cNvPr id="7229" name="Line 1058"/>
              <p:cNvSpPr>
                <a:spLocks noChangeShapeType="1"/>
              </p:cNvSpPr>
              <p:nvPr/>
            </p:nvSpPr>
            <p:spPr bwMode="auto">
              <a:xfrm>
                <a:off x="3042" y="2088"/>
                <a:ext cx="462" cy="0"/>
              </a:xfrm>
              <a:prstGeom prst="line">
                <a:avLst/>
              </a:prstGeom>
              <a:noFill/>
              <a:ln w="25400">
                <a:solidFill>
                  <a:srgbClr val="FC0000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sp>
            <p:nvSpPr>
              <p:cNvPr id="7230" name="Text Box 1059"/>
              <p:cNvSpPr txBox="1">
                <a:spLocks noChangeArrowheads="1"/>
              </p:cNvSpPr>
              <p:nvPr/>
            </p:nvSpPr>
            <p:spPr bwMode="auto">
              <a:xfrm>
                <a:off x="3570" y="1962"/>
                <a:ext cx="120" cy="1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10800">
                <a:spAutoFit/>
              </a:bodyPr>
              <a:lstStyle>
                <a:lvl1pPr marL="285750" indent="-285750">
                  <a:defRPr sz="2500" b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500" b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500" b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500" b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500" b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2000" i="1">
                    <a:solidFill>
                      <a:srgbClr val="FC0000"/>
                    </a:solidFill>
                  </a:rPr>
                  <a:t>υ</a:t>
                </a:r>
              </a:p>
            </p:txBody>
          </p:sp>
          <p:sp>
            <p:nvSpPr>
              <p:cNvPr id="7231" name="Arc 1074"/>
              <p:cNvSpPr>
                <a:spLocks/>
              </p:cNvSpPr>
              <p:nvPr/>
            </p:nvSpPr>
            <p:spPr bwMode="auto">
              <a:xfrm flipH="1">
                <a:off x="2682" y="2142"/>
                <a:ext cx="726" cy="624"/>
              </a:xfrm>
              <a:custGeom>
                <a:avLst/>
                <a:gdLst>
                  <a:gd name="T0" fmla="*/ 0 w 43200"/>
                  <a:gd name="T1" fmla="*/ 0 h 21600"/>
                  <a:gd name="T2" fmla="*/ 0 w 43200"/>
                  <a:gd name="T3" fmla="*/ 0 h 21600"/>
                  <a:gd name="T4" fmla="*/ 0 w 432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1600"/>
                  <a:gd name="T11" fmla="*/ 43200 w 432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1600" fill="none" extrusionOk="0">
                    <a:moveTo>
                      <a:pt x="0" y="21599"/>
                    </a:moveTo>
                    <a:cubicBezTo>
                      <a:pt x="0" y="9670"/>
                      <a:pt x="9671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</a:path>
                  <a:path w="43200" h="21600" stroke="0" extrusionOk="0">
                    <a:moveTo>
                      <a:pt x="0" y="21599"/>
                    </a:moveTo>
                    <a:cubicBezTo>
                      <a:pt x="0" y="9670"/>
                      <a:pt x="9671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lnTo>
                      <a:pt x="21600" y="21600"/>
                    </a:lnTo>
                    <a:lnTo>
                      <a:pt x="0" y="21599"/>
                    </a:lnTo>
                    <a:close/>
                  </a:path>
                </a:pathLst>
              </a:custGeom>
              <a:noFill/>
              <a:ln w="19050">
                <a:solidFill>
                  <a:srgbClr val="F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rIns="0" anchor="ctr"/>
              <a:lstStyle/>
              <a:p>
                <a:endParaRPr lang="el-GR"/>
              </a:p>
            </p:txBody>
          </p:sp>
        </p:grpSp>
        <p:grpSp>
          <p:nvGrpSpPr>
            <p:cNvPr id="7226" name="Group 1104"/>
            <p:cNvGrpSpPr>
              <a:grpSpLocks/>
            </p:cNvGrpSpPr>
            <p:nvPr/>
          </p:nvGrpSpPr>
          <p:grpSpPr bwMode="auto">
            <a:xfrm>
              <a:off x="1020" y="2508"/>
              <a:ext cx="1668" cy="210"/>
              <a:chOff x="1020" y="2508"/>
              <a:chExt cx="1668" cy="210"/>
            </a:xfrm>
          </p:grpSpPr>
          <p:sp>
            <p:nvSpPr>
              <p:cNvPr id="7227" name="Line 1080"/>
              <p:cNvSpPr>
                <a:spLocks noChangeShapeType="1"/>
              </p:cNvSpPr>
              <p:nvPr/>
            </p:nvSpPr>
            <p:spPr bwMode="auto">
              <a:xfrm>
                <a:off x="1020" y="2718"/>
                <a:ext cx="1668" cy="0"/>
              </a:xfrm>
              <a:prstGeom prst="line">
                <a:avLst/>
              </a:prstGeom>
              <a:noFill/>
              <a:ln w="22225">
                <a:solidFill>
                  <a:srgbClr val="FC0000"/>
                </a:solidFill>
                <a:round/>
                <a:headEnd/>
                <a:tailEnd type="stealth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sp>
            <p:nvSpPr>
              <p:cNvPr id="7228" name="Text Box 1081"/>
              <p:cNvSpPr txBox="1">
                <a:spLocks noChangeArrowheads="1"/>
              </p:cNvSpPr>
              <p:nvPr/>
            </p:nvSpPr>
            <p:spPr bwMode="auto">
              <a:xfrm>
                <a:off x="1806" y="2508"/>
                <a:ext cx="192" cy="1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10800">
                <a:spAutoFit/>
              </a:bodyPr>
              <a:lstStyle>
                <a:lvl1pPr marL="285750" indent="-285750">
                  <a:defRPr sz="2500" b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500" b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500" b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500" b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500" b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2000" i="1">
                    <a:solidFill>
                      <a:srgbClr val="FC0000"/>
                    </a:solidFill>
                  </a:rPr>
                  <a:t>υ</a:t>
                </a:r>
                <a:r>
                  <a:rPr lang="en-US" altLang="el-GR" sz="2000" i="1">
                    <a:solidFill>
                      <a:srgbClr val="FC0000"/>
                    </a:solidFill>
                  </a:rPr>
                  <a:t>t</a:t>
                </a:r>
                <a:endParaRPr lang="el-GR" altLang="el-GR" sz="2000" i="1">
                  <a:solidFill>
                    <a:srgbClr val="FC0000"/>
                  </a:solidFill>
                </a:endParaRPr>
              </a:p>
            </p:txBody>
          </p:sp>
        </p:grpSp>
      </p:grpSp>
      <p:sp>
        <p:nvSpPr>
          <p:cNvPr id="882749" name="Text Box 1085"/>
          <p:cNvSpPr txBox="1">
            <a:spLocks noChangeArrowheads="1"/>
          </p:cNvSpPr>
          <p:nvPr/>
        </p:nvSpPr>
        <p:spPr bwMode="auto">
          <a:xfrm>
            <a:off x="6229350" y="3208338"/>
            <a:ext cx="23431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400" i="1"/>
              <a:t>μετά από χρόνο </a:t>
            </a:r>
            <a:r>
              <a:rPr lang="en-US" altLang="el-GR" sz="2400" i="1"/>
              <a:t>t</a:t>
            </a:r>
            <a:endParaRPr lang="el-GR" altLang="el-GR" sz="2400" i="1"/>
          </a:p>
        </p:txBody>
      </p:sp>
      <p:sp>
        <p:nvSpPr>
          <p:cNvPr id="882750" name="Text Box 1086"/>
          <p:cNvSpPr txBox="1">
            <a:spLocks noChangeArrowheads="1"/>
          </p:cNvSpPr>
          <p:nvPr/>
        </p:nvSpPr>
        <p:spPr bwMode="auto">
          <a:xfrm>
            <a:off x="6248400" y="3617913"/>
            <a:ext cx="9715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US" altLang="el-GR" sz="2400" i="1"/>
              <a:t>D=g</a:t>
            </a:r>
            <a:r>
              <a:rPr lang="en-US" altLang="el-GR" sz="2400"/>
              <a:t>(</a:t>
            </a:r>
            <a:r>
              <a:rPr lang="en-US" altLang="el-GR" sz="2400" i="1"/>
              <a:t>x</a:t>
            </a:r>
            <a:r>
              <a:rPr lang="en-US" altLang="el-GR" sz="2400"/>
              <a:t>)</a:t>
            </a:r>
            <a:endParaRPr lang="el-GR" altLang="el-GR" sz="2400"/>
          </a:p>
        </p:txBody>
      </p:sp>
      <p:sp>
        <p:nvSpPr>
          <p:cNvPr id="882751" name="Text Box 1087"/>
          <p:cNvSpPr txBox="1">
            <a:spLocks noChangeArrowheads="1"/>
          </p:cNvSpPr>
          <p:nvPr/>
        </p:nvSpPr>
        <p:spPr bwMode="auto">
          <a:xfrm>
            <a:off x="5895975" y="4752975"/>
            <a:ext cx="2752725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60000"/>
              </a:lnSpc>
            </a:pPr>
            <a:r>
              <a:rPr lang="el-GR" altLang="el-GR" sz="2400" i="1"/>
              <a:t>	στο κινούμενο σύστημα αναφοράς</a:t>
            </a:r>
          </a:p>
        </p:txBody>
      </p:sp>
      <p:sp>
        <p:nvSpPr>
          <p:cNvPr id="882752" name="Text Box 1088"/>
          <p:cNvSpPr txBox="1">
            <a:spLocks noChangeArrowheads="1"/>
          </p:cNvSpPr>
          <p:nvPr/>
        </p:nvSpPr>
        <p:spPr bwMode="auto">
          <a:xfrm>
            <a:off x="6824663" y="5334000"/>
            <a:ext cx="11572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US" altLang="el-GR" sz="2400" i="1"/>
              <a:t>D</a:t>
            </a:r>
            <a:r>
              <a:rPr lang="el-GR" altLang="el-GR" sz="2400" i="1"/>
              <a:t>’</a:t>
            </a:r>
            <a:r>
              <a:rPr lang="en-US" altLang="el-GR" sz="2400" i="1"/>
              <a:t>=f</a:t>
            </a:r>
            <a:r>
              <a:rPr lang="en-US" altLang="el-GR" sz="2400"/>
              <a:t>(</a:t>
            </a:r>
            <a:r>
              <a:rPr lang="en-US" altLang="el-GR" sz="2400" i="1"/>
              <a:t>x’</a:t>
            </a:r>
            <a:r>
              <a:rPr lang="en-US" altLang="el-GR" sz="2400"/>
              <a:t>)</a:t>
            </a:r>
            <a:endParaRPr lang="el-GR" altLang="el-GR" sz="2400"/>
          </a:p>
        </p:txBody>
      </p:sp>
      <p:sp>
        <p:nvSpPr>
          <p:cNvPr id="882753" name="Text Box 1089"/>
          <p:cNvSpPr txBox="1">
            <a:spLocks noChangeArrowheads="1"/>
          </p:cNvSpPr>
          <p:nvPr/>
        </p:nvSpPr>
        <p:spPr bwMode="auto">
          <a:xfrm>
            <a:off x="6807200" y="5838825"/>
            <a:ext cx="13906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US" altLang="el-GR" sz="2400" i="1"/>
              <a:t>D=f</a:t>
            </a:r>
            <a:r>
              <a:rPr lang="en-US" altLang="el-GR" sz="2400"/>
              <a:t>(</a:t>
            </a:r>
            <a:r>
              <a:rPr lang="en-US" altLang="el-GR" sz="2400" i="1"/>
              <a:t>x</a:t>
            </a:r>
            <a:r>
              <a:rPr lang="el-GR" altLang="el-GR" sz="2400" i="1"/>
              <a:t> </a:t>
            </a:r>
            <a:r>
              <a:rPr lang="en-US" altLang="el-GR" sz="2400" i="1"/>
              <a:t>–</a:t>
            </a:r>
            <a:r>
              <a:rPr lang="el-GR" altLang="el-GR" sz="2400" i="1"/>
              <a:t> υ</a:t>
            </a:r>
            <a:r>
              <a:rPr lang="en-US" altLang="el-GR" sz="2400" i="1"/>
              <a:t>t</a:t>
            </a:r>
            <a:r>
              <a:rPr lang="en-US" altLang="el-GR" sz="2400"/>
              <a:t>)</a:t>
            </a:r>
            <a:endParaRPr lang="el-GR" altLang="el-GR" sz="2400"/>
          </a:p>
        </p:txBody>
      </p:sp>
      <p:grpSp>
        <p:nvGrpSpPr>
          <p:cNvPr id="10" name="Group 1105"/>
          <p:cNvGrpSpPr>
            <a:grpSpLocks/>
          </p:cNvGrpSpPr>
          <p:nvPr/>
        </p:nvGrpSpPr>
        <p:grpSpPr bwMode="auto">
          <a:xfrm>
            <a:off x="2514600" y="1225550"/>
            <a:ext cx="323850" cy="315913"/>
            <a:chOff x="1584" y="1056"/>
            <a:chExt cx="204" cy="199"/>
          </a:xfrm>
        </p:grpSpPr>
        <p:sp>
          <p:nvSpPr>
            <p:cNvPr id="7223" name="Text Box 1091"/>
            <p:cNvSpPr txBox="1">
              <a:spLocks noChangeArrowheads="1"/>
            </p:cNvSpPr>
            <p:nvPr/>
          </p:nvSpPr>
          <p:spPr bwMode="auto">
            <a:xfrm>
              <a:off x="1668" y="1056"/>
              <a:ext cx="120" cy="1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1080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sz="2000" i="1">
                  <a:solidFill>
                    <a:srgbClr val="FC0000"/>
                  </a:solidFill>
                </a:rPr>
                <a:t>P</a:t>
              </a:r>
              <a:endParaRPr lang="el-GR" altLang="el-GR" sz="2000" i="1">
                <a:solidFill>
                  <a:srgbClr val="FC0000"/>
                </a:solidFill>
              </a:endParaRPr>
            </a:p>
          </p:txBody>
        </p:sp>
        <p:sp>
          <p:nvSpPr>
            <p:cNvPr id="7224" name="Oval 1092"/>
            <p:cNvSpPr>
              <a:spLocks noChangeArrowheads="1"/>
            </p:cNvSpPr>
            <p:nvPr/>
          </p:nvSpPr>
          <p:spPr bwMode="auto">
            <a:xfrm>
              <a:off x="1584" y="1146"/>
              <a:ext cx="56" cy="56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</p:grpSp>
      <p:grpSp>
        <p:nvGrpSpPr>
          <p:cNvPr id="11" name="Group 1106"/>
          <p:cNvGrpSpPr>
            <a:grpSpLocks/>
          </p:cNvGrpSpPr>
          <p:nvPr/>
        </p:nvGrpSpPr>
        <p:grpSpPr bwMode="auto">
          <a:xfrm>
            <a:off x="5162550" y="3074988"/>
            <a:ext cx="295275" cy="315912"/>
            <a:chOff x="3252" y="2154"/>
            <a:chExt cx="186" cy="199"/>
          </a:xfrm>
        </p:grpSpPr>
        <p:sp>
          <p:nvSpPr>
            <p:cNvPr id="7221" name="Oval 1094"/>
            <p:cNvSpPr>
              <a:spLocks noChangeArrowheads="1"/>
            </p:cNvSpPr>
            <p:nvPr/>
          </p:nvSpPr>
          <p:spPr bwMode="auto">
            <a:xfrm>
              <a:off x="3252" y="2274"/>
              <a:ext cx="56" cy="56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7222" name="Text Box 1095"/>
            <p:cNvSpPr txBox="1">
              <a:spLocks noChangeArrowheads="1"/>
            </p:cNvSpPr>
            <p:nvPr/>
          </p:nvSpPr>
          <p:spPr bwMode="auto">
            <a:xfrm>
              <a:off x="3318" y="2154"/>
              <a:ext cx="120" cy="1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1080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sz="2000" i="1">
                  <a:solidFill>
                    <a:srgbClr val="FC0000"/>
                  </a:solidFill>
                </a:rPr>
                <a:t>P</a:t>
              </a:r>
              <a:endParaRPr lang="el-GR" altLang="el-GR" sz="2000" i="1">
                <a:solidFill>
                  <a:srgbClr val="FC0000"/>
                </a:solidFill>
              </a:endParaRPr>
            </a:p>
          </p:txBody>
        </p:sp>
      </p:grpSp>
      <p:grpSp>
        <p:nvGrpSpPr>
          <p:cNvPr id="12" name="Group 1126"/>
          <p:cNvGrpSpPr>
            <a:grpSpLocks/>
          </p:cNvGrpSpPr>
          <p:nvPr/>
        </p:nvGrpSpPr>
        <p:grpSpPr bwMode="auto">
          <a:xfrm>
            <a:off x="1609725" y="4603750"/>
            <a:ext cx="4541838" cy="1725613"/>
            <a:chOff x="1014" y="2900"/>
            <a:chExt cx="2861" cy="1087"/>
          </a:xfrm>
        </p:grpSpPr>
        <p:grpSp>
          <p:nvGrpSpPr>
            <p:cNvPr id="7207" name="Group 1109"/>
            <p:cNvGrpSpPr>
              <a:grpSpLocks/>
            </p:cNvGrpSpPr>
            <p:nvPr/>
          </p:nvGrpSpPr>
          <p:grpSpPr bwMode="auto">
            <a:xfrm>
              <a:off x="1014" y="3630"/>
              <a:ext cx="1668" cy="204"/>
              <a:chOff x="1014" y="3630"/>
              <a:chExt cx="1668" cy="204"/>
            </a:xfrm>
          </p:grpSpPr>
          <p:sp>
            <p:nvSpPr>
              <p:cNvPr id="7219" name="Line 1082"/>
              <p:cNvSpPr>
                <a:spLocks noChangeShapeType="1"/>
              </p:cNvSpPr>
              <p:nvPr/>
            </p:nvSpPr>
            <p:spPr bwMode="auto">
              <a:xfrm>
                <a:off x="1014" y="3834"/>
                <a:ext cx="1668" cy="0"/>
              </a:xfrm>
              <a:prstGeom prst="line">
                <a:avLst/>
              </a:prstGeom>
              <a:noFill/>
              <a:ln w="22225">
                <a:solidFill>
                  <a:schemeClr val="tx2"/>
                </a:solidFill>
                <a:round/>
                <a:headEnd/>
                <a:tailEnd type="stealth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sp>
            <p:nvSpPr>
              <p:cNvPr id="7220" name="Text Box 1083"/>
              <p:cNvSpPr txBox="1">
                <a:spLocks noChangeArrowheads="1"/>
              </p:cNvSpPr>
              <p:nvPr/>
            </p:nvSpPr>
            <p:spPr bwMode="auto">
              <a:xfrm>
                <a:off x="1710" y="3630"/>
                <a:ext cx="192" cy="1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10800">
                <a:spAutoFit/>
              </a:bodyPr>
              <a:lstStyle>
                <a:lvl1pPr marL="285750" indent="-285750">
                  <a:defRPr sz="2500" b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500" b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500" b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500" b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500" b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2000" i="1"/>
                  <a:t>υ</a:t>
                </a:r>
                <a:r>
                  <a:rPr lang="en-US" altLang="el-GR" sz="2000" i="1"/>
                  <a:t>t</a:t>
                </a:r>
                <a:endParaRPr lang="el-GR" altLang="el-GR" sz="2000" i="1"/>
              </a:p>
            </p:txBody>
          </p:sp>
        </p:grpSp>
        <p:grpSp>
          <p:nvGrpSpPr>
            <p:cNvPr id="7208" name="Group 1122"/>
            <p:cNvGrpSpPr>
              <a:grpSpLocks/>
            </p:cNvGrpSpPr>
            <p:nvPr/>
          </p:nvGrpSpPr>
          <p:grpSpPr bwMode="auto">
            <a:xfrm>
              <a:off x="2442" y="2900"/>
              <a:ext cx="1433" cy="1087"/>
              <a:chOff x="2442" y="2900"/>
              <a:chExt cx="1433" cy="1087"/>
            </a:xfrm>
          </p:grpSpPr>
          <p:sp>
            <p:nvSpPr>
              <p:cNvPr id="7209" name="Text Box 1067"/>
              <p:cNvSpPr txBox="1">
                <a:spLocks noChangeArrowheads="1"/>
              </p:cNvSpPr>
              <p:nvPr/>
            </p:nvSpPr>
            <p:spPr bwMode="auto">
              <a:xfrm>
                <a:off x="2921" y="2900"/>
                <a:ext cx="120" cy="1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10800">
                <a:spAutoFit/>
              </a:bodyPr>
              <a:lstStyle>
                <a:lvl1pPr marL="285750" indent="-285750">
                  <a:defRPr sz="2500" b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500" b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500" b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500" b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500" b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2000" i="1"/>
                  <a:t>υ</a:t>
                </a:r>
              </a:p>
            </p:txBody>
          </p:sp>
          <p:grpSp>
            <p:nvGrpSpPr>
              <p:cNvPr id="7210" name="Group 1121"/>
              <p:cNvGrpSpPr>
                <a:grpSpLocks/>
              </p:cNvGrpSpPr>
              <p:nvPr/>
            </p:nvGrpSpPr>
            <p:grpSpPr bwMode="auto">
              <a:xfrm>
                <a:off x="2442" y="2994"/>
                <a:ext cx="1433" cy="993"/>
                <a:chOff x="2442" y="2994"/>
                <a:chExt cx="1433" cy="993"/>
              </a:xfrm>
            </p:grpSpPr>
            <p:sp>
              <p:nvSpPr>
                <p:cNvPr id="7211" name="Line 1066"/>
                <p:cNvSpPr>
                  <a:spLocks noChangeShapeType="1"/>
                </p:cNvSpPr>
                <p:nvPr/>
              </p:nvSpPr>
              <p:spPr bwMode="auto">
                <a:xfrm>
                  <a:off x="2676" y="3104"/>
                  <a:ext cx="462" cy="0"/>
                </a:xfrm>
                <a:prstGeom prst="line">
                  <a:avLst/>
                </a:prstGeom>
                <a:noFill/>
                <a:ln w="25400">
                  <a:solidFill>
                    <a:schemeClr val="tx2"/>
                  </a:solidFill>
                  <a:round/>
                  <a:headEnd/>
                  <a:tailEnd type="stealth" w="sm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7212" name="Text Box 1069"/>
                <p:cNvSpPr txBox="1">
                  <a:spLocks noChangeArrowheads="1"/>
                </p:cNvSpPr>
                <p:nvPr/>
              </p:nvSpPr>
              <p:spPr bwMode="auto">
                <a:xfrm>
                  <a:off x="2442" y="2994"/>
                  <a:ext cx="186" cy="20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10800" rIns="0" bIns="10800">
                  <a:spAutoFit/>
                </a:bodyPr>
                <a:lstStyle>
                  <a:lvl1pPr marL="285750" indent="-285750">
                    <a:defRPr sz="2500" b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500" b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500" b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500" b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500" b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US" altLang="el-GR" sz="2000" i="1"/>
                    <a:t>D’</a:t>
                  </a:r>
                  <a:endParaRPr lang="el-GR" altLang="el-GR" sz="2000" i="1"/>
                </a:p>
              </p:txBody>
            </p:sp>
            <p:sp>
              <p:nvSpPr>
                <p:cNvPr id="7213" name="Text Box 1071"/>
                <p:cNvSpPr txBox="1">
                  <a:spLocks noChangeArrowheads="1"/>
                </p:cNvSpPr>
                <p:nvPr/>
              </p:nvSpPr>
              <p:spPr bwMode="auto">
                <a:xfrm>
                  <a:off x="3623" y="3788"/>
                  <a:ext cx="252" cy="19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10800">
                  <a:spAutoFit/>
                </a:bodyPr>
                <a:lstStyle>
                  <a:lvl1pPr marL="285750" indent="-285750">
                    <a:defRPr sz="2500" b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500" b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500" b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500" b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500" b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US" altLang="el-GR" sz="2000" i="1"/>
                    <a:t>X’</a:t>
                  </a:r>
                  <a:endParaRPr lang="el-GR" altLang="el-GR" sz="2000" i="1"/>
                </a:p>
              </p:txBody>
            </p:sp>
            <p:sp>
              <p:nvSpPr>
                <p:cNvPr id="7214" name="Freeform 1073"/>
                <p:cNvSpPr>
                  <a:spLocks/>
                </p:cNvSpPr>
                <p:nvPr/>
              </p:nvSpPr>
              <p:spPr bwMode="auto">
                <a:xfrm>
                  <a:off x="2682" y="3024"/>
                  <a:ext cx="900" cy="870"/>
                </a:xfrm>
                <a:custGeom>
                  <a:avLst/>
                  <a:gdLst>
                    <a:gd name="T0" fmla="*/ 0 w 2268"/>
                    <a:gd name="T1" fmla="*/ 0 h 708"/>
                    <a:gd name="T2" fmla="*/ 0 w 2268"/>
                    <a:gd name="T3" fmla="*/ 10321 h 708"/>
                    <a:gd name="T4" fmla="*/ 0 w 2268"/>
                    <a:gd name="T5" fmla="*/ 10321 h 708"/>
                    <a:gd name="T6" fmla="*/ 0 60000 65536"/>
                    <a:gd name="T7" fmla="*/ 0 60000 65536"/>
                    <a:gd name="T8" fmla="*/ 0 60000 65536"/>
                    <a:gd name="T9" fmla="*/ 0 w 2268"/>
                    <a:gd name="T10" fmla="*/ 0 h 708"/>
                    <a:gd name="T11" fmla="*/ 2268 w 2268"/>
                    <a:gd name="T12" fmla="*/ 708 h 70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268" h="708">
                      <a:moveTo>
                        <a:pt x="0" y="0"/>
                      </a:moveTo>
                      <a:lnTo>
                        <a:pt x="0" y="708"/>
                      </a:lnTo>
                      <a:lnTo>
                        <a:pt x="2268" y="708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grpSp>
              <p:nvGrpSpPr>
                <p:cNvPr id="7215" name="Group 1116"/>
                <p:cNvGrpSpPr>
                  <a:grpSpLocks/>
                </p:cNvGrpSpPr>
                <p:nvPr/>
              </p:nvGrpSpPr>
              <p:grpSpPr bwMode="auto">
                <a:xfrm>
                  <a:off x="2682" y="3027"/>
                  <a:ext cx="934" cy="867"/>
                  <a:chOff x="2682" y="3027"/>
                  <a:chExt cx="934" cy="867"/>
                </a:xfrm>
              </p:grpSpPr>
              <p:sp>
                <p:nvSpPr>
                  <p:cNvPr id="7216" name="Arc 1075"/>
                  <p:cNvSpPr>
                    <a:spLocks/>
                  </p:cNvSpPr>
                  <p:nvPr/>
                </p:nvSpPr>
                <p:spPr bwMode="auto">
                  <a:xfrm flipH="1">
                    <a:off x="2682" y="3270"/>
                    <a:ext cx="726" cy="624"/>
                  </a:xfrm>
                  <a:custGeom>
                    <a:avLst/>
                    <a:gdLst>
                      <a:gd name="T0" fmla="*/ 0 w 43200"/>
                      <a:gd name="T1" fmla="*/ 0 h 21600"/>
                      <a:gd name="T2" fmla="*/ 0 w 43200"/>
                      <a:gd name="T3" fmla="*/ 0 h 21600"/>
                      <a:gd name="T4" fmla="*/ 0 w 432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43200"/>
                      <a:gd name="T10" fmla="*/ 0 h 21600"/>
                      <a:gd name="T11" fmla="*/ 43200 w 432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43200" h="21600" fill="none" extrusionOk="0">
                        <a:moveTo>
                          <a:pt x="0" y="21599"/>
                        </a:moveTo>
                        <a:cubicBezTo>
                          <a:pt x="0" y="9670"/>
                          <a:pt x="9671" y="-1"/>
                          <a:pt x="21600" y="0"/>
                        </a:cubicBezTo>
                        <a:cubicBezTo>
                          <a:pt x="33529" y="0"/>
                          <a:pt x="43200" y="9670"/>
                          <a:pt x="43200" y="21600"/>
                        </a:cubicBezTo>
                      </a:path>
                      <a:path w="43200" h="21600" stroke="0" extrusionOk="0">
                        <a:moveTo>
                          <a:pt x="0" y="21599"/>
                        </a:moveTo>
                        <a:cubicBezTo>
                          <a:pt x="0" y="9670"/>
                          <a:pt x="9671" y="-1"/>
                          <a:pt x="21600" y="0"/>
                        </a:cubicBezTo>
                        <a:cubicBezTo>
                          <a:pt x="33529" y="0"/>
                          <a:pt x="43200" y="9670"/>
                          <a:pt x="43200" y="21600"/>
                        </a:cubicBezTo>
                        <a:lnTo>
                          <a:pt x="21600" y="21600"/>
                        </a:lnTo>
                        <a:lnTo>
                          <a:pt x="0" y="21599"/>
                        </a:lnTo>
                        <a:close/>
                      </a:path>
                    </a:pathLst>
                  </a:custGeom>
                  <a:noFill/>
                  <a:ln w="19050">
                    <a:solidFill>
                      <a:srgbClr val="FC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lIns="0" rIns="0" anchor="ctr"/>
                  <a:lstStyle/>
                  <a:p>
                    <a:endParaRPr lang="el-GR"/>
                  </a:p>
                </p:txBody>
              </p:sp>
              <p:sp>
                <p:nvSpPr>
                  <p:cNvPr id="7217" name="Line 1114"/>
                  <p:cNvSpPr>
                    <a:spLocks noChangeShapeType="1"/>
                  </p:cNvSpPr>
                  <p:nvPr/>
                </p:nvSpPr>
                <p:spPr bwMode="auto">
                  <a:xfrm>
                    <a:off x="3041" y="3208"/>
                    <a:ext cx="462" cy="0"/>
                  </a:xfrm>
                  <a:prstGeom prst="line">
                    <a:avLst/>
                  </a:prstGeom>
                  <a:noFill/>
                  <a:ln w="25400">
                    <a:solidFill>
                      <a:srgbClr val="FC0000"/>
                    </a:solidFill>
                    <a:round/>
                    <a:headEnd/>
                    <a:tailEnd type="stealth" w="med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lIns="0" rIns="0"/>
                  <a:lstStyle/>
                  <a:p>
                    <a:endParaRPr lang="el-GR"/>
                  </a:p>
                </p:txBody>
              </p:sp>
              <p:sp>
                <p:nvSpPr>
                  <p:cNvPr id="7218" name="Text Box 111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496" y="3027"/>
                    <a:ext cx="120" cy="19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0" tIns="0" rIns="0" bIns="10800">
                    <a:spAutoFit/>
                  </a:bodyPr>
                  <a:lstStyle>
                    <a:lvl1pPr marL="285750" indent="-285750">
                      <a:defRPr sz="2500" b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500" b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500" b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500" b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500" b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500" b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500" b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500" b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500" b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l-GR" altLang="el-GR" sz="2000" i="1">
                        <a:solidFill>
                          <a:srgbClr val="FC0000"/>
                        </a:solidFill>
                      </a:rPr>
                      <a:t>υ</a:t>
                    </a:r>
                  </a:p>
                </p:txBody>
              </p:sp>
            </p:grpSp>
          </p:grpSp>
        </p:grpSp>
      </p:grpSp>
      <p:grpSp>
        <p:nvGrpSpPr>
          <p:cNvPr id="17" name="Group 1111"/>
          <p:cNvGrpSpPr>
            <a:grpSpLocks/>
          </p:cNvGrpSpPr>
          <p:nvPr/>
        </p:nvGrpSpPr>
        <p:grpSpPr bwMode="auto">
          <a:xfrm>
            <a:off x="5181600" y="5267325"/>
            <a:ext cx="295275" cy="315913"/>
            <a:chOff x="3264" y="3318"/>
            <a:chExt cx="186" cy="199"/>
          </a:xfrm>
        </p:grpSpPr>
        <p:sp>
          <p:nvSpPr>
            <p:cNvPr id="7205" name="Oval 1093"/>
            <p:cNvSpPr>
              <a:spLocks noChangeArrowheads="1"/>
            </p:cNvSpPr>
            <p:nvPr/>
          </p:nvSpPr>
          <p:spPr bwMode="auto">
            <a:xfrm>
              <a:off x="3264" y="3420"/>
              <a:ext cx="56" cy="56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7206" name="Text Box 1096"/>
            <p:cNvSpPr txBox="1">
              <a:spLocks noChangeArrowheads="1"/>
            </p:cNvSpPr>
            <p:nvPr/>
          </p:nvSpPr>
          <p:spPr bwMode="auto">
            <a:xfrm>
              <a:off x="3330" y="3318"/>
              <a:ext cx="120" cy="1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1080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sz="2000" i="1">
                  <a:solidFill>
                    <a:srgbClr val="FC0000"/>
                  </a:solidFill>
                </a:rPr>
                <a:t>P</a:t>
              </a:r>
              <a:endParaRPr lang="el-GR" altLang="el-GR" sz="2000" i="1">
                <a:solidFill>
                  <a:srgbClr val="FC0000"/>
                </a:solidFill>
              </a:endParaRPr>
            </a:p>
          </p:txBody>
        </p:sp>
      </p:grpSp>
      <p:sp>
        <p:nvSpPr>
          <p:cNvPr id="7186" name="Rectangle 1123"/>
          <p:cNvSpPr>
            <a:spLocks noChangeArrowheads="1"/>
          </p:cNvSpPr>
          <p:nvPr/>
        </p:nvSpPr>
        <p:spPr bwMode="auto">
          <a:xfrm>
            <a:off x="0" y="2874963"/>
            <a:ext cx="1579563" cy="33956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rIns="0" anchor="ctr"/>
          <a:lstStyle>
            <a:lvl1pPr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p:grpSp>
        <p:nvGrpSpPr>
          <p:cNvPr id="18" name="Group 1102"/>
          <p:cNvGrpSpPr>
            <a:grpSpLocks/>
          </p:cNvGrpSpPr>
          <p:nvPr/>
        </p:nvGrpSpPr>
        <p:grpSpPr bwMode="auto">
          <a:xfrm>
            <a:off x="1371600" y="2560638"/>
            <a:ext cx="4619625" cy="1630362"/>
            <a:chOff x="864" y="1830"/>
            <a:chExt cx="2910" cy="1027"/>
          </a:xfrm>
        </p:grpSpPr>
        <p:sp>
          <p:nvSpPr>
            <p:cNvPr id="7202" name="Text Box 1068"/>
            <p:cNvSpPr txBox="1">
              <a:spLocks noChangeArrowheads="1"/>
            </p:cNvSpPr>
            <p:nvPr/>
          </p:nvSpPr>
          <p:spPr bwMode="auto">
            <a:xfrm>
              <a:off x="864" y="1830"/>
              <a:ext cx="108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10800" rIns="0" bIns="1080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sz="2000" i="1"/>
                <a:t>D</a:t>
              </a:r>
              <a:endParaRPr lang="el-GR" altLang="el-GR" sz="2000" i="1"/>
            </a:p>
          </p:txBody>
        </p:sp>
        <p:sp>
          <p:nvSpPr>
            <p:cNvPr id="7203" name="Text Box 1070"/>
            <p:cNvSpPr txBox="1">
              <a:spLocks noChangeArrowheads="1"/>
            </p:cNvSpPr>
            <p:nvPr/>
          </p:nvSpPr>
          <p:spPr bwMode="auto">
            <a:xfrm>
              <a:off x="3654" y="2658"/>
              <a:ext cx="120" cy="1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1080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sz="2000" i="1"/>
                <a:t>X</a:t>
              </a:r>
              <a:endParaRPr lang="el-GR" altLang="el-GR" sz="2000" i="1"/>
            </a:p>
          </p:txBody>
        </p:sp>
        <p:sp>
          <p:nvSpPr>
            <p:cNvPr id="7204" name="Freeform 1072"/>
            <p:cNvSpPr>
              <a:spLocks/>
            </p:cNvSpPr>
            <p:nvPr/>
          </p:nvSpPr>
          <p:spPr bwMode="auto">
            <a:xfrm>
              <a:off x="1014" y="1890"/>
              <a:ext cx="2592" cy="870"/>
            </a:xfrm>
            <a:custGeom>
              <a:avLst/>
              <a:gdLst>
                <a:gd name="T0" fmla="*/ 0 w 2268"/>
                <a:gd name="T1" fmla="*/ 0 h 708"/>
                <a:gd name="T2" fmla="*/ 0 w 2268"/>
                <a:gd name="T3" fmla="*/ 10321 h 708"/>
                <a:gd name="T4" fmla="*/ 12871 w 2268"/>
                <a:gd name="T5" fmla="*/ 10321 h 708"/>
                <a:gd name="T6" fmla="*/ 0 60000 65536"/>
                <a:gd name="T7" fmla="*/ 0 60000 65536"/>
                <a:gd name="T8" fmla="*/ 0 60000 65536"/>
                <a:gd name="T9" fmla="*/ 0 w 2268"/>
                <a:gd name="T10" fmla="*/ 0 h 708"/>
                <a:gd name="T11" fmla="*/ 2268 w 2268"/>
                <a:gd name="T12" fmla="*/ 708 h 70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68" h="708">
                  <a:moveTo>
                    <a:pt x="0" y="0"/>
                  </a:moveTo>
                  <a:lnTo>
                    <a:pt x="0" y="708"/>
                  </a:lnTo>
                  <a:lnTo>
                    <a:pt x="2268" y="708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</p:grpSp>
      <p:grpSp>
        <p:nvGrpSpPr>
          <p:cNvPr id="19" name="Group 1107"/>
          <p:cNvGrpSpPr>
            <a:grpSpLocks/>
          </p:cNvGrpSpPr>
          <p:nvPr/>
        </p:nvGrpSpPr>
        <p:grpSpPr bwMode="auto">
          <a:xfrm>
            <a:off x="852488" y="3055938"/>
            <a:ext cx="4652962" cy="1306512"/>
            <a:chOff x="537" y="2142"/>
            <a:chExt cx="2931" cy="823"/>
          </a:xfrm>
        </p:grpSpPr>
        <p:sp>
          <p:nvSpPr>
            <p:cNvPr id="7199" name="Text Box 1062"/>
            <p:cNvSpPr txBox="1">
              <a:spLocks noChangeArrowheads="1"/>
            </p:cNvSpPr>
            <p:nvPr/>
          </p:nvSpPr>
          <p:spPr bwMode="auto">
            <a:xfrm>
              <a:off x="537" y="2142"/>
              <a:ext cx="441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1080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en-US" altLang="el-GR" sz="1800" i="1"/>
                <a:t>D</a:t>
              </a:r>
              <a:r>
                <a:rPr lang="en-US" altLang="el-GR" sz="1800"/>
                <a:t>(</a:t>
              </a:r>
              <a:r>
                <a:rPr lang="en-US" altLang="el-GR" sz="1800" i="1"/>
                <a:t>x,t</a:t>
              </a:r>
              <a:r>
                <a:rPr lang="en-US" altLang="el-GR" sz="1800"/>
                <a:t>)</a:t>
              </a:r>
              <a:endParaRPr lang="el-GR" altLang="el-GR" sz="1800"/>
            </a:p>
          </p:txBody>
        </p:sp>
        <p:sp>
          <p:nvSpPr>
            <p:cNvPr id="7200" name="Freeform 1076"/>
            <p:cNvSpPr>
              <a:spLocks/>
            </p:cNvSpPr>
            <p:nvPr/>
          </p:nvSpPr>
          <p:spPr bwMode="auto">
            <a:xfrm>
              <a:off x="1026" y="2286"/>
              <a:ext cx="2250" cy="456"/>
            </a:xfrm>
            <a:custGeom>
              <a:avLst/>
              <a:gdLst>
                <a:gd name="T0" fmla="*/ 0 w 642"/>
                <a:gd name="T1" fmla="*/ 0 h 504"/>
                <a:gd name="T2" fmla="*/ 2147483647 w 642"/>
                <a:gd name="T3" fmla="*/ 0 h 504"/>
                <a:gd name="T4" fmla="*/ 2147483647 w 642"/>
                <a:gd name="T5" fmla="*/ 137 h 504"/>
                <a:gd name="T6" fmla="*/ 0 60000 65536"/>
                <a:gd name="T7" fmla="*/ 0 60000 65536"/>
                <a:gd name="T8" fmla="*/ 0 60000 65536"/>
                <a:gd name="T9" fmla="*/ 0 w 642"/>
                <a:gd name="T10" fmla="*/ 0 h 504"/>
                <a:gd name="T11" fmla="*/ 642 w 642"/>
                <a:gd name="T12" fmla="*/ 504 h 50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42" h="504">
                  <a:moveTo>
                    <a:pt x="0" y="0"/>
                  </a:moveTo>
                  <a:lnTo>
                    <a:pt x="642" y="0"/>
                  </a:lnTo>
                  <a:lnTo>
                    <a:pt x="642" y="504"/>
                  </a:lnTo>
                </a:path>
              </a:pathLst>
            </a:custGeom>
            <a:noFill/>
            <a:ln w="12700" cap="flat" cmpd="sng">
              <a:solidFill>
                <a:schemeClr val="tx2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7201" name="Text Box 1090"/>
            <p:cNvSpPr txBox="1">
              <a:spLocks noChangeArrowheads="1"/>
            </p:cNvSpPr>
            <p:nvPr/>
          </p:nvSpPr>
          <p:spPr bwMode="auto">
            <a:xfrm>
              <a:off x="3204" y="2766"/>
              <a:ext cx="264" cy="1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1080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sz="2000" i="1"/>
                <a:t>x</a:t>
              </a:r>
              <a:r>
                <a:rPr lang="en-US" altLang="el-GR" sz="2000"/>
                <a:t>(</a:t>
              </a:r>
              <a:r>
                <a:rPr lang="en-US" altLang="el-GR" sz="2000" i="1"/>
                <a:t>t</a:t>
              </a:r>
              <a:r>
                <a:rPr lang="en-US" altLang="el-GR" sz="2000"/>
                <a:t>)</a:t>
              </a:r>
              <a:endParaRPr lang="el-GR" altLang="el-GR" sz="2000"/>
            </a:p>
          </p:txBody>
        </p:sp>
      </p:grpSp>
      <p:sp>
        <p:nvSpPr>
          <p:cNvPr id="7190" name="Rectangle 1128"/>
          <p:cNvSpPr>
            <a:spLocks noChangeArrowheads="1"/>
          </p:cNvSpPr>
          <p:nvPr/>
        </p:nvSpPr>
        <p:spPr bwMode="auto">
          <a:xfrm>
            <a:off x="0" y="3752850"/>
            <a:ext cx="1590675" cy="7000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rIns="0" anchor="ctr"/>
          <a:lstStyle>
            <a:lvl1pPr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p:sp>
        <p:nvSpPr>
          <p:cNvPr id="7191" name="Rectangle 1129"/>
          <p:cNvSpPr>
            <a:spLocks noChangeArrowheads="1"/>
          </p:cNvSpPr>
          <p:nvPr/>
        </p:nvSpPr>
        <p:spPr bwMode="auto">
          <a:xfrm>
            <a:off x="0" y="5497513"/>
            <a:ext cx="1590675" cy="6762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rIns="0" anchor="ctr"/>
          <a:lstStyle>
            <a:lvl1pPr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p:grpSp>
        <p:nvGrpSpPr>
          <p:cNvPr id="20" name="Group 1132"/>
          <p:cNvGrpSpPr>
            <a:grpSpLocks/>
          </p:cNvGrpSpPr>
          <p:nvPr/>
        </p:nvGrpSpPr>
        <p:grpSpPr bwMode="auto">
          <a:xfrm>
            <a:off x="463550" y="6429375"/>
            <a:ext cx="7739063" cy="396875"/>
            <a:chOff x="292" y="4050"/>
            <a:chExt cx="4875" cy="250"/>
          </a:xfrm>
        </p:grpSpPr>
        <p:sp>
          <p:nvSpPr>
            <p:cNvPr id="7197" name="Text Box 1130"/>
            <p:cNvSpPr txBox="1">
              <a:spLocks noChangeArrowheads="1"/>
            </p:cNvSpPr>
            <p:nvPr/>
          </p:nvSpPr>
          <p:spPr bwMode="auto">
            <a:xfrm>
              <a:off x="292" y="4050"/>
              <a:ext cx="386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r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2000">
                  <a:solidFill>
                    <a:schemeClr val="hlink"/>
                  </a:solidFill>
                </a:rPr>
                <a:t>Για κύμα που κινείται προς την αρνητική </a:t>
              </a:r>
              <a:r>
                <a:rPr lang="en-US" altLang="el-GR" sz="2000" i="1">
                  <a:solidFill>
                    <a:schemeClr val="hlink"/>
                  </a:solidFill>
                </a:rPr>
                <a:t>x</a:t>
              </a:r>
              <a:r>
                <a:rPr lang="el-GR" altLang="el-GR" sz="2000">
                  <a:solidFill>
                    <a:schemeClr val="hlink"/>
                  </a:solidFill>
                </a:rPr>
                <a:t>-κατεύθυνση:</a:t>
              </a:r>
            </a:p>
          </p:txBody>
        </p:sp>
        <p:sp>
          <p:nvSpPr>
            <p:cNvPr id="7198" name="Text Box 1131"/>
            <p:cNvSpPr txBox="1">
              <a:spLocks noChangeArrowheads="1"/>
            </p:cNvSpPr>
            <p:nvPr/>
          </p:nvSpPr>
          <p:spPr bwMode="auto">
            <a:xfrm>
              <a:off x="4291" y="4069"/>
              <a:ext cx="87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sz="2400" i="1"/>
                <a:t>D=f</a:t>
              </a:r>
              <a:r>
                <a:rPr lang="en-US" altLang="el-GR" sz="2400"/>
                <a:t>(</a:t>
              </a:r>
              <a:r>
                <a:rPr lang="en-US" altLang="el-GR" sz="2400" i="1"/>
                <a:t>x</a:t>
              </a:r>
              <a:r>
                <a:rPr lang="el-GR" altLang="el-GR" sz="2400" i="1"/>
                <a:t>+υ</a:t>
              </a:r>
              <a:r>
                <a:rPr lang="en-US" altLang="el-GR" sz="2400" i="1"/>
                <a:t>t</a:t>
              </a:r>
              <a:r>
                <a:rPr lang="en-US" altLang="el-GR" sz="2400"/>
                <a:t>)</a:t>
              </a:r>
              <a:endParaRPr lang="el-GR" altLang="el-GR" sz="2400"/>
            </a:p>
          </p:txBody>
        </p:sp>
      </p:grpSp>
      <p:grpSp>
        <p:nvGrpSpPr>
          <p:cNvPr id="21" name="Group 1120"/>
          <p:cNvGrpSpPr>
            <a:grpSpLocks/>
          </p:cNvGrpSpPr>
          <p:nvPr/>
        </p:nvGrpSpPr>
        <p:grpSpPr bwMode="auto">
          <a:xfrm>
            <a:off x="1335088" y="4725988"/>
            <a:ext cx="4583112" cy="1633537"/>
            <a:chOff x="848" y="2970"/>
            <a:chExt cx="2887" cy="1029"/>
          </a:xfrm>
        </p:grpSpPr>
        <p:sp>
          <p:nvSpPr>
            <p:cNvPr id="7194" name="Rectangle 1119"/>
            <p:cNvSpPr>
              <a:spLocks noChangeArrowheads="1"/>
            </p:cNvSpPr>
            <p:nvPr/>
          </p:nvSpPr>
          <p:spPr bwMode="auto">
            <a:xfrm>
              <a:off x="3628" y="3749"/>
              <a:ext cx="10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r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sz="2000" i="1" dirty="0"/>
                <a:t>X</a:t>
              </a:r>
              <a:endParaRPr lang="el-GR" altLang="el-GR" sz="2000" i="1" dirty="0"/>
            </a:p>
          </p:txBody>
        </p:sp>
        <p:sp>
          <p:nvSpPr>
            <p:cNvPr id="7195" name="Freeform 1063"/>
            <p:cNvSpPr>
              <a:spLocks/>
            </p:cNvSpPr>
            <p:nvPr/>
          </p:nvSpPr>
          <p:spPr bwMode="auto">
            <a:xfrm>
              <a:off x="1014" y="2970"/>
              <a:ext cx="2592" cy="924"/>
            </a:xfrm>
            <a:custGeom>
              <a:avLst/>
              <a:gdLst>
                <a:gd name="T0" fmla="*/ 0 w 2268"/>
                <a:gd name="T1" fmla="*/ 0 h 708"/>
                <a:gd name="T2" fmla="*/ 0 w 2268"/>
                <a:gd name="T3" fmla="*/ 22562 h 708"/>
                <a:gd name="T4" fmla="*/ 12871 w 2268"/>
                <a:gd name="T5" fmla="*/ 22562 h 708"/>
                <a:gd name="T6" fmla="*/ 0 60000 65536"/>
                <a:gd name="T7" fmla="*/ 0 60000 65536"/>
                <a:gd name="T8" fmla="*/ 0 60000 65536"/>
                <a:gd name="T9" fmla="*/ 0 w 2268"/>
                <a:gd name="T10" fmla="*/ 0 h 708"/>
                <a:gd name="T11" fmla="*/ 2268 w 2268"/>
                <a:gd name="T12" fmla="*/ 708 h 70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68" h="708">
                  <a:moveTo>
                    <a:pt x="0" y="0"/>
                  </a:moveTo>
                  <a:lnTo>
                    <a:pt x="0" y="708"/>
                  </a:lnTo>
                  <a:lnTo>
                    <a:pt x="2268" y="708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7196" name="Text Box 1098"/>
            <p:cNvSpPr txBox="1">
              <a:spLocks noChangeArrowheads="1"/>
            </p:cNvSpPr>
            <p:nvPr/>
          </p:nvSpPr>
          <p:spPr bwMode="auto">
            <a:xfrm>
              <a:off x="848" y="2973"/>
              <a:ext cx="108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10800" rIns="0" bIns="1080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sz="2000" i="1"/>
                <a:t>D</a:t>
              </a:r>
              <a:endParaRPr lang="el-GR" altLang="el-GR" sz="2000" i="1"/>
            </a:p>
          </p:txBody>
        </p:sp>
      </p:grp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2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82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27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8827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27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8827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8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2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882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27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8827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9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82749" grpId="0" build="p" autoUpdateAnimBg="0"/>
      <p:bldP spid="882750" grpId="0" build="p" autoUpdateAnimBg="0"/>
      <p:bldP spid="882751" grpId="0" build="p" autoUpdateAnimBg="0"/>
      <p:bldP spid="882752" grpId="0" build="p" autoUpdateAnimBg="0"/>
      <p:bldP spid="882753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3485" name="Rectangle 13"/>
          <p:cNvSpPr>
            <a:spLocks noChangeArrowheads="1"/>
          </p:cNvSpPr>
          <p:nvPr/>
        </p:nvSpPr>
        <p:spPr bwMode="auto">
          <a:xfrm>
            <a:off x="990600" y="0"/>
            <a:ext cx="7162800" cy="842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30000"/>
              </a:spcBef>
              <a:defRPr/>
            </a:pPr>
            <a:r>
              <a:rPr lang="el-GR" sz="240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ΔΙΑΦΟΡΙΚΗ ΕΞΙΣΩΣΗ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  <a:defRPr/>
            </a:pPr>
            <a:r>
              <a:rPr lang="el-GR" sz="240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ΜΟΝΟΔΙΑΣΤΑΤΟΥ ΚΥΜΑΤΟΣ</a:t>
            </a:r>
            <a:endParaRPr lang="en-US" sz="2400">
              <a:solidFill>
                <a:srgbClr val="FC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195" name="Text Box 14"/>
          <p:cNvSpPr txBox="1">
            <a:spLocks noChangeArrowheads="1"/>
          </p:cNvSpPr>
          <p:nvPr/>
        </p:nvSpPr>
        <p:spPr bwMode="auto">
          <a:xfrm>
            <a:off x="5565775" y="1055688"/>
            <a:ext cx="190023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US" altLang="el-GR" sz="2400" i="1"/>
              <a:t>D</a:t>
            </a:r>
            <a:r>
              <a:rPr lang="en-US" altLang="el-GR" sz="2400"/>
              <a:t>(</a:t>
            </a:r>
            <a:r>
              <a:rPr lang="en-US" altLang="el-GR" sz="2400" i="1"/>
              <a:t>x,t</a:t>
            </a:r>
            <a:r>
              <a:rPr lang="en-US" altLang="el-GR" sz="2400"/>
              <a:t>)=</a:t>
            </a:r>
            <a:r>
              <a:rPr lang="en-US" altLang="el-GR" sz="2400" i="1"/>
              <a:t>f</a:t>
            </a:r>
            <a:r>
              <a:rPr lang="en-US" altLang="el-GR" sz="2400"/>
              <a:t>(</a:t>
            </a:r>
            <a:r>
              <a:rPr lang="en-US" altLang="el-GR" sz="2400" i="1"/>
              <a:t>x–</a:t>
            </a:r>
            <a:r>
              <a:rPr lang="el-GR" altLang="el-GR" sz="2400" i="1"/>
              <a:t>υ</a:t>
            </a:r>
            <a:r>
              <a:rPr lang="en-US" altLang="el-GR" sz="2400" i="1"/>
              <a:t>t</a:t>
            </a:r>
            <a:r>
              <a:rPr lang="en-US" altLang="el-GR" sz="2400"/>
              <a:t>)</a:t>
            </a:r>
            <a:endParaRPr lang="el-GR" altLang="el-GR" sz="2400"/>
          </a:p>
        </p:txBody>
      </p:sp>
      <p:sp>
        <p:nvSpPr>
          <p:cNvPr id="873487" name="Text Box 15"/>
          <p:cNvSpPr txBox="1">
            <a:spLocks noChangeArrowheads="1"/>
          </p:cNvSpPr>
          <p:nvPr/>
        </p:nvSpPr>
        <p:spPr bwMode="auto">
          <a:xfrm>
            <a:off x="476250" y="1704975"/>
            <a:ext cx="5019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400" i="1">
                <a:solidFill>
                  <a:schemeClr val="hlink"/>
                </a:solidFill>
              </a:rPr>
              <a:t>Μερική Πρώτη Παράγωγος ως προς </a:t>
            </a:r>
            <a:r>
              <a:rPr lang="en-US" altLang="el-GR" sz="2400" i="1">
                <a:solidFill>
                  <a:schemeClr val="hlink"/>
                </a:solidFill>
              </a:rPr>
              <a:t>x</a:t>
            </a:r>
            <a:r>
              <a:rPr lang="el-GR" altLang="el-GR" sz="2400" i="1">
                <a:solidFill>
                  <a:schemeClr val="hlink"/>
                </a:solidFill>
              </a:rPr>
              <a:t>:</a:t>
            </a:r>
          </a:p>
        </p:txBody>
      </p:sp>
      <p:graphicFrame>
        <p:nvGraphicFramePr>
          <p:cNvPr id="943104" name="Object 20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889115"/>
              </p:ext>
            </p:extLst>
          </p:nvPr>
        </p:nvGraphicFramePr>
        <p:xfrm>
          <a:off x="4048125" y="2344033"/>
          <a:ext cx="6477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8" name="Εξίσωση" r:id="rId3" imgW="562125" imgH="476073" progId="Equation.3">
                  <p:embed/>
                </p:oleObj>
              </mc:Choice>
              <mc:Fallback>
                <p:oleObj name="Εξίσωση" r:id="rId3" imgW="562125" imgH="476073" progId="Equation.3">
                  <p:embed/>
                  <p:pic>
                    <p:nvPicPr>
                      <p:cNvPr id="0" name="Object 20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8125" y="2344033"/>
                        <a:ext cx="6477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3489" name="Text Box 17"/>
          <p:cNvSpPr txBox="1">
            <a:spLocks noChangeArrowheads="1"/>
          </p:cNvSpPr>
          <p:nvPr/>
        </p:nvSpPr>
        <p:spPr bwMode="auto">
          <a:xfrm>
            <a:off x="476250" y="3535363"/>
            <a:ext cx="5162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400" i="1">
                <a:solidFill>
                  <a:schemeClr val="hlink"/>
                </a:solidFill>
              </a:rPr>
              <a:t>Μερική Δεύτερη Παράγωγος ως προς </a:t>
            </a:r>
            <a:r>
              <a:rPr lang="en-US" altLang="el-GR" sz="2400" i="1">
                <a:solidFill>
                  <a:schemeClr val="hlink"/>
                </a:solidFill>
              </a:rPr>
              <a:t>x</a:t>
            </a:r>
            <a:r>
              <a:rPr lang="el-GR" altLang="el-GR" sz="2400" i="1">
                <a:solidFill>
                  <a:schemeClr val="hlink"/>
                </a:solidFill>
              </a:rPr>
              <a:t>:</a:t>
            </a:r>
          </a:p>
        </p:txBody>
      </p:sp>
      <p:graphicFrame>
        <p:nvGraphicFramePr>
          <p:cNvPr id="943105" name="Object 2049"/>
          <p:cNvGraphicFramePr>
            <a:graphicFrameLocks noChangeAspect="1"/>
          </p:cNvGraphicFramePr>
          <p:nvPr/>
        </p:nvGraphicFramePr>
        <p:xfrm>
          <a:off x="1343025" y="4319588"/>
          <a:ext cx="800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9" name="Εξίσωση" r:id="rId5" imgW="714525" imgH="523919" progId="Equation.3">
                  <p:embed/>
                </p:oleObj>
              </mc:Choice>
              <mc:Fallback>
                <p:oleObj name="Εξίσωση" r:id="rId5" imgW="714525" imgH="523919" progId="Equation.3">
                  <p:embed/>
                  <p:pic>
                    <p:nvPicPr>
                      <p:cNvPr id="0" name="Object 20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3025" y="4319588"/>
                        <a:ext cx="800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3106" name="Object 2050"/>
          <p:cNvGraphicFramePr>
            <a:graphicFrameLocks noChangeAspect="1"/>
          </p:cNvGraphicFramePr>
          <p:nvPr/>
        </p:nvGraphicFramePr>
        <p:xfrm>
          <a:off x="7254875" y="2252663"/>
          <a:ext cx="11303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10" name="Εξίσωση" r:id="rId7" imgW="1047650" imgH="600075" progId="Equation.3">
                  <p:embed/>
                </p:oleObj>
              </mc:Choice>
              <mc:Fallback>
                <p:oleObj name="Εξίσωση" r:id="rId7" imgW="1047650" imgH="600075" progId="Equation.3">
                  <p:embed/>
                  <p:pic>
                    <p:nvPicPr>
                      <p:cNvPr id="0" name="Object 20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54875" y="2252663"/>
                        <a:ext cx="11303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3107" name="Object 2051"/>
          <p:cNvGraphicFramePr>
            <a:graphicFrameLocks noChangeAspect="1"/>
          </p:cNvGraphicFramePr>
          <p:nvPr/>
        </p:nvGraphicFramePr>
        <p:xfrm>
          <a:off x="4730750" y="2252663"/>
          <a:ext cx="11303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11" name="Εξίσωση" r:id="rId9" imgW="1047650" imgH="600075" progId="Equation.3">
                  <p:embed/>
                </p:oleObj>
              </mc:Choice>
              <mc:Fallback>
                <p:oleObj name="Εξίσωση" r:id="rId9" imgW="1047650" imgH="600075" progId="Equation.3">
                  <p:embed/>
                  <p:pic>
                    <p:nvPicPr>
                      <p:cNvPr id="0" name="Object 20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0750" y="2252663"/>
                        <a:ext cx="11303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3108" name="Object 2052"/>
          <p:cNvGraphicFramePr>
            <a:graphicFrameLocks noChangeAspect="1"/>
          </p:cNvGraphicFramePr>
          <p:nvPr/>
        </p:nvGraphicFramePr>
        <p:xfrm>
          <a:off x="5915025" y="2255838"/>
          <a:ext cx="1219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12" name="Εξίσωση" r:id="rId11" imgW="1133425" imgH="533489" progId="Equation.3">
                  <p:embed/>
                </p:oleObj>
              </mc:Choice>
              <mc:Fallback>
                <p:oleObj name="Εξίσωση" r:id="rId11" imgW="1133425" imgH="533489" progId="Equation.3">
                  <p:embed/>
                  <p:pic>
                    <p:nvPicPr>
                      <p:cNvPr id="0" name="Object 20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5025" y="2255838"/>
                        <a:ext cx="12192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3109" name="Object 2053"/>
          <p:cNvGraphicFramePr>
            <a:graphicFrameLocks noChangeAspect="1"/>
          </p:cNvGraphicFramePr>
          <p:nvPr/>
        </p:nvGraphicFramePr>
        <p:xfrm>
          <a:off x="5686425" y="4171950"/>
          <a:ext cx="1219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13" name="Εξίσωση" r:id="rId13" imgW="1133425" imgH="533489" progId="Equation.3">
                  <p:embed/>
                </p:oleObj>
              </mc:Choice>
              <mc:Fallback>
                <p:oleObj name="Εξίσωση" r:id="rId13" imgW="1133425" imgH="533489" progId="Equation.3">
                  <p:embed/>
                  <p:pic>
                    <p:nvPicPr>
                      <p:cNvPr id="0" name="Object 20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6425" y="4171950"/>
                        <a:ext cx="12192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3110" name="Object 2054"/>
          <p:cNvGraphicFramePr>
            <a:graphicFrameLocks noChangeAspect="1"/>
          </p:cNvGraphicFramePr>
          <p:nvPr/>
        </p:nvGraphicFramePr>
        <p:xfrm>
          <a:off x="2133600" y="4171950"/>
          <a:ext cx="11811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14" name="Equation" r:id="rId15" imgW="1095525" imgH="704939" progId="Equation.3">
                  <p:embed/>
                </p:oleObj>
              </mc:Choice>
              <mc:Fallback>
                <p:oleObj name="Equation" r:id="rId15" imgW="1095525" imgH="704939" progId="Equation.3">
                  <p:embed/>
                  <p:pic>
                    <p:nvPicPr>
                      <p:cNvPr id="0" name="Object 20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171950"/>
                        <a:ext cx="11811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3111" name="Object 2055"/>
          <p:cNvGraphicFramePr>
            <a:graphicFrameLocks noChangeAspect="1"/>
          </p:cNvGraphicFramePr>
          <p:nvPr/>
        </p:nvGraphicFramePr>
        <p:xfrm>
          <a:off x="6975475" y="4130675"/>
          <a:ext cx="13335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15" name="Εξίσωση" r:id="rId17" imgW="1247925" imgH="647523" progId="Equation.3">
                  <p:embed/>
                </p:oleObj>
              </mc:Choice>
              <mc:Fallback>
                <p:oleObj name="Εξίσωση" r:id="rId17" imgW="1247925" imgH="647523" progId="Equation.3">
                  <p:embed/>
                  <p:pic>
                    <p:nvPicPr>
                      <p:cNvPr id="0" name="Object 20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75475" y="4130675"/>
                        <a:ext cx="13335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3112" name="Object 2056"/>
          <p:cNvGraphicFramePr>
            <a:graphicFrameLocks noChangeAspect="1"/>
          </p:cNvGraphicFramePr>
          <p:nvPr/>
        </p:nvGraphicFramePr>
        <p:xfrm>
          <a:off x="3297238" y="4144963"/>
          <a:ext cx="22987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16" name="Εξίσωση" r:id="rId19" imgW="2209800" imgH="714508" progId="Equation.3">
                  <p:embed/>
                </p:oleObj>
              </mc:Choice>
              <mc:Fallback>
                <p:oleObj name="Εξίσωση" r:id="rId19" imgW="2209800" imgH="714508" progId="Equation.3">
                  <p:embed/>
                  <p:pic>
                    <p:nvPicPr>
                      <p:cNvPr id="0" name="Object 20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7238" y="4144963"/>
                        <a:ext cx="22987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3113" name="Object 2057"/>
          <p:cNvGraphicFramePr>
            <a:graphicFrameLocks noChangeAspect="1"/>
          </p:cNvGraphicFramePr>
          <p:nvPr/>
        </p:nvGraphicFramePr>
        <p:xfrm>
          <a:off x="1323975" y="5481638"/>
          <a:ext cx="800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17" name="Εξίσωση" r:id="rId21" imgW="714525" imgH="523919" progId="Equation.3">
                  <p:embed/>
                </p:oleObj>
              </mc:Choice>
              <mc:Fallback>
                <p:oleObj name="Εξίσωση" r:id="rId21" imgW="714525" imgH="523919" progId="Equation.3">
                  <p:embed/>
                  <p:pic>
                    <p:nvPicPr>
                      <p:cNvPr id="0" name="Object 20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3975" y="5481638"/>
                        <a:ext cx="800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3114" name="Object 2058"/>
          <p:cNvGraphicFramePr>
            <a:graphicFrameLocks noChangeAspect="1"/>
          </p:cNvGraphicFramePr>
          <p:nvPr/>
        </p:nvGraphicFramePr>
        <p:xfrm>
          <a:off x="2146300" y="5383213"/>
          <a:ext cx="13335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18" name="Εξίσωση" r:id="rId23" imgW="1247925" imgH="647523" progId="Equation.3">
                  <p:embed/>
                </p:oleObj>
              </mc:Choice>
              <mc:Fallback>
                <p:oleObj name="Εξίσωση" r:id="rId23" imgW="1247925" imgH="647523" progId="Equation.3">
                  <p:embed/>
                  <p:pic>
                    <p:nvPicPr>
                      <p:cNvPr id="0" name="Object 20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5383213"/>
                        <a:ext cx="13335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9" name="Text Box 28"/>
          <p:cNvSpPr txBox="1">
            <a:spLocks noChangeArrowheads="1"/>
          </p:cNvSpPr>
          <p:nvPr/>
        </p:nvSpPr>
        <p:spPr bwMode="auto">
          <a:xfrm>
            <a:off x="606425" y="987425"/>
            <a:ext cx="4849813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r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>
                <a:solidFill>
                  <a:schemeClr val="hlink"/>
                </a:solidFill>
              </a:rPr>
              <a:t>Εξίσωση Μονοδιάστατου Κύματος: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34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734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43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43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43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43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34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734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943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943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943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943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943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943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943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3487" grpId="0" build="p" autoUpdateAnimBg="0"/>
      <p:bldP spid="873489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510" name="Rectangle 14"/>
          <p:cNvSpPr>
            <a:spLocks noChangeArrowheads="1"/>
          </p:cNvSpPr>
          <p:nvPr/>
        </p:nvSpPr>
        <p:spPr bwMode="auto">
          <a:xfrm>
            <a:off x="1489075" y="11113"/>
            <a:ext cx="6261100" cy="7858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spcBef>
                <a:spcPct val="30000"/>
              </a:spcBef>
              <a:defRPr/>
            </a:pPr>
            <a:r>
              <a:rPr lang="el-GR" sz="2400" dirty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ΔΙΑΦΟΡΙΚΗ ΕΞΙΣΩΣΗ</a:t>
            </a:r>
            <a:endParaRPr lang="en-US" sz="2400" dirty="0">
              <a:solidFill>
                <a:srgbClr val="FC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spcBef>
                <a:spcPct val="20000"/>
              </a:spcBef>
              <a:defRPr/>
            </a:pPr>
            <a:r>
              <a:rPr lang="el-GR" sz="2400" dirty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ΜΟΝΟΔΙΑΣΤΑΤΟΥ ΚΥΜΑΤΟΣ</a:t>
            </a:r>
            <a:endParaRPr lang="en-US" sz="2400" dirty="0"/>
          </a:p>
        </p:txBody>
      </p:sp>
      <p:sp>
        <p:nvSpPr>
          <p:cNvPr id="874512" name="Text Box 16"/>
          <p:cNvSpPr txBox="1">
            <a:spLocks noChangeArrowheads="1"/>
          </p:cNvSpPr>
          <p:nvPr/>
        </p:nvSpPr>
        <p:spPr bwMode="auto">
          <a:xfrm>
            <a:off x="466725" y="1762125"/>
            <a:ext cx="5019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400" i="1">
                <a:solidFill>
                  <a:schemeClr val="hlink"/>
                </a:solidFill>
              </a:rPr>
              <a:t>Μερική Πρώτη Παράγωγος ως προς </a:t>
            </a:r>
            <a:r>
              <a:rPr lang="en-US" altLang="el-GR" sz="2400" i="1">
                <a:solidFill>
                  <a:schemeClr val="hlink"/>
                </a:solidFill>
              </a:rPr>
              <a:t>t</a:t>
            </a:r>
            <a:r>
              <a:rPr lang="el-GR" altLang="el-GR" sz="2400" i="1">
                <a:solidFill>
                  <a:schemeClr val="hlink"/>
                </a:solidFill>
              </a:rPr>
              <a:t>:</a:t>
            </a:r>
          </a:p>
        </p:txBody>
      </p:sp>
      <p:graphicFrame>
        <p:nvGraphicFramePr>
          <p:cNvPr id="944128" name="Object 0"/>
          <p:cNvGraphicFramePr>
            <a:graphicFrameLocks noChangeAspect="1"/>
          </p:cNvGraphicFramePr>
          <p:nvPr/>
        </p:nvGraphicFramePr>
        <p:xfrm>
          <a:off x="3543300" y="2330450"/>
          <a:ext cx="6477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62" name="Εξίσωση" r:id="rId3" imgW="562125" imgH="476073" progId="Equation.3">
                  <p:embed/>
                </p:oleObj>
              </mc:Choice>
              <mc:Fallback>
                <p:oleObj name="Εξίσωση" r:id="rId3" imgW="562125" imgH="476073" progId="Equation.3">
                  <p:embed/>
                  <p:pic>
                    <p:nvPicPr>
                      <p:cNvPr id="0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2330450"/>
                        <a:ext cx="6477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4514" name="Text Box 18"/>
          <p:cNvSpPr txBox="1">
            <a:spLocks noChangeArrowheads="1"/>
          </p:cNvSpPr>
          <p:nvPr/>
        </p:nvSpPr>
        <p:spPr bwMode="auto">
          <a:xfrm>
            <a:off x="466725" y="3162300"/>
            <a:ext cx="5162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400" i="1">
                <a:solidFill>
                  <a:schemeClr val="hlink"/>
                </a:solidFill>
              </a:rPr>
              <a:t>Μερική Δεύτερη Παράγωγος ως προς </a:t>
            </a:r>
            <a:r>
              <a:rPr lang="en-US" altLang="el-GR" sz="2400" i="1">
                <a:solidFill>
                  <a:schemeClr val="hlink"/>
                </a:solidFill>
              </a:rPr>
              <a:t>t</a:t>
            </a:r>
            <a:r>
              <a:rPr lang="el-GR" altLang="el-GR" sz="2400" i="1">
                <a:solidFill>
                  <a:schemeClr val="hlink"/>
                </a:solidFill>
              </a:rPr>
              <a:t>:</a:t>
            </a:r>
          </a:p>
        </p:txBody>
      </p:sp>
      <p:graphicFrame>
        <p:nvGraphicFramePr>
          <p:cNvPr id="944129" name="Object 1"/>
          <p:cNvGraphicFramePr>
            <a:graphicFrameLocks noChangeAspect="1"/>
          </p:cNvGraphicFramePr>
          <p:nvPr/>
        </p:nvGraphicFramePr>
        <p:xfrm>
          <a:off x="466725" y="3752850"/>
          <a:ext cx="800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63" name="Εξίσωση" r:id="rId5" imgW="714525" imgH="523919" progId="Equation.3">
                  <p:embed/>
                </p:oleObj>
              </mc:Choice>
              <mc:Fallback>
                <p:oleObj name="Εξίσωση" r:id="rId5" imgW="714525" imgH="523919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725" y="3752850"/>
                        <a:ext cx="800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4130" name="Object 2"/>
          <p:cNvGraphicFramePr>
            <a:graphicFrameLocks noChangeAspect="1"/>
          </p:cNvGraphicFramePr>
          <p:nvPr/>
        </p:nvGraphicFramePr>
        <p:xfrm>
          <a:off x="6718300" y="2314575"/>
          <a:ext cx="16891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64" name="Εξίσωση" r:id="rId7" imgW="1600200" imgH="600075" progId="Equation.3">
                  <p:embed/>
                </p:oleObj>
              </mc:Choice>
              <mc:Fallback>
                <p:oleObj name="Εξίσωση" r:id="rId7" imgW="1600200" imgH="600075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8300" y="2314575"/>
                        <a:ext cx="16891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4131" name="Object 3"/>
          <p:cNvGraphicFramePr>
            <a:graphicFrameLocks noChangeAspect="1"/>
          </p:cNvGraphicFramePr>
          <p:nvPr/>
        </p:nvGraphicFramePr>
        <p:xfrm>
          <a:off x="4216400" y="2295525"/>
          <a:ext cx="11303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65" name="Εξίσωση" r:id="rId9" imgW="1047650" imgH="600075" progId="Equation.3">
                  <p:embed/>
                </p:oleObj>
              </mc:Choice>
              <mc:Fallback>
                <p:oleObj name="Εξίσωση" r:id="rId9" imgW="1047650" imgH="600075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6400" y="2295525"/>
                        <a:ext cx="11303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4132" name="Object 4"/>
          <p:cNvGraphicFramePr>
            <a:graphicFrameLocks noChangeAspect="1"/>
          </p:cNvGraphicFramePr>
          <p:nvPr/>
        </p:nvGraphicFramePr>
        <p:xfrm>
          <a:off x="5391150" y="2308225"/>
          <a:ext cx="1219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66" name="Εξίσωση" r:id="rId11" imgW="1133425" imgH="533489" progId="Equation.3">
                  <p:embed/>
                </p:oleObj>
              </mc:Choice>
              <mc:Fallback>
                <p:oleObj name="Εξίσωση" r:id="rId11" imgW="1133425" imgH="533489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1150" y="2308225"/>
                        <a:ext cx="12192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4133" name="Object 5"/>
          <p:cNvGraphicFramePr>
            <a:graphicFrameLocks noChangeAspect="1"/>
          </p:cNvGraphicFramePr>
          <p:nvPr/>
        </p:nvGraphicFramePr>
        <p:xfrm>
          <a:off x="1250950" y="3756025"/>
          <a:ext cx="11176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67" name="Εξίσωση" r:id="rId13" imgW="1028899" imgH="571367" progId="Equation.3">
                  <p:embed/>
                </p:oleObj>
              </mc:Choice>
              <mc:Fallback>
                <p:oleObj name="Εξίσωση" r:id="rId13" imgW="1028899" imgH="571367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0950" y="3756025"/>
                        <a:ext cx="11176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4135" name="Object 7"/>
          <p:cNvGraphicFramePr>
            <a:graphicFrameLocks noChangeAspect="1"/>
          </p:cNvGraphicFramePr>
          <p:nvPr/>
        </p:nvGraphicFramePr>
        <p:xfrm>
          <a:off x="1127125" y="4705350"/>
          <a:ext cx="37465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68" name="Εξίσωση" r:id="rId15" imgW="3657600" imgH="676231" progId="Equation.3">
                  <p:embed/>
                </p:oleObj>
              </mc:Choice>
              <mc:Fallback>
                <p:oleObj name="Εξίσωση" r:id="rId15" imgW="3657600" imgH="676231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7125" y="4705350"/>
                        <a:ext cx="37465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4138" name="Object 10"/>
          <p:cNvGraphicFramePr>
            <a:graphicFrameLocks noChangeAspect="1"/>
          </p:cNvGraphicFramePr>
          <p:nvPr/>
        </p:nvGraphicFramePr>
        <p:xfrm>
          <a:off x="2381250" y="3705225"/>
          <a:ext cx="2362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69" name="Εξίσωση" r:id="rId17" imgW="2276425" imgH="676231" progId="Equation.3">
                  <p:embed/>
                </p:oleObj>
              </mc:Choice>
              <mc:Fallback>
                <p:oleObj name="Εξίσωση" r:id="rId17" imgW="2276425" imgH="676231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1250" y="3705225"/>
                        <a:ext cx="23622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4529" name="AutoShape 33"/>
          <p:cNvSpPr>
            <a:spLocks noChangeArrowheads="1"/>
          </p:cNvSpPr>
          <p:nvPr/>
        </p:nvSpPr>
        <p:spPr bwMode="auto">
          <a:xfrm>
            <a:off x="7086600" y="4933950"/>
            <a:ext cx="352425" cy="180975"/>
          </a:xfrm>
          <a:prstGeom prst="rightArrow">
            <a:avLst>
              <a:gd name="adj1" fmla="val 50000"/>
              <a:gd name="adj2" fmla="val 48684"/>
            </a:avLst>
          </a:prstGeom>
          <a:solidFill>
            <a:srgbClr val="FC0000"/>
          </a:solidFill>
          <a:ln w="12700">
            <a:solidFill>
              <a:srgbClr val="FC0000"/>
            </a:solidFill>
            <a:miter lim="800000"/>
            <a:headEnd/>
            <a:tailEnd/>
          </a:ln>
        </p:spPr>
        <p:txBody>
          <a:bodyPr wrap="none" lIns="0" rIns="0" anchor="ctr"/>
          <a:lstStyle>
            <a:lvl1pPr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p:grpSp>
        <p:nvGrpSpPr>
          <p:cNvPr id="9233" name="Group 39"/>
          <p:cNvGrpSpPr>
            <a:grpSpLocks/>
          </p:cNvGrpSpPr>
          <p:nvPr/>
        </p:nvGrpSpPr>
        <p:grpSpPr bwMode="auto">
          <a:xfrm>
            <a:off x="504825" y="936625"/>
            <a:ext cx="4556125" cy="736600"/>
            <a:chOff x="318" y="590"/>
            <a:chExt cx="2870" cy="464"/>
          </a:xfrm>
        </p:grpSpPr>
        <p:sp>
          <p:nvSpPr>
            <p:cNvPr id="9236" name="Text Box 15"/>
            <p:cNvSpPr txBox="1">
              <a:spLocks noChangeArrowheads="1"/>
            </p:cNvSpPr>
            <p:nvPr/>
          </p:nvSpPr>
          <p:spPr bwMode="auto">
            <a:xfrm>
              <a:off x="318" y="666"/>
              <a:ext cx="142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2400" i="1"/>
                <a:t>Αποδείχτηκε ότι:</a:t>
              </a:r>
            </a:p>
          </p:txBody>
        </p:sp>
        <p:graphicFrame>
          <p:nvGraphicFramePr>
            <p:cNvPr id="9237" name="Object 12"/>
            <p:cNvGraphicFramePr>
              <a:graphicFrameLocks noChangeAspect="1"/>
            </p:cNvGraphicFramePr>
            <p:nvPr/>
          </p:nvGraphicFramePr>
          <p:xfrm>
            <a:off x="1824" y="600"/>
            <a:ext cx="504" cy="3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470" name="Εξίσωση" r:id="rId19" imgW="714525" imgH="523919" progId="Equation.3">
                    <p:embed/>
                  </p:oleObj>
                </mc:Choice>
                <mc:Fallback>
                  <p:oleObj name="Εξίσωση" r:id="rId19" imgW="714525" imgH="523919" progId="Equation.3">
                    <p:embed/>
                    <p:pic>
                      <p:nvPicPr>
                        <p:cNvPr id="0" name="Object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24" y="600"/>
                          <a:ext cx="504" cy="3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38" name="Object 13"/>
            <p:cNvGraphicFramePr>
              <a:graphicFrameLocks noChangeAspect="1"/>
            </p:cNvGraphicFramePr>
            <p:nvPr/>
          </p:nvGraphicFramePr>
          <p:xfrm>
            <a:off x="2348" y="590"/>
            <a:ext cx="840" cy="4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471" name="Εξίσωση" r:id="rId21" imgW="1247925" imgH="647523" progId="Equation.3">
                    <p:embed/>
                  </p:oleObj>
                </mc:Choice>
                <mc:Fallback>
                  <p:oleObj name="Εξίσωση" r:id="rId21" imgW="1247925" imgH="647523" progId="Equation.3">
                    <p:embed/>
                    <p:pic>
                      <p:nvPicPr>
                        <p:cNvPr id="0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48" y="590"/>
                          <a:ext cx="840" cy="46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234" name="Line 37"/>
          <p:cNvSpPr>
            <a:spLocks noChangeShapeType="1"/>
          </p:cNvSpPr>
          <p:nvPr/>
        </p:nvSpPr>
        <p:spPr bwMode="auto">
          <a:xfrm>
            <a:off x="466725" y="1638300"/>
            <a:ext cx="82200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rIns="0"/>
          <a:lstStyle/>
          <a:p>
            <a:endParaRPr lang="el-GR"/>
          </a:p>
        </p:txBody>
      </p:sp>
      <p:graphicFrame>
        <p:nvGraphicFramePr>
          <p:cNvPr id="944139" name="Object 11"/>
          <p:cNvGraphicFramePr>
            <a:graphicFrameLocks noChangeAspect="1"/>
          </p:cNvGraphicFramePr>
          <p:nvPr/>
        </p:nvGraphicFramePr>
        <p:xfrm>
          <a:off x="4745038" y="3703638"/>
          <a:ext cx="39179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72" name="Εξίσωση" r:id="rId23" imgW="3943250" imgH="676231" progId="Equation.3">
                  <p:embed/>
                </p:oleObj>
              </mc:Choice>
              <mc:Fallback>
                <p:oleObj name="Εξίσωση" r:id="rId23" imgW="3943250" imgH="676231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5038" y="3703638"/>
                        <a:ext cx="391795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893405" y="4655833"/>
                <a:ext cx="1716945" cy="68005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l-GR" sz="20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l-GR" sz="2000" b="1" i="1" smtClean="0">
                              <a:latin typeface="Cambria Math" panose="02040503050406030204" pitchFamily="18" charset="0"/>
                            </a:rPr>
                            <m:t>𝝊</m:t>
                          </m:r>
                        </m:e>
                        <m:sup>
                          <m:r>
                            <a:rPr lang="el-GR" sz="2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f>
                        <m:fPr>
                          <m:ctrlPr>
                            <a:rPr lang="el-GR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l-GR" sz="20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l-GR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𝝏</m:t>
                              </m:r>
                            </m:e>
                            <m:sup>
                              <m: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l-GR" sz="2000" b="1" i="1" smtClean="0">
                              <a:latin typeface="Cambria Math" panose="02040503050406030204" pitchFamily="18" charset="0"/>
                            </a:rPr>
                            <m:t>𝝊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𝒕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l-GR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sSup>
                            <m:sSupPr>
                              <m:ctrlPr>
                                <a:rPr lang="el-GR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l-GR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𝝊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𝒕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3405" y="4655833"/>
                <a:ext cx="1716945" cy="680058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6073108" y="5583237"/>
                <a:ext cx="2578591" cy="68005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el-GR" sz="20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p>
                              <m: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l-GR" sz="2000" b="1" i="1" smtClean="0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l-GR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𝝏</m:t>
                              </m:r>
                            </m:e>
                            <m:sup>
                              <m: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𝑫</m:t>
                          </m:r>
                        </m:num>
                        <m:den>
                          <m:r>
                            <a:rPr lang="el-GR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sSup>
                            <m:sSupPr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𝒕</m:t>
                              </m:r>
                            </m:e>
                            <m:sup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l-GR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l-GR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𝝏</m:t>
                              </m:r>
                            </m:e>
                            <m:sup>
                              <m:r>
                                <a:rPr lang="el-GR" sz="2000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𝒇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l-GR" sz="2000" i="1">
                              <a:latin typeface="Cambria Math" panose="02040503050406030204" pitchFamily="18" charset="0"/>
                            </a:rPr>
                            <m:t>𝝊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𝒕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l-GR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sSup>
                            <m:sSupPr>
                              <m:ctrlPr>
                                <a:rPr lang="el-GR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l-GR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𝝊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𝒕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73108" y="5583237"/>
                <a:ext cx="2578591" cy="680058"/>
              </a:xfrm>
              <a:prstGeom prst="rect">
                <a:avLst/>
              </a:prstGeom>
              <a:blipFill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5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745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44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44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44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44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74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944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944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944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944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944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745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8745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4512" grpId="0" build="p" autoUpdateAnimBg="0"/>
      <p:bldP spid="874514" grpId="0" build="p" autoUpdateAnimBg="0"/>
      <p:bldP spid="874529" grpId="0" animBg="1"/>
      <p:bldP spid="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3"/>
          <p:cNvSpPr txBox="1">
            <a:spLocks noChangeArrowheads="1"/>
          </p:cNvSpPr>
          <p:nvPr/>
        </p:nvSpPr>
        <p:spPr bwMode="auto">
          <a:xfrm>
            <a:off x="952500" y="1250950"/>
            <a:ext cx="22669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400" i="1">
                <a:solidFill>
                  <a:schemeClr val="hlink"/>
                </a:solidFill>
              </a:rPr>
              <a:t>Αποδείχτηκε ότι:</a:t>
            </a:r>
          </a:p>
        </p:txBody>
      </p:sp>
      <p:grpSp>
        <p:nvGrpSpPr>
          <p:cNvPr id="2" name="Ομάδα 1"/>
          <p:cNvGrpSpPr/>
          <p:nvPr/>
        </p:nvGrpSpPr>
        <p:grpSpPr>
          <a:xfrm>
            <a:off x="3924300" y="1082675"/>
            <a:ext cx="2312459" cy="736600"/>
            <a:chOff x="3924300" y="1082675"/>
            <a:chExt cx="2312459" cy="736600"/>
          </a:xfrm>
        </p:grpSpPr>
        <p:graphicFrame>
          <p:nvGraphicFramePr>
            <p:cNvPr id="908307" name="Object 1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26567989"/>
                </p:ext>
              </p:extLst>
            </p:nvPr>
          </p:nvGraphicFramePr>
          <p:xfrm>
            <a:off x="3924300" y="1127125"/>
            <a:ext cx="800100" cy="609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47" name="Εξίσωση" r:id="rId3" imgW="714525" imgH="523919" progId="Equation.3">
                    <p:embed/>
                  </p:oleObj>
                </mc:Choice>
                <mc:Fallback>
                  <p:oleObj name="Εξίσωση" r:id="rId3" imgW="714525" imgH="523919" progId="Equation.3">
                    <p:embed/>
                    <p:pic>
                      <p:nvPicPr>
                        <p:cNvPr id="0" name="Object 1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24300" y="1127125"/>
                          <a:ext cx="800100" cy="6096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08308" name="Object 2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75733673"/>
                </p:ext>
              </p:extLst>
            </p:nvPr>
          </p:nvGraphicFramePr>
          <p:xfrm>
            <a:off x="4725459" y="1082675"/>
            <a:ext cx="1511300" cy="736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48" name="Εξίσωση" r:id="rId5" imgW="1428650" imgH="647523" progId="Equation.3">
                    <p:embed/>
                  </p:oleObj>
                </mc:Choice>
                <mc:Fallback>
                  <p:oleObj name="Εξίσωση" r:id="rId5" imgW="1428650" imgH="647523" progId="Equation.3">
                    <p:embed/>
                    <p:pic>
                      <p:nvPicPr>
                        <p:cNvPr id="0" name="Object 2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25459" y="1082675"/>
                          <a:ext cx="1511300" cy="7366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08311" name="Text Box 23"/>
          <p:cNvSpPr txBox="1">
            <a:spLocks noChangeArrowheads="1"/>
          </p:cNvSpPr>
          <p:nvPr/>
        </p:nvSpPr>
        <p:spPr bwMode="auto">
          <a:xfrm>
            <a:off x="935038" y="2400300"/>
            <a:ext cx="22669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400" i="1">
                <a:solidFill>
                  <a:schemeClr val="hlink"/>
                </a:solidFill>
              </a:rPr>
              <a:t>Αποδείχτηκε ότι:</a:t>
            </a:r>
          </a:p>
        </p:txBody>
      </p:sp>
      <p:sp>
        <p:nvSpPr>
          <p:cNvPr id="908314" name="Text Box 26"/>
          <p:cNvSpPr txBox="1">
            <a:spLocks noChangeArrowheads="1"/>
          </p:cNvSpPr>
          <p:nvPr/>
        </p:nvSpPr>
        <p:spPr bwMode="auto">
          <a:xfrm>
            <a:off x="466725" y="3435350"/>
            <a:ext cx="3143250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US" altLang="el-GR" sz="2400" i="1">
                <a:solidFill>
                  <a:schemeClr val="hlink"/>
                </a:solidFill>
              </a:rPr>
              <a:t>	</a:t>
            </a:r>
            <a:r>
              <a:rPr lang="el-GR" altLang="el-GR" sz="2400" i="1">
                <a:solidFill>
                  <a:schemeClr val="hlink"/>
                </a:solidFill>
              </a:rPr>
              <a:t>Διαφορική Εξίσωση Κυματικής Κίνησης:</a:t>
            </a:r>
          </a:p>
        </p:txBody>
      </p:sp>
      <p:sp>
        <p:nvSpPr>
          <p:cNvPr id="908320" name="Text Box 32"/>
          <p:cNvSpPr txBox="1">
            <a:spLocks noChangeArrowheads="1"/>
          </p:cNvSpPr>
          <p:nvPr/>
        </p:nvSpPr>
        <p:spPr bwMode="auto">
          <a:xfrm>
            <a:off x="500063" y="4978400"/>
            <a:ext cx="2897187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l-GR" altLang="el-GR" sz="2400" i="1">
                <a:solidFill>
                  <a:schemeClr val="hlink"/>
                </a:solidFill>
              </a:rPr>
              <a:t>Γενική Λύση 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l-GR" altLang="el-GR" sz="2400" i="1">
                <a:solidFill>
                  <a:schemeClr val="hlink"/>
                </a:solidFill>
              </a:rPr>
              <a:t>Διαφορικής Εξίσωσης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l-GR" altLang="el-GR" sz="2400" i="1">
                <a:solidFill>
                  <a:schemeClr val="hlink"/>
                </a:solidFill>
              </a:rPr>
              <a:t>Κυματικής Κίνησης:</a:t>
            </a:r>
          </a:p>
        </p:txBody>
      </p:sp>
      <p:grpSp>
        <p:nvGrpSpPr>
          <p:cNvPr id="10252" name="Group 42"/>
          <p:cNvGrpSpPr>
            <a:grpSpLocks/>
          </p:cNvGrpSpPr>
          <p:nvPr/>
        </p:nvGrpSpPr>
        <p:grpSpPr bwMode="auto">
          <a:xfrm>
            <a:off x="457200" y="0"/>
            <a:ext cx="8229600" cy="6475413"/>
            <a:chOff x="288" y="0"/>
            <a:chExt cx="5184" cy="4079"/>
          </a:xfrm>
        </p:grpSpPr>
        <p:sp>
          <p:nvSpPr>
            <p:cNvPr id="908290" name="Rectangle 2"/>
            <p:cNvSpPr>
              <a:spLocks noChangeArrowheads="1"/>
            </p:cNvSpPr>
            <p:nvPr/>
          </p:nvSpPr>
          <p:spPr bwMode="auto">
            <a:xfrm>
              <a:off x="639" y="0"/>
              <a:ext cx="4512" cy="5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 anchor="ctr"/>
            <a:lstStyle/>
            <a:p>
              <a:pPr algn="ctr">
                <a:lnSpc>
                  <a:spcPct val="90000"/>
                </a:lnSpc>
                <a:spcBef>
                  <a:spcPct val="0"/>
                </a:spcBef>
                <a:defRPr/>
              </a:pPr>
              <a:r>
                <a:rPr lang="el-GR" sz="2400">
                  <a:solidFill>
                    <a:srgbClr val="FC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ΔΙΑΦΟΡΙΚΗ ΕΞΙΣΩΣΗ </a:t>
              </a:r>
              <a:endParaRPr lang="en-US" sz="240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  <a:p>
              <a:pPr algn="ctr">
                <a:lnSpc>
                  <a:spcPct val="90000"/>
                </a:lnSpc>
                <a:spcBef>
                  <a:spcPct val="0"/>
                </a:spcBef>
                <a:defRPr/>
              </a:pPr>
              <a:r>
                <a:rPr lang="el-GR" sz="2400">
                  <a:solidFill>
                    <a:srgbClr val="FC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ΜΟΝΟΔΙΑΣΤΑΤΟΥ ΚΥΜΑΤΟΣ</a:t>
              </a:r>
              <a:r>
                <a:rPr lang="en-US" sz="2400">
                  <a:solidFill>
                    <a:srgbClr val="FC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endParaRPr lang="en-US" sz="2400"/>
            </a:p>
          </p:txBody>
        </p:sp>
        <p:sp>
          <p:nvSpPr>
            <p:cNvPr id="10261" name="Line 21"/>
            <p:cNvSpPr>
              <a:spLocks noChangeShapeType="1"/>
            </p:cNvSpPr>
            <p:nvPr/>
          </p:nvSpPr>
          <p:spPr bwMode="auto">
            <a:xfrm>
              <a:off x="294" y="1255"/>
              <a:ext cx="517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10262" name="Line 24"/>
            <p:cNvSpPr>
              <a:spLocks noChangeShapeType="1"/>
            </p:cNvSpPr>
            <p:nvPr/>
          </p:nvSpPr>
          <p:spPr bwMode="auto">
            <a:xfrm>
              <a:off x="294" y="2052"/>
              <a:ext cx="517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10263" name="Line 27"/>
            <p:cNvSpPr>
              <a:spLocks noChangeShapeType="1"/>
            </p:cNvSpPr>
            <p:nvPr/>
          </p:nvSpPr>
          <p:spPr bwMode="auto">
            <a:xfrm>
              <a:off x="292" y="2762"/>
              <a:ext cx="517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10264" name="Line 31"/>
            <p:cNvSpPr>
              <a:spLocks noChangeShapeType="1"/>
            </p:cNvSpPr>
            <p:nvPr/>
          </p:nvSpPr>
          <p:spPr bwMode="auto">
            <a:xfrm>
              <a:off x="288" y="557"/>
              <a:ext cx="517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10265" name="Line 34"/>
            <p:cNvSpPr>
              <a:spLocks noChangeShapeType="1"/>
            </p:cNvSpPr>
            <p:nvPr/>
          </p:nvSpPr>
          <p:spPr bwMode="auto">
            <a:xfrm>
              <a:off x="2157" y="561"/>
              <a:ext cx="1" cy="351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</p:grpSp>
      <p:sp>
        <p:nvSpPr>
          <p:cNvPr id="908323" name="Text Box 35"/>
          <p:cNvSpPr txBox="1">
            <a:spLocks noChangeArrowheads="1"/>
          </p:cNvSpPr>
          <p:nvPr/>
        </p:nvSpPr>
        <p:spPr bwMode="auto">
          <a:xfrm>
            <a:off x="3548063" y="4530725"/>
            <a:ext cx="4710112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l-GR" altLang="el-GR" sz="2400" i="1" dirty="0"/>
              <a:t>Οποιαδήποτε συνάρτηση που </a:t>
            </a:r>
            <a:endParaRPr lang="en-US" altLang="el-GR" sz="2400" i="1" dirty="0"/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l-GR" altLang="el-GR" sz="2400" i="1" dirty="0"/>
              <a:t>περιέχει τον παράγοντα  </a:t>
            </a:r>
            <a:r>
              <a:rPr lang="en-US" altLang="el-GR" sz="2400" dirty="0">
                <a:solidFill>
                  <a:srgbClr val="FC0000"/>
                </a:solidFill>
              </a:rPr>
              <a:t>(</a:t>
            </a:r>
            <a:r>
              <a:rPr lang="en-US" altLang="el-GR" sz="2400" i="1" dirty="0">
                <a:solidFill>
                  <a:srgbClr val="FC0000"/>
                </a:solidFill>
              </a:rPr>
              <a:t>x </a:t>
            </a:r>
            <a:r>
              <a:rPr lang="en-US" altLang="el-GR" sz="2400" dirty="0">
                <a:solidFill>
                  <a:srgbClr val="FC0000"/>
                </a:solidFill>
                <a:sym typeface="Symbol" pitchFamily="18" charset="2"/>
              </a:rPr>
              <a:t></a:t>
            </a:r>
            <a:r>
              <a:rPr lang="en-US" altLang="el-GR" sz="2400" i="1" dirty="0">
                <a:solidFill>
                  <a:srgbClr val="FC0000"/>
                </a:solidFill>
              </a:rPr>
              <a:t> </a:t>
            </a:r>
            <a:r>
              <a:rPr lang="el-GR" altLang="el-GR" sz="2400" i="1" dirty="0">
                <a:solidFill>
                  <a:srgbClr val="FC0000"/>
                </a:solidFill>
              </a:rPr>
              <a:t>υ</a:t>
            </a:r>
            <a:r>
              <a:rPr lang="en-US" altLang="el-GR" sz="2400" i="1" dirty="0">
                <a:solidFill>
                  <a:srgbClr val="FC0000"/>
                </a:solidFill>
              </a:rPr>
              <a:t>t</a:t>
            </a:r>
            <a:r>
              <a:rPr lang="en-US" altLang="el-GR" sz="2400" dirty="0">
                <a:solidFill>
                  <a:srgbClr val="FC0000"/>
                </a:solidFill>
              </a:rPr>
              <a:t>)</a:t>
            </a:r>
            <a:endParaRPr lang="el-GR" altLang="el-GR" sz="2400" dirty="0">
              <a:solidFill>
                <a:srgbClr val="FC0000"/>
              </a:solidFill>
            </a:endParaRPr>
          </a:p>
        </p:txBody>
      </p:sp>
      <p:grpSp>
        <p:nvGrpSpPr>
          <p:cNvPr id="3" name="Group 43"/>
          <p:cNvGrpSpPr>
            <a:grpSpLocks/>
          </p:cNvGrpSpPr>
          <p:nvPr/>
        </p:nvGrpSpPr>
        <p:grpSpPr bwMode="auto">
          <a:xfrm>
            <a:off x="3494088" y="5424488"/>
            <a:ext cx="5446712" cy="396875"/>
            <a:chOff x="2201" y="3417"/>
            <a:chExt cx="3431" cy="250"/>
          </a:xfrm>
        </p:grpSpPr>
        <p:sp>
          <p:nvSpPr>
            <p:cNvPr id="10258" name="Rectangle 38"/>
            <p:cNvSpPr>
              <a:spLocks noChangeArrowheads="1"/>
            </p:cNvSpPr>
            <p:nvPr/>
          </p:nvSpPr>
          <p:spPr bwMode="auto">
            <a:xfrm>
              <a:off x="2201" y="3417"/>
              <a:ext cx="92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sz="2000" i="1">
                  <a:solidFill>
                    <a:srgbClr val="FC0000"/>
                  </a:solidFill>
                </a:rPr>
                <a:t>D</a:t>
              </a:r>
              <a:r>
                <a:rPr lang="en-US" altLang="el-GR" sz="2000">
                  <a:solidFill>
                    <a:srgbClr val="FC0000"/>
                  </a:solidFill>
                </a:rPr>
                <a:t>(</a:t>
              </a:r>
              <a:r>
                <a:rPr lang="en-US" altLang="el-GR" sz="2000" i="1">
                  <a:solidFill>
                    <a:srgbClr val="FC0000"/>
                  </a:solidFill>
                </a:rPr>
                <a:t>t</a:t>
              </a:r>
              <a:r>
                <a:rPr lang="en-US" altLang="el-GR" sz="2000">
                  <a:solidFill>
                    <a:srgbClr val="FC0000"/>
                  </a:solidFill>
                </a:rPr>
                <a:t>)</a:t>
              </a:r>
              <a:r>
                <a:rPr lang="en-US" altLang="el-GR" sz="2000" i="1">
                  <a:solidFill>
                    <a:srgbClr val="FC0000"/>
                  </a:solidFill>
                </a:rPr>
                <a:t>=f</a:t>
              </a:r>
              <a:r>
                <a:rPr lang="en-US" altLang="el-GR" sz="2000">
                  <a:solidFill>
                    <a:srgbClr val="FC0000"/>
                  </a:solidFill>
                </a:rPr>
                <a:t>(</a:t>
              </a:r>
              <a:r>
                <a:rPr lang="en-US" altLang="el-GR" sz="2000" i="1">
                  <a:solidFill>
                    <a:srgbClr val="FC0000"/>
                  </a:solidFill>
                </a:rPr>
                <a:t>x </a:t>
              </a:r>
              <a:r>
                <a:rPr lang="el-GR" altLang="el-GR" sz="2000">
                  <a:solidFill>
                    <a:srgbClr val="FC0000"/>
                  </a:solidFill>
                  <a:sym typeface="Symbol" pitchFamily="18" charset="2"/>
                </a:rPr>
                <a:t>–</a:t>
              </a:r>
              <a:r>
                <a:rPr lang="en-US" altLang="el-GR" sz="2000" i="1">
                  <a:solidFill>
                    <a:srgbClr val="FC0000"/>
                  </a:solidFill>
                </a:rPr>
                <a:t> </a:t>
              </a:r>
              <a:r>
                <a:rPr lang="el-GR" altLang="el-GR" sz="2000" i="1">
                  <a:solidFill>
                    <a:srgbClr val="FC0000"/>
                  </a:solidFill>
                </a:rPr>
                <a:t>υ</a:t>
              </a:r>
              <a:r>
                <a:rPr lang="en-US" altLang="el-GR" sz="2000" i="1">
                  <a:solidFill>
                    <a:srgbClr val="FC0000"/>
                  </a:solidFill>
                </a:rPr>
                <a:t>t</a:t>
              </a:r>
              <a:r>
                <a:rPr lang="en-US" altLang="el-GR" sz="2000">
                  <a:solidFill>
                    <a:srgbClr val="FC0000"/>
                  </a:solidFill>
                </a:rPr>
                <a:t>)</a:t>
              </a:r>
              <a:endParaRPr lang="el-GR" altLang="el-GR" sz="2000">
                <a:solidFill>
                  <a:srgbClr val="FC0000"/>
                </a:solidFill>
              </a:endParaRPr>
            </a:p>
          </p:txBody>
        </p:sp>
        <p:sp>
          <p:nvSpPr>
            <p:cNvPr id="10259" name="Text Box 39"/>
            <p:cNvSpPr txBox="1">
              <a:spLocks noChangeArrowheads="1"/>
            </p:cNvSpPr>
            <p:nvPr/>
          </p:nvSpPr>
          <p:spPr bwMode="auto">
            <a:xfrm>
              <a:off x="3178" y="3456"/>
              <a:ext cx="245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2000" i="1"/>
                <a:t>Διάδοση προς Θετική κατεύθυνση</a:t>
              </a:r>
            </a:p>
          </p:txBody>
        </p:sp>
      </p:grpSp>
      <p:grpSp>
        <p:nvGrpSpPr>
          <p:cNvPr id="4" name="Group 44"/>
          <p:cNvGrpSpPr>
            <a:grpSpLocks/>
          </p:cNvGrpSpPr>
          <p:nvPr/>
        </p:nvGrpSpPr>
        <p:grpSpPr bwMode="auto">
          <a:xfrm>
            <a:off x="3467100" y="6040438"/>
            <a:ext cx="5676900" cy="396875"/>
            <a:chOff x="2184" y="3805"/>
            <a:chExt cx="3576" cy="250"/>
          </a:xfrm>
        </p:grpSpPr>
        <p:sp>
          <p:nvSpPr>
            <p:cNvPr id="10256" name="Rectangle 40"/>
            <p:cNvSpPr>
              <a:spLocks noChangeArrowheads="1"/>
            </p:cNvSpPr>
            <p:nvPr/>
          </p:nvSpPr>
          <p:spPr bwMode="auto">
            <a:xfrm>
              <a:off x="2184" y="3805"/>
              <a:ext cx="91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sz="2000" i="1">
                  <a:solidFill>
                    <a:srgbClr val="FC0000"/>
                  </a:solidFill>
                </a:rPr>
                <a:t>D</a:t>
              </a:r>
              <a:r>
                <a:rPr lang="en-US" altLang="el-GR" sz="2000">
                  <a:solidFill>
                    <a:srgbClr val="FC0000"/>
                  </a:solidFill>
                </a:rPr>
                <a:t>(</a:t>
              </a:r>
              <a:r>
                <a:rPr lang="en-US" altLang="el-GR" sz="2000" i="1">
                  <a:solidFill>
                    <a:srgbClr val="FC0000"/>
                  </a:solidFill>
                </a:rPr>
                <a:t>t</a:t>
              </a:r>
              <a:r>
                <a:rPr lang="en-US" altLang="el-GR" sz="2000">
                  <a:solidFill>
                    <a:srgbClr val="FC0000"/>
                  </a:solidFill>
                </a:rPr>
                <a:t>)</a:t>
              </a:r>
              <a:r>
                <a:rPr lang="en-US" altLang="el-GR" sz="2000" i="1">
                  <a:solidFill>
                    <a:srgbClr val="FC0000"/>
                  </a:solidFill>
                </a:rPr>
                <a:t>=f</a:t>
              </a:r>
              <a:r>
                <a:rPr lang="en-US" altLang="el-GR" sz="2000">
                  <a:solidFill>
                    <a:srgbClr val="FC0000"/>
                  </a:solidFill>
                </a:rPr>
                <a:t>(</a:t>
              </a:r>
              <a:r>
                <a:rPr lang="en-US" altLang="el-GR" sz="2000" i="1">
                  <a:solidFill>
                    <a:srgbClr val="FC0000"/>
                  </a:solidFill>
                </a:rPr>
                <a:t>x </a:t>
              </a:r>
              <a:r>
                <a:rPr lang="el-GR" altLang="el-GR" sz="2000">
                  <a:solidFill>
                    <a:srgbClr val="FC0000"/>
                  </a:solidFill>
                  <a:sym typeface="Symbol" pitchFamily="18" charset="2"/>
                </a:rPr>
                <a:t>+</a:t>
              </a:r>
              <a:r>
                <a:rPr lang="en-US" altLang="el-GR" sz="2000" i="1">
                  <a:solidFill>
                    <a:srgbClr val="FC0000"/>
                  </a:solidFill>
                </a:rPr>
                <a:t> </a:t>
              </a:r>
              <a:r>
                <a:rPr lang="el-GR" altLang="el-GR" sz="2000" i="1">
                  <a:solidFill>
                    <a:srgbClr val="FC0000"/>
                  </a:solidFill>
                </a:rPr>
                <a:t>υ</a:t>
              </a:r>
              <a:r>
                <a:rPr lang="en-US" altLang="el-GR" sz="2000" i="1">
                  <a:solidFill>
                    <a:srgbClr val="FC0000"/>
                  </a:solidFill>
                </a:rPr>
                <a:t>t</a:t>
              </a:r>
              <a:r>
                <a:rPr lang="en-US" altLang="el-GR" sz="2000">
                  <a:solidFill>
                    <a:srgbClr val="FC0000"/>
                  </a:solidFill>
                </a:rPr>
                <a:t>)</a:t>
              </a:r>
              <a:endParaRPr lang="el-GR" altLang="el-GR" sz="2000">
                <a:solidFill>
                  <a:srgbClr val="FC0000"/>
                </a:solidFill>
              </a:endParaRPr>
            </a:p>
          </p:txBody>
        </p:sp>
        <p:sp>
          <p:nvSpPr>
            <p:cNvPr id="10257" name="Text Box 41"/>
            <p:cNvSpPr txBox="1">
              <a:spLocks noChangeArrowheads="1"/>
            </p:cNvSpPr>
            <p:nvPr/>
          </p:nvSpPr>
          <p:spPr bwMode="auto">
            <a:xfrm>
              <a:off x="3148" y="3834"/>
              <a:ext cx="261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2000" i="1"/>
                <a:t>Διάδοση προς Αρνητική  κατεύθυνση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3804748" y="2298091"/>
                <a:ext cx="2578591" cy="68005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el-GR" sz="20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p>
                              <m: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l-GR" sz="2000" b="1" i="1" smtClean="0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l-GR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𝝏</m:t>
                              </m:r>
                            </m:e>
                            <m:sup>
                              <m: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𝑫</m:t>
                          </m:r>
                        </m:num>
                        <m:den>
                          <m:r>
                            <a:rPr lang="el-GR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sSup>
                            <m:sSupPr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𝒕</m:t>
                              </m:r>
                            </m:e>
                            <m:sup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l-GR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l-GR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𝝏</m:t>
                              </m:r>
                            </m:e>
                            <m:sup>
                              <m:r>
                                <a:rPr lang="el-GR" sz="2000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𝒇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l-GR" sz="2000" i="1">
                              <a:latin typeface="Cambria Math" panose="02040503050406030204" pitchFamily="18" charset="0"/>
                            </a:rPr>
                            <m:t>𝝊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𝒕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l-GR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sSup>
                            <m:sSupPr>
                              <m:ctrlPr>
                                <a:rPr lang="el-GR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l-GR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𝝊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𝒕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4748" y="2298091"/>
                <a:ext cx="2578591" cy="68005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" name="Ομάδα 5"/>
          <p:cNvGrpSpPr/>
          <p:nvPr/>
        </p:nvGrpSpPr>
        <p:grpSpPr>
          <a:xfrm>
            <a:off x="3767137" y="3326525"/>
            <a:ext cx="1916939" cy="780342"/>
            <a:chOff x="3767137" y="3247502"/>
            <a:chExt cx="1916939" cy="780342"/>
          </a:xfrm>
        </p:grpSpPr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28" name="Object 19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1313136552"/>
                    </p:ext>
                  </p:extLst>
                </p:nvPr>
              </p:nvGraphicFramePr>
              <p:xfrm>
                <a:off x="3767137" y="3413917"/>
                <a:ext cx="800100" cy="609600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10349" name="Εξίσωση" r:id="rId3" imgW="714525" imgH="523919" progId="Equation.3">
                        <p:embed/>
                      </p:oleObj>
                    </mc:Choice>
                    <mc:Fallback>
                      <p:oleObj name="Εξίσωση" r:id="rId3" imgW="714525" imgH="523919" progId="Equation.3">
                        <p:embed/>
                        <p:pic>
                          <p:nvPicPr>
                            <p:cNvPr id="908307" name="Object 19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4">
                              <a:extLst>
                                <a:ext uri="{28A0092B-C50C-407E-A947-70E740481C1C}">
                                  <a14:useLocalDpi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3767137" y="3413917"/>
                              <a:ext cx="800100" cy="609600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  <a:ext uri="{AF507438-7753-43E0-B8FC-AC1667EBCBE1}">
                                <a14:hiddenEffects>
                                  <a:effectLst>
                                    <a:outerShdw dist="35921" dir="2700000" algn="ctr" rotWithShape="0">
                                      <a:srgbClr val="808080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Choice>
          <mc:Fallback xmlns="">
            <p:graphicFrame>
              <p:nvGraphicFramePr>
                <p:cNvPr id="28" name="Object 19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1313136552"/>
                    </p:ext>
                  </p:extLst>
                </p:nvPr>
              </p:nvGraphicFramePr>
              <p:xfrm>
                <a:off x="3767137" y="3413917"/>
                <a:ext cx="800100" cy="609600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10325" name="Εξίσωση" r:id="rId8" imgW="714525" imgH="523919" progId="Equation.3">
                        <p:embed/>
                      </p:oleObj>
                    </mc:Choice>
                    <mc:Fallback>
                      <p:oleObj name="Εξίσωση" r:id="rId8" imgW="714525" imgH="523919" progId="Equation.3">
                        <p:embed/>
                        <p:pic>
                          <p:nvPicPr>
                            <p:cNvPr id="908307" name="Object 19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9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3767137" y="3413917"/>
                              <a:ext cx="800100" cy="609600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rgbClr val="808080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Ορθογώνιο 4"/>
                <p:cNvSpPr/>
                <p:nvPr/>
              </p:nvSpPr>
              <p:spPr>
                <a:xfrm>
                  <a:off x="4504009" y="3247502"/>
                  <a:ext cx="1180067" cy="78034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sz="22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200" i="1"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l-GR" sz="22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l-GR" sz="2200" i="1">
                                    <a:latin typeface="Cambria Math" panose="02040503050406030204" pitchFamily="18" charset="0"/>
                                  </a:rPr>
                                  <m:t>𝝊</m:t>
                                </m:r>
                              </m:e>
                              <m:sup>
                                <m:r>
                                  <a:rPr lang="el-GR" sz="2200" i="1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r>
                          <a:rPr lang="el-GR" sz="2200" i="1">
                            <a:latin typeface="Cambria Math" panose="02040503050406030204" pitchFamily="18" charset="0"/>
                          </a:rPr>
                          <m:t> </m:t>
                        </m:r>
                        <m:f>
                          <m:fPr>
                            <m:ctrlPr>
                              <a:rPr lang="el-GR" sz="22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l-GR" sz="22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l-GR" sz="2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𝝏</m:t>
                                </m:r>
                              </m:e>
                              <m:sup>
                                <m:r>
                                  <a:rPr lang="el-GR" sz="2200" i="1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sz="2200" i="1">
                                <a:latin typeface="Cambria Math" panose="02040503050406030204" pitchFamily="18" charset="0"/>
                              </a:rPr>
                              <m:t>𝑫</m:t>
                            </m:r>
                          </m:num>
                          <m:den>
                            <m:r>
                              <a:rPr lang="el-GR" sz="2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𝝏</m:t>
                            </m:r>
                            <m:sSup>
                              <m:sSupPr>
                                <m:ctrlPr>
                                  <a:rPr lang="el-GR" sz="2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𝒕</m:t>
                                </m:r>
                              </m:e>
                              <m:sup>
                                <m:r>
                                  <a:rPr lang="en-US" sz="2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</m:oMath>
                    </m:oMathPara>
                  </a14:m>
                  <a:endParaRPr lang="el-GR" sz="2200" dirty="0"/>
                </a:p>
              </p:txBody>
            </p:sp>
          </mc:Choice>
          <mc:Fallback xmlns="">
            <p:sp>
              <p:nvSpPr>
                <p:cNvPr id="5" name="Ορθογώνιο 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04009" y="3247502"/>
                  <a:ext cx="1180067" cy="78034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8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08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08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8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08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08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8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08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08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8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908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8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908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8311" grpId="0" autoUpdateAnimBg="0"/>
      <p:bldP spid="908314" grpId="0" autoUpdateAnimBg="0"/>
      <p:bldP spid="908320" grpId="0" autoUpdateAnimBg="0"/>
      <p:bldP spid="908323" grpId="0" build="p" autoUpdateAnimBg="0"/>
      <p:bldP spid="27" grpId="0"/>
    </p:bldLst>
  </p:timing>
</p:sld>
</file>

<file path=ppt/theme/theme1.xml><?xml version="1.0" encoding="utf-8"?>
<a:theme xmlns:a="http://schemas.openxmlformats.org/drawingml/2006/main" name="LECT111">
  <a:themeElements>
    <a:clrScheme name="">
      <a:dk1>
        <a:srgbClr val="000040"/>
      </a:dk1>
      <a:lt1>
        <a:srgbClr val="FFFFFF"/>
      </a:lt1>
      <a:dk2>
        <a:srgbClr val="000080"/>
      </a:dk2>
      <a:lt2>
        <a:srgbClr val="FAFD00"/>
      </a:lt2>
      <a:accent1>
        <a:srgbClr val="00FF00"/>
      </a:accent1>
      <a:accent2>
        <a:srgbClr val="00FFFF"/>
      </a:accent2>
      <a:accent3>
        <a:srgbClr val="AAAAC0"/>
      </a:accent3>
      <a:accent4>
        <a:srgbClr val="DADADA"/>
      </a:accent4>
      <a:accent5>
        <a:srgbClr val="AAFFAA"/>
      </a:accent5>
      <a:accent6>
        <a:srgbClr val="00E7E7"/>
      </a:accent6>
      <a:hlink>
        <a:srgbClr val="FF00FF"/>
      </a:hlink>
      <a:folHlink>
        <a:srgbClr val="8080FF"/>
      </a:folHlink>
    </a:clrScheme>
    <a:fontScheme name="LECT11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45720" rIns="0" bIns="45720" numCol="1" anchor="t" anchorCtr="0" compatLnSpc="1">
        <a:prstTxWarp prst="textNoShape">
          <a:avLst/>
        </a:prstTxWarp>
      </a:bodyPr>
      <a:lstStyle>
        <a:defPPr marL="285750" marR="0" indent="-28575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5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45720" rIns="0" bIns="45720" numCol="1" anchor="t" anchorCtr="0" compatLnSpc="1">
        <a:prstTxWarp prst="textNoShape">
          <a:avLst/>
        </a:prstTxWarp>
      </a:bodyPr>
      <a:lstStyle>
        <a:defPPr marL="285750" marR="0" indent="-28575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5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LECT11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11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11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11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11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11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11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C:\MSOFFICE\Templates\LECT111.pot</Template>
  <TotalTime>14301</TotalTime>
  <Pages>35</Pages>
  <Words>1149</Words>
  <Application>Microsoft Office PowerPoint</Application>
  <PresentationFormat>Προβολή στην οθόνη (4:3)</PresentationFormat>
  <Paragraphs>186</Paragraphs>
  <Slides>18</Slides>
  <Notes>0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3</vt:i4>
      </vt:variant>
      <vt:variant>
        <vt:lpstr>Τίτλοι διαφανειών</vt:lpstr>
      </vt:variant>
      <vt:variant>
        <vt:i4>18</vt:i4>
      </vt:variant>
    </vt:vector>
  </HeadingPairs>
  <TitlesOfParts>
    <vt:vector size="29" baseType="lpstr">
      <vt:lpstr>Arial</vt:lpstr>
      <vt:lpstr>Calibri</vt:lpstr>
      <vt:lpstr>Cambria Math</vt:lpstr>
      <vt:lpstr>Helvetica</vt:lpstr>
      <vt:lpstr>Monotype Sorts</vt:lpstr>
      <vt:lpstr>Symbol</vt:lpstr>
      <vt:lpstr>Times New Roman</vt:lpstr>
      <vt:lpstr>LECT111</vt:lpstr>
      <vt:lpstr>Εξίσωση</vt:lpstr>
      <vt:lpstr>Equation</vt:lpstr>
      <vt:lpstr>Γράφημα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Sideris</dc:creator>
  <cp:lastModifiedBy>Sideris</cp:lastModifiedBy>
  <cp:revision>553</cp:revision>
  <cp:lastPrinted>2005-04-05T18:23:51Z</cp:lastPrinted>
  <dcterms:created xsi:type="dcterms:W3CDTF">1994-12-12T17:21:30Z</dcterms:created>
  <dcterms:modified xsi:type="dcterms:W3CDTF">2021-03-20T23:46:58Z</dcterms:modified>
</cp:coreProperties>
</file>