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75" r:id="rId6"/>
    <p:sldId id="276" r:id="rId7"/>
    <p:sldId id="259" r:id="rId8"/>
    <p:sldId id="260" r:id="rId9"/>
    <p:sldId id="262" r:id="rId10"/>
    <p:sldId id="263" r:id="rId11"/>
    <p:sldId id="277" r:id="rId12"/>
    <p:sldId id="264" r:id="rId13"/>
    <p:sldId id="265" r:id="rId14"/>
    <p:sldId id="266" r:id="rId15"/>
    <p:sldId id="269" r:id="rId16"/>
    <p:sldId id="278" r:id="rId17"/>
    <p:sldId id="273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ABDB77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990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532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37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73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600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689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8442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79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64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506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5032B-54FE-4BCD-A657-5436905E4615}" type="datetimeFigureOut">
              <a:rPr lang="el-GR" smtClean="0"/>
              <a:t>5/2/2019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823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rezi.com/ge-zfrkz84jj/presentatio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14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             </a:t>
            </a: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Πρόγραμμα Ειδίκευσης </a:t>
            </a:r>
            <a:b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</a:b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 στη Συμβουλευτική </a:t>
            </a:r>
            <a:b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</a:b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και </a:t>
            </a:r>
            <a:b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</a:b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   στον Προσανατολισμό</a:t>
            </a:r>
            <a:endParaRPr lang="el-GR" sz="1600" dirty="0">
              <a:solidFill>
                <a:srgbClr val="00808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2736303" cy="1584176"/>
          </a:xfrm>
        </p:spPr>
      </p:pic>
      <p:sp>
        <p:nvSpPr>
          <p:cNvPr id="6" name="TextBox 5"/>
          <p:cNvSpPr txBox="1"/>
          <p:nvPr/>
        </p:nvSpPr>
        <p:spPr>
          <a:xfrm>
            <a:off x="611560" y="2204864"/>
            <a:ext cx="8280920" cy="4124206"/>
          </a:xfrm>
          <a:prstGeom prst="rect">
            <a:avLst/>
          </a:prstGeom>
          <a:gradFill>
            <a:gsLst>
              <a:gs pos="99000">
                <a:srgbClr val="FFFFFF"/>
              </a:gs>
              <a:gs pos="100000">
                <a:srgbClr val="7D8496"/>
              </a:gs>
              <a:gs pos="79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endParaRPr lang="el-GR" dirty="0" smtClean="0"/>
          </a:p>
          <a:p>
            <a:endParaRPr lang="el-GR" dirty="0"/>
          </a:p>
          <a:p>
            <a:pPr algn="ctr"/>
            <a:endParaRPr lang="el-GR" sz="2000" b="1" i="1" dirty="0" smtClean="0"/>
          </a:p>
          <a:p>
            <a:pPr algn="ctr"/>
            <a:r>
              <a:rPr lang="el-GR" sz="2000" b="1" i="1" dirty="0" smtClean="0"/>
              <a:t>Συμβουλευτική Κοινωνικά Ευάλωτων Ομάδων</a:t>
            </a:r>
          </a:p>
          <a:p>
            <a:pPr algn="ctr"/>
            <a:endParaRPr lang="el-GR" sz="2000" b="1" i="1" dirty="0" smtClean="0"/>
          </a:p>
          <a:p>
            <a:pPr algn="ctr"/>
            <a:r>
              <a:rPr lang="el-GR" sz="2000" b="1" i="1" dirty="0" smtClean="0"/>
              <a:t>(Διαπολιτισμική Συμβουλευτική , Μειονότητες, ΑΜΕΑ κλπ)</a:t>
            </a:r>
          </a:p>
          <a:p>
            <a:endParaRPr lang="el-GR" sz="2000" b="1" i="1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691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 smtClean="0">
                <a:solidFill>
                  <a:srgbClr val="008080"/>
                </a:solidFill>
              </a:rPr>
              <a:t>Η έννοια της ταυτότητας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39000">
                <a:srgbClr val="FFFFFF"/>
              </a:gs>
              <a:gs pos="86000">
                <a:srgbClr val="E6E6E6"/>
              </a:gs>
              <a:gs pos="96000">
                <a:srgbClr val="7D8496"/>
              </a:gs>
              <a:gs pos="96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l-GR" sz="1700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700" dirty="0" smtClean="0">
                <a:latin typeface="Comic Sans MS" panose="030F0702030302020204" pitchFamily="66" charset="0"/>
              </a:rPr>
              <a:t>Ευμετάβλητη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l-GR" sz="1700" dirty="0">
              <a:latin typeface="Comic Sans MS" panose="030F0702030302020204" pitchFamily="66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700" dirty="0" smtClean="0">
                <a:latin typeface="Comic Sans MS" panose="030F0702030302020204" pitchFamily="66" charset="0"/>
              </a:rPr>
              <a:t>Ευέλικτη και συνεχώς ανακατασκευάζεται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l-GR" sz="1700" dirty="0">
              <a:latin typeface="Comic Sans MS" panose="030F0702030302020204" pitchFamily="66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700" dirty="0" smtClean="0">
                <a:latin typeface="Comic Sans MS" panose="030F0702030302020204" pitchFamily="66" charset="0"/>
              </a:rPr>
              <a:t>Συνδυασμός χαρακτηριστικών ομάδων στις οποίες ανήκει ο καθένας και των ατομικών ιδιαιτεροτήτων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l-GR" sz="1700" dirty="0">
              <a:latin typeface="Comic Sans MS" panose="030F0702030302020204" pitchFamily="66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700" dirty="0" smtClean="0">
                <a:latin typeface="Comic Sans MS" panose="030F0702030302020204" pitchFamily="66" charset="0"/>
              </a:rPr>
              <a:t>Μοναδική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l-GR" sz="1700" dirty="0">
              <a:latin typeface="Comic Sans MS" panose="030F0702030302020204" pitchFamily="66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700" dirty="0" smtClean="0">
                <a:latin typeface="Comic Sans MS" panose="030F0702030302020204" pitchFamily="66" charset="0"/>
              </a:rPr>
              <a:t>Η έννοια της </a:t>
            </a:r>
            <a:r>
              <a:rPr lang="el-GR" sz="1700" dirty="0" err="1" smtClean="0">
                <a:latin typeface="Comic Sans MS" panose="030F0702030302020204" pitchFamily="66" charset="0"/>
              </a:rPr>
              <a:t>υβριδικότητας</a:t>
            </a:r>
            <a:r>
              <a:rPr lang="el-GR" sz="1700" dirty="0" smtClean="0">
                <a:latin typeface="Comic Sans MS" panose="030F0702030302020204" pitchFamily="66" charset="0"/>
              </a:rPr>
              <a:t> (</a:t>
            </a:r>
            <a:r>
              <a:rPr lang="en-US" sz="1700" dirty="0" smtClean="0">
                <a:latin typeface="Comic Sans MS" panose="030F0702030302020204" pitchFamily="66" charset="0"/>
              </a:rPr>
              <a:t>hybridity)</a:t>
            </a:r>
            <a:endParaRPr lang="el-GR" sz="17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l-GR" sz="1700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2" y="404664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1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Η έννοια της ταυτότητας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96669">
                <a:srgbClr val="8A90A0"/>
              </a:gs>
              <a:gs pos="72000">
                <a:srgbClr val="FFFFFF"/>
              </a:gs>
              <a:gs pos="83000">
                <a:srgbClr val="E6E6E6"/>
              </a:gs>
              <a:gs pos="100000">
                <a:srgbClr val="7D8496"/>
              </a:gs>
              <a:gs pos="100000">
                <a:srgbClr val="E6E6E6"/>
              </a:gs>
              <a:gs pos="98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         Ετερότητα                         #               Διαφορετικότητα</a:t>
            </a:r>
            <a:endParaRPr lang="el-GR" sz="18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1" y="332656"/>
            <a:ext cx="1865451" cy="1080000"/>
          </a:xfrm>
          <a:prstGeom prst="rect">
            <a:avLst/>
          </a:prstGeom>
        </p:spPr>
      </p:pic>
      <p:cxnSp>
        <p:nvCxnSpPr>
          <p:cNvPr id="6" name="Ευθύγραμμο βέλος σύνδεσης 5"/>
          <p:cNvCxnSpPr/>
          <p:nvPr/>
        </p:nvCxnSpPr>
        <p:spPr>
          <a:xfrm>
            <a:off x="1691680" y="2276872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5940152" y="227687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55576" y="3573016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Comic Sans MS" panose="030F0702030302020204" pitchFamily="66" charset="0"/>
              </a:rPr>
              <a:t>Υπονοεί τη σύγκριση.</a:t>
            </a:r>
          </a:p>
          <a:p>
            <a:r>
              <a:rPr lang="el-GR" sz="1600" dirty="0" smtClean="0">
                <a:latin typeface="Comic Sans MS" panose="030F0702030302020204" pitchFamily="66" charset="0"/>
              </a:rPr>
              <a:t>Μπορεί να οδηγήσει στη δημιουργία διαχωριστικών γραμμών και προκαταλήψεων.</a:t>
            </a:r>
            <a:endParaRPr lang="el-GR" sz="16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3717032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Comic Sans MS" panose="030F0702030302020204" pitchFamily="66" charset="0"/>
              </a:rPr>
              <a:t>Παραπέμπει στην παρατήρηση των αλλαγών μέσα σε μια ευρύτερη κοινωνική ομάδα, η οποία διαθέτει μια κοινή βάση </a:t>
            </a:r>
            <a:endParaRPr lang="el-G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670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pPr algn="r"/>
            <a:r>
              <a:rPr lang="el-GR" sz="2000" b="1" i="1" dirty="0" smtClean="0">
                <a:solidFill>
                  <a:srgbClr val="008080"/>
                </a:solidFill>
              </a:rPr>
              <a:t>Θεωρίες ανάπτυξης της πολιτισμικής ταυτότητας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39000">
                <a:srgbClr val="FFFFFF"/>
              </a:gs>
              <a:gs pos="66000">
                <a:srgbClr val="E6E6E6"/>
              </a:gs>
              <a:gs pos="93000">
                <a:srgbClr val="7D8496"/>
              </a:gs>
              <a:gs pos="100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smtClean="0">
                <a:latin typeface="Comic Sans MS" panose="030F0702030302020204" pitchFamily="66" charset="0"/>
              </a:rPr>
              <a:t>   </a:t>
            </a:r>
            <a:r>
              <a:rPr lang="el-GR" sz="1900" b="1" i="1" dirty="0" smtClean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Στάδια ανάπτυξης πολιτισμικής ταυτότητας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l-GR" sz="1900" b="1" i="1" dirty="0" smtClean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Αφέλεια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l-GR" sz="1600" dirty="0">
              <a:latin typeface="Comic Sans MS" panose="030F0702030302020204" pitchFamily="66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Αποδοχή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el-GR" sz="1600" dirty="0">
              <a:latin typeface="Comic Sans MS" panose="030F0702030302020204" pitchFamily="66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Αντίσταση και αναγνώριση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el-GR" sz="1600" dirty="0">
              <a:latin typeface="Comic Sans MS" panose="030F0702030302020204" pitchFamily="66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dirty="0">
                <a:latin typeface="Comic Sans MS" panose="030F0702030302020204" pitchFamily="66" charset="0"/>
              </a:rPr>
              <a:t> </a:t>
            </a:r>
            <a:r>
              <a:rPr lang="el-GR" sz="1600" dirty="0" smtClean="0">
                <a:latin typeface="Comic Sans MS" panose="030F0702030302020204" pitchFamily="66" charset="0"/>
              </a:rPr>
              <a:t>Επαναπροσδιορισμός και προβληματισμός (το ουσιαστικό σημείο είναι η ανάπτυξη και η καθιέρωση μια στέρεας μειονοτικής ταυτότητας)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l-GR" sz="1600" dirty="0">
              <a:latin typeface="Comic Sans MS" panose="030F0702030302020204" pitchFamily="66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dirty="0">
                <a:latin typeface="Comic Sans MS" panose="030F0702030302020204" pitchFamily="66" charset="0"/>
              </a:rPr>
              <a:t>  </a:t>
            </a:r>
            <a:r>
              <a:rPr lang="el-GR" sz="1600" dirty="0" err="1" smtClean="0">
                <a:latin typeface="Comic Sans MS" panose="030F0702030302020204" pitchFamily="66" charset="0"/>
              </a:rPr>
              <a:t>Πολυεπίπεδη</a:t>
            </a:r>
            <a:r>
              <a:rPr lang="el-GR" sz="1600" dirty="0" smtClean="0">
                <a:latin typeface="Comic Sans MS" panose="030F0702030302020204" pitchFamily="66" charset="0"/>
              </a:rPr>
              <a:t> εσωτερίκευση</a:t>
            </a:r>
            <a:endParaRPr lang="el-GR" sz="1600" dirty="0">
              <a:latin typeface="Comic Sans MS" panose="030F0702030302020204" pitchFamily="66" charset="0"/>
            </a:endParaRPr>
          </a:p>
          <a:p>
            <a:endParaRPr lang="el-GR" sz="2700" dirty="0"/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83" y="252262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472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1800" b="1" i="1" dirty="0">
                <a:solidFill>
                  <a:srgbClr val="008080"/>
                </a:solidFill>
              </a:rPr>
              <a:t>Θεωρίες ανάπτυξης της πολιτισμικής ταυτότητας</a:t>
            </a:r>
            <a:endParaRPr lang="el-GR" sz="1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62000">
                <a:srgbClr val="FFFFFF"/>
              </a:gs>
              <a:gs pos="84000">
                <a:srgbClr val="E6E6E6"/>
              </a:gs>
              <a:gs pos="100000">
                <a:srgbClr val="7D8496"/>
              </a:gs>
              <a:gs pos="98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000" b="1" i="1" dirty="0" smtClean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000" b="1" i="1" dirty="0" smtClean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Στάδια </a:t>
            </a:r>
            <a:r>
              <a:rPr lang="el-GR" sz="2000" b="1" i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ανάπτυξης πολιτισμικής </a:t>
            </a:r>
            <a:r>
              <a:rPr lang="el-GR" sz="2000" b="1" i="1" dirty="0" smtClean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ταυτότητας του συμβούλου</a:t>
            </a:r>
            <a:endParaRPr lang="el-GR" sz="2000" b="1" i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000" u="sng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Προ-έκθεση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Έκθεση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Φανατισμός ή αμυντική στάση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Σύνθεση και ενσωμάτωση</a:t>
            </a: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2" y="404664"/>
            <a:ext cx="1865451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87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Θεωρίες ανάπτυξης της πολιτισμικής ταυτότητας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  <a:gradFill>
            <a:gsLst>
              <a:gs pos="70000">
                <a:srgbClr val="FFFFFF"/>
              </a:gs>
              <a:gs pos="95000">
                <a:srgbClr val="E6E6E6"/>
              </a:gs>
              <a:gs pos="98000">
                <a:srgbClr val="7D8496"/>
              </a:gs>
              <a:gs pos="94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marL="0" indent="0">
              <a:buNone/>
            </a:pPr>
            <a:endParaRPr lang="el-GR" sz="1600" b="1" i="1" dirty="0" smtClean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000" b="1" i="1" dirty="0" smtClean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Περιορισμοί των μοντέλων ανάπτυξης της πολιτισμικής ταυτότητας</a:t>
            </a:r>
          </a:p>
          <a:p>
            <a:pPr marL="0" indent="0">
              <a:buNone/>
            </a:pPr>
            <a:endParaRPr lang="el-GR" sz="1600" b="1" i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Γραμμικότητα</a:t>
            </a:r>
          </a:p>
          <a:p>
            <a:pPr marL="0" indent="0">
              <a:buNone/>
            </a:pPr>
            <a:endParaRPr lang="el-GR" sz="1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  <a:cs typeface="Calibri" panose="020F0502020204030204" pitchFamily="34" charset="0"/>
              </a:rPr>
              <a:t>Το άτομο που δεν έχει καλά αναπτυγμένη πολιτισμική ταυτότητα σε σχέση με την πολιτισμική ταυτότητα στην οποία ανήκει</a:t>
            </a:r>
            <a:endParaRPr lang="el-GR" sz="1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1400" dirty="0"/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2" y="404664"/>
            <a:ext cx="1865451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487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1800" b="1" i="1" dirty="0" smtClean="0">
                <a:solidFill>
                  <a:srgbClr val="008080"/>
                </a:solidFill>
              </a:rPr>
              <a:t>Βιβλιογραφικές αναφορές</a:t>
            </a:r>
            <a:endParaRPr lang="el-GR" sz="1800" dirty="0">
              <a:solidFill>
                <a:srgbClr val="00808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67000">
                <a:srgbClr val="FFFFFF"/>
              </a:gs>
              <a:gs pos="85000">
                <a:srgbClr val="7D8496"/>
              </a:gs>
              <a:gs pos="95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u="sng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Ελληνόγλωσσες</a:t>
            </a:r>
            <a:endParaRPr lang="en-US" sz="2000" u="sng" dirty="0" smtClean="0">
              <a:solidFill>
                <a:srgbClr val="00808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/>
              <a:t>Δημητρόπουλος</a:t>
            </a:r>
            <a:r>
              <a:rPr lang="el-GR" sz="1800" dirty="0"/>
              <a:t>, E. (1998). </a:t>
            </a:r>
            <a:r>
              <a:rPr lang="el-GR" sz="1800" i="1" dirty="0"/>
              <a:t>Συμβουλευτική και συμβουλευτική Ψυχολογία. </a:t>
            </a:r>
            <a:r>
              <a:rPr lang="el-GR" sz="1800" dirty="0"/>
              <a:t>Αθήνα: </a:t>
            </a:r>
            <a:r>
              <a:rPr lang="el-GR" sz="1800" dirty="0" smtClean="0"/>
              <a:t>	Εκδόσεις </a:t>
            </a:r>
            <a:r>
              <a:rPr lang="el-GR" sz="1800" dirty="0"/>
              <a:t>Γρηγόρη</a:t>
            </a:r>
            <a:r>
              <a:rPr lang="el-GR" sz="1800" dirty="0" smtClean="0"/>
              <a:t>.</a:t>
            </a:r>
            <a:endParaRPr lang="el-GR" sz="1800" dirty="0"/>
          </a:p>
          <a:p>
            <a:pPr marL="0" indent="0">
              <a:buNone/>
            </a:pPr>
            <a:r>
              <a:rPr lang="el-GR" sz="1800" dirty="0" err="1" smtClean="0"/>
              <a:t>McLeod</a:t>
            </a:r>
            <a:r>
              <a:rPr lang="el-GR" sz="1800" dirty="0"/>
              <a:t>, J. (2003). </a:t>
            </a:r>
            <a:r>
              <a:rPr lang="el-GR" sz="1800" i="1" dirty="0"/>
              <a:t>Εισαγωγή στην συμβουλευτική. </a:t>
            </a:r>
            <a:r>
              <a:rPr lang="el-GR" sz="1800" dirty="0"/>
              <a:t>Αθήνα: Μεταίχμιο.  </a:t>
            </a:r>
            <a:endParaRPr lang="el-GR" sz="1800" dirty="0"/>
          </a:p>
          <a:p>
            <a:pPr marL="0" indent="0">
              <a:buNone/>
            </a:pPr>
            <a:r>
              <a:rPr lang="el-GR" sz="1800" dirty="0" err="1" smtClean="0"/>
              <a:t>Μαλικιώση</a:t>
            </a:r>
            <a:r>
              <a:rPr lang="el-GR" sz="1800" dirty="0" smtClean="0"/>
              <a:t>- </a:t>
            </a:r>
            <a:r>
              <a:rPr lang="el-GR" sz="1800" dirty="0" err="1"/>
              <a:t>Λοΐζου,Μ</a:t>
            </a:r>
            <a:r>
              <a:rPr lang="el-GR" sz="1800" dirty="0"/>
              <a:t>. (2006). </a:t>
            </a:r>
            <a:r>
              <a:rPr lang="el-GR" sz="1800" i="1" dirty="0"/>
              <a:t>Συμβουλευτική Ψυχολογία. </a:t>
            </a:r>
            <a:r>
              <a:rPr lang="el-GR" sz="1800" dirty="0"/>
              <a:t>Αθήνα: Ελληνικά </a:t>
            </a:r>
            <a:r>
              <a:rPr lang="el-GR" sz="1800" dirty="0" smtClean="0"/>
              <a:t>	Γράμματα</a:t>
            </a:r>
            <a:r>
              <a:rPr lang="el-GR" sz="1800" dirty="0"/>
              <a:t>. </a:t>
            </a:r>
            <a:endParaRPr lang="el-GR" sz="1800" dirty="0"/>
          </a:p>
          <a:p>
            <a:pPr marL="0" indent="0">
              <a:buNone/>
            </a:pPr>
            <a:r>
              <a:rPr lang="el-GR" sz="1800" dirty="0" err="1" smtClean="0"/>
              <a:t>Μαλικιώση</a:t>
            </a:r>
            <a:r>
              <a:rPr lang="el-GR" sz="1800" dirty="0" smtClean="0"/>
              <a:t>- </a:t>
            </a:r>
            <a:r>
              <a:rPr lang="el-GR" sz="1800" dirty="0"/>
              <a:t>Λοΐζου, Μ. (2008). </a:t>
            </a:r>
            <a:r>
              <a:rPr lang="el-GR" sz="1800" i="1" dirty="0"/>
              <a:t>Η συμβουλευτική ψυχολογία στην εκπαίδευση. Από </a:t>
            </a:r>
            <a:r>
              <a:rPr lang="el-GR" sz="1800" i="1" dirty="0" smtClean="0"/>
              <a:t>	την θεωρία</a:t>
            </a:r>
            <a:r>
              <a:rPr lang="el-GR" sz="1800" dirty="0"/>
              <a:t> </a:t>
            </a:r>
            <a:r>
              <a:rPr lang="el-GR" sz="1800" i="1" dirty="0" smtClean="0"/>
              <a:t>στην </a:t>
            </a:r>
            <a:r>
              <a:rPr lang="el-GR" sz="1800" i="1" dirty="0"/>
              <a:t>πράξη. </a:t>
            </a:r>
            <a:r>
              <a:rPr lang="el-GR" sz="1800" dirty="0"/>
              <a:t>Αθήνα: Ελληνικά Γράμματα</a:t>
            </a:r>
            <a:r>
              <a:rPr lang="el-GR" sz="1800" dirty="0" smtClean="0"/>
              <a:t>.</a:t>
            </a:r>
            <a:r>
              <a:rPr lang="el-GR" sz="1800" dirty="0"/>
              <a:t> </a:t>
            </a:r>
          </a:p>
          <a:p>
            <a:pPr marL="0" indent="0">
              <a:buNone/>
            </a:pPr>
            <a:r>
              <a:rPr lang="el-GR" sz="1800" dirty="0" err="1"/>
              <a:t>Μπρούζος</a:t>
            </a:r>
            <a:r>
              <a:rPr lang="el-GR" sz="1800" dirty="0"/>
              <a:t>, Α. (2004). </a:t>
            </a:r>
            <a:r>
              <a:rPr lang="el-GR" sz="1800" i="1" dirty="0" err="1"/>
              <a:t>Προσωποκεντρική</a:t>
            </a:r>
            <a:r>
              <a:rPr lang="el-GR" sz="1800" i="1" dirty="0"/>
              <a:t> Συμβουλευτική. Θεωρία, Έρευνα και </a:t>
            </a:r>
            <a:r>
              <a:rPr lang="el-GR" sz="1800" i="1" dirty="0" smtClean="0"/>
              <a:t>Ε	</a:t>
            </a:r>
            <a:r>
              <a:rPr lang="el-GR" sz="1800" i="1" dirty="0" err="1" smtClean="0"/>
              <a:t>φαρμογές</a:t>
            </a:r>
            <a:r>
              <a:rPr lang="el-GR" sz="1800" i="1" dirty="0"/>
              <a:t>. </a:t>
            </a:r>
            <a:r>
              <a:rPr lang="el-GR" sz="1800" dirty="0" smtClean="0"/>
              <a:t>Αθήνα: </a:t>
            </a:r>
            <a:r>
              <a:rPr lang="el-GR" sz="1800" dirty="0" err="1" smtClean="0"/>
              <a:t>Τυπωθήτω</a:t>
            </a:r>
            <a:r>
              <a:rPr lang="el-GR" sz="1800" dirty="0"/>
              <a:t>.</a:t>
            </a:r>
          </a:p>
          <a:p>
            <a:pPr marL="0" indent="0">
              <a:buNone/>
            </a:pPr>
            <a:r>
              <a:rPr lang="el-GR" sz="1800" dirty="0" err="1" smtClean="0"/>
              <a:t>Nelson</a:t>
            </a:r>
            <a:r>
              <a:rPr lang="el-GR" sz="1800" dirty="0" smtClean="0"/>
              <a:t>-</a:t>
            </a:r>
            <a:r>
              <a:rPr lang="el-GR" sz="1800" dirty="0" err="1" smtClean="0"/>
              <a:t>Jones</a:t>
            </a:r>
            <a:r>
              <a:rPr lang="el-GR" sz="1800" dirty="0"/>
              <a:t>, R. (2009). </a:t>
            </a:r>
            <a:r>
              <a:rPr lang="el-GR" sz="1800" i="1" dirty="0"/>
              <a:t>Βασικές δεξιότητες Συμβουλευτικής. Ένα Εγχειρίδιο για </a:t>
            </a:r>
            <a:r>
              <a:rPr lang="el-GR" sz="1800" i="1" dirty="0" smtClean="0"/>
              <a:t>	Βοηθούς</a:t>
            </a:r>
            <a:r>
              <a:rPr lang="el-GR" sz="1800" dirty="0" smtClean="0"/>
              <a:t>. </a:t>
            </a:r>
            <a:r>
              <a:rPr lang="el-GR" sz="1800" dirty="0"/>
              <a:t>Αθήνα: </a:t>
            </a:r>
            <a:r>
              <a:rPr lang="el-GR" sz="1800" dirty="0" smtClean="0"/>
              <a:t>Πεδίο</a:t>
            </a:r>
            <a:r>
              <a:rPr lang="el-GR" sz="1800" dirty="0"/>
              <a:t>.</a:t>
            </a:r>
          </a:p>
          <a:p>
            <a:pPr marL="0" indent="0">
              <a:buNone/>
            </a:pPr>
            <a:r>
              <a:rPr lang="el-GR" sz="1800" dirty="0"/>
              <a:t> </a:t>
            </a:r>
          </a:p>
          <a:p>
            <a:pPr marL="0" indent="0" algn="just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l-GR" sz="18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2" y="404664"/>
            <a:ext cx="1865451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537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Βιβλιογραφικές αναφορές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53000">
                <a:srgbClr val="FFFFFF"/>
              </a:gs>
              <a:gs pos="94000">
                <a:srgbClr val="E6E6E6"/>
              </a:gs>
              <a:gs pos="99000">
                <a:srgbClr val="7D8496"/>
              </a:gs>
              <a:gs pos="98000">
                <a:srgbClr val="E6E6E6"/>
              </a:gs>
              <a:gs pos="98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</a:rPr>
              <a:t>Ivey</a:t>
            </a:r>
            <a:r>
              <a:rPr lang="el-GR" sz="1800" dirty="0">
                <a:latin typeface="+mj-lt"/>
              </a:rPr>
              <a:t>, </a:t>
            </a:r>
            <a:r>
              <a:rPr lang="en-US" sz="1800" dirty="0">
                <a:latin typeface="+mj-lt"/>
              </a:rPr>
              <a:t>A</a:t>
            </a:r>
            <a:r>
              <a:rPr lang="el-GR" sz="1800" dirty="0">
                <a:latin typeface="+mj-lt"/>
              </a:rPr>
              <a:t>.</a:t>
            </a:r>
            <a:r>
              <a:rPr lang="en-US" sz="1800" dirty="0">
                <a:latin typeface="+mj-lt"/>
              </a:rPr>
              <a:t>E</a:t>
            </a:r>
            <a:r>
              <a:rPr lang="el-GR" sz="1800" dirty="0">
                <a:latin typeface="+mj-lt"/>
              </a:rPr>
              <a:t>., </a:t>
            </a:r>
            <a:r>
              <a:rPr lang="en-US" sz="1800" dirty="0" err="1">
                <a:latin typeface="+mj-lt"/>
              </a:rPr>
              <a:t>Gluckstern</a:t>
            </a:r>
            <a:r>
              <a:rPr lang="el-GR" sz="1800" dirty="0">
                <a:latin typeface="+mj-lt"/>
              </a:rPr>
              <a:t>, </a:t>
            </a:r>
            <a:r>
              <a:rPr lang="en-US" sz="1800" dirty="0">
                <a:latin typeface="+mj-lt"/>
              </a:rPr>
              <a:t>N</a:t>
            </a:r>
            <a:r>
              <a:rPr lang="el-GR" sz="1800" dirty="0">
                <a:latin typeface="+mj-lt"/>
              </a:rPr>
              <a:t>.</a:t>
            </a:r>
            <a:r>
              <a:rPr lang="en-US" sz="1800" dirty="0">
                <a:latin typeface="+mj-lt"/>
              </a:rPr>
              <a:t>B</a:t>
            </a:r>
            <a:r>
              <a:rPr lang="el-GR" sz="1800" dirty="0">
                <a:latin typeface="+mj-lt"/>
              </a:rPr>
              <a:t>., </a:t>
            </a:r>
            <a:r>
              <a:rPr lang="en-US" sz="1800" dirty="0">
                <a:latin typeface="+mj-lt"/>
              </a:rPr>
              <a:t>Ivey</a:t>
            </a:r>
            <a:r>
              <a:rPr lang="el-GR" sz="1800" dirty="0">
                <a:latin typeface="+mj-lt"/>
              </a:rPr>
              <a:t>, </a:t>
            </a:r>
            <a:r>
              <a:rPr lang="en-US" sz="1800" dirty="0">
                <a:latin typeface="+mj-lt"/>
              </a:rPr>
              <a:t>M</a:t>
            </a:r>
            <a:r>
              <a:rPr lang="el-GR" sz="1800" dirty="0">
                <a:latin typeface="+mj-lt"/>
              </a:rPr>
              <a:t>. </a:t>
            </a:r>
            <a:r>
              <a:rPr lang="en-US" sz="1800" dirty="0">
                <a:latin typeface="+mj-lt"/>
              </a:rPr>
              <a:t>Bradford</a:t>
            </a:r>
            <a:r>
              <a:rPr lang="el-GR" sz="1800" dirty="0">
                <a:latin typeface="+mj-lt"/>
              </a:rPr>
              <a:t> (2008). </a:t>
            </a:r>
            <a:r>
              <a:rPr lang="el-GR" sz="1800" i="1" dirty="0">
                <a:latin typeface="+mj-lt"/>
              </a:rPr>
              <a:t>Συμβουλευτική: Μέθοδος </a:t>
            </a:r>
            <a:r>
              <a:rPr lang="el-GR" sz="1800" i="1" dirty="0" smtClean="0">
                <a:latin typeface="+mj-lt"/>
              </a:rPr>
              <a:t>	Πρακτικής </a:t>
            </a:r>
            <a:r>
              <a:rPr lang="el-GR" sz="1800" i="1" dirty="0">
                <a:latin typeface="+mj-lt"/>
              </a:rPr>
              <a:t>Προσέγγισης. </a:t>
            </a:r>
            <a:r>
              <a:rPr lang="el-GR" sz="1800" dirty="0" smtClean="0">
                <a:latin typeface="+mj-lt"/>
              </a:rPr>
              <a:t>Αθήνα</a:t>
            </a:r>
            <a:r>
              <a:rPr lang="el-GR" sz="1800" dirty="0">
                <a:latin typeface="+mj-lt"/>
              </a:rPr>
              <a:t>: Ελληνικά Γράμματα</a:t>
            </a:r>
          </a:p>
          <a:p>
            <a:pPr marL="0" indent="0">
              <a:buNone/>
            </a:pPr>
            <a:r>
              <a:rPr lang="el-GR" sz="1800" dirty="0" err="1" smtClean="0">
                <a:latin typeface="+mj-lt"/>
              </a:rPr>
              <a:t>Τριάρχη</a:t>
            </a:r>
            <a:r>
              <a:rPr lang="el-GR" sz="1800" dirty="0" smtClean="0">
                <a:latin typeface="+mj-lt"/>
              </a:rPr>
              <a:t>- </a:t>
            </a:r>
            <a:r>
              <a:rPr lang="el-GR" sz="1800" dirty="0" err="1">
                <a:latin typeface="+mj-lt"/>
              </a:rPr>
              <a:t>Herrmann</a:t>
            </a:r>
            <a:r>
              <a:rPr lang="el-GR" sz="1800" dirty="0">
                <a:latin typeface="+mj-lt"/>
              </a:rPr>
              <a:t>, Β. (2004). </a:t>
            </a:r>
            <a:r>
              <a:rPr lang="el-GR" sz="1800" i="1" dirty="0">
                <a:latin typeface="+mj-lt"/>
              </a:rPr>
              <a:t>Εισαγωγή στην σχολική συμβουλευτική. Επιμόρφωση </a:t>
            </a:r>
            <a:r>
              <a:rPr lang="el-GR" sz="1800" i="1" dirty="0" smtClean="0">
                <a:latin typeface="+mj-lt"/>
              </a:rPr>
              <a:t>	και</a:t>
            </a:r>
            <a:r>
              <a:rPr lang="el-GR" sz="1800" dirty="0" smtClean="0">
                <a:latin typeface="+mj-lt"/>
              </a:rPr>
              <a:t> </a:t>
            </a:r>
            <a:r>
              <a:rPr lang="el-GR" sz="1800" i="1" dirty="0" smtClean="0">
                <a:latin typeface="+mj-lt"/>
              </a:rPr>
              <a:t>Μετεκπαίδευση </a:t>
            </a:r>
            <a:r>
              <a:rPr lang="el-GR" sz="1800" i="1" dirty="0">
                <a:latin typeface="+mj-lt"/>
              </a:rPr>
              <a:t>Ελλήνων Εκπαιδευτικών της Ακαδημίας </a:t>
            </a:r>
            <a:r>
              <a:rPr lang="el-GR" sz="1800" i="1" dirty="0" err="1">
                <a:latin typeface="+mj-lt"/>
              </a:rPr>
              <a:t>Dillingen</a:t>
            </a:r>
            <a:r>
              <a:rPr lang="el-GR" sz="1800" i="1" dirty="0">
                <a:latin typeface="+mj-lt"/>
              </a:rPr>
              <a:t>. </a:t>
            </a:r>
            <a:endParaRPr lang="el-GR" sz="1800" i="1" dirty="0" smtClean="0">
              <a:latin typeface="+mj-lt"/>
            </a:endParaRPr>
          </a:p>
          <a:p>
            <a:pPr marL="0" indent="0">
              <a:buNone/>
            </a:pPr>
            <a:r>
              <a:rPr lang="el-GR" sz="1800" i="1" dirty="0">
                <a:latin typeface="+mj-lt"/>
              </a:rPr>
              <a:t>	</a:t>
            </a:r>
            <a:r>
              <a:rPr lang="el-GR" sz="1800" dirty="0" smtClean="0">
                <a:latin typeface="+mj-lt"/>
              </a:rPr>
              <a:t>Θεσσαλονίκη</a:t>
            </a:r>
            <a:r>
              <a:rPr lang="el-GR" sz="1800" dirty="0">
                <a:latin typeface="+mj-lt"/>
              </a:rPr>
              <a:t>: Εκδοτικός </a:t>
            </a:r>
            <a:r>
              <a:rPr lang="el-GR" sz="1800" dirty="0" err="1" smtClean="0">
                <a:latin typeface="+mj-lt"/>
              </a:rPr>
              <a:t>ΟίκοςΑδελφών</a:t>
            </a:r>
            <a:r>
              <a:rPr lang="el-GR" sz="1800" dirty="0" smtClean="0">
                <a:latin typeface="+mj-lt"/>
              </a:rPr>
              <a:t> </a:t>
            </a:r>
            <a:r>
              <a:rPr lang="el-GR" sz="1800" dirty="0">
                <a:latin typeface="+mj-lt"/>
              </a:rPr>
              <a:t>Κυριακίδη </a:t>
            </a:r>
            <a:r>
              <a:rPr lang="el-GR" sz="1800" dirty="0" err="1">
                <a:latin typeface="+mj-lt"/>
              </a:rPr>
              <a:t>α.ε</a:t>
            </a:r>
            <a:r>
              <a:rPr lang="el-GR" sz="1800" dirty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el-GR" sz="1800" dirty="0">
                <a:latin typeface="+mj-lt"/>
              </a:rPr>
              <a:t>Συριοπούλου – Δελλή, Χ. (2005). </a:t>
            </a:r>
            <a:r>
              <a:rPr lang="el-GR" sz="1800" i="1" dirty="0">
                <a:latin typeface="+mj-lt"/>
              </a:rPr>
              <a:t>Η Συμβουλευτική Ψυχολογία στην Ειδική Αγωγή</a:t>
            </a:r>
            <a:r>
              <a:rPr lang="el-GR" sz="1800" dirty="0">
                <a:latin typeface="+mj-lt"/>
              </a:rPr>
              <a:t>. </a:t>
            </a:r>
            <a:r>
              <a:rPr lang="el-GR" sz="1800" dirty="0" smtClean="0">
                <a:latin typeface="+mj-lt"/>
              </a:rPr>
              <a:t>	Αθήνα</a:t>
            </a:r>
            <a:r>
              <a:rPr lang="el-GR" sz="1800" dirty="0">
                <a:latin typeface="+mj-lt"/>
              </a:rPr>
              <a:t>: Εκδόσεις Γρηγόρη.</a:t>
            </a:r>
          </a:p>
          <a:p>
            <a:pPr marL="0" indent="0" algn="just">
              <a:buNone/>
            </a:pPr>
            <a:r>
              <a:rPr lang="el-GR" sz="1800" i="1" dirty="0" smtClean="0">
                <a:latin typeface="+mj-lt"/>
              </a:rPr>
              <a:t>Διαπολιτισμική </a:t>
            </a:r>
            <a:r>
              <a:rPr lang="el-GR" sz="1800" i="1" dirty="0">
                <a:latin typeface="+mj-lt"/>
              </a:rPr>
              <a:t>Συμβουλευτική</a:t>
            </a:r>
            <a:r>
              <a:rPr lang="el-GR" sz="1800" dirty="0">
                <a:latin typeface="+mj-lt"/>
              </a:rPr>
              <a:t> (2003). Αθήνα: Εθνικό Κέντρο Επαγγελματικού </a:t>
            </a:r>
            <a:r>
              <a:rPr lang="el-GR" sz="1800" dirty="0" smtClean="0">
                <a:latin typeface="+mj-lt"/>
              </a:rPr>
              <a:t>	Προσανατολισμού</a:t>
            </a:r>
            <a:endParaRPr lang="el-GR" sz="1800" dirty="0">
              <a:latin typeface="+mj-lt"/>
            </a:endParaRP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2" y="404664"/>
            <a:ext cx="1865451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12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3068960"/>
            <a:ext cx="3322674" cy="1979290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824849" y="1340768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dirty="0"/>
              <a:t>Σας ευχαριστώ για την παρουσία σας και τη συμμετοχή σας</a:t>
            </a:r>
            <a:r>
              <a:rPr lang="en-US" sz="3200" dirty="0"/>
              <a:t>!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3755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200" b="1" i="1" dirty="0" smtClean="0">
                <a:solidFill>
                  <a:srgbClr val="008080"/>
                </a:solidFill>
              </a:rPr>
              <a:t/>
            </a:r>
            <a:br>
              <a:rPr lang="el-GR" sz="2200" b="1" i="1" dirty="0" smtClean="0">
                <a:solidFill>
                  <a:srgbClr val="008080"/>
                </a:solidFill>
              </a:rPr>
            </a:br>
            <a:r>
              <a:rPr lang="el-GR" sz="2200" b="1" i="1" dirty="0" smtClean="0">
                <a:solidFill>
                  <a:srgbClr val="008080"/>
                </a:solidFill>
              </a:rPr>
              <a:t>Συμβουλευτική </a:t>
            </a:r>
            <a:r>
              <a:rPr lang="el-GR" sz="2200" b="1" i="1" dirty="0">
                <a:solidFill>
                  <a:srgbClr val="008080"/>
                </a:solidFill>
              </a:rPr>
              <a:t>Κοινωνικά Ευάλωτων Ομάδων</a:t>
            </a:r>
            <a:r>
              <a:rPr lang="el-GR" b="1" i="1" dirty="0">
                <a:solidFill>
                  <a:srgbClr val="008080"/>
                </a:solidFill>
              </a:rPr>
              <a:t/>
            </a:r>
            <a:br>
              <a:rPr lang="el-GR" b="1" i="1" dirty="0">
                <a:solidFill>
                  <a:srgbClr val="008080"/>
                </a:solidFill>
              </a:rPr>
            </a:br>
            <a:r>
              <a:rPr lang="el-GR" sz="2200" i="1" dirty="0">
                <a:solidFill>
                  <a:srgbClr val="008080"/>
                </a:solidFill>
                <a:latin typeface="Comic Sans MS" panose="030F0702030302020204" pitchFamily="66" charset="0"/>
              </a:rPr>
              <a:t>6.02.2019</a:t>
            </a:r>
            <a:endParaRPr lang="el-GR" sz="2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FFFFF"/>
              </a:gs>
              <a:gs pos="7001">
                <a:srgbClr val="E6E6E6"/>
              </a:gs>
              <a:gs pos="92000">
                <a:srgbClr val="7D8496"/>
              </a:gs>
              <a:gs pos="73000">
                <a:srgbClr val="E6E6E6"/>
              </a:gs>
              <a:gs pos="97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600" u="sng" dirty="0" smtClean="0">
                <a:latin typeface="Comic Sans MS" panose="030F0702030302020204" pitchFamily="66" charset="0"/>
              </a:rPr>
              <a:t>Συμπεριφορές – τεχνικές συμβούλου</a:t>
            </a:r>
          </a:p>
          <a:p>
            <a:pPr marL="0" indent="0">
              <a:buNone/>
            </a:pPr>
            <a:endParaRPr lang="el-GR" sz="1900" u="sng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l-GR" sz="1300" dirty="0" smtClean="0">
                <a:latin typeface="Comic Sans MS" panose="030F0702030302020204" pitchFamily="66" charset="0"/>
              </a:rPr>
              <a:t>Προσεκτική παρακολούθηση</a:t>
            </a:r>
          </a:p>
          <a:p>
            <a:pPr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l-GR" sz="1300" dirty="0" smtClean="0">
                <a:latin typeface="Comic Sans MS" panose="030F0702030302020204" pitchFamily="66" charset="0"/>
              </a:rPr>
              <a:t>Ενεργητική ακρόαση</a:t>
            </a:r>
          </a:p>
          <a:p>
            <a:pPr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l-GR" sz="1300" dirty="0" err="1" smtClean="0">
                <a:latin typeface="Comic Sans MS" panose="030F0702030302020204" pitchFamily="66" charset="0"/>
              </a:rPr>
              <a:t>Ενσυναίσθηση</a:t>
            </a:r>
            <a:endParaRPr lang="el-GR" sz="13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l-GR" sz="1300" dirty="0" smtClean="0">
                <a:latin typeface="Comic Sans MS" panose="030F0702030302020204" pitchFamily="66" charset="0"/>
              </a:rPr>
              <a:t>Ανεπιφύλακτα θετική αναγνώριση και άνευ όρων αποδοχή</a:t>
            </a:r>
          </a:p>
          <a:p>
            <a:pPr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l-GR" sz="1300" dirty="0" smtClean="0">
                <a:latin typeface="Comic Sans MS" panose="030F0702030302020204" pitchFamily="66" charset="0"/>
              </a:rPr>
              <a:t>Υποβολή ερωτήσεων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300" dirty="0" smtClean="0">
                <a:latin typeface="Comic Sans MS" panose="030F0702030302020204" pitchFamily="66" charset="0"/>
              </a:rPr>
              <a:t>6.    Στοιχειώδης ενθάρρυνση – Παράφραση – Σιωπή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300" dirty="0" smtClean="0">
                <a:latin typeface="Comic Sans MS" panose="030F0702030302020204" pitchFamily="66" charset="0"/>
              </a:rPr>
              <a:t>7.     Περίληψη – Σύνοψη – Ανακεφαλαίωση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300" dirty="0" smtClean="0">
                <a:latin typeface="Comic Sans MS" panose="030F0702030302020204" pitchFamily="66" charset="0"/>
              </a:rPr>
              <a:t>8.     Αναζήτηση – Ανάδειξη προσόντων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300" dirty="0" smtClean="0">
                <a:latin typeface="Comic Sans MS" panose="030F0702030302020204" pitchFamily="66" charset="0"/>
              </a:rPr>
              <a:t>9.     Εστίαση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300" dirty="0" smtClean="0">
                <a:latin typeface="Comic Sans MS" panose="030F0702030302020204" pitchFamily="66" charset="0"/>
              </a:rPr>
              <a:t>10.   Αντανάκλαση συναισθημάτων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300" dirty="0" smtClean="0">
                <a:latin typeface="Comic Sans MS" panose="030F0702030302020204" pitchFamily="66" charset="0"/>
              </a:rPr>
              <a:t>11.   Χρήση προσωπικών βιωμάτων – </a:t>
            </a:r>
            <a:r>
              <a:rPr lang="el-GR" sz="1300" dirty="0" err="1" smtClean="0">
                <a:latin typeface="Comic Sans MS" panose="030F0702030302020204" pitchFamily="66" charset="0"/>
              </a:rPr>
              <a:t>Αυτοαποκάλυψη</a:t>
            </a:r>
            <a:endParaRPr lang="el-GR" sz="13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300" dirty="0" smtClean="0">
                <a:latin typeface="Comic Sans MS" panose="030F0702030302020204" pitchFamily="66" charset="0"/>
              </a:rPr>
              <a:t>12.   Ανατροφοδότηση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300" dirty="0" smtClean="0">
                <a:latin typeface="Comic Sans MS" panose="030F0702030302020204" pitchFamily="66" charset="0"/>
              </a:rPr>
              <a:t>13.  Έναρξη και Δόμηση</a:t>
            </a:r>
            <a:endParaRPr lang="el-GR" sz="13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865451" cy="1080000"/>
          </a:xfrm>
        </p:spPr>
      </p:pic>
    </p:spTree>
    <p:extLst>
      <p:ext uri="{BB962C8B-B14F-4D97-AF65-F5344CB8AC3E}">
        <p14:creationId xmlns:p14="http://schemas.microsoft.com/office/powerpoint/2010/main" val="248600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noFill/>
        </p:spPr>
        <p:txBody>
          <a:bodyPr>
            <a:normAutofit fontScale="90000"/>
          </a:bodyPr>
          <a:lstStyle/>
          <a:p>
            <a:pPr algn="r"/>
            <a:r>
              <a:rPr lang="el-GR" sz="2000" b="1" i="1" dirty="0" smtClean="0"/>
              <a:t/>
            </a:r>
            <a:br>
              <a:rPr lang="el-GR" sz="2000" b="1" i="1" dirty="0" smtClean="0"/>
            </a:br>
            <a:r>
              <a:rPr lang="el-GR" sz="2000" b="1" i="1" dirty="0" smtClean="0">
                <a:solidFill>
                  <a:srgbClr val="008080"/>
                </a:solidFill>
              </a:rPr>
              <a:t>Συμπεριφορές – Τεχνικές Συμβούλου</a:t>
            </a:r>
            <a:r>
              <a:rPr lang="el-GR" b="1" i="1" dirty="0" smtClean="0">
                <a:solidFill>
                  <a:srgbClr val="008080"/>
                </a:solidFill>
              </a:rPr>
              <a:t/>
            </a:r>
            <a:br>
              <a:rPr lang="el-GR" b="1" i="1" dirty="0" smtClean="0">
                <a:solidFill>
                  <a:srgbClr val="008080"/>
                </a:solidFill>
              </a:rPr>
            </a:br>
            <a:endParaRPr lang="el-GR" i="1" dirty="0">
              <a:solidFill>
                <a:srgbClr val="00808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08512"/>
          </a:xfrm>
          <a:gradFill>
            <a:gsLst>
              <a:gs pos="58000">
                <a:srgbClr val="FFFFFF"/>
              </a:gs>
              <a:gs pos="100000">
                <a:srgbClr val="E6E6E6"/>
              </a:gs>
              <a:gs pos="100000">
                <a:srgbClr val="7D8496"/>
              </a:gs>
              <a:gs pos="100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l-GR" sz="2000" dirty="0" smtClean="0">
                <a:latin typeface="Comic Sans MS" panose="030F0702030302020204" pitchFamily="66" charset="0"/>
              </a:rPr>
              <a:t>     </a:t>
            </a:r>
            <a:r>
              <a:rPr lang="el-GR" sz="2000" dirty="0" smtClean="0">
                <a:latin typeface="Comic Sans MS" panose="030F0702030302020204" pitchFamily="66" charset="0"/>
              </a:rPr>
              <a:t>1. </a:t>
            </a:r>
            <a:r>
              <a:rPr lang="el-GR" sz="2000" u="sng" dirty="0" smtClean="0">
                <a:latin typeface="Comic Sans MS" panose="030F0702030302020204" pitchFamily="66" charset="0"/>
              </a:rPr>
              <a:t>Προσεκτική παρακολούθηση</a:t>
            </a:r>
            <a:endParaRPr lang="el-GR" sz="2000" u="sng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l-GR" sz="2000" b="1" u="sng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700" dirty="0" smtClean="0">
                <a:latin typeface="Comic Sans MS" panose="030F0702030302020204" pitchFamily="66" charset="0"/>
              </a:rPr>
              <a:t>Συναισθηματική διαθεσιμότητα</a:t>
            </a:r>
            <a:endParaRPr lang="el-GR" sz="17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l-GR" sz="1700" dirty="0" smtClean="0">
                <a:latin typeface="Comic Sans MS" panose="030F0702030302020204" pitchFamily="66" charset="0"/>
              </a:rPr>
              <a:t> </a:t>
            </a:r>
            <a:endParaRPr lang="el-GR" sz="1700" dirty="0">
              <a:latin typeface="Comic Sans MS" panose="030F0702030302020204" pitchFamily="66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700" dirty="0" smtClean="0">
                <a:latin typeface="Comic Sans MS" panose="030F0702030302020204" pitchFamily="66" charset="0"/>
              </a:rPr>
              <a:t>Οπτική επαφή</a:t>
            </a:r>
            <a:endParaRPr lang="el-GR" sz="17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el-GR" sz="1700" dirty="0">
              <a:latin typeface="Comic Sans MS" panose="030F0702030302020204" pitchFamily="66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700" dirty="0" smtClean="0">
                <a:latin typeface="Comic Sans MS" panose="030F0702030302020204" pitchFamily="66" charset="0"/>
              </a:rPr>
              <a:t>Γλώσσα του σώματος</a:t>
            </a:r>
            <a:endParaRPr lang="el-GR" sz="17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el-GR" sz="1700" dirty="0">
              <a:latin typeface="Comic Sans MS" panose="030F0702030302020204" pitchFamily="66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700" dirty="0" smtClean="0">
                <a:latin typeface="Comic Sans MS" panose="030F0702030302020204" pitchFamily="66" charset="0"/>
              </a:rPr>
              <a:t>Εκφράσεις προσώπου</a:t>
            </a:r>
            <a:endParaRPr lang="el-GR" sz="17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el-GR" sz="1700" dirty="0">
              <a:latin typeface="Comic Sans MS" panose="030F0702030302020204" pitchFamily="66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700" dirty="0" smtClean="0">
                <a:latin typeface="Comic Sans MS" panose="030F0702030302020204" pitchFamily="66" charset="0"/>
              </a:rPr>
              <a:t>Φωνητική ακρόαση</a:t>
            </a:r>
            <a:endParaRPr lang="el-GR" sz="17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el-GR" sz="1700" dirty="0">
              <a:latin typeface="Comic Sans MS" panose="030F0702030302020204" pitchFamily="66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700" dirty="0" smtClean="0">
                <a:latin typeface="Comic Sans MS" panose="030F0702030302020204" pitchFamily="66" charset="0"/>
              </a:rPr>
              <a:t>Χρήση του αγγίγματος (σεβόμενοι την πολιτισμική ιδιαιτερότητα)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el-GR" sz="1700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700" dirty="0" smtClean="0">
                <a:latin typeface="Comic Sans MS" panose="030F0702030302020204" pitchFamily="66" charset="0"/>
              </a:rPr>
              <a:t>Ένδυση και εμφάνιση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el-GR" sz="1700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700" dirty="0" smtClean="0">
                <a:latin typeface="Comic Sans MS" panose="030F0702030302020204" pitchFamily="66" charset="0"/>
              </a:rPr>
              <a:t>Λεκτική ακολουθία </a:t>
            </a:r>
            <a:endParaRPr lang="el-GR" sz="1700" dirty="0" smtClean="0">
              <a:latin typeface="Comic Sans MS" panose="030F0702030302020204" pitchFamily="66" charset="0"/>
            </a:endParaRPr>
          </a:p>
          <a:p>
            <a:pPr algn="just"/>
            <a:endParaRPr lang="el-GR" sz="19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l-GR" sz="19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1865451" cy="1080000"/>
          </a:xfrm>
        </p:spPr>
      </p:pic>
      <p:pic>
        <p:nvPicPr>
          <p:cNvPr id="5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3" y="260648"/>
            <a:ext cx="241411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510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r"/>
            <a:r>
              <a:rPr lang="el-GR" sz="1800" b="1" i="1" dirty="0" smtClean="0">
                <a:solidFill>
                  <a:srgbClr val="008080"/>
                </a:solidFill>
              </a:rPr>
              <a:t>Συμπεριφορές </a:t>
            </a:r>
            <a:r>
              <a:rPr lang="el-GR" sz="1800" b="1" i="1" dirty="0">
                <a:solidFill>
                  <a:srgbClr val="008080"/>
                </a:solidFill>
              </a:rPr>
              <a:t>– Τεχνικές Συμβούλου</a:t>
            </a:r>
            <a:br>
              <a:rPr lang="el-GR" sz="1800" b="1" i="1" dirty="0">
                <a:solidFill>
                  <a:srgbClr val="008080"/>
                </a:solidFill>
              </a:rPr>
            </a:br>
            <a:endParaRPr lang="el-GR" sz="1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81117" y="1700808"/>
            <a:ext cx="8229600" cy="4281339"/>
          </a:xfrm>
          <a:gradFill>
            <a:gsLst>
              <a:gs pos="58000">
                <a:srgbClr val="FFFFFF"/>
              </a:gs>
              <a:gs pos="99000">
                <a:srgbClr val="E6E6E6"/>
              </a:gs>
              <a:gs pos="100000">
                <a:srgbClr val="7D8496"/>
              </a:gs>
              <a:gs pos="98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  </a:t>
            </a:r>
            <a:r>
              <a:rPr lang="el-GR" sz="1800" dirty="0" smtClean="0">
                <a:latin typeface="Comic Sans MS" panose="030F0702030302020204" pitchFamily="66" charset="0"/>
              </a:rPr>
              <a:t>2. Ενεργητική ακρόαση </a:t>
            </a:r>
          </a:p>
          <a:p>
            <a:pPr marL="0" indent="0">
              <a:buNone/>
            </a:pPr>
            <a:r>
              <a:rPr lang="el-GR" sz="1800" dirty="0">
                <a:latin typeface="Comic Sans MS" panose="030F0702030302020204" pitchFamily="66" charset="0"/>
              </a:rPr>
              <a:t> </a:t>
            </a:r>
            <a:r>
              <a:rPr lang="el-GR" sz="1800" dirty="0" smtClean="0">
                <a:latin typeface="Comic Sans MS" panose="030F0702030302020204" pitchFamily="66" charset="0"/>
              </a:rPr>
              <a:t>    </a:t>
            </a:r>
            <a:r>
              <a:rPr lang="el-GR" sz="1800" dirty="0" smtClean="0">
                <a:latin typeface="Comic Sans MS" panose="030F0702030302020204" pitchFamily="66" charset="0"/>
              </a:rPr>
              <a:t>(</a:t>
            </a:r>
            <a:r>
              <a:rPr lang="el-GR" sz="1400" dirty="0" smtClean="0">
                <a:latin typeface="Comic Sans MS" panose="030F0702030302020204" pitchFamily="66" charset="0"/>
              </a:rPr>
              <a:t>ακρόαση κατανόησης συναισθημάτων, λεκτικών και  μη λεκτικών μηνυμάτων</a:t>
            </a:r>
            <a:r>
              <a:rPr lang="el-GR" sz="1800" dirty="0" smtClean="0">
                <a:latin typeface="Comic Sans MS" panose="030F0702030302020204" pitchFamily="66" charset="0"/>
              </a:rPr>
              <a:t>)</a:t>
            </a:r>
          </a:p>
          <a:p>
            <a:pPr marL="0" indent="0">
              <a:buNone/>
            </a:pPr>
            <a:endParaRPr lang="el-GR" sz="2000" u="sng" dirty="0" smtClean="0">
              <a:latin typeface="Comic Sans MS" panose="030F0702030302020204" pitchFamily="66" charset="0"/>
            </a:endParaRPr>
          </a:p>
          <a:p>
            <a:pPr lvl="0"/>
            <a:r>
              <a:rPr lang="el-GR" sz="1800" dirty="0"/>
              <a:t>Οπτική επαφή, γνέψιμο, χμ-εκφράσεις, στροφή του συμβούλου στο συνομιλητή </a:t>
            </a:r>
          </a:p>
          <a:p>
            <a:pPr lvl="0"/>
            <a:r>
              <a:rPr lang="el-GR" sz="1800" dirty="0"/>
              <a:t>Αναφορά σε εκφράσεις ή μεμονωμένες λέξεις </a:t>
            </a:r>
          </a:p>
          <a:p>
            <a:pPr lvl="0"/>
            <a:r>
              <a:rPr lang="el-GR" sz="1800" dirty="0"/>
              <a:t>Επανάληψη, ανακεφαλαίωση ή παράφραση των λεγόμενων </a:t>
            </a:r>
          </a:p>
          <a:p>
            <a:pPr lvl="0"/>
            <a:r>
              <a:rPr lang="el-GR" sz="1800" dirty="0"/>
              <a:t>Συγκέντρωση βασικών στοιχείων από αυτά που ελέχθησαν </a:t>
            </a:r>
          </a:p>
          <a:p>
            <a:pPr lvl="0"/>
            <a:r>
              <a:rPr lang="el-GR" sz="1800" dirty="0"/>
              <a:t>Εύστοχες και διευκρινιστικές κυρίως ανοικτού τύπου όχι όμως εξαντλητικές ερωτήσεις. </a:t>
            </a:r>
          </a:p>
          <a:p>
            <a:pPr marL="0" indent="0"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/>
          </a:p>
          <a:p>
            <a:endParaRPr lang="el-GR" sz="18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1865451" cy="1080000"/>
          </a:xfrm>
        </p:spPr>
      </p:pic>
      <p:pic>
        <p:nvPicPr>
          <p:cNvPr id="5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089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Συμπεριφορές – Τεχνικές Συμβούλου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FFFFF"/>
              </a:gs>
              <a:gs pos="7001">
                <a:srgbClr val="E6E6E6"/>
              </a:gs>
              <a:gs pos="95000">
                <a:srgbClr val="7D8496"/>
              </a:gs>
              <a:gs pos="91000">
                <a:srgbClr val="E6E6E6"/>
              </a:gs>
              <a:gs pos="93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3. </a:t>
            </a:r>
            <a:r>
              <a:rPr lang="el-GR" sz="1800" dirty="0" err="1" smtClean="0">
                <a:latin typeface="Comic Sans MS" panose="030F0702030302020204" pitchFamily="66" charset="0"/>
              </a:rPr>
              <a:t>Ενσυναίσθηση</a:t>
            </a:r>
            <a:endParaRPr lang="el-GR" sz="1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4. Ανεπιφύλακτα θετική αναγνώριση και άνευ όρων αποδοχή</a:t>
            </a:r>
          </a:p>
          <a:p>
            <a:pPr marL="0" indent="0">
              <a:buNone/>
            </a:pPr>
            <a:r>
              <a:rPr lang="el-GR" sz="1800" dirty="0">
                <a:latin typeface="Comic Sans MS" panose="030F0702030302020204" pitchFamily="66" charset="0"/>
              </a:rPr>
              <a:t> </a:t>
            </a:r>
            <a:r>
              <a:rPr lang="el-GR" sz="1800" dirty="0" smtClean="0">
                <a:latin typeface="Comic Sans MS" panose="030F0702030302020204" pitchFamily="66" charset="0"/>
              </a:rPr>
              <a:t>   (προϋποθέτει την αποδοχή της διαφορετικότητας του συμβουλευόμενου)</a:t>
            </a: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5. Υποβολή ερωτήσεων (σκέψεις, συναισθήματα, φυσικές αντιδράσεις)</a:t>
            </a:r>
          </a:p>
          <a:p>
            <a:r>
              <a:rPr lang="el-GR" sz="1800" dirty="0">
                <a:latin typeface="Comic Sans MS" panose="030F0702030302020204" pitchFamily="66" charset="0"/>
              </a:rPr>
              <a:t>α</a:t>
            </a:r>
            <a:r>
              <a:rPr lang="el-GR" sz="1800" dirty="0" smtClean="0">
                <a:latin typeface="Comic Sans MS" panose="030F0702030302020204" pitchFamily="66" charset="0"/>
              </a:rPr>
              <a:t>νοικτού τύπου</a:t>
            </a:r>
          </a:p>
          <a:p>
            <a:r>
              <a:rPr lang="el-GR" sz="1800" dirty="0">
                <a:latin typeface="Comic Sans MS" panose="030F0702030302020204" pitchFamily="66" charset="0"/>
              </a:rPr>
              <a:t>κ</a:t>
            </a:r>
            <a:r>
              <a:rPr lang="el-GR" sz="1800" dirty="0" smtClean="0">
                <a:latin typeface="Comic Sans MS" panose="030F0702030302020204" pitchFamily="66" charset="0"/>
              </a:rPr>
              <a:t>λειστού τύπου</a:t>
            </a:r>
          </a:p>
          <a:p>
            <a:r>
              <a:rPr lang="el-GR" sz="1800" dirty="0">
                <a:latin typeface="Comic Sans MS" panose="030F0702030302020204" pitchFamily="66" charset="0"/>
              </a:rPr>
              <a:t>ε</a:t>
            </a:r>
            <a:r>
              <a:rPr lang="el-GR" sz="1800" dirty="0" smtClean="0">
                <a:latin typeface="Comic Sans MS" panose="030F0702030302020204" pitchFamily="66" charset="0"/>
              </a:rPr>
              <a:t>λλιπούς έκφρασης</a:t>
            </a:r>
          </a:p>
          <a:p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6. Στοιχειώδης Ενθάρρυνση – Παράφραση – Σιωπή</a:t>
            </a:r>
          </a:p>
          <a:p>
            <a:r>
              <a:rPr lang="el-GR" sz="1800" dirty="0">
                <a:latin typeface="Comic Sans MS" panose="030F0702030302020204" pitchFamily="66" charset="0"/>
              </a:rPr>
              <a:t>Α!», «Έτσι;» </a:t>
            </a:r>
          </a:p>
          <a:p>
            <a:r>
              <a:rPr lang="el-GR" sz="1800" dirty="0" smtClean="0">
                <a:latin typeface="Comic Sans MS" panose="030F0702030302020204" pitchFamily="66" charset="0"/>
              </a:rPr>
              <a:t>Η </a:t>
            </a:r>
            <a:r>
              <a:rPr lang="el-GR" sz="1800" dirty="0">
                <a:latin typeface="Comic Sans MS" panose="030F0702030302020204" pitchFamily="66" charset="0"/>
              </a:rPr>
              <a:t>επανάληψη μίας ή δύο λέξεων κλειδιών </a:t>
            </a:r>
          </a:p>
          <a:p>
            <a:r>
              <a:rPr lang="el-GR" sz="1800" dirty="0" smtClean="0">
                <a:latin typeface="Comic Sans MS" panose="030F0702030302020204" pitchFamily="66" charset="0"/>
              </a:rPr>
              <a:t> «Πείτε </a:t>
            </a:r>
            <a:r>
              <a:rPr lang="el-GR" sz="1800" dirty="0">
                <a:latin typeface="Comic Sans MS" panose="030F0702030302020204" pitchFamily="66" charset="0"/>
              </a:rPr>
              <a:t>μου περισσότερα» </a:t>
            </a:r>
          </a:p>
          <a:p>
            <a:r>
              <a:rPr lang="el-GR" sz="1800" dirty="0" smtClean="0">
                <a:latin typeface="Comic Sans MS" panose="030F0702030302020204" pitchFamily="66" charset="0"/>
              </a:rPr>
              <a:t> </a:t>
            </a:r>
            <a:r>
              <a:rPr lang="el-GR" sz="1800" dirty="0">
                <a:latin typeface="Comic Sans MS" panose="030F0702030302020204" pitchFamily="66" charset="0"/>
              </a:rPr>
              <a:t>« </a:t>
            </a:r>
            <a:r>
              <a:rPr lang="el-GR" sz="1800" dirty="0" err="1">
                <a:latin typeface="Comic Sans MS" panose="030F0702030302020204" pitchFamily="66" charset="0"/>
              </a:rPr>
              <a:t>Χμμμ</a:t>
            </a:r>
            <a:r>
              <a:rPr lang="el-GR" sz="1800" dirty="0">
                <a:latin typeface="Comic Sans MS" panose="030F0702030302020204" pitchFamily="66" charset="0"/>
              </a:rPr>
              <a:t>- </a:t>
            </a:r>
            <a:r>
              <a:rPr lang="el-GR" sz="1800" dirty="0" err="1">
                <a:latin typeface="Comic Sans MS" panose="030F0702030302020204" pitchFamily="66" charset="0"/>
              </a:rPr>
              <a:t>Χμμμ</a:t>
            </a:r>
            <a:r>
              <a:rPr lang="el-GR" sz="1800" dirty="0">
                <a:latin typeface="Comic Sans MS" panose="030F0702030302020204" pitchFamily="66" charset="0"/>
              </a:rPr>
              <a:t>» «Α-χα» </a:t>
            </a:r>
          </a:p>
          <a:p>
            <a:r>
              <a:rPr lang="el-GR" sz="1800" dirty="0" smtClean="0">
                <a:latin typeface="Comic Sans MS" panose="030F0702030302020204" pitchFamily="66" charset="0"/>
              </a:rPr>
              <a:t> </a:t>
            </a:r>
            <a:r>
              <a:rPr lang="el-GR" sz="1800" dirty="0">
                <a:latin typeface="Comic Sans MS" panose="030F0702030302020204" pitchFamily="66" charset="0"/>
              </a:rPr>
              <a:t>Απλή επανάληψη ακριβώς των ίδιων λέξεων της τελευταίας φράσης του βοηθούμενου. </a:t>
            </a:r>
          </a:p>
          <a:p>
            <a:r>
              <a:rPr lang="el-GR" sz="1800" dirty="0" smtClean="0">
                <a:latin typeface="Comic Sans MS" panose="030F0702030302020204" pitchFamily="66" charset="0"/>
              </a:rPr>
              <a:t> </a:t>
            </a:r>
            <a:r>
              <a:rPr lang="el-GR" sz="1800" dirty="0">
                <a:latin typeface="Comic Sans MS" panose="030F0702030302020204" pitchFamily="66" charset="0"/>
              </a:rPr>
              <a:t>Σιωπή </a:t>
            </a:r>
            <a:endParaRPr lang="el-GR" sz="18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18" y="332656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346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Συμπεριφορές – Τεχνικές Συμβούλου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20000">
                <a:srgbClr val="FFFFFF"/>
              </a:gs>
              <a:gs pos="78000">
                <a:srgbClr val="E6E6E6"/>
              </a:gs>
              <a:gs pos="93000">
                <a:srgbClr val="7D8496"/>
              </a:gs>
              <a:gs pos="89000">
                <a:srgbClr val="E6E6E6"/>
              </a:gs>
              <a:gs pos="95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7. Περίληψη – Σύνοψη – Ανακεφαλαίωση</a:t>
            </a: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8. Αναζήτηση – Ανάδειξη προσόντων</a:t>
            </a: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9. Εστίαση</a:t>
            </a: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10. Αντανάκλαση συναισθημάτων</a:t>
            </a: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11. Χρήση προσωπικών βιωμάτων – </a:t>
            </a:r>
            <a:r>
              <a:rPr lang="el-GR" sz="1800" dirty="0" err="1" smtClean="0">
                <a:latin typeface="Comic Sans MS" panose="030F0702030302020204" pitchFamily="66" charset="0"/>
              </a:rPr>
              <a:t>Αυτοαποκάλυψη</a:t>
            </a:r>
            <a:endParaRPr lang="el-GR" sz="1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12. Ανατροφοδότηση</a:t>
            </a: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13. Έναρξη και Δόμηση</a:t>
            </a:r>
          </a:p>
          <a:p>
            <a:pPr marL="0" indent="0"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Παρακολούθησε </a:t>
            </a:r>
            <a:r>
              <a:rPr lang="el-GR" sz="1800" dirty="0">
                <a:latin typeface="Comic Sans MS" panose="030F0702030302020204" pitchFamily="66" charset="0"/>
              </a:rPr>
              <a:t>το σχετικό </a:t>
            </a:r>
            <a:r>
              <a:rPr lang="en-US" sz="1800" dirty="0">
                <a:latin typeface="Comic Sans MS" panose="030F0702030302020204" pitchFamily="66" charset="0"/>
              </a:rPr>
              <a:t>video </a:t>
            </a:r>
            <a:r>
              <a:rPr lang="el-GR" sz="1800" dirty="0">
                <a:latin typeface="Comic Sans MS" panose="030F0702030302020204" pitchFamily="66" charset="0"/>
              </a:rPr>
              <a:t>ακολουθώντας τον παρακάτω σύνδεσμο</a:t>
            </a:r>
          </a:p>
          <a:p>
            <a:pPr marL="0" indent="0">
              <a:buNone/>
            </a:pPr>
            <a:r>
              <a:rPr lang="el-GR" sz="1800" dirty="0"/>
              <a:t> </a:t>
            </a:r>
            <a:r>
              <a:rPr lang="el-GR" sz="1800" dirty="0" smtClean="0">
                <a:hlinkClick r:id="rId2"/>
              </a:rPr>
              <a:t>https</a:t>
            </a:r>
            <a:r>
              <a:rPr lang="el-GR" sz="1800" dirty="0">
                <a:hlinkClick r:id="rId2"/>
              </a:rPr>
              <a:t>://prezi.com/ge-zfrkz84jj/presentation/</a:t>
            </a:r>
            <a:endParaRPr lang="el-GR" sz="1800" dirty="0"/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18" y="332656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78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400" b="1" i="1" dirty="0" smtClean="0">
                <a:solidFill>
                  <a:srgbClr val="008080"/>
                </a:solidFill>
              </a:rPr>
              <a:t>Συμβουλευτική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>
                <a:latin typeface="Comic Sans MS" panose="030F0702030302020204" pitchFamily="66" charset="0"/>
              </a:rPr>
              <a:t>   </a:t>
            </a:r>
            <a:r>
              <a:rPr lang="el-GR" sz="1400" b="1" dirty="0" smtClean="0">
                <a:latin typeface="Comic Sans MS" panose="030F0702030302020204" pitchFamily="66" charset="0"/>
              </a:rPr>
              <a:t>Ο συμβουλευόμενος αναζητά                                        Ο σύμβουλος παρέχει</a:t>
            </a:r>
            <a:endParaRPr lang="el-GR" sz="1400" b="1" i="1" dirty="0" smtClean="0">
              <a:latin typeface="Comic Sans MS" panose="030F0702030302020204" pitchFamily="66" charset="0"/>
            </a:endParaRPr>
          </a:p>
          <a:p>
            <a:endParaRPr lang="el-GR" sz="1400" i="1" u="sng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865451" cy="1152008"/>
          </a:xfrm>
        </p:spPr>
      </p:pic>
      <p:pic>
        <p:nvPicPr>
          <p:cNvPr id="5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1865451" cy="1080000"/>
          </a:xfrm>
          <a:prstGeom prst="rect">
            <a:avLst/>
          </a:prstGeom>
        </p:spPr>
      </p:pic>
      <p:sp>
        <p:nvSpPr>
          <p:cNvPr id="8" name="Έλλειψη 7"/>
          <p:cNvSpPr/>
          <p:nvPr/>
        </p:nvSpPr>
        <p:spPr>
          <a:xfrm>
            <a:off x="5796136" y="2636912"/>
            <a:ext cx="2592288" cy="30963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Πληροφορίες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Γνώσεις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Δυνατότητες προσανατολισμού</a:t>
            </a:r>
            <a:endParaRPr lang="el-GR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Έλλειψη 8"/>
          <p:cNvSpPr/>
          <p:nvPr/>
        </p:nvSpPr>
        <p:spPr>
          <a:xfrm>
            <a:off x="755576" y="2564904"/>
            <a:ext cx="2664296" cy="32403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Στήριξη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Καθοδήγηση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Πληροφορίες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Γνώσεις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Λύση στο πρόβλημα</a:t>
            </a:r>
            <a:endParaRPr lang="el-GR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Αριστερό-δεξιό βέλος 11"/>
          <p:cNvSpPr/>
          <p:nvPr/>
        </p:nvSpPr>
        <p:spPr>
          <a:xfrm>
            <a:off x="3995936" y="4005064"/>
            <a:ext cx="1584176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5196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400" b="1" i="1" dirty="0" smtClean="0">
                <a:solidFill>
                  <a:srgbClr val="008080"/>
                </a:solidFill>
              </a:rPr>
              <a:t>Σχέση Συμβούλου - Συμβουλευόμενου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484664"/>
            <a:ext cx="8229600" cy="4752648"/>
          </a:xfrm>
          <a:gradFill>
            <a:gsLst>
              <a:gs pos="58000">
                <a:srgbClr val="FFFFFF"/>
              </a:gs>
              <a:gs pos="99000">
                <a:srgbClr val="E6E6E6"/>
              </a:gs>
              <a:gs pos="100000">
                <a:srgbClr val="7D8496"/>
              </a:gs>
              <a:gs pos="100000">
                <a:srgbClr val="E6E6E6"/>
              </a:gs>
              <a:gs pos="100000">
                <a:srgbClr val="7D8496"/>
              </a:gs>
              <a:gs pos="99000">
                <a:srgbClr val="E6E6E6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l-GR" sz="1800" dirty="0" smtClean="0">
                <a:latin typeface="Comic Sans MS" panose="030F0702030302020204" pitchFamily="66" charset="0"/>
              </a:rPr>
              <a:t>Πνευματική, ψυχολογική, συναισθηματική και γνωστική</a:t>
            </a:r>
          </a:p>
          <a:p>
            <a:pPr marL="0" indent="0"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l-GR" sz="1800" dirty="0" smtClean="0">
                <a:latin typeface="Comic Sans MS" panose="030F0702030302020204" pitchFamily="66" charset="0"/>
              </a:rPr>
              <a:t>Οργανωμένη και προγραμματισμένη</a:t>
            </a:r>
          </a:p>
          <a:p>
            <a:pPr>
              <a:buFontTx/>
              <a:buChar char="-"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l-GR" sz="1800" dirty="0" smtClean="0">
                <a:latin typeface="Comic Sans MS" panose="030F0702030302020204" pitchFamily="66" charset="0"/>
              </a:rPr>
              <a:t>Δυναμική/ Αμφίδρομη/ </a:t>
            </a:r>
            <a:r>
              <a:rPr lang="el-GR" sz="1800" dirty="0">
                <a:latin typeface="Comic Sans MS" panose="030F0702030302020204" pitchFamily="66" charset="0"/>
              </a:rPr>
              <a:t>Δ</a:t>
            </a:r>
            <a:r>
              <a:rPr lang="el-GR" sz="1800" dirty="0" smtClean="0">
                <a:latin typeface="Comic Sans MS" panose="030F0702030302020204" pitchFamily="66" charset="0"/>
              </a:rPr>
              <a:t>ιαδικασία ανατροφοδότησης</a:t>
            </a:r>
          </a:p>
          <a:p>
            <a:pPr>
              <a:buFontTx/>
              <a:buChar char="-"/>
            </a:pPr>
            <a:endParaRPr lang="el-GR" sz="1800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l-GR" sz="1800" dirty="0" smtClean="0">
                <a:latin typeface="Comic Sans MS" panose="030F0702030302020204" pitchFamily="66" charset="0"/>
              </a:rPr>
              <a:t>Θεραπευτική, επανορθωτική και αντισταθμιστική</a:t>
            </a: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l-GR" sz="1800" dirty="0" smtClean="0">
                <a:latin typeface="Comic Sans MS" panose="030F0702030302020204" pitchFamily="66" charset="0"/>
              </a:rPr>
              <a:t>Προϋποθέτει σωστή διαπροσωπική σχέση</a:t>
            </a: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l-GR" sz="1800" dirty="0" smtClean="0">
                <a:latin typeface="Comic Sans MS" panose="030F0702030302020204" pitchFamily="66" charset="0"/>
              </a:rPr>
              <a:t>Εμπιστοσύνη</a:t>
            </a:r>
          </a:p>
          <a:p>
            <a:pPr>
              <a:buFontTx/>
              <a:buChar char="-"/>
            </a:pPr>
            <a:endParaRPr lang="el-GR" sz="1800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l-GR" sz="1800" dirty="0" smtClean="0">
                <a:latin typeface="Comic Sans MS" panose="030F0702030302020204" pitchFamily="66" charset="0"/>
              </a:rPr>
              <a:t>Ο σύμβουλος και ο συμβουλευόμενος καθορίζουν από κοινού τους σκοπούς της κοινής τους προσπάθειας (Συριοπούλου – Δελλή, 2005)</a:t>
            </a:r>
          </a:p>
          <a:p>
            <a:pPr>
              <a:buFontTx/>
              <a:buChar char="-"/>
            </a:pPr>
            <a:endParaRPr lang="el-GR" sz="1800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el-GR" sz="18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1865451" cy="1080000"/>
          </a:xfrm>
        </p:spPr>
      </p:pic>
      <p:pic>
        <p:nvPicPr>
          <p:cNvPr id="5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68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026"/>
          </a:xfrm>
        </p:spPr>
        <p:txBody>
          <a:bodyPr>
            <a:normAutofit/>
          </a:bodyPr>
          <a:lstStyle/>
          <a:p>
            <a:pPr algn="r"/>
            <a:r>
              <a:rPr lang="el-GR" sz="2000" b="1" i="1" dirty="0" smtClean="0">
                <a:solidFill>
                  <a:srgbClr val="008080"/>
                </a:solidFill>
              </a:rPr>
              <a:t>Η έννοια του πολιτισμού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100000">
                <a:schemeClr val="bg1"/>
              </a:gs>
              <a:gs pos="99000">
                <a:srgbClr val="7D8496"/>
              </a:gs>
              <a:gs pos="59000">
                <a:schemeClr val="bg1"/>
              </a:gs>
              <a:gs pos="100000">
                <a:srgbClr val="7D8496"/>
              </a:gs>
              <a:gs pos="97000">
                <a:srgbClr val="E6E6E6"/>
              </a:gs>
              <a:gs pos="65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/>
          </a:p>
          <a:p>
            <a:pPr marL="0" indent="0" algn="ctr">
              <a:buNone/>
            </a:pPr>
            <a:r>
              <a:rPr lang="el-GR" sz="1400" b="1" u="sng" dirty="0" smtClean="0">
                <a:latin typeface="Comic Sans MS" panose="030F0702030302020204" pitchFamily="66" charset="0"/>
              </a:rPr>
              <a:t>ΠΟΛΙΤΙΣΜΟΣ</a:t>
            </a:r>
          </a:p>
          <a:p>
            <a:pPr marL="0" indent="0" algn="ctr">
              <a:buNone/>
            </a:pPr>
            <a:endParaRPr lang="el-GR" sz="1400" b="1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1400" b="1" u="sng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1400" b="1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1400" b="1" u="sng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1400" b="1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l-GR" sz="1600" dirty="0" smtClean="0">
                <a:latin typeface="Comic Sans MS" panose="030F0702030302020204" pitchFamily="66" charset="0"/>
              </a:rPr>
              <a:t>Στενή έννοια                                                     Ευρεία έννοια</a:t>
            </a:r>
            <a:endParaRPr lang="el-GR" sz="16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2" y="404664"/>
            <a:ext cx="1865451" cy="1080000"/>
          </a:xfrm>
          <a:prstGeom prst="rect">
            <a:avLst/>
          </a:prstGeom>
        </p:spPr>
      </p:pic>
      <p:cxnSp>
        <p:nvCxnSpPr>
          <p:cNvPr id="11" name="Ευθύγραμμο βέλος σύνδεσης 10"/>
          <p:cNvCxnSpPr/>
          <p:nvPr/>
        </p:nvCxnSpPr>
        <p:spPr>
          <a:xfrm flipH="1">
            <a:off x="2699792" y="2204864"/>
            <a:ext cx="1872208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>
            <a:off x="4572000" y="2204864"/>
            <a:ext cx="201622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0934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606</Words>
  <Application>Microsoft Office PowerPoint</Application>
  <PresentationFormat>Προβολή στην οθόνη (4:3)</PresentationFormat>
  <Paragraphs>194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                                                                                             Πρόγραμμα Ειδίκευσης                                                                                   στη Συμβουλευτική                                                                                  και                                                                                     στον Προσανατολισμό</vt:lpstr>
      <vt:lpstr> Συμβουλευτική Κοινωνικά Ευάλωτων Ομάδων 6.02.2019</vt:lpstr>
      <vt:lpstr> Συμπεριφορές – Τεχνικές Συμβούλου </vt:lpstr>
      <vt:lpstr>Συμπεριφορές – Τεχνικές Συμβούλου </vt:lpstr>
      <vt:lpstr>Συμπεριφορές – Τεχνικές Συμβούλου</vt:lpstr>
      <vt:lpstr>Συμπεριφορές – Τεχνικές Συμβούλου</vt:lpstr>
      <vt:lpstr>Συμβουλευτική</vt:lpstr>
      <vt:lpstr>Σχέση Συμβούλου - Συμβουλευόμενου</vt:lpstr>
      <vt:lpstr>Η έννοια του πολιτισμού</vt:lpstr>
      <vt:lpstr>Η έννοια της ταυτότητας</vt:lpstr>
      <vt:lpstr>Η έννοια της ταυτότητας</vt:lpstr>
      <vt:lpstr>Θεωρίες ανάπτυξης της πολιτισμικής ταυτότητας</vt:lpstr>
      <vt:lpstr>Θεωρίες ανάπτυξης της πολιτισμικής ταυτότητας</vt:lpstr>
      <vt:lpstr>Θεωρίες ανάπτυξης της πολιτισμικής ταυτότητας</vt:lpstr>
      <vt:lpstr>Βιβλιογραφικές αναφορές</vt:lpstr>
      <vt:lpstr>Βιβλιογραφικές αναφορές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Evanthia Tsaliki</dc:creator>
  <cp:lastModifiedBy>Evanthia Tsaliki</cp:lastModifiedBy>
  <cp:revision>50</cp:revision>
  <dcterms:created xsi:type="dcterms:W3CDTF">2019-01-21T17:43:19Z</dcterms:created>
  <dcterms:modified xsi:type="dcterms:W3CDTF">2019-02-05T20:19:59Z</dcterms:modified>
</cp:coreProperties>
</file>