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8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00"/>
    <a:srgbClr val="3366CC"/>
    <a:srgbClr val="CC00CC"/>
    <a:srgbClr val="990033"/>
    <a:srgbClr val="00FF00"/>
    <a:srgbClr val="CC00FF"/>
    <a:srgbClr val="FF9900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9006" autoAdjust="0"/>
  </p:normalViewPr>
  <p:slideViewPr>
    <p:cSldViewPr>
      <p:cViewPr varScale="1">
        <p:scale>
          <a:sx n="86" d="100"/>
          <a:sy n="86" d="100"/>
        </p:scale>
        <p:origin x="6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F146-F58C-4996-8511-748B700C34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72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A9D18-631C-4ACD-850F-C083E0A85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53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48F5-FE40-4388-9148-5200C12281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4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656C-E497-435A-9ECD-BD9D1F6111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6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364-FF0E-488B-8956-CA1801C780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60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B4CB1-5E02-418D-BEE7-99B1DBBA5C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0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FA10-A64F-4782-AD19-57FF408280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45F2-0A38-4226-9EF1-493BE6CB21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51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8BC1-C054-41DA-B0CA-D7A0F13F38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2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8D21-00CB-49F1-920E-867BE130B7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97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3C4B-0E14-4ACF-8208-F612A56B76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2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47B9FB-6F53-42C4-87A2-634E3331D7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01.png"/><Relationship Id="rId4" Type="http://schemas.openxmlformats.org/officeDocument/2006/relationships/image" Target="../media/image119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32.png"/><Relationship Id="rId4" Type="http://schemas.openxmlformats.org/officeDocument/2006/relationships/image" Target="../media/image12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0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734915"/>
            <a:ext cx="9144000" cy="91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rgbClr val="FF0000"/>
                </a:solidFill>
              </a:rPr>
              <a:t>ΑΣΚΗΣΕΙΣ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rgbClr val="FF0000"/>
                </a:solidFill>
              </a:rPr>
              <a:t>ΚΕΝΤΡΟΥ ΜΑΖΑΣ</a:t>
            </a:r>
            <a:endParaRPr lang="en-US" alt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69988" y="0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43" name="Ομάδα 3"/>
          <p:cNvGrpSpPr>
            <a:grpSpLocks/>
          </p:cNvGrpSpPr>
          <p:nvPr/>
        </p:nvGrpSpPr>
        <p:grpSpPr bwMode="auto">
          <a:xfrm>
            <a:off x="684213" y="946696"/>
            <a:ext cx="3095625" cy="2520950"/>
            <a:chOff x="683568" y="1268760"/>
            <a:chExt cx="3096344" cy="2520280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>
              <a:off x="683568" y="1268760"/>
              <a:ext cx="0" cy="252028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Ευθεία γραμμή σύνδεσης 5"/>
            <p:cNvCxnSpPr/>
            <p:nvPr/>
          </p:nvCxnSpPr>
          <p:spPr>
            <a:xfrm>
              <a:off x="683568" y="3789040"/>
              <a:ext cx="3096344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>
            <a:grpSpLocks/>
          </p:cNvGrpSpPr>
          <p:nvPr/>
        </p:nvGrpSpPr>
        <p:grpSpPr bwMode="auto">
          <a:xfrm>
            <a:off x="230188" y="1046708"/>
            <a:ext cx="1493837" cy="2747963"/>
            <a:chOff x="230048" y="1368951"/>
            <a:chExt cx="1494453" cy="2748191"/>
          </a:xfrm>
        </p:grpSpPr>
        <p:sp>
          <p:nvSpPr>
            <p:cNvPr id="8" name="Έλλειψη 7"/>
            <p:cNvSpPr/>
            <p:nvPr/>
          </p:nvSpPr>
          <p:spPr>
            <a:xfrm>
              <a:off x="974892" y="1700767"/>
              <a:ext cx="179462" cy="17940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cxnSp>
          <p:nvCxnSpPr>
            <p:cNvPr id="9" name="Ευθεία γραμμή σύνδεσης 8"/>
            <p:cNvCxnSpPr/>
            <p:nvPr/>
          </p:nvCxnSpPr>
          <p:spPr>
            <a:xfrm flipH="1">
              <a:off x="611205" y="1791261"/>
              <a:ext cx="323984" cy="0"/>
            </a:xfrm>
            <a:prstGeom prst="line">
              <a:avLst/>
            </a:prstGeom>
            <a:ln w="19050">
              <a:solidFill>
                <a:srgbClr val="FF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9"/>
            <p:cNvCxnSpPr/>
            <p:nvPr/>
          </p:nvCxnSpPr>
          <p:spPr>
            <a:xfrm rot="5400000" flipH="1">
              <a:off x="139837" y="2870852"/>
              <a:ext cx="1908333" cy="0"/>
            </a:xfrm>
            <a:prstGeom prst="line">
              <a:avLst/>
            </a:prstGeom>
            <a:ln w="19050">
              <a:solidFill>
                <a:srgbClr val="FF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115616" y="1368951"/>
              <a:ext cx="608885" cy="400110"/>
            </a:xfrm>
            <a:prstGeom prst="rect">
              <a:avLst/>
            </a:prstGeom>
            <a:blipFill rotWithShape="1">
              <a:blip r:embed="rId2"/>
              <a:stretch>
                <a:fillRect b="-307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sp>
          <p:nvSpPr>
            <p:cNvPr id="12" name="Text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84532" y="3717032"/>
              <a:ext cx="519116" cy="400110"/>
            </a:xfrm>
            <a:prstGeom prst="rect">
              <a:avLst/>
            </a:prstGeom>
            <a:blipFill rotWithShape="1">
              <a:blip r:embed="rId3"/>
              <a:stretch>
                <a:fillRect b="-307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sp>
          <p:nvSpPr>
            <p:cNvPr id="13" name="TextBox 1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30048" y="1556792"/>
              <a:ext cx="525528" cy="400110"/>
            </a:xfrm>
            <a:prstGeom prst="rect">
              <a:avLst/>
            </a:prstGeom>
            <a:blipFill rotWithShape="1">
              <a:blip r:embed="rId4"/>
              <a:stretch>
                <a:fillRect b="-9091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0273" name="Ομάδα 17"/>
          <p:cNvGrpSpPr>
            <a:grpSpLocks/>
          </p:cNvGrpSpPr>
          <p:nvPr/>
        </p:nvGrpSpPr>
        <p:grpSpPr bwMode="auto">
          <a:xfrm>
            <a:off x="684213" y="2150021"/>
            <a:ext cx="1439862" cy="1323975"/>
            <a:chOff x="683568" y="2471124"/>
            <a:chExt cx="1440168" cy="1325184"/>
          </a:xfrm>
        </p:grpSpPr>
        <p:cxnSp>
          <p:nvCxnSpPr>
            <p:cNvPr id="23" name="Ευθύγραμμο βέλος σύνδεσης 22"/>
            <p:cNvCxnSpPr/>
            <p:nvPr/>
          </p:nvCxnSpPr>
          <p:spPr>
            <a:xfrm flipV="1">
              <a:off x="683568" y="2499725"/>
              <a:ext cx="1440168" cy="129658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248746" y="2471124"/>
              <a:ext cx="664990" cy="400110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3" name="Ομάδα 2"/>
          <p:cNvGrpSpPr>
            <a:grpSpLocks/>
          </p:cNvGrpSpPr>
          <p:nvPr/>
        </p:nvGrpSpPr>
        <p:grpSpPr bwMode="auto">
          <a:xfrm>
            <a:off x="107950" y="1811883"/>
            <a:ext cx="2559050" cy="1982788"/>
            <a:chOff x="107950" y="2133600"/>
            <a:chExt cx="2559050" cy="1982788"/>
          </a:xfrm>
        </p:grpSpPr>
        <p:sp>
          <p:nvSpPr>
            <p:cNvPr id="15" name="Έλλειψη 14"/>
            <p:cNvSpPr/>
            <p:nvPr/>
          </p:nvSpPr>
          <p:spPr bwMode="auto">
            <a:xfrm>
              <a:off x="2122488" y="2443163"/>
              <a:ext cx="73025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" name="TextBox 1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2051050" y="2133600"/>
              <a:ext cx="615950" cy="400050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cxnSp>
          <p:nvCxnSpPr>
            <p:cNvPr id="19" name="Ευθεία γραμμή σύνδεσης 18"/>
            <p:cNvCxnSpPr/>
            <p:nvPr/>
          </p:nvCxnSpPr>
          <p:spPr bwMode="auto">
            <a:xfrm rot="5400000" flipH="1">
              <a:off x="1497807" y="3166269"/>
              <a:ext cx="1331912" cy="0"/>
            </a:xfrm>
            <a:prstGeom prst="line">
              <a:avLst/>
            </a:prstGeom>
            <a:ln w="19050">
              <a:solidFill>
                <a:srgbClr val="FF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979815" y="3716435"/>
              <a:ext cx="674485" cy="399953"/>
            </a:xfrm>
            <a:prstGeom prst="rect">
              <a:avLst/>
            </a:prstGeom>
            <a:blipFill rotWithShape="1">
              <a:blip r:embed="rId7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cxnSp>
          <p:nvCxnSpPr>
            <p:cNvPr id="21" name="Ευθεία γραμμή σύνδεσης 20"/>
            <p:cNvCxnSpPr/>
            <p:nvPr/>
          </p:nvCxnSpPr>
          <p:spPr bwMode="auto">
            <a:xfrm flipH="1">
              <a:off x="622300" y="2479675"/>
              <a:ext cx="1512888" cy="0"/>
            </a:xfrm>
            <a:prstGeom prst="line">
              <a:avLst/>
            </a:prstGeom>
            <a:ln w="19050">
              <a:solidFill>
                <a:srgbClr val="FF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07950" y="2236788"/>
              <a:ext cx="680895" cy="399953"/>
            </a:xfrm>
            <a:prstGeom prst="rect">
              <a:avLst/>
            </a:prstGeom>
            <a:blipFill rotWithShape="1">
              <a:blip r:embed="rId8"/>
              <a:stretch>
                <a:fillRect b="-9091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sp>
        <p:nvSpPr>
          <p:cNvPr id="10247" name="TextBox 24"/>
          <p:cNvSpPr txBox="1">
            <a:spLocks noChangeArrowheads="1"/>
          </p:cNvSpPr>
          <p:nvPr/>
        </p:nvSpPr>
        <p:spPr bwMode="auto">
          <a:xfrm>
            <a:off x="3644900" y="3394621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b="1" i="1">
                <a:solidFill>
                  <a:srgbClr val="FFFF00"/>
                </a:solidFill>
              </a:rPr>
              <a:t>x</a:t>
            </a:r>
            <a:endParaRPr lang="el-GR" altLang="el-GR" sz="2000" b="1" i="1">
              <a:solidFill>
                <a:srgbClr val="FFFF00"/>
              </a:solidFill>
            </a:endParaRPr>
          </a:p>
        </p:txBody>
      </p:sp>
      <p:sp>
        <p:nvSpPr>
          <p:cNvPr id="10248" name="TextBox 25"/>
          <p:cNvSpPr txBox="1">
            <a:spLocks noChangeArrowheads="1"/>
          </p:cNvSpPr>
          <p:nvPr/>
        </p:nvSpPr>
        <p:spPr bwMode="auto">
          <a:xfrm>
            <a:off x="385763" y="692696"/>
            <a:ext cx="29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b="1" i="1">
                <a:solidFill>
                  <a:srgbClr val="FFFF00"/>
                </a:solidFill>
              </a:rPr>
              <a:t>y</a:t>
            </a:r>
            <a:endParaRPr lang="el-GR" altLang="el-GR" sz="2000" b="1" i="1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10038" y="1372766"/>
            <a:ext cx="446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b="1" i="1" dirty="0">
                <a:solidFill>
                  <a:srgbClr val="FFFF00"/>
                </a:solidFill>
              </a:rPr>
              <a:t>m</a:t>
            </a:r>
            <a:r>
              <a:rPr lang="en-US" altLang="el-GR" sz="2000" b="1" baseline="-25000" dirty="0">
                <a:solidFill>
                  <a:srgbClr val="FFFF00"/>
                </a:solidFill>
              </a:rPr>
              <a:t>1</a:t>
            </a:r>
            <a:r>
              <a:rPr lang="en-US" altLang="el-GR" sz="2000" b="1" dirty="0">
                <a:solidFill>
                  <a:srgbClr val="FFFF00"/>
                </a:solidFill>
              </a:rPr>
              <a:t> = 0,500 kg,  (</a:t>
            </a:r>
            <a:r>
              <a:rPr lang="en-US" altLang="el-GR" sz="2000" b="1" i="1" dirty="0">
                <a:solidFill>
                  <a:srgbClr val="FFFF00"/>
                </a:solidFill>
              </a:rPr>
              <a:t>x</a:t>
            </a:r>
            <a:r>
              <a:rPr lang="en-US" altLang="el-GR" sz="2000" b="1" baseline="-25000" dirty="0">
                <a:solidFill>
                  <a:srgbClr val="FFFF00"/>
                </a:solidFill>
              </a:rPr>
              <a:t>1</a:t>
            </a:r>
            <a:r>
              <a:rPr lang="en-US" altLang="el-GR" sz="2000" b="1" dirty="0">
                <a:solidFill>
                  <a:srgbClr val="FFFF00"/>
                </a:solidFill>
              </a:rPr>
              <a:t>, </a:t>
            </a:r>
            <a:r>
              <a:rPr lang="en-US" altLang="el-GR" sz="2000" b="1" i="1" dirty="0">
                <a:solidFill>
                  <a:srgbClr val="FFFF00"/>
                </a:solidFill>
              </a:rPr>
              <a:t>y</a:t>
            </a:r>
            <a:r>
              <a:rPr lang="en-US" altLang="el-GR" sz="2000" b="1" baseline="-25000" dirty="0">
                <a:solidFill>
                  <a:srgbClr val="FFFF00"/>
                </a:solidFill>
              </a:rPr>
              <a:t>1</a:t>
            </a:r>
            <a:r>
              <a:rPr lang="en-US" altLang="el-GR" sz="2000" b="1" dirty="0">
                <a:solidFill>
                  <a:srgbClr val="FFFF00"/>
                </a:solidFill>
              </a:rPr>
              <a:t>) = (1,00m, 2,50m)</a:t>
            </a:r>
            <a:endParaRPr lang="el-GR" altLang="el-GR" sz="2000" b="1" i="1" dirty="0">
              <a:solidFill>
                <a:srgbClr val="FFFF00"/>
              </a:solidFill>
            </a:endParaRPr>
          </a:p>
        </p:txBody>
      </p:sp>
      <p:grpSp>
        <p:nvGrpSpPr>
          <p:cNvPr id="28" name="Ομάδα 27"/>
          <p:cNvGrpSpPr>
            <a:grpSpLocks/>
          </p:cNvGrpSpPr>
          <p:nvPr/>
        </p:nvGrpSpPr>
        <p:grpSpPr bwMode="auto">
          <a:xfrm>
            <a:off x="273050" y="1804769"/>
            <a:ext cx="8323263" cy="1989910"/>
            <a:chOff x="273292" y="2127162"/>
            <a:chExt cx="8323664" cy="1989980"/>
          </a:xfrm>
        </p:grpSpPr>
        <p:grpSp>
          <p:nvGrpSpPr>
            <p:cNvPr id="10265" name="Ομάδα 28"/>
            <p:cNvGrpSpPr>
              <a:grpSpLocks/>
            </p:cNvGrpSpPr>
            <p:nvPr/>
          </p:nvGrpSpPr>
          <p:grpSpPr bwMode="auto">
            <a:xfrm>
              <a:off x="273292" y="2780928"/>
              <a:ext cx="1994452" cy="1336214"/>
              <a:chOff x="273292" y="2780928"/>
              <a:chExt cx="1994452" cy="1336214"/>
            </a:xfrm>
          </p:grpSpPr>
          <p:cxnSp>
            <p:nvCxnSpPr>
              <p:cNvPr id="31" name="Ευθεία γραμμή σύνδεσης 30"/>
              <p:cNvCxnSpPr/>
              <p:nvPr/>
            </p:nvCxnSpPr>
            <p:spPr>
              <a:xfrm flipH="1">
                <a:off x="647960" y="3212234"/>
                <a:ext cx="1116067" cy="0"/>
              </a:xfrm>
              <a:prstGeom prst="line">
                <a:avLst/>
              </a:prstGeom>
              <a:ln w="19050">
                <a:solidFill>
                  <a:srgbClr val="FF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Ευθεία γραμμή σύνδεσης 31"/>
              <p:cNvCxnSpPr/>
              <p:nvPr/>
            </p:nvCxnSpPr>
            <p:spPr>
              <a:xfrm rot="5400000" flipH="1">
                <a:off x="1583046" y="3572609"/>
                <a:ext cx="539770" cy="0"/>
              </a:xfrm>
              <a:prstGeom prst="line">
                <a:avLst/>
              </a:prstGeom>
              <a:ln w="19050">
                <a:solidFill>
                  <a:srgbClr val="FF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859" y="2780928"/>
                <a:ext cx="608885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848" y="3717032"/>
                <a:ext cx="519116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92" y="2956882"/>
                <a:ext cx="525528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  <p:sp>
            <p:nvSpPr>
              <p:cNvPr id="36" name="Έλλειψη 35"/>
              <p:cNvSpPr/>
              <p:nvPr/>
            </p:nvSpPr>
            <p:spPr>
              <a:xfrm>
                <a:off x="1713224" y="3089991"/>
                <a:ext cx="252424" cy="25242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</p:grpSp>
        <p:sp>
          <p:nvSpPr>
            <p:cNvPr id="10266" name="TextBox 29"/>
            <p:cNvSpPr txBox="1">
              <a:spLocks noChangeArrowheads="1"/>
            </p:cNvSpPr>
            <p:nvPr/>
          </p:nvSpPr>
          <p:spPr bwMode="auto">
            <a:xfrm>
              <a:off x="4129066" y="2127162"/>
              <a:ext cx="44678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 = 1,000 kg,  (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x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, 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y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) = (1,50m, 1,00m)</a:t>
              </a:r>
              <a:endParaRPr lang="el-GR" altLang="el-GR" sz="2000" b="1" i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7" name="Ομάδα 36"/>
          <p:cNvGrpSpPr>
            <a:grpSpLocks/>
          </p:cNvGrpSpPr>
          <p:nvPr/>
        </p:nvGrpSpPr>
        <p:grpSpPr bwMode="auto">
          <a:xfrm>
            <a:off x="250825" y="1378496"/>
            <a:ext cx="8353425" cy="2416175"/>
            <a:chOff x="251520" y="1700808"/>
            <a:chExt cx="8352928" cy="2416334"/>
          </a:xfrm>
        </p:grpSpPr>
        <p:grpSp>
          <p:nvGrpSpPr>
            <p:cNvPr id="10257" name="Ομάδα 37"/>
            <p:cNvGrpSpPr>
              <a:grpSpLocks/>
            </p:cNvGrpSpPr>
            <p:nvPr/>
          </p:nvGrpSpPr>
          <p:grpSpPr bwMode="auto">
            <a:xfrm>
              <a:off x="251520" y="1700808"/>
              <a:ext cx="3328778" cy="2416334"/>
              <a:chOff x="251520" y="1700808"/>
              <a:chExt cx="3328778" cy="2416334"/>
            </a:xfrm>
          </p:grpSpPr>
          <p:cxnSp>
            <p:nvCxnSpPr>
              <p:cNvPr id="40" name="Ευθεία γραμμή σύνδεσης 39"/>
              <p:cNvCxnSpPr/>
              <p:nvPr/>
            </p:nvCxnSpPr>
            <p:spPr>
              <a:xfrm flipH="1">
                <a:off x="622973" y="2208841"/>
                <a:ext cx="2303326" cy="0"/>
              </a:xfrm>
              <a:prstGeom prst="line">
                <a:avLst/>
              </a:prstGeom>
              <a:ln w="19050">
                <a:solidFill>
                  <a:srgbClr val="FF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Έλλειψη 40"/>
              <p:cNvSpPr/>
              <p:nvPr/>
            </p:nvSpPr>
            <p:spPr>
              <a:xfrm>
                <a:off x="2951697" y="2061194"/>
                <a:ext cx="323831" cy="32387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42" name="Ευθεία γραμμή σύνδεσης 41"/>
              <p:cNvCxnSpPr/>
              <p:nvPr/>
            </p:nvCxnSpPr>
            <p:spPr>
              <a:xfrm rot="5400000" flipH="1">
                <a:off x="2444437" y="3178074"/>
                <a:ext cx="1332001" cy="0"/>
              </a:xfrm>
              <a:prstGeom prst="line">
                <a:avLst/>
              </a:prstGeom>
              <a:ln w="19050">
                <a:solidFill>
                  <a:srgbClr val="FF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413" y="1700808"/>
                <a:ext cx="608885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515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756" y="3717032"/>
                <a:ext cx="519116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307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67068"/>
                <a:ext cx="525528" cy="400110"/>
              </a:xfrm>
              <a:prstGeom prst="rect">
                <a:avLst/>
              </a:prstGeom>
              <a:blipFill rotWithShape="1">
                <a:blip r:embed="rId14"/>
                <a:stretch>
                  <a:fillRect b="-1076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</p:grpSp>
        <p:sp>
          <p:nvSpPr>
            <p:cNvPr id="10258" name="TextBox 38"/>
            <p:cNvSpPr txBox="1">
              <a:spLocks noChangeArrowheads="1"/>
            </p:cNvSpPr>
            <p:nvPr/>
          </p:nvSpPr>
          <p:spPr bwMode="auto">
            <a:xfrm>
              <a:off x="4136558" y="2559196"/>
              <a:ext cx="44678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3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 = 1,500 kg,  (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x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3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, 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y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3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) = (3,00m, 2,20m)</a:t>
              </a:r>
              <a:endParaRPr lang="el-GR" altLang="el-GR" sz="2000" b="1" i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6" name="Ευθεία γραμμή σύνδεσης 45"/>
          <p:cNvCxnSpPr/>
          <p:nvPr/>
        </p:nvCxnSpPr>
        <p:spPr>
          <a:xfrm>
            <a:off x="3957638" y="2780928"/>
            <a:ext cx="4791075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568" y="4117142"/>
            <a:ext cx="7068025" cy="957634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48" name="TextBox 4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4800" y="2924944"/>
            <a:ext cx="3945504" cy="400110"/>
          </a:xfrm>
          <a:prstGeom prst="rect">
            <a:avLst/>
          </a:prstGeom>
          <a:blipFill rotWithShape="1">
            <a:blip r:embed="rId16"/>
            <a:stretch>
              <a:fillRect t="-7692" b="-27692"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49" name="TextBox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96" y="5063654"/>
            <a:ext cx="7066999" cy="957634"/>
          </a:xfrm>
          <a:prstGeom prst="rect">
            <a:avLst/>
          </a:prstGeom>
          <a:blipFill rotWithShape="1">
            <a:blip r:embed="rId1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50" name="TextBox 4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96" y="6237312"/>
            <a:ext cx="7551811" cy="461665"/>
          </a:xfrm>
          <a:prstGeom prst="rect">
            <a:avLst/>
          </a:prstGeom>
          <a:blipFill rotWithShape="1">
            <a:blip r:embed="rId18"/>
            <a:stretch>
              <a:fillRect t="-10526" r="-1049" b="-28947"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9988" y="0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611188" y="779463"/>
            <a:ext cx="3600450" cy="2362200"/>
            <a:chOff x="611188" y="779463"/>
            <a:chExt cx="3600450" cy="2362200"/>
          </a:xfrm>
        </p:grpSpPr>
        <p:sp>
          <p:nvSpPr>
            <p:cNvPr id="4" name="Ορθογώνιο 3"/>
            <p:cNvSpPr/>
            <p:nvPr/>
          </p:nvSpPr>
          <p:spPr bwMode="auto">
            <a:xfrm>
              <a:off x="611188" y="2601913"/>
              <a:ext cx="3600450" cy="53975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5" name="Έλλειψη 4"/>
            <p:cNvSpPr/>
            <p:nvPr/>
          </p:nvSpPr>
          <p:spPr bwMode="auto">
            <a:xfrm>
              <a:off x="611188" y="779463"/>
              <a:ext cx="1800225" cy="18002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 dirty="0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184150" y="1124744"/>
            <a:ext cx="8910638" cy="2404275"/>
            <a:chOff x="184150" y="1124744"/>
            <a:chExt cx="8910638" cy="2404275"/>
          </a:xfrm>
        </p:grpSpPr>
        <p:sp>
          <p:nvSpPr>
            <p:cNvPr id="11268" name="TextBox 11"/>
            <p:cNvSpPr txBox="1">
              <a:spLocks noChangeArrowheads="1"/>
            </p:cNvSpPr>
            <p:nvPr/>
          </p:nvSpPr>
          <p:spPr bwMode="auto">
            <a:xfrm>
              <a:off x="3713163" y="2671763"/>
              <a:ext cx="482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/>
                <a:t>m</a:t>
              </a:r>
              <a:r>
                <a:rPr lang="en-US" altLang="el-GR" sz="2000" b="1" baseline="-25000" dirty="0"/>
                <a:t>2</a:t>
              </a:r>
              <a:endParaRPr lang="el-GR" altLang="el-GR" sz="2000" b="1" dirty="0"/>
            </a:p>
          </p:txBody>
        </p:sp>
        <p:sp>
          <p:nvSpPr>
            <p:cNvPr id="11335" name="TextBox 12"/>
            <p:cNvSpPr txBox="1">
              <a:spLocks noChangeArrowheads="1"/>
            </p:cNvSpPr>
            <p:nvPr/>
          </p:nvSpPr>
          <p:spPr bwMode="auto">
            <a:xfrm>
              <a:off x="4058462" y="3129000"/>
              <a:ext cx="441181" cy="40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L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11336" name="TextBox 13"/>
            <p:cNvSpPr txBox="1">
              <a:spLocks noChangeArrowheads="1"/>
            </p:cNvSpPr>
            <p:nvPr/>
          </p:nvSpPr>
          <p:spPr bwMode="auto">
            <a:xfrm>
              <a:off x="184150" y="2348695"/>
              <a:ext cx="426754" cy="40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L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11337" name="TextBox 14"/>
            <p:cNvSpPr txBox="1">
              <a:spLocks noChangeArrowheads="1"/>
            </p:cNvSpPr>
            <p:nvPr/>
          </p:nvSpPr>
          <p:spPr bwMode="auto">
            <a:xfrm>
              <a:off x="4355616" y="1124744"/>
              <a:ext cx="4739172" cy="40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 = 15,0 kg,   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L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 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= 10,00 m,    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L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 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= 1,50 m 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6" name="Ευθεία γραμμή σύνδεσης 45"/>
          <p:cNvCxnSpPr/>
          <p:nvPr/>
        </p:nvCxnSpPr>
        <p:spPr>
          <a:xfrm>
            <a:off x="4364038" y="1556792"/>
            <a:ext cx="1576387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356100" y="1556792"/>
            <a:ext cx="256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2000" b="1" i="1" dirty="0">
                <a:solidFill>
                  <a:srgbClr val="FFFF00"/>
                </a:solidFill>
              </a:rPr>
              <a:t>M</a:t>
            </a:r>
            <a:r>
              <a:rPr lang="en-US" altLang="el-GR" sz="2000" b="1" dirty="0">
                <a:solidFill>
                  <a:srgbClr val="FFFF00"/>
                </a:solidFill>
              </a:rPr>
              <a:t> = </a:t>
            </a:r>
            <a:r>
              <a:rPr lang="en-US" altLang="el-GR" sz="2000" b="1" i="1" dirty="0">
                <a:solidFill>
                  <a:srgbClr val="FFFF00"/>
                </a:solidFill>
              </a:rPr>
              <a:t>m</a:t>
            </a:r>
            <a:r>
              <a:rPr lang="en-US" altLang="el-GR" sz="2000" b="1" baseline="-25000" dirty="0">
                <a:solidFill>
                  <a:srgbClr val="FFFF00"/>
                </a:solidFill>
              </a:rPr>
              <a:t>1</a:t>
            </a:r>
            <a:r>
              <a:rPr lang="en-US" altLang="el-GR" sz="2000" b="1" dirty="0">
                <a:solidFill>
                  <a:srgbClr val="FFFF00"/>
                </a:solidFill>
              </a:rPr>
              <a:t> + </a:t>
            </a:r>
            <a:r>
              <a:rPr lang="en-US" altLang="el-GR" sz="2000" b="1" i="1" dirty="0">
                <a:solidFill>
                  <a:srgbClr val="FFFF00"/>
                </a:solidFill>
              </a:rPr>
              <a:t>m</a:t>
            </a:r>
            <a:r>
              <a:rPr lang="en-US" altLang="el-GR" sz="2000" b="1" baseline="-25000" dirty="0">
                <a:solidFill>
                  <a:srgbClr val="FFFF00"/>
                </a:solidFill>
              </a:rPr>
              <a:t>2</a:t>
            </a:r>
            <a:r>
              <a:rPr lang="en-US" altLang="el-GR" sz="2000" b="1" dirty="0">
                <a:solidFill>
                  <a:srgbClr val="FFFF00"/>
                </a:solidFill>
              </a:rPr>
              <a:t> =</a:t>
            </a:r>
            <a:r>
              <a:rPr lang="en-US" altLang="el-GR" sz="2000" b="1" baseline="-25000" dirty="0">
                <a:solidFill>
                  <a:srgbClr val="FFFF00"/>
                </a:solidFill>
              </a:rPr>
              <a:t> </a:t>
            </a:r>
            <a:r>
              <a:rPr lang="en-US" altLang="el-GR" sz="2000" b="1" dirty="0">
                <a:solidFill>
                  <a:srgbClr val="FFFF00"/>
                </a:solidFill>
              </a:rPr>
              <a:t>34,6 kg</a:t>
            </a:r>
            <a:endParaRPr lang="el-GR" altLang="el-GR" sz="2000" b="1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30032" y="4653136"/>
            <a:ext cx="5234318" cy="87793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1920" y="5575403"/>
            <a:ext cx="5386603" cy="87793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grpSp>
        <p:nvGrpSpPr>
          <p:cNvPr id="41" name="Ομάδα 40"/>
          <p:cNvGrpSpPr/>
          <p:nvPr/>
        </p:nvGrpSpPr>
        <p:grpSpPr>
          <a:xfrm>
            <a:off x="837016" y="764704"/>
            <a:ext cx="6546447" cy="935548"/>
            <a:chOff x="837016" y="764704"/>
            <a:chExt cx="6546447" cy="935548"/>
          </a:xfrm>
        </p:grpSpPr>
        <p:sp>
          <p:nvSpPr>
            <p:cNvPr id="11302" name="TextBox 1"/>
            <p:cNvSpPr txBox="1">
              <a:spLocks noChangeArrowheads="1"/>
            </p:cNvSpPr>
            <p:nvPr/>
          </p:nvSpPr>
          <p:spPr bwMode="auto">
            <a:xfrm>
              <a:off x="1830893" y="1124239"/>
              <a:ext cx="482856" cy="4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/>
                <a:t>m</a:t>
              </a:r>
              <a:r>
                <a:rPr lang="en-US" altLang="el-GR" sz="2000" b="1" baseline="-25000"/>
                <a:t>1</a:t>
              </a:r>
              <a:endParaRPr lang="el-GR" altLang="el-GR" sz="2000" b="1"/>
            </a:p>
          </p:txBody>
        </p:sp>
        <p:sp>
          <p:nvSpPr>
            <p:cNvPr id="11303" name="TextBox 9"/>
            <p:cNvSpPr txBox="1">
              <a:spLocks noChangeArrowheads="1"/>
            </p:cNvSpPr>
            <p:nvPr/>
          </p:nvSpPr>
          <p:spPr bwMode="auto">
            <a:xfrm>
              <a:off x="837016" y="1300177"/>
              <a:ext cx="455605" cy="4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/>
                <a:t>R</a:t>
              </a:r>
              <a:r>
                <a:rPr lang="en-US" altLang="el-GR" sz="2000" b="1" baseline="-25000"/>
                <a:t>1</a:t>
              </a:r>
              <a:endParaRPr lang="el-GR" altLang="el-GR" sz="2000" b="1"/>
            </a:p>
          </p:txBody>
        </p:sp>
        <p:sp>
          <p:nvSpPr>
            <p:cNvPr id="11304" name="TextBox 10"/>
            <p:cNvSpPr txBox="1">
              <a:spLocks noChangeArrowheads="1"/>
            </p:cNvSpPr>
            <p:nvPr/>
          </p:nvSpPr>
          <p:spPr bwMode="auto">
            <a:xfrm>
              <a:off x="4364486" y="764704"/>
              <a:ext cx="3018977" cy="4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 = 19,6 kg,   </a:t>
              </a:r>
              <a:r>
                <a:rPr lang="en-US" altLang="el-GR" sz="2000" b="1" i="1" dirty="0">
                  <a:solidFill>
                    <a:srgbClr val="FFFF00"/>
                  </a:solidFill>
                </a:rPr>
                <a:t>R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 </a:t>
              </a:r>
              <a:r>
                <a:rPr lang="en-US" altLang="el-GR" sz="2000" b="1" dirty="0">
                  <a:solidFill>
                    <a:srgbClr val="FFFF00"/>
                  </a:solidFill>
                </a:rPr>
                <a:t>= 2,50 m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139700" y="5116513"/>
            <a:ext cx="2239963" cy="1592262"/>
            <a:chOff x="139700" y="5116513"/>
            <a:chExt cx="2239963" cy="1592262"/>
          </a:xfrm>
        </p:grpSpPr>
        <p:cxnSp>
          <p:nvCxnSpPr>
            <p:cNvPr id="56" name="Ευθεία γραμμή σύνδεσης 55"/>
            <p:cNvCxnSpPr/>
            <p:nvPr/>
          </p:nvCxnSpPr>
          <p:spPr bwMode="auto">
            <a:xfrm>
              <a:off x="579438" y="5445125"/>
              <a:ext cx="1287462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 bwMode="auto">
            <a:xfrm rot="16200000">
              <a:off x="1394618" y="5926932"/>
              <a:ext cx="93186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5" name="TextBox 64"/>
            <p:cNvSpPr txBox="1">
              <a:spLocks noChangeArrowheads="1"/>
            </p:cNvSpPr>
            <p:nvPr/>
          </p:nvSpPr>
          <p:spPr bwMode="auto">
            <a:xfrm>
              <a:off x="1664757" y="6308661"/>
              <a:ext cx="530981" cy="400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0000"/>
                  </a:solidFill>
                </a:rPr>
                <a:t>x</a:t>
              </a:r>
              <a:r>
                <a:rPr lang="en-US" altLang="el-GR" sz="2000" b="1" baseline="-25000">
                  <a:solidFill>
                    <a:srgbClr val="FF0000"/>
                  </a:solidFill>
                </a:rPr>
                <a:t>cm</a:t>
              </a:r>
              <a:endParaRPr lang="el-GR" altLang="el-GR" sz="2000" b="1">
                <a:solidFill>
                  <a:srgbClr val="FF0000"/>
                </a:solidFill>
              </a:endParaRPr>
            </a:p>
          </p:txBody>
        </p:sp>
        <p:sp>
          <p:nvSpPr>
            <p:cNvPr id="11296" name="TextBox 65"/>
            <p:cNvSpPr txBox="1">
              <a:spLocks noChangeArrowheads="1"/>
            </p:cNvSpPr>
            <p:nvPr/>
          </p:nvSpPr>
          <p:spPr bwMode="auto">
            <a:xfrm>
              <a:off x="139700" y="5156523"/>
              <a:ext cx="530981" cy="400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0000"/>
                  </a:solidFill>
                </a:rPr>
                <a:t>y</a:t>
              </a:r>
              <a:r>
                <a:rPr lang="en-US" altLang="el-GR" sz="2000" b="1" baseline="-25000">
                  <a:solidFill>
                    <a:srgbClr val="FF0000"/>
                  </a:solidFill>
                </a:rPr>
                <a:t>cm</a:t>
              </a:r>
              <a:endParaRPr lang="el-GR" altLang="el-GR" sz="2000" b="1">
                <a:solidFill>
                  <a:srgbClr val="FF0000"/>
                </a:solidFill>
              </a:endParaRPr>
            </a:p>
          </p:txBody>
        </p:sp>
        <p:grpSp>
          <p:nvGrpSpPr>
            <p:cNvPr id="11297" name="Ομάδα 69"/>
            <p:cNvGrpSpPr>
              <a:grpSpLocks/>
            </p:cNvGrpSpPr>
            <p:nvPr/>
          </p:nvGrpSpPr>
          <p:grpSpPr bwMode="auto">
            <a:xfrm>
              <a:off x="1763636" y="5116513"/>
              <a:ext cx="616027" cy="400054"/>
              <a:chOff x="2051720" y="2111084"/>
              <a:chExt cx="615874" cy="400110"/>
            </a:xfrm>
          </p:grpSpPr>
          <p:sp>
            <p:nvSpPr>
              <p:cNvPr id="71" name="Έλλειψη 70"/>
              <p:cNvSpPr/>
              <p:nvPr/>
            </p:nvSpPr>
            <p:spPr>
              <a:xfrm>
                <a:off x="2123216" y="2420689"/>
                <a:ext cx="73007" cy="7144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111084"/>
                <a:ext cx="61587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</p:grpSp>
      </p:grpSp>
      <p:grpSp>
        <p:nvGrpSpPr>
          <p:cNvPr id="26" name="Ομάδα 25"/>
          <p:cNvGrpSpPr/>
          <p:nvPr/>
        </p:nvGrpSpPr>
        <p:grpSpPr>
          <a:xfrm>
            <a:off x="107950" y="1876425"/>
            <a:ext cx="2271713" cy="1592263"/>
            <a:chOff x="107950" y="1876425"/>
            <a:chExt cx="2271713" cy="1592263"/>
          </a:xfrm>
        </p:grpSpPr>
        <p:grpSp>
          <p:nvGrpSpPr>
            <p:cNvPr id="11288" name="Ομάδα 66"/>
            <p:cNvGrpSpPr>
              <a:grpSpLocks/>
            </p:cNvGrpSpPr>
            <p:nvPr/>
          </p:nvGrpSpPr>
          <p:grpSpPr bwMode="auto">
            <a:xfrm>
              <a:off x="1763827" y="1876425"/>
              <a:ext cx="615836" cy="400054"/>
              <a:chOff x="2051720" y="2111084"/>
              <a:chExt cx="615874" cy="400110"/>
            </a:xfrm>
          </p:grpSpPr>
          <p:sp>
            <p:nvSpPr>
              <p:cNvPr id="68" name="Έλλειψη 67"/>
              <p:cNvSpPr/>
              <p:nvPr/>
            </p:nvSpPr>
            <p:spPr>
              <a:xfrm>
                <a:off x="2123047" y="2420690"/>
                <a:ext cx="73030" cy="7144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 sz="2000"/>
              </a:p>
            </p:txBody>
          </p:sp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111084"/>
                <a:ext cx="61587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 sz="2000">
                    <a:noFill/>
                  </a:rPr>
                  <a:t> </a:t>
                </a:r>
              </a:p>
            </p:txBody>
          </p:sp>
        </p:grpSp>
        <p:cxnSp>
          <p:nvCxnSpPr>
            <p:cNvPr id="62" name="Ευθεία γραμμή σύνδεσης 61"/>
            <p:cNvCxnSpPr/>
            <p:nvPr/>
          </p:nvCxnSpPr>
          <p:spPr bwMode="auto">
            <a:xfrm>
              <a:off x="592138" y="2205038"/>
              <a:ext cx="128905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 bwMode="auto">
            <a:xfrm rot="16200000">
              <a:off x="1407319" y="2686844"/>
              <a:ext cx="931862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9" name="TextBox 86"/>
            <p:cNvSpPr txBox="1">
              <a:spLocks noChangeArrowheads="1"/>
            </p:cNvSpPr>
            <p:nvPr/>
          </p:nvSpPr>
          <p:spPr bwMode="auto">
            <a:xfrm>
              <a:off x="107950" y="1916435"/>
              <a:ext cx="530817" cy="400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0000"/>
                  </a:solidFill>
                </a:rPr>
                <a:t>y</a:t>
              </a:r>
              <a:r>
                <a:rPr lang="en-US" altLang="el-GR" sz="2000" b="1" baseline="-25000">
                  <a:solidFill>
                    <a:srgbClr val="FF0000"/>
                  </a:solidFill>
                </a:rPr>
                <a:t>cm</a:t>
              </a:r>
              <a:endParaRPr lang="el-GR" altLang="el-GR" sz="2000" b="1">
                <a:solidFill>
                  <a:srgbClr val="FF0000"/>
                </a:solidFill>
              </a:endParaRPr>
            </a:p>
          </p:txBody>
        </p:sp>
        <p:sp>
          <p:nvSpPr>
            <p:cNvPr id="11290" name="TextBox 87"/>
            <p:cNvSpPr txBox="1">
              <a:spLocks noChangeArrowheads="1"/>
            </p:cNvSpPr>
            <p:nvPr/>
          </p:nvSpPr>
          <p:spPr bwMode="auto">
            <a:xfrm>
              <a:off x="1619838" y="3068574"/>
              <a:ext cx="530817" cy="400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0000"/>
                  </a:solidFill>
                </a:rPr>
                <a:t>x</a:t>
              </a:r>
              <a:r>
                <a:rPr lang="en-US" altLang="el-GR" sz="2000" b="1" baseline="-25000">
                  <a:solidFill>
                    <a:srgbClr val="FF0000"/>
                  </a:solidFill>
                </a:rPr>
                <a:t>cm</a:t>
              </a:r>
              <a:endParaRPr lang="el-GR" altLang="el-GR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Ομάδα 21"/>
          <p:cNvGrpSpPr>
            <a:grpSpLocks/>
          </p:cNvGrpSpPr>
          <p:nvPr/>
        </p:nvGrpSpPr>
        <p:grpSpPr bwMode="auto">
          <a:xfrm>
            <a:off x="250825" y="276225"/>
            <a:ext cx="4491038" cy="3224213"/>
            <a:chOff x="251520" y="276989"/>
            <a:chExt cx="4491031" cy="3224019"/>
          </a:xfrm>
        </p:grpSpPr>
        <p:cxnSp>
          <p:nvCxnSpPr>
            <p:cNvPr id="19" name="Ευθεία γραμμή σύνδεσης 18"/>
            <p:cNvCxnSpPr/>
            <p:nvPr/>
          </p:nvCxnSpPr>
          <p:spPr>
            <a:xfrm>
              <a:off x="578544" y="477002"/>
              <a:ext cx="0" cy="2879552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εία γραμμή σύνδεσης 23"/>
            <p:cNvCxnSpPr/>
            <p:nvPr/>
          </p:nvCxnSpPr>
          <p:spPr>
            <a:xfrm rot="16200000">
              <a:off x="2537516" y="1105493"/>
              <a:ext cx="0" cy="414019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0" name="TextBox 24"/>
            <p:cNvSpPr txBox="1">
              <a:spLocks noChangeArrowheads="1"/>
            </p:cNvSpPr>
            <p:nvPr/>
          </p:nvSpPr>
          <p:spPr bwMode="auto">
            <a:xfrm>
              <a:off x="251520" y="276989"/>
              <a:ext cx="2984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FF00"/>
                  </a:solidFill>
                </a:rPr>
                <a:t>y</a:t>
              </a:r>
              <a:endParaRPr lang="el-GR" altLang="el-GR" sz="2000" b="1">
                <a:solidFill>
                  <a:srgbClr val="FFFF00"/>
                </a:solidFill>
              </a:endParaRPr>
            </a:p>
          </p:txBody>
        </p:sp>
        <p:sp>
          <p:nvSpPr>
            <p:cNvPr id="11331" name="TextBox 25"/>
            <p:cNvSpPr txBox="1">
              <a:spLocks noChangeArrowheads="1"/>
            </p:cNvSpPr>
            <p:nvPr/>
          </p:nvSpPr>
          <p:spPr bwMode="auto">
            <a:xfrm>
              <a:off x="4429645" y="310089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x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71600" y="395372"/>
            <a:ext cx="505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Επιλογή κατάλληλου συστήματος συντεταγμένων</a:t>
            </a:r>
            <a:endParaRPr lang="el-GR" sz="1800" b="1" dirty="0">
              <a:solidFill>
                <a:schemeClr val="bg1"/>
              </a:solidFill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250825" y="2348880"/>
            <a:ext cx="8988528" cy="4393233"/>
            <a:chOff x="250825" y="2348880"/>
            <a:chExt cx="8988528" cy="4393233"/>
          </a:xfrm>
        </p:grpSpPr>
        <p:cxnSp>
          <p:nvCxnSpPr>
            <p:cNvPr id="31" name="Ευθεία γραμμή σύνδεσης 30"/>
            <p:cNvCxnSpPr/>
            <p:nvPr/>
          </p:nvCxnSpPr>
          <p:spPr bwMode="auto">
            <a:xfrm>
              <a:off x="577850" y="3717925"/>
              <a:ext cx="0" cy="2879725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Ευθεία γραμμή σύνδεσης 31"/>
            <p:cNvCxnSpPr/>
            <p:nvPr/>
          </p:nvCxnSpPr>
          <p:spPr bwMode="auto">
            <a:xfrm rot="16200000">
              <a:off x="2536825" y="4333875"/>
              <a:ext cx="0" cy="41402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6" name="TextBox 32"/>
            <p:cNvSpPr txBox="1">
              <a:spLocks noChangeArrowheads="1"/>
            </p:cNvSpPr>
            <p:nvPr/>
          </p:nvSpPr>
          <p:spPr bwMode="auto">
            <a:xfrm>
              <a:off x="250825" y="3517900"/>
              <a:ext cx="298485" cy="40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FF00"/>
                  </a:solidFill>
                </a:rPr>
                <a:t>y</a:t>
              </a:r>
              <a:endParaRPr lang="el-GR" altLang="el-GR" sz="2000" b="1">
                <a:solidFill>
                  <a:srgbClr val="FFFF00"/>
                </a:solidFill>
              </a:endParaRPr>
            </a:p>
          </p:txBody>
        </p:sp>
        <p:sp>
          <p:nvSpPr>
            <p:cNvPr id="11327" name="TextBox 33"/>
            <p:cNvSpPr txBox="1">
              <a:spLocks noChangeArrowheads="1"/>
            </p:cNvSpPr>
            <p:nvPr/>
          </p:nvSpPr>
          <p:spPr bwMode="auto">
            <a:xfrm>
              <a:off x="4283343" y="6341979"/>
              <a:ext cx="312911" cy="40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FF00"/>
                  </a:solidFill>
                </a:rPr>
                <a:t>x</a:t>
              </a:r>
              <a:endParaRPr lang="el-GR" altLang="el-GR" sz="2000" b="1">
                <a:solidFill>
                  <a:srgbClr val="FFFF00"/>
                </a:solidFill>
              </a:endParaRPr>
            </a:p>
          </p:txBody>
        </p:sp>
        <p:sp>
          <p:nvSpPr>
            <p:cNvPr id="29" name="Έλλειψη 28"/>
            <p:cNvSpPr/>
            <p:nvPr/>
          </p:nvSpPr>
          <p:spPr bwMode="auto">
            <a:xfrm>
              <a:off x="2371725" y="6030913"/>
              <a:ext cx="144463" cy="14446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323" name="TextBox 40"/>
            <p:cNvSpPr txBox="1">
              <a:spLocks noChangeArrowheads="1"/>
            </p:cNvSpPr>
            <p:nvPr/>
          </p:nvSpPr>
          <p:spPr bwMode="auto">
            <a:xfrm>
              <a:off x="2263721" y="5661025"/>
              <a:ext cx="482654" cy="4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>
                  <a:solidFill>
                    <a:srgbClr val="FFFF00"/>
                  </a:solidFill>
                </a:rPr>
                <a:t>2</a:t>
              </a:r>
              <a:endParaRPr lang="el-GR" altLang="el-GR" sz="2000" b="1">
                <a:solidFill>
                  <a:srgbClr val="FFFF00"/>
                </a:solidFill>
              </a:endParaRPr>
            </a:p>
          </p:txBody>
        </p:sp>
        <p:sp>
          <p:nvSpPr>
            <p:cNvPr id="28" name="Έλλειψη 27"/>
            <p:cNvSpPr/>
            <p:nvPr/>
          </p:nvSpPr>
          <p:spPr bwMode="auto">
            <a:xfrm>
              <a:off x="1416050" y="4827588"/>
              <a:ext cx="180975" cy="17938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319" name="TextBox 39"/>
            <p:cNvSpPr txBox="1">
              <a:spLocks noChangeArrowheads="1"/>
            </p:cNvSpPr>
            <p:nvPr/>
          </p:nvSpPr>
          <p:spPr bwMode="auto">
            <a:xfrm>
              <a:off x="1331393" y="4468813"/>
              <a:ext cx="483120" cy="400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olidFill>
                    <a:srgbClr val="FFFF00"/>
                  </a:solidFill>
                </a:rPr>
                <a:t>m</a:t>
              </a:r>
              <a:r>
                <a:rPr lang="en-US" altLang="el-GR" sz="2000" b="1" baseline="-25000">
                  <a:solidFill>
                    <a:srgbClr val="FFFF00"/>
                  </a:solidFill>
                </a:rPr>
                <a:t>1</a:t>
              </a:r>
              <a:endParaRPr lang="el-GR" altLang="el-GR" sz="2000" b="1">
                <a:solidFill>
                  <a:srgbClr val="FFFF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789488" y="2348880"/>
              <a:ext cx="44498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 smtClean="0">
                  <a:solidFill>
                    <a:schemeClr val="bg1"/>
                  </a:solidFill>
                </a:rPr>
                <a:t>Συρρίκνωση επί μέρους τμημάτων σε υλικά σημεία στα αντίστοιχα κέντρα μάζας τους και απεικόνιση αυτών σε όμοιο σύστημα συντεταγμένων</a:t>
              </a:r>
              <a:endParaRPr lang="el-GR" sz="1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611188" y="1638302"/>
            <a:ext cx="3600450" cy="1503361"/>
            <a:chOff x="611188" y="1638302"/>
            <a:chExt cx="3600450" cy="1503361"/>
          </a:xfrm>
        </p:grpSpPr>
        <p:cxnSp>
          <p:nvCxnSpPr>
            <p:cNvPr id="47" name="Ευθεία γραμμή σύνδεσης 46"/>
            <p:cNvCxnSpPr/>
            <p:nvPr/>
          </p:nvCxnSpPr>
          <p:spPr bwMode="auto">
            <a:xfrm rot="5400000">
              <a:off x="1072355" y="2132809"/>
              <a:ext cx="906464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Ευθεία γραμμή σύνδεσης 5"/>
            <p:cNvCxnSpPr>
              <a:stCxn id="5" idx="2"/>
              <a:endCxn id="5" idx="6"/>
            </p:cNvCxnSpPr>
            <p:nvPr/>
          </p:nvCxnSpPr>
          <p:spPr bwMode="auto">
            <a:xfrm>
              <a:off x="611188" y="1679577"/>
              <a:ext cx="90805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Ευθεία γραμμή σύνδεσης 15"/>
            <p:cNvCxnSpPr/>
            <p:nvPr/>
          </p:nvCxnSpPr>
          <p:spPr bwMode="auto">
            <a:xfrm>
              <a:off x="611188" y="2601913"/>
              <a:ext cx="3600450" cy="5397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 bwMode="auto">
            <a:xfrm flipV="1">
              <a:off x="611188" y="2597150"/>
              <a:ext cx="3600450" cy="5397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Ομάδα 42"/>
            <p:cNvGrpSpPr/>
            <p:nvPr/>
          </p:nvGrpSpPr>
          <p:grpSpPr>
            <a:xfrm>
              <a:off x="1482725" y="1638302"/>
              <a:ext cx="965200" cy="1276348"/>
              <a:chOff x="1482725" y="1638302"/>
              <a:chExt cx="965200" cy="1276348"/>
            </a:xfrm>
          </p:grpSpPr>
          <p:sp>
            <p:nvSpPr>
              <p:cNvPr id="21" name="Έλλειψη 20"/>
              <p:cNvSpPr/>
              <p:nvPr/>
            </p:nvSpPr>
            <p:spPr bwMode="auto">
              <a:xfrm>
                <a:off x="2374900" y="2841625"/>
                <a:ext cx="73025" cy="730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sp>
            <p:nvSpPr>
              <p:cNvPr id="7" name="Έλλειψη 6"/>
              <p:cNvSpPr/>
              <p:nvPr/>
            </p:nvSpPr>
            <p:spPr bwMode="auto">
              <a:xfrm>
                <a:off x="1482725" y="1638302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4789488" y="1916832"/>
            <a:ext cx="444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Προσδιορισμός θέσεων κέντρων μάζας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40152" y="6453336"/>
            <a:ext cx="3228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</a:rPr>
              <a:t>x</a:t>
            </a:r>
            <a:r>
              <a:rPr lang="en-US" sz="2000" b="1" i="1" baseline="-25000" dirty="0" err="1" smtClean="0">
                <a:solidFill>
                  <a:srgbClr val="FF0000"/>
                </a:solidFill>
              </a:rPr>
              <a:t>cm</a:t>
            </a:r>
            <a:r>
              <a:rPr lang="en-US" sz="2000" b="1" i="1" dirty="0" smtClean="0">
                <a:solidFill>
                  <a:srgbClr val="FF0000"/>
                </a:solidFill>
              </a:rPr>
              <a:t>=</a:t>
            </a:r>
            <a:r>
              <a:rPr lang="en-US" sz="2000" b="1" dirty="0" smtClean="0">
                <a:solidFill>
                  <a:srgbClr val="FF0000"/>
                </a:solidFill>
              </a:rPr>
              <a:t>3,58 m        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y</a:t>
            </a:r>
            <a:r>
              <a:rPr lang="en-US" sz="2000" b="1" i="1" baseline="-25000" dirty="0" err="1" smtClean="0">
                <a:solidFill>
                  <a:srgbClr val="FF0000"/>
                </a:solidFill>
              </a:rPr>
              <a:t>cm</a:t>
            </a:r>
            <a:r>
              <a:rPr lang="en-US" sz="2000" b="1" i="1" dirty="0" smtClean="0">
                <a:solidFill>
                  <a:srgbClr val="FF0000"/>
                </a:solidFill>
              </a:rPr>
              <a:t>=</a:t>
            </a:r>
            <a:r>
              <a:rPr lang="en-US" sz="2000" b="1" dirty="0" smtClean="0">
                <a:solidFill>
                  <a:srgbClr val="FF0000"/>
                </a:solidFill>
              </a:rPr>
              <a:t>2,59 </a:t>
            </a:r>
            <a:r>
              <a:rPr lang="en-US" sz="2000" b="1" dirty="0">
                <a:solidFill>
                  <a:srgbClr val="FF0000"/>
                </a:solidFill>
              </a:rPr>
              <a:t>m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1337270" y="1689922"/>
            <a:ext cx="3991968" cy="5018853"/>
            <a:chOff x="1337270" y="1689922"/>
            <a:chExt cx="3991968" cy="5018853"/>
          </a:xfrm>
        </p:grpSpPr>
        <p:grpSp>
          <p:nvGrpSpPr>
            <p:cNvPr id="53" name="Ομάδα 52"/>
            <p:cNvGrpSpPr/>
            <p:nvPr/>
          </p:nvGrpSpPr>
          <p:grpSpPr>
            <a:xfrm>
              <a:off x="1354138" y="1689922"/>
              <a:ext cx="3975100" cy="5018853"/>
              <a:chOff x="1354138" y="1689922"/>
              <a:chExt cx="3975100" cy="5018853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1354138" y="3573463"/>
                <a:ext cx="3975100" cy="3135312"/>
                <a:chOff x="1354138" y="3573463"/>
                <a:chExt cx="3975100" cy="3135312"/>
              </a:xfrm>
            </p:grpSpPr>
            <p:sp>
              <p:nvSpPr>
                <p:cNvPr id="11314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1354138" y="6308806"/>
                  <a:ext cx="397843" cy="3999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x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37" name="Ευθεία γραμμή σύνδεσης 36"/>
                <p:cNvCxnSpPr/>
                <p:nvPr/>
              </p:nvCxnSpPr>
              <p:spPr bwMode="auto">
                <a:xfrm rot="5400000">
                  <a:off x="776287" y="5678488"/>
                  <a:ext cx="1476375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3588" y="3573463"/>
                  <a:ext cx="2125650" cy="36920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p:cxnSp>
            <p:nvCxnSpPr>
              <p:cNvPr id="91" name="Ευθεία γραμμή σύνδεσης 90"/>
              <p:cNvCxnSpPr/>
              <p:nvPr/>
            </p:nvCxnSpPr>
            <p:spPr bwMode="auto">
              <a:xfrm rot="5400000">
                <a:off x="745200" y="2463922"/>
                <a:ext cx="154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41"/>
            <p:cNvSpPr txBox="1">
              <a:spLocks noChangeArrowheads="1"/>
            </p:cNvSpPr>
            <p:nvPr/>
          </p:nvSpPr>
          <p:spPr bwMode="auto">
            <a:xfrm>
              <a:off x="1337270" y="3068960"/>
              <a:ext cx="397843" cy="399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x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213420" y="1412776"/>
            <a:ext cx="7978080" cy="3600549"/>
            <a:chOff x="213420" y="1412776"/>
            <a:chExt cx="7978080" cy="3600549"/>
          </a:xfrm>
        </p:grpSpPr>
        <p:grpSp>
          <p:nvGrpSpPr>
            <p:cNvPr id="45" name="Ομάδα 44"/>
            <p:cNvGrpSpPr/>
            <p:nvPr/>
          </p:nvGrpSpPr>
          <p:grpSpPr>
            <a:xfrm>
              <a:off x="214313" y="1672344"/>
              <a:ext cx="7977187" cy="3340981"/>
              <a:chOff x="214313" y="1672344"/>
              <a:chExt cx="7977187" cy="3340981"/>
            </a:xfrm>
          </p:grpSpPr>
          <p:grpSp>
            <p:nvGrpSpPr>
              <p:cNvPr id="11" name="Ομάδα 10"/>
              <p:cNvGrpSpPr/>
              <p:nvPr/>
            </p:nvGrpSpPr>
            <p:grpSpPr>
              <a:xfrm>
                <a:off x="214313" y="3573463"/>
                <a:ext cx="7977187" cy="1439862"/>
                <a:chOff x="214313" y="3573463"/>
                <a:chExt cx="7977187" cy="1439862"/>
              </a:xfrm>
            </p:grpSpPr>
            <p:cxnSp>
              <p:nvCxnSpPr>
                <p:cNvPr id="27" name="Ευθεία γραμμή σύνδεσης 26"/>
                <p:cNvCxnSpPr/>
                <p:nvPr/>
              </p:nvCxnSpPr>
              <p:spPr bwMode="auto">
                <a:xfrm>
                  <a:off x="549275" y="4919663"/>
                  <a:ext cx="936625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12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214313" y="4613298"/>
                  <a:ext cx="397870" cy="4000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y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44786" y="3573463"/>
                  <a:ext cx="2646714" cy="36925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p:cxnSp>
            <p:nvCxnSpPr>
              <p:cNvPr id="89" name="Ευθεία γραμμή σύνδεσης 88"/>
              <p:cNvCxnSpPr/>
              <p:nvPr/>
            </p:nvCxnSpPr>
            <p:spPr bwMode="auto">
              <a:xfrm>
                <a:off x="539552" y="1672344"/>
                <a:ext cx="9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43"/>
            <p:cNvSpPr txBox="1">
              <a:spLocks noChangeArrowheads="1"/>
            </p:cNvSpPr>
            <p:nvPr/>
          </p:nvSpPr>
          <p:spPr bwMode="auto">
            <a:xfrm>
              <a:off x="213420" y="1412776"/>
              <a:ext cx="397870" cy="400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y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1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209107" y="2617862"/>
            <a:ext cx="7461693" cy="3586088"/>
            <a:chOff x="209107" y="2617862"/>
            <a:chExt cx="7461693" cy="3586088"/>
          </a:xfrm>
        </p:grpSpPr>
        <p:grpSp>
          <p:nvGrpSpPr>
            <p:cNvPr id="36" name="Ομάδα 35"/>
            <p:cNvGrpSpPr/>
            <p:nvPr/>
          </p:nvGrpSpPr>
          <p:grpSpPr>
            <a:xfrm>
              <a:off x="214313" y="2874708"/>
              <a:ext cx="7456487" cy="3329242"/>
              <a:chOff x="214313" y="2874708"/>
              <a:chExt cx="7456487" cy="3329242"/>
            </a:xfrm>
          </p:grpSpPr>
          <p:grpSp>
            <p:nvGrpSpPr>
              <p:cNvPr id="18" name="Ομάδα 17"/>
              <p:cNvGrpSpPr/>
              <p:nvPr/>
            </p:nvGrpSpPr>
            <p:grpSpPr>
              <a:xfrm>
                <a:off x="214313" y="4005263"/>
                <a:ext cx="7456487" cy="2198687"/>
                <a:chOff x="214313" y="4005263"/>
                <a:chExt cx="7456487" cy="2198687"/>
              </a:xfrm>
            </p:grpSpPr>
            <p:cxnSp>
              <p:nvCxnSpPr>
                <p:cNvPr id="38" name="Ευθεία γραμμή σύνδεσης 37"/>
                <p:cNvCxnSpPr/>
                <p:nvPr/>
              </p:nvCxnSpPr>
              <p:spPr bwMode="auto">
                <a:xfrm>
                  <a:off x="539750" y="6107113"/>
                  <a:ext cx="1871663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08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214313" y="5804004"/>
                  <a:ext cx="383403" cy="3999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y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70866" y="4005263"/>
                  <a:ext cx="2099934" cy="60882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p:cxnSp>
            <p:nvCxnSpPr>
              <p:cNvPr id="81" name="Ευθεία γραμμή σύνδεσης 80"/>
              <p:cNvCxnSpPr/>
              <p:nvPr/>
            </p:nvCxnSpPr>
            <p:spPr>
              <a:xfrm rot="5400000">
                <a:off x="1454354" y="1920708"/>
                <a:ext cx="0" cy="1908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Box 44"/>
            <p:cNvSpPr txBox="1">
              <a:spLocks noChangeArrowheads="1"/>
            </p:cNvSpPr>
            <p:nvPr/>
          </p:nvSpPr>
          <p:spPr bwMode="auto">
            <a:xfrm>
              <a:off x="209107" y="2617862"/>
              <a:ext cx="383403" cy="399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y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2248694" y="2835358"/>
            <a:ext cx="3082131" cy="3886960"/>
            <a:chOff x="2248694" y="2835358"/>
            <a:chExt cx="3082131" cy="3886960"/>
          </a:xfrm>
        </p:grpSpPr>
        <p:grpSp>
          <p:nvGrpSpPr>
            <p:cNvPr id="55" name="Ομάδα 54"/>
            <p:cNvGrpSpPr/>
            <p:nvPr/>
          </p:nvGrpSpPr>
          <p:grpSpPr>
            <a:xfrm>
              <a:off x="2251075" y="2835358"/>
              <a:ext cx="3079750" cy="3886960"/>
              <a:chOff x="2251075" y="2835358"/>
              <a:chExt cx="3079750" cy="3886960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2251075" y="4037013"/>
                <a:ext cx="3079750" cy="2685305"/>
                <a:chOff x="2251075" y="4037013"/>
                <a:chExt cx="3079750" cy="2685305"/>
              </a:xfrm>
            </p:grpSpPr>
            <p:cxnSp>
              <p:nvCxnSpPr>
                <p:cNvPr id="39" name="Ευθεία γραμμή σύνδεσης 38"/>
                <p:cNvCxnSpPr/>
                <p:nvPr/>
              </p:nvCxnSpPr>
              <p:spPr bwMode="auto">
                <a:xfrm rot="5400000">
                  <a:off x="2281238" y="6291263"/>
                  <a:ext cx="323850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10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2251075" y="6322308"/>
                  <a:ext cx="397893" cy="4000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x</a:t>
                  </a:r>
                  <a:r>
                    <a:rPr lang="en-US" altLang="el-GR" sz="2000" b="1" baseline="-25000" dirty="0">
                      <a:solidFill>
                        <a:srgbClr val="FFFF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35367" y="4037013"/>
                  <a:ext cx="2095458" cy="60892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p:cxnSp>
            <p:nvCxnSpPr>
              <p:cNvPr id="33" name="Ευθεία γραμμή σύνδεσης 32"/>
              <p:cNvCxnSpPr/>
              <p:nvPr/>
            </p:nvCxnSpPr>
            <p:spPr>
              <a:xfrm>
                <a:off x="2400527" y="2835358"/>
                <a:ext cx="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42"/>
            <p:cNvSpPr txBox="1">
              <a:spLocks noChangeArrowheads="1"/>
            </p:cNvSpPr>
            <p:nvPr/>
          </p:nvSpPr>
          <p:spPr bwMode="auto">
            <a:xfrm>
              <a:off x="2248694" y="3068960"/>
              <a:ext cx="397893" cy="400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>
                  <a:solidFill>
                    <a:srgbClr val="FFFF00"/>
                  </a:solidFill>
                </a:rPr>
                <a:t>x</a:t>
              </a:r>
              <a:r>
                <a:rPr lang="en-US" altLang="el-GR" sz="2000" b="1" baseline="-25000" dirty="0">
                  <a:solidFill>
                    <a:srgbClr val="FFFF00"/>
                  </a:solidFill>
                </a:rPr>
                <a:t>2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2" grpId="0" animBg="1"/>
      <p:bldP spid="57" grpId="0" animBg="1"/>
      <p:bldP spid="3" grpId="0"/>
      <p:bldP spid="82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4" y="824012"/>
            <a:ext cx="2160000" cy="27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25"/>
          <p:cNvSpPr txBox="1">
            <a:spLocks noChangeArrowheads="1"/>
          </p:cNvSpPr>
          <p:nvPr/>
        </p:nvSpPr>
        <p:spPr bwMode="auto">
          <a:xfrm>
            <a:off x="3038125" y="476092"/>
            <a:ext cx="614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Το καμπύλο τμήμα της διάταξης είναι της μορφής:  </a:t>
            </a:r>
            <a:r>
              <a:rPr lang="en-US" altLang="el-GR" b="1" i="1" dirty="0" smtClean="0">
                <a:solidFill>
                  <a:srgbClr val="FF0000"/>
                </a:solidFill>
              </a:rPr>
              <a:t>y</a:t>
            </a:r>
            <a:r>
              <a:rPr lang="en-US" altLang="el-GR" b="1" dirty="0" smtClean="0">
                <a:solidFill>
                  <a:srgbClr val="FF0000"/>
                </a:solidFill>
              </a:rPr>
              <a:t> = </a:t>
            </a:r>
            <a:r>
              <a:rPr lang="el-GR" altLang="el-GR" b="1" dirty="0" smtClean="0">
                <a:solidFill>
                  <a:srgbClr val="FF0000"/>
                </a:solidFill>
              </a:rPr>
              <a:t>α</a:t>
            </a:r>
            <a:r>
              <a:rPr lang="en-US" altLang="el-GR" b="1" i="1" dirty="0" smtClean="0">
                <a:solidFill>
                  <a:srgbClr val="FF0000"/>
                </a:solidFill>
              </a:rPr>
              <a:t>x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grpSp>
        <p:nvGrpSpPr>
          <p:cNvPr id="87" name="Ομάδα 86"/>
          <p:cNvGrpSpPr/>
          <p:nvPr/>
        </p:nvGrpSpPr>
        <p:grpSpPr>
          <a:xfrm>
            <a:off x="-47676" y="116632"/>
            <a:ext cx="8150620" cy="3794938"/>
            <a:chOff x="-47676" y="197932"/>
            <a:chExt cx="8150620" cy="3794938"/>
          </a:xfrm>
        </p:grpSpPr>
        <p:cxnSp>
          <p:nvCxnSpPr>
            <p:cNvPr id="55" name="Ευθεία γραμμή σύνδεσης 54"/>
            <p:cNvCxnSpPr/>
            <p:nvPr/>
          </p:nvCxnSpPr>
          <p:spPr>
            <a:xfrm>
              <a:off x="395536" y="918012"/>
              <a:ext cx="2196000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Ομάδα 61"/>
            <p:cNvGrpSpPr/>
            <p:nvPr/>
          </p:nvGrpSpPr>
          <p:grpSpPr>
            <a:xfrm>
              <a:off x="-47676" y="197932"/>
              <a:ext cx="8150620" cy="3794938"/>
              <a:chOff x="-47676" y="197932"/>
              <a:chExt cx="8150620" cy="3794938"/>
            </a:xfrm>
          </p:grpSpPr>
          <p:grpSp>
            <p:nvGrpSpPr>
              <p:cNvPr id="56" name="Ομάδα 55"/>
              <p:cNvGrpSpPr/>
              <p:nvPr/>
            </p:nvGrpSpPr>
            <p:grpSpPr>
              <a:xfrm>
                <a:off x="-47676" y="197932"/>
                <a:ext cx="3348406" cy="3794938"/>
                <a:chOff x="-47676" y="197932"/>
                <a:chExt cx="3348406" cy="3794938"/>
              </a:xfrm>
            </p:grpSpPr>
            <p:cxnSp>
              <p:nvCxnSpPr>
                <p:cNvPr id="53" name="Ευθεία γραμμή σύνδεσης 52"/>
                <p:cNvCxnSpPr/>
                <p:nvPr/>
              </p:nvCxnSpPr>
              <p:spPr>
                <a:xfrm>
                  <a:off x="467784" y="341948"/>
                  <a:ext cx="0" cy="3564000"/>
                </a:xfrm>
                <a:prstGeom prst="line">
                  <a:avLst/>
                </a:prstGeom>
                <a:ln w="28575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2987824" y="3582308"/>
                  <a:ext cx="312906" cy="4001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x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3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69064" y="197932"/>
                  <a:ext cx="29848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smtClean="0">
                      <a:solidFill>
                        <a:srgbClr val="FFFF00"/>
                      </a:solidFill>
                    </a:rPr>
                    <a:t>y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2495381" y="3654316"/>
                  <a:ext cx="45878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1600" b="1" dirty="0" smtClean="0">
                      <a:solidFill>
                        <a:srgbClr val="FFFF00"/>
                      </a:solidFill>
                    </a:rPr>
                    <a:t>2m</a:t>
                  </a:r>
                  <a:endParaRPr lang="el-GR" altLang="el-GR" sz="16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7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-47676" y="701988"/>
                  <a:ext cx="45878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1600" b="1" dirty="0" smtClean="0">
                      <a:solidFill>
                        <a:srgbClr val="FFFF00"/>
                      </a:solidFill>
                    </a:rPr>
                    <a:t>8m</a:t>
                  </a:r>
                  <a:endParaRPr lang="el-GR" altLang="el-GR" sz="1600" b="1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71" name="Ευθεία γραμμή σύνδεσης 70"/>
                <p:cNvCxnSpPr/>
                <p:nvPr/>
              </p:nvCxnSpPr>
              <p:spPr>
                <a:xfrm rot="5400000">
                  <a:off x="1745520" y="2160316"/>
                  <a:ext cx="0" cy="2988000"/>
                </a:xfrm>
                <a:prstGeom prst="line">
                  <a:avLst/>
                </a:prstGeom>
                <a:ln w="28575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25"/>
              <p:cNvSpPr txBox="1">
                <a:spLocks noChangeArrowheads="1"/>
              </p:cNvSpPr>
              <p:nvPr/>
            </p:nvSpPr>
            <p:spPr bwMode="auto">
              <a:xfrm>
                <a:off x="3059832" y="1710100"/>
                <a:ext cx="504311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1800" b="1" dirty="0" smtClean="0">
                    <a:solidFill>
                      <a:srgbClr val="FFFF00"/>
                    </a:solidFill>
                  </a:rPr>
                  <a:t>Επιλογή του βολικού συστήματος συντεταγμένων</a:t>
                </a:r>
                <a:endParaRPr lang="el-GR" altLang="el-GR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81" name="TextBox 25"/>
          <p:cNvSpPr txBox="1">
            <a:spLocks noChangeArrowheads="1"/>
          </p:cNvSpPr>
          <p:nvPr/>
        </p:nvSpPr>
        <p:spPr bwMode="auto">
          <a:xfrm>
            <a:off x="3214734" y="2204864"/>
            <a:ext cx="5126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b="1" dirty="0" smtClean="0">
                <a:solidFill>
                  <a:srgbClr val="FF0000"/>
                </a:solidFill>
              </a:rPr>
              <a:t>Υπολογισμός της μάζας της διάταξης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sp>
        <p:nvSpPr>
          <p:cNvPr id="57" name="Ορθογώνιο 56"/>
          <p:cNvSpPr/>
          <p:nvPr/>
        </p:nvSpPr>
        <p:spPr>
          <a:xfrm>
            <a:off x="3066635" y="1196752"/>
            <a:ext cx="5228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Επιφανειακή </a:t>
            </a:r>
            <a:r>
              <a:rPr lang="el-GR" altLang="el-GR" sz="1800" b="1" dirty="0">
                <a:solidFill>
                  <a:srgbClr val="FFFF00"/>
                </a:solidFill>
              </a:rPr>
              <a:t>πυκνότητα μάζας 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:  </a:t>
            </a:r>
            <a:r>
              <a:rPr lang="el-GR" altLang="el-GR" b="1" dirty="0" smtClean="0">
                <a:solidFill>
                  <a:srgbClr val="FF0000"/>
                </a:solidFill>
              </a:rPr>
              <a:t>σ </a:t>
            </a:r>
            <a:r>
              <a:rPr lang="el-GR" altLang="el-GR" b="1" dirty="0">
                <a:solidFill>
                  <a:srgbClr val="FF0000"/>
                </a:solidFill>
              </a:rPr>
              <a:t>= </a:t>
            </a:r>
            <a:r>
              <a:rPr lang="el-GR" altLang="el-GR" b="1" dirty="0" smtClean="0">
                <a:solidFill>
                  <a:srgbClr val="FF0000"/>
                </a:solidFill>
              </a:rPr>
              <a:t>2,</a:t>
            </a:r>
            <a:r>
              <a:rPr lang="en-US" altLang="el-GR" b="1" dirty="0" smtClean="0">
                <a:solidFill>
                  <a:srgbClr val="FF0000"/>
                </a:solidFill>
              </a:rPr>
              <a:t>4</a:t>
            </a:r>
            <a:r>
              <a:rPr lang="el-GR" altLang="el-GR" b="1" dirty="0" smtClean="0">
                <a:solidFill>
                  <a:srgbClr val="FF0000"/>
                </a:solidFill>
              </a:rPr>
              <a:t> </a:t>
            </a:r>
            <a:r>
              <a:rPr lang="en-US" altLang="el-GR" b="1" dirty="0">
                <a:solidFill>
                  <a:srgbClr val="FF0000"/>
                </a:solidFill>
              </a:rPr>
              <a:t>k</a:t>
            </a:r>
            <a:r>
              <a:rPr lang="en-US" altLang="el-GR" b="1" dirty="0" smtClean="0">
                <a:solidFill>
                  <a:srgbClr val="FF0000"/>
                </a:solidFill>
              </a:rPr>
              <a:t>g/m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sp>
        <p:nvSpPr>
          <p:cNvPr id="82" name="TextBox 25"/>
          <p:cNvSpPr txBox="1">
            <a:spLocks noChangeArrowheads="1"/>
          </p:cNvSpPr>
          <p:nvPr/>
        </p:nvSpPr>
        <p:spPr bwMode="auto">
          <a:xfrm>
            <a:off x="3203848" y="2636912"/>
            <a:ext cx="5993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Διαιρούμε τη διάταξη σε κατακόρυφες λωρίδες πλάτους </a:t>
            </a:r>
            <a:r>
              <a:rPr lang="en-US" altLang="el-GR" sz="1800" b="1" i="1" dirty="0" smtClean="0">
                <a:solidFill>
                  <a:srgbClr val="FFFF00"/>
                </a:solidFill>
              </a:rPr>
              <a:t>dx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grpSp>
        <p:nvGrpSpPr>
          <p:cNvPr id="63" name="Ομάδα 62"/>
          <p:cNvGrpSpPr/>
          <p:nvPr/>
        </p:nvGrpSpPr>
        <p:grpSpPr>
          <a:xfrm>
            <a:off x="755576" y="873016"/>
            <a:ext cx="1872208" cy="2732584"/>
            <a:chOff x="755576" y="1236464"/>
            <a:chExt cx="1872208" cy="2732584"/>
          </a:xfrm>
        </p:grpSpPr>
        <p:cxnSp>
          <p:nvCxnSpPr>
            <p:cNvPr id="61" name="Ευθεία γραμμή σύνδεσης 60"/>
            <p:cNvCxnSpPr/>
            <p:nvPr/>
          </p:nvCxnSpPr>
          <p:spPr>
            <a:xfrm>
              <a:off x="2627784" y="1236464"/>
              <a:ext cx="0" cy="270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2483768" y="1773056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Ευθεία γραμμή σύνδεσης 89"/>
            <p:cNvCxnSpPr/>
            <p:nvPr/>
          </p:nvCxnSpPr>
          <p:spPr>
            <a:xfrm>
              <a:off x="2339752" y="2244454"/>
              <a:ext cx="0" cy="169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Ευθεία γραμμή σύνδεσης 90"/>
            <p:cNvCxnSpPr/>
            <p:nvPr/>
          </p:nvCxnSpPr>
          <p:spPr>
            <a:xfrm>
              <a:off x="2195736" y="2565096"/>
              <a:ext cx="0" cy="1368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Ευθεία γραμμή σύνδεσης 91"/>
            <p:cNvCxnSpPr/>
            <p:nvPr/>
          </p:nvCxnSpPr>
          <p:spPr>
            <a:xfrm>
              <a:off x="2051720" y="2852936"/>
              <a:ext cx="0" cy="1116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Ευθεία γραμμή σύνδεσης 92"/>
            <p:cNvCxnSpPr/>
            <p:nvPr/>
          </p:nvCxnSpPr>
          <p:spPr>
            <a:xfrm>
              <a:off x="1907704" y="3068960"/>
              <a:ext cx="0" cy="90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Ευθεία γραμμή σύνδεσης 93"/>
            <p:cNvCxnSpPr/>
            <p:nvPr/>
          </p:nvCxnSpPr>
          <p:spPr>
            <a:xfrm>
              <a:off x="1763688" y="3238194"/>
              <a:ext cx="0" cy="72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Ευθεία γραμμή σύνδεσης 94"/>
            <p:cNvCxnSpPr/>
            <p:nvPr/>
          </p:nvCxnSpPr>
          <p:spPr>
            <a:xfrm>
              <a:off x="1619672" y="3390594"/>
              <a:ext cx="0" cy="576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Ευθεία γραμμή σύνδεσης 95"/>
            <p:cNvCxnSpPr/>
            <p:nvPr/>
          </p:nvCxnSpPr>
          <p:spPr>
            <a:xfrm>
              <a:off x="1475656" y="3501008"/>
              <a:ext cx="0" cy="43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Ευθεία γραμμή σύνδεσης 96"/>
            <p:cNvCxnSpPr/>
            <p:nvPr/>
          </p:nvCxnSpPr>
          <p:spPr>
            <a:xfrm>
              <a:off x="1331640" y="3627446"/>
              <a:ext cx="0" cy="324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Ευθεία γραμμή σύνδεσης 97"/>
            <p:cNvCxnSpPr/>
            <p:nvPr/>
          </p:nvCxnSpPr>
          <p:spPr>
            <a:xfrm>
              <a:off x="1187624" y="3706146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Ευθεία γραμμή σύνδεσης 98"/>
            <p:cNvCxnSpPr/>
            <p:nvPr/>
          </p:nvCxnSpPr>
          <p:spPr>
            <a:xfrm>
              <a:off x="1043608" y="377815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Ευθεία γραμμή σύνδεσης 99"/>
            <p:cNvCxnSpPr/>
            <p:nvPr/>
          </p:nvCxnSpPr>
          <p:spPr>
            <a:xfrm>
              <a:off x="899592" y="3839276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Ευθεία γραμμή σύνδεσης 100"/>
            <p:cNvCxnSpPr/>
            <p:nvPr/>
          </p:nvCxnSpPr>
          <p:spPr>
            <a:xfrm>
              <a:off x="755576" y="3861048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36512" y="4305936"/>
                <a:ext cx="1613647" cy="1067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l-GR" sz="1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  <m:brk m:alnAt="24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σ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ε</m:t>
                              </m:r>
                              <m: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όλη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τη</m:t>
                              </m:r>
                              <m: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μαζα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e>
                      </m:nary>
                    </m:oMath>
                  </m:oMathPara>
                </a14:m>
                <a:endParaRPr lang="el-GR" sz="16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305936"/>
                <a:ext cx="1613647" cy="10672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Αριστερό άγκιστρο 3"/>
          <p:cNvSpPr/>
          <p:nvPr/>
        </p:nvSpPr>
        <p:spPr>
          <a:xfrm>
            <a:off x="1547664" y="4221088"/>
            <a:ext cx="413816" cy="1152128"/>
          </a:xfrm>
          <a:prstGeom prst="leftBrace">
            <a:avLst>
              <a:gd name="adj1" fmla="val 24116"/>
              <a:gd name="adj2" fmla="val 50000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907704" y="4077072"/>
            <a:ext cx="412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FFFF00"/>
                </a:solidFill>
              </a:rPr>
              <a:t>dm</a:t>
            </a:r>
            <a:r>
              <a:rPr lang="en-US" sz="1800" b="1" dirty="0" smtClean="0">
                <a:solidFill>
                  <a:srgbClr val="FFFF00"/>
                </a:solidFill>
              </a:rPr>
              <a:t> = </a:t>
            </a:r>
            <a:r>
              <a:rPr lang="el-GR" sz="1800" b="1" dirty="0" smtClean="0">
                <a:solidFill>
                  <a:srgbClr val="FFFF00"/>
                </a:solidFill>
              </a:rPr>
              <a:t>μάζα μιας κατακόρυφης λωρίδας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endParaRPr lang="el-GR" sz="18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35696" y="4898793"/>
                <a:ext cx="7494359" cy="618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𝚬𝛑𝛊𝛗𝛂𝛎𝛆𝛊𝛂𝛋𝛈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𝛑𝛖𝛋𝛎</m:t>
                      </m:r>
                      <m:r>
                        <m:rPr>
                          <m:sty m:val="p"/>
                        </m:rP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𝛕𝛈𝛕𝛂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𝛍𝛂𝛇𝛂𝛓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𝛔</m:t>
                      </m:r>
                      <m:r>
                        <a:rPr lang="el-GR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𝒅𝑺</m:t>
                          </m:r>
                        </m:den>
                      </m:f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  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𝒅𝒎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𝒅𝑺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𝒅𝒙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898793"/>
                <a:ext cx="7494359" cy="6184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1907704" y="454105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FFFF00"/>
                </a:solidFill>
              </a:rPr>
              <a:t>dS</a:t>
            </a:r>
            <a:r>
              <a:rPr lang="en-US" sz="1800" b="1" dirty="0" smtClean="0">
                <a:solidFill>
                  <a:srgbClr val="FFFF00"/>
                </a:solidFill>
              </a:rPr>
              <a:t> = </a:t>
            </a:r>
            <a:r>
              <a:rPr lang="el-GR" sz="1800" b="1" dirty="0" smtClean="0">
                <a:solidFill>
                  <a:srgbClr val="FFFF00"/>
                </a:solidFill>
              </a:rPr>
              <a:t>εμβαδό μιας κατακόρυφης λωρίδας: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dS</a:t>
            </a:r>
            <a:r>
              <a:rPr lang="en-US" sz="2000" b="1" i="1" dirty="0" smtClean="0">
                <a:solidFill>
                  <a:srgbClr val="FF0000"/>
                </a:solidFill>
              </a:rPr>
              <a:t> = y dx 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5220071" y="3428999"/>
            <a:ext cx="3492000" cy="1656000"/>
            <a:chOff x="5220072" y="3717008"/>
            <a:chExt cx="3312375" cy="1544267"/>
          </a:xfrm>
        </p:grpSpPr>
        <p:sp>
          <p:nvSpPr>
            <p:cNvPr id="7" name="Ορθογώνιο 6"/>
            <p:cNvSpPr/>
            <p:nvPr/>
          </p:nvSpPr>
          <p:spPr>
            <a:xfrm>
              <a:off x="5220072" y="3717008"/>
              <a:ext cx="936104" cy="36006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4" name="Ομάδα 13"/>
            <p:cNvGrpSpPr/>
            <p:nvPr/>
          </p:nvGrpSpPr>
          <p:grpSpPr>
            <a:xfrm>
              <a:off x="6156174" y="3893275"/>
              <a:ext cx="2376273" cy="1368000"/>
              <a:chOff x="5962485" y="3893276"/>
              <a:chExt cx="1577290" cy="954112"/>
            </a:xfrm>
          </p:grpSpPr>
          <p:cxnSp>
            <p:nvCxnSpPr>
              <p:cNvPr id="10" name="Ευθεία γραμμή σύνδεσης 9"/>
              <p:cNvCxnSpPr>
                <a:stCxn id="7" idx="3"/>
              </p:cNvCxnSpPr>
              <p:nvPr/>
            </p:nvCxnSpPr>
            <p:spPr>
              <a:xfrm flipV="1">
                <a:off x="5962485" y="3893276"/>
                <a:ext cx="1577109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Ευθύγραμμο βέλος σύνδεσης 12"/>
              <p:cNvCxnSpPr/>
              <p:nvPr/>
            </p:nvCxnSpPr>
            <p:spPr>
              <a:xfrm>
                <a:off x="7539775" y="3893276"/>
                <a:ext cx="0" cy="954112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7258068" y="5301208"/>
            <a:ext cx="1778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</a:rPr>
              <a:t>dm</a:t>
            </a:r>
            <a:r>
              <a:rPr lang="en-US" sz="2000" b="1" dirty="0" smtClean="0">
                <a:solidFill>
                  <a:srgbClr val="FF0000"/>
                </a:solidFill>
              </a:rPr>
              <a:t> = </a:t>
            </a:r>
            <a:r>
              <a:rPr lang="el-GR" sz="2000" b="1" dirty="0" smtClean="0">
                <a:solidFill>
                  <a:srgbClr val="FF0000"/>
                </a:solidFill>
              </a:rPr>
              <a:t>σ α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dx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l-GR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-36512" y="5591178"/>
                <a:ext cx="8886728" cy="934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  <m:e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</m:t>
                          </m:r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𝜶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𝝈𝜶</m:t>
                      </m:r>
                      <m:nary>
                        <m:naryPr>
                          <m:limLoc m:val="undOvr"/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𝝈𝜶</m:t>
                      </m:r>
                      <m:sSubSup>
                        <m:sSubSup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𝐤𝐠</m:t>
                          </m:r>
                          <m:sSup>
                            <m:sSupPr>
                              <m:ctrlP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800" b="1" i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p>
                              <m:r>
                                <a:rPr lang="en-US" sz="1800" b="1" i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b="1" i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  <m:r>
                                    <a:rPr lang="en-US" sz="1800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591178"/>
                <a:ext cx="8886728" cy="9341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380312" y="6314872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 = 12,8 kg</a:t>
            </a:r>
            <a:endParaRPr lang="el-GR" b="1" dirty="0">
              <a:solidFill>
                <a:srgbClr val="FF0000"/>
              </a:solidFill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190398" y="2276872"/>
            <a:ext cx="8846098" cy="1724718"/>
            <a:chOff x="190398" y="2348880"/>
            <a:chExt cx="8846098" cy="1724718"/>
          </a:xfrm>
        </p:grpSpPr>
        <p:grpSp>
          <p:nvGrpSpPr>
            <p:cNvPr id="85" name="Ομάδα 84"/>
            <p:cNvGrpSpPr/>
            <p:nvPr/>
          </p:nvGrpSpPr>
          <p:grpSpPr>
            <a:xfrm>
              <a:off x="190398" y="2348880"/>
              <a:ext cx="8846098" cy="1724718"/>
              <a:chOff x="190398" y="2348880"/>
              <a:chExt cx="8846098" cy="1724718"/>
            </a:xfrm>
          </p:grpSpPr>
          <p:grpSp>
            <p:nvGrpSpPr>
              <p:cNvPr id="67" name="Ομάδα 66"/>
              <p:cNvGrpSpPr/>
              <p:nvPr/>
            </p:nvGrpSpPr>
            <p:grpSpPr>
              <a:xfrm>
                <a:off x="1907704" y="2636912"/>
                <a:ext cx="7128792" cy="1211942"/>
                <a:chOff x="1907704" y="2636912"/>
                <a:chExt cx="7128792" cy="1211942"/>
              </a:xfrm>
            </p:grpSpPr>
            <p:sp>
              <p:nvSpPr>
                <p:cNvPr id="104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779912" y="3140968"/>
                  <a:ext cx="5256584" cy="7078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sz="1800" b="1" dirty="0" smtClean="0">
                      <a:solidFill>
                        <a:srgbClr val="FFFF00"/>
                      </a:solidFill>
                    </a:rPr>
                    <a:t>Επιλέγουμε τη λωρίδα που απέχει 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altLang="el-GR" sz="1800" b="1" dirty="0" smtClean="0">
                      <a:solidFill>
                        <a:srgbClr val="FFFF00"/>
                      </a:solidFill>
                    </a:rPr>
                    <a:t> </a:t>
                  </a:r>
                  <a:r>
                    <a:rPr lang="el-GR" altLang="el-GR" sz="1800" b="1" dirty="0" smtClean="0">
                      <a:solidFill>
                        <a:srgbClr val="FFFF00"/>
                      </a:solidFill>
                    </a:rPr>
                    <a:t>από τον άξονα 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y</a:t>
                  </a:r>
                  <a:r>
                    <a:rPr lang="el-GR" altLang="el-GR" sz="2000" b="1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el-GR" altLang="el-GR" sz="1800" b="1" dirty="0" smtClean="0">
                      <a:solidFill>
                        <a:srgbClr val="FFFF00"/>
                      </a:solidFill>
                    </a:rPr>
                    <a:t>και έχει ύψος </a:t>
                  </a:r>
                  <a:r>
                    <a:rPr lang="en-US" altLang="el-GR" sz="1800" b="1" dirty="0" smtClean="0">
                      <a:solidFill>
                        <a:srgbClr val="FFFF00"/>
                      </a:solidFill>
                    </a:rPr>
                    <a:t> 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y </a:t>
                  </a:r>
                  <a:r>
                    <a:rPr lang="en-US" altLang="el-GR" sz="2000" b="1" dirty="0" smtClean="0">
                      <a:solidFill>
                        <a:srgbClr val="FF0000"/>
                      </a:solidFill>
                    </a:rPr>
                    <a:t>= </a:t>
                  </a:r>
                  <a:r>
                    <a:rPr lang="el-GR" altLang="el-GR" sz="2000" b="1" dirty="0" smtClean="0">
                      <a:solidFill>
                        <a:srgbClr val="FF0000"/>
                      </a:solidFill>
                    </a:rPr>
                    <a:t>α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altLang="el-GR" sz="2000" b="1" baseline="30000" dirty="0" smtClean="0">
                      <a:solidFill>
                        <a:srgbClr val="FF00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6" name="Ορθογώνιο 65"/>
                <p:cNvSpPr/>
                <p:nvPr/>
              </p:nvSpPr>
              <p:spPr>
                <a:xfrm>
                  <a:off x="1907704" y="2636912"/>
                  <a:ext cx="144016" cy="972000"/>
                </a:xfrm>
                <a:prstGeom prst="rect">
                  <a:avLst/>
                </a:prstGeom>
                <a:pattFill prst="dkUpDiag">
                  <a:fgClr>
                    <a:srgbClr val="0000FF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69" name="Ευθεία γραμμή σύνδεσης 68"/>
              <p:cNvCxnSpPr/>
              <p:nvPr/>
            </p:nvCxnSpPr>
            <p:spPr>
              <a:xfrm flipH="1">
                <a:off x="444767" y="2636912"/>
                <a:ext cx="1462937" cy="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" name="Ομάδα 83"/>
              <p:cNvGrpSpPr/>
              <p:nvPr/>
            </p:nvGrpSpPr>
            <p:grpSpPr>
              <a:xfrm>
                <a:off x="190398" y="2348880"/>
                <a:ext cx="2113322" cy="1724718"/>
                <a:chOff x="190398" y="2348880"/>
                <a:chExt cx="2113322" cy="1724718"/>
              </a:xfrm>
            </p:grpSpPr>
            <p:cxnSp>
              <p:nvCxnSpPr>
                <p:cNvPr id="75" name="Ευθύγραμμο βέλος σύνδεσης 74"/>
                <p:cNvCxnSpPr/>
                <p:nvPr/>
              </p:nvCxnSpPr>
              <p:spPr>
                <a:xfrm flipH="1">
                  <a:off x="488878" y="3789040"/>
                  <a:ext cx="576000" cy="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026995" y="3573016"/>
                  <a:ext cx="312906" cy="40011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smtClean="0">
                      <a:solidFill>
                        <a:srgbClr val="FFFF00"/>
                      </a:solidFill>
                    </a:rPr>
                    <a:t>x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11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90398" y="2348880"/>
                  <a:ext cx="29848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smtClean="0">
                      <a:solidFill>
                        <a:srgbClr val="FFFF00"/>
                      </a:solidFill>
                    </a:rPr>
                    <a:t>y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15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754590" y="3673488"/>
                  <a:ext cx="441146" cy="40011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smtClean="0">
                      <a:solidFill>
                        <a:srgbClr val="FFFF00"/>
                      </a:solidFill>
                    </a:rPr>
                    <a:t>dx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83" name="Ευθύγραμμο βέλος σύνδεσης 82"/>
                <p:cNvCxnSpPr/>
                <p:nvPr/>
              </p:nvCxnSpPr>
              <p:spPr>
                <a:xfrm flipH="1">
                  <a:off x="2051720" y="3789040"/>
                  <a:ext cx="252000" cy="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0" name="Ευθύγραμμο βέλος σύνδεσης 59"/>
            <p:cNvCxnSpPr/>
            <p:nvPr/>
          </p:nvCxnSpPr>
          <p:spPr>
            <a:xfrm flipH="1">
              <a:off x="1331704" y="3789040"/>
              <a:ext cx="576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Ορθογώνιο 63"/>
          <p:cNvSpPr/>
          <p:nvPr/>
        </p:nvSpPr>
        <p:spPr>
          <a:xfrm>
            <a:off x="3069610" y="836712"/>
            <a:ext cx="1967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solidFill>
                  <a:srgbClr val="FFFF00"/>
                </a:solidFill>
              </a:rPr>
              <a:t>με</a:t>
            </a:r>
            <a:r>
              <a:rPr lang="el-GR" altLang="el-GR" sz="2000" b="1" dirty="0" smtClean="0">
                <a:solidFill>
                  <a:srgbClr val="FF0000"/>
                </a:solidFill>
              </a:rPr>
              <a:t>   α =  2,</a:t>
            </a:r>
            <a:r>
              <a:rPr lang="en-US" altLang="el-GR" sz="2000" b="1" dirty="0">
                <a:solidFill>
                  <a:srgbClr val="FF0000"/>
                </a:solidFill>
              </a:rPr>
              <a:t>0</a:t>
            </a:r>
            <a:r>
              <a:rPr lang="el-GR" altLang="el-GR" sz="2000" b="1" dirty="0" smtClean="0">
                <a:solidFill>
                  <a:srgbClr val="FF0000"/>
                </a:solidFill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</a:rPr>
              <a:t>m</a:t>
            </a:r>
            <a:r>
              <a:rPr lang="en-US" altLang="el-GR" sz="2000" b="1" baseline="30000" dirty="0" smtClean="0">
                <a:solidFill>
                  <a:srgbClr val="FF0000"/>
                </a:solidFill>
              </a:rPr>
              <a:t> –1 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22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6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3" grpId="0"/>
      <p:bldP spid="4" grpId="0" animBg="1"/>
      <p:bldP spid="5" grpId="0"/>
      <p:bldP spid="6" grpId="0"/>
      <p:bldP spid="49" grpId="0"/>
      <p:bldP spid="15" grpId="0"/>
      <p:bldP spid="5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4" y="773490"/>
            <a:ext cx="2160000" cy="27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2987824" y="476092"/>
            <a:ext cx="614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Το καμπύλο τμήμα της διάταξης είναι της μορφής:  </a:t>
            </a:r>
            <a:r>
              <a:rPr lang="en-US" altLang="el-GR" b="1" i="1" dirty="0" smtClean="0">
                <a:solidFill>
                  <a:srgbClr val="FF0000"/>
                </a:solidFill>
              </a:rPr>
              <a:t>y</a:t>
            </a:r>
            <a:r>
              <a:rPr lang="en-US" altLang="el-GR" b="1" dirty="0" smtClean="0">
                <a:solidFill>
                  <a:srgbClr val="FF0000"/>
                </a:solidFill>
              </a:rPr>
              <a:t> = </a:t>
            </a:r>
            <a:r>
              <a:rPr lang="el-GR" altLang="el-GR" b="1" dirty="0" smtClean="0">
                <a:solidFill>
                  <a:srgbClr val="FF0000"/>
                </a:solidFill>
              </a:rPr>
              <a:t>α</a:t>
            </a:r>
            <a:r>
              <a:rPr lang="en-US" altLang="el-GR" b="1" i="1" dirty="0" smtClean="0">
                <a:solidFill>
                  <a:srgbClr val="FF0000"/>
                </a:solidFill>
              </a:rPr>
              <a:t>x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-47676" y="-5898"/>
            <a:ext cx="3348406" cy="3866946"/>
            <a:chOff x="-47676" y="125924"/>
            <a:chExt cx="3348406" cy="3866946"/>
          </a:xfrm>
        </p:grpSpPr>
        <p:cxnSp>
          <p:nvCxnSpPr>
            <p:cNvPr id="6" name="Ευθεία γραμμή σύνδεσης 5"/>
            <p:cNvCxnSpPr/>
            <p:nvPr/>
          </p:nvCxnSpPr>
          <p:spPr>
            <a:xfrm>
              <a:off x="395536" y="918012"/>
              <a:ext cx="2196000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Ομάδα 7"/>
            <p:cNvGrpSpPr/>
            <p:nvPr/>
          </p:nvGrpSpPr>
          <p:grpSpPr>
            <a:xfrm>
              <a:off x="-47676" y="125924"/>
              <a:ext cx="3348406" cy="3866946"/>
              <a:chOff x="-47676" y="125924"/>
              <a:chExt cx="3348406" cy="3866946"/>
            </a:xfrm>
          </p:grpSpPr>
          <p:cxnSp>
            <p:nvCxnSpPr>
              <p:cNvPr id="10" name="Ευθεία γραμμή σύνδεσης 9"/>
              <p:cNvCxnSpPr/>
              <p:nvPr/>
            </p:nvCxnSpPr>
            <p:spPr>
              <a:xfrm>
                <a:off x="467784" y="558348"/>
                <a:ext cx="0" cy="3384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25"/>
              <p:cNvSpPr txBox="1">
                <a:spLocks noChangeArrowheads="1"/>
              </p:cNvSpPr>
              <p:nvPr/>
            </p:nvSpPr>
            <p:spPr bwMode="auto">
              <a:xfrm>
                <a:off x="2987824" y="3582308"/>
                <a:ext cx="312906" cy="400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2" name="TextBox 25"/>
              <p:cNvSpPr txBox="1">
                <a:spLocks noChangeArrowheads="1"/>
              </p:cNvSpPr>
              <p:nvPr/>
            </p:nvSpPr>
            <p:spPr bwMode="auto">
              <a:xfrm>
                <a:off x="169064" y="125924"/>
                <a:ext cx="2984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y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" name="TextBox 25"/>
              <p:cNvSpPr txBox="1">
                <a:spLocks noChangeArrowheads="1"/>
              </p:cNvSpPr>
              <p:nvPr/>
            </p:nvSpPr>
            <p:spPr bwMode="auto">
              <a:xfrm>
                <a:off x="2495381" y="3654316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2m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TextBox 25"/>
              <p:cNvSpPr txBox="1">
                <a:spLocks noChangeArrowheads="1"/>
              </p:cNvSpPr>
              <p:nvPr/>
            </p:nvSpPr>
            <p:spPr bwMode="auto">
              <a:xfrm>
                <a:off x="-47676" y="7019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8m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15" name="Ευθεία γραμμή σύνδεσης 14"/>
              <p:cNvCxnSpPr/>
              <p:nvPr/>
            </p:nvCxnSpPr>
            <p:spPr>
              <a:xfrm rot="5400000">
                <a:off x="1745520" y="2160316"/>
                <a:ext cx="0" cy="2988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3131840" y="1844824"/>
            <a:ext cx="466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b="1" dirty="0" smtClean="0">
                <a:solidFill>
                  <a:srgbClr val="FF0000"/>
                </a:solidFill>
              </a:rPr>
              <a:t>Υπολογισμός της Συνιστώσας </a:t>
            </a:r>
            <a:r>
              <a:rPr lang="en-US" altLang="el-GR" b="1" i="1" dirty="0" err="1" smtClean="0">
                <a:solidFill>
                  <a:srgbClr val="FF0000"/>
                </a:solidFill>
              </a:rPr>
              <a:t>x</a:t>
            </a:r>
            <a:r>
              <a:rPr lang="en-US" altLang="el-GR" b="1" i="1" baseline="-25000" dirty="0" err="1" smtClean="0">
                <a:solidFill>
                  <a:srgbClr val="FF0000"/>
                </a:solidFill>
              </a:rPr>
              <a:t>cm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3066635" y="1196752"/>
            <a:ext cx="5228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Επιφανειακή </a:t>
            </a:r>
            <a:r>
              <a:rPr lang="el-GR" altLang="el-GR" sz="1800" b="1" dirty="0">
                <a:solidFill>
                  <a:srgbClr val="FFFF00"/>
                </a:solidFill>
              </a:rPr>
              <a:t>πυκνότητα μάζας 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:  </a:t>
            </a:r>
            <a:r>
              <a:rPr lang="el-GR" altLang="el-GR" b="1" dirty="0" smtClean="0">
                <a:solidFill>
                  <a:srgbClr val="FF0000"/>
                </a:solidFill>
              </a:rPr>
              <a:t>σ </a:t>
            </a:r>
            <a:r>
              <a:rPr lang="el-GR" altLang="el-GR" b="1" dirty="0">
                <a:solidFill>
                  <a:srgbClr val="FF0000"/>
                </a:solidFill>
              </a:rPr>
              <a:t>= 2,4 </a:t>
            </a:r>
            <a:r>
              <a:rPr lang="en-US" altLang="el-GR" b="1" dirty="0">
                <a:solidFill>
                  <a:srgbClr val="FF0000"/>
                </a:solidFill>
              </a:rPr>
              <a:t>k</a:t>
            </a:r>
            <a:r>
              <a:rPr lang="en-US" altLang="el-GR" b="1" dirty="0" smtClean="0">
                <a:solidFill>
                  <a:srgbClr val="FF0000"/>
                </a:solidFill>
              </a:rPr>
              <a:t>g/m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sp>
        <p:nvSpPr>
          <p:cNvPr id="18" name="TextBox 25"/>
          <p:cNvSpPr txBox="1">
            <a:spLocks noChangeArrowheads="1"/>
          </p:cNvSpPr>
          <p:nvPr/>
        </p:nvSpPr>
        <p:spPr bwMode="auto">
          <a:xfrm>
            <a:off x="3131840" y="2411596"/>
            <a:ext cx="5993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Διαιρούμε τη διάταξη σε κατακόρυφες λωρίδες πλάτους </a:t>
            </a:r>
            <a:r>
              <a:rPr lang="en-US" altLang="el-GR" sz="1800" b="1" i="1" dirty="0" smtClean="0">
                <a:solidFill>
                  <a:srgbClr val="FFFF00"/>
                </a:solidFill>
              </a:rPr>
              <a:t>dx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grpSp>
        <p:nvGrpSpPr>
          <p:cNvPr id="19" name="Ομάδα 18"/>
          <p:cNvGrpSpPr/>
          <p:nvPr/>
        </p:nvGrpSpPr>
        <p:grpSpPr>
          <a:xfrm>
            <a:off x="755576" y="822494"/>
            <a:ext cx="1872208" cy="2732584"/>
            <a:chOff x="755576" y="1236464"/>
            <a:chExt cx="1872208" cy="2732584"/>
          </a:xfrm>
        </p:grpSpPr>
        <p:cxnSp>
          <p:nvCxnSpPr>
            <p:cNvPr id="20" name="Ευθεία γραμμή σύνδεσης 19"/>
            <p:cNvCxnSpPr/>
            <p:nvPr/>
          </p:nvCxnSpPr>
          <p:spPr>
            <a:xfrm>
              <a:off x="2627784" y="1236464"/>
              <a:ext cx="0" cy="270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>
              <a:off x="2483768" y="1773056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>
              <a:off x="2339752" y="2244454"/>
              <a:ext cx="0" cy="169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Ευθεία γραμμή σύνδεσης 22"/>
            <p:cNvCxnSpPr/>
            <p:nvPr/>
          </p:nvCxnSpPr>
          <p:spPr>
            <a:xfrm>
              <a:off x="2195736" y="2565096"/>
              <a:ext cx="0" cy="1368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εία γραμμή σύνδεσης 23"/>
            <p:cNvCxnSpPr/>
            <p:nvPr/>
          </p:nvCxnSpPr>
          <p:spPr>
            <a:xfrm>
              <a:off x="2051720" y="2852936"/>
              <a:ext cx="0" cy="1116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εία γραμμή σύνδεσης 24"/>
            <p:cNvCxnSpPr/>
            <p:nvPr/>
          </p:nvCxnSpPr>
          <p:spPr>
            <a:xfrm>
              <a:off x="1907704" y="3068960"/>
              <a:ext cx="0" cy="90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εία γραμμή σύνδεσης 25"/>
            <p:cNvCxnSpPr/>
            <p:nvPr/>
          </p:nvCxnSpPr>
          <p:spPr>
            <a:xfrm>
              <a:off x="1763688" y="3238194"/>
              <a:ext cx="0" cy="72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1619672" y="3390594"/>
              <a:ext cx="0" cy="576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>
              <a:off x="1475656" y="3501008"/>
              <a:ext cx="0" cy="43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>
              <a:off x="1331640" y="3627446"/>
              <a:ext cx="0" cy="324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εία γραμμή σύνδεσης 29"/>
            <p:cNvCxnSpPr/>
            <p:nvPr/>
          </p:nvCxnSpPr>
          <p:spPr>
            <a:xfrm>
              <a:off x="1187624" y="3706146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εία γραμμή σύνδεσης 30"/>
            <p:cNvCxnSpPr/>
            <p:nvPr/>
          </p:nvCxnSpPr>
          <p:spPr>
            <a:xfrm>
              <a:off x="1043608" y="377815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Ευθεία γραμμή σύνδεσης 31"/>
            <p:cNvCxnSpPr/>
            <p:nvPr/>
          </p:nvCxnSpPr>
          <p:spPr>
            <a:xfrm>
              <a:off x="899592" y="3839276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Ευθεία γραμμή σύνδεσης 32"/>
            <p:cNvCxnSpPr/>
            <p:nvPr/>
          </p:nvCxnSpPr>
          <p:spPr>
            <a:xfrm>
              <a:off x="755576" y="3861048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-36512" y="4112100"/>
                <a:ext cx="2393540" cy="118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l-GR" sz="1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  <m:brk m:alnAt="24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σ</m:t>
                              </m:r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ε</m:t>
                              </m:r>
                              <m: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όλη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τη</m:t>
                              </m:r>
                              <m: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μαζα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e>
                      </m:nary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112100"/>
                <a:ext cx="2393540" cy="11891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Αριστερό άγκιστρο 45"/>
          <p:cNvSpPr/>
          <p:nvPr/>
        </p:nvSpPr>
        <p:spPr>
          <a:xfrm>
            <a:off x="2357984" y="4077072"/>
            <a:ext cx="341808" cy="1152128"/>
          </a:xfrm>
          <a:prstGeom prst="leftBrace">
            <a:avLst>
              <a:gd name="adj1" fmla="val 24116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TextBox 46"/>
          <p:cNvSpPr txBox="1"/>
          <p:nvPr/>
        </p:nvSpPr>
        <p:spPr>
          <a:xfrm>
            <a:off x="2576630" y="4077072"/>
            <a:ext cx="4122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>
                <a:solidFill>
                  <a:srgbClr val="FFFF00"/>
                </a:solidFill>
              </a:rPr>
              <a:t>dm</a:t>
            </a:r>
            <a:r>
              <a:rPr lang="en-US" sz="1600" b="1" dirty="0" smtClean="0">
                <a:solidFill>
                  <a:srgbClr val="FFFF00"/>
                </a:solidFill>
              </a:rPr>
              <a:t> = </a:t>
            </a:r>
            <a:r>
              <a:rPr lang="el-GR" sz="1600" b="1" dirty="0" smtClean="0">
                <a:solidFill>
                  <a:srgbClr val="FFFF00"/>
                </a:solidFill>
              </a:rPr>
              <a:t>μάζα μιας κατακόρυφης λωρίδας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endParaRPr lang="el-GR" sz="16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580822" y="4756572"/>
                <a:ext cx="6563178" cy="56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𝚬𝛑𝛊𝛗𝛂𝛎𝛆𝛊𝛂𝛋𝛈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𝛑𝛖𝛋𝛎</m:t>
                      </m:r>
                      <m:r>
                        <m:rPr>
                          <m:sty m:val="p"/>
                        </m:rP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𝛕𝛈𝛕𝛂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𝛍𝛂𝛇𝛂𝛓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𝛔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𝒅𝑺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 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𝒅𝒎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𝒅𝑺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𝒅𝒙</m:t>
                      </m:r>
                    </m:oMath>
                  </m:oMathPara>
                </a14:m>
                <a:endParaRPr lang="el-GR" sz="16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822" y="4756572"/>
                <a:ext cx="6563178" cy="5600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2595118" y="4437112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>
                <a:solidFill>
                  <a:srgbClr val="FFFF00"/>
                </a:solidFill>
              </a:rPr>
              <a:t>dS</a:t>
            </a:r>
            <a:r>
              <a:rPr lang="en-US" sz="1600" b="1" dirty="0" smtClean="0">
                <a:solidFill>
                  <a:srgbClr val="FFFF00"/>
                </a:solidFill>
              </a:rPr>
              <a:t> = </a:t>
            </a:r>
            <a:r>
              <a:rPr lang="el-GR" sz="1600" b="1" dirty="0" smtClean="0">
                <a:solidFill>
                  <a:srgbClr val="FFFF00"/>
                </a:solidFill>
              </a:rPr>
              <a:t>εμβαδό μιας κατακόρυφης λωρίδας: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dS</a:t>
            </a:r>
            <a:r>
              <a:rPr lang="en-US" sz="2000" b="1" i="1" dirty="0" smtClean="0">
                <a:solidFill>
                  <a:srgbClr val="FF0000"/>
                </a:solidFill>
              </a:rPr>
              <a:t> = y dx 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grpSp>
        <p:nvGrpSpPr>
          <p:cNvPr id="50" name="Ομάδα 49"/>
          <p:cNvGrpSpPr/>
          <p:nvPr/>
        </p:nvGrpSpPr>
        <p:grpSpPr>
          <a:xfrm>
            <a:off x="5076057" y="3165280"/>
            <a:ext cx="3528392" cy="1789397"/>
            <a:chOff x="5220072" y="3717008"/>
            <a:chExt cx="3384374" cy="1535386"/>
          </a:xfrm>
        </p:grpSpPr>
        <p:sp>
          <p:nvSpPr>
            <p:cNvPr id="51" name="Ορθογώνιο 50"/>
            <p:cNvSpPr/>
            <p:nvPr/>
          </p:nvSpPr>
          <p:spPr>
            <a:xfrm>
              <a:off x="5220072" y="3717008"/>
              <a:ext cx="936104" cy="36006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2" name="Ομάδα 51"/>
            <p:cNvGrpSpPr/>
            <p:nvPr/>
          </p:nvGrpSpPr>
          <p:grpSpPr>
            <a:xfrm>
              <a:off x="6156169" y="3893249"/>
              <a:ext cx="2448277" cy="1359145"/>
              <a:chOff x="5962483" y="3893268"/>
              <a:chExt cx="1625084" cy="947939"/>
            </a:xfrm>
          </p:grpSpPr>
          <p:cxnSp>
            <p:nvCxnSpPr>
              <p:cNvPr id="53" name="Ευθεία γραμμή σύνδεσης 52"/>
              <p:cNvCxnSpPr>
                <a:stCxn id="51" idx="3"/>
              </p:cNvCxnSpPr>
              <p:nvPr/>
            </p:nvCxnSpPr>
            <p:spPr>
              <a:xfrm flipV="1">
                <a:off x="5962483" y="3893276"/>
                <a:ext cx="16249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Ευθύγραμμο βέλος σύνδεσης 53"/>
              <p:cNvCxnSpPr/>
              <p:nvPr/>
            </p:nvCxnSpPr>
            <p:spPr>
              <a:xfrm>
                <a:off x="7587567" y="3893268"/>
                <a:ext cx="0" cy="947939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/>
          <p:cNvSpPr txBox="1"/>
          <p:nvPr/>
        </p:nvSpPr>
        <p:spPr>
          <a:xfrm>
            <a:off x="7258068" y="5157192"/>
            <a:ext cx="1778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</a:rPr>
              <a:t>dm</a:t>
            </a:r>
            <a:r>
              <a:rPr lang="en-US" sz="2000" b="1" dirty="0" smtClean="0">
                <a:solidFill>
                  <a:srgbClr val="FF0000"/>
                </a:solidFill>
              </a:rPr>
              <a:t> = </a:t>
            </a:r>
            <a:r>
              <a:rPr lang="el-GR" sz="2000" b="1" dirty="0" smtClean="0">
                <a:solidFill>
                  <a:srgbClr val="FF0000"/>
                </a:solidFill>
              </a:rPr>
              <a:t>σ α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dx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l-GR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-36513" y="5517232"/>
                <a:ext cx="9233539" cy="934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</m:t>
                          </m:r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𝜶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𝝈𝜶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𝝈𝜶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sSubSup>
                        <m:sSubSup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800" b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𝐤𝐠</m:t>
                              </m:r>
                              <m:sSup>
                                <m:sSupPr>
                                  <m:ctrlP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1800" b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  <m:sup>
                                  <m:r>
                                    <a:rPr lang="en-US" sz="1800" b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  <m:sup>
                                  <m: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𝐤𝐠</m:t>
                          </m:r>
                        </m:den>
                      </m:f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  <m:r>
                                    <a:rPr lang="en-US" sz="1800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3" y="5517232"/>
                <a:ext cx="9233539" cy="9341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80312" y="6314872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x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cm</a:t>
            </a:r>
            <a:r>
              <a:rPr lang="en-US" b="1" dirty="0" smtClean="0">
                <a:solidFill>
                  <a:srgbClr val="FF0000"/>
                </a:solidFill>
              </a:rPr>
              <a:t> = 1,50 m</a:t>
            </a:r>
            <a:endParaRPr lang="el-GR" b="1" dirty="0">
              <a:solidFill>
                <a:srgbClr val="FF0000"/>
              </a:solidFill>
            </a:endParaRPr>
          </a:p>
        </p:txBody>
      </p:sp>
      <p:grpSp>
        <p:nvGrpSpPr>
          <p:cNvPr id="63" name="Ομάδα 62"/>
          <p:cNvGrpSpPr/>
          <p:nvPr/>
        </p:nvGrpSpPr>
        <p:grpSpPr>
          <a:xfrm>
            <a:off x="118390" y="2257822"/>
            <a:ext cx="8774090" cy="1779945"/>
            <a:chOff x="190398" y="2293653"/>
            <a:chExt cx="8774090" cy="1779945"/>
          </a:xfrm>
        </p:grpSpPr>
        <p:grpSp>
          <p:nvGrpSpPr>
            <p:cNvPr id="34" name="Ομάδα 33"/>
            <p:cNvGrpSpPr/>
            <p:nvPr/>
          </p:nvGrpSpPr>
          <p:grpSpPr>
            <a:xfrm>
              <a:off x="190398" y="2293653"/>
              <a:ext cx="8774090" cy="1779945"/>
              <a:chOff x="190398" y="2293653"/>
              <a:chExt cx="8774090" cy="1779945"/>
            </a:xfrm>
          </p:grpSpPr>
          <p:grpSp>
            <p:nvGrpSpPr>
              <p:cNvPr id="35" name="Ομάδα 34"/>
              <p:cNvGrpSpPr/>
              <p:nvPr/>
            </p:nvGrpSpPr>
            <p:grpSpPr>
              <a:xfrm>
                <a:off x="1979712" y="2564839"/>
                <a:ext cx="6984776" cy="1031814"/>
                <a:chOff x="1979712" y="2564839"/>
                <a:chExt cx="6984776" cy="1031814"/>
              </a:xfrm>
            </p:grpSpPr>
            <p:sp>
              <p:nvSpPr>
                <p:cNvPr id="43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707904" y="2888767"/>
                  <a:ext cx="5256584" cy="7078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sz="1800" b="1" dirty="0" smtClean="0">
                      <a:solidFill>
                        <a:srgbClr val="FFFF00"/>
                      </a:solidFill>
                    </a:rPr>
                    <a:t>Επιλέγουμε τη λωρίδα που απέχει 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altLang="el-GR" sz="1800" b="1" dirty="0" smtClean="0">
                      <a:solidFill>
                        <a:srgbClr val="FFFF00"/>
                      </a:solidFill>
                    </a:rPr>
                    <a:t> </a:t>
                  </a:r>
                  <a:r>
                    <a:rPr lang="el-GR" altLang="el-GR" sz="1800" b="1" dirty="0" smtClean="0">
                      <a:solidFill>
                        <a:srgbClr val="FFFF00"/>
                      </a:solidFill>
                    </a:rPr>
                    <a:t>από τον άξονα 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y</a:t>
                  </a:r>
                  <a:r>
                    <a:rPr lang="el-GR" altLang="el-GR" sz="2000" b="1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el-GR" altLang="el-GR" sz="1800" b="1" dirty="0" smtClean="0">
                      <a:solidFill>
                        <a:srgbClr val="FFFF00"/>
                      </a:solidFill>
                    </a:rPr>
                    <a:t>και έχει ύψος </a:t>
                  </a:r>
                  <a:r>
                    <a:rPr lang="en-US" altLang="el-GR" sz="1800" b="1" dirty="0" smtClean="0">
                      <a:solidFill>
                        <a:srgbClr val="FFFF00"/>
                      </a:solidFill>
                    </a:rPr>
                    <a:t> 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y </a:t>
                  </a:r>
                  <a:r>
                    <a:rPr lang="en-US" altLang="el-GR" sz="2000" b="1" dirty="0" smtClean="0">
                      <a:solidFill>
                        <a:srgbClr val="FF0000"/>
                      </a:solidFill>
                    </a:rPr>
                    <a:t>= </a:t>
                  </a:r>
                  <a:r>
                    <a:rPr lang="el-GR" altLang="el-GR" sz="2000" b="1" dirty="0" smtClean="0">
                      <a:solidFill>
                        <a:srgbClr val="FF0000"/>
                      </a:solidFill>
                    </a:rPr>
                    <a:t>α</a:t>
                  </a:r>
                  <a:r>
                    <a:rPr lang="en-US" altLang="el-GR" sz="2000" b="1" i="1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altLang="el-GR" sz="2000" b="1" baseline="30000" dirty="0" smtClean="0">
                      <a:solidFill>
                        <a:srgbClr val="FF0000"/>
                      </a:solidFill>
                    </a:rPr>
                    <a:t>2</a:t>
                  </a:r>
                  <a:endParaRPr lang="el-GR" altLang="el-GR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4" name="Ορθογώνιο 43"/>
                <p:cNvSpPr/>
                <p:nvPr/>
              </p:nvSpPr>
              <p:spPr>
                <a:xfrm>
                  <a:off x="1979712" y="2564839"/>
                  <a:ext cx="144016" cy="972000"/>
                </a:xfrm>
                <a:prstGeom prst="rect">
                  <a:avLst/>
                </a:prstGeom>
                <a:pattFill prst="dkUpDiag">
                  <a:fgClr>
                    <a:srgbClr val="0000FF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36" name="Ευθεία γραμμή σύνδεσης 35"/>
              <p:cNvCxnSpPr/>
              <p:nvPr/>
            </p:nvCxnSpPr>
            <p:spPr>
              <a:xfrm flipH="1">
                <a:off x="444767" y="2581685"/>
                <a:ext cx="1462937" cy="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Ομάδα 36"/>
              <p:cNvGrpSpPr/>
              <p:nvPr/>
            </p:nvGrpSpPr>
            <p:grpSpPr>
              <a:xfrm>
                <a:off x="190398" y="2293653"/>
                <a:ext cx="2168404" cy="1779945"/>
                <a:chOff x="190398" y="2293653"/>
                <a:chExt cx="2168404" cy="1779945"/>
              </a:xfrm>
            </p:grpSpPr>
            <p:sp>
              <p:nvSpPr>
                <p:cNvPr id="40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90398" y="2293653"/>
                  <a:ext cx="29848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smtClean="0">
                      <a:solidFill>
                        <a:srgbClr val="FFFF00"/>
                      </a:solidFill>
                    </a:rPr>
                    <a:t>y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1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809672" y="3673488"/>
                  <a:ext cx="441146" cy="40011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smtClean="0">
                      <a:solidFill>
                        <a:srgbClr val="FFFF00"/>
                      </a:solidFill>
                    </a:rPr>
                    <a:t>dx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42" name="Ευθύγραμμο βέλος σύνδεσης 41"/>
                <p:cNvCxnSpPr/>
                <p:nvPr/>
              </p:nvCxnSpPr>
              <p:spPr>
                <a:xfrm flipH="1">
                  <a:off x="2106802" y="3789040"/>
                  <a:ext cx="252000" cy="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0" name="Ευθύγραμμο βέλος σύνδεσης 59"/>
            <p:cNvCxnSpPr/>
            <p:nvPr/>
          </p:nvCxnSpPr>
          <p:spPr>
            <a:xfrm flipH="1">
              <a:off x="543960" y="3789040"/>
              <a:ext cx="576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25"/>
            <p:cNvSpPr txBox="1">
              <a:spLocks noChangeArrowheads="1"/>
            </p:cNvSpPr>
            <p:nvPr/>
          </p:nvSpPr>
          <p:spPr bwMode="auto">
            <a:xfrm>
              <a:off x="1082077" y="3573016"/>
              <a:ext cx="312906" cy="4001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smtClean="0">
                  <a:solidFill>
                    <a:srgbClr val="FFFF00"/>
                  </a:solidFill>
                </a:rPr>
                <a:t>x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62" name="Ευθύγραμμο βέλος σύνδεσης 61"/>
            <p:cNvCxnSpPr/>
            <p:nvPr/>
          </p:nvCxnSpPr>
          <p:spPr>
            <a:xfrm flipH="1">
              <a:off x="1386786" y="3789040"/>
              <a:ext cx="576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Ορθογώνιο 63"/>
          <p:cNvSpPr/>
          <p:nvPr/>
        </p:nvSpPr>
        <p:spPr>
          <a:xfrm>
            <a:off x="3069610" y="836712"/>
            <a:ext cx="1967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solidFill>
                  <a:srgbClr val="FFFF00"/>
                </a:solidFill>
              </a:rPr>
              <a:t>με</a:t>
            </a:r>
            <a:r>
              <a:rPr lang="el-GR" altLang="el-GR" sz="2000" b="1" dirty="0" smtClean="0">
                <a:solidFill>
                  <a:srgbClr val="FF0000"/>
                </a:solidFill>
              </a:rPr>
              <a:t>   α =  2,0 </a:t>
            </a:r>
            <a:r>
              <a:rPr lang="en-US" altLang="el-GR" sz="2000" b="1" dirty="0" smtClean="0">
                <a:solidFill>
                  <a:srgbClr val="FF0000"/>
                </a:solidFill>
              </a:rPr>
              <a:t>m</a:t>
            </a:r>
            <a:r>
              <a:rPr lang="en-US" altLang="el-GR" sz="2000" b="1" baseline="30000" dirty="0" smtClean="0">
                <a:solidFill>
                  <a:srgbClr val="FF0000"/>
                </a:solidFill>
              </a:rPr>
              <a:t> –1 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συνέχεια)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39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5" grpId="0"/>
      <p:bldP spid="46" grpId="0" animBg="1"/>
      <p:bldP spid="47" grpId="0"/>
      <p:bldP spid="48" grpId="0"/>
      <p:bldP spid="49" grpId="0"/>
      <p:bldP spid="55" grpId="0"/>
      <p:bldP spid="56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4" y="824012"/>
            <a:ext cx="2160000" cy="27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1169988" y="0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25"/>
          <p:cNvSpPr txBox="1">
            <a:spLocks noChangeArrowheads="1"/>
          </p:cNvSpPr>
          <p:nvPr/>
        </p:nvSpPr>
        <p:spPr bwMode="auto">
          <a:xfrm>
            <a:off x="2987824" y="476092"/>
            <a:ext cx="614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Το καμπύλο τμήμα της διάταξης είναι της μορφής:  </a:t>
            </a:r>
            <a:r>
              <a:rPr lang="en-US" altLang="el-GR" b="1" i="1" dirty="0" smtClean="0">
                <a:solidFill>
                  <a:srgbClr val="FF0000"/>
                </a:solidFill>
              </a:rPr>
              <a:t>y</a:t>
            </a:r>
            <a:r>
              <a:rPr lang="en-US" altLang="el-GR" b="1" dirty="0" smtClean="0">
                <a:solidFill>
                  <a:srgbClr val="FF0000"/>
                </a:solidFill>
              </a:rPr>
              <a:t> = </a:t>
            </a:r>
            <a:r>
              <a:rPr lang="el-GR" altLang="el-GR" b="1" dirty="0" smtClean="0">
                <a:solidFill>
                  <a:srgbClr val="FF0000"/>
                </a:solidFill>
              </a:rPr>
              <a:t>α</a:t>
            </a:r>
            <a:r>
              <a:rPr lang="en-US" altLang="el-GR" b="1" i="1" dirty="0" smtClean="0">
                <a:solidFill>
                  <a:srgbClr val="FF0000"/>
                </a:solidFill>
              </a:rPr>
              <a:t>x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grpSp>
        <p:nvGrpSpPr>
          <p:cNvPr id="62" name="Ομάδα 61"/>
          <p:cNvGrpSpPr/>
          <p:nvPr/>
        </p:nvGrpSpPr>
        <p:grpSpPr>
          <a:xfrm>
            <a:off x="-47676" y="44624"/>
            <a:ext cx="3348406" cy="3888718"/>
            <a:chOff x="-47676" y="125924"/>
            <a:chExt cx="3348406" cy="3888718"/>
          </a:xfrm>
        </p:grpSpPr>
        <p:cxnSp>
          <p:nvCxnSpPr>
            <p:cNvPr id="63" name="Ευθεία γραμμή σύνδεσης 62"/>
            <p:cNvCxnSpPr/>
            <p:nvPr/>
          </p:nvCxnSpPr>
          <p:spPr>
            <a:xfrm>
              <a:off x="395536" y="918012"/>
              <a:ext cx="2196000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Ομάδα 64"/>
            <p:cNvGrpSpPr/>
            <p:nvPr/>
          </p:nvGrpSpPr>
          <p:grpSpPr>
            <a:xfrm>
              <a:off x="-47676" y="125924"/>
              <a:ext cx="3348406" cy="3888718"/>
              <a:chOff x="-47676" y="125924"/>
              <a:chExt cx="3348406" cy="3888718"/>
            </a:xfrm>
          </p:grpSpPr>
          <p:cxnSp>
            <p:nvCxnSpPr>
              <p:cNvPr id="67" name="Ευθεία γραμμή σύνδεσης 66"/>
              <p:cNvCxnSpPr/>
              <p:nvPr/>
            </p:nvCxnSpPr>
            <p:spPr>
              <a:xfrm>
                <a:off x="467784" y="341948"/>
                <a:ext cx="0" cy="3564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25"/>
              <p:cNvSpPr txBox="1">
                <a:spLocks noChangeArrowheads="1"/>
              </p:cNvSpPr>
              <p:nvPr/>
            </p:nvSpPr>
            <p:spPr bwMode="auto">
              <a:xfrm>
                <a:off x="2987824" y="3582308"/>
                <a:ext cx="312906" cy="400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" name="TextBox 25"/>
              <p:cNvSpPr txBox="1">
                <a:spLocks noChangeArrowheads="1"/>
              </p:cNvSpPr>
              <p:nvPr/>
            </p:nvSpPr>
            <p:spPr bwMode="auto">
              <a:xfrm>
                <a:off x="169064" y="125924"/>
                <a:ext cx="2984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y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" name="TextBox 25"/>
              <p:cNvSpPr txBox="1">
                <a:spLocks noChangeArrowheads="1"/>
              </p:cNvSpPr>
              <p:nvPr/>
            </p:nvSpPr>
            <p:spPr bwMode="auto">
              <a:xfrm>
                <a:off x="2495381" y="36760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2m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" name="TextBox 25"/>
              <p:cNvSpPr txBox="1">
                <a:spLocks noChangeArrowheads="1"/>
              </p:cNvSpPr>
              <p:nvPr/>
            </p:nvSpPr>
            <p:spPr bwMode="auto">
              <a:xfrm>
                <a:off x="-47676" y="7019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8m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72" name="Ευθεία γραμμή σύνδεσης 71"/>
              <p:cNvCxnSpPr/>
              <p:nvPr/>
            </p:nvCxnSpPr>
            <p:spPr>
              <a:xfrm rot="5400000">
                <a:off x="1745520" y="2160316"/>
                <a:ext cx="0" cy="2988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25"/>
          <p:cNvSpPr txBox="1">
            <a:spLocks noChangeArrowheads="1"/>
          </p:cNvSpPr>
          <p:nvPr/>
        </p:nvSpPr>
        <p:spPr bwMode="auto">
          <a:xfrm>
            <a:off x="3214734" y="1916832"/>
            <a:ext cx="466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b="1" dirty="0" smtClean="0">
                <a:solidFill>
                  <a:srgbClr val="FF0000"/>
                </a:solidFill>
              </a:rPr>
              <a:t>Υπολογισμός της Συνιστώσας </a:t>
            </a:r>
            <a:r>
              <a:rPr lang="en-US" altLang="el-GR" b="1" i="1" dirty="0" err="1" smtClean="0">
                <a:solidFill>
                  <a:srgbClr val="FF0000"/>
                </a:solidFill>
              </a:rPr>
              <a:t>y</a:t>
            </a:r>
            <a:r>
              <a:rPr lang="en-US" altLang="el-GR" b="1" i="1" baseline="-25000" dirty="0" err="1" smtClean="0">
                <a:solidFill>
                  <a:srgbClr val="FF0000"/>
                </a:solidFill>
              </a:rPr>
              <a:t>cm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sp>
        <p:nvSpPr>
          <p:cNvPr id="74" name="Ορθογώνιο 73"/>
          <p:cNvSpPr/>
          <p:nvPr/>
        </p:nvSpPr>
        <p:spPr>
          <a:xfrm>
            <a:off x="3016334" y="1196752"/>
            <a:ext cx="5228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Επιφανειακή </a:t>
            </a:r>
            <a:r>
              <a:rPr lang="el-GR" altLang="el-GR" sz="1800" b="1" dirty="0">
                <a:solidFill>
                  <a:srgbClr val="FFFF00"/>
                </a:solidFill>
              </a:rPr>
              <a:t>πυκνότητα μάζας 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:  </a:t>
            </a:r>
            <a:r>
              <a:rPr lang="el-GR" altLang="el-GR" b="1" dirty="0" smtClean="0">
                <a:solidFill>
                  <a:srgbClr val="FF0000"/>
                </a:solidFill>
              </a:rPr>
              <a:t>σ </a:t>
            </a:r>
            <a:r>
              <a:rPr lang="el-GR" altLang="el-GR" b="1" dirty="0">
                <a:solidFill>
                  <a:srgbClr val="FF0000"/>
                </a:solidFill>
              </a:rPr>
              <a:t>= 2,4 </a:t>
            </a:r>
            <a:r>
              <a:rPr lang="en-US" altLang="el-GR" b="1" dirty="0">
                <a:solidFill>
                  <a:srgbClr val="FF0000"/>
                </a:solidFill>
              </a:rPr>
              <a:t>k</a:t>
            </a:r>
            <a:r>
              <a:rPr lang="en-US" altLang="el-GR" b="1" dirty="0" smtClean="0">
                <a:solidFill>
                  <a:srgbClr val="FF0000"/>
                </a:solidFill>
              </a:rPr>
              <a:t>g/m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sp>
        <p:nvSpPr>
          <p:cNvPr id="75" name="TextBox 25"/>
          <p:cNvSpPr txBox="1">
            <a:spLocks noChangeArrowheads="1"/>
          </p:cNvSpPr>
          <p:nvPr/>
        </p:nvSpPr>
        <p:spPr bwMode="auto">
          <a:xfrm>
            <a:off x="3203848" y="2348880"/>
            <a:ext cx="56074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Διαιρούμε τη διάταξη σε οριζόντιες</a:t>
            </a:r>
            <a:r>
              <a:rPr lang="en-US" altLang="el-GR" sz="1800" b="1" dirty="0" smtClean="0">
                <a:solidFill>
                  <a:srgbClr val="FFFF00"/>
                </a:solidFill>
              </a:rPr>
              <a:t> 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λωρίδες πλάτους </a:t>
            </a:r>
            <a:r>
              <a:rPr lang="en-US" altLang="el-GR" sz="1800" b="1" i="1" dirty="0" err="1" smtClean="0">
                <a:solidFill>
                  <a:srgbClr val="FFFF00"/>
                </a:solidFill>
              </a:rPr>
              <a:t>dy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646060" y="3429000"/>
                <a:ext cx="2150076" cy="1067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l-GR" sz="1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  <m:brk m:alnAt="24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σ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ε</m:t>
                              </m:r>
                              <m: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όλη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τη</m:t>
                              </m:r>
                              <m: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μαζα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e>
                      </m:nary>
                    </m:oMath>
                  </m:oMathPara>
                </a14:m>
                <a:endParaRPr lang="el-GR" sz="16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060" y="3429000"/>
                <a:ext cx="2150076" cy="1067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35496" y="4509120"/>
            <a:ext cx="4122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>
                <a:solidFill>
                  <a:srgbClr val="FFFF00"/>
                </a:solidFill>
              </a:rPr>
              <a:t>dm</a:t>
            </a:r>
            <a:r>
              <a:rPr lang="en-US" sz="1600" b="1" dirty="0" smtClean="0">
                <a:solidFill>
                  <a:srgbClr val="FFFF00"/>
                </a:solidFill>
              </a:rPr>
              <a:t> = </a:t>
            </a:r>
            <a:r>
              <a:rPr lang="el-GR" sz="1600" b="1" dirty="0" smtClean="0">
                <a:solidFill>
                  <a:srgbClr val="FFFF00"/>
                </a:solidFill>
              </a:rPr>
              <a:t>μάζα μιας οριζόντιας λωρίδας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endParaRPr lang="el-GR" sz="16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35496" y="5401966"/>
                <a:ext cx="7285969" cy="560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𝚬𝛑𝛊𝛗𝛂𝛎𝛆𝛊𝛂𝛋𝛈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𝛑𝛖𝛋𝛎</m:t>
                      </m:r>
                      <m:r>
                        <m:rPr>
                          <m:sty m:val="p"/>
                        </m:rP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𝛕𝛈𝛕𝛂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𝛍𝛂𝛇𝛂𝛓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𝛔</m:t>
                      </m:r>
                      <m:r>
                        <a:rPr lang="el-GR" sz="16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𝒅𝑺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   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𝒅𝒎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𝒅𝑺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en-US" sz="1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𝒅𝒚</m:t>
                      </m:r>
                    </m:oMath>
                  </m:oMathPara>
                </a14:m>
                <a:endParaRPr lang="el-GR" sz="1600" b="1" i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401966"/>
                <a:ext cx="7285969" cy="5600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35496" y="486916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>
                <a:solidFill>
                  <a:srgbClr val="FFFF00"/>
                </a:solidFill>
              </a:rPr>
              <a:t>dS</a:t>
            </a:r>
            <a:r>
              <a:rPr lang="en-US" sz="1600" b="1" dirty="0" smtClean="0">
                <a:solidFill>
                  <a:srgbClr val="FFFF00"/>
                </a:solidFill>
              </a:rPr>
              <a:t> = </a:t>
            </a:r>
            <a:r>
              <a:rPr lang="el-GR" sz="1600" b="1" dirty="0" smtClean="0">
                <a:solidFill>
                  <a:srgbClr val="FFFF00"/>
                </a:solidFill>
              </a:rPr>
              <a:t>εμβαδό μιας οριζόντιας λωρίδας: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dS</a:t>
            </a:r>
            <a:r>
              <a:rPr lang="en-US" sz="2000" b="1" i="1" dirty="0" smtClean="0">
                <a:solidFill>
                  <a:srgbClr val="FF0000"/>
                </a:solidFill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(2</a:t>
            </a:r>
            <a:r>
              <a:rPr lang="en-US" sz="2000" b="1" i="1" dirty="0" smtClean="0">
                <a:solidFill>
                  <a:srgbClr val="FF0000"/>
                </a:solidFill>
              </a:rPr>
              <a:t> – x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dy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sp>
        <p:nvSpPr>
          <p:cNvPr id="114" name="Ορθογώνιο 113"/>
          <p:cNvSpPr/>
          <p:nvPr/>
        </p:nvSpPr>
        <p:spPr>
          <a:xfrm>
            <a:off x="3019309" y="836712"/>
            <a:ext cx="1967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solidFill>
                  <a:srgbClr val="FFFF00"/>
                </a:solidFill>
              </a:rPr>
              <a:t>με</a:t>
            </a:r>
            <a:r>
              <a:rPr lang="el-GR" altLang="el-GR" sz="2000" b="1" dirty="0" smtClean="0">
                <a:solidFill>
                  <a:srgbClr val="FF0000"/>
                </a:solidFill>
              </a:rPr>
              <a:t>   α =  2,0 </a:t>
            </a:r>
            <a:r>
              <a:rPr lang="en-US" altLang="el-GR" sz="2000" b="1" dirty="0" smtClean="0">
                <a:solidFill>
                  <a:srgbClr val="FF0000"/>
                </a:solidFill>
              </a:rPr>
              <a:t>m</a:t>
            </a:r>
            <a:r>
              <a:rPr lang="en-US" altLang="el-GR" sz="2000" b="1" baseline="30000" dirty="0" smtClean="0">
                <a:solidFill>
                  <a:srgbClr val="FF0000"/>
                </a:solidFill>
              </a:rPr>
              <a:t> –1 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1010950" y="980806"/>
            <a:ext cx="1640343" cy="2456578"/>
            <a:chOff x="1010950" y="1052814"/>
            <a:chExt cx="1640343" cy="2456578"/>
          </a:xfrm>
        </p:grpSpPr>
        <p:grpSp>
          <p:nvGrpSpPr>
            <p:cNvPr id="76" name="Ομάδα 75"/>
            <p:cNvGrpSpPr/>
            <p:nvPr/>
          </p:nvGrpSpPr>
          <p:grpSpPr>
            <a:xfrm rot="16200000" flipH="1">
              <a:off x="1271767" y="1545537"/>
              <a:ext cx="1872249" cy="886803"/>
              <a:chOff x="755576" y="3122226"/>
              <a:chExt cx="1872249" cy="873982"/>
            </a:xfrm>
          </p:grpSpPr>
          <p:cxnSp>
            <p:nvCxnSpPr>
              <p:cNvPr id="77" name="Ευθεία γραμμή σύνδεσης 76"/>
              <p:cNvCxnSpPr/>
              <p:nvPr/>
            </p:nvCxnSpPr>
            <p:spPr>
              <a:xfrm>
                <a:off x="2627825" y="3122226"/>
                <a:ext cx="0" cy="8515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>
                <a:off x="2483773" y="3243112"/>
                <a:ext cx="0" cy="74506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Ευθεία γραμμή σύνδεσης 78"/>
              <p:cNvCxnSpPr/>
              <p:nvPr/>
            </p:nvCxnSpPr>
            <p:spPr>
              <a:xfrm>
                <a:off x="2339765" y="3334341"/>
                <a:ext cx="0" cy="6386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Ευθεία γραμμή σύνδεσης 79"/>
              <p:cNvCxnSpPr/>
              <p:nvPr/>
            </p:nvCxnSpPr>
            <p:spPr>
              <a:xfrm>
                <a:off x="2195737" y="3435187"/>
                <a:ext cx="0" cy="53219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Ευθεία γραμμή σύνδεσης 80"/>
              <p:cNvCxnSpPr/>
              <p:nvPr/>
            </p:nvCxnSpPr>
            <p:spPr>
              <a:xfrm>
                <a:off x="2051733" y="3501122"/>
                <a:ext cx="0" cy="4612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Ευθεία γραμμή σύνδεσης 81"/>
              <p:cNvCxnSpPr/>
              <p:nvPr/>
            </p:nvCxnSpPr>
            <p:spPr>
              <a:xfrm>
                <a:off x="1907710" y="3586011"/>
                <a:ext cx="0" cy="39027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Ευθεία γραμμή σύνδεσης 82"/>
              <p:cNvCxnSpPr/>
              <p:nvPr/>
            </p:nvCxnSpPr>
            <p:spPr>
              <a:xfrm>
                <a:off x="1763692" y="3618202"/>
                <a:ext cx="0" cy="3547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Ευθεία γραμμή σύνδεσης 83"/>
              <p:cNvCxnSpPr/>
              <p:nvPr/>
            </p:nvCxnSpPr>
            <p:spPr>
              <a:xfrm>
                <a:off x="1619678" y="3699882"/>
                <a:ext cx="0" cy="24835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Ευθεία γραμμή σύνδεσης 84"/>
              <p:cNvCxnSpPr/>
              <p:nvPr/>
            </p:nvCxnSpPr>
            <p:spPr>
              <a:xfrm>
                <a:off x="1475659" y="3764647"/>
                <a:ext cx="0" cy="21287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Ευθεία γραμμή σύνδεσης 85"/>
              <p:cNvCxnSpPr/>
              <p:nvPr/>
            </p:nvCxnSpPr>
            <p:spPr>
              <a:xfrm>
                <a:off x="1331640" y="3798898"/>
                <a:ext cx="0" cy="17739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Ευθεία γραμμή σύνδεσης 86"/>
              <p:cNvCxnSpPr/>
              <p:nvPr/>
            </p:nvCxnSpPr>
            <p:spPr>
              <a:xfrm>
                <a:off x="1187630" y="3834891"/>
                <a:ext cx="0" cy="14191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Ευθεία γραμμή σύνδεσης 87"/>
              <p:cNvCxnSpPr/>
              <p:nvPr/>
            </p:nvCxnSpPr>
            <p:spPr>
              <a:xfrm>
                <a:off x="1043611" y="3850469"/>
                <a:ext cx="0" cy="144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Ευθεία γραμμή σύνδεσης 88"/>
              <p:cNvCxnSpPr/>
              <p:nvPr/>
            </p:nvCxnSpPr>
            <p:spPr>
              <a:xfrm>
                <a:off x="899592" y="3875740"/>
                <a:ext cx="0" cy="108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Ευθεία γραμμή σύνδεσης 89"/>
              <p:cNvCxnSpPr/>
              <p:nvPr/>
            </p:nvCxnSpPr>
            <p:spPr>
              <a:xfrm>
                <a:off x="755576" y="3925250"/>
                <a:ext cx="0" cy="7095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Ευθεία γραμμή σύνδεσης 115"/>
            <p:cNvCxnSpPr/>
            <p:nvPr/>
          </p:nvCxnSpPr>
          <p:spPr>
            <a:xfrm rot="16200000" flipH="1">
              <a:off x="2123250" y="2582959"/>
              <a:ext cx="0" cy="97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Ευθεία γραμμή σύνδεσης 116"/>
            <p:cNvCxnSpPr/>
            <p:nvPr/>
          </p:nvCxnSpPr>
          <p:spPr>
            <a:xfrm rot="16200000" flipH="1">
              <a:off x="2051656" y="2636975"/>
              <a:ext cx="0" cy="115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Ευθεία γραμμή σύνδεσης 117"/>
            <p:cNvCxnSpPr/>
            <p:nvPr/>
          </p:nvCxnSpPr>
          <p:spPr>
            <a:xfrm rot="16200000" flipH="1">
              <a:off x="1965110" y="2690992"/>
              <a:ext cx="0" cy="133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Ευθεία γραμμή σύνδεσης 118"/>
            <p:cNvCxnSpPr/>
            <p:nvPr/>
          </p:nvCxnSpPr>
          <p:spPr>
            <a:xfrm rot="16200000" flipH="1">
              <a:off x="1820950" y="2699392"/>
              <a:ext cx="0" cy="162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/>
        </p:nvGrpSpPr>
        <p:grpSpPr>
          <a:xfrm>
            <a:off x="4960" y="2456920"/>
            <a:ext cx="9031536" cy="1404128"/>
            <a:chOff x="4960" y="2456920"/>
            <a:chExt cx="9031536" cy="1404128"/>
          </a:xfrm>
        </p:grpSpPr>
        <p:cxnSp>
          <p:nvCxnSpPr>
            <p:cNvPr id="125" name="Ευθύγραμμο βέλος σύνδεσης 124"/>
            <p:cNvCxnSpPr/>
            <p:nvPr/>
          </p:nvCxnSpPr>
          <p:spPr>
            <a:xfrm flipH="1">
              <a:off x="1331704" y="3645024"/>
              <a:ext cx="468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Ομάδα 7"/>
            <p:cNvGrpSpPr/>
            <p:nvPr/>
          </p:nvGrpSpPr>
          <p:grpSpPr>
            <a:xfrm>
              <a:off x="4960" y="2456920"/>
              <a:ext cx="9031536" cy="1404128"/>
              <a:chOff x="4960" y="2456920"/>
              <a:chExt cx="9031536" cy="1404128"/>
            </a:xfrm>
          </p:grpSpPr>
          <p:cxnSp>
            <p:nvCxnSpPr>
              <p:cNvPr id="124" name="Ευθύγραμμο βέλος σύνδεσης 123"/>
              <p:cNvCxnSpPr/>
              <p:nvPr/>
            </p:nvCxnSpPr>
            <p:spPr>
              <a:xfrm flipH="1">
                <a:off x="488878" y="3645024"/>
                <a:ext cx="576000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Ομάδα 5"/>
              <p:cNvGrpSpPr/>
              <p:nvPr/>
            </p:nvGrpSpPr>
            <p:grpSpPr>
              <a:xfrm>
                <a:off x="4960" y="2456920"/>
                <a:ext cx="9031536" cy="1404128"/>
                <a:chOff x="4960" y="2456920"/>
                <a:chExt cx="9031536" cy="1404128"/>
              </a:xfrm>
            </p:grpSpPr>
            <p:cxnSp>
              <p:nvCxnSpPr>
                <p:cNvPr id="120" name="Ευθύγραμμο βέλος σύνδεσης 119"/>
                <p:cNvCxnSpPr/>
                <p:nvPr/>
              </p:nvCxnSpPr>
              <p:spPr>
                <a:xfrm rot="5400000">
                  <a:off x="-27472" y="3214822"/>
                  <a:ext cx="702000" cy="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Ευθύγραμμο βέλος σύνδεσης 120"/>
                <p:cNvCxnSpPr/>
                <p:nvPr/>
              </p:nvCxnSpPr>
              <p:spPr>
                <a:xfrm rot="16200000" flipH="1">
                  <a:off x="197528" y="2582920"/>
                  <a:ext cx="252000" cy="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960" y="2564904"/>
                  <a:ext cx="429926" cy="40011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 err="1" smtClean="0">
                      <a:solidFill>
                        <a:srgbClr val="FFFF00"/>
                      </a:solidFill>
                    </a:rPr>
                    <a:t>dy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p:grpSp>
              <p:nvGrpSpPr>
                <p:cNvPr id="4" name="Ομάδα 3"/>
                <p:cNvGrpSpPr/>
                <p:nvPr/>
              </p:nvGrpSpPr>
              <p:grpSpPr>
                <a:xfrm>
                  <a:off x="140162" y="2708920"/>
                  <a:ext cx="8896334" cy="1152128"/>
                  <a:chOff x="140162" y="2708920"/>
                  <a:chExt cx="8896334" cy="1152128"/>
                </a:xfrm>
              </p:grpSpPr>
              <p:grpSp>
                <p:nvGrpSpPr>
                  <p:cNvPr id="91" name="Ομάδα 90"/>
                  <p:cNvGrpSpPr/>
                  <p:nvPr/>
                </p:nvGrpSpPr>
                <p:grpSpPr>
                  <a:xfrm>
                    <a:off x="140162" y="2708921"/>
                    <a:ext cx="8896334" cy="1152127"/>
                    <a:chOff x="140162" y="2780929"/>
                    <a:chExt cx="8896334" cy="1152127"/>
                  </a:xfrm>
                </p:grpSpPr>
                <p:grpSp>
                  <p:nvGrpSpPr>
                    <p:cNvPr id="92" name="Ομάδα 91"/>
                    <p:cNvGrpSpPr/>
                    <p:nvPr/>
                  </p:nvGrpSpPr>
                  <p:grpSpPr>
                    <a:xfrm>
                      <a:off x="1810670" y="2780929"/>
                      <a:ext cx="7225826" cy="749115"/>
                      <a:chOff x="1810670" y="2780929"/>
                      <a:chExt cx="7225826" cy="749115"/>
                    </a:xfrm>
                  </p:grpSpPr>
                  <p:sp>
                    <p:nvSpPr>
                      <p:cNvPr id="100" name="Text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79912" y="2852936"/>
                        <a:ext cx="5256584" cy="677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l-GR" altLang="el-GR" sz="1800" b="1" dirty="0" smtClean="0">
                            <a:solidFill>
                              <a:srgbClr val="FFFF00"/>
                            </a:solidFill>
                          </a:rPr>
                          <a:t>Επιλέγουμε τη λωρίδα που απέχει </a:t>
                        </a:r>
                        <a:r>
                          <a:rPr lang="en-US" altLang="el-GR" sz="1800" b="1" i="1" dirty="0" smtClean="0">
                            <a:solidFill>
                              <a:srgbClr val="FF0000"/>
                            </a:solidFill>
                          </a:rPr>
                          <a:t>y </a:t>
                        </a:r>
                        <a:r>
                          <a:rPr lang="el-GR" altLang="el-GR" sz="1800" b="1" dirty="0" smtClean="0">
                            <a:solidFill>
                              <a:srgbClr val="FFFF00"/>
                            </a:solidFill>
                          </a:rPr>
                          <a:t>από τον άξονα</a:t>
                        </a:r>
                        <a:r>
                          <a:rPr lang="en-US" altLang="el-GR" sz="1800" b="1" dirty="0" smtClean="0">
                            <a:solidFill>
                              <a:srgbClr val="FFFF00"/>
                            </a:solidFill>
                          </a:rPr>
                          <a:t> </a:t>
                        </a:r>
                        <a:r>
                          <a:rPr lang="en-US" altLang="el-GR" sz="1800" b="1" i="1" dirty="0" smtClean="0">
                            <a:solidFill>
                              <a:srgbClr val="FF0000"/>
                            </a:solidFill>
                          </a:rPr>
                          <a:t>x</a:t>
                        </a:r>
                        <a:r>
                          <a:rPr lang="el-GR" altLang="el-GR" sz="1800" b="1" dirty="0" smtClean="0">
                            <a:solidFill>
                              <a:srgbClr val="FFFF00"/>
                            </a:solidFill>
                          </a:rPr>
                          <a:t> και έχει μήκος  </a:t>
                        </a:r>
                        <a:r>
                          <a:rPr lang="en-US" altLang="el-GR" sz="2000" b="1" i="1" dirty="0" smtClean="0">
                            <a:solidFill>
                              <a:srgbClr val="FF0000"/>
                            </a:solidFill>
                          </a:rPr>
                          <a:t>l </a:t>
                        </a:r>
                        <a:r>
                          <a:rPr lang="en-US" altLang="el-GR" sz="2000" b="1" dirty="0" smtClean="0">
                            <a:solidFill>
                              <a:srgbClr val="FF0000"/>
                            </a:solidFill>
                          </a:rPr>
                          <a:t>= 2–</a:t>
                        </a:r>
                        <a:r>
                          <a:rPr lang="en-US" altLang="el-GR" sz="2000" b="1" i="1" dirty="0" smtClean="0">
                            <a:solidFill>
                              <a:srgbClr val="FF0000"/>
                            </a:solidFill>
                          </a:rPr>
                          <a:t>x</a:t>
                        </a:r>
                        <a:r>
                          <a:rPr lang="en-US" altLang="el-GR" sz="2000" b="1" dirty="0" smtClean="0">
                            <a:solidFill>
                              <a:srgbClr val="FF0000"/>
                            </a:solidFill>
                          </a:rPr>
                          <a:t>  </a:t>
                        </a:r>
                        <a:endParaRPr lang="el-GR" altLang="el-GR" sz="20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01" name="Ορθογώνιο 100"/>
                      <p:cNvSpPr/>
                      <p:nvPr/>
                    </p:nvSpPr>
                    <p:spPr>
                      <a:xfrm rot="16200000">
                        <a:off x="2143662" y="2447937"/>
                        <a:ext cx="144016" cy="810000"/>
                      </a:xfrm>
                      <a:prstGeom prst="rect">
                        <a:avLst/>
                      </a:prstGeom>
                      <a:pattFill prst="dkUpDiag">
                        <a:fgClr>
                          <a:srgbClr val="0000FF"/>
                        </a:fgClr>
                        <a:bgClr>
                          <a:schemeClr val="bg1"/>
                        </a:bgClr>
                      </a:pattFill>
                      <a:ln w="9525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cxnSp>
                  <p:nvCxnSpPr>
                    <p:cNvPr id="93" name="Ευθεία γραμμή σύνδεσης 92"/>
                    <p:cNvCxnSpPr/>
                    <p:nvPr/>
                  </p:nvCxnSpPr>
                  <p:spPr>
                    <a:xfrm flipH="1">
                      <a:off x="444767" y="2924944"/>
                      <a:ext cx="1462937" cy="0"/>
                    </a:xfrm>
                    <a:prstGeom prst="line">
                      <a:avLst/>
                    </a:prstGeom>
                    <a:ln>
                      <a:solidFill>
                        <a:srgbClr val="FFFF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4" name="Ομάδα 93"/>
                    <p:cNvGrpSpPr/>
                    <p:nvPr/>
                  </p:nvGrpSpPr>
                  <p:grpSpPr>
                    <a:xfrm>
                      <a:off x="140162" y="3090732"/>
                      <a:ext cx="2728736" cy="842324"/>
                      <a:chOff x="140162" y="3090732"/>
                      <a:chExt cx="2728736" cy="842324"/>
                    </a:xfrm>
                  </p:grpSpPr>
                  <p:sp>
                    <p:nvSpPr>
                      <p:cNvPr id="96" name="Text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26995" y="3532946"/>
                        <a:ext cx="312906" cy="400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l-GR" sz="2000" b="1" i="1" dirty="0" smtClean="0">
                            <a:solidFill>
                              <a:srgbClr val="FFFF00"/>
                            </a:solidFill>
                          </a:rPr>
                          <a:t>x</a:t>
                        </a:r>
                        <a:endParaRPr lang="el-GR" altLang="el-GR" sz="2000" b="1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  <p:sp>
                    <p:nvSpPr>
                      <p:cNvPr id="98" name="Text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68354" y="3583902"/>
                        <a:ext cx="681597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l-GR" sz="1600" b="1" dirty="0" smtClean="0">
                            <a:solidFill>
                              <a:srgbClr val="FFFF00"/>
                            </a:solidFill>
                          </a:rPr>
                          <a:t>(2</a:t>
                        </a:r>
                        <a:r>
                          <a:rPr lang="en-US" altLang="el-GR" sz="1600" b="1" i="1" dirty="0" smtClean="0">
                            <a:solidFill>
                              <a:srgbClr val="FFFF00"/>
                            </a:solidFill>
                          </a:rPr>
                          <a:t>–x</a:t>
                        </a:r>
                        <a:r>
                          <a:rPr lang="en-US" altLang="el-GR" sz="1600" b="1" dirty="0" smtClean="0">
                            <a:solidFill>
                              <a:srgbClr val="FFFF00"/>
                            </a:solidFill>
                          </a:rPr>
                          <a:t>)</a:t>
                        </a:r>
                        <a:r>
                          <a:rPr lang="en-US" altLang="el-GR" sz="1600" b="1" i="1" dirty="0" smtClean="0">
                            <a:solidFill>
                              <a:srgbClr val="FFFF00"/>
                            </a:solidFill>
                          </a:rPr>
                          <a:t> </a:t>
                        </a:r>
                        <a:endParaRPr lang="el-GR" altLang="el-GR" sz="1600" b="1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  <p:cxnSp>
                    <p:nvCxnSpPr>
                      <p:cNvPr id="99" name="Ευθύγραμμο βέλος σύνδεσης 98"/>
                      <p:cNvCxnSpPr/>
                      <p:nvPr/>
                    </p:nvCxnSpPr>
                    <p:spPr>
                      <a:xfrm flipH="1">
                        <a:off x="2616898" y="3717032"/>
                        <a:ext cx="252000" cy="0"/>
                      </a:xfrm>
                      <a:prstGeom prst="straightConnector1">
                        <a:avLst/>
                      </a:prstGeom>
                      <a:ln>
                        <a:solidFill>
                          <a:srgbClr val="FFFF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7" name="Text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0162" y="3090732"/>
                        <a:ext cx="298480" cy="40011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l-GR" sz="2000" b="1" i="1" dirty="0" smtClean="0">
                            <a:solidFill>
                              <a:srgbClr val="FFFF00"/>
                            </a:solidFill>
                          </a:rPr>
                          <a:t>y</a:t>
                        </a:r>
                        <a:endParaRPr lang="el-GR" altLang="el-GR" sz="2000" b="1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122" name="Ευθεία γραμμή σύνδεσης 121"/>
                  <p:cNvCxnSpPr/>
                  <p:nvPr/>
                </p:nvCxnSpPr>
                <p:spPr>
                  <a:xfrm flipH="1">
                    <a:off x="467544" y="2708920"/>
                    <a:ext cx="1462937" cy="0"/>
                  </a:xfrm>
                  <a:prstGeom prst="line">
                    <a:avLst/>
                  </a:prstGeom>
                  <a:ln>
                    <a:solidFill>
                      <a:srgbClr val="FFFF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Ευθεία γραμμή σύνδεσης 125"/>
                  <p:cNvCxnSpPr/>
                  <p:nvPr/>
                </p:nvCxnSpPr>
                <p:spPr>
                  <a:xfrm rot="5400000" flipH="1">
                    <a:off x="1353037" y="3302936"/>
                    <a:ext cx="900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3" name="Ομάδα 12"/>
          <p:cNvGrpSpPr/>
          <p:nvPr/>
        </p:nvGrpSpPr>
        <p:grpSpPr>
          <a:xfrm>
            <a:off x="6732280" y="476092"/>
            <a:ext cx="2357290" cy="5401180"/>
            <a:chOff x="6786710" y="476092"/>
            <a:chExt cx="2357290" cy="5401180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7170668" y="476092"/>
              <a:ext cx="1973332" cy="5240674"/>
              <a:chOff x="7170668" y="476092"/>
              <a:chExt cx="1973332" cy="5240674"/>
            </a:xfrm>
          </p:grpSpPr>
          <p:sp>
            <p:nvSpPr>
              <p:cNvPr id="3" name="Ορθογώνιο 2"/>
              <p:cNvSpPr/>
              <p:nvPr/>
            </p:nvSpPr>
            <p:spPr>
              <a:xfrm>
                <a:off x="8102944" y="476092"/>
                <a:ext cx="1041056" cy="56067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5" name="Ευθεία γραμμή σύνδεσης 4"/>
              <p:cNvCxnSpPr/>
              <p:nvPr/>
            </p:nvCxnSpPr>
            <p:spPr>
              <a:xfrm>
                <a:off x="9036496" y="1036766"/>
                <a:ext cx="0" cy="46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Ευθύγραμμο βέλος σύνδεσης 6"/>
              <p:cNvCxnSpPr/>
              <p:nvPr/>
            </p:nvCxnSpPr>
            <p:spPr>
              <a:xfrm flipH="1">
                <a:off x="7170668" y="5711484"/>
                <a:ext cx="18720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Έλλειψη 8"/>
            <p:cNvSpPr/>
            <p:nvPr/>
          </p:nvSpPr>
          <p:spPr>
            <a:xfrm>
              <a:off x="6786710" y="5517232"/>
              <a:ext cx="36000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41377" y="5373216"/>
                <a:ext cx="13790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𝒂𝒙𝒅𝒙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377" y="5373216"/>
                <a:ext cx="137909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499992" y="6021288"/>
                <a:ext cx="27411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𝝈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𝒂𝒙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𝒅𝒙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6021288"/>
                <a:ext cx="2741135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8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102" grpId="0"/>
      <p:bldP spid="104" grpId="0"/>
      <p:bldP spid="105" grpId="0"/>
      <p:bldP spid="106" grpId="0"/>
      <p:bldP spid="10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Ευθύγραμμο βέλος σύνδεσης 1"/>
          <p:cNvCxnSpPr/>
          <p:nvPr/>
        </p:nvCxnSpPr>
        <p:spPr>
          <a:xfrm rot="5400000">
            <a:off x="-27472" y="3214822"/>
            <a:ext cx="7020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4" y="824012"/>
            <a:ext cx="2160000" cy="27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69988" y="0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2994581" y="476092"/>
            <a:ext cx="614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Το καμπύλο τμήμα της διάταξης είναι της μορφής:  </a:t>
            </a:r>
            <a:r>
              <a:rPr lang="en-US" altLang="el-GR" b="1" i="1" dirty="0" smtClean="0">
                <a:solidFill>
                  <a:srgbClr val="FF0000"/>
                </a:solidFill>
              </a:rPr>
              <a:t>y</a:t>
            </a:r>
            <a:r>
              <a:rPr lang="en-US" altLang="el-GR" b="1" dirty="0" smtClean="0">
                <a:solidFill>
                  <a:srgbClr val="FF0000"/>
                </a:solidFill>
              </a:rPr>
              <a:t> = </a:t>
            </a:r>
            <a:r>
              <a:rPr lang="el-GR" altLang="el-GR" b="1" dirty="0" smtClean="0">
                <a:solidFill>
                  <a:srgbClr val="FF0000"/>
                </a:solidFill>
              </a:rPr>
              <a:t>α</a:t>
            </a:r>
            <a:r>
              <a:rPr lang="en-US" altLang="el-GR" b="1" i="1" dirty="0" smtClean="0">
                <a:solidFill>
                  <a:srgbClr val="FF0000"/>
                </a:solidFill>
              </a:rPr>
              <a:t>x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-47676" y="44624"/>
            <a:ext cx="3348406" cy="3888718"/>
            <a:chOff x="-47676" y="125924"/>
            <a:chExt cx="3348406" cy="3888718"/>
          </a:xfrm>
        </p:grpSpPr>
        <p:cxnSp>
          <p:nvCxnSpPr>
            <p:cNvPr id="7" name="Ευθεία γραμμή σύνδεσης 6"/>
            <p:cNvCxnSpPr/>
            <p:nvPr/>
          </p:nvCxnSpPr>
          <p:spPr>
            <a:xfrm>
              <a:off x="395536" y="918012"/>
              <a:ext cx="2196000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Ομάδα 8"/>
            <p:cNvGrpSpPr/>
            <p:nvPr/>
          </p:nvGrpSpPr>
          <p:grpSpPr>
            <a:xfrm>
              <a:off x="-47676" y="125924"/>
              <a:ext cx="3348406" cy="3888718"/>
              <a:chOff x="-47676" y="125924"/>
              <a:chExt cx="3348406" cy="3888718"/>
            </a:xfrm>
          </p:grpSpPr>
          <p:cxnSp>
            <p:nvCxnSpPr>
              <p:cNvPr id="11" name="Ευθεία γραμμή σύνδεσης 10"/>
              <p:cNvCxnSpPr/>
              <p:nvPr/>
            </p:nvCxnSpPr>
            <p:spPr>
              <a:xfrm>
                <a:off x="467784" y="341948"/>
                <a:ext cx="0" cy="3564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25"/>
              <p:cNvSpPr txBox="1">
                <a:spLocks noChangeArrowheads="1"/>
              </p:cNvSpPr>
              <p:nvPr/>
            </p:nvSpPr>
            <p:spPr bwMode="auto">
              <a:xfrm>
                <a:off x="2987824" y="3582308"/>
                <a:ext cx="312906" cy="400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" name="TextBox 25"/>
              <p:cNvSpPr txBox="1">
                <a:spLocks noChangeArrowheads="1"/>
              </p:cNvSpPr>
              <p:nvPr/>
            </p:nvSpPr>
            <p:spPr bwMode="auto">
              <a:xfrm>
                <a:off x="169064" y="125924"/>
                <a:ext cx="2984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y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TextBox 25"/>
              <p:cNvSpPr txBox="1">
                <a:spLocks noChangeArrowheads="1"/>
              </p:cNvSpPr>
              <p:nvPr/>
            </p:nvSpPr>
            <p:spPr bwMode="auto">
              <a:xfrm>
                <a:off x="2495381" y="36760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2m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" name="TextBox 25"/>
              <p:cNvSpPr txBox="1">
                <a:spLocks noChangeArrowheads="1"/>
              </p:cNvSpPr>
              <p:nvPr/>
            </p:nvSpPr>
            <p:spPr bwMode="auto">
              <a:xfrm>
                <a:off x="-47676" y="7019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8m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16" name="Ευθεία γραμμή σύνδεσης 15"/>
              <p:cNvCxnSpPr/>
              <p:nvPr/>
            </p:nvCxnSpPr>
            <p:spPr>
              <a:xfrm rot="5400000">
                <a:off x="1745520" y="2160316"/>
                <a:ext cx="0" cy="2988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3214734" y="1988840"/>
            <a:ext cx="466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b="1" dirty="0" smtClean="0">
                <a:solidFill>
                  <a:srgbClr val="FF0000"/>
                </a:solidFill>
              </a:rPr>
              <a:t>Υπολογισμός της Συνιστώσας </a:t>
            </a:r>
            <a:r>
              <a:rPr lang="en-US" altLang="el-GR" b="1" i="1" dirty="0" err="1" smtClean="0">
                <a:solidFill>
                  <a:srgbClr val="FF0000"/>
                </a:solidFill>
              </a:rPr>
              <a:t>y</a:t>
            </a:r>
            <a:r>
              <a:rPr lang="en-US" altLang="el-GR" b="1" i="1" baseline="-25000" dirty="0" err="1" smtClean="0">
                <a:solidFill>
                  <a:srgbClr val="FF0000"/>
                </a:solidFill>
              </a:rPr>
              <a:t>cm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3023091" y="1196752"/>
            <a:ext cx="5228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Επιφανειακή </a:t>
            </a:r>
            <a:r>
              <a:rPr lang="el-GR" altLang="el-GR" sz="1800" b="1" dirty="0">
                <a:solidFill>
                  <a:srgbClr val="FFFF00"/>
                </a:solidFill>
              </a:rPr>
              <a:t>πυκνότητα μάζας 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:  </a:t>
            </a:r>
            <a:r>
              <a:rPr lang="el-GR" altLang="el-GR" b="1" dirty="0" smtClean="0">
                <a:solidFill>
                  <a:srgbClr val="FF0000"/>
                </a:solidFill>
              </a:rPr>
              <a:t>σ </a:t>
            </a:r>
            <a:r>
              <a:rPr lang="el-GR" altLang="el-GR" b="1" dirty="0">
                <a:solidFill>
                  <a:srgbClr val="FF0000"/>
                </a:solidFill>
              </a:rPr>
              <a:t>= 2,4 </a:t>
            </a:r>
            <a:r>
              <a:rPr lang="en-US" altLang="el-GR" b="1" dirty="0">
                <a:solidFill>
                  <a:srgbClr val="FF0000"/>
                </a:solidFill>
              </a:rPr>
              <a:t>k</a:t>
            </a:r>
            <a:r>
              <a:rPr lang="en-US" altLang="el-GR" b="1" dirty="0" smtClean="0">
                <a:solidFill>
                  <a:srgbClr val="FF0000"/>
                </a:solidFill>
              </a:rPr>
              <a:t>g/m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3203848" y="2492896"/>
            <a:ext cx="4020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Μάζα επιλεγμένης οριζόντιας λωρίδας: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140162" y="2708921"/>
            <a:ext cx="2728736" cy="1152127"/>
            <a:chOff x="140162" y="2780929"/>
            <a:chExt cx="2728736" cy="1152127"/>
          </a:xfrm>
        </p:grpSpPr>
        <p:sp>
          <p:nvSpPr>
            <p:cNvPr id="29" name="Ορθογώνιο 28"/>
            <p:cNvSpPr/>
            <p:nvPr/>
          </p:nvSpPr>
          <p:spPr>
            <a:xfrm rot="16200000">
              <a:off x="2143662" y="2447937"/>
              <a:ext cx="144016" cy="810000"/>
            </a:xfrm>
            <a:prstGeom prst="rect">
              <a:avLst/>
            </a:prstGeom>
            <a:pattFill prst="dkUpDiag">
              <a:fgClr>
                <a:srgbClr val="0000FF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Ευθεία γραμμή σύνδεσης 21"/>
            <p:cNvCxnSpPr/>
            <p:nvPr/>
          </p:nvCxnSpPr>
          <p:spPr>
            <a:xfrm flipH="1">
              <a:off x="444767" y="2924944"/>
              <a:ext cx="1462937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Ομάδα 22"/>
            <p:cNvGrpSpPr/>
            <p:nvPr/>
          </p:nvGrpSpPr>
          <p:grpSpPr>
            <a:xfrm>
              <a:off x="140162" y="3090732"/>
              <a:ext cx="2728736" cy="842324"/>
              <a:chOff x="140162" y="3090732"/>
              <a:chExt cx="2728736" cy="842324"/>
            </a:xfrm>
          </p:grpSpPr>
          <p:sp>
            <p:nvSpPr>
              <p:cNvPr id="24" name="TextBox 25"/>
              <p:cNvSpPr txBox="1">
                <a:spLocks noChangeArrowheads="1"/>
              </p:cNvSpPr>
              <p:nvPr/>
            </p:nvSpPr>
            <p:spPr bwMode="auto">
              <a:xfrm>
                <a:off x="1026995" y="3532946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x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TextBox 25"/>
              <p:cNvSpPr txBox="1">
                <a:spLocks noChangeArrowheads="1"/>
              </p:cNvSpPr>
              <p:nvPr/>
            </p:nvSpPr>
            <p:spPr bwMode="auto">
              <a:xfrm>
                <a:off x="1867839" y="3583616"/>
                <a:ext cx="681597" cy="33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(2</a:t>
                </a:r>
                <a:r>
                  <a:rPr lang="en-US" altLang="el-GR" sz="1600" b="1" i="1" dirty="0" smtClean="0">
                    <a:solidFill>
                      <a:srgbClr val="FFFF00"/>
                    </a:solidFill>
                  </a:rPr>
                  <a:t>–x</a:t>
                </a:r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)</a:t>
                </a:r>
                <a:r>
                  <a:rPr lang="en-US" altLang="el-GR" sz="1600" b="1" i="1" dirty="0" smtClean="0">
                    <a:solidFill>
                      <a:srgbClr val="FFFF00"/>
                    </a:solidFill>
                  </a:rPr>
                  <a:t> 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26" name="Ευθύγραμμο βέλος σύνδεσης 25"/>
              <p:cNvCxnSpPr/>
              <p:nvPr/>
            </p:nvCxnSpPr>
            <p:spPr>
              <a:xfrm flipH="1">
                <a:off x="2616898" y="3717032"/>
                <a:ext cx="252000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5"/>
              <p:cNvSpPr txBox="1">
                <a:spLocks noChangeArrowheads="1"/>
              </p:cNvSpPr>
              <p:nvPr/>
            </p:nvSpPr>
            <p:spPr bwMode="auto">
              <a:xfrm>
                <a:off x="140162" y="3090732"/>
                <a:ext cx="298480" cy="40011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y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7" name="Ορθογώνιο 36"/>
          <p:cNvSpPr/>
          <p:nvPr/>
        </p:nvSpPr>
        <p:spPr>
          <a:xfrm>
            <a:off x="3026066" y="836712"/>
            <a:ext cx="1967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solidFill>
                  <a:srgbClr val="FFFF00"/>
                </a:solidFill>
              </a:rPr>
              <a:t>με</a:t>
            </a:r>
            <a:r>
              <a:rPr lang="el-GR" altLang="el-GR" sz="2000" b="1" dirty="0" smtClean="0">
                <a:solidFill>
                  <a:srgbClr val="FF0000"/>
                </a:solidFill>
              </a:rPr>
              <a:t>   α =  2,0 </a:t>
            </a:r>
            <a:r>
              <a:rPr lang="en-US" altLang="el-GR" sz="2000" b="1" dirty="0" smtClean="0">
                <a:solidFill>
                  <a:srgbClr val="FF0000"/>
                </a:solidFill>
              </a:rPr>
              <a:t>m</a:t>
            </a:r>
            <a:r>
              <a:rPr lang="en-US" altLang="el-GR" sz="2000" b="1" baseline="30000" dirty="0" smtClean="0">
                <a:solidFill>
                  <a:srgbClr val="FF0000"/>
                </a:solidFill>
              </a:rPr>
              <a:t> –1 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39" name="Ομάδα 38"/>
          <p:cNvGrpSpPr/>
          <p:nvPr/>
        </p:nvGrpSpPr>
        <p:grpSpPr>
          <a:xfrm>
            <a:off x="1010950" y="980806"/>
            <a:ext cx="1640343" cy="2456578"/>
            <a:chOff x="1010950" y="1052814"/>
            <a:chExt cx="1640343" cy="2456578"/>
          </a:xfrm>
        </p:grpSpPr>
        <p:grpSp>
          <p:nvGrpSpPr>
            <p:cNvPr id="40" name="Ομάδα 39"/>
            <p:cNvGrpSpPr/>
            <p:nvPr/>
          </p:nvGrpSpPr>
          <p:grpSpPr>
            <a:xfrm rot="16200000" flipH="1">
              <a:off x="1271767" y="1545537"/>
              <a:ext cx="1872249" cy="886803"/>
              <a:chOff x="755576" y="3122226"/>
              <a:chExt cx="1872249" cy="873982"/>
            </a:xfrm>
          </p:grpSpPr>
          <p:cxnSp>
            <p:nvCxnSpPr>
              <p:cNvPr id="45" name="Ευθεία γραμμή σύνδεσης 44"/>
              <p:cNvCxnSpPr/>
              <p:nvPr/>
            </p:nvCxnSpPr>
            <p:spPr>
              <a:xfrm>
                <a:off x="2627825" y="3122226"/>
                <a:ext cx="0" cy="8515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Ευθεία γραμμή σύνδεσης 45"/>
              <p:cNvCxnSpPr/>
              <p:nvPr/>
            </p:nvCxnSpPr>
            <p:spPr>
              <a:xfrm>
                <a:off x="2483773" y="3243112"/>
                <a:ext cx="0" cy="74506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Ευθεία γραμμή σύνδεσης 46"/>
              <p:cNvCxnSpPr/>
              <p:nvPr/>
            </p:nvCxnSpPr>
            <p:spPr>
              <a:xfrm>
                <a:off x="2339765" y="3334341"/>
                <a:ext cx="0" cy="6386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>
                <a:off x="2195737" y="3435187"/>
                <a:ext cx="0" cy="53219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>
                <a:off x="2051733" y="3501122"/>
                <a:ext cx="0" cy="4612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Ευθεία γραμμή σύνδεσης 49"/>
              <p:cNvCxnSpPr/>
              <p:nvPr/>
            </p:nvCxnSpPr>
            <p:spPr>
              <a:xfrm>
                <a:off x="1907710" y="3586011"/>
                <a:ext cx="0" cy="39027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Ευθεία γραμμή σύνδεσης 50"/>
              <p:cNvCxnSpPr/>
              <p:nvPr/>
            </p:nvCxnSpPr>
            <p:spPr>
              <a:xfrm>
                <a:off x="1763692" y="3618202"/>
                <a:ext cx="0" cy="3547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Ευθεία γραμμή σύνδεσης 51"/>
              <p:cNvCxnSpPr/>
              <p:nvPr/>
            </p:nvCxnSpPr>
            <p:spPr>
              <a:xfrm>
                <a:off x="1619678" y="3699882"/>
                <a:ext cx="0" cy="24835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εία γραμμή σύνδεσης 52"/>
              <p:cNvCxnSpPr/>
              <p:nvPr/>
            </p:nvCxnSpPr>
            <p:spPr>
              <a:xfrm>
                <a:off x="1475659" y="3764647"/>
                <a:ext cx="0" cy="21287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Ευθεία γραμμή σύνδεσης 53"/>
              <p:cNvCxnSpPr/>
              <p:nvPr/>
            </p:nvCxnSpPr>
            <p:spPr>
              <a:xfrm>
                <a:off x="1331640" y="3798898"/>
                <a:ext cx="0" cy="17739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εία γραμμή σύνδεσης 54"/>
              <p:cNvCxnSpPr/>
              <p:nvPr/>
            </p:nvCxnSpPr>
            <p:spPr>
              <a:xfrm>
                <a:off x="1187630" y="3834891"/>
                <a:ext cx="0" cy="14191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Ευθεία γραμμή σύνδεσης 55"/>
              <p:cNvCxnSpPr/>
              <p:nvPr/>
            </p:nvCxnSpPr>
            <p:spPr>
              <a:xfrm>
                <a:off x="1043611" y="3850469"/>
                <a:ext cx="0" cy="144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Ευθεία γραμμή σύνδεσης 56"/>
              <p:cNvCxnSpPr/>
              <p:nvPr/>
            </p:nvCxnSpPr>
            <p:spPr>
              <a:xfrm>
                <a:off x="899592" y="3875740"/>
                <a:ext cx="0" cy="108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Ευθεία γραμμή σύνδεσης 57"/>
              <p:cNvCxnSpPr/>
              <p:nvPr/>
            </p:nvCxnSpPr>
            <p:spPr>
              <a:xfrm>
                <a:off x="755576" y="3925250"/>
                <a:ext cx="0" cy="7095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Ευθεία γραμμή σύνδεσης 40"/>
            <p:cNvCxnSpPr/>
            <p:nvPr/>
          </p:nvCxnSpPr>
          <p:spPr>
            <a:xfrm rot="16200000" flipH="1">
              <a:off x="2123250" y="2582959"/>
              <a:ext cx="0" cy="97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rot="16200000" flipH="1">
              <a:off x="2051656" y="2636975"/>
              <a:ext cx="0" cy="115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rot="16200000" flipH="1">
              <a:off x="1965110" y="2690992"/>
              <a:ext cx="0" cy="1332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rot="16200000" flipH="1">
              <a:off x="1820950" y="2699392"/>
              <a:ext cx="0" cy="162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Ευθύγραμμο βέλος σύνδεσης 58"/>
          <p:cNvCxnSpPr/>
          <p:nvPr/>
        </p:nvCxnSpPr>
        <p:spPr>
          <a:xfrm rot="16200000" flipH="1">
            <a:off x="197528" y="2582920"/>
            <a:ext cx="2520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H="1">
            <a:off x="467544" y="2708920"/>
            <a:ext cx="1462937" cy="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25"/>
          <p:cNvSpPr txBox="1">
            <a:spLocks noChangeArrowheads="1"/>
          </p:cNvSpPr>
          <p:nvPr/>
        </p:nvSpPr>
        <p:spPr bwMode="auto">
          <a:xfrm>
            <a:off x="4960" y="2564904"/>
            <a:ext cx="42992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2000" b="1" i="1" dirty="0" err="1" smtClean="0">
                <a:solidFill>
                  <a:srgbClr val="FFFF00"/>
                </a:solidFill>
              </a:rPr>
              <a:t>dy</a:t>
            </a:r>
            <a:endParaRPr lang="el-GR" altLang="el-GR" sz="2000" b="1" dirty="0">
              <a:solidFill>
                <a:srgbClr val="FFFF00"/>
              </a:solidFill>
            </a:endParaRPr>
          </a:p>
        </p:txBody>
      </p:sp>
      <p:cxnSp>
        <p:nvCxnSpPr>
          <p:cNvPr id="62" name="Ευθύγραμμο βέλος σύνδεσης 61"/>
          <p:cNvCxnSpPr/>
          <p:nvPr/>
        </p:nvCxnSpPr>
        <p:spPr>
          <a:xfrm flipH="1">
            <a:off x="488878" y="3645024"/>
            <a:ext cx="576000" cy="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ύγραμμο βέλος σύνδεσης 62"/>
          <p:cNvCxnSpPr/>
          <p:nvPr/>
        </p:nvCxnSpPr>
        <p:spPr>
          <a:xfrm flipH="1">
            <a:off x="1331704" y="3645024"/>
            <a:ext cx="468000" cy="0"/>
          </a:xfrm>
          <a:prstGeom prst="straightConnector1">
            <a:avLst/>
          </a:prstGeom>
          <a:ln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 rot="5400000" flipH="1">
            <a:off x="1353037" y="3302936"/>
            <a:ext cx="900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2987824" y="3608044"/>
                <a:ext cx="2816733" cy="118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l-GR" sz="1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  <m:brk m:alnAt="24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σ</m:t>
                              </m:r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ε</m:t>
                              </m:r>
                              <m: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όλη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τη</m:t>
                              </m:r>
                              <m: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1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μαζα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𝒅𝒎</m:t>
                          </m:r>
                        </m:e>
                      </m:nary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</m:t>
                      </m:r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608044"/>
                <a:ext cx="2816733" cy="1189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5508104" y="3608044"/>
                <a:ext cx="3555140" cy="927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𝒂𝒙</m:t>
                          </m:r>
                          <m:d>
                            <m:d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608044"/>
                <a:ext cx="3555140" cy="9271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7781" y="4941168"/>
                <a:ext cx="8700074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</m:t>
                          </m:r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𝜶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</m:t>
                          </m:r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𝒅𝒙</m:t>
                              </m:r>
                            </m:e>
                          </m:nary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𝒅𝒙</m:t>
                              </m:r>
                            </m:e>
                          </m:nary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𝝈</m:t>
                          </m:r>
                          <m:sSup>
                            <m:sSupPr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𝑴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  <m:sSup>
                                        <m:sSupPr>
                                          <m:ctrlPr>
                                            <a:rPr lang="en-US" sz="18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𝟒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18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𝟓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𝟓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" y="4941168"/>
                <a:ext cx="8700074" cy="972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-36512" y="5976224"/>
                <a:ext cx="7730065" cy="845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𝟒𝐤𝐠</m:t>
                          </m:r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p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𝒎</m:t>
                                      </m:r>
                                    </m:e>
                                    <m:sup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𝐤𝐠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  <m:sSup>
                                        <m:sSupPr>
                                          <m:ctrlPr>
                                            <a:rPr lang="en-US" sz="18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𝒎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𝟒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18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𝒎</m:t>
                                          </m:r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sz="1800" b="1" i="1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𝟓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18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𝟓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976224"/>
                <a:ext cx="7730065" cy="8458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7407270" y="6135687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y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cm</a:t>
            </a:r>
            <a:r>
              <a:rPr lang="en-US" b="1" i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2,40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el-G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203848" y="2780928"/>
                <a:ext cx="27411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𝝈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𝒂𝒙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𝒅𝒙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780928"/>
                <a:ext cx="2741135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9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4" y="824012"/>
            <a:ext cx="2160000" cy="27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69988" y="0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ΚΕΝΤΡΟ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ΜΑΖΑΣ – Παράδειγμα</a:t>
            </a:r>
            <a:r>
              <a:rPr lang="en-US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3038125" y="476092"/>
            <a:ext cx="614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Το καμπύλο τμήμα της διάταξης είναι της μορφής:  </a:t>
            </a:r>
            <a:r>
              <a:rPr lang="en-US" altLang="el-GR" b="1" i="1" dirty="0" smtClean="0">
                <a:solidFill>
                  <a:srgbClr val="FF0000"/>
                </a:solidFill>
              </a:rPr>
              <a:t>y</a:t>
            </a:r>
            <a:r>
              <a:rPr lang="en-US" altLang="el-GR" b="1" dirty="0" smtClean="0">
                <a:solidFill>
                  <a:srgbClr val="FF0000"/>
                </a:solidFill>
              </a:rPr>
              <a:t> = </a:t>
            </a:r>
            <a:r>
              <a:rPr lang="el-GR" altLang="el-GR" b="1" dirty="0" smtClean="0">
                <a:solidFill>
                  <a:srgbClr val="FF0000"/>
                </a:solidFill>
              </a:rPr>
              <a:t>α</a:t>
            </a:r>
            <a:r>
              <a:rPr lang="en-US" altLang="el-GR" b="1" i="1" dirty="0" smtClean="0">
                <a:solidFill>
                  <a:srgbClr val="FF0000"/>
                </a:solidFill>
              </a:rPr>
              <a:t>x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-47676" y="44624"/>
            <a:ext cx="3348406" cy="3888718"/>
            <a:chOff x="-47676" y="125924"/>
            <a:chExt cx="3348406" cy="3888718"/>
          </a:xfrm>
        </p:grpSpPr>
        <p:cxnSp>
          <p:nvCxnSpPr>
            <p:cNvPr id="7" name="Ευθεία γραμμή σύνδεσης 6"/>
            <p:cNvCxnSpPr/>
            <p:nvPr/>
          </p:nvCxnSpPr>
          <p:spPr>
            <a:xfrm>
              <a:off x="395536" y="918012"/>
              <a:ext cx="2196000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Ομάδα 8"/>
            <p:cNvGrpSpPr/>
            <p:nvPr/>
          </p:nvGrpSpPr>
          <p:grpSpPr>
            <a:xfrm>
              <a:off x="-47676" y="125924"/>
              <a:ext cx="3348406" cy="3888718"/>
              <a:chOff x="-47676" y="125924"/>
              <a:chExt cx="3348406" cy="3888718"/>
            </a:xfrm>
          </p:grpSpPr>
          <p:cxnSp>
            <p:nvCxnSpPr>
              <p:cNvPr id="11" name="Ευθεία γραμμή σύνδεσης 10"/>
              <p:cNvCxnSpPr/>
              <p:nvPr/>
            </p:nvCxnSpPr>
            <p:spPr>
              <a:xfrm>
                <a:off x="467784" y="341948"/>
                <a:ext cx="0" cy="3564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25"/>
              <p:cNvSpPr txBox="1">
                <a:spLocks noChangeArrowheads="1"/>
              </p:cNvSpPr>
              <p:nvPr/>
            </p:nvSpPr>
            <p:spPr bwMode="auto">
              <a:xfrm>
                <a:off x="2987824" y="3582308"/>
                <a:ext cx="312906" cy="400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" name="TextBox 25"/>
              <p:cNvSpPr txBox="1">
                <a:spLocks noChangeArrowheads="1"/>
              </p:cNvSpPr>
              <p:nvPr/>
            </p:nvSpPr>
            <p:spPr bwMode="auto">
              <a:xfrm>
                <a:off x="169064" y="125924"/>
                <a:ext cx="2984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y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TextBox 25"/>
              <p:cNvSpPr txBox="1">
                <a:spLocks noChangeArrowheads="1"/>
              </p:cNvSpPr>
              <p:nvPr/>
            </p:nvSpPr>
            <p:spPr bwMode="auto">
              <a:xfrm>
                <a:off x="2495381" y="36760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2m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" name="TextBox 25"/>
              <p:cNvSpPr txBox="1">
                <a:spLocks noChangeArrowheads="1"/>
              </p:cNvSpPr>
              <p:nvPr/>
            </p:nvSpPr>
            <p:spPr bwMode="auto">
              <a:xfrm>
                <a:off x="-47676" y="701988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1600" b="1" dirty="0" smtClean="0">
                    <a:solidFill>
                      <a:srgbClr val="FFFF00"/>
                    </a:solidFill>
                  </a:rPr>
                  <a:t>8m</a:t>
                </a:r>
                <a:endParaRPr lang="el-GR" altLang="el-GR" sz="1600" b="1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16" name="Ευθεία γραμμή σύνδεσης 15"/>
              <p:cNvCxnSpPr/>
              <p:nvPr/>
            </p:nvCxnSpPr>
            <p:spPr>
              <a:xfrm rot="5400000">
                <a:off x="1745520" y="2160316"/>
                <a:ext cx="0" cy="298800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3214734" y="2132856"/>
            <a:ext cx="4021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b="1" dirty="0" smtClean="0">
                <a:solidFill>
                  <a:srgbClr val="FF0000"/>
                </a:solidFill>
              </a:rPr>
              <a:t>Απεικόνιση Κέντρου Μάζας</a:t>
            </a:r>
            <a:endParaRPr lang="el-GR" altLang="el-GR" b="1" i="1" dirty="0">
              <a:solidFill>
                <a:srgbClr val="FF0000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3066635" y="1196752"/>
            <a:ext cx="5228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l-GR" altLang="el-GR" sz="1800" b="1" dirty="0" smtClean="0">
                <a:solidFill>
                  <a:srgbClr val="FFFF00"/>
                </a:solidFill>
              </a:rPr>
              <a:t>Επιφανειακή </a:t>
            </a:r>
            <a:r>
              <a:rPr lang="el-GR" altLang="el-GR" sz="1800" b="1" dirty="0">
                <a:solidFill>
                  <a:srgbClr val="FFFF00"/>
                </a:solidFill>
              </a:rPr>
              <a:t>πυκνότητα μάζας 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:  </a:t>
            </a:r>
            <a:r>
              <a:rPr lang="el-GR" altLang="el-GR" b="1" dirty="0" smtClean="0">
                <a:solidFill>
                  <a:srgbClr val="FF0000"/>
                </a:solidFill>
              </a:rPr>
              <a:t>σ </a:t>
            </a:r>
            <a:r>
              <a:rPr lang="el-GR" altLang="el-GR" b="1" dirty="0">
                <a:solidFill>
                  <a:srgbClr val="FF0000"/>
                </a:solidFill>
              </a:rPr>
              <a:t>= 2,4 </a:t>
            </a:r>
            <a:r>
              <a:rPr lang="en-US" altLang="el-GR" b="1" dirty="0">
                <a:solidFill>
                  <a:srgbClr val="FF0000"/>
                </a:solidFill>
              </a:rPr>
              <a:t>k</a:t>
            </a:r>
            <a:r>
              <a:rPr lang="en-US" altLang="el-GR" b="1" dirty="0" smtClean="0">
                <a:solidFill>
                  <a:srgbClr val="FF0000"/>
                </a:solidFill>
              </a:rPr>
              <a:t>g/m</a:t>
            </a:r>
            <a:r>
              <a:rPr lang="en-US" altLang="el-GR" b="1" baseline="30000" dirty="0" smtClean="0">
                <a:solidFill>
                  <a:srgbClr val="FF0000"/>
                </a:solidFill>
              </a:rPr>
              <a:t>2</a:t>
            </a:r>
            <a:endParaRPr lang="el-GR" altLang="el-GR" b="1" dirty="0">
              <a:solidFill>
                <a:srgbClr val="FF0000"/>
              </a:solidFill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3069610" y="836712"/>
            <a:ext cx="1967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solidFill>
                  <a:srgbClr val="FFFF00"/>
                </a:solidFill>
              </a:rPr>
              <a:t>με</a:t>
            </a:r>
            <a:r>
              <a:rPr lang="el-GR" altLang="el-GR" sz="2000" b="1" dirty="0" smtClean="0">
                <a:solidFill>
                  <a:srgbClr val="FF0000"/>
                </a:solidFill>
              </a:rPr>
              <a:t>   α =  2,0 </a:t>
            </a:r>
            <a:r>
              <a:rPr lang="en-US" altLang="el-GR" sz="2000" b="1" dirty="0" smtClean="0">
                <a:solidFill>
                  <a:srgbClr val="FF0000"/>
                </a:solidFill>
              </a:rPr>
              <a:t>m</a:t>
            </a:r>
            <a:r>
              <a:rPr lang="en-US" altLang="el-GR" sz="2000" b="1" baseline="30000" dirty="0" smtClean="0">
                <a:solidFill>
                  <a:srgbClr val="FF0000"/>
                </a:solidFill>
              </a:rPr>
              <a:t> –1 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71" name="Ομάδα 70"/>
          <p:cNvGrpSpPr/>
          <p:nvPr/>
        </p:nvGrpSpPr>
        <p:grpSpPr>
          <a:xfrm>
            <a:off x="1890463" y="2709024"/>
            <a:ext cx="3935299" cy="1152024"/>
            <a:chOff x="1890463" y="2709024"/>
            <a:chExt cx="3935299" cy="1152024"/>
          </a:xfrm>
        </p:grpSpPr>
        <p:cxnSp>
          <p:nvCxnSpPr>
            <p:cNvPr id="65" name="Ευθεία γραμμή σύνδεσης 64"/>
            <p:cNvCxnSpPr/>
            <p:nvPr/>
          </p:nvCxnSpPr>
          <p:spPr>
            <a:xfrm rot="16200000" flipV="1">
              <a:off x="1619177" y="3177024"/>
              <a:ext cx="936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023666" y="2734324"/>
              <a:ext cx="18020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solidFill>
                    <a:srgbClr val="FFFF00"/>
                  </a:solidFill>
                </a:rPr>
                <a:t>x</a:t>
              </a:r>
              <a:r>
                <a:rPr lang="en-US" b="1" i="1" baseline="-25000" dirty="0" err="1" smtClean="0">
                  <a:solidFill>
                    <a:srgbClr val="FFFF00"/>
                  </a:solidFill>
                </a:rPr>
                <a:t>cm</a:t>
              </a:r>
              <a:r>
                <a:rPr lang="en-US" b="1" dirty="0" smtClean="0">
                  <a:solidFill>
                    <a:srgbClr val="FFFF00"/>
                  </a:solidFill>
                </a:rPr>
                <a:t> = 1,50 m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  <p:sp>
          <p:nvSpPr>
            <p:cNvPr id="68" name="TextBox 25"/>
            <p:cNvSpPr txBox="1">
              <a:spLocks noChangeArrowheads="1"/>
            </p:cNvSpPr>
            <p:nvPr/>
          </p:nvSpPr>
          <p:spPr bwMode="auto">
            <a:xfrm>
              <a:off x="1890463" y="3460938"/>
              <a:ext cx="521297" cy="4001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err="1" smtClean="0">
                  <a:solidFill>
                    <a:srgbClr val="FFFF00"/>
                  </a:solidFill>
                </a:rPr>
                <a:t>x</a:t>
              </a:r>
              <a:r>
                <a:rPr lang="en-US" altLang="el-GR" sz="2000" b="1" i="1" baseline="-25000" dirty="0" err="1" smtClean="0">
                  <a:solidFill>
                    <a:srgbClr val="FFFF00"/>
                  </a:solidFill>
                </a:rPr>
                <a:t>cm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2" name="Ομάδα 71"/>
          <p:cNvGrpSpPr/>
          <p:nvPr/>
        </p:nvGrpSpPr>
        <p:grpSpPr>
          <a:xfrm>
            <a:off x="-3854" y="2492896"/>
            <a:ext cx="5845040" cy="1408246"/>
            <a:chOff x="-3854" y="2492896"/>
            <a:chExt cx="5845040" cy="1408246"/>
          </a:xfrm>
        </p:grpSpPr>
        <p:sp>
          <p:nvSpPr>
            <p:cNvPr id="63" name="TextBox 62"/>
            <p:cNvSpPr txBox="1"/>
            <p:nvPr/>
          </p:nvSpPr>
          <p:spPr>
            <a:xfrm>
              <a:off x="4067944" y="3439477"/>
              <a:ext cx="17732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solidFill>
                    <a:srgbClr val="FFFF00"/>
                  </a:solidFill>
                </a:rPr>
                <a:t>y</a:t>
              </a:r>
              <a:r>
                <a:rPr lang="en-US" b="1" i="1" baseline="-25000" dirty="0" err="1" smtClean="0">
                  <a:solidFill>
                    <a:srgbClr val="FFFF00"/>
                  </a:solidFill>
                </a:rPr>
                <a:t>cm</a:t>
              </a:r>
              <a:r>
                <a:rPr lang="en-US" b="1" i="1" dirty="0" smtClean="0">
                  <a:solidFill>
                    <a:srgbClr val="FFFF00"/>
                  </a:solidFill>
                </a:rPr>
                <a:t> = </a:t>
              </a:r>
              <a:r>
                <a:rPr lang="en-US" b="1" dirty="0" smtClean="0">
                  <a:solidFill>
                    <a:srgbClr val="FFFF00"/>
                  </a:solidFill>
                </a:rPr>
                <a:t>2,40 </a:t>
              </a:r>
              <a:r>
                <a:rPr lang="en-US" b="1" dirty="0" smtClean="0">
                  <a:solidFill>
                    <a:srgbClr val="FFFF00"/>
                  </a:solidFill>
                </a:rPr>
                <a:t>m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  <p:sp>
          <p:nvSpPr>
            <p:cNvPr id="67" name="TextBox 25"/>
            <p:cNvSpPr txBox="1">
              <a:spLocks noChangeArrowheads="1"/>
            </p:cNvSpPr>
            <p:nvPr/>
          </p:nvSpPr>
          <p:spPr bwMode="auto">
            <a:xfrm>
              <a:off x="-3854" y="2492896"/>
              <a:ext cx="506870" cy="4001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err="1" smtClean="0">
                  <a:solidFill>
                    <a:srgbClr val="FFFF00"/>
                  </a:solidFill>
                </a:rPr>
                <a:t>y</a:t>
              </a:r>
              <a:r>
                <a:rPr lang="en-US" altLang="el-GR" sz="2000" b="1" i="1" baseline="-25000" dirty="0" err="1" smtClean="0">
                  <a:solidFill>
                    <a:srgbClr val="FFFF00"/>
                  </a:solidFill>
                </a:rPr>
                <a:t>cm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70" name="Ευθεία γραμμή σύνδεσης 69"/>
            <p:cNvCxnSpPr/>
            <p:nvPr/>
          </p:nvCxnSpPr>
          <p:spPr>
            <a:xfrm>
              <a:off x="395536" y="2708920"/>
              <a:ext cx="1692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Ομάδα 74"/>
          <p:cNvGrpSpPr/>
          <p:nvPr/>
        </p:nvGrpSpPr>
        <p:grpSpPr>
          <a:xfrm>
            <a:off x="2044192" y="2564904"/>
            <a:ext cx="489282" cy="338554"/>
            <a:chOff x="2044192" y="2564904"/>
            <a:chExt cx="489282" cy="338554"/>
          </a:xfrm>
        </p:grpSpPr>
        <p:sp>
          <p:nvSpPr>
            <p:cNvPr id="73" name="Έλλειψη 72"/>
            <p:cNvSpPr/>
            <p:nvPr/>
          </p:nvSpPr>
          <p:spPr>
            <a:xfrm>
              <a:off x="2044192" y="2661777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TextBox 25"/>
            <p:cNvSpPr txBox="1">
              <a:spLocks noChangeArrowheads="1"/>
            </p:cNvSpPr>
            <p:nvPr/>
          </p:nvSpPr>
          <p:spPr bwMode="auto">
            <a:xfrm>
              <a:off x="2085916" y="2564904"/>
              <a:ext cx="4475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1600" b="1" dirty="0" smtClean="0">
                  <a:solidFill>
                    <a:srgbClr val="FF0000"/>
                  </a:solidFill>
                </a:rPr>
                <a:t>cm</a:t>
              </a:r>
              <a:endParaRPr lang="el-GR" altLang="el-GR" sz="1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52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4696</TotalTime>
  <Words>1259</Words>
  <Application>Microsoft Office PowerPoint</Application>
  <PresentationFormat>Προβολή στην οθόνη (4:3)</PresentationFormat>
  <Paragraphs>164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Cambria Math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PHYSICS</dc:creator>
  <cp:lastModifiedBy>Sideris</cp:lastModifiedBy>
  <cp:revision>281</cp:revision>
  <dcterms:created xsi:type="dcterms:W3CDTF">2007-01-23T06:40:30Z</dcterms:created>
  <dcterms:modified xsi:type="dcterms:W3CDTF">2021-01-28T18:59:38Z</dcterms:modified>
</cp:coreProperties>
</file>