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7" r:id="rId4"/>
    <p:sldId id="278" r:id="rId5"/>
    <p:sldId id="285" r:id="rId6"/>
    <p:sldId id="286" r:id="rId7"/>
    <p:sldId id="287" r:id="rId8"/>
    <p:sldId id="288" r:id="rId9"/>
    <p:sldId id="289" r:id="rId10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6600"/>
    <a:srgbClr val="3366CC"/>
    <a:srgbClr val="CC00CC"/>
    <a:srgbClr val="990033"/>
    <a:srgbClr val="00FF00"/>
    <a:srgbClr val="CC00FF"/>
    <a:srgbClr val="FF9900"/>
    <a:srgbClr val="FFCC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31" autoAdjust="0"/>
    <p:restoredTop sz="99006" autoAdjust="0"/>
  </p:normalViewPr>
  <p:slideViewPr>
    <p:cSldViewPr>
      <p:cViewPr varScale="1">
        <p:scale>
          <a:sx n="86" d="100"/>
          <a:sy n="86" d="100"/>
        </p:scale>
        <p:origin x="64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EF146-F58C-4996-8511-748B700C345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3725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A9D18-631C-4ACD-850F-C083E0A8526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2533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148F5-FE40-4388-9148-5200C12281D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02406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3656C-E497-435A-9ECD-BD9D1F6111B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560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30364-FF0E-488B-8956-CA1801C7802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0602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B4CB1-5E02-418D-BEE7-99B1DBBA5C8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4609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CFA10-A64F-4782-AD19-57FF408280A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120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045F2-0A38-4226-9EF1-493BE6CB21F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1513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68BC1-C054-41DA-B0CA-D7A0F13F38B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2280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C8D21-00CB-49F1-920E-867BE130B7A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977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F3C4B-0E14-4ACF-8208-F612A56B76E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3225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047B9FB-6F53-42C4-87A2-634E3331D7E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1.png"/><Relationship Id="rId7" Type="http://schemas.openxmlformats.org/officeDocument/2006/relationships/image" Target="../media/image2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8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01.png"/><Relationship Id="rId4" Type="http://schemas.openxmlformats.org/officeDocument/2006/relationships/image" Target="../media/image119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1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32.png"/><Relationship Id="rId4" Type="http://schemas.openxmlformats.org/officeDocument/2006/relationships/image" Target="../media/image12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9.png"/><Relationship Id="rId5" Type="http://schemas.openxmlformats.org/officeDocument/2006/relationships/image" Target="../media/image98.png"/><Relationship Id="rId4" Type="http://schemas.openxmlformats.org/officeDocument/2006/relationships/image" Target="../media/image9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103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- Τίτλος"/>
          <p:cNvSpPr>
            <a:spLocks noGrp="1"/>
          </p:cNvSpPr>
          <p:nvPr/>
        </p:nvSpPr>
        <p:spPr bwMode="auto">
          <a:xfrm>
            <a:off x="3330575" y="246063"/>
            <a:ext cx="58134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Α</a:t>
            </a:r>
            <a:r>
              <a:rPr lang="el-GR" b="1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ΝΩΤΑΤΗ</a:t>
            </a:r>
            <a:r>
              <a:rPr lang="el-GR" sz="3000" b="1" dirty="0" smtClean="0">
                <a:latin typeface="+mj-lt"/>
                <a:cs typeface="Times New Roman" pitchFamily="18" charset="0"/>
              </a:rPr>
              <a:t> </a:t>
            </a:r>
            <a:r>
              <a:rPr lang="en-US" sz="3000" b="1" dirty="0" smtClean="0">
                <a:latin typeface="+mj-lt"/>
                <a:cs typeface="Times New Roman" pitchFamily="18" charset="0"/>
              </a:rPr>
              <a:t/>
            </a:r>
            <a:br>
              <a:rPr lang="en-US" sz="3000" b="1" dirty="0" smtClean="0">
                <a:latin typeface="+mj-lt"/>
                <a:cs typeface="Times New Roman" pitchFamily="18" charset="0"/>
              </a:rPr>
            </a:br>
            <a:r>
              <a:rPr lang="el-GR" sz="30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Σ</a:t>
            </a:r>
            <a:r>
              <a:rPr lang="el-GR" b="1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ΧΟΛΗ</a:t>
            </a:r>
            <a:r>
              <a:rPr lang="el-GR" sz="3000" b="1" dirty="0">
                <a:latin typeface="+mj-lt"/>
                <a:cs typeface="Times New Roman" pitchFamily="18" charset="0"/>
              </a:rPr>
              <a:t/>
            </a:r>
            <a:br>
              <a:rPr lang="el-GR" sz="3000" b="1" dirty="0">
                <a:latin typeface="+mj-lt"/>
                <a:cs typeface="Times New Roman" pitchFamily="18" charset="0"/>
              </a:rPr>
            </a:br>
            <a:r>
              <a:rPr lang="el-GR" sz="3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ΠΑΙ</a:t>
            </a:r>
            <a:r>
              <a:rPr lang="el-GR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ΔΑΓΩΓΙΚΗΣ</a:t>
            </a:r>
            <a:r>
              <a:rPr lang="el-GR" sz="3000" b="1" dirty="0">
                <a:latin typeface="+mj-lt"/>
                <a:cs typeface="Times New Roman" pitchFamily="18" charset="0"/>
              </a:rPr>
              <a:t> </a:t>
            </a:r>
            <a:r>
              <a:rPr lang="el-GR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ΚΑΙ</a:t>
            </a:r>
            <a:r>
              <a:rPr lang="el-GR" sz="30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/>
            </a:r>
            <a:br>
              <a:rPr lang="el-GR" sz="30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</a:br>
            <a:r>
              <a:rPr lang="el-GR" sz="3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Τ</a:t>
            </a:r>
            <a:r>
              <a:rPr lang="el-GR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ΕΧΝΟΛΟΓΙΚΗΣ</a:t>
            </a:r>
            <a:r>
              <a:rPr lang="el-GR" sz="3000" b="1" dirty="0">
                <a:latin typeface="+mj-lt"/>
                <a:cs typeface="Times New Roman" pitchFamily="18" charset="0"/>
              </a:rPr>
              <a:t/>
            </a:r>
            <a:br>
              <a:rPr lang="el-GR" sz="3000" b="1" dirty="0">
                <a:latin typeface="+mj-lt"/>
                <a:cs typeface="Times New Roman" pitchFamily="18" charset="0"/>
              </a:rPr>
            </a:br>
            <a:r>
              <a:rPr lang="el-GR" sz="30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Ε</a:t>
            </a:r>
            <a:r>
              <a:rPr lang="el-GR" b="1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ΚΠΑΙΔΕΥΣΗΣ</a:t>
            </a:r>
            <a:endParaRPr lang="el-GR" b="1"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2051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327025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4 - Ορθογώνιο"/>
          <p:cNvSpPr>
            <a:spLocks noChangeArrowheads="1"/>
          </p:cNvSpPr>
          <p:nvPr/>
        </p:nvSpPr>
        <p:spPr bwMode="auto">
          <a:xfrm>
            <a:off x="0" y="6149975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pic>
        <p:nvPicPr>
          <p:cNvPr id="2053" name="tabl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2889250"/>
            <a:ext cx="8942387" cy="277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2734915"/>
            <a:ext cx="9144000" cy="910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 smtClean="0">
                <a:solidFill>
                  <a:srgbClr val="FF0000"/>
                </a:solidFill>
              </a:rPr>
              <a:t>ΑΣΚΗΣΕΙΣ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 smtClean="0">
                <a:solidFill>
                  <a:srgbClr val="FF0000"/>
                </a:solidFill>
              </a:rPr>
              <a:t>ΚΕΝΤΡΟΥ ΜΑΖΑΣ</a:t>
            </a:r>
            <a:endParaRPr lang="en-US" altLang="el-G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169988" y="0"/>
            <a:ext cx="7239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ΚΕΝΤΡΟ ΜΑΖΑΣ – Παράδειγμα</a:t>
            </a:r>
            <a:r>
              <a:rPr lang="en-US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altLang="el-GR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l-GR" altLang="el-GR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0243" name="Ομάδα 3"/>
          <p:cNvGrpSpPr>
            <a:grpSpLocks/>
          </p:cNvGrpSpPr>
          <p:nvPr/>
        </p:nvGrpSpPr>
        <p:grpSpPr bwMode="auto">
          <a:xfrm>
            <a:off x="684213" y="946696"/>
            <a:ext cx="3095625" cy="2520950"/>
            <a:chOff x="683568" y="1268760"/>
            <a:chExt cx="3096344" cy="2520280"/>
          </a:xfrm>
        </p:grpSpPr>
        <p:cxnSp>
          <p:nvCxnSpPr>
            <p:cNvPr id="5" name="Ευθεία γραμμή σύνδεσης 4"/>
            <p:cNvCxnSpPr/>
            <p:nvPr/>
          </p:nvCxnSpPr>
          <p:spPr>
            <a:xfrm>
              <a:off x="683568" y="1268760"/>
              <a:ext cx="0" cy="2520280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Ευθεία γραμμή σύνδεσης 5"/>
            <p:cNvCxnSpPr/>
            <p:nvPr/>
          </p:nvCxnSpPr>
          <p:spPr>
            <a:xfrm>
              <a:off x="683568" y="3789040"/>
              <a:ext cx="3096344" cy="0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Ομάδα 6"/>
          <p:cNvGrpSpPr>
            <a:grpSpLocks/>
          </p:cNvGrpSpPr>
          <p:nvPr/>
        </p:nvGrpSpPr>
        <p:grpSpPr bwMode="auto">
          <a:xfrm>
            <a:off x="230188" y="1046708"/>
            <a:ext cx="1493837" cy="2747963"/>
            <a:chOff x="230048" y="1368951"/>
            <a:chExt cx="1494453" cy="2748191"/>
          </a:xfrm>
        </p:grpSpPr>
        <p:sp>
          <p:nvSpPr>
            <p:cNvPr id="8" name="Έλλειψη 7"/>
            <p:cNvSpPr/>
            <p:nvPr/>
          </p:nvSpPr>
          <p:spPr>
            <a:xfrm>
              <a:off x="974892" y="1700767"/>
              <a:ext cx="179462" cy="17940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cxnSp>
          <p:nvCxnSpPr>
            <p:cNvPr id="9" name="Ευθεία γραμμή σύνδεσης 8"/>
            <p:cNvCxnSpPr/>
            <p:nvPr/>
          </p:nvCxnSpPr>
          <p:spPr>
            <a:xfrm flipH="1">
              <a:off x="611205" y="1791261"/>
              <a:ext cx="323984" cy="0"/>
            </a:xfrm>
            <a:prstGeom prst="line">
              <a:avLst/>
            </a:prstGeom>
            <a:ln w="19050">
              <a:solidFill>
                <a:srgbClr val="FF99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Ευθεία γραμμή σύνδεσης 9"/>
            <p:cNvCxnSpPr/>
            <p:nvPr/>
          </p:nvCxnSpPr>
          <p:spPr>
            <a:xfrm rot="5400000" flipH="1">
              <a:off x="139837" y="2870852"/>
              <a:ext cx="1908333" cy="0"/>
            </a:xfrm>
            <a:prstGeom prst="line">
              <a:avLst/>
            </a:prstGeom>
            <a:ln w="19050">
              <a:solidFill>
                <a:srgbClr val="FF99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1115616" y="1368951"/>
              <a:ext cx="608885" cy="400110"/>
            </a:xfrm>
            <a:prstGeom prst="rect">
              <a:avLst/>
            </a:prstGeom>
            <a:blipFill rotWithShape="1">
              <a:blip r:embed="rId2"/>
              <a:stretch>
                <a:fillRect b="-3077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l-GR">
                  <a:noFill/>
                </a:rPr>
                <a:t> </a:t>
              </a:r>
            </a:p>
          </p:txBody>
        </p:sp>
        <p:sp>
          <p:nvSpPr>
            <p:cNvPr id="12" name="TextBox 11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884532" y="3717032"/>
              <a:ext cx="519116" cy="400110"/>
            </a:xfrm>
            <a:prstGeom prst="rect">
              <a:avLst/>
            </a:prstGeom>
            <a:blipFill rotWithShape="1">
              <a:blip r:embed="rId3"/>
              <a:stretch>
                <a:fillRect b="-3077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l-GR">
                  <a:noFill/>
                </a:rPr>
                <a:t> </a:t>
              </a:r>
            </a:p>
          </p:txBody>
        </p:sp>
        <p:sp>
          <p:nvSpPr>
            <p:cNvPr id="13" name="TextBox 12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230048" y="1556792"/>
              <a:ext cx="525528" cy="400110"/>
            </a:xfrm>
            <a:prstGeom prst="rect">
              <a:avLst/>
            </a:prstGeom>
            <a:blipFill rotWithShape="1">
              <a:blip r:embed="rId4"/>
              <a:stretch>
                <a:fillRect b="-9091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l-GR">
                  <a:noFill/>
                </a:rPr>
                <a:t> </a:t>
              </a:r>
            </a:p>
          </p:txBody>
        </p:sp>
      </p:grpSp>
      <p:grpSp>
        <p:nvGrpSpPr>
          <p:cNvPr id="10273" name="Ομάδα 17"/>
          <p:cNvGrpSpPr>
            <a:grpSpLocks/>
          </p:cNvGrpSpPr>
          <p:nvPr/>
        </p:nvGrpSpPr>
        <p:grpSpPr bwMode="auto">
          <a:xfrm>
            <a:off x="684213" y="2150021"/>
            <a:ext cx="1439862" cy="1323975"/>
            <a:chOff x="683568" y="2471124"/>
            <a:chExt cx="1440168" cy="1325184"/>
          </a:xfrm>
        </p:grpSpPr>
        <p:cxnSp>
          <p:nvCxnSpPr>
            <p:cNvPr id="23" name="Ευθύγραμμο βέλος σύνδεσης 22"/>
            <p:cNvCxnSpPr/>
            <p:nvPr/>
          </p:nvCxnSpPr>
          <p:spPr>
            <a:xfrm flipV="1">
              <a:off x="683568" y="2499725"/>
              <a:ext cx="1440168" cy="1296583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1248746" y="2471124"/>
              <a:ext cx="664990" cy="400110"/>
            </a:xfrm>
            <a:prstGeom prst="rect">
              <a:avLst/>
            </a:prstGeom>
            <a:blipFill rotWithShape="1">
              <a:blip r:embed="rId5"/>
              <a:stretch>
                <a:fillRect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l-GR">
                  <a:noFill/>
                </a:rPr>
                <a:t> </a:t>
              </a:r>
            </a:p>
          </p:txBody>
        </p:sp>
      </p:grpSp>
      <p:grpSp>
        <p:nvGrpSpPr>
          <p:cNvPr id="3" name="Ομάδα 2"/>
          <p:cNvGrpSpPr>
            <a:grpSpLocks/>
          </p:cNvGrpSpPr>
          <p:nvPr/>
        </p:nvGrpSpPr>
        <p:grpSpPr bwMode="auto">
          <a:xfrm>
            <a:off x="107950" y="1811883"/>
            <a:ext cx="2559050" cy="1982788"/>
            <a:chOff x="107950" y="2133600"/>
            <a:chExt cx="2559050" cy="1982788"/>
          </a:xfrm>
        </p:grpSpPr>
        <p:sp>
          <p:nvSpPr>
            <p:cNvPr id="15" name="Έλλειψη 14"/>
            <p:cNvSpPr/>
            <p:nvPr/>
          </p:nvSpPr>
          <p:spPr bwMode="auto">
            <a:xfrm>
              <a:off x="2122488" y="2443163"/>
              <a:ext cx="73025" cy="7143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6" name="TextBox 15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 bwMode="auto">
            <a:xfrm>
              <a:off x="2051050" y="2133600"/>
              <a:ext cx="615950" cy="400050"/>
            </a:xfrm>
            <a:prstGeom prst="rect">
              <a:avLst/>
            </a:prstGeom>
            <a:blipFill rotWithShape="1">
              <a:blip r:embed="rId6"/>
              <a:stretch>
                <a:fillRect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l-GR">
                  <a:noFill/>
                </a:rPr>
                <a:t> </a:t>
              </a:r>
            </a:p>
          </p:txBody>
        </p:sp>
        <p:cxnSp>
          <p:nvCxnSpPr>
            <p:cNvPr id="19" name="Ευθεία γραμμή σύνδεσης 18"/>
            <p:cNvCxnSpPr/>
            <p:nvPr/>
          </p:nvCxnSpPr>
          <p:spPr bwMode="auto">
            <a:xfrm rot="5400000" flipH="1">
              <a:off x="1497807" y="3166269"/>
              <a:ext cx="1331912" cy="0"/>
            </a:xfrm>
            <a:prstGeom prst="line">
              <a:avLst/>
            </a:prstGeom>
            <a:ln w="19050">
              <a:solidFill>
                <a:srgbClr val="FF99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 bwMode="auto">
            <a:xfrm>
              <a:off x="1979815" y="3716435"/>
              <a:ext cx="674485" cy="399953"/>
            </a:xfrm>
            <a:prstGeom prst="rect">
              <a:avLst/>
            </a:prstGeom>
            <a:blipFill rotWithShape="1">
              <a:blip r:embed="rId7"/>
              <a:stretch>
                <a:fillRect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l-GR">
                  <a:noFill/>
                </a:rPr>
                <a:t> </a:t>
              </a:r>
            </a:p>
          </p:txBody>
        </p:sp>
        <p:cxnSp>
          <p:nvCxnSpPr>
            <p:cNvPr id="21" name="Ευθεία γραμμή σύνδεσης 20"/>
            <p:cNvCxnSpPr/>
            <p:nvPr/>
          </p:nvCxnSpPr>
          <p:spPr bwMode="auto">
            <a:xfrm flipH="1">
              <a:off x="622300" y="2479675"/>
              <a:ext cx="1512888" cy="0"/>
            </a:xfrm>
            <a:prstGeom prst="line">
              <a:avLst/>
            </a:prstGeom>
            <a:ln w="19050">
              <a:solidFill>
                <a:srgbClr val="FF99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 bwMode="auto">
            <a:xfrm>
              <a:off x="107950" y="2236788"/>
              <a:ext cx="680895" cy="399953"/>
            </a:xfrm>
            <a:prstGeom prst="rect">
              <a:avLst/>
            </a:prstGeom>
            <a:blipFill rotWithShape="1">
              <a:blip r:embed="rId8"/>
              <a:stretch>
                <a:fillRect b="-9091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l-GR">
                  <a:noFill/>
                </a:rPr>
                <a:t> </a:t>
              </a:r>
            </a:p>
          </p:txBody>
        </p:sp>
      </p:grpSp>
      <p:sp>
        <p:nvSpPr>
          <p:cNvPr id="10247" name="TextBox 24"/>
          <p:cNvSpPr txBox="1">
            <a:spLocks noChangeArrowheads="1"/>
          </p:cNvSpPr>
          <p:nvPr/>
        </p:nvSpPr>
        <p:spPr bwMode="auto">
          <a:xfrm>
            <a:off x="3644900" y="3394621"/>
            <a:ext cx="312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 b="1" i="1">
                <a:solidFill>
                  <a:srgbClr val="FFFF00"/>
                </a:solidFill>
              </a:rPr>
              <a:t>x</a:t>
            </a:r>
            <a:endParaRPr lang="el-GR" altLang="el-GR" sz="2000" b="1" i="1">
              <a:solidFill>
                <a:srgbClr val="FFFF00"/>
              </a:solidFill>
            </a:endParaRPr>
          </a:p>
        </p:txBody>
      </p:sp>
      <p:sp>
        <p:nvSpPr>
          <p:cNvPr id="10248" name="TextBox 25"/>
          <p:cNvSpPr txBox="1">
            <a:spLocks noChangeArrowheads="1"/>
          </p:cNvSpPr>
          <p:nvPr/>
        </p:nvSpPr>
        <p:spPr bwMode="auto">
          <a:xfrm>
            <a:off x="385763" y="692696"/>
            <a:ext cx="298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 b="1" i="1">
                <a:solidFill>
                  <a:srgbClr val="FFFF00"/>
                </a:solidFill>
              </a:rPr>
              <a:t>y</a:t>
            </a:r>
            <a:endParaRPr lang="el-GR" altLang="el-GR" sz="2000" b="1" i="1">
              <a:solidFill>
                <a:srgbClr val="FFFF00"/>
              </a:solidFill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4110038" y="1372766"/>
            <a:ext cx="44672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 b="1" i="1" dirty="0">
                <a:solidFill>
                  <a:srgbClr val="FFFF00"/>
                </a:solidFill>
              </a:rPr>
              <a:t>m</a:t>
            </a:r>
            <a:r>
              <a:rPr lang="en-US" altLang="el-GR" sz="2000" b="1" baseline="-25000" dirty="0">
                <a:solidFill>
                  <a:srgbClr val="FFFF00"/>
                </a:solidFill>
              </a:rPr>
              <a:t>1</a:t>
            </a:r>
            <a:r>
              <a:rPr lang="en-US" altLang="el-GR" sz="2000" b="1" dirty="0">
                <a:solidFill>
                  <a:srgbClr val="FFFF00"/>
                </a:solidFill>
              </a:rPr>
              <a:t> = 0,500 kg,  (</a:t>
            </a:r>
            <a:r>
              <a:rPr lang="en-US" altLang="el-GR" sz="2000" b="1" i="1" dirty="0">
                <a:solidFill>
                  <a:srgbClr val="FFFF00"/>
                </a:solidFill>
              </a:rPr>
              <a:t>x</a:t>
            </a:r>
            <a:r>
              <a:rPr lang="en-US" altLang="el-GR" sz="2000" b="1" baseline="-25000" dirty="0">
                <a:solidFill>
                  <a:srgbClr val="FFFF00"/>
                </a:solidFill>
              </a:rPr>
              <a:t>1</a:t>
            </a:r>
            <a:r>
              <a:rPr lang="en-US" altLang="el-GR" sz="2000" b="1" dirty="0">
                <a:solidFill>
                  <a:srgbClr val="FFFF00"/>
                </a:solidFill>
              </a:rPr>
              <a:t>, </a:t>
            </a:r>
            <a:r>
              <a:rPr lang="en-US" altLang="el-GR" sz="2000" b="1" i="1" dirty="0">
                <a:solidFill>
                  <a:srgbClr val="FFFF00"/>
                </a:solidFill>
              </a:rPr>
              <a:t>y</a:t>
            </a:r>
            <a:r>
              <a:rPr lang="en-US" altLang="el-GR" sz="2000" b="1" baseline="-25000" dirty="0">
                <a:solidFill>
                  <a:srgbClr val="FFFF00"/>
                </a:solidFill>
              </a:rPr>
              <a:t>1</a:t>
            </a:r>
            <a:r>
              <a:rPr lang="en-US" altLang="el-GR" sz="2000" b="1" dirty="0">
                <a:solidFill>
                  <a:srgbClr val="FFFF00"/>
                </a:solidFill>
              </a:rPr>
              <a:t>) = (1,00m, 2,50m)</a:t>
            </a:r>
            <a:endParaRPr lang="el-GR" altLang="el-GR" sz="2000" b="1" i="1" dirty="0">
              <a:solidFill>
                <a:srgbClr val="FFFF00"/>
              </a:solidFill>
            </a:endParaRPr>
          </a:p>
        </p:txBody>
      </p:sp>
      <p:grpSp>
        <p:nvGrpSpPr>
          <p:cNvPr id="28" name="Ομάδα 27"/>
          <p:cNvGrpSpPr>
            <a:grpSpLocks/>
          </p:cNvGrpSpPr>
          <p:nvPr/>
        </p:nvGrpSpPr>
        <p:grpSpPr bwMode="auto">
          <a:xfrm>
            <a:off x="273050" y="1804769"/>
            <a:ext cx="8323263" cy="1989910"/>
            <a:chOff x="273292" y="2127162"/>
            <a:chExt cx="8323664" cy="1989980"/>
          </a:xfrm>
        </p:grpSpPr>
        <p:grpSp>
          <p:nvGrpSpPr>
            <p:cNvPr id="10265" name="Ομάδα 28"/>
            <p:cNvGrpSpPr>
              <a:grpSpLocks/>
            </p:cNvGrpSpPr>
            <p:nvPr/>
          </p:nvGrpSpPr>
          <p:grpSpPr bwMode="auto">
            <a:xfrm>
              <a:off x="273292" y="2780928"/>
              <a:ext cx="1994452" cy="1336214"/>
              <a:chOff x="273292" y="2780928"/>
              <a:chExt cx="1994452" cy="1336214"/>
            </a:xfrm>
          </p:grpSpPr>
          <p:cxnSp>
            <p:nvCxnSpPr>
              <p:cNvPr id="31" name="Ευθεία γραμμή σύνδεσης 30"/>
              <p:cNvCxnSpPr/>
              <p:nvPr/>
            </p:nvCxnSpPr>
            <p:spPr>
              <a:xfrm flipH="1">
                <a:off x="647960" y="3212234"/>
                <a:ext cx="1116067" cy="0"/>
              </a:xfrm>
              <a:prstGeom prst="line">
                <a:avLst/>
              </a:prstGeom>
              <a:ln w="19050">
                <a:solidFill>
                  <a:srgbClr val="FF99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Ευθεία γραμμή σύνδεσης 31"/>
              <p:cNvCxnSpPr/>
              <p:nvPr/>
            </p:nvCxnSpPr>
            <p:spPr>
              <a:xfrm rot="5400000" flipH="1">
                <a:off x="1583046" y="3572609"/>
                <a:ext cx="539770" cy="0"/>
              </a:xfrm>
              <a:prstGeom prst="line">
                <a:avLst/>
              </a:prstGeom>
              <a:ln w="19050">
                <a:solidFill>
                  <a:srgbClr val="FF99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8859" y="2780928"/>
                <a:ext cx="608885" cy="400110"/>
              </a:xfrm>
              <a:prstGeom prst="rect">
                <a:avLst/>
              </a:prstGeom>
              <a:blipFill rotWithShape="1">
                <a:blip r:embed="rId9"/>
                <a:stretch>
                  <a:fillRect b="-1515"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el-GR">
                    <a:noFill/>
                  </a:rPr>
                  <a:t> </a:t>
                </a:r>
              </a:p>
            </p:txBody>
          </p:sp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4848" y="3717032"/>
                <a:ext cx="519116" cy="400110"/>
              </a:xfrm>
              <a:prstGeom prst="rect">
                <a:avLst/>
              </a:prstGeom>
              <a:blipFill rotWithShape="1">
                <a:blip r:embed="rId10"/>
                <a:stretch>
                  <a:fillRect b="-3077"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el-GR">
                    <a:noFill/>
                  </a:rPr>
                  <a:t> </a:t>
                </a:r>
              </a:p>
            </p:txBody>
          </p:sp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292" y="2956882"/>
                <a:ext cx="525528" cy="400110"/>
              </a:xfrm>
              <a:prstGeom prst="rect">
                <a:avLst/>
              </a:prstGeom>
              <a:blipFill rotWithShape="1">
                <a:blip r:embed="rId11"/>
                <a:stretch>
                  <a:fillRect b="-9091"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el-GR">
                    <a:noFill/>
                  </a:rPr>
                  <a:t> </a:t>
                </a:r>
              </a:p>
            </p:txBody>
          </p:sp>
          <p:sp>
            <p:nvSpPr>
              <p:cNvPr id="36" name="Έλλειψη 35"/>
              <p:cNvSpPr/>
              <p:nvPr/>
            </p:nvSpPr>
            <p:spPr>
              <a:xfrm>
                <a:off x="1713224" y="3089991"/>
                <a:ext cx="252424" cy="252422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l-GR"/>
              </a:p>
            </p:txBody>
          </p:sp>
        </p:grpSp>
        <p:sp>
          <p:nvSpPr>
            <p:cNvPr id="10266" name="TextBox 29"/>
            <p:cNvSpPr txBox="1">
              <a:spLocks noChangeArrowheads="1"/>
            </p:cNvSpPr>
            <p:nvPr/>
          </p:nvSpPr>
          <p:spPr bwMode="auto">
            <a:xfrm>
              <a:off x="4129066" y="2127162"/>
              <a:ext cx="446789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 dirty="0">
                  <a:solidFill>
                    <a:srgbClr val="FFFF00"/>
                  </a:solidFill>
                </a:rPr>
                <a:t>m</a:t>
              </a:r>
              <a:r>
                <a:rPr lang="en-US" altLang="el-GR" sz="2000" b="1" baseline="-25000" dirty="0">
                  <a:solidFill>
                    <a:srgbClr val="FFFF00"/>
                  </a:solidFill>
                </a:rPr>
                <a:t>2</a:t>
              </a:r>
              <a:r>
                <a:rPr lang="en-US" altLang="el-GR" sz="2000" b="1" dirty="0">
                  <a:solidFill>
                    <a:srgbClr val="FFFF00"/>
                  </a:solidFill>
                </a:rPr>
                <a:t> = 1,000 kg,  (</a:t>
              </a:r>
              <a:r>
                <a:rPr lang="en-US" altLang="el-GR" sz="2000" b="1" i="1" dirty="0">
                  <a:solidFill>
                    <a:srgbClr val="FFFF00"/>
                  </a:solidFill>
                </a:rPr>
                <a:t>x</a:t>
              </a:r>
              <a:r>
                <a:rPr lang="en-US" altLang="el-GR" sz="2000" b="1" baseline="-25000" dirty="0">
                  <a:solidFill>
                    <a:srgbClr val="FFFF00"/>
                  </a:solidFill>
                </a:rPr>
                <a:t>2</a:t>
              </a:r>
              <a:r>
                <a:rPr lang="en-US" altLang="el-GR" sz="2000" b="1" dirty="0">
                  <a:solidFill>
                    <a:srgbClr val="FFFF00"/>
                  </a:solidFill>
                </a:rPr>
                <a:t>, </a:t>
              </a:r>
              <a:r>
                <a:rPr lang="en-US" altLang="el-GR" sz="2000" b="1" i="1" dirty="0">
                  <a:solidFill>
                    <a:srgbClr val="FFFF00"/>
                  </a:solidFill>
                </a:rPr>
                <a:t>y</a:t>
              </a:r>
              <a:r>
                <a:rPr lang="en-US" altLang="el-GR" sz="2000" b="1" baseline="-25000" dirty="0">
                  <a:solidFill>
                    <a:srgbClr val="FFFF00"/>
                  </a:solidFill>
                </a:rPr>
                <a:t>2</a:t>
              </a:r>
              <a:r>
                <a:rPr lang="en-US" altLang="el-GR" sz="2000" b="1" dirty="0">
                  <a:solidFill>
                    <a:srgbClr val="FFFF00"/>
                  </a:solidFill>
                </a:rPr>
                <a:t>) = (1,50m, 1,00m)</a:t>
              </a:r>
              <a:endParaRPr lang="el-GR" altLang="el-GR" sz="2000" b="1" i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7" name="Ομάδα 36"/>
          <p:cNvGrpSpPr>
            <a:grpSpLocks/>
          </p:cNvGrpSpPr>
          <p:nvPr/>
        </p:nvGrpSpPr>
        <p:grpSpPr bwMode="auto">
          <a:xfrm>
            <a:off x="250825" y="1378496"/>
            <a:ext cx="8353425" cy="2416175"/>
            <a:chOff x="251520" y="1700808"/>
            <a:chExt cx="8352928" cy="2416334"/>
          </a:xfrm>
        </p:grpSpPr>
        <p:grpSp>
          <p:nvGrpSpPr>
            <p:cNvPr id="10257" name="Ομάδα 37"/>
            <p:cNvGrpSpPr>
              <a:grpSpLocks/>
            </p:cNvGrpSpPr>
            <p:nvPr/>
          </p:nvGrpSpPr>
          <p:grpSpPr bwMode="auto">
            <a:xfrm>
              <a:off x="251520" y="1700808"/>
              <a:ext cx="3328778" cy="2416334"/>
              <a:chOff x="251520" y="1700808"/>
              <a:chExt cx="3328778" cy="2416334"/>
            </a:xfrm>
          </p:grpSpPr>
          <p:cxnSp>
            <p:nvCxnSpPr>
              <p:cNvPr id="40" name="Ευθεία γραμμή σύνδεσης 39"/>
              <p:cNvCxnSpPr/>
              <p:nvPr/>
            </p:nvCxnSpPr>
            <p:spPr>
              <a:xfrm flipH="1">
                <a:off x="622973" y="2208841"/>
                <a:ext cx="2303326" cy="0"/>
              </a:xfrm>
              <a:prstGeom prst="line">
                <a:avLst/>
              </a:prstGeom>
              <a:ln w="19050">
                <a:solidFill>
                  <a:srgbClr val="FF99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Έλλειψη 40"/>
              <p:cNvSpPr/>
              <p:nvPr/>
            </p:nvSpPr>
            <p:spPr>
              <a:xfrm>
                <a:off x="2951697" y="2061194"/>
                <a:ext cx="323831" cy="323871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l-GR"/>
              </a:p>
            </p:txBody>
          </p:sp>
          <p:cxnSp>
            <p:nvCxnSpPr>
              <p:cNvPr id="42" name="Ευθεία γραμμή σύνδεσης 41"/>
              <p:cNvCxnSpPr/>
              <p:nvPr/>
            </p:nvCxnSpPr>
            <p:spPr>
              <a:xfrm rot="5400000" flipH="1">
                <a:off x="2444437" y="3178074"/>
                <a:ext cx="1332001" cy="0"/>
              </a:xfrm>
              <a:prstGeom prst="line">
                <a:avLst/>
              </a:prstGeom>
              <a:ln w="19050">
                <a:solidFill>
                  <a:srgbClr val="FF99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413" y="1700808"/>
                <a:ext cx="608885" cy="400110"/>
              </a:xfrm>
              <a:prstGeom prst="rect">
                <a:avLst/>
              </a:prstGeom>
              <a:blipFill rotWithShape="1">
                <a:blip r:embed="rId12"/>
                <a:stretch>
                  <a:fillRect b="-1515"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el-GR">
                    <a:noFill/>
                  </a:rPr>
                  <a:t> </a:t>
                </a:r>
              </a:p>
            </p:txBody>
          </p:sp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0756" y="3717032"/>
                <a:ext cx="519116" cy="400110"/>
              </a:xfrm>
              <a:prstGeom prst="rect">
                <a:avLst/>
              </a:prstGeom>
              <a:blipFill rotWithShape="1">
                <a:blip r:embed="rId13"/>
                <a:stretch>
                  <a:fillRect b="-3077"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el-GR">
                    <a:noFill/>
                  </a:rPr>
                  <a:t> </a:t>
                </a:r>
              </a:p>
            </p:txBody>
          </p:sp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967068"/>
                <a:ext cx="525528" cy="400110"/>
              </a:xfrm>
              <a:prstGeom prst="rect">
                <a:avLst/>
              </a:prstGeom>
              <a:blipFill rotWithShape="1">
                <a:blip r:embed="rId14"/>
                <a:stretch>
                  <a:fillRect b="-10769"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el-GR">
                    <a:noFill/>
                  </a:rPr>
                  <a:t> </a:t>
                </a:r>
              </a:p>
            </p:txBody>
          </p:sp>
        </p:grpSp>
        <p:sp>
          <p:nvSpPr>
            <p:cNvPr id="10258" name="TextBox 38"/>
            <p:cNvSpPr txBox="1">
              <a:spLocks noChangeArrowheads="1"/>
            </p:cNvSpPr>
            <p:nvPr/>
          </p:nvSpPr>
          <p:spPr bwMode="auto">
            <a:xfrm>
              <a:off x="4136558" y="2559196"/>
              <a:ext cx="446789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 dirty="0">
                  <a:solidFill>
                    <a:srgbClr val="FFFF00"/>
                  </a:solidFill>
                </a:rPr>
                <a:t>m</a:t>
              </a:r>
              <a:r>
                <a:rPr lang="en-US" altLang="el-GR" sz="2000" b="1" baseline="-25000" dirty="0">
                  <a:solidFill>
                    <a:srgbClr val="FFFF00"/>
                  </a:solidFill>
                </a:rPr>
                <a:t>3</a:t>
              </a:r>
              <a:r>
                <a:rPr lang="en-US" altLang="el-GR" sz="2000" b="1" dirty="0">
                  <a:solidFill>
                    <a:srgbClr val="FFFF00"/>
                  </a:solidFill>
                </a:rPr>
                <a:t> = 1,500 kg,  (</a:t>
              </a:r>
              <a:r>
                <a:rPr lang="en-US" altLang="el-GR" sz="2000" b="1" i="1" dirty="0">
                  <a:solidFill>
                    <a:srgbClr val="FFFF00"/>
                  </a:solidFill>
                </a:rPr>
                <a:t>x</a:t>
              </a:r>
              <a:r>
                <a:rPr lang="en-US" altLang="el-GR" sz="2000" b="1" baseline="-25000" dirty="0">
                  <a:solidFill>
                    <a:srgbClr val="FFFF00"/>
                  </a:solidFill>
                </a:rPr>
                <a:t>3</a:t>
              </a:r>
              <a:r>
                <a:rPr lang="en-US" altLang="el-GR" sz="2000" b="1" dirty="0">
                  <a:solidFill>
                    <a:srgbClr val="FFFF00"/>
                  </a:solidFill>
                </a:rPr>
                <a:t>, </a:t>
              </a:r>
              <a:r>
                <a:rPr lang="en-US" altLang="el-GR" sz="2000" b="1" i="1" dirty="0">
                  <a:solidFill>
                    <a:srgbClr val="FFFF00"/>
                  </a:solidFill>
                </a:rPr>
                <a:t>y</a:t>
              </a:r>
              <a:r>
                <a:rPr lang="en-US" altLang="el-GR" sz="2000" b="1" baseline="-25000" dirty="0">
                  <a:solidFill>
                    <a:srgbClr val="FFFF00"/>
                  </a:solidFill>
                </a:rPr>
                <a:t>3</a:t>
              </a:r>
              <a:r>
                <a:rPr lang="en-US" altLang="el-GR" sz="2000" b="1" dirty="0">
                  <a:solidFill>
                    <a:srgbClr val="FFFF00"/>
                  </a:solidFill>
                </a:rPr>
                <a:t>) = (3,00m, 2,20m)</a:t>
              </a:r>
              <a:endParaRPr lang="el-GR" altLang="el-GR" sz="2000" b="1" i="1" dirty="0">
                <a:solidFill>
                  <a:srgbClr val="FFFF00"/>
                </a:solidFill>
              </a:endParaRPr>
            </a:p>
          </p:txBody>
        </p:sp>
      </p:grpSp>
      <p:cxnSp>
        <p:nvCxnSpPr>
          <p:cNvPr id="46" name="Ευθεία γραμμή σύνδεσης 45"/>
          <p:cNvCxnSpPr/>
          <p:nvPr/>
        </p:nvCxnSpPr>
        <p:spPr>
          <a:xfrm>
            <a:off x="3957638" y="2780928"/>
            <a:ext cx="4791075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568" y="4117142"/>
            <a:ext cx="7068025" cy="957634"/>
          </a:xfrm>
          <a:prstGeom prst="rect">
            <a:avLst/>
          </a:prstGeom>
          <a:blipFill rotWithShape="1">
            <a:blip r:embed="rId1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48" name="TextBox 4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114800" y="2924944"/>
            <a:ext cx="3945504" cy="400110"/>
          </a:xfrm>
          <a:prstGeom prst="rect">
            <a:avLst/>
          </a:prstGeom>
          <a:blipFill rotWithShape="1">
            <a:blip r:embed="rId16"/>
            <a:stretch>
              <a:fillRect t="-7692" b="-27692"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49" name="TextBox 4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5496" y="5063654"/>
            <a:ext cx="7066999" cy="957634"/>
          </a:xfrm>
          <a:prstGeom prst="rect">
            <a:avLst/>
          </a:prstGeom>
          <a:blipFill rotWithShape="1">
            <a:blip r:embed="rId17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50" name="TextBox 4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5496" y="6237312"/>
            <a:ext cx="7551811" cy="461665"/>
          </a:xfrm>
          <a:prstGeom prst="rect">
            <a:avLst/>
          </a:prstGeom>
          <a:blipFill rotWithShape="1">
            <a:blip r:embed="rId18"/>
            <a:stretch>
              <a:fillRect t="-10526" r="-1049" b="-28947"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169988" y="0"/>
            <a:ext cx="7239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ΚΕΝΤΡΟ </a:t>
            </a:r>
            <a:r>
              <a:rPr lang="el-GR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ΜΑΖΑΣ – Παράδειγμα</a:t>
            </a:r>
            <a:r>
              <a:rPr lang="en-US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altLang="el-GR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l-GR" altLang="el-GR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2" name="Ομάδα 11"/>
          <p:cNvGrpSpPr/>
          <p:nvPr/>
        </p:nvGrpSpPr>
        <p:grpSpPr>
          <a:xfrm>
            <a:off x="611188" y="779463"/>
            <a:ext cx="3600450" cy="2362200"/>
            <a:chOff x="611188" y="779463"/>
            <a:chExt cx="3600450" cy="2362200"/>
          </a:xfrm>
        </p:grpSpPr>
        <p:sp>
          <p:nvSpPr>
            <p:cNvPr id="4" name="Ορθογώνιο 3"/>
            <p:cNvSpPr/>
            <p:nvPr/>
          </p:nvSpPr>
          <p:spPr bwMode="auto">
            <a:xfrm>
              <a:off x="611188" y="2601913"/>
              <a:ext cx="3600450" cy="53975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5" name="Έλλειψη 4"/>
            <p:cNvSpPr/>
            <p:nvPr/>
          </p:nvSpPr>
          <p:spPr bwMode="auto">
            <a:xfrm>
              <a:off x="611188" y="779463"/>
              <a:ext cx="1800225" cy="1800225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 dirty="0"/>
            </a:p>
          </p:txBody>
        </p:sp>
      </p:grpSp>
      <p:grpSp>
        <p:nvGrpSpPr>
          <p:cNvPr id="17" name="Ομάδα 16"/>
          <p:cNvGrpSpPr/>
          <p:nvPr/>
        </p:nvGrpSpPr>
        <p:grpSpPr>
          <a:xfrm>
            <a:off x="184150" y="1124744"/>
            <a:ext cx="8910638" cy="2404275"/>
            <a:chOff x="184150" y="1124744"/>
            <a:chExt cx="8910638" cy="2404275"/>
          </a:xfrm>
        </p:grpSpPr>
        <p:sp>
          <p:nvSpPr>
            <p:cNvPr id="11268" name="TextBox 11"/>
            <p:cNvSpPr txBox="1">
              <a:spLocks noChangeArrowheads="1"/>
            </p:cNvSpPr>
            <p:nvPr/>
          </p:nvSpPr>
          <p:spPr bwMode="auto">
            <a:xfrm>
              <a:off x="3713163" y="2671763"/>
              <a:ext cx="4826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 dirty="0"/>
                <a:t>m</a:t>
              </a:r>
              <a:r>
                <a:rPr lang="en-US" altLang="el-GR" sz="2000" b="1" baseline="-25000" dirty="0"/>
                <a:t>2</a:t>
              </a:r>
              <a:endParaRPr lang="el-GR" altLang="el-GR" sz="2000" b="1" dirty="0"/>
            </a:p>
          </p:txBody>
        </p:sp>
        <p:sp>
          <p:nvSpPr>
            <p:cNvPr id="11335" name="TextBox 12"/>
            <p:cNvSpPr txBox="1">
              <a:spLocks noChangeArrowheads="1"/>
            </p:cNvSpPr>
            <p:nvPr/>
          </p:nvSpPr>
          <p:spPr bwMode="auto">
            <a:xfrm>
              <a:off x="4058462" y="3129000"/>
              <a:ext cx="441181" cy="4000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 dirty="0">
                  <a:solidFill>
                    <a:srgbClr val="FFFF00"/>
                  </a:solidFill>
                </a:rPr>
                <a:t>L</a:t>
              </a:r>
              <a:r>
                <a:rPr lang="en-US" altLang="el-GR" sz="2000" b="1" baseline="-25000" dirty="0">
                  <a:solidFill>
                    <a:srgbClr val="FFFF00"/>
                  </a:solidFill>
                </a:rPr>
                <a:t>1</a:t>
              </a:r>
              <a:endParaRPr lang="el-GR" altLang="el-GR" sz="2000" b="1" dirty="0">
                <a:solidFill>
                  <a:srgbClr val="FFFF00"/>
                </a:solidFill>
              </a:endParaRPr>
            </a:p>
          </p:txBody>
        </p:sp>
        <p:sp>
          <p:nvSpPr>
            <p:cNvPr id="11336" name="TextBox 13"/>
            <p:cNvSpPr txBox="1">
              <a:spLocks noChangeArrowheads="1"/>
            </p:cNvSpPr>
            <p:nvPr/>
          </p:nvSpPr>
          <p:spPr bwMode="auto">
            <a:xfrm>
              <a:off x="184150" y="2348695"/>
              <a:ext cx="426754" cy="4000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 dirty="0">
                  <a:solidFill>
                    <a:srgbClr val="FFFF00"/>
                  </a:solidFill>
                </a:rPr>
                <a:t>L</a:t>
              </a:r>
              <a:r>
                <a:rPr lang="en-US" altLang="el-GR" sz="2000" b="1" baseline="-25000" dirty="0">
                  <a:solidFill>
                    <a:srgbClr val="FFFF00"/>
                  </a:solidFill>
                </a:rPr>
                <a:t>2</a:t>
              </a:r>
              <a:endParaRPr lang="el-GR" altLang="el-GR" sz="2000" b="1" dirty="0">
                <a:solidFill>
                  <a:srgbClr val="FFFF00"/>
                </a:solidFill>
              </a:endParaRPr>
            </a:p>
          </p:txBody>
        </p:sp>
        <p:sp>
          <p:nvSpPr>
            <p:cNvPr id="11337" name="TextBox 14"/>
            <p:cNvSpPr txBox="1">
              <a:spLocks noChangeArrowheads="1"/>
            </p:cNvSpPr>
            <p:nvPr/>
          </p:nvSpPr>
          <p:spPr bwMode="auto">
            <a:xfrm>
              <a:off x="4355616" y="1124744"/>
              <a:ext cx="4739172" cy="4000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 dirty="0">
                  <a:solidFill>
                    <a:srgbClr val="FFFF00"/>
                  </a:solidFill>
                </a:rPr>
                <a:t>m</a:t>
              </a:r>
              <a:r>
                <a:rPr lang="en-US" altLang="el-GR" sz="2000" b="1" baseline="-25000" dirty="0">
                  <a:solidFill>
                    <a:srgbClr val="FFFF00"/>
                  </a:solidFill>
                </a:rPr>
                <a:t>2</a:t>
              </a:r>
              <a:r>
                <a:rPr lang="en-US" altLang="el-GR" sz="2000" b="1" dirty="0">
                  <a:solidFill>
                    <a:srgbClr val="FFFF00"/>
                  </a:solidFill>
                </a:rPr>
                <a:t> = 15,0 kg,   </a:t>
              </a:r>
              <a:r>
                <a:rPr lang="en-US" altLang="el-GR" sz="2000" b="1" i="1" dirty="0">
                  <a:solidFill>
                    <a:srgbClr val="FFFF00"/>
                  </a:solidFill>
                </a:rPr>
                <a:t>L</a:t>
              </a:r>
              <a:r>
                <a:rPr lang="en-US" altLang="el-GR" sz="2000" b="1" baseline="-25000" dirty="0">
                  <a:solidFill>
                    <a:srgbClr val="FFFF00"/>
                  </a:solidFill>
                </a:rPr>
                <a:t>1 </a:t>
              </a:r>
              <a:r>
                <a:rPr lang="en-US" altLang="el-GR" sz="2000" b="1" dirty="0">
                  <a:solidFill>
                    <a:srgbClr val="FFFF00"/>
                  </a:solidFill>
                </a:rPr>
                <a:t>= 10,00 m,    </a:t>
              </a:r>
              <a:r>
                <a:rPr lang="en-US" altLang="el-GR" sz="2000" b="1" i="1" dirty="0">
                  <a:solidFill>
                    <a:srgbClr val="FFFF00"/>
                  </a:solidFill>
                </a:rPr>
                <a:t>L</a:t>
              </a:r>
              <a:r>
                <a:rPr lang="en-US" altLang="el-GR" sz="2000" b="1" baseline="-25000" dirty="0">
                  <a:solidFill>
                    <a:srgbClr val="FFFF00"/>
                  </a:solidFill>
                </a:rPr>
                <a:t>2 </a:t>
              </a:r>
              <a:r>
                <a:rPr lang="en-US" altLang="el-GR" sz="2000" b="1" dirty="0">
                  <a:solidFill>
                    <a:srgbClr val="FFFF00"/>
                  </a:solidFill>
                </a:rPr>
                <a:t>= 1,50 m </a:t>
              </a:r>
              <a:endParaRPr lang="el-GR" altLang="el-GR" sz="2000" b="1" dirty="0">
                <a:solidFill>
                  <a:srgbClr val="FFFF00"/>
                </a:solidFill>
              </a:endParaRPr>
            </a:p>
          </p:txBody>
        </p:sp>
      </p:grpSp>
      <p:cxnSp>
        <p:nvCxnSpPr>
          <p:cNvPr id="46" name="Ευθεία γραμμή σύνδεσης 45"/>
          <p:cNvCxnSpPr/>
          <p:nvPr/>
        </p:nvCxnSpPr>
        <p:spPr>
          <a:xfrm>
            <a:off x="4364038" y="1556792"/>
            <a:ext cx="1576387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4356100" y="1556792"/>
            <a:ext cx="256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l-GR" sz="2000" b="1" i="1" dirty="0">
                <a:solidFill>
                  <a:srgbClr val="FFFF00"/>
                </a:solidFill>
              </a:rPr>
              <a:t>M</a:t>
            </a:r>
            <a:r>
              <a:rPr lang="en-US" altLang="el-GR" sz="2000" b="1" dirty="0">
                <a:solidFill>
                  <a:srgbClr val="FFFF00"/>
                </a:solidFill>
              </a:rPr>
              <a:t> = </a:t>
            </a:r>
            <a:r>
              <a:rPr lang="en-US" altLang="el-GR" sz="2000" b="1" i="1" dirty="0">
                <a:solidFill>
                  <a:srgbClr val="FFFF00"/>
                </a:solidFill>
              </a:rPr>
              <a:t>m</a:t>
            </a:r>
            <a:r>
              <a:rPr lang="en-US" altLang="el-GR" sz="2000" b="1" baseline="-25000" dirty="0">
                <a:solidFill>
                  <a:srgbClr val="FFFF00"/>
                </a:solidFill>
              </a:rPr>
              <a:t>1</a:t>
            </a:r>
            <a:r>
              <a:rPr lang="en-US" altLang="el-GR" sz="2000" b="1" dirty="0">
                <a:solidFill>
                  <a:srgbClr val="FFFF00"/>
                </a:solidFill>
              </a:rPr>
              <a:t> + </a:t>
            </a:r>
            <a:r>
              <a:rPr lang="en-US" altLang="el-GR" sz="2000" b="1" i="1" dirty="0">
                <a:solidFill>
                  <a:srgbClr val="FFFF00"/>
                </a:solidFill>
              </a:rPr>
              <a:t>m</a:t>
            </a:r>
            <a:r>
              <a:rPr lang="en-US" altLang="el-GR" sz="2000" b="1" baseline="-25000" dirty="0">
                <a:solidFill>
                  <a:srgbClr val="FFFF00"/>
                </a:solidFill>
              </a:rPr>
              <a:t>2</a:t>
            </a:r>
            <a:r>
              <a:rPr lang="en-US" altLang="el-GR" sz="2000" b="1" dirty="0">
                <a:solidFill>
                  <a:srgbClr val="FFFF00"/>
                </a:solidFill>
              </a:rPr>
              <a:t> =</a:t>
            </a:r>
            <a:r>
              <a:rPr lang="en-US" altLang="el-GR" sz="2000" b="1" baseline="-25000" dirty="0">
                <a:solidFill>
                  <a:srgbClr val="FFFF00"/>
                </a:solidFill>
              </a:rPr>
              <a:t> </a:t>
            </a:r>
            <a:r>
              <a:rPr lang="en-US" altLang="el-GR" sz="2000" b="1" dirty="0">
                <a:solidFill>
                  <a:srgbClr val="FFFF00"/>
                </a:solidFill>
              </a:rPr>
              <a:t>34,6 kg</a:t>
            </a:r>
            <a:endParaRPr lang="el-GR" altLang="el-GR" sz="2000" b="1" dirty="0">
              <a:solidFill>
                <a:srgbClr val="FFFF00"/>
              </a:solidFill>
            </a:endParaRPr>
          </a:p>
        </p:txBody>
      </p:sp>
      <p:sp>
        <p:nvSpPr>
          <p:cNvPr id="52" name="TextBox 5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930032" y="4653136"/>
            <a:ext cx="5234318" cy="877933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r>
              <a:rPr lang="el-GR">
                <a:noFill/>
              </a:rPr>
              <a:t> </a:t>
            </a:r>
          </a:p>
        </p:txBody>
      </p:sp>
      <p:sp>
        <p:nvSpPr>
          <p:cNvPr id="57" name="TextBox 5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51920" y="5575403"/>
            <a:ext cx="5386603" cy="877933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r>
              <a:rPr lang="el-GR">
                <a:noFill/>
              </a:rPr>
              <a:t> </a:t>
            </a:r>
          </a:p>
        </p:txBody>
      </p:sp>
      <p:grpSp>
        <p:nvGrpSpPr>
          <p:cNvPr id="41" name="Ομάδα 40"/>
          <p:cNvGrpSpPr/>
          <p:nvPr/>
        </p:nvGrpSpPr>
        <p:grpSpPr>
          <a:xfrm>
            <a:off x="837016" y="764704"/>
            <a:ext cx="6546447" cy="935548"/>
            <a:chOff x="837016" y="764704"/>
            <a:chExt cx="6546447" cy="935548"/>
          </a:xfrm>
        </p:grpSpPr>
        <p:sp>
          <p:nvSpPr>
            <p:cNvPr id="11302" name="TextBox 1"/>
            <p:cNvSpPr txBox="1">
              <a:spLocks noChangeArrowheads="1"/>
            </p:cNvSpPr>
            <p:nvPr/>
          </p:nvSpPr>
          <p:spPr bwMode="auto">
            <a:xfrm>
              <a:off x="1830893" y="1124239"/>
              <a:ext cx="482856" cy="4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/>
                <a:t>m</a:t>
              </a:r>
              <a:r>
                <a:rPr lang="en-US" altLang="el-GR" sz="2000" b="1" baseline="-25000"/>
                <a:t>1</a:t>
              </a:r>
              <a:endParaRPr lang="el-GR" altLang="el-GR" sz="2000" b="1"/>
            </a:p>
          </p:txBody>
        </p:sp>
        <p:sp>
          <p:nvSpPr>
            <p:cNvPr id="11303" name="TextBox 9"/>
            <p:cNvSpPr txBox="1">
              <a:spLocks noChangeArrowheads="1"/>
            </p:cNvSpPr>
            <p:nvPr/>
          </p:nvSpPr>
          <p:spPr bwMode="auto">
            <a:xfrm>
              <a:off x="837016" y="1300177"/>
              <a:ext cx="455605" cy="4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/>
                <a:t>R</a:t>
              </a:r>
              <a:r>
                <a:rPr lang="en-US" altLang="el-GR" sz="2000" b="1" baseline="-25000"/>
                <a:t>1</a:t>
              </a:r>
              <a:endParaRPr lang="el-GR" altLang="el-GR" sz="2000" b="1"/>
            </a:p>
          </p:txBody>
        </p:sp>
        <p:sp>
          <p:nvSpPr>
            <p:cNvPr id="11304" name="TextBox 10"/>
            <p:cNvSpPr txBox="1">
              <a:spLocks noChangeArrowheads="1"/>
            </p:cNvSpPr>
            <p:nvPr/>
          </p:nvSpPr>
          <p:spPr bwMode="auto">
            <a:xfrm>
              <a:off x="4364486" y="764704"/>
              <a:ext cx="3018977" cy="4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 dirty="0">
                  <a:solidFill>
                    <a:srgbClr val="FFFF00"/>
                  </a:solidFill>
                </a:rPr>
                <a:t>m</a:t>
              </a:r>
              <a:r>
                <a:rPr lang="en-US" altLang="el-GR" sz="2000" b="1" baseline="-25000" dirty="0">
                  <a:solidFill>
                    <a:srgbClr val="FFFF00"/>
                  </a:solidFill>
                </a:rPr>
                <a:t>1</a:t>
              </a:r>
              <a:r>
                <a:rPr lang="en-US" altLang="el-GR" sz="2000" b="1" dirty="0">
                  <a:solidFill>
                    <a:srgbClr val="FFFF00"/>
                  </a:solidFill>
                </a:rPr>
                <a:t> = 19,6 kg,   </a:t>
              </a:r>
              <a:r>
                <a:rPr lang="en-US" altLang="el-GR" sz="2000" b="1" i="1" dirty="0">
                  <a:solidFill>
                    <a:srgbClr val="FFFF00"/>
                  </a:solidFill>
                </a:rPr>
                <a:t>R</a:t>
              </a:r>
              <a:r>
                <a:rPr lang="en-US" altLang="el-GR" sz="2000" b="1" baseline="-25000" dirty="0">
                  <a:solidFill>
                    <a:srgbClr val="FFFF00"/>
                  </a:solidFill>
                </a:rPr>
                <a:t>1 </a:t>
              </a:r>
              <a:r>
                <a:rPr lang="en-US" altLang="el-GR" sz="2000" b="1" dirty="0">
                  <a:solidFill>
                    <a:srgbClr val="FFFF00"/>
                  </a:solidFill>
                </a:rPr>
                <a:t>= 2,50 m</a:t>
              </a:r>
              <a:endParaRPr lang="el-GR" altLang="el-GR" sz="20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3" name="Ομάδα 22"/>
          <p:cNvGrpSpPr/>
          <p:nvPr/>
        </p:nvGrpSpPr>
        <p:grpSpPr>
          <a:xfrm>
            <a:off x="139700" y="5116513"/>
            <a:ext cx="2239963" cy="1592262"/>
            <a:chOff x="139700" y="5116513"/>
            <a:chExt cx="2239963" cy="1592262"/>
          </a:xfrm>
        </p:grpSpPr>
        <p:cxnSp>
          <p:nvCxnSpPr>
            <p:cNvPr id="56" name="Ευθεία γραμμή σύνδεσης 55"/>
            <p:cNvCxnSpPr/>
            <p:nvPr/>
          </p:nvCxnSpPr>
          <p:spPr bwMode="auto">
            <a:xfrm>
              <a:off x="579438" y="5445125"/>
              <a:ext cx="1287462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Ευθεία γραμμή σύνδεσης 59"/>
            <p:cNvCxnSpPr/>
            <p:nvPr/>
          </p:nvCxnSpPr>
          <p:spPr bwMode="auto">
            <a:xfrm rot="16200000">
              <a:off x="1394618" y="5926932"/>
              <a:ext cx="931863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95" name="TextBox 64"/>
            <p:cNvSpPr txBox="1">
              <a:spLocks noChangeArrowheads="1"/>
            </p:cNvSpPr>
            <p:nvPr/>
          </p:nvSpPr>
          <p:spPr bwMode="auto">
            <a:xfrm>
              <a:off x="1664757" y="6308661"/>
              <a:ext cx="530981" cy="400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>
                  <a:solidFill>
                    <a:srgbClr val="FF0000"/>
                  </a:solidFill>
                </a:rPr>
                <a:t>x</a:t>
              </a:r>
              <a:r>
                <a:rPr lang="en-US" altLang="el-GR" sz="2000" b="1" baseline="-25000">
                  <a:solidFill>
                    <a:srgbClr val="FF0000"/>
                  </a:solidFill>
                </a:rPr>
                <a:t>cm</a:t>
              </a:r>
              <a:endParaRPr lang="el-GR" altLang="el-GR" sz="2000" b="1">
                <a:solidFill>
                  <a:srgbClr val="FF0000"/>
                </a:solidFill>
              </a:endParaRPr>
            </a:p>
          </p:txBody>
        </p:sp>
        <p:sp>
          <p:nvSpPr>
            <p:cNvPr id="11296" name="TextBox 65"/>
            <p:cNvSpPr txBox="1">
              <a:spLocks noChangeArrowheads="1"/>
            </p:cNvSpPr>
            <p:nvPr/>
          </p:nvSpPr>
          <p:spPr bwMode="auto">
            <a:xfrm>
              <a:off x="139700" y="5156523"/>
              <a:ext cx="530981" cy="400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>
                  <a:solidFill>
                    <a:srgbClr val="FF0000"/>
                  </a:solidFill>
                </a:rPr>
                <a:t>y</a:t>
              </a:r>
              <a:r>
                <a:rPr lang="en-US" altLang="el-GR" sz="2000" b="1" baseline="-25000">
                  <a:solidFill>
                    <a:srgbClr val="FF0000"/>
                  </a:solidFill>
                </a:rPr>
                <a:t>cm</a:t>
              </a:r>
              <a:endParaRPr lang="el-GR" altLang="el-GR" sz="2000" b="1">
                <a:solidFill>
                  <a:srgbClr val="FF0000"/>
                </a:solidFill>
              </a:endParaRPr>
            </a:p>
          </p:txBody>
        </p:sp>
        <p:grpSp>
          <p:nvGrpSpPr>
            <p:cNvPr id="11297" name="Ομάδα 69"/>
            <p:cNvGrpSpPr>
              <a:grpSpLocks/>
            </p:cNvGrpSpPr>
            <p:nvPr/>
          </p:nvGrpSpPr>
          <p:grpSpPr bwMode="auto">
            <a:xfrm>
              <a:off x="1763636" y="5116513"/>
              <a:ext cx="616027" cy="400054"/>
              <a:chOff x="2051720" y="2111084"/>
              <a:chExt cx="615874" cy="400110"/>
            </a:xfrm>
          </p:grpSpPr>
          <p:sp>
            <p:nvSpPr>
              <p:cNvPr id="71" name="Έλλειψη 70"/>
              <p:cNvSpPr/>
              <p:nvPr/>
            </p:nvSpPr>
            <p:spPr>
              <a:xfrm>
                <a:off x="2123216" y="2420689"/>
                <a:ext cx="73007" cy="71448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l-GR"/>
              </a:p>
            </p:txBody>
          </p:sp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720" y="2111084"/>
                <a:ext cx="61587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el-GR">
                    <a:noFill/>
                  </a:rPr>
                  <a:t> </a:t>
                </a:r>
              </a:p>
            </p:txBody>
          </p:sp>
        </p:grpSp>
      </p:grpSp>
      <p:grpSp>
        <p:nvGrpSpPr>
          <p:cNvPr id="26" name="Ομάδα 25"/>
          <p:cNvGrpSpPr/>
          <p:nvPr/>
        </p:nvGrpSpPr>
        <p:grpSpPr>
          <a:xfrm>
            <a:off x="107950" y="1876425"/>
            <a:ext cx="2271713" cy="1592263"/>
            <a:chOff x="107950" y="1876425"/>
            <a:chExt cx="2271713" cy="1592263"/>
          </a:xfrm>
        </p:grpSpPr>
        <p:grpSp>
          <p:nvGrpSpPr>
            <p:cNvPr id="11288" name="Ομάδα 66"/>
            <p:cNvGrpSpPr>
              <a:grpSpLocks/>
            </p:cNvGrpSpPr>
            <p:nvPr/>
          </p:nvGrpSpPr>
          <p:grpSpPr bwMode="auto">
            <a:xfrm>
              <a:off x="1763827" y="1876425"/>
              <a:ext cx="615836" cy="400054"/>
              <a:chOff x="2051720" y="2111084"/>
              <a:chExt cx="615874" cy="400110"/>
            </a:xfrm>
          </p:grpSpPr>
          <p:sp>
            <p:nvSpPr>
              <p:cNvPr id="68" name="Έλλειψη 67"/>
              <p:cNvSpPr/>
              <p:nvPr/>
            </p:nvSpPr>
            <p:spPr>
              <a:xfrm>
                <a:off x="2123047" y="2420690"/>
                <a:ext cx="73030" cy="71447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l-GR" sz="2000"/>
              </a:p>
            </p:txBody>
          </p:sp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720" y="2111084"/>
                <a:ext cx="615874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el-GR" sz="2000">
                    <a:noFill/>
                  </a:rPr>
                  <a:t> </a:t>
                </a:r>
              </a:p>
            </p:txBody>
          </p:sp>
        </p:grpSp>
        <p:cxnSp>
          <p:nvCxnSpPr>
            <p:cNvPr id="62" name="Ευθεία γραμμή σύνδεσης 61"/>
            <p:cNvCxnSpPr/>
            <p:nvPr/>
          </p:nvCxnSpPr>
          <p:spPr bwMode="auto">
            <a:xfrm>
              <a:off x="592138" y="2205038"/>
              <a:ext cx="1289050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Ευθεία γραμμή σύνδεσης 62"/>
            <p:cNvCxnSpPr/>
            <p:nvPr/>
          </p:nvCxnSpPr>
          <p:spPr bwMode="auto">
            <a:xfrm rot="16200000">
              <a:off x="1407319" y="2686844"/>
              <a:ext cx="931862" cy="0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89" name="TextBox 86"/>
            <p:cNvSpPr txBox="1">
              <a:spLocks noChangeArrowheads="1"/>
            </p:cNvSpPr>
            <p:nvPr/>
          </p:nvSpPr>
          <p:spPr bwMode="auto">
            <a:xfrm>
              <a:off x="107950" y="1916435"/>
              <a:ext cx="530817" cy="400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>
                  <a:solidFill>
                    <a:srgbClr val="FF0000"/>
                  </a:solidFill>
                </a:rPr>
                <a:t>y</a:t>
              </a:r>
              <a:r>
                <a:rPr lang="en-US" altLang="el-GR" sz="2000" b="1" baseline="-25000">
                  <a:solidFill>
                    <a:srgbClr val="FF0000"/>
                  </a:solidFill>
                </a:rPr>
                <a:t>cm</a:t>
              </a:r>
              <a:endParaRPr lang="el-GR" altLang="el-GR" sz="2000" b="1">
                <a:solidFill>
                  <a:srgbClr val="FF0000"/>
                </a:solidFill>
              </a:endParaRPr>
            </a:p>
          </p:txBody>
        </p:sp>
        <p:sp>
          <p:nvSpPr>
            <p:cNvPr id="11290" name="TextBox 87"/>
            <p:cNvSpPr txBox="1">
              <a:spLocks noChangeArrowheads="1"/>
            </p:cNvSpPr>
            <p:nvPr/>
          </p:nvSpPr>
          <p:spPr bwMode="auto">
            <a:xfrm>
              <a:off x="1619838" y="3068574"/>
              <a:ext cx="530817" cy="400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>
                  <a:solidFill>
                    <a:srgbClr val="FF0000"/>
                  </a:solidFill>
                </a:rPr>
                <a:t>x</a:t>
              </a:r>
              <a:r>
                <a:rPr lang="en-US" altLang="el-GR" sz="2000" b="1" baseline="-25000">
                  <a:solidFill>
                    <a:srgbClr val="FF0000"/>
                  </a:solidFill>
                </a:rPr>
                <a:t>cm</a:t>
              </a:r>
              <a:endParaRPr lang="el-GR" altLang="el-GR" sz="2000" b="1">
                <a:solidFill>
                  <a:srgbClr val="FF0000"/>
                </a:solidFill>
              </a:endParaRPr>
            </a:p>
          </p:txBody>
        </p:sp>
      </p:grpSp>
      <p:grpSp>
        <p:nvGrpSpPr>
          <p:cNvPr id="22" name="Ομάδα 21"/>
          <p:cNvGrpSpPr>
            <a:grpSpLocks/>
          </p:cNvGrpSpPr>
          <p:nvPr/>
        </p:nvGrpSpPr>
        <p:grpSpPr bwMode="auto">
          <a:xfrm>
            <a:off x="250825" y="276225"/>
            <a:ext cx="4491038" cy="3224213"/>
            <a:chOff x="251520" y="276989"/>
            <a:chExt cx="4491031" cy="3224019"/>
          </a:xfrm>
        </p:grpSpPr>
        <p:cxnSp>
          <p:nvCxnSpPr>
            <p:cNvPr id="19" name="Ευθεία γραμμή σύνδεσης 18"/>
            <p:cNvCxnSpPr/>
            <p:nvPr/>
          </p:nvCxnSpPr>
          <p:spPr>
            <a:xfrm>
              <a:off x="578544" y="477002"/>
              <a:ext cx="0" cy="2879552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Ευθεία γραμμή σύνδεσης 23"/>
            <p:cNvCxnSpPr/>
            <p:nvPr/>
          </p:nvCxnSpPr>
          <p:spPr>
            <a:xfrm rot="16200000">
              <a:off x="2537516" y="1105493"/>
              <a:ext cx="0" cy="4140194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30" name="TextBox 24"/>
            <p:cNvSpPr txBox="1">
              <a:spLocks noChangeArrowheads="1"/>
            </p:cNvSpPr>
            <p:nvPr/>
          </p:nvSpPr>
          <p:spPr bwMode="auto">
            <a:xfrm>
              <a:off x="251520" y="276989"/>
              <a:ext cx="29848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>
                  <a:solidFill>
                    <a:srgbClr val="FFFF00"/>
                  </a:solidFill>
                </a:rPr>
                <a:t>y</a:t>
              </a:r>
              <a:endParaRPr lang="el-GR" altLang="el-GR" sz="2000" b="1">
                <a:solidFill>
                  <a:srgbClr val="FFFF00"/>
                </a:solidFill>
              </a:endParaRPr>
            </a:p>
          </p:txBody>
        </p:sp>
        <p:sp>
          <p:nvSpPr>
            <p:cNvPr id="11331" name="TextBox 25"/>
            <p:cNvSpPr txBox="1">
              <a:spLocks noChangeArrowheads="1"/>
            </p:cNvSpPr>
            <p:nvPr/>
          </p:nvSpPr>
          <p:spPr bwMode="auto">
            <a:xfrm>
              <a:off x="4429645" y="3100898"/>
              <a:ext cx="31290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 dirty="0">
                  <a:solidFill>
                    <a:srgbClr val="FFFF00"/>
                  </a:solidFill>
                </a:rPr>
                <a:t>x</a:t>
              </a:r>
              <a:endParaRPr lang="el-GR" altLang="el-GR" sz="2000" b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971600" y="395372"/>
            <a:ext cx="505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800" b="1" dirty="0" smtClean="0">
                <a:solidFill>
                  <a:schemeClr val="bg1"/>
                </a:solidFill>
              </a:rPr>
              <a:t>Επιλογή κατάλληλου συστήματος συντεταγμένων</a:t>
            </a:r>
            <a:endParaRPr lang="el-GR" sz="1800" b="1" dirty="0">
              <a:solidFill>
                <a:schemeClr val="bg1"/>
              </a:solidFill>
            </a:endParaRPr>
          </a:p>
        </p:txBody>
      </p:sp>
      <p:grpSp>
        <p:nvGrpSpPr>
          <p:cNvPr id="8" name="Ομάδα 7"/>
          <p:cNvGrpSpPr/>
          <p:nvPr/>
        </p:nvGrpSpPr>
        <p:grpSpPr>
          <a:xfrm>
            <a:off x="250825" y="2348880"/>
            <a:ext cx="8988528" cy="4393233"/>
            <a:chOff x="250825" y="2348880"/>
            <a:chExt cx="8988528" cy="4393233"/>
          </a:xfrm>
        </p:grpSpPr>
        <p:cxnSp>
          <p:nvCxnSpPr>
            <p:cNvPr id="31" name="Ευθεία γραμμή σύνδεσης 30"/>
            <p:cNvCxnSpPr/>
            <p:nvPr/>
          </p:nvCxnSpPr>
          <p:spPr bwMode="auto">
            <a:xfrm>
              <a:off x="577850" y="3717925"/>
              <a:ext cx="0" cy="2879725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Ευθεία γραμμή σύνδεσης 31"/>
            <p:cNvCxnSpPr/>
            <p:nvPr/>
          </p:nvCxnSpPr>
          <p:spPr bwMode="auto">
            <a:xfrm rot="16200000">
              <a:off x="2536825" y="4333875"/>
              <a:ext cx="0" cy="4140200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26" name="TextBox 32"/>
            <p:cNvSpPr txBox="1">
              <a:spLocks noChangeArrowheads="1"/>
            </p:cNvSpPr>
            <p:nvPr/>
          </p:nvSpPr>
          <p:spPr bwMode="auto">
            <a:xfrm>
              <a:off x="250825" y="3517900"/>
              <a:ext cx="298485" cy="400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>
                  <a:solidFill>
                    <a:srgbClr val="FFFF00"/>
                  </a:solidFill>
                </a:rPr>
                <a:t>y</a:t>
              </a:r>
              <a:endParaRPr lang="el-GR" altLang="el-GR" sz="2000" b="1">
                <a:solidFill>
                  <a:srgbClr val="FFFF00"/>
                </a:solidFill>
              </a:endParaRPr>
            </a:p>
          </p:txBody>
        </p:sp>
        <p:sp>
          <p:nvSpPr>
            <p:cNvPr id="11327" name="TextBox 33"/>
            <p:cNvSpPr txBox="1">
              <a:spLocks noChangeArrowheads="1"/>
            </p:cNvSpPr>
            <p:nvPr/>
          </p:nvSpPr>
          <p:spPr bwMode="auto">
            <a:xfrm>
              <a:off x="4283343" y="6341979"/>
              <a:ext cx="312911" cy="400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>
                  <a:solidFill>
                    <a:srgbClr val="FFFF00"/>
                  </a:solidFill>
                </a:rPr>
                <a:t>x</a:t>
              </a:r>
              <a:endParaRPr lang="el-GR" altLang="el-GR" sz="2000" b="1">
                <a:solidFill>
                  <a:srgbClr val="FFFF00"/>
                </a:solidFill>
              </a:endParaRPr>
            </a:p>
          </p:txBody>
        </p:sp>
        <p:sp>
          <p:nvSpPr>
            <p:cNvPr id="29" name="Έλλειψη 28"/>
            <p:cNvSpPr/>
            <p:nvPr/>
          </p:nvSpPr>
          <p:spPr bwMode="auto">
            <a:xfrm>
              <a:off x="2371725" y="6030913"/>
              <a:ext cx="144463" cy="14446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1323" name="TextBox 40"/>
            <p:cNvSpPr txBox="1">
              <a:spLocks noChangeArrowheads="1"/>
            </p:cNvSpPr>
            <p:nvPr/>
          </p:nvSpPr>
          <p:spPr bwMode="auto">
            <a:xfrm>
              <a:off x="2263721" y="5661025"/>
              <a:ext cx="482654" cy="4000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>
                  <a:solidFill>
                    <a:srgbClr val="FFFF00"/>
                  </a:solidFill>
                </a:rPr>
                <a:t>m</a:t>
              </a:r>
              <a:r>
                <a:rPr lang="en-US" altLang="el-GR" sz="2000" b="1" baseline="-25000">
                  <a:solidFill>
                    <a:srgbClr val="FFFF00"/>
                  </a:solidFill>
                </a:rPr>
                <a:t>2</a:t>
              </a:r>
              <a:endParaRPr lang="el-GR" altLang="el-GR" sz="2000" b="1">
                <a:solidFill>
                  <a:srgbClr val="FFFF00"/>
                </a:solidFill>
              </a:endParaRPr>
            </a:p>
          </p:txBody>
        </p:sp>
        <p:sp>
          <p:nvSpPr>
            <p:cNvPr id="28" name="Έλλειψη 27"/>
            <p:cNvSpPr/>
            <p:nvPr/>
          </p:nvSpPr>
          <p:spPr bwMode="auto">
            <a:xfrm>
              <a:off x="1416050" y="4827588"/>
              <a:ext cx="180975" cy="179387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1319" name="TextBox 39"/>
            <p:cNvSpPr txBox="1">
              <a:spLocks noChangeArrowheads="1"/>
            </p:cNvSpPr>
            <p:nvPr/>
          </p:nvSpPr>
          <p:spPr bwMode="auto">
            <a:xfrm>
              <a:off x="1331393" y="4468813"/>
              <a:ext cx="483120" cy="4000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>
                  <a:solidFill>
                    <a:srgbClr val="FFFF00"/>
                  </a:solidFill>
                </a:rPr>
                <a:t>m</a:t>
              </a:r>
              <a:r>
                <a:rPr lang="en-US" altLang="el-GR" sz="2000" b="1" baseline="-25000">
                  <a:solidFill>
                    <a:srgbClr val="FFFF00"/>
                  </a:solidFill>
                </a:rPr>
                <a:t>1</a:t>
              </a:r>
              <a:endParaRPr lang="el-GR" altLang="el-GR" sz="2000" b="1">
                <a:solidFill>
                  <a:srgbClr val="FFFF00"/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789488" y="2348880"/>
              <a:ext cx="444986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800" b="1" dirty="0" smtClean="0">
                  <a:solidFill>
                    <a:schemeClr val="bg1"/>
                  </a:solidFill>
                </a:rPr>
                <a:t>Συρρίκνωση επί μέρους τμημάτων σε υλικά σημεία στα αντίστοιχα κέντρα μάζας τους και απεικόνιση αυτών σε όμοιο σύστημα συντεταγμένων</a:t>
              </a:r>
              <a:endParaRPr lang="el-GR" sz="1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4" name="Ομάδα 43"/>
          <p:cNvGrpSpPr/>
          <p:nvPr/>
        </p:nvGrpSpPr>
        <p:grpSpPr>
          <a:xfrm>
            <a:off x="611188" y="1638302"/>
            <a:ext cx="3600450" cy="1503361"/>
            <a:chOff x="611188" y="1638302"/>
            <a:chExt cx="3600450" cy="1503361"/>
          </a:xfrm>
        </p:grpSpPr>
        <p:cxnSp>
          <p:nvCxnSpPr>
            <p:cNvPr id="47" name="Ευθεία γραμμή σύνδεσης 46"/>
            <p:cNvCxnSpPr/>
            <p:nvPr/>
          </p:nvCxnSpPr>
          <p:spPr bwMode="auto">
            <a:xfrm rot="5400000">
              <a:off x="1072355" y="2132809"/>
              <a:ext cx="906464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Ευθεία γραμμή σύνδεσης 5"/>
            <p:cNvCxnSpPr>
              <a:stCxn id="5" idx="2"/>
              <a:endCxn id="5" idx="6"/>
            </p:cNvCxnSpPr>
            <p:nvPr/>
          </p:nvCxnSpPr>
          <p:spPr bwMode="auto">
            <a:xfrm>
              <a:off x="611188" y="1679577"/>
              <a:ext cx="908050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Ευθεία γραμμή σύνδεσης 15"/>
            <p:cNvCxnSpPr/>
            <p:nvPr/>
          </p:nvCxnSpPr>
          <p:spPr bwMode="auto">
            <a:xfrm>
              <a:off x="611188" y="2601913"/>
              <a:ext cx="3600450" cy="53975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Ευθεία γραμμή σύνδεσης 19"/>
            <p:cNvCxnSpPr/>
            <p:nvPr/>
          </p:nvCxnSpPr>
          <p:spPr bwMode="auto">
            <a:xfrm flipV="1">
              <a:off x="611188" y="2597150"/>
              <a:ext cx="3600450" cy="53975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" name="Ομάδα 42"/>
            <p:cNvGrpSpPr/>
            <p:nvPr/>
          </p:nvGrpSpPr>
          <p:grpSpPr>
            <a:xfrm>
              <a:off x="1482725" y="1638302"/>
              <a:ext cx="965200" cy="1276348"/>
              <a:chOff x="1482725" y="1638302"/>
              <a:chExt cx="965200" cy="1276348"/>
            </a:xfrm>
          </p:grpSpPr>
          <p:sp>
            <p:nvSpPr>
              <p:cNvPr id="21" name="Έλλειψη 20"/>
              <p:cNvSpPr/>
              <p:nvPr/>
            </p:nvSpPr>
            <p:spPr bwMode="auto">
              <a:xfrm>
                <a:off x="2374900" y="2841625"/>
                <a:ext cx="73025" cy="7302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l-GR"/>
              </a:p>
            </p:txBody>
          </p:sp>
          <p:sp>
            <p:nvSpPr>
              <p:cNvPr id="7" name="Έλλειψη 6"/>
              <p:cNvSpPr/>
              <p:nvPr/>
            </p:nvSpPr>
            <p:spPr bwMode="auto">
              <a:xfrm>
                <a:off x="1482725" y="1638302"/>
                <a:ext cx="71438" cy="7143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l-GR"/>
              </a:p>
            </p:txBody>
          </p:sp>
        </p:grpSp>
      </p:grpSp>
      <p:sp>
        <p:nvSpPr>
          <p:cNvPr id="82" name="TextBox 81"/>
          <p:cNvSpPr txBox="1"/>
          <p:nvPr/>
        </p:nvSpPr>
        <p:spPr>
          <a:xfrm>
            <a:off x="4789488" y="1916832"/>
            <a:ext cx="4449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800" b="1" dirty="0" smtClean="0">
                <a:solidFill>
                  <a:schemeClr val="bg1"/>
                </a:solidFill>
              </a:rPr>
              <a:t>Προσδιορισμός θέσεων κέντρων μάζας</a:t>
            </a:r>
            <a:endParaRPr lang="el-GR" sz="1800" b="1" dirty="0">
              <a:solidFill>
                <a:schemeClr val="bg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940152" y="6453336"/>
            <a:ext cx="32287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err="1" smtClean="0">
                <a:solidFill>
                  <a:srgbClr val="FF0000"/>
                </a:solidFill>
              </a:rPr>
              <a:t>x</a:t>
            </a:r>
            <a:r>
              <a:rPr lang="en-US" sz="2000" b="1" i="1" baseline="-25000" dirty="0" err="1" smtClean="0">
                <a:solidFill>
                  <a:srgbClr val="FF0000"/>
                </a:solidFill>
              </a:rPr>
              <a:t>cm</a:t>
            </a:r>
            <a:r>
              <a:rPr lang="en-US" sz="2000" b="1" i="1" dirty="0" smtClean="0">
                <a:solidFill>
                  <a:srgbClr val="FF0000"/>
                </a:solidFill>
              </a:rPr>
              <a:t>=</a:t>
            </a:r>
            <a:r>
              <a:rPr lang="en-US" sz="2000" b="1" dirty="0" smtClean="0">
                <a:solidFill>
                  <a:srgbClr val="FF0000"/>
                </a:solidFill>
              </a:rPr>
              <a:t>3,58 m          </a:t>
            </a:r>
            <a:r>
              <a:rPr lang="en-US" sz="2000" b="1" i="1" dirty="0" err="1" smtClean="0">
                <a:solidFill>
                  <a:srgbClr val="FF0000"/>
                </a:solidFill>
              </a:rPr>
              <a:t>y</a:t>
            </a:r>
            <a:r>
              <a:rPr lang="en-US" sz="2000" b="1" i="1" baseline="-25000" dirty="0" err="1" smtClean="0">
                <a:solidFill>
                  <a:srgbClr val="FF0000"/>
                </a:solidFill>
              </a:rPr>
              <a:t>cm</a:t>
            </a:r>
            <a:r>
              <a:rPr lang="en-US" sz="2000" b="1" i="1" dirty="0" smtClean="0">
                <a:solidFill>
                  <a:srgbClr val="FF0000"/>
                </a:solidFill>
              </a:rPr>
              <a:t>=</a:t>
            </a:r>
            <a:r>
              <a:rPr lang="en-US" sz="2000" b="1" dirty="0" smtClean="0">
                <a:solidFill>
                  <a:srgbClr val="FF0000"/>
                </a:solidFill>
              </a:rPr>
              <a:t>2,59 </a:t>
            </a:r>
            <a:r>
              <a:rPr lang="en-US" sz="2000" b="1" dirty="0">
                <a:solidFill>
                  <a:srgbClr val="FF0000"/>
                </a:solidFill>
              </a:rPr>
              <a:t>m</a:t>
            </a:r>
            <a:endParaRPr lang="el-GR" sz="2000" b="1" dirty="0">
              <a:solidFill>
                <a:srgbClr val="FF0000"/>
              </a:solidFill>
            </a:endParaRPr>
          </a:p>
        </p:txBody>
      </p:sp>
      <p:grpSp>
        <p:nvGrpSpPr>
          <p:cNvPr id="2" name="Ομάδα 1"/>
          <p:cNvGrpSpPr/>
          <p:nvPr/>
        </p:nvGrpSpPr>
        <p:grpSpPr>
          <a:xfrm>
            <a:off x="1337270" y="1689922"/>
            <a:ext cx="3991968" cy="5018853"/>
            <a:chOff x="1337270" y="1689922"/>
            <a:chExt cx="3991968" cy="5018853"/>
          </a:xfrm>
        </p:grpSpPr>
        <p:grpSp>
          <p:nvGrpSpPr>
            <p:cNvPr id="53" name="Ομάδα 52"/>
            <p:cNvGrpSpPr/>
            <p:nvPr/>
          </p:nvGrpSpPr>
          <p:grpSpPr>
            <a:xfrm>
              <a:off x="1354138" y="1689922"/>
              <a:ext cx="3975100" cy="5018853"/>
              <a:chOff x="1354138" y="1689922"/>
              <a:chExt cx="3975100" cy="5018853"/>
            </a:xfrm>
          </p:grpSpPr>
          <p:grpSp>
            <p:nvGrpSpPr>
              <p:cNvPr id="10" name="Ομάδα 9"/>
              <p:cNvGrpSpPr/>
              <p:nvPr/>
            </p:nvGrpSpPr>
            <p:grpSpPr>
              <a:xfrm>
                <a:off x="1354138" y="3573463"/>
                <a:ext cx="3975100" cy="3135312"/>
                <a:chOff x="1354138" y="3573463"/>
                <a:chExt cx="3975100" cy="3135312"/>
              </a:xfrm>
            </p:grpSpPr>
            <p:sp>
              <p:nvSpPr>
                <p:cNvPr id="11314" name="TextBox 41"/>
                <p:cNvSpPr txBox="1">
                  <a:spLocks noChangeArrowheads="1"/>
                </p:cNvSpPr>
                <p:nvPr/>
              </p:nvSpPr>
              <p:spPr bwMode="auto">
                <a:xfrm>
                  <a:off x="1354138" y="6308806"/>
                  <a:ext cx="397843" cy="3999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altLang="el-GR" sz="2000" b="1" i="1" dirty="0">
                      <a:solidFill>
                        <a:srgbClr val="FFFF00"/>
                      </a:solidFill>
                    </a:rPr>
                    <a:t>x</a:t>
                  </a:r>
                  <a:r>
                    <a:rPr lang="en-US" altLang="el-GR" sz="2000" b="1" baseline="-25000" dirty="0">
                      <a:solidFill>
                        <a:srgbClr val="FFFF00"/>
                      </a:solidFill>
                    </a:rPr>
                    <a:t>1</a:t>
                  </a:r>
                  <a:endParaRPr lang="el-GR" altLang="el-GR" sz="2000" b="1" dirty="0">
                    <a:solidFill>
                      <a:srgbClr val="FFFF00"/>
                    </a:solidFill>
                  </a:endParaRPr>
                </a:p>
              </p:txBody>
            </p:sp>
            <p:cxnSp>
              <p:nvCxnSpPr>
                <p:cNvPr id="37" name="Ευθεία γραμμή σύνδεσης 36"/>
                <p:cNvCxnSpPr/>
                <p:nvPr/>
              </p:nvCxnSpPr>
              <p:spPr bwMode="auto">
                <a:xfrm rot="5400000">
                  <a:off x="776287" y="5678488"/>
                  <a:ext cx="1476375" cy="0"/>
                </a:xfrm>
                <a:prstGeom prst="line">
                  <a:avLst/>
                </a:prstGeom>
                <a:ln w="19050"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203588" y="3573463"/>
                  <a:ext cx="2125650" cy="36920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p:grpSp>
          <p:cxnSp>
            <p:nvCxnSpPr>
              <p:cNvPr id="91" name="Ευθεία γραμμή σύνδεσης 90"/>
              <p:cNvCxnSpPr/>
              <p:nvPr/>
            </p:nvCxnSpPr>
            <p:spPr bwMode="auto">
              <a:xfrm rot="5400000">
                <a:off x="745200" y="2463922"/>
                <a:ext cx="1548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41"/>
            <p:cNvSpPr txBox="1">
              <a:spLocks noChangeArrowheads="1"/>
            </p:cNvSpPr>
            <p:nvPr/>
          </p:nvSpPr>
          <p:spPr bwMode="auto">
            <a:xfrm>
              <a:off x="1337270" y="3068960"/>
              <a:ext cx="397843" cy="3999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 dirty="0">
                  <a:solidFill>
                    <a:srgbClr val="FFFF00"/>
                  </a:solidFill>
                </a:rPr>
                <a:t>x</a:t>
              </a:r>
              <a:r>
                <a:rPr lang="en-US" altLang="el-GR" sz="2000" b="1" baseline="-25000" dirty="0">
                  <a:solidFill>
                    <a:srgbClr val="FFFF00"/>
                  </a:solidFill>
                </a:rPr>
                <a:t>1</a:t>
              </a:r>
              <a:endParaRPr lang="el-GR" altLang="el-GR" sz="20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9" name="Ομάδα 8"/>
          <p:cNvGrpSpPr/>
          <p:nvPr/>
        </p:nvGrpSpPr>
        <p:grpSpPr>
          <a:xfrm>
            <a:off x="213420" y="1412776"/>
            <a:ext cx="7978080" cy="3600549"/>
            <a:chOff x="213420" y="1412776"/>
            <a:chExt cx="7978080" cy="3600549"/>
          </a:xfrm>
        </p:grpSpPr>
        <p:grpSp>
          <p:nvGrpSpPr>
            <p:cNvPr id="45" name="Ομάδα 44"/>
            <p:cNvGrpSpPr/>
            <p:nvPr/>
          </p:nvGrpSpPr>
          <p:grpSpPr>
            <a:xfrm>
              <a:off x="214313" y="1672344"/>
              <a:ext cx="7977187" cy="3340981"/>
              <a:chOff x="214313" y="1672344"/>
              <a:chExt cx="7977187" cy="3340981"/>
            </a:xfrm>
          </p:grpSpPr>
          <p:grpSp>
            <p:nvGrpSpPr>
              <p:cNvPr id="11" name="Ομάδα 10"/>
              <p:cNvGrpSpPr/>
              <p:nvPr/>
            </p:nvGrpSpPr>
            <p:grpSpPr>
              <a:xfrm>
                <a:off x="214313" y="3573463"/>
                <a:ext cx="7977187" cy="1439862"/>
                <a:chOff x="214313" y="3573463"/>
                <a:chExt cx="7977187" cy="1439862"/>
              </a:xfrm>
            </p:grpSpPr>
            <p:cxnSp>
              <p:nvCxnSpPr>
                <p:cNvPr id="27" name="Ευθεία γραμμή σύνδεσης 26"/>
                <p:cNvCxnSpPr/>
                <p:nvPr/>
              </p:nvCxnSpPr>
              <p:spPr bwMode="auto">
                <a:xfrm>
                  <a:off x="549275" y="4919663"/>
                  <a:ext cx="936625" cy="0"/>
                </a:xfrm>
                <a:prstGeom prst="line">
                  <a:avLst/>
                </a:prstGeom>
                <a:ln w="19050"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312" name="TextBox 43"/>
                <p:cNvSpPr txBox="1">
                  <a:spLocks noChangeArrowheads="1"/>
                </p:cNvSpPr>
                <p:nvPr/>
              </p:nvSpPr>
              <p:spPr bwMode="auto">
                <a:xfrm>
                  <a:off x="214313" y="4613298"/>
                  <a:ext cx="397870" cy="4000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altLang="el-GR" sz="2000" b="1" i="1" dirty="0">
                      <a:solidFill>
                        <a:srgbClr val="FFFF00"/>
                      </a:solidFill>
                    </a:rPr>
                    <a:t>y</a:t>
                  </a:r>
                  <a:r>
                    <a:rPr lang="en-US" altLang="el-GR" sz="2000" b="1" baseline="-25000" dirty="0">
                      <a:solidFill>
                        <a:srgbClr val="FFFF00"/>
                      </a:solidFill>
                    </a:rPr>
                    <a:t>1</a:t>
                  </a:r>
                  <a:endParaRPr lang="el-GR" altLang="el-GR" sz="2000" b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544786" y="3573463"/>
                  <a:ext cx="2646714" cy="369256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p:grpSp>
          <p:cxnSp>
            <p:nvCxnSpPr>
              <p:cNvPr id="89" name="Ευθεία γραμμή σύνδεσης 88"/>
              <p:cNvCxnSpPr/>
              <p:nvPr/>
            </p:nvCxnSpPr>
            <p:spPr bwMode="auto">
              <a:xfrm>
                <a:off x="539552" y="1672344"/>
                <a:ext cx="972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6" name="TextBox 43"/>
            <p:cNvSpPr txBox="1">
              <a:spLocks noChangeArrowheads="1"/>
            </p:cNvSpPr>
            <p:nvPr/>
          </p:nvSpPr>
          <p:spPr bwMode="auto">
            <a:xfrm>
              <a:off x="213420" y="1412776"/>
              <a:ext cx="397870" cy="4000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 dirty="0">
                  <a:solidFill>
                    <a:srgbClr val="FFFF00"/>
                  </a:solidFill>
                </a:rPr>
                <a:t>y</a:t>
              </a:r>
              <a:r>
                <a:rPr lang="en-US" altLang="el-GR" sz="2000" b="1" baseline="-25000" dirty="0">
                  <a:solidFill>
                    <a:srgbClr val="FFFF00"/>
                  </a:solidFill>
                </a:rPr>
                <a:t>1</a:t>
              </a:r>
              <a:endParaRPr lang="el-GR" altLang="el-GR" sz="20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5" name="Ομάδα 14"/>
          <p:cNvGrpSpPr/>
          <p:nvPr/>
        </p:nvGrpSpPr>
        <p:grpSpPr>
          <a:xfrm>
            <a:off x="209107" y="2617862"/>
            <a:ext cx="7461693" cy="3586088"/>
            <a:chOff x="209107" y="2617862"/>
            <a:chExt cx="7461693" cy="3586088"/>
          </a:xfrm>
        </p:grpSpPr>
        <p:grpSp>
          <p:nvGrpSpPr>
            <p:cNvPr id="36" name="Ομάδα 35"/>
            <p:cNvGrpSpPr/>
            <p:nvPr/>
          </p:nvGrpSpPr>
          <p:grpSpPr>
            <a:xfrm>
              <a:off x="214313" y="2874708"/>
              <a:ext cx="7456487" cy="3329242"/>
              <a:chOff x="214313" y="2874708"/>
              <a:chExt cx="7456487" cy="3329242"/>
            </a:xfrm>
          </p:grpSpPr>
          <p:grpSp>
            <p:nvGrpSpPr>
              <p:cNvPr id="18" name="Ομάδα 17"/>
              <p:cNvGrpSpPr/>
              <p:nvPr/>
            </p:nvGrpSpPr>
            <p:grpSpPr>
              <a:xfrm>
                <a:off x="214313" y="4005263"/>
                <a:ext cx="7456487" cy="2198687"/>
                <a:chOff x="214313" y="4005263"/>
                <a:chExt cx="7456487" cy="2198687"/>
              </a:xfrm>
            </p:grpSpPr>
            <p:cxnSp>
              <p:nvCxnSpPr>
                <p:cNvPr id="38" name="Ευθεία γραμμή σύνδεσης 37"/>
                <p:cNvCxnSpPr/>
                <p:nvPr/>
              </p:nvCxnSpPr>
              <p:spPr bwMode="auto">
                <a:xfrm>
                  <a:off x="539750" y="6107113"/>
                  <a:ext cx="1871663" cy="0"/>
                </a:xfrm>
                <a:prstGeom prst="line">
                  <a:avLst/>
                </a:prstGeom>
                <a:ln w="19050"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308" name="TextBox 44"/>
                <p:cNvSpPr txBox="1">
                  <a:spLocks noChangeArrowheads="1"/>
                </p:cNvSpPr>
                <p:nvPr/>
              </p:nvSpPr>
              <p:spPr bwMode="auto">
                <a:xfrm>
                  <a:off x="214313" y="5804004"/>
                  <a:ext cx="383403" cy="3999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altLang="el-GR" sz="2000" b="1" i="1" dirty="0">
                      <a:solidFill>
                        <a:srgbClr val="FFFF00"/>
                      </a:solidFill>
                    </a:rPr>
                    <a:t>y</a:t>
                  </a:r>
                  <a:r>
                    <a:rPr lang="en-US" altLang="el-GR" sz="2000" b="1" baseline="-25000" dirty="0">
                      <a:solidFill>
                        <a:srgbClr val="FFFF00"/>
                      </a:solidFill>
                    </a:rPr>
                    <a:t>2</a:t>
                  </a:r>
                  <a:endParaRPr lang="el-GR" altLang="el-GR" sz="2000" b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1" name="TextBox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570866" y="4005263"/>
                  <a:ext cx="2099934" cy="608827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p:grpSp>
          <p:cxnSp>
            <p:nvCxnSpPr>
              <p:cNvPr id="81" name="Ευθεία γραμμή σύνδεσης 80"/>
              <p:cNvCxnSpPr/>
              <p:nvPr/>
            </p:nvCxnSpPr>
            <p:spPr>
              <a:xfrm rot="5400000">
                <a:off x="1454354" y="1920708"/>
                <a:ext cx="0" cy="190800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7" name="TextBox 44"/>
            <p:cNvSpPr txBox="1">
              <a:spLocks noChangeArrowheads="1"/>
            </p:cNvSpPr>
            <p:nvPr/>
          </p:nvSpPr>
          <p:spPr bwMode="auto">
            <a:xfrm>
              <a:off x="209107" y="2617862"/>
              <a:ext cx="383403" cy="399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 dirty="0">
                  <a:solidFill>
                    <a:srgbClr val="FFFF00"/>
                  </a:solidFill>
                </a:rPr>
                <a:t>y</a:t>
              </a:r>
              <a:r>
                <a:rPr lang="en-US" altLang="el-GR" sz="2000" b="1" baseline="-25000" dirty="0">
                  <a:solidFill>
                    <a:srgbClr val="FFFF00"/>
                  </a:solidFill>
                </a:rPr>
                <a:t>2</a:t>
              </a:r>
              <a:endParaRPr lang="el-GR" altLang="el-GR" sz="20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4" name="Ομάδα 13"/>
          <p:cNvGrpSpPr/>
          <p:nvPr/>
        </p:nvGrpSpPr>
        <p:grpSpPr>
          <a:xfrm>
            <a:off x="2248694" y="2835358"/>
            <a:ext cx="3082131" cy="3886960"/>
            <a:chOff x="2248694" y="2835358"/>
            <a:chExt cx="3082131" cy="3886960"/>
          </a:xfrm>
        </p:grpSpPr>
        <p:grpSp>
          <p:nvGrpSpPr>
            <p:cNvPr id="55" name="Ομάδα 54"/>
            <p:cNvGrpSpPr/>
            <p:nvPr/>
          </p:nvGrpSpPr>
          <p:grpSpPr>
            <a:xfrm>
              <a:off x="2251075" y="2835358"/>
              <a:ext cx="3079750" cy="3886960"/>
              <a:chOff x="2251075" y="2835358"/>
              <a:chExt cx="3079750" cy="3886960"/>
            </a:xfrm>
          </p:grpSpPr>
          <p:grpSp>
            <p:nvGrpSpPr>
              <p:cNvPr id="13" name="Ομάδα 12"/>
              <p:cNvGrpSpPr/>
              <p:nvPr/>
            </p:nvGrpSpPr>
            <p:grpSpPr>
              <a:xfrm>
                <a:off x="2251075" y="4037013"/>
                <a:ext cx="3079750" cy="2685305"/>
                <a:chOff x="2251075" y="4037013"/>
                <a:chExt cx="3079750" cy="2685305"/>
              </a:xfrm>
            </p:grpSpPr>
            <p:cxnSp>
              <p:nvCxnSpPr>
                <p:cNvPr id="39" name="Ευθεία γραμμή σύνδεσης 38"/>
                <p:cNvCxnSpPr/>
                <p:nvPr/>
              </p:nvCxnSpPr>
              <p:spPr bwMode="auto">
                <a:xfrm rot="5400000">
                  <a:off x="2281238" y="6291263"/>
                  <a:ext cx="323850" cy="0"/>
                </a:xfrm>
                <a:prstGeom prst="line">
                  <a:avLst/>
                </a:prstGeom>
                <a:ln w="19050"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310" name="TextBox 42"/>
                <p:cNvSpPr txBox="1">
                  <a:spLocks noChangeArrowheads="1"/>
                </p:cNvSpPr>
                <p:nvPr/>
              </p:nvSpPr>
              <p:spPr bwMode="auto">
                <a:xfrm>
                  <a:off x="2251075" y="6322308"/>
                  <a:ext cx="397893" cy="4000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altLang="el-GR" sz="2000" b="1" i="1" dirty="0">
                      <a:solidFill>
                        <a:srgbClr val="FFFF00"/>
                      </a:solidFill>
                    </a:rPr>
                    <a:t>x</a:t>
                  </a:r>
                  <a:r>
                    <a:rPr lang="en-US" altLang="el-GR" sz="2000" b="1" baseline="-25000" dirty="0">
                      <a:solidFill>
                        <a:srgbClr val="FFFF00"/>
                      </a:solidFill>
                    </a:rPr>
                    <a:t>2</a:t>
                  </a:r>
                  <a:endParaRPr lang="el-GR" altLang="el-GR" sz="2000" b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50" name="TextBox 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235367" y="4037013"/>
                  <a:ext cx="2095458" cy="60892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p:grpSp>
          <p:cxnSp>
            <p:nvCxnSpPr>
              <p:cNvPr id="33" name="Ευθεία γραμμή σύνδεσης 32"/>
              <p:cNvCxnSpPr/>
              <p:nvPr/>
            </p:nvCxnSpPr>
            <p:spPr>
              <a:xfrm>
                <a:off x="2400527" y="2835358"/>
                <a:ext cx="0" cy="39600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0" name="TextBox 42"/>
            <p:cNvSpPr txBox="1">
              <a:spLocks noChangeArrowheads="1"/>
            </p:cNvSpPr>
            <p:nvPr/>
          </p:nvSpPr>
          <p:spPr bwMode="auto">
            <a:xfrm>
              <a:off x="2248694" y="3068960"/>
              <a:ext cx="397893" cy="4000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 dirty="0">
                  <a:solidFill>
                    <a:srgbClr val="FFFF00"/>
                  </a:solidFill>
                </a:rPr>
                <a:t>x</a:t>
              </a:r>
              <a:r>
                <a:rPr lang="en-US" altLang="el-GR" sz="2000" b="1" baseline="-25000" dirty="0">
                  <a:solidFill>
                    <a:srgbClr val="FFFF00"/>
                  </a:solidFill>
                </a:rPr>
                <a:t>2</a:t>
              </a:r>
              <a:endParaRPr lang="el-GR" altLang="el-GR" sz="2000" b="1" dirty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2" grpId="0" animBg="1"/>
      <p:bldP spid="57" grpId="0" animBg="1"/>
      <p:bldP spid="3" grpId="0"/>
      <p:bldP spid="82" grpId="0"/>
      <p:bldP spid="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29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784" y="824012"/>
            <a:ext cx="2160000" cy="2745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TextBox 25"/>
          <p:cNvSpPr txBox="1">
            <a:spLocks noChangeArrowheads="1"/>
          </p:cNvSpPr>
          <p:nvPr/>
        </p:nvSpPr>
        <p:spPr bwMode="auto">
          <a:xfrm>
            <a:off x="3038125" y="476092"/>
            <a:ext cx="61423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1800" b="1" dirty="0" smtClean="0">
                <a:solidFill>
                  <a:srgbClr val="FFFF00"/>
                </a:solidFill>
              </a:rPr>
              <a:t>Το καμπύλο τμήμα της διάταξης είναι της μορφής:  </a:t>
            </a:r>
            <a:r>
              <a:rPr lang="en-US" altLang="el-GR" b="1" i="1" dirty="0" smtClean="0">
                <a:solidFill>
                  <a:srgbClr val="FF0000"/>
                </a:solidFill>
              </a:rPr>
              <a:t>y</a:t>
            </a:r>
            <a:r>
              <a:rPr lang="en-US" altLang="el-GR" b="1" dirty="0" smtClean="0">
                <a:solidFill>
                  <a:srgbClr val="FF0000"/>
                </a:solidFill>
              </a:rPr>
              <a:t> = </a:t>
            </a:r>
            <a:r>
              <a:rPr lang="el-GR" altLang="el-GR" b="1" dirty="0" smtClean="0">
                <a:solidFill>
                  <a:srgbClr val="FF0000"/>
                </a:solidFill>
              </a:rPr>
              <a:t>α</a:t>
            </a:r>
            <a:r>
              <a:rPr lang="en-US" altLang="el-GR" b="1" i="1" dirty="0" smtClean="0">
                <a:solidFill>
                  <a:srgbClr val="FF0000"/>
                </a:solidFill>
              </a:rPr>
              <a:t>x</a:t>
            </a:r>
            <a:r>
              <a:rPr lang="en-US" altLang="el-GR" b="1" baseline="30000" dirty="0" smtClean="0">
                <a:solidFill>
                  <a:srgbClr val="FF0000"/>
                </a:solidFill>
              </a:rPr>
              <a:t>2</a:t>
            </a:r>
            <a:endParaRPr lang="el-GR" altLang="el-GR" b="1" dirty="0">
              <a:solidFill>
                <a:srgbClr val="FF0000"/>
              </a:solidFill>
            </a:endParaRPr>
          </a:p>
        </p:txBody>
      </p:sp>
      <p:grpSp>
        <p:nvGrpSpPr>
          <p:cNvPr id="87" name="Ομάδα 86"/>
          <p:cNvGrpSpPr/>
          <p:nvPr/>
        </p:nvGrpSpPr>
        <p:grpSpPr>
          <a:xfrm>
            <a:off x="-47676" y="116632"/>
            <a:ext cx="8150620" cy="3794938"/>
            <a:chOff x="-47676" y="197932"/>
            <a:chExt cx="8150620" cy="3794938"/>
          </a:xfrm>
        </p:grpSpPr>
        <p:cxnSp>
          <p:nvCxnSpPr>
            <p:cNvPr id="55" name="Ευθεία γραμμή σύνδεσης 54"/>
            <p:cNvCxnSpPr/>
            <p:nvPr/>
          </p:nvCxnSpPr>
          <p:spPr>
            <a:xfrm>
              <a:off x="395536" y="918012"/>
              <a:ext cx="2196000" cy="0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2" name="Ομάδα 61"/>
            <p:cNvGrpSpPr/>
            <p:nvPr/>
          </p:nvGrpSpPr>
          <p:grpSpPr>
            <a:xfrm>
              <a:off x="-47676" y="197932"/>
              <a:ext cx="8150620" cy="3794938"/>
              <a:chOff x="-47676" y="197932"/>
              <a:chExt cx="8150620" cy="3794938"/>
            </a:xfrm>
          </p:grpSpPr>
          <p:grpSp>
            <p:nvGrpSpPr>
              <p:cNvPr id="56" name="Ομάδα 55"/>
              <p:cNvGrpSpPr/>
              <p:nvPr/>
            </p:nvGrpSpPr>
            <p:grpSpPr>
              <a:xfrm>
                <a:off x="-47676" y="197932"/>
                <a:ext cx="3348406" cy="3794938"/>
                <a:chOff x="-47676" y="197932"/>
                <a:chExt cx="3348406" cy="3794938"/>
              </a:xfrm>
            </p:grpSpPr>
            <p:cxnSp>
              <p:nvCxnSpPr>
                <p:cNvPr id="53" name="Ευθεία γραμμή σύνδεσης 52"/>
                <p:cNvCxnSpPr/>
                <p:nvPr/>
              </p:nvCxnSpPr>
              <p:spPr>
                <a:xfrm>
                  <a:off x="467784" y="341948"/>
                  <a:ext cx="0" cy="3564000"/>
                </a:xfrm>
                <a:prstGeom prst="line">
                  <a:avLst/>
                </a:prstGeom>
                <a:ln w="28575">
                  <a:solidFill>
                    <a:srgbClr val="FF99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2" name="TextBox 25"/>
                <p:cNvSpPr txBox="1">
                  <a:spLocks noChangeArrowheads="1"/>
                </p:cNvSpPr>
                <p:nvPr/>
              </p:nvSpPr>
              <p:spPr bwMode="auto">
                <a:xfrm>
                  <a:off x="2987824" y="3582308"/>
                  <a:ext cx="312906" cy="40013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altLang="el-GR" sz="2000" b="1" i="1" dirty="0">
                      <a:solidFill>
                        <a:srgbClr val="FFFF00"/>
                      </a:solidFill>
                    </a:rPr>
                    <a:t>x</a:t>
                  </a:r>
                  <a:endParaRPr lang="el-GR" altLang="el-GR" sz="2000" b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73" name="TextBox 25"/>
                <p:cNvSpPr txBox="1">
                  <a:spLocks noChangeArrowheads="1"/>
                </p:cNvSpPr>
                <p:nvPr/>
              </p:nvSpPr>
              <p:spPr bwMode="auto">
                <a:xfrm>
                  <a:off x="169064" y="197932"/>
                  <a:ext cx="298480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altLang="el-GR" sz="2000" b="1" i="1" dirty="0" smtClean="0">
                      <a:solidFill>
                        <a:srgbClr val="FFFF00"/>
                      </a:solidFill>
                    </a:rPr>
                    <a:t>y</a:t>
                  </a:r>
                  <a:endParaRPr lang="el-GR" altLang="el-GR" sz="2000" b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76" name="TextBox 25"/>
                <p:cNvSpPr txBox="1">
                  <a:spLocks noChangeArrowheads="1"/>
                </p:cNvSpPr>
                <p:nvPr/>
              </p:nvSpPr>
              <p:spPr bwMode="auto">
                <a:xfrm>
                  <a:off x="2495381" y="3654316"/>
                  <a:ext cx="458780" cy="3385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altLang="el-GR" sz="1600" b="1" dirty="0" smtClean="0">
                      <a:solidFill>
                        <a:srgbClr val="FFFF00"/>
                      </a:solidFill>
                    </a:rPr>
                    <a:t>2m</a:t>
                  </a:r>
                  <a:endParaRPr lang="el-GR" altLang="el-GR" sz="1600" b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77" name="TextBox 25"/>
                <p:cNvSpPr txBox="1">
                  <a:spLocks noChangeArrowheads="1"/>
                </p:cNvSpPr>
                <p:nvPr/>
              </p:nvSpPr>
              <p:spPr bwMode="auto">
                <a:xfrm>
                  <a:off x="-47676" y="701988"/>
                  <a:ext cx="458780" cy="3385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altLang="el-GR" sz="1600" b="1" dirty="0" smtClean="0">
                      <a:solidFill>
                        <a:srgbClr val="FFFF00"/>
                      </a:solidFill>
                    </a:rPr>
                    <a:t>8m</a:t>
                  </a:r>
                  <a:endParaRPr lang="el-GR" altLang="el-GR" sz="1600" b="1" dirty="0">
                    <a:solidFill>
                      <a:srgbClr val="FFFF00"/>
                    </a:solidFill>
                  </a:endParaRPr>
                </a:p>
              </p:txBody>
            </p:sp>
            <p:cxnSp>
              <p:nvCxnSpPr>
                <p:cNvPr id="71" name="Ευθεία γραμμή σύνδεσης 70"/>
                <p:cNvCxnSpPr/>
                <p:nvPr/>
              </p:nvCxnSpPr>
              <p:spPr>
                <a:xfrm rot="5400000">
                  <a:off x="1745520" y="2160316"/>
                  <a:ext cx="0" cy="2988000"/>
                </a:xfrm>
                <a:prstGeom prst="line">
                  <a:avLst/>
                </a:prstGeom>
                <a:ln w="28575">
                  <a:solidFill>
                    <a:srgbClr val="FF99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0" name="TextBox 25"/>
              <p:cNvSpPr txBox="1">
                <a:spLocks noChangeArrowheads="1"/>
              </p:cNvSpPr>
              <p:nvPr/>
            </p:nvSpPr>
            <p:spPr bwMode="auto">
              <a:xfrm>
                <a:off x="3059832" y="1710100"/>
                <a:ext cx="504311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l-GR" altLang="el-GR" sz="1800" b="1" dirty="0" smtClean="0">
                    <a:solidFill>
                      <a:srgbClr val="FFFF00"/>
                    </a:solidFill>
                  </a:rPr>
                  <a:t>Επιλογή του βολικού συστήματος συντεταγμένων</a:t>
                </a:r>
                <a:endParaRPr lang="el-GR" altLang="el-GR" b="1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81" name="TextBox 25"/>
          <p:cNvSpPr txBox="1">
            <a:spLocks noChangeArrowheads="1"/>
          </p:cNvSpPr>
          <p:nvPr/>
        </p:nvSpPr>
        <p:spPr bwMode="auto">
          <a:xfrm>
            <a:off x="3214734" y="2204864"/>
            <a:ext cx="51260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b="1" dirty="0" smtClean="0">
                <a:solidFill>
                  <a:srgbClr val="FF0000"/>
                </a:solidFill>
              </a:rPr>
              <a:t>Υπολογισμός της μάζας της διάταξης</a:t>
            </a:r>
            <a:endParaRPr lang="el-GR" altLang="el-GR" b="1" dirty="0">
              <a:solidFill>
                <a:srgbClr val="FF0000"/>
              </a:solidFill>
            </a:endParaRPr>
          </a:p>
        </p:txBody>
      </p:sp>
      <p:sp>
        <p:nvSpPr>
          <p:cNvPr id="57" name="Ορθογώνιο 56"/>
          <p:cNvSpPr/>
          <p:nvPr/>
        </p:nvSpPr>
        <p:spPr>
          <a:xfrm>
            <a:off x="3066635" y="1196752"/>
            <a:ext cx="52280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l-GR" altLang="el-GR" sz="1800" b="1" dirty="0" smtClean="0">
                <a:solidFill>
                  <a:srgbClr val="FFFF00"/>
                </a:solidFill>
              </a:rPr>
              <a:t>Επιφανειακή </a:t>
            </a:r>
            <a:r>
              <a:rPr lang="el-GR" altLang="el-GR" sz="1800" b="1" dirty="0">
                <a:solidFill>
                  <a:srgbClr val="FFFF00"/>
                </a:solidFill>
              </a:rPr>
              <a:t>πυκνότητα μάζας </a:t>
            </a:r>
            <a:r>
              <a:rPr lang="el-GR" altLang="el-GR" sz="1800" b="1" dirty="0" smtClean="0">
                <a:solidFill>
                  <a:srgbClr val="FFFF00"/>
                </a:solidFill>
              </a:rPr>
              <a:t>:  </a:t>
            </a:r>
            <a:r>
              <a:rPr lang="el-GR" altLang="el-GR" b="1" dirty="0" smtClean="0">
                <a:solidFill>
                  <a:srgbClr val="FF0000"/>
                </a:solidFill>
              </a:rPr>
              <a:t>σ </a:t>
            </a:r>
            <a:r>
              <a:rPr lang="el-GR" altLang="el-GR" b="1" dirty="0">
                <a:solidFill>
                  <a:srgbClr val="FF0000"/>
                </a:solidFill>
              </a:rPr>
              <a:t>= </a:t>
            </a:r>
            <a:r>
              <a:rPr lang="el-GR" altLang="el-GR" b="1" dirty="0" smtClean="0">
                <a:solidFill>
                  <a:srgbClr val="FF0000"/>
                </a:solidFill>
              </a:rPr>
              <a:t>2,</a:t>
            </a:r>
            <a:r>
              <a:rPr lang="en-US" altLang="el-GR" b="1" dirty="0" smtClean="0">
                <a:solidFill>
                  <a:srgbClr val="FF0000"/>
                </a:solidFill>
              </a:rPr>
              <a:t>4</a:t>
            </a:r>
            <a:r>
              <a:rPr lang="el-GR" altLang="el-GR" b="1" dirty="0" smtClean="0">
                <a:solidFill>
                  <a:srgbClr val="FF0000"/>
                </a:solidFill>
              </a:rPr>
              <a:t> </a:t>
            </a:r>
            <a:r>
              <a:rPr lang="en-US" altLang="el-GR" b="1" dirty="0">
                <a:solidFill>
                  <a:srgbClr val="FF0000"/>
                </a:solidFill>
              </a:rPr>
              <a:t>k</a:t>
            </a:r>
            <a:r>
              <a:rPr lang="en-US" altLang="el-GR" b="1" dirty="0" smtClean="0">
                <a:solidFill>
                  <a:srgbClr val="FF0000"/>
                </a:solidFill>
              </a:rPr>
              <a:t>g/m</a:t>
            </a:r>
            <a:r>
              <a:rPr lang="en-US" altLang="el-GR" b="1" baseline="30000" dirty="0" smtClean="0">
                <a:solidFill>
                  <a:srgbClr val="FF0000"/>
                </a:solidFill>
              </a:rPr>
              <a:t>2</a:t>
            </a:r>
            <a:endParaRPr lang="el-GR" altLang="el-GR" b="1" dirty="0">
              <a:solidFill>
                <a:srgbClr val="FF0000"/>
              </a:solidFill>
            </a:endParaRPr>
          </a:p>
        </p:txBody>
      </p:sp>
      <p:sp>
        <p:nvSpPr>
          <p:cNvPr id="82" name="TextBox 25"/>
          <p:cNvSpPr txBox="1">
            <a:spLocks noChangeArrowheads="1"/>
          </p:cNvSpPr>
          <p:nvPr/>
        </p:nvSpPr>
        <p:spPr bwMode="auto">
          <a:xfrm>
            <a:off x="3203848" y="2636912"/>
            <a:ext cx="59931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1800" b="1" dirty="0" smtClean="0">
                <a:solidFill>
                  <a:srgbClr val="FFFF00"/>
                </a:solidFill>
              </a:rPr>
              <a:t>Διαιρούμε τη διάταξη σε κατακόρυφες λωρίδες πλάτους </a:t>
            </a:r>
            <a:r>
              <a:rPr lang="en-US" altLang="el-GR" sz="1800" b="1" i="1" dirty="0" smtClean="0">
                <a:solidFill>
                  <a:srgbClr val="FFFF00"/>
                </a:solidFill>
              </a:rPr>
              <a:t>dx</a:t>
            </a:r>
            <a:endParaRPr lang="el-GR" altLang="el-GR" b="1" i="1" dirty="0">
              <a:solidFill>
                <a:srgbClr val="FF0000"/>
              </a:solidFill>
            </a:endParaRPr>
          </a:p>
        </p:txBody>
      </p:sp>
      <p:grpSp>
        <p:nvGrpSpPr>
          <p:cNvPr id="63" name="Ομάδα 62"/>
          <p:cNvGrpSpPr/>
          <p:nvPr/>
        </p:nvGrpSpPr>
        <p:grpSpPr>
          <a:xfrm>
            <a:off x="755576" y="873016"/>
            <a:ext cx="1872208" cy="2732584"/>
            <a:chOff x="755576" y="1236464"/>
            <a:chExt cx="1872208" cy="2732584"/>
          </a:xfrm>
        </p:grpSpPr>
        <p:cxnSp>
          <p:nvCxnSpPr>
            <p:cNvPr id="61" name="Ευθεία γραμμή σύνδεσης 60"/>
            <p:cNvCxnSpPr/>
            <p:nvPr/>
          </p:nvCxnSpPr>
          <p:spPr>
            <a:xfrm>
              <a:off x="2627784" y="1236464"/>
              <a:ext cx="0" cy="2700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Ευθεία γραμμή σύνδεσης 88"/>
            <p:cNvCxnSpPr/>
            <p:nvPr/>
          </p:nvCxnSpPr>
          <p:spPr>
            <a:xfrm>
              <a:off x="2483768" y="1773056"/>
              <a:ext cx="0" cy="2160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Ευθεία γραμμή σύνδεσης 89"/>
            <p:cNvCxnSpPr/>
            <p:nvPr/>
          </p:nvCxnSpPr>
          <p:spPr>
            <a:xfrm>
              <a:off x="2339752" y="2244454"/>
              <a:ext cx="0" cy="1692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Ευθεία γραμμή σύνδεσης 90"/>
            <p:cNvCxnSpPr/>
            <p:nvPr/>
          </p:nvCxnSpPr>
          <p:spPr>
            <a:xfrm>
              <a:off x="2195736" y="2565096"/>
              <a:ext cx="0" cy="1368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Ευθεία γραμμή σύνδεσης 91"/>
            <p:cNvCxnSpPr/>
            <p:nvPr/>
          </p:nvCxnSpPr>
          <p:spPr>
            <a:xfrm>
              <a:off x="2051720" y="2852936"/>
              <a:ext cx="0" cy="1116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Ευθεία γραμμή σύνδεσης 92"/>
            <p:cNvCxnSpPr/>
            <p:nvPr/>
          </p:nvCxnSpPr>
          <p:spPr>
            <a:xfrm>
              <a:off x="1907704" y="3068960"/>
              <a:ext cx="0" cy="900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Ευθεία γραμμή σύνδεσης 93"/>
            <p:cNvCxnSpPr/>
            <p:nvPr/>
          </p:nvCxnSpPr>
          <p:spPr>
            <a:xfrm>
              <a:off x="1763688" y="3238194"/>
              <a:ext cx="0" cy="720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Ευθεία γραμμή σύνδεσης 94"/>
            <p:cNvCxnSpPr/>
            <p:nvPr/>
          </p:nvCxnSpPr>
          <p:spPr>
            <a:xfrm>
              <a:off x="1619672" y="3390594"/>
              <a:ext cx="0" cy="576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Ευθεία γραμμή σύνδεσης 95"/>
            <p:cNvCxnSpPr/>
            <p:nvPr/>
          </p:nvCxnSpPr>
          <p:spPr>
            <a:xfrm>
              <a:off x="1475656" y="3501008"/>
              <a:ext cx="0" cy="432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Ευθεία γραμμή σύνδεσης 96"/>
            <p:cNvCxnSpPr/>
            <p:nvPr/>
          </p:nvCxnSpPr>
          <p:spPr>
            <a:xfrm>
              <a:off x="1331640" y="3627446"/>
              <a:ext cx="0" cy="324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Ευθεία γραμμή σύνδεσης 97"/>
            <p:cNvCxnSpPr/>
            <p:nvPr/>
          </p:nvCxnSpPr>
          <p:spPr>
            <a:xfrm>
              <a:off x="1187624" y="3706146"/>
              <a:ext cx="0" cy="252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Ευθεία γραμμή σύνδεσης 98"/>
            <p:cNvCxnSpPr/>
            <p:nvPr/>
          </p:nvCxnSpPr>
          <p:spPr>
            <a:xfrm>
              <a:off x="1043608" y="377815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Ευθεία γραμμή σύνδεσης 99"/>
            <p:cNvCxnSpPr/>
            <p:nvPr/>
          </p:nvCxnSpPr>
          <p:spPr>
            <a:xfrm>
              <a:off x="899592" y="3839276"/>
              <a:ext cx="0" cy="108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Ευθεία γραμμή σύνδεσης 100"/>
            <p:cNvCxnSpPr/>
            <p:nvPr/>
          </p:nvCxnSpPr>
          <p:spPr>
            <a:xfrm>
              <a:off x="755576" y="3861048"/>
              <a:ext cx="0" cy="108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-36512" y="4305936"/>
                <a:ext cx="1613647" cy="10672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r>
                        <a:rPr lang="en-US" sz="16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en-US" sz="16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eqArr>
                            <m:eqArrPr>
                              <m:ctrlPr>
                                <a:rPr lang="el-GR" sz="16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  <m:brk m:alnAt="24"/>
                                </m:rPr>
                                <a:rPr lang="el-GR" sz="16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σ</m:t>
                              </m:r>
                              <m:r>
                                <m:rPr>
                                  <m:sty m:val="p"/>
                                </m:rPr>
                                <a:rPr lang="el-GR" sz="16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ε</m:t>
                              </m:r>
                              <m:r>
                                <a:rPr lang="el-GR" sz="16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l-GR" sz="16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όλη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l-GR" sz="16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τη</m:t>
                              </m:r>
                              <m:r>
                                <a:rPr lang="el-GR" sz="16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l-GR" sz="16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μαζα</m:t>
                              </m:r>
                            </m:e>
                          </m:eqArr>
                        </m:sub>
                        <m:sup/>
                        <m:e>
                          <m:r>
                            <a:rPr lang="en-US" sz="16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𝒅𝒎</m:t>
                          </m:r>
                        </m:e>
                      </m:nary>
                    </m:oMath>
                  </m:oMathPara>
                </a14:m>
                <a:endParaRPr lang="el-GR" sz="16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2" y="4305936"/>
                <a:ext cx="1613647" cy="106728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Αριστερό άγκιστρο 3"/>
          <p:cNvSpPr/>
          <p:nvPr/>
        </p:nvSpPr>
        <p:spPr>
          <a:xfrm>
            <a:off x="1547664" y="4221088"/>
            <a:ext cx="413816" cy="1152128"/>
          </a:xfrm>
          <a:prstGeom prst="leftBrace">
            <a:avLst>
              <a:gd name="adj1" fmla="val 24116"/>
              <a:gd name="adj2" fmla="val 50000"/>
            </a:avLst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TextBox 4"/>
          <p:cNvSpPr txBox="1"/>
          <p:nvPr/>
        </p:nvSpPr>
        <p:spPr>
          <a:xfrm>
            <a:off x="1907704" y="4077072"/>
            <a:ext cx="4122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1" dirty="0" err="1" smtClean="0">
                <a:solidFill>
                  <a:srgbClr val="FFFF00"/>
                </a:solidFill>
              </a:rPr>
              <a:t>dm</a:t>
            </a:r>
            <a:r>
              <a:rPr lang="en-US" sz="1800" b="1" dirty="0" smtClean="0">
                <a:solidFill>
                  <a:srgbClr val="FFFF00"/>
                </a:solidFill>
              </a:rPr>
              <a:t> = </a:t>
            </a:r>
            <a:r>
              <a:rPr lang="el-GR" sz="1800" b="1" dirty="0" smtClean="0">
                <a:solidFill>
                  <a:srgbClr val="FFFF00"/>
                </a:solidFill>
              </a:rPr>
              <a:t>μάζα μιας κατακόρυφης λωρίδας</a:t>
            </a:r>
            <a:r>
              <a:rPr lang="en-US" sz="1800" b="1" dirty="0" smtClean="0">
                <a:solidFill>
                  <a:srgbClr val="FFFF00"/>
                </a:solidFill>
              </a:rPr>
              <a:t> </a:t>
            </a:r>
            <a:endParaRPr lang="el-GR" sz="1800" b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835696" y="4898793"/>
                <a:ext cx="7494359" cy="618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18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𝚬𝛑𝛊𝛗𝛂𝛎𝛆𝛊𝛂𝛋𝛈</m:t>
                      </m:r>
                      <m:r>
                        <a:rPr lang="el-GR" sz="18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l-GR" sz="18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𝛑𝛖𝛋𝛎</m:t>
                      </m:r>
                      <m:r>
                        <m:rPr>
                          <m:sty m:val="p"/>
                        </m:rPr>
                        <a:rPr lang="el-GR" sz="18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ό</m:t>
                      </m:r>
                      <m:r>
                        <a:rPr lang="el-GR" sz="18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𝛕𝛈𝛕𝛂</m:t>
                      </m:r>
                      <m:r>
                        <a:rPr lang="el-GR" sz="18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l-GR" sz="18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𝛍𝛂𝛇𝛂𝛓</m:t>
                      </m:r>
                      <m:r>
                        <a:rPr lang="el-GR" sz="18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:  </m:t>
                      </m:r>
                      <m:r>
                        <a:rPr lang="el-GR" sz="18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𝛔</m:t>
                      </m:r>
                      <m:r>
                        <a:rPr lang="el-GR" sz="18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𝒅𝒎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𝒅𝑺</m:t>
                          </m:r>
                        </m:den>
                      </m:f>
                      <m:r>
                        <a:rPr lang="el-GR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</m:t>
                      </m:r>
                      <m:r>
                        <a:rPr lang="el-GR" sz="18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   </m:t>
                      </m:r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𝒅𝒎</m:t>
                      </m:r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l-GR" sz="18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𝝈</m:t>
                      </m:r>
                      <m:r>
                        <a:rPr lang="el-GR" sz="18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𝒅𝑺</m:t>
                      </m:r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l-GR" sz="18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𝝈</m:t>
                      </m:r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𝒚</m:t>
                      </m:r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𝒅𝒙</m:t>
                      </m:r>
                    </m:oMath>
                  </m:oMathPara>
                </a14:m>
                <a:endParaRPr lang="el-GR" sz="18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5696" y="4898793"/>
                <a:ext cx="7494359" cy="61843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/>
          <p:cNvSpPr txBox="1"/>
          <p:nvPr/>
        </p:nvSpPr>
        <p:spPr>
          <a:xfrm>
            <a:off x="1907704" y="4541058"/>
            <a:ext cx="63367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1" dirty="0" err="1" smtClean="0">
                <a:solidFill>
                  <a:srgbClr val="FFFF00"/>
                </a:solidFill>
              </a:rPr>
              <a:t>dS</a:t>
            </a:r>
            <a:r>
              <a:rPr lang="en-US" sz="1800" b="1" dirty="0" smtClean="0">
                <a:solidFill>
                  <a:srgbClr val="FFFF00"/>
                </a:solidFill>
              </a:rPr>
              <a:t> = </a:t>
            </a:r>
            <a:r>
              <a:rPr lang="el-GR" sz="1800" b="1" dirty="0" smtClean="0">
                <a:solidFill>
                  <a:srgbClr val="FFFF00"/>
                </a:solidFill>
              </a:rPr>
              <a:t>εμβαδό μιας κατακόρυφης λωρίδας:  </a:t>
            </a:r>
            <a:r>
              <a:rPr lang="en-US" sz="2000" b="1" i="1" dirty="0" err="1" smtClean="0">
                <a:solidFill>
                  <a:srgbClr val="FF0000"/>
                </a:solidFill>
              </a:rPr>
              <a:t>dS</a:t>
            </a:r>
            <a:r>
              <a:rPr lang="en-US" sz="2000" b="1" i="1" dirty="0" smtClean="0">
                <a:solidFill>
                  <a:srgbClr val="FF0000"/>
                </a:solidFill>
              </a:rPr>
              <a:t> = y dx </a:t>
            </a:r>
            <a:endParaRPr lang="el-GR" sz="2000" b="1" i="1" dirty="0">
              <a:solidFill>
                <a:srgbClr val="FF0000"/>
              </a:solidFill>
            </a:endParaRPr>
          </a:p>
        </p:txBody>
      </p:sp>
      <p:grpSp>
        <p:nvGrpSpPr>
          <p:cNvPr id="18" name="Ομάδα 17"/>
          <p:cNvGrpSpPr/>
          <p:nvPr/>
        </p:nvGrpSpPr>
        <p:grpSpPr>
          <a:xfrm>
            <a:off x="5220071" y="3428999"/>
            <a:ext cx="3492000" cy="1656000"/>
            <a:chOff x="5220072" y="3717008"/>
            <a:chExt cx="3312375" cy="1544267"/>
          </a:xfrm>
        </p:grpSpPr>
        <p:sp>
          <p:nvSpPr>
            <p:cNvPr id="7" name="Ορθογώνιο 6"/>
            <p:cNvSpPr/>
            <p:nvPr/>
          </p:nvSpPr>
          <p:spPr>
            <a:xfrm>
              <a:off x="5220072" y="3717008"/>
              <a:ext cx="936104" cy="360064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14" name="Ομάδα 13"/>
            <p:cNvGrpSpPr/>
            <p:nvPr/>
          </p:nvGrpSpPr>
          <p:grpSpPr>
            <a:xfrm>
              <a:off x="6156174" y="3893275"/>
              <a:ext cx="2376273" cy="1368000"/>
              <a:chOff x="5962485" y="3893276"/>
              <a:chExt cx="1577290" cy="954112"/>
            </a:xfrm>
          </p:grpSpPr>
          <p:cxnSp>
            <p:nvCxnSpPr>
              <p:cNvPr id="10" name="Ευθεία γραμμή σύνδεσης 9"/>
              <p:cNvCxnSpPr>
                <a:stCxn id="7" idx="3"/>
              </p:cNvCxnSpPr>
              <p:nvPr/>
            </p:nvCxnSpPr>
            <p:spPr>
              <a:xfrm flipV="1">
                <a:off x="5962485" y="3893276"/>
                <a:ext cx="1577109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Ευθύγραμμο βέλος σύνδεσης 12"/>
              <p:cNvCxnSpPr/>
              <p:nvPr/>
            </p:nvCxnSpPr>
            <p:spPr>
              <a:xfrm>
                <a:off x="7539775" y="3893276"/>
                <a:ext cx="0" cy="954112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5" name="TextBox 14"/>
          <p:cNvSpPr txBox="1"/>
          <p:nvPr/>
        </p:nvSpPr>
        <p:spPr>
          <a:xfrm>
            <a:off x="7258068" y="5301208"/>
            <a:ext cx="1778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solidFill>
                  <a:srgbClr val="FF0000"/>
                </a:solidFill>
              </a:rPr>
              <a:t>dm</a:t>
            </a:r>
            <a:r>
              <a:rPr lang="en-US" sz="2000" b="1" dirty="0" smtClean="0">
                <a:solidFill>
                  <a:srgbClr val="FF0000"/>
                </a:solidFill>
              </a:rPr>
              <a:t> = </a:t>
            </a:r>
            <a:r>
              <a:rPr lang="el-GR" sz="2000" b="1" dirty="0" smtClean="0">
                <a:solidFill>
                  <a:srgbClr val="FF0000"/>
                </a:solidFill>
              </a:rPr>
              <a:t>σ α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i="1" dirty="0" smtClean="0">
                <a:solidFill>
                  <a:srgbClr val="FF0000"/>
                </a:solidFill>
              </a:rPr>
              <a:t>x</a:t>
            </a:r>
            <a:r>
              <a:rPr lang="en-US" sz="20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i="1" dirty="0" smtClean="0">
                <a:solidFill>
                  <a:srgbClr val="FF0000"/>
                </a:solidFill>
              </a:rPr>
              <a:t>dx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endParaRPr lang="el-GR" sz="20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-36512" y="5591178"/>
                <a:ext cx="8886728" cy="9341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80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sz="1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=0</m:t>
                          </m:r>
                        </m:sub>
                        <m:sup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  <m:e>
                          <m:r>
                            <a:rPr lang="el-GR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𝝈</m:t>
                          </m:r>
                          <m:sSup>
                            <m:sSupPr>
                              <m:ctrlPr>
                                <a:rPr lang="el-GR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𝜶</m:t>
                              </m:r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e>
                      </m:nary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𝝈𝜶</m:t>
                      </m:r>
                      <m:nary>
                        <m:naryPr>
                          <m:limLoc m:val="undOvr"/>
                          <m:ctrlPr>
                            <a:rPr lang="el-GR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  <m:e>
                          <m:sSup>
                            <m:sSupPr>
                              <m:ctrlPr>
                                <a:rPr lang="el-GR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e>
                      </m:nary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𝝈𝜶</m:t>
                      </m:r>
                      <m:sSubSup>
                        <m:sSubSupPr>
                          <m:ctrlPr>
                            <a:rPr lang="el-GR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l-GR" sz="18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sz="18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l-GR" sz="1800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800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1800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𝟑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18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𝟑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l-GR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l-GR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18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l-GR" sz="18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l-GR" sz="18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𝟒</m:t>
                          </m:r>
                          <m:r>
                            <a:rPr lang="el-GR" sz="18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1800" b="1" i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𝐤𝐠</m:t>
                          </m:r>
                          <m:sSup>
                            <m:sSupPr>
                              <m:ctrlPr>
                                <a:rPr lang="en-US" sz="18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1800" b="1" i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𝐦</m:t>
                              </m:r>
                            </m:e>
                            <m:sup>
                              <m:r>
                                <a:rPr lang="en-US" sz="1800" b="1" i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800" b="1" i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d>
                        <m:d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𝐦</m:t>
                              </m:r>
                            </m:e>
                            <m:sup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p>
                          </m:sSup>
                        </m:e>
                      </m:d>
                      <m:f>
                        <m:f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  <m:r>
                                    <a:rPr lang="en-US" sz="1800" b="1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𝐦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</m:t>
                      </m:r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18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2" y="5591178"/>
                <a:ext cx="8886728" cy="93416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7380312" y="6314872"/>
            <a:ext cx="1693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m</a:t>
            </a:r>
            <a:r>
              <a:rPr lang="en-US" b="1" dirty="0" smtClean="0">
                <a:solidFill>
                  <a:srgbClr val="FF0000"/>
                </a:solidFill>
              </a:rPr>
              <a:t> = 12,8 kg</a:t>
            </a:r>
            <a:endParaRPr lang="el-GR" b="1" dirty="0">
              <a:solidFill>
                <a:srgbClr val="FF0000"/>
              </a:solidFill>
            </a:endParaRPr>
          </a:p>
        </p:txBody>
      </p:sp>
      <p:grpSp>
        <p:nvGrpSpPr>
          <p:cNvPr id="8" name="Ομάδα 7"/>
          <p:cNvGrpSpPr/>
          <p:nvPr/>
        </p:nvGrpSpPr>
        <p:grpSpPr>
          <a:xfrm>
            <a:off x="190398" y="2276872"/>
            <a:ext cx="8846098" cy="1724718"/>
            <a:chOff x="190398" y="2348880"/>
            <a:chExt cx="8846098" cy="1724718"/>
          </a:xfrm>
        </p:grpSpPr>
        <p:grpSp>
          <p:nvGrpSpPr>
            <p:cNvPr id="85" name="Ομάδα 84"/>
            <p:cNvGrpSpPr/>
            <p:nvPr/>
          </p:nvGrpSpPr>
          <p:grpSpPr>
            <a:xfrm>
              <a:off x="190398" y="2348880"/>
              <a:ext cx="8846098" cy="1724718"/>
              <a:chOff x="190398" y="2348880"/>
              <a:chExt cx="8846098" cy="1724718"/>
            </a:xfrm>
          </p:grpSpPr>
          <p:grpSp>
            <p:nvGrpSpPr>
              <p:cNvPr id="67" name="Ομάδα 66"/>
              <p:cNvGrpSpPr/>
              <p:nvPr/>
            </p:nvGrpSpPr>
            <p:grpSpPr>
              <a:xfrm>
                <a:off x="1907704" y="2636912"/>
                <a:ext cx="7128792" cy="1211942"/>
                <a:chOff x="1907704" y="2636912"/>
                <a:chExt cx="7128792" cy="1211942"/>
              </a:xfrm>
            </p:grpSpPr>
            <p:sp>
              <p:nvSpPr>
                <p:cNvPr id="104" name="TextBox 25"/>
                <p:cNvSpPr txBox="1">
                  <a:spLocks noChangeArrowheads="1"/>
                </p:cNvSpPr>
                <p:nvPr/>
              </p:nvSpPr>
              <p:spPr bwMode="auto">
                <a:xfrm>
                  <a:off x="3779912" y="3140968"/>
                  <a:ext cx="5256584" cy="7078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l-GR" altLang="el-GR" sz="1800" b="1" dirty="0" smtClean="0">
                      <a:solidFill>
                        <a:srgbClr val="FFFF00"/>
                      </a:solidFill>
                    </a:rPr>
                    <a:t>Επιλέγουμε τη λωρίδα που απέχει </a:t>
                  </a:r>
                  <a:r>
                    <a:rPr lang="en-US" altLang="el-GR" sz="2000" b="1" i="1" dirty="0" smtClean="0">
                      <a:solidFill>
                        <a:srgbClr val="FF0000"/>
                      </a:solidFill>
                    </a:rPr>
                    <a:t>x</a:t>
                  </a:r>
                  <a:r>
                    <a:rPr lang="en-US" altLang="el-GR" sz="1800" b="1" dirty="0" smtClean="0">
                      <a:solidFill>
                        <a:srgbClr val="FFFF00"/>
                      </a:solidFill>
                    </a:rPr>
                    <a:t> </a:t>
                  </a:r>
                  <a:r>
                    <a:rPr lang="el-GR" altLang="el-GR" sz="1800" b="1" dirty="0" smtClean="0">
                      <a:solidFill>
                        <a:srgbClr val="FFFF00"/>
                      </a:solidFill>
                    </a:rPr>
                    <a:t>από τον άξονα </a:t>
                  </a:r>
                  <a:r>
                    <a:rPr lang="en-US" altLang="el-GR" sz="2000" b="1" i="1" dirty="0" smtClean="0">
                      <a:solidFill>
                        <a:srgbClr val="FF0000"/>
                      </a:solidFill>
                    </a:rPr>
                    <a:t>y</a:t>
                  </a:r>
                  <a:r>
                    <a:rPr lang="el-GR" altLang="el-GR" sz="2000" b="1" dirty="0" smtClean="0">
                      <a:solidFill>
                        <a:srgbClr val="FF0000"/>
                      </a:solidFill>
                    </a:rPr>
                    <a:t> </a:t>
                  </a:r>
                  <a:r>
                    <a:rPr lang="el-GR" altLang="el-GR" sz="1800" b="1" dirty="0" smtClean="0">
                      <a:solidFill>
                        <a:srgbClr val="FFFF00"/>
                      </a:solidFill>
                    </a:rPr>
                    <a:t>και έχει ύψος </a:t>
                  </a:r>
                  <a:r>
                    <a:rPr lang="en-US" altLang="el-GR" sz="1800" b="1" dirty="0" smtClean="0">
                      <a:solidFill>
                        <a:srgbClr val="FFFF00"/>
                      </a:solidFill>
                    </a:rPr>
                    <a:t> </a:t>
                  </a:r>
                  <a:r>
                    <a:rPr lang="en-US" altLang="el-GR" sz="2000" b="1" i="1" dirty="0" smtClean="0">
                      <a:solidFill>
                        <a:srgbClr val="FF0000"/>
                      </a:solidFill>
                    </a:rPr>
                    <a:t>y </a:t>
                  </a:r>
                  <a:r>
                    <a:rPr lang="en-US" altLang="el-GR" sz="2000" b="1" dirty="0" smtClean="0">
                      <a:solidFill>
                        <a:srgbClr val="FF0000"/>
                      </a:solidFill>
                    </a:rPr>
                    <a:t>= </a:t>
                  </a:r>
                  <a:r>
                    <a:rPr lang="el-GR" altLang="el-GR" sz="2000" b="1" dirty="0" smtClean="0">
                      <a:solidFill>
                        <a:srgbClr val="FF0000"/>
                      </a:solidFill>
                    </a:rPr>
                    <a:t>α</a:t>
                  </a:r>
                  <a:r>
                    <a:rPr lang="en-US" altLang="el-GR" sz="2000" b="1" i="1" dirty="0" smtClean="0">
                      <a:solidFill>
                        <a:srgbClr val="FF0000"/>
                      </a:solidFill>
                    </a:rPr>
                    <a:t>x</a:t>
                  </a:r>
                  <a:r>
                    <a:rPr lang="en-US" altLang="el-GR" sz="2000" b="1" baseline="30000" dirty="0" smtClean="0">
                      <a:solidFill>
                        <a:srgbClr val="FF0000"/>
                      </a:solidFill>
                    </a:rPr>
                    <a:t>2</a:t>
                  </a:r>
                  <a:endParaRPr lang="el-GR" altLang="el-GR" sz="20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6" name="Ορθογώνιο 65"/>
                <p:cNvSpPr/>
                <p:nvPr/>
              </p:nvSpPr>
              <p:spPr>
                <a:xfrm>
                  <a:off x="1907704" y="2636912"/>
                  <a:ext cx="144016" cy="972000"/>
                </a:xfrm>
                <a:prstGeom prst="rect">
                  <a:avLst/>
                </a:prstGeom>
                <a:pattFill prst="dkUpDiag">
                  <a:fgClr>
                    <a:srgbClr val="0000FF"/>
                  </a:fgClr>
                  <a:bgClr>
                    <a:schemeClr val="bg1"/>
                  </a:bgClr>
                </a:pattFill>
                <a:ln w="9525">
                  <a:solidFill>
                    <a:schemeClr val="tx1"/>
                  </a:solidFill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cxnSp>
            <p:nvCxnSpPr>
              <p:cNvPr id="69" name="Ευθεία γραμμή σύνδεσης 68"/>
              <p:cNvCxnSpPr/>
              <p:nvPr/>
            </p:nvCxnSpPr>
            <p:spPr>
              <a:xfrm flipH="1">
                <a:off x="444767" y="2636912"/>
                <a:ext cx="1462937" cy="0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4" name="Ομάδα 83"/>
              <p:cNvGrpSpPr/>
              <p:nvPr/>
            </p:nvGrpSpPr>
            <p:grpSpPr>
              <a:xfrm>
                <a:off x="190398" y="2348880"/>
                <a:ext cx="2113322" cy="1724718"/>
                <a:chOff x="190398" y="2348880"/>
                <a:chExt cx="2113322" cy="1724718"/>
              </a:xfrm>
            </p:grpSpPr>
            <p:cxnSp>
              <p:nvCxnSpPr>
                <p:cNvPr id="75" name="Ευθύγραμμο βέλος σύνδεσης 74"/>
                <p:cNvCxnSpPr/>
                <p:nvPr/>
              </p:nvCxnSpPr>
              <p:spPr>
                <a:xfrm flipH="1">
                  <a:off x="488878" y="3789040"/>
                  <a:ext cx="576000" cy="0"/>
                </a:xfrm>
                <a:prstGeom prst="straightConnector1">
                  <a:avLst/>
                </a:prstGeom>
                <a:ln>
                  <a:solidFill>
                    <a:srgbClr val="FFFF00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4" name="TextBox 25"/>
                <p:cNvSpPr txBox="1">
                  <a:spLocks noChangeArrowheads="1"/>
                </p:cNvSpPr>
                <p:nvPr/>
              </p:nvSpPr>
              <p:spPr bwMode="auto">
                <a:xfrm>
                  <a:off x="1026995" y="3573016"/>
                  <a:ext cx="312906" cy="400110"/>
                </a:xfrm>
                <a:prstGeom prst="rect">
                  <a:avLst/>
                </a:prstGeom>
                <a:noFill/>
                <a:ln>
                  <a:noFill/>
                </a:ln>
                <a:extLst/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altLang="el-GR" sz="2000" b="1" i="1" dirty="0" smtClean="0">
                      <a:solidFill>
                        <a:srgbClr val="FFFF00"/>
                      </a:solidFill>
                    </a:rPr>
                    <a:t>x</a:t>
                  </a:r>
                  <a:endParaRPr lang="el-GR" altLang="el-GR" sz="2000" b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11" name="TextBox 25"/>
                <p:cNvSpPr txBox="1">
                  <a:spLocks noChangeArrowheads="1"/>
                </p:cNvSpPr>
                <p:nvPr/>
              </p:nvSpPr>
              <p:spPr bwMode="auto">
                <a:xfrm>
                  <a:off x="190398" y="2348880"/>
                  <a:ext cx="298480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altLang="el-GR" sz="2000" b="1" i="1" dirty="0" smtClean="0">
                      <a:solidFill>
                        <a:srgbClr val="FFFF00"/>
                      </a:solidFill>
                    </a:rPr>
                    <a:t>y</a:t>
                  </a:r>
                  <a:endParaRPr lang="el-GR" altLang="el-GR" sz="2000" b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15" name="TextBox 25"/>
                <p:cNvSpPr txBox="1">
                  <a:spLocks noChangeArrowheads="1"/>
                </p:cNvSpPr>
                <p:nvPr/>
              </p:nvSpPr>
              <p:spPr bwMode="auto">
                <a:xfrm>
                  <a:off x="1754590" y="3673488"/>
                  <a:ext cx="441146" cy="400110"/>
                </a:xfrm>
                <a:prstGeom prst="rect">
                  <a:avLst/>
                </a:prstGeom>
                <a:noFill/>
                <a:ln>
                  <a:noFill/>
                </a:ln>
                <a:extLst/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altLang="el-GR" sz="2000" b="1" i="1" dirty="0" smtClean="0">
                      <a:solidFill>
                        <a:srgbClr val="FFFF00"/>
                      </a:solidFill>
                    </a:rPr>
                    <a:t>dx</a:t>
                  </a:r>
                  <a:endParaRPr lang="el-GR" altLang="el-GR" sz="2000" b="1" dirty="0">
                    <a:solidFill>
                      <a:srgbClr val="FFFF00"/>
                    </a:solidFill>
                  </a:endParaRPr>
                </a:p>
              </p:txBody>
            </p:sp>
            <p:cxnSp>
              <p:nvCxnSpPr>
                <p:cNvPr id="83" name="Ευθύγραμμο βέλος σύνδεσης 82"/>
                <p:cNvCxnSpPr/>
                <p:nvPr/>
              </p:nvCxnSpPr>
              <p:spPr>
                <a:xfrm flipH="1">
                  <a:off x="2051720" y="3789040"/>
                  <a:ext cx="252000" cy="0"/>
                </a:xfrm>
                <a:prstGeom prst="straightConnector1">
                  <a:avLst/>
                </a:prstGeom>
                <a:ln>
                  <a:solidFill>
                    <a:srgbClr val="FFFF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0" name="Ευθύγραμμο βέλος σύνδεσης 59"/>
            <p:cNvCxnSpPr/>
            <p:nvPr/>
          </p:nvCxnSpPr>
          <p:spPr>
            <a:xfrm flipH="1">
              <a:off x="1331704" y="3789040"/>
              <a:ext cx="576000" cy="0"/>
            </a:xfrm>
            <a:prstGeom prst="straightConnector1">
              <a:avLst/>
            </a:prstGeom>
            <a:ln>
              <a:solidFill>
                <a:srgbClr val="FFFF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Ορθογώνιο 63"/>
          <p:cNvSpPr/>
          <p:nvPr/>
        </p:nvSpPr>
        <p:spPr>
          <a:xfrm>
            <a:off x="3069610" y="836712"/>
            <a:ext cx="19672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sz="2000" b="1" dirty="0" smtClean="0">
                <a:solidFill>
                  <a:srgbClr val="FFFF00"/>
                </a:solidFill>
              </a:rPr>
              <a:t>με</a:t>
            </a:r>
            <a:r>
              <a:rPr lang="el-GR" altLang="el-GR" sz="2000" b="1" dirty="0" smtClean="0">
                <a:solidFill>
                  <a:srgbClr val="FF0000"/>
                </a:solidFill>
              </a:rPr>
              <a:t>   α =  2,</a:t>
            </a:r>
            <a:r>
              <a:rPr lang="en-US" altLang="el-GR" sz="2000" b="1" dirty="0">
                <a:solidFill>
                  <a:srgbClr val="FF0000"/>
                </a:solidFill>
              </a:rPr>
              <a:t>0</a:t>
            </a:r>
            <a:r>
              <a:rPr lang="el-GR" altLang="el-GR" sz="2000" b="1" dirty="0" smtClean="0">
                <a:solidFill>
                  <a:srgbClr val="FF0000"/>
                </a:solidFill>
              </a:rPr>
              <a:t> </a:t>
            </a:r>
            <a:r>
              <a:rPr lang="en-US" altLang="el-GR" sz="2000" b="1" dirty="0" smtClean="0">
                <a:solidFill>
                  <a:srgbClr val="FF0000"/>
                </a:solidFill>
              </a:rPr>
              <a:t>m</a:t>
            </a:r>
            <a:r>
              <a:rPr lang="en-US" altLang="el-GR" sz="2000" b="1" baseline="30000" dirty="0" smtClean="0">
                <a:solidFill>
                  <a:srgbClr val="FF0000"/>
                </a:solidFill>
              </a:rPr>
              <a:t> –1 </a:t>
            </a:r>
            <a:endParaRPr lang="el-GR" sz="2000" dirty="0">
              <a:solidFill>
                <a:srgbClr val="FF0000"/>
              </a:solidFill>
            </a:endParaRPr>
          </a:p>
        </p:txBody>
      </p:sp>
      <p:sp>
        <p:nvSpPr>
          <p:cNvPr id="65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ΚΕΝΤΡΟ </a:t>
            </a:r>
            <a:r>
              <a:rPr lang="el-GR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ΜΑΖΑΣ – Παράδειγμα</a:t>
            </a:r>
            <a:r>
              <a:rPr lang="en-US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l-GR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el-GR" altLang="el-GR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57227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6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2" grpId="0"/>
      <p:bldP spid="3" grpId="0"/>
      <p:bldP spid="4" grpId="0" animBg="1"/>
      <p:bldP spid="5" grpId="0"/>
      <p:bldP spid="6" grpId="0"/>
      <p:bldP spid="49" grpId="0"/>
      <p:bldP spid="15" grpId="0"/>
      <p:bldP spid="59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784" y="773490"/>
            <a:ext cx="2160000" cy="2745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25"/>
          <p:cNvSpPr txBox="1">
            <a:spLocks noChangeArrowheads="1"/>
          </p:cNvSpPr>
          <p:nvPr/>
        </p:nvSpPr>
        <p:spPr bwMode="auto">
          <a:xfrm>
            <a:off x="2987824" y="476092"/>
            <a:ext cx="61423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1800" b="1" dirty="0" smtClean="0">
                <a:solidFill>
                  <a:srgbClr val="FFFF00"/>
                </a:solidFill>
              </a:rPr>
              <a:t>Το καμπύλο τμήμα της διάταξης είναι της μορφής:  </a:t>
            </a:r>
            <a:r>
              <a:rPr lang="en-US" altLang="el-GR" b="1" i="1" dirty="0" smtClean="0">
                <a:solidFill>
                  <a:srgbClr val="FF0000"/>
                </a:solidFill>
              </a:rPr>
              <a:t>y</a:t>
            </a:r>
            <a:r>
              <a:rPr lang="en-US" altLang="el-GR" b="1" dirty="0" smtClean="0">
                <a:solidFill>
                  <a:srgbClr val="FF0000"/>
                </a:solidFill>
              </a:rPr>
              <a:t> = </a:t>
            </a:r>
            <a:r>
              <a:rPr lang="el-GR" altLang="el-GR" b="1" dirty="0" smtClean="0">
                <a:solidFill>
                  <a:srgbClr val="FF0000"/>
                </a:solidFill>
              </a:rPr>
              <a:t>α</a:t>
            </a:r>
            <a:r>
              <a:rPr lang="en-US" altLang="el-GR" b="1" i="1" dirty="0" smtClean="0">
                <a:solidFill>
                  <a:srgbClr val="FF0000"/>
                </a:solidFill>
              </a:rPr>
              <a:t>x</a:t>
            </a:r>
            <a:r>
              <a:rPr lang="en-US" altLang="el-GR" b="1" baseline="30000" dirty="0" smtClean="0">
                <a:solidFill>
                  <a:srgbClr val="FF0000"/>
                </a:solidFill>
              </a:rPr>
              <a:t>2</a:t>
            </a:r>
            <a:endParaRPr lang="el-GR" altLang="el-GR" b="1" dirty="0">
              <a:solidFill>
                <a:srgbClr val="FF0000"/>
              </a:solidFill>
            </a:endParaRPr>
          </a:p>
        </p:txBody>
      </p:sp>
      <p:grpSp>
        <p:nvGrpSpPr>
          <p:cNvPr id="5" name="Ομάδα 4"/>
          <p:cNvGrpSpPr/>
          <p:nvPr/>
        </p:nvGrpSpPr>
        <p:grpSpPr>
          <a:xfrm>
            <a:off x="-47676" y="-5898"/>
            <a:ext cx="3348406" cy="3866946"/>
            <a:chOff x="-47676" y="125924"/>
            <a:chExt cx="3348406" cy="3866946"/>
          </a:xfrm>
        </p:grpSpPr>
        <p:cxnSp>
          <p:nvCxnSpPr>
            <p:cNvPr id="6" name="Ευθεία γραμμή σύνδεσης 5"/>
            <p:cNvCxnSpPr/>
            <p:nvPr/>
          </p:nvCxnSpPr>
          <p:spPr>
            <a:xfrm>
              <a:off x="395536" y="918012"/>
              <a:ext cx="2196000" cy="0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Ομάδα 7"/>
            <p:cNvGrpSpPr/>
            <p:nvPr/>
          </p:nvGrpSpPr>
          <p:grpSpPr>
            <a:xfrm>
              <a:off x="-47676" y="125924"/>
              <a:ext cx="3348406" cy="3866946"/>
              <a:chOff x="-47676" y="125924"/>
              <a:chExt cx="3348406" cy="3866946"/>
            </a:xfrm>
          </p:grpSpPr>
          <p:cxnSp>
            <p:nvCxnSpPr>
              <p:cNvPr id="10" name="Ευθεία γραμμή σύνδεσης 9"/>
              <p:cNvCxnSpPr/>
              <p:nvPr/>
            </p:nvCxnSpPr>
            <p:spPr>
              <a:xfrm>
                <a:off x="467784" y="558348"/>
                <a:ext cx="0" cy="3384000"/>
              </a:xfrm>
              <a:prstGeom prst="line">
                <a:avLst/>
              </a:prstGeom>
              <a:ln w="28575">
                <a:solidFill>
                  <a:srgbClr val="FF99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TextBox 25"/>
              <p:cNvSpPr txBox="1">
                <a:spLocks noChangeArrowheads="1"/>
              </p:cNvSpPr>
              <p:nvPr/>
            </p:nvSpPr>
            <p:spPr bwMode="auto">
              <a:xfrm>
                <a:off x="2987824" y="3582308"/>
                <a:ext cx="312906" cy="400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2000" b="1" i="1" dirty="0">
                    <a:solidFill>
                      <a:srgbClr val="FFFF00"/>
                    </a:solidFill>
                  </a:rPr>
                  <a:t>x</a:t>
                </a:r>
                <a:endParaRPr lang="el-GR" altLang="el-GR" sz="2000" b="1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12" name="TextBox 25"/>
              <p:cNvSpPr txBox="1">
                <a:spLocks noChangeArrowheads="1"/>
              </p:cNvSpPr>
              <p:nvPr/>
            </p:nvSpPr>
            <p:spPr bwMode="auto">
              <a:xfrm>
                <a:off x="169064" y="125924"/>
                <a:ext cx="29848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2000" b="1" i="1" dirty="0" smtClean="0">
                    <a:solidFill>
                      <a:srgbClr val="FFFF00"/>
                    </a:solidFill>
                  </a:rPr>
                  <a:t>y</a:t>
                </a:r>
                <a:endParaRPr lang="el-GR" altLang="el-GR" sz="2000" b="1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13" name="TextBox 25"/>
              <p:cNvSpPr txBox="1">
                <a:spLocks noChangeArrowheads="1"/>
              </p:cNvSpPr>
              <p:nvPr/>
            </p:nvSpPr>
            <p:spPr bwMode="auto">
              <a:xfrm>
                <a:off x="2495381" y="3654316"/>
                <a:ext cx="45878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1600" b="1" dirty="0" smtClean="0">
                    <a:solidFill>
                      <a:srgbClr val="FFFF00"/>
                    </a:solidFill>
                  </a:rPr>
                  <a:t>2m</a:t>
                </a:r>
                <a:endParaRPr lang="el-GR" altLang="el-GR" sz="1600" b="1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14" name="TextBox 25"/>
              <p:cNvSpPr txBox="1">
                <a:spLocks noChangeArrowheads="1"/>
              </p:cNvSpPr>
              <p:nvPr/>
            </p:nvSpPr>
            <p:spPr bwMode="auto">
              <a:xfrm>
                <a:off x="-47676" y="701988"/>
                <a:ext cx="45878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1600" b="1" dirty="0" smtClean="0">
                    <a:solidFill>
                      <a:srgbClr val="FFFF00"/>
                    </a:solidFill>
                  </a:rPr>
                  <a:t>8m</a:t>
                </a:r>
                <a:endParaRPr lang="el-GR" altLang="el-GR" sz="1600" b="1" dirty="0">
                  <a:solidFill>
                    <a:srgbClr val="FFFF00"/>
                  </a:solidFill>
                </a:endParaRPr>
              </a:p>
            </p:txBody>
          </p:sp>
          <p:cxnSp>
            <p:nvCxnSpPr>
              <p:cNvPr id="15" name="Ευθεία γραμμή σύνδεσης 14"/>
              <p:cNvCxnSpPr/>
              <p:nvPr/>
            </p:nvCxnSpPr>
            <p:spPr>
              <a:xfrm rot="5400000">
                <a:off x="1745520" y="2160316"/>
                <a:ext cx="0" cy="2988000"/>
              </a:xfrm>
              <a:prstGeom prst="line">
                <a:avLst/>
              </a:prstGeom>
              <a:ln w="28575">
                <a:solidFill>
                  <a:srgbClr val="FF99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" name="TextBox 25"/>
          <p:cNvSpPr txBox="1">
            <a:spLocks noChangeArrowheads="1"/>
          </p:cNvSpPr>
          <p:nvPr/>
        </p:nvSpPr>
        <p:spPr bwMode="auto">
          <a:xfrm>
            <a:off x="3131840" y="1844824"/>
            <a:ext cx="46696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b="1" dirty="0" smtClean="0">
                <a:solidFill>
                  <a:srgbClr val="FF0000"/>
                </a:solidFill>
              </a:rPr>
              <a:t>Υπολογισμός της Συνιστώσας </a:t>
            </a:r>
            <a:r>
              <a:rPr lang="en-US" altLang="el-GR" b="1" i="1" dirty="0" err="1" smtClean="0">
                <a:solidFill>
                  <a:srgbClr val="FF0000"/>
                </a:solidFill>
              </a:rPr>
              <a:t>x</a:t>
            </a:r>
            <a:r>
              <a:rPr lang="en-US" altLang="el-GR" b="1" i="1" baseline="-25000" dirty="0" err="1" smtClean="0">
                <a:solidFill>
                  <a:srgbClr val="FF0000"/>
                </a:solidFill>
              </a:rPr>
              <a:t>cm</a:t>
            </a:r>
            <a:endParaRPr lang="el-GR" altLang="el-GR" b="1" i="1" dirty="0">
              <a:solidFill>
                <a:srgbClr val="FF0000"/>
              </a:solidFill>
            </a:endParaRPr>
          </a:p>
        </p:txBody>
      </p:sp>
      <p:sp>
        <p:nvSpPr>
          <p:cNvPr id="17" name="Ορθογώνιο 16"/>
          <p:cNvSpPr/>
          <p:nvPr/>
        </p:nvSpPr>
        <p:spPr>
          <a:xfrm>
            <a:off x="3066635" y="1196752"/>
            <a:ext cx="52280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l-GR" altLang="el-GR" sz="1800" b="1" dirty="0" smtClean="0">
                <a:solidFill>
                  <a:srgbClr val="FFFF00"/>
                </a:solidFill>
              </a:rPr>
              <a:t>Επιφανειακή </a:t>
            </a:r>
            <a:r>
              <a:rPr lang="el-GR" altLang="el-GR" sz="1800" b="1" dirty="0">
                <a:solidFill>
                  <a:srgbClr val="FFFF00"/>
                </a:solidFill>
              </a:rPr>
              <a:t>πυκνότητα μάζας </a:t>
            </a:r>
            <a:r>
              <a:rPr lang="el-GR" altLang="el-GR" sz="1800" b="1" dirty="0" smtClean="0">
                <a:solidFill>
                  <a:srgbClr val="FFFF00"/>
                </a:solidFill>
              </a:rPr>
              <a:t>:  </a:t>
            </a:r>
            <a:r>
              <a:rPr lang="el-GR" altLang="el-GR" b="1" dirty="0" smtClean="0">
                <a:solidFill>
                  <a:srgbClr val="FF0000"/>
                </a:solidFill>
              </a:rPr>
              <a:t>σ </a:t>
            </a:r>
            <a:r>
              <a:rPr lang="el-GR" altLang="el-GR" b="1" dirty="0">
                <a:solidFill>
                  <a:srgbClr val="FF0000"/>
                </a:solidFill>
              </a:rPr>
              <a:t>= 2,4 </a:t>
            </a:r>
            <a:r>
              <a:rPr lang="en-US" altLang="el-GR" b="1" dirty="0">
                <a:solidFill>
                  <a:srgbClr val="FF0000"/>
                </a:solidFill>
              </a:rPr>
              <a:t>k</a:t>
            </a:r>
            <a:r>
              <a:rPr lang="en-US" altLang="el-GR" b="1" dirty="0" smtClean="0">
                <a:solidFill>
                  <a:srgbClr val="FF0000"/>
                </a:solidFill>
              </a:rPr>
              <a:t>g/m</a:t>
            </a:r>
            <a:r>
              <a:rPr lang="en-US" altLang="el-GR" b="1" baseline="30000" dirty="0" smtClean="0">
                <a:solidFill>
                  <a:srgbClr val="FF0000"/>
                </a:solidFill>
              </a:rPr>
              <a:t>2</a:t>
            </a:r>
            <a:endParaRPr lang="el-GR" altLang="el-GR" b="1" dirty="0">
              <a:solidFill>
                <a:srgbClr val="FF0000"/>
              </a:solidFill>
            </a:endParaRPr>
          </a:p>
        </p:txBody>
      </p:sp>
      <p:sp>
        <p:nvSpPr>
          <p:cNvPr id="18" name="TextBox 25"/>
          <p:cNvSpPr txBox="1">
            <a:spLocks noChangeArrowheads="1"/>
          </p:cNvSpPr>
          <p:nvPr/>
        </p:nvSpPr>
        <p:spPr bwMode="auto">
          <a:xfrm>
            <a:off x="3131840" y="2411596"/>
            <a:ext cx="59931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1800" b="1" dirty="0" smtClean="0">
                <a:solidFill>
                  <a:srgbClr val="FFFF00"/>
                </a:solidFill>
              </a:rPr>
              <a:t>Διαιρούμε τη διάταξη σε κατακόρυφες λωρίδες πλάτους </a:t>
            </a:r>
            <a:r>
              <a:rPr lang="en-US" altLang="el-GR" sz="1800" b="1" i="1" dirty="0" smtClean="0">
                <a:solidFill>
                  <a:srgbClr val="FFFF00"/>
                </a:solidFill>
              </a:rPr>
              <a:t>dx</a:t>
            </a:r>
            <a:endParaRPr lang="el-GR" altLang="el-GR" b="1" i="1" dirty="0">
              <a:solidFill>
                <a:srgbClr val="FF0000"/>
              </a:solidFill>
            </a:endParaRPr>
          </a:p>
        </p:txBody>
      </p:sp>
      <p:grpSp>
        <p:nvGrpSpPr>
          <p:cNvPr id="19" name="Ομάδα 18"/>
          <p:cNvGrpSpPr/>
          <p:nvPr/>
        </p:nvGrpSpPr>
        <p:grpSpPr>
          <a:xfrm>
            <a:off x="755576" y="822494"/>
            <a:ext cx="1872208" cy="2732584"/>
            <a:chOff x="755576" y="1236464"/>
            <a:chExt cx="1872208" cy="2732584"/>
          </a:xfrm>
        </p:grpSpPr>
        <p:cxnSp>
          <p:nvCxnSpPr>
            <p:cNvPr id="20" name="Ευθεία γραμμή σύνδεσης 19"/>
            <p:cNvCxnSpPr/>
            <p:nvPr/>
          </p:nvCxnSpPr>
          <p:spPr>
            <a:xfrm>
              <a:off x="2627784" y="1236464"/>
              <a:ext cx="0" cy="2700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Ευθεία γραμμή σύνδεσης 20"/>
            <p:cNvCxnSpPr/>
            <p:nvPr/>
          </p:nvCxnSpPr>
          <p:spPr>
            <a:xfrm>
              <a:off x="2483768" y="1773056"/>
              <a:ext cx="0" cy="2160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Ευθεία γραμμή σύνδεσης 21"/>
            <p:cNvCxnSpPr/>
            <p:nvPr/>
          </p:nvCxnSpPr>
          <p:spPr>
            <a:xfrm>
              <a:off x="2339752" y="2244454"/>
              <a:ext cx="0" cy="1692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Ευθεία γραμμή σύνδεσης 22"/>
            <p:cNvCxnSpPr/>
            <p:nvPr/>
          </p:nvCxnSpPr>
          <p:spPr>
            <a:xfrm>
              <a:off x="2195736" y="2565096"/>
              <a:ext cx="0" cy="1368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Ευθεία γραμμή σύνδεσης 23"/>
            <p:cNvCxnSpPr/>
            <p:nvPr/>
          </p:nvCxnSpPr>
          <p:spPr>
            <a:xfrm>
              <a:off x="2051720" y="2852936"/>
              <a:ext cx="0" cy="1116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Ευθεία γραμμή σύνδεσης 24"/>
            <p:cNvCxnSpPr/>
            <p:nvPr/>
          </p:nvCxnSpPr>
          <p:spPr>
            <a:xfrm>
              <a:off x="1907704" y="3068960"/>
              <a:ext cx="0" cy="900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Ευθεία γραμμή σύνδεσης 25"/>
            <p:cNvCxnSpPr/>
            <p:nvPr/>
          </p:nvCxnSpPr>
          <p:spPr>
            <a:xfrm>
              <a:off x="1763688" y="3238194"/>
              <a:ext cx="0" cy="720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Ευθεία γραμμή σύνδεσης 26"/>
            <p:cNvCxnSpPr/>
            <p:nvPr/>
          </p:nvCxnSpPr>
          <p:spPr>
            <a:xfrm>
              <a:off x="1619672" y="3390594"/>
              <a:ext cx="0" cy="576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Ευθεία γραμμή σύνδεσης 27"/>
            <p:cNvCxnSpPr/>
            <p:nvPr/>
          </p:nvCxnSpPr>
          <p:spPr>
            <a:xfrm>
              <a:off x="1475656" y="3501008"/>
              <a:ext cx="0" cy="432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Ευθεία γραμμή σύνδεσης 28"/>
            <p:cNvCxnSpPr/>
            <p:nvPr/>
          </p:nvCxnSpPr>
          <p:spPr>
            <a:xfrm>
              <a:off x="1331640" y="3627446"/>
              <a:ext cx="0" cy="324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Ευθεία γραμμή σύνδεσης 29"/>
            <p:cNvCxnSpPr/>
            <p:nvPr/>
          </p:nvCxnSpPr>
          <p:spPr>
            <a:xfrm>
              <a:off x="1187624" y="3706146"/>
              <a:ext cx="0" cy="252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Ευθεία γραμμή σύνδεσης 30"/>
            <p:cNvCxnSpPr/>
            <p:nvPr/>
          </p:nvCxnSpPr>
          <p:spPr>
            <a:xfrm>
              <a:off x="1043608" y="377815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Ευθεία γραμμή σύνδεσης 31"/>
            <p:cNvCxnSpPr/>
            <p:nvPr/>
          </p:nvCxnSpPr>
          <p:spPr>
            <a:xfrm>
              <a:off x="899592" y="3839276"/>
              <a:ext cx="0" cy="108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Ευθεία γραμμή σύνδεσης 32"/>
            <p:cNvCxnSpPr/>
            <p:nvPr/>
          </p:nvCxnSpPr>
          <p:spPr>
            <a:xfrm>
              <a:off x="755576" y="3861048"/>
              <a:ext cx="0" cy="108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-36512" y="4112100"/>
                <a:ext cx="2393540" cy="11891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𝒄𝒎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𝑴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eqArr>
                            <m:eqArrPr>
                              <m:ctrlPr>
                                <a:rPr lang="el-GR" sz="18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  <m:brk m:alnAt="24"/>
                                </m:rPr>
                                <a:rPr lang="el-GR" sz="18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σ</m:t>
                              </m:r>
                              <m:r>
                                <m:rPr>
                                  <m:sty m:val="p"/>
                                </m:rPr>
                                <a:rPr lang="el-GR" sz="18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ε</m:t>
                              </m:r>
                              <m:r>
                                <a:rPr lang="el-GR" sz="18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l-GR" sz="18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όλη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l-GR" sz="18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τη</m:t>
                              </m:r>
                              <m:r>
                                <a:rPr lang="el-GR" sz="18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l-GR" sz="18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μαζα</m:t>
                              </m:r>
                            </m:e>
                          </m:eqArr>
                        </m:sub>
                        <m:sup/>
                        <m:e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𝒅𝒎</m:t>
                          </m:r>
                        </m:e>
                      </m:nary>
                    </m:oMath>
                  </m:oMathPara>
                </a14:m>
                <a:endParaRPr lang="el-GR" sz="18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2" y="4112100"/>
                <a:ext cx="2393540" cy="118910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Αριστερό άγκιστρο 45"/>
          <p:cNvSpPr/>
          <p:nvPr/>
        </p:nvSpPr>
        <p:spPr>
          <a:xfrm>
            <a:off x="2357984" y="4077072"/>
            <a:ext cx="341808" cy="1152128"/>
          </a:xfrm>
          <a:prstGeom prst="leftBrace">
            <a:avLst>
              <a:gd name="adj1" fmla="val 24116"/>
              <a:gd name="adj2" fmla="val 50000"/>
            </a:avLst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7" name="TextBox 46"/>
          <p:cNvSpPr txBox="1"/>
          <p:nvPr/>
        </p:nvSpPr>
        <p:spPr>
          <a:xfrm>
            <a:off x="2576630" y="4077072"/>
            <a:ext cx="4122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err="1" smtClean="0">
                <a:solidFill>
                  <a:srgbClr val="FFFF00"/>
                </a:solidFill>
              </a:rPr>
              <a:t>dm</a:t>
            </a:r>
            <a:r>
              <a:rPr lang="en-US" sz="1600" b="1" dirty="0" smtClean="0">
                <a:solidFill>
                  <a:srgbClr val="FFFF00"/>
                </a:solidFill>
              </a:rPr>
              <a:t> = </a:t>
            </a:r>
            <a:r>
              <a:rPr lang="el-GR" sz="1600" b="1" dirty="0" smtClean="0">
                <a:solidFill>
                  <a:srgbClr val="FFFF00"/>
                </a:solidFill>
              </a:rPr>
              <a:t>μάζα μιας κατακόρυφης λωρίδας</a:t>
            </a: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endParaRPr lang="el-GR" sz="1600" b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580822" y="4756572"/>
                <a:ext cx="6563178" cy="5600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16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𝚬𝛑𝛊𝛗𝛂𝛎𝛆𝛊𝛂𝛋𝛈</m:t>
                      </m:r>
                      <m:r>
                        <a:rPr lang="el-GR" sz="16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l-GR" sz="16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𝛑𝛖𝛋𝛎</m:t>
                      </m:r>
                      <m:r>
                        <m:rPr>
                          <m:sty m:val="p"/>
                        </m:rPr>
                        <a:rPr lang="el-GR" sz="16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ό</m:t>
                      </m:r>
                      <m:r>
                        <a:rPr lang="el-GR" sz="16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𝛕𝛈𝛕𝛂</m:t>
                      </m:r>
                      <m:r>
                        <a:rPr lang="el-GR" sz="16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l-GR" sz="16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𝛍𝛂𝛇𝛂𝛓</m:t>
                      </m:r>
                      <m:r>
                        <a:rPr lang="el-GR" sz="16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:  </m:t>
                      </m:r>
                      <m:r>
                        <a:rPr lang="el-GR" sz="16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𝛔</m:t>
                      </m:r>
                      <m:r>
                        <a:rPr lang="el-GR" sz="16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16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𝒅𝒎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𝒅𝑺</m:t>
                          </m:r>
                        </m:den>
                      </m:f>
                      <m:r>
                        <a:rPr lang="el-GR" sz="16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</m:t>
                      </m:r>
                      <m:r>
                        <a:rPr lang="el-GR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  </m:t>
                      </m:r>
                      <m:r>
                        <a:rPr lang="en-US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𝒅𝒎</m:t>
                      </m:r>
                      <m:r>
                        <a:rPr lang="en-US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l-GR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𝝈</m:t>
                      </m:r>
                      <m:r>
                        <a:rPr lang="el-GR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𝒅𝑺</m:t>
                      </m:r>
                      <m:r>
                        <a:rPr lang="en-US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l-GR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𝝈</m:t>
                      </m:r>
                      <m:r>
                        <a:rPr lang="en-US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𝒅𝒙</m:t>
                      </m:r>
                    </m:oMath>
                  </m:oMathPara>
                </a14:m>
                <a:endParaRPr lang="el-GR" sz="16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0822" y="4756572"/>
                <a:ext cx="6563178" cy="56009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/>
          <p:cNvSpPr txBox="1"/>
          <p:nvPr/>
        </p:nvSpPr>
        <p:spPr>
          <a:xfrm>
            <a:off x="2595118" y="4437112"/>
            <a:ext cx="63367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err="1" smtClean="0">
                <a:solidFill>
                  <a:srgbClr val="FFFF00"/>
                </a:solidFill>
              </a:rPr>
              <a:t>dS</a:t>
            </a:r>
            <a:r>
              <a:rPr lang="en-US" sz="1600" b="1" dirty="0" smtClean="0">
                <a:solidFill>
                  <a:srgbClr val="FFFF00"/>
                </a:solidFill>
              </a:rPr>
              <a:t> = </a:t>
            </a:r>
            <a:r>
              <a:rPr lang="el-GR" sz="1600" b="1" dirty="0" smtClean="0">
                <a:solidFill>
                  <a:srgbClr val="FFFF00"/>
                </a:solidFill>
              </a:rPr>
              <a:t>εμβαδό μιας κατακόρυφης λωρίδας:  </a:t>
            </a:r>
            <a:r>
              <a:rPr lang="en-US" sz="2000" b="1" i="1" dirty="0" err="1" smtClean="0">
                <a:solidFill>
                  <a:srgbClr val="FF0000"/>
                </a:solidFill>
              </a:rPr>
              <a:t>dS</a:t>
            </a:r>
            <a:r>
              <a:rPr lang="en-US" sz="2000" b="1" i="1" dirty="0" smtClean="0">
                <a:solidFill>
                  <a:srgbClr val="FF0000"/>
                </a:solidFill>
              </a:rPr>
              <a:t> = y dx </a:t>
            </a:r>
            <a:endParaRPr lang="el-GR" sz="2000" b="1" i="1" dirty="0">
              <a:solidFill>
                <a:srgbClr val="FF0000"/>
              </a:solidFill>
            </a:endParaRPr>
          </a:p>
        </p:txBody>
      </p:sp>
      <p:grpSp>
        <p:nvGrpSpPr>
          <p:cNvPr id="50" name="Ομάδα 49"/>
          <p:cNvGrpSpPr/>
          <p:nvPr/>
        </p:nvGrpSpPr>
        <p:grpSpPr>
          <a:xfrm>
            <a:off x="5076057" y="3165280"/>
            <a:ext cx="3528392" cy="1789397"/>
            <a:chOff x="5220072" y="3717008"/>
            <a:chExt cx="3384374" cy="1535386"/>
          </a:xfrm>
        </p:grpSpPr>
        <p:sp>
          <p:nvSpPr>
            <p:cNvPr id="51" name="Ορθογώνιο 50"/>
            <p:cNvSpPr/>
            <p:nvPr/>
          </p:nvSpPr>
          <p:spPr>
            <a:xfrm>
              <a:off x="5220072" y="3717008"/>
              <a:ext cx="936104" cy="360064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52" name="Ομάδα 51"/>
            <p:cNvGrpSpPr/>
            <p:nvPr/>
          </p:nvGrpSpPr>
          <p:grpSpPr>
            <a:xfrm>
              <a:off x="6156169" y="3893249"/>
              <a:ext cx="2448277" cy="1359145"/>
              <a:chOff x="5962483" y="3893268"/>
              <a:chExt cx="1625084" cy="947939"/>
            </a:xfrm>
          </p:grpSpPr>
          <p:cxnSp>
            <p:nvCxnSpPr>
              <p:cNvPr id="53" name="Ευθεία γραμμή σύνδεσης 52"/>
              <p:cNvCxnSpPr>
                <a:stCxn id="51" idx="3"/>
              </p:cNvCxnSpPr>
              <p:nvPr/>
            </p:nvCxnSpPr>
            <p:spPr>
              <a:xfrm flipV="1">
                <a:off x="5962483" y="3893276"/>
                <a:ext cx="1624900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Ευθύγραμμο βέλος σύνδεσης 53"/>
              <p:cNvCxnSpPr/>
              <p:nvPr/>
            </p:nvCxnSpPr>
            <p:spPr>
              <a:xfrm>
                <a:off x="7587567" y="3893268"/>
                <a:ext cx="0" cy="947939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5" name="TextBox 54"/>
          <p:cNvSpPr txBox="1"/>
          <p:nvPr/>
        </p:nvSpPr>
        <p:spPr>
          <a:xfrm>
            <a:off x="7258068" y="5157192"/>
            <a:ext cx="1778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solidFill>
                  <a:srgbClr val="FF0000"/>
                </a:solidFill>
              </a:rPr>
              <a:t>dm</a:t>
            </a:r>
            <a:r>
              <a:rPr lang="en-US" sz="2000" b="1" dirty="0" smtClean="0">
                <a:solidFill>
                  <a:srgbClr val="FF0000"/>
                </a:solidFill>
              </a:rPr>
              <a:t> = </a:t>
            </a:r>
            <a:r>
              <a:rPr lang="el-GR" sz="2000" b="1" dirty="0" smtClean="0">
                <a:solidFill>
                  <a:srgbClr val="FF0000"/>
                </a:solidFill>
              </a:rPr>
              <a:t>σ α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i="1" dirty="0" smtClean="0">
                <a:solidFill>
                  <a:srgbClr val="FF0000"/>
                </a:solidFill>
              </a:rPr>
              <a:t>x</a:t>
            </a:r>
            <a:r>
              <a:rPr lang="en-US" sz="20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i="1" dirty="0" smtClean="0">
                <a:solidFill>
                  <a:srgbClr val="FF0000"/>
                </a:solidFill>
              </a:rPr>
              <a:t>dx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endParaRPr lang="el-GR" sz="20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-36513" y="5517232"/>
                <a:ext cx="9233539" cy="9341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𝒄𝒎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𝑴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80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sz="1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=0</m:t>
                          </m:r>
                        </m:sub>
                        <m:sup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  <m:e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l-GR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𝝈</m:t>
                          </m:r>
                          <m:sSup>
                            <m:sSupPr>
                              <m:ctrlPr>
                                <a:rPr lang="el-GR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𝜶</m:t>
                              </m:r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e>
                      </m:nary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8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𝝈𝜶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𝑴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l-GR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  <m:e>
                          <m:sSup>
                            <m:sSupPr>
                              <m:ctrlPr>
                                <a:rPr lang="el-GR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e>
                      </m:nary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18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𝝈𝜶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𝑴</m:t>
                          </m:r>
                        </m:den>
                      </m:f>
                      <m:sSubSup>
                        <m:sSubSupPr>
                          <m:ctrlPr>
                            <a:rPr lang="el-GR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l-GR" sz="18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sz="18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l-GR" sz="1800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800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18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𝟒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𝟒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l-GR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l-GR" sz="18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18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l-GR" sz="18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,</m:t>
                              </m:r>
                              <m:r>
                                <a:rPr lang="el-GR" sz="18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𝟒</m:t>
                              </m:r>
                              <m:r>
                                <a:rPr lang="el-GR" sz="18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1800" b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𝐤𝐠</m:t>
                              </m:r>
                              <m:sSup>
                                <m:sSupPr>
                                  <m:ctrlPr>
                                    <a:rPr lang="en-US" sz="18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 </m:t>
                                  </m:r>
                                  <m:r>
                                    <a:rPr lang="en-US" sz="1800" b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𝐦</m:t>
                                  </m:r>
                                </m:e>
                                <m:sup>
                                  <m:r>
                                    <a:rPr lang="en-US" sz="1800" b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sz="1800" b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  <m:d>
                            <m:dPr>
                              <m:ctrlPr>
                                <a:rPr lang="en-US" sz="18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18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sz="18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  <m:r>
                                <a:rPr lang="en-US" sz="18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18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𝐦</m:t>
                                  </m:r>
                                </m:e>
                                <m:sup>
                                  <m:r>
                                    <a:rPr lang="en-US" sz="18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sz="18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𝟏𝟐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𝟖</m:t>
                          </m:r>
                          <m:r>
                            <a:rPr lang="en-US" sz="18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18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𝐤𝐠</m:t>
                          </m:r>
                        </m:den>
                      </m:f>
                      <m:f>
                        <m:f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  <m:r>
                                    <a:rPr lang="en-US" sz="1800" b="1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𝐦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𝟒</m:t>
                              </m:r>
                            </m:sup>
                          </m:sSup>
                        </m:num>
                        <m:den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𝟒</m:t>
                          </m:r>
                        </m:den>
                      </m:f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18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3" y="5517232"/>
                <a:ext cx="9233539" cy="93416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extBox 57"/>
          <p:cNvSpPr txBox="1"/>
          <p:nvPr/>
        </p:nvSpPr>
        <p:spPr>
          <a:xfrm>
            <a:off x="7380312" y="6314872"/>
            <a:ext cx="18020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 smtClean="0">
                <a:solidFill>
                  <a:srgbClr val="FF0000"/>
                </a:solidFill>
              </a:rPr>
              <a:t>x</a:t>
            </a:r>
            <a:r>
              <a:rPr lang="en-US" b="1" i="1" baseline="-25000" dirty="0" err="1" smtClean="0">
                <a:solidFill>
                  <a:srgbClr val="FF0000"/>
                </a:solidFill>
              </a:rPr>
              <a:t>cm</a:t>
            </a:r>
            <a:r>
              <a:rPr lang="en-US" b="1" dirty="0" smtClean="0">
                <a:solidFill>
                  <a:srgbClr val="FF0000"/>
                </a:solidFill>
              </a:rPr>
              <a:t> = 1,50 m</a:t>
            </a:r>
            <a:endParaRPr lang="el-GR" b="1" dirty="0">
              <a:solidFill>
                <a:srgbClr val="FF0000"/>
              </a:solidFill>
            </a:endParaRPr>
          </a:p>
        </p:txBody>
      </p:sp>
      <p:grpSp>
        <p:nvGrpSpPr>
          <p:cNvPr id="63" name="Ομάδα 62"/>
          <p:cNvGrpSpPr/>
          <p:nvPr/>
        </p:nvGrpSpPr>
        <p:grpSpPr>
          <a:xfrm>
            <a:off x="118390" y="2257822"/>
            <a:ext cx="8774090" cy="1779945"/>
            <a:chOff x="190398" y="2293653"/>
            <a:chExt cx="8774090" cy="1779945"/>
          </a:xfrm>
        </p:grpSpPr>
        <p:grpSp>
          <p:nvGrpSpPr>
            <p:cNvPr id="34" name="Ομάδα 33"/>
            <p:cNvGrpSpPr/>
            <p:nvPr/>
          </p:nvGrpSpPr>
          <p:grpSpPr>
            <a:xfrm>
              <a:off x="190398" y="2293653"/>
              <a:ext cx="8774090" cy="1779945"/>
              <a:chOff x="190398" y="2293653"/>
              <a:chExt cx="8774090" cy="1779945"/>
            </a:xfrm>
          </p:grpSpPr>
          <p:grpSp>
            <p:nvGrpSpPr>
              <p:cNvPr id="35" name="Ομάδα 34"/>
              <p:cNvGrpSpPr/>
              <p:nvPr/>
            </p:nvGrpSpPr>
            <p:grpSpPr>
              <a:xfrm>
                <a:off x="1979712" y="2564839"/>
                <a:ext cx="6984776" cy="1031814"/>
                <a:chOff x="1979712" y="2564839"/>
                <a:chExt cx="6984776" cy="1031814"/>
              </a:xfrm>
            </p:grpSpPr>
            <p:sp>
              <p:nvSpPr>
                <p:cNvPr id="43" name="TextBox 25"/>
                <p:cNvSpPr txBox="1">
                  <a:spLocks noChangeArrowheads="1"/>
                </p:cNvSpPr>
                <p:nvPr/>
              </p:nvSpPr>
              <p:spPr bwMode="auto">
                <a:xfrm>
                  <a:off x="3707904" y="2888767"/>
                  <a:ext cx="5256584" cy="7078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l-GR" altLang="el-GR" sz="1800" b="1" dirty="0" smtClean="0">
                      <a:solidFill>
                        <a:srgbClr val="FFFF00"/>
                      </a:solidFill>
                    </a:rPr>
                    <a:t>Επιλέγουμε τη λωρίδα που απέχει </a:t>
                  </a:r>
                  <a:r>
                    <a:rPr lang="en-US" altLang="el-GR" sz="2000" b="1" i="1" dirty="0" smtClean="0">
                      <a:solidFill>
                        <a:srgbClr val="FF0000"/>
                      </a:solidFill>
                    </a:rPr>
                    <a:t>x</a:t>
                  </a:r>
                  <a:r>
                    <a:rPr lang="en-US" altLang="el-GR" sz="1800" b="1" dirty="0" smtClean="0">
                      <a:solidFill>
                        <a:srgbClr val="FFFF00"/>
                      </a:solidFill>
                    </a:rPr>
                    <a:t> </a:t>
                  </a:r>
                  <a:r>
                    <a:rPr lang="el-GR" altLang="el-GR" sz="1800" b="1" dirty="0" smtClean="0">
                      <a:solidFill>
                        <a:srgbClr val="FFFF00"/>
                      </a:solidFill>
                    </a:rPr>
                    <a:t>από τον άξονα </a:t>
                  </a:r>
                  <a:r>
                    <a:rPr lang="en-US" altLang="el-GR" sz="2000" b="1" i="1" dirty="0" smtClean="0">
                      <a:solidFill>
                        <a:srgbClr val="FF0000"/>
                      </a:solidFill>
                    </a:rPr>
                    <a:t>y</a:t>
                  </a:r>
                  <a:r>
                    <a:rPr lang="el-GR" altLang="el-GR" sz="2000" b="1" dirty="0" smtClean="0">
                      <a:solidFill>
                        <a:srgbClr val="FF0000"/>
                      </a:solidFill>
                    </a:rPr>
                    <a:t> </a:t>
                  </a:r>
                  <a:r>
                    <a:rPr lang="el-GR" altLang="el-GR" sz="1800" b="1" dirty="0" smtClean="0">
                      <a:solidFill>
                        <a:srgbClr val="FFFF00"/>
                      </a:solidFill>
                    </a:rPr>
                    <a:t>και έχει ύψος </a:t>
                  </a:r>
                  <a:r>
                    <a:rPr lang="en-US" altLang="el-GR" sz="1800" b="1" dirty="0" smtClean="0">
                      <a:solidFill>
                        <a:srgbClr val="FFFF00"/>
                      </a:solidFill>
                    </a:rPr>
                    <a:t> </a:t>
                  </a:r>
                  <a:r>
                    <a:rPr lang="en-US" altLang="el-GR" sz="2000" b="1" i="1" dirty="0" smtClean="0">
                      <a:solidFill>
                        <a:srgbClr val="FF0000"/>
                      </a:solidFill>
                    </a:rPr>
                    <a:t>y </a:t>
                  </a:r>
                  <a:r>
                    <a:rPr lang="en-US" altLang="el-GR" sz="2000" b="1" dirty="0" smtClean="0">
                      <a:solidFill>
                        <a:srgbClr val="FF0000"/>
                      </a:solidFill>
                    </a:rPr>
                    <a:t>= </a:t>
                  </a:r>
                  <a:r>
                    <a:rPr lang="el-GR" altLang="el-GR" sz="2000" b="1" dirty="0" smtClean="0">
                      <a:solidFill>
                        <a:srgbClr val="FF0000"/>
                      </a:solidFill>
                    </a:rPr>
                    <a:t>α</a:t>
                  </a:r>
                  <a:r>
                    <a:rPr lang="en-US" altLang="el-GR" sz="2000" b="1" i="1" dirty="0" smtClean="0">
                      <a:solidFill>
                        <a:srgbClr val="FF0000"/>
                      </a:solidFill>
                    </a:rPr>
                    <a:t>x</a:t>
                  </a:r>
                  <a:r>
                    <a:rPr lang="en-US" altLang="el-GR" sz="2000" b="1" baseline="30000" dirty="0" smtClean="0">
                      <a:solidFill>
                        <a:srgbClr val="FF0000"/>
                      </a:solidFill>
                    </a:rPr>
                    <a:t>2</a:t>
                  </a:r>
                  <a:endParaRPr lang="el-GR" altLang="el-GR" sz="20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44" name="Ορθογώνιο 43"/>
                <p:cNvSpPr/>
                <p:nvPr/>
              </p:nvSpPr>
              <p:spPr>
                <a:xfrm>
                  <a:off x="1979712" y="2564839"/>
                  <a:ext cx="144016" cy="972000"/>
                </a:xfrm>
                <a:prstGeom prst="rect">
                  <a:avLst/>
                </a:prstGeom>
                <a:pattFill prst="dkUpDiag">
                  <a:fgClr>
                    <a:srgbClr val="0000FF"/>
                  </a:fgClr>
                  <a:bgClr>
                    <a:schemeClr val="bg1"/>
                  </a:bgClr>
                </a:pattFill>
                <a:ln w="9525">
                  <a:solidFill>
                    <a:schemeClr val="tx1"/>
                  </a:solidFill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cxnSp>
            <p:nvCxnSpPr>
              <p:cNvPr id="36" name="Ευθεία γραμμή σύνδεσης 35"/>
              <p:cNvCxnSpPr/>
              <p:nvPr/>
            </p:nvCxnSpPr>
            <p:spPr>
              <a:xfrm flipH="1">
                <a:off x="444767" y="2581685"/>
                <a:ext cx="1462937" cy="0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7" name="Ομάδα 36"/>
              <p:cNvGrpSpPr/>
              <p:nvPr/>
            </p:nvGrpSpPr>
            <p:grpSpPr>
              <a:xfrm>
                <a:off x="190398" y="2293653"/>
                <a:ext cx="2168404" cy="1779945"/>
                <a:chOff x="190398" y="2293653"/>
                <a:chExt cx="2168404" cy="1779945"/>
              </a:xfrm>
            </p:grpSpPr>
            <p:sp>
              <p:nvSpPr>
                <p:cNvPr id="40" name="TextBox 25"/>
                <p:cNvSpPr txBox="1">
                  <a:spLocks noChangeArrowheads="1"/>
                </p:cNvSpPr>
                <p:nvPr/>
              </p:nvSpPr>
              <p:spPr bwMode="auto">
                <a:xfrm>
                  <a:off x="190398" y="2293653"/>
                  <a:ext cx="298480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altLang="el-GR" sz="2000" b="1" i="1" dirty="0" smtClean="0">
                      <a:solidFill>
                        <a:srgbClr val="FFFF00"/>
                      </a:solidFill>
                    </a:rPr>
                    <a:t>y</a:t>
                  </a:r>
                  <a:endParaRPr lang="el-GR" altLang="el-GR" sz="2000" b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1" name="TextBox 25"/>
                <p:cNvSpPr txBox="1">
                  <a:spLocks noChangeArrowheads="1"/>
                </p:cNvSpPr>
                <p:nvPr/>
              </p:nvSpPr>
              <p:spPr bwMode="auto">
                <a:xfrm>
                  <a:off x="1809672" y="3673488"/>
                  <a:ext cx="441146" cy="400110"/>
                </a:xfrm>
                <a:prstGeom prst="rect">
                  <a:avLst/>
                </a:prstGeom>
                <a:noFill/>
                <a:ln>
                  <a:noFill/>
                </a:ln>
                <a:extLst/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altLang="el-GR" sz="2000" b="1" i="1" dirty="0" smtClean="0">
                      <a:solidFill>
                        <a:srgbClr val="FFFF00"/>
                      </a:solidFill>
                    </a:rPr>
                    <a:t>dx</a:t>
                  </a:r>
                  <a:endParaRPr lang="el-GR" altLang="el-GR" sz="2000" b="1" dirty="0">
                    <a:solidFill>
                      <a:srgbClr val="FFFF00"/>
                    </a:solidFill>
                  </a:endParaRPr>
                </a:p>
              </p:txBody>
            </p:sp>
            <p:cxnSp>
              <p:nvCxnSpPr>
                <p:cNvPr id="42" name="Ευθύγραμμο βέλος σύνδεσης 41"/>
                <p:cNvCxnSpPr/>
                <p:nvPr/>
              </p:nvCxnSpPr>
              <p:spPr>
                <a:xfrm flipH="1">
                  <a:off x="2106802" y="3789040"/>
                  <a:ext cx="252000" cy="0"/>
                </a:xfrm>
                <a:prstGeom prst="straightConnector1">
                  <a:avLst/>
                </a:prstGeom>
                <a:ln>
                  <a:solidFill>
                    <a:srgbClr val="FFFF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0" name="Ευθύγραμμο βέλος σύνδεσης 59"/>
            <p:cNvCxnSpPr/>
            <p:nvPr/>
          </p:nvCxnSpPr>
          <p:spPr>
            <a:xfrm flipH="1">
              <a:off x="543960" y="3789040"/>
              <a:ext cx="576000" cy="0"/>
            </a:xfrm>
            <a:prstGeom prst="straightConnector1">
              <a:avLst/>
            </a:prstGeom>
            <a:ln>
              <a:solidFill>
                <a:srgbClr val="FFFF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25"/>
            <p:cNvSpPr txBox="1">
              <a:spLocks noChangeArrowheads="1"/>
            </p:cNvSpPr>
            <p:nvPr/>
          </p:nvSpPr>
          <p:spPr bwMode="auto">
            <a:xfrm>
              <a:off x="1082077" y="3573016"/>
              <a:ext cx="312906" cy="40011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 dirty="0" smtClean="0">
                  <a:solidFill>
                    <a:srgbClr val="FFFF00"/>
                  </a:solidFill>
                </a:rPr>
                <a:t>x</a:t>
              </a:r>
              <a:endParaRPr lang="el-GR" altLang="el-GR" sz="2000" b="1" dirty="0">
                <a:solidFill>
                  <a:srgbClr val="FFFF00"/>
                </a:solidFill>
              </a:endParaRPr>
            </a:p>
          </p:txBody>
        </p:sp>
        <p:cxnSp>
          <p:nvCxnSpPr>
            <p:cNvPr id="62" name="Ευθύγραμμο βέλος σύνδεσης 61"/>
            <p:cNvCxnSpPr/>
            <p:nvPr/>
          </p:nvCxnSpPr>
          <p:spPr>
            <a:xfrm flipH="1">
              <a:off x="1386786" y="3789040"/>
              <a:ext cx="576000" cy="0"/>
            </a:xfrm>
            <a:prstGeom prst="straightConnector1">
              <a:avLst/>
            </a:prstGeom>
            <a:ln>
              <a:solidFill>
                <a:srgbClr val="FFFF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Ορθογώνιο 63"/>
          <p:cNvSpPr/>
          <p:nvPr/>
        </p:nvSpPr>
        <p:spPr>
          <a:xfrm>
            <a:off x="3069610" y="836712"/>
            <a:ext cx="19672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sz="2000" b="1" dirty="0" smtClean="0">
                <a:solidFill>
                  <a:srgbClr val="FFFF00"/>
                </a:solidFill>
              </a:rPr>
              <a:t>με</a:t>
            </a:r>
            <a:r>
              <a:rPr lang="el-GR" altLang="el-GR" sz="2000" b="1" dirty="0" smtClean="0">
                <a:solidFill>
                  <a:srgbClr val="FF0000"/>
                </a:solidFill>
              </a:rPr>
              <a:t>   α =  2,0 </a:t>
            </a:r>
            <a:r>
              <a:rPr lang="en-US" altLang="el-GR" sz="2000" b="1" dirty="0" smtClean="0">
                <a:solidFill>
                  <a:srgbClr val="FF0000"/>
                </a:solidFill>
              </a:rPr>
              <a:t>m</a:t>
            </a:r>
            <a:r>
              <a:rPr lang="en-US" altLang="el-GR" sz="2000" b="1" baseline="30000" dirty="0" smtClean="0">
                <a:solidFill>
                  <a:srgbClr val="FF0000"/>
                </a:solidFill>
              </a:rPr>
              <a:t> –1 </a:t>
            </a:r>
            <a:endParaRPr lang="el-GR" sz="2000" dirty="0">
              <a:solidFill>
                <a:srgbClr val="FF0000"/>
              </a:solidFill>
            </a:endParaRPr>
          </a:p>
        </p:txBody>
      </p:sp>
      <p:sp>
        <p:nvSpPr>
          <p:cNvPr id="65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ΚΕΝΤΡΟ </a:t>
            </a:r>
            <a:r>
              <a:rPr lang="el-GR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ΜΑΖΑΣ – Παράδειγμα</a:t>
            </a:r>
            <a:r>
              <a:rPr lang="en-US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l-GR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l-GR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συνέχεια)</a:t>
            </a:r>
            <a:endParaRPr lang="el-GR" altLang="el-GR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73942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6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5" grpId="0"/>
      <p:bldP spid="46" grpId="0" animBg="1"/>
      <p:bldP spid="47" grpId="0"/>
      <p:bldP spid="48" grpId="0"/>
      <p:bldP spid="49" grpId="0"/>
      <p:bldP spid="55" grpId="0"/>
      <p:bldP spid="56" grpId="0"/>
      <p:bldP spid="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784" y="824012"/>
            <a:ext cx="2160000" cy="2745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" name="Text Box 2"/>
          <p:cNvSpPr txBox="1">
            <a:spLocks noChangeArrowheads="1"/>
          </p:cNvSpPr>
          <p:nvPr/>
        </p:nvSpPr>
        <p:spPr bwMode="auto">
          <a:xfrm>
            <a:off x="1169988" y="0"/>
            <a:ext cx="7239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ΚΕΝΤΡΟ </a:t>
            </a:r>
            <a:r>
              <a:rPr lang="el-GR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ΜΑΖΑΣ – Παράδειγμα</a:t>
            </a:r>
            <a:r>
              <a:rPr lang="en-US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l-GR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el-GR" altLang="el-GR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" name="TextBox 25"/>
          <p:cNvSpPr txBox="1">
            <a:spLocks noChangeArrowheads="1"/>
          </p:cNvSpPr>
          <p:nvPr/>
        </p:nvSpPr>
        <p:spPr bwMode="auto">
          <a:xfrm>
            <a:off x="2987824" y="476092"/>
            <a:ext cx="61423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1800" b="1" dirty="0" smtClean="0">
                <a:solidFill>
                  <a:srgbClr val="FFFF00"/>
                </a:solidFill>
              </a:rPr>
              <a:t>Το καμπύλο τμήμα της διάταξης είναι της μορφής:  </a:t>
            </a:r>
            <a:r>
              <a:rPr lang="en-US" altLang="el-GR" b="1" i="1" dirty="0" smtClean="0">
                <a:solidFill>
                  <a:srgbClr val="FF0000"/>
                </a:solidFill>
              </a:rPr>
              <a:t>y</a:t>
            </a:r>
            <a:r>
              <a:rPr lang="en-US" altLang="el-GR" b="1" dirty="0" smtClean="0">
                <a:solidFill>
                  <a:srgbClr val="FF0000"/>
                </a:solidFill>
              </a:rPr>
              <a:t> = </a:t>
            </a:r>
            <a:r>
              <a:rPr lang="el-GR" altLang="el-GR" b="1" dirty="0" smtClean="0">
                <a:solidFill>
                  <a:srgbClr val="FF0000"/>
                </a:solidFill>
              </a:rPr>
              <a:t>α</a:t>
            </a:r>
            <a:r>
              <a:rPr lang="en-US" altLang="el-GR" b="1" i="1" dirty="0" smtClean="0">
                <a:solidFill>
                  <a:srgbClr val="FF0000"/>
                </a:solidFill>
              </a:rPr>
              <a:t>x</a:t>
            </a:r>
            <a:r>
              <a:rPr lang="en-US" altLang="el-GR" b="1" baseline="30000" dirty="0" smtClean="0">
                <a:solidFill>
                  <a:srgbClr val="FF0000"/>
                </a:solidFill>
              </a:rPr>
              <a:t>2</a:t>
            </a:r>
            <a:endParaRPr lang="el-GR" altLang="el-GR" b="1" dirty="0">
              <a:solidFill>
                <a:srgbClr val="FF0000"/>
              </a:solidFill>
            </a:endParaRPr>
          </a:p>
        </p:txBody>
      </p:sp>
      <p:grpSp>
        <p:nvGrpSpPr>
          <p:cNvPr id="62" name="Ομάδα 61"/>
          <p:cNvGrpSpPr/>
          <p:nvPr/>
        </p:nvGrpSpPr>
        <p:grpSpPr>
          <a:xfrm>
            <a:off x="-47676" y="44624"/>
            <a:ext cx="3348406" cy="3888718"/>
            <a:chOff x="-47676" y="125924"/>
            <a:chExt cx="3348406" cy="3888718"/>
          </a:xfrm>
        </p:grpSpPr>
        <p:cxnSp>
          <p:nvCxnSpPr>
            <p:cNvPr id="63" name="Ευθεία γραμμή σύνδεσης 62"/>
            <p:cNvCxnSpPr/>
            <p:nvPr/>
          </p:nvCxnSpPr>
          <p:spPr>
            <a:xfrm>
              <a:off x="395536" y="918012"/>
              <a:ext cx="2196000" cy="0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Ομάδα 64"/>
            <p:cNvGrpSpPr/>
            <p:nvPr/>
          </p:nvGrpSpPr>
          <p:grpSpPr>
            <a:xfrm>
              <a:off x="-47676" y="125924"/>
              <a:ext cx="3348406" cy="3888718"/>
              <a:chOff x="-47676" y="125924"/>
              <a:chExt cx="3348406" cy="3888718"/>
            </a:xfrm>
          </p:grpSpPr>
          <p:cxnSp>
            <p:nvCxnSpPr>
              <p:cNvPr id="67" name="Ευθεία γραμμή σύνδεσης 66"/>
              <p:cNvCxnSpPr/>
              <p:nvPr/>
            </p:nvCxnSpPr>
            <p:spPr>
              <a:xfrm>
                <a:off x="467784" y="341948"/>
                <a:ext cx="0" cy="3564000"/>
              </a:xfrm>
              <a:prstGeom prst="line">
                <a:avLst/>
              </a:prstGeom>
              <a:ln w="28575">
                <a:solidFill>
                  <a:srgbClr val="FF99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TextBox 25"/>
              <p:cNvSpPr txBox="1">
                <a:spLocks noChangeArrowheads="1"/>
              </p:cNvSpPr>
              <p:nvPr/>
            </p:nvSpPr>
            <p:spPr bwMode="auto">
              <a:xfrm>
                <a:off x="2987824" y="3582308"/>
                <a:ext cx="312906" cy="400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2000" b="1" i="1" dirty="0">
                    <a:solidFill>
                      <a:srgbClr val="FFFF00"/>
                    </a:solidFill>
                  </a:rPr>
                  <a:t>x</a:t>
                </a:r>
                <a:endParaRPr lang="el-GR" altLang="el-GR" sz="2000" b="1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69" name="TextBox 25"/>
              <p:cNvSpPr txBox="1">
                <a:spLocks noChangeArrowheads="1"/>
              </p:cNvSpPr>
              <p:nvPr/>
            </p:nvSpPr>
            <p:spPr bwMode="auto">
              <a:xfrm>
                <a:off x="169064" y="125924"/>
                <a:ext cx="29848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2000" b="1" i="1" dirty="0" smtClean="0">
                    <a:solidFill>
                      <a:srgbClr val="FFFF00"/>
                    </a:solidFill>
                  </a:rPr>
                  <a:t>y</a:t>
                </a:r>
                <a:endParaRPr lang="el-GR" altLang="el-GR" sz="2000" b="1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70" name="TextBox 25"/>
              <p:cNvSpPr txBox="1">
                <a:spLocks noChangeArrowheads="1"/>
              </p:cNvSpPr>
              <p:nvPr/>
            </p:nvSpPr>
            <p:spPr bwMode="auto">
              <a:xfrm>
                <a:off x="2495381" y="3676088"/>
                <a:ext cx="45878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1600" b="1" dirty="0" smtClean="0">
                    <a:solidFill>
                      <a:srgbClr val="FFFF00"/>
                    </a:solidFill>
                  </a:rPr>
                  <a:t>2m</a:t>
                </a:r>
                <a:endParaRPr lang="el-GR" altLang="el-GR" sz="1600" b="1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71" name="TextBox 25"/>
              <p:cNvSpPr txBox="1">
                <a:spLocks noChangeArrowheads="1"/>
              </p:cNvSpPr>
              <p:nvPr/>
            </p:nvSpPr>
            <p:spPr bwMode="auto">
              <a:xfrm>
                <a:off x="-47676" y="701988"/>
                <a:ext cx="45878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1600" b="1" dirty="0" smtClean="0">
                    <a:solidFill>
                      <a:srgbClr val="FFFF00"/>
                    </a:solidFill>
                  </a:rPr>
                  <a:t>8m</a:t>
                </a:r>
                <a:endParaRPr lang="el-GR" altLang="el-GR" sz="1600" b="1" dirty="0">
                  <a:solidFill>
                    <a:srgbClr val="FFFF00"/>
                  </a:solidFill>
                </a:endParaRPr>
              </a:p>
            </p:txBody>
          </p:sp>
          <p:cxnSp>
            <p:nvCxnSpPr>
              <p:cNvPr id="72" name="Ευθεία γραμμή σύνδεσης 71"/>
              <p:cNvCxnSpPr/>
              <p:nvPr/>
            </p:nvCxnSpPr>
            <p:spPr>
              <a:xfrm rot="5400000">
                <a:off x="1745520" y="2160316"/>
                <a:ext cx="0" cy="2988000"/>
              </a:xfrm>
              <a:prstGeom prst="line">
                <a:avLst/>
              </a:prstGeom>
              <a:ln w="28575">
                <a:solidFill>
                  <a:srgbClr val="FF99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3" name="TextBox 25"/>
          <p:cNvSpPr txBox="1">
            <a:spLocks noChangeArrowheads="1"/>
          </p:cNvSpPr>
          <p:nvPr/>
        </p:nvSpPr>
        <p:spPr bwMode="auto">
          <a:xfrm>
            <a:off x="3214734" y="1916832"/>
            <a:ext cx="46696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b="1" dirty="0" smtClean="0">
                <a:solidFill>
                  <a:srgbClr val="FF0000"/>
                </a:solidFill>
              </a:rPr>
              <a:t>Υπολογισμός της Συνιστώσας </a:t>
            </a:r>
            <a:r>
              <a:rPr lang="en-US" altLang="el-GR" b="1" i="1" dirty="0" err="1" smtClean="0">
                <a:solidFill>
                  <a:srgbClr val="FF0000"/>
                </a:solidFill>
              </a:rPr>
              <a:t>y</a:t>
            </a:r>
            <a:r>
              <a:rPr lang="en-US" altLang="el-GR" b="1" i="1" baseline="-25000" dirty="0" err="1" smtClean="0">
                <a:solidFill>
                  <a:srgbClr val="FF0000"/>
                </a:solidFill>
              </a:rPr>
              <a:t>cm</a:t>
            </a:r>
            <a:endParaRPr lang="el-GR" altLang="el-GR" b="1" i="1" dirty="0">
              <a:solidFill>
                <a:srgbClr val="FF0000"/>
              </a:solidFill>
            </a:endParaRPr>
          </a:p>
        </p:txBody>
      </p:sp>
      <p:sp>
        <p:nvSpPr>
          <p:cNvPr id="74" name="Ορθογώνιο 73"/>
          <p:cNvSpPr/>
          <p:nvPr/>
        </p:nvSpPr>
        <p:spPr>
          <a:xfrm>
            <a:off x="3016334" y="1196752"/>
            <a:ext cx="52280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l-GR" altLang="el-GR" sz="1800" b="1" dirty="0" smtClean="0">
                <a:solidFill>
                  <a:srgbClr val="FFFF00"/>
                </a:solidFill>
              </a:rPr>
              <a:t>Επιφανειακή </a:t>
            </a:r>
            <a:r>
              <a:rPr lang="el-GR" altLang="el-GR" sz="1800" b="1" dirty="0">
                <a:solidFill>
                  <a:srgbClr val="FFFF00"/>
                </a:solidFill>
              </a:rPr>
              <a:t>πυκνότητα μάζας </a:t>
            </a:r>
            <a:r>
              <a:rPr lang="el-GR" altLang="el-GR" sz="1800" b="1" dirty="0" smtClean="0">
                <a:solidFill>
                  <a:srgbClr val="FFFF00"/>
                </a:solidFill>
              </a:rPr>
              <a:t>:  </a:t>
            </a:r>
            <a:r>
              <a:rPr lang="el-GR" altLang="el-GR" b="1" dirty="0" smtClean="0">
                <a:solidFill>
                  <a:srgbClr val="FF0000"/>
                </a:solidFill>
              </a:rPr>
              <a:t>σ </a:t>
            </a:r>
            <a:r>
              <a:rPr lang="el-GR" altLang="el-GR" b="1" dirty="0">
                <a:solidFill>
                  <a:srgbClr val="FF0000"/>
                </a:solidFill>
              </a:rPr>
              <a:t>= 2,4 </a:t>
            </a:r>
            <a:r>
              <a:rPr lang="en-US" altLang="el-GR" b="1" dirty="0">
                <a:solidFill>
                  <a:srgbClr val="FF0000"/>
                </a:solidFill>
              </a:rPr>
              <a:t>k</a:t>
            </a:r>
            <a:r>
              <a:rPr lang="en-US" altLang="el-GR" b="1" dirty="0" smtClean="0">
                <a:solidFill>
                  <a:srgbClr val="FF0000"/>
                </a:solidFill>
              </a:rPr>
              <a:t>g/m</a:t>
            </a:r>
            <a:r>
              <a:rPr lang="en-US" altLang="el-GR" b="1" baseline="30000" dirty="0" smtClean="0">
                <a:solidFill>
                  <a:srgbClr val="FF0000"/>
                </a:solidFill>
              </a:rPr>
              <a:t>2</a:t>
            </a:r>
            <a:endParaRPr lang="el-GR" altLang="el-GR" b="1" dirty="0">
              <a:solidFill>
                <a:srgbClr val="FF0000"/>
              </a:solidFill>
            </a:endParaRPr>
          </a:p>
        </p:txBody>
      </p:sp>
      <p:sp>
        <p:nvSpPr>
          <p:cNvPr id="75" name="TextBox 25"/>
          <p:cNvSpPr txBox="1">
            <a:spLocks noChangeArrowheads="1"/>
          </p:cNvSpPr>
          <p:nvPr/>
        </p:nvSpPr>
        <p:spPr bwMode="auto">
          <a:xfrm>
            <a:off x="3203848" y="2348880"/>
            <a:ext cx="560749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1800" b="1" dirty="0" smtClean="0">
                <a:solidFill>
                  <a:srgbClr val="FFFF00"/>
                </a:solidFill>
              </a:rPr>
              <a:t>Διαιρούμε τη διάταξη σε οριζόντιες</a:t>
            </a:r>
            <a:r>
              <a:rPr lang="en-US" altLang="el-GR" sz="1800" b="1" dirty="0" smtClean="0">
                <a:solidFill>
                  <a:srgbClr val="FFFF00"/>
                </a:solidFill>
              </a:rPr>
              <a:t> </a:t>
            </a:r>
            <a:r>
              <a:rPr lang="el-GR" altLang="el-GR" sz="1800" b="1" dirty="0" smtClean="0">
                <a:solidFill>
                  <a:srgbClr val="FFFF00"/>
                </a:solidFill>
              </a:rPr>
              <a:t>λωρίδες πλάτους </a:t>
            </a:r>
            <a:r>
              <a:rPr lang="en-US" altLang="el-GR" sz="1800" b="1" i="1" dirty="0" err="1" smtClean="0">
                <a:solidFill>
                  <a:srgbClr val="FFFF00"/>
                </a:solidFill>
              </a:rPr>
              <a:t>dy</a:t>
            </a:r>
            <a:endParaRPr lang="el-GR" altLang="el-GR" b="1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extBox 101"/>
              <p:cNvSpPr txBox="1"/>
              <p:nvPr/>
            </p:nvSpPr>
            <p:spPr>
              <a:xfrm>
                <a:off x="3646060" y="3429000"/>
                <a:ext cx="2150076" cy="10672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16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𝒄𝒎</m:t>
                          </m:r>
                        </m:sub>
                      </m:sSub>
                      <m:r>
                        <a:rPr lang="en-US" sz="16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𝑴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sz="16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eqArr>
                            <m:eqArrPr>
                              <m:ctrlPr>
                                <a:rPr lang="el-GR" sz="16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  <m:brk m:alnAt="24"/>
                                </m:rPr>
                                <a:rPr lang="el-GR" sz="16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σ</m:t>
                              </m:r>
                              <m:r>
                                <m:rPr>
                                  <m:sty m:val="p"/>
                                </m:rPr>
                                <a:rPr lang="el-GR" sz="16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ε</m:t>
                              </m:r>
                              <m:r>
                                <a:rPr lang="el-GR" sz="16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l-GR" sz="16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όλη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l-GR" sz="16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τη</m:t>
                              </m:r>
                              <m:r>
                                <a:rPr lang="el-GR" sz="16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l-GR" sz="16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μαζα</m:t>
                              </m:r>
                            </m:e>
                          </m:eqArr>
                        </m:sub>
                        <m:sup/>
                        <m:e>
                          <m:r>
                            <a:rPr lang="en-US" sz="16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en-US" sz="16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16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𝒅𝒎</m:t>
                          </m:r>
                        </m:e>
                      </m:nary>
                    </m:oMath>
                  </m:oMathPara>
                </a14:m>
                <a:endParaRPr lang="el-GR" sz="16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02" name="TextBox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6060" y="3429000"/>
                <a:ext cx="2150076" cy="10672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4" name="TextBox 103"/>
          <p:cNvSpPr txBox="1"/>
          <p:nvPr/>
        </p:nvSpPr>
        <p:spPr>
          <a:xfrm>
            <a:off x="35496" y="4509120"/>
            <a:ext cx="4122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err="1" smtClean="0">
                <a:solidFill>
                  <a:srgbClr val="FFFF00"/>
                </a:solidFill>
              </a:rPr>
              <a:t>dm</a:t>
            </a:r>
            <a:r>
              <a:rPr lang="en-US" sz="1600" b="1" dirty="0" smtClean="0">
                <a:solidFill>
                  <a:srgbClr val="FFFF00"/>
                </a:solidFill>
              </a:rPr>
              <a:t> = </a:t>
            </a:r>
            <a:r>
              <a:rPr lang="el-GR" sz="1600" b="1" dirty="0" smtClean="0">
                <a:solidFill>
                  <a:srgbClr val="FFFF00"/>
                </a:solidFill>
              </a:rPr>
              <a:t>μάζα μιας οριζόντιας λωρίδας</a:t>
            </a: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endParaRPr lang="el-GR" sz="1600" b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/>
              <p:cNvSpPr txBox="1"/>
              <p:nvPr/>
            </p:nvSpPr>
            <p:spPr>
              <a:xfrm>
                <a:off x="35496" y="5401966"/>
                <a:ext cx="7285969" cy="5600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16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𝚬𝛑𝛊𝛗𝛂𝛎𝛆𝛊𝛂𝛋𝛈</m:t>
                      </m:r>
                      <m:r>
                        <a:rPr lang="el-GR" sz="16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l-GR" sz="16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𝛑𝛖𝛋𝛎</m:t>
                      </m:r>
                      <m:r>
                        <m:rPr>
                          <m:sty m:val="p"/>
                        </m:rPr>
                        <a:rPr lang="el-GR" sz="16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ό</m:t>
                      </m:r>
                      <m:r>
                        <a:rPr lang="el-GR" sz="16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𝛕𝛈𝛕𝛂</m:t>
                      </m:r>
                      <m:r>
                        <a:rPr lang="el-GR" sz="16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l-GR" sz="16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𝛍𝛂𝛇𝛂𝛓</m:t>
                      </m:r>
                      <m:r>
                        <a:rPr lang="el-GR" sz="16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:  </m:t>
                      </m:r>
                      <m:r>
                        <a:rPr lang="el-GR" sz="16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𝛔</m:t>
                      </m:r>
                      <m:r>
                        <a:rPr lang="el-GR" sz="16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16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𝒅𝒎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𝒅𝑺</m:t>
                          </m:r>
                        </m:den>
                      </m:f>
                      <m:r>
                        <a:rPr lang="el-GR" sz="16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</m:t>
                      </m:r>
                      <m:r>
                        <a:rPr lang="el-GR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    </m:t>
                      </m:r>
                      <m:r>
                        <a:rPr lang="en-US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𝒅𝒎</m:t>
                      </m:r>
                      <m:r>
                        <a:rPr lang="en-US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l-GR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𝝈</m:t>
                      </m:r>
                      <m:r>
                        <a:rPr lang="el-GR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𝒅𝑺</m:t>
                      </m:r>
                      <m:r>
                        <a:rPr lang="en-US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l-GR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𝝈</m:t>
                      </m:r>
                      <m:r>
                        <a:rPr lang="en-US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(</m:t>
                      </m:r>
                      <m:r>
                        <a:rPr lang="en-US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n-US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) </m:t>
                      </m:r>
                      <m:r>
                        <a:rPr lang="en-US" sz="16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𝒅𝒚</m:t>
                      </m:r>
                    </m:oMath>
                  </m:oMathPara>
                </a14:m>
                <a:endParaRPr lang="el-GR" sz="1600" b="1" i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05" name="TextBox 1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5401966"/>
                <a:ext cx="7285969" cy="56009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6" name="TextBox 105"/>
          <p:cNvSpPr txBox="1"/>
          <p:nvPr/>
        </p:nvSpPr>
        <p:spPr>
          <a:xfrm>
            <a:off x="35496" y="4869160"/>
            <a:ext cx="63367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err="1" smtClean="0">
                <a:solidFill>
                  <a:srgbClr val="FFFF00"/>
                </a:solidFill>
              </a:rPr>
              <a:t>dS</a:t>
            </a:r>
            <a:r>
              <a:rPr lang="en-US" sz="1600" b="1" dirty="0" smtClean="0">
                <a:solidFill>
                  <a:srgbClr val="FFFF00"/>
                </a:solidFill>
              </a:rPr>
              <a:t> = </a:t>
            </a:r>
            <a:r>
              <a:rPr lang="el-GR" sz="1600" b="1" dirty="0" smtClean="0">
                <a:solidFill>
                  <a:srgbClr val="FFFF00"/>
                </a:solidFill>
              </a:rPr>
              <a:t>εμβαδό μιας οριζόντιας λωρίδας:  </a:t>
            </a:r>
            <a:r>
              <a:rPr lang="en-US" sz="2000" b="1" i="1" dirty="0" err="1" smtClean="0">
                <a:solidFill>
                  <a:srgbClr val="FF0000"/>
                </a:solidFill>
              </a:rPr>
              <a:t>dS</a:t>
            </a:r>
            <a:r>
              <a:rPr lang="en-US" sz="2000" b="1" i="1" dirty="0" smtClean="0">
                <a:solidFill>
                  <a:srgbClr val="FF0000"/>
                </a:solidFill>
              </a:rPr>
              <a:t> = </a:t>
            </a:r>
            <a:r>
              <a:rPr lang="en-US" sz="2000" b="1" dirty="0" smtClean="0">
                <a:solidFill>
                  <a:srgbClr val="FF0000"/>
                </a:solidFill>
              </a:rPr>
              <a:t>(2</a:t>
            </a:r>
            <a:r>
              <a:rPr lang="en-US" sz="2000" b="1" i="1" dirty="0" smtClean="0">
                <a:solidFill>
                  <a:srgbClr val="FF0000"/>
                </a:solidFill>
              </a:rPr>
              <a:t> – x</a:t>
            </a:r>
            <a:r>
              <a:rPr lang="en-US" sz="2000" b="1" dirty="0" smtClean="0">
                <a:solidFill>
                  <a:srgbClr val="FF0000"/>
                </a:solidFill>
              </a:rPr>
              <a:t>)</a:t>
            </a:r>
            <a:r>
              <a:rPr lang="en-US" sz="2000" b="1" i="1" dirty="0" smtClean="0">
                <a:solidFill>
                  <a:srgbClr val="FF0000"/>
                </a:solidFill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</a:rPr>
              <a:t>dy</a:t>
            </a:r>
            <a:r>
              <a:rPr lang="en-US" sz="2000" b="1" i="1" dirty="0" smtClean="0">
                <a:solidFill>
                  <a:srgbClr val="FF0000"/>
                </a:solidFill>
              </a:rPr>
              <a:t> </a:t>
            </a:r>
            <a:endParaRPr lang="el-GR" sz="2000" b="1" i="1" dirty="0">
              <a:solidFill>
                <a:srgbClr val="FF0000"/>
              </a:solidFill>
            </a:endParaRPr>
          </a:p>
        </p:txBody>
      </p:sp>
      <p:sp>
        <p:nvSpPr>
          <p:cNvPr id="114" name="Ορθογώνιο 113"/>
          <p:cNvSpPr/>
          <p:nvPr/>
        </p:nvSpPr>
        <p:spPr>
          <a:xfrm>
            <a:off x="3019309" y="836712"/>
            <a:ext cx="19672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sz="2000" b="1" dirty="0" smtClean="0">
                <a:solidFill>
                  <a:srgbClr val="FFFF00"/>
                </a:solidFill>
              </a:rPr>
              <a:t>με</a:t>
            </a:r>
            <a:r>
              <a:rPr lang="el-GR" altLang="el-GR" sz="2000" b="1" dirty="0" smtClean="0">
                <a:solidFill>
                  <a:srgbClr val="FF0000"/>
                </a:solidFill>
              </a:rPr>
              <a:t>   α =  2,0 </a:t>
            </a:r>
            <a:r>
              <a:rPr lang="en-US" altLang="el-GR" sz="2000" b="1" dirty="0" smtClean="0">
                <a:solidFill>
                  <a:srgbClr val="FF0000"/>
                </a:solidFill>
              </a:rPr>
              <a:t>m</a:t>
            </a:r>
            <a:r>
              <a:rPr lang="en-US" altLang="el-GR" sz="2000" b="1" baseline="30000" dirty="0" smtClean="0">
                <a:solidFill>
                  <a:srgbClr val="FF0000"/>
                </a:solidFill>
              </a:rPr>
              <a:t> –1 </a:t>
            </a:r>
            <a:endParaRPr lang="el-GR" sz="2000" dirty="0">
              <a:solidFill>
                <a:srgbClr val="FF0000"/>
              </a:solidFill>
            </a:endParaRPr>
          </a:p>
        </p:txBody>
      </p:sp>
      <p:grpSp>
        <p:nvGrpSpPr>
          <p:cNvPr id="2" name="Ομάδα 1"/>
          <p:cNvGrpSpPr/>
          <p:nvPr/>
        </p:nvGrpSpPr>
        <p:grpSpPr>
          <a:xfrm>
            <a:off x="1010950" y="980806"/>
            <a:ext cx="1640343" cy="2456578"/>
            <a:chOff x="1010950" y="1052814"/>
            <a:chExt cx="1640343" cy="2456578"/>
          </a:xfrm>
        </p:grpSpPr>
        <p:grpSp>
          <p:nvGrpSpPr>
            <p:cNvPr id="76" name="Ομάδα 75"/>
            <p:cNvGrpSpPr/>
            <p:nvPr/>
          </p:nvGrpSpPr>
          <p:grpSpPr>
            <a:xfrm rot="16200000" flipH="1">
              <a:off x="1271767" y="1545537"/>
              <a:ext cx="1872249" cy="886803"/>
              <a:chOff x="755576" y="3122226"/>
              <a:chExt cx="1872249" cy="873982"/>
            </a:xfrm>
          </p:grpSpPr>
          <p:cxnSp>
            <p:nvCxnSpPr>
              <p:cNvPr id="77" name="Ευθεία γραμμή σύνδεσης 76"/>
              <p:cNvCxnSpPr/>
              <p:nvPr/>
            </p:nvCxnSpPr>
            <p:spPr>
              <a:xfrm>
                <a:off x="2627825" y="3122226"/>
                <a:ext cx="0" cy="851508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Ευθεία γραμμή σύνδεσης 77"/>
              <p:cNvCxnSpPr/>
              <p:nvPr/>
            </p:nvCxnSpPr>
            <p:spPr>
              <a:xfrm>
                <a:off x="2483773" y="3243112"/>
                <a:ext cx="0" cy="745069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Ευθεία γραμμή σύνδεσης 78"/>
              <p:cNvCxnSpPr/>
              <p:nvPr/>
            </p:nvCxnSpPr>
            <p:spPr>
              <a:xfrm>
                <a:off x="2339765" y="3334341"/>
                <a:ext cx="0" cy="638631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Ευθεία γραμμή σύνδεσης 79"/>
              <p:cNvCxnSpPr/>
              <p:nvPr/>
            </p:nvCxnSpPr>
            <p:spPr>
              <a:xfrm>
                <a:off x="2195737" y="3435187"/>
                <a:ext cx="0" cy="532192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Ευθεία γραμμή σύνδεσης 80"/>
              <p:cNvCxnSpPr/>
              <p:nvPr/>
            </p:nvCxnSpPr>
            <p:spPr>
              <a:xfrm>
                <a:off x="2051733" y="3501122"/>
                <a:ext cx="0" cy="461233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Ευθεία γραμμή σύνδεσης 81"/>
              <p:cNvCxnSpPr/>
              <p:nvPr/>
            </p:nvCxnSpPr>
            <p:spPr>
              <a:xfrm>
                <a:off x="1907710" y="3586011"/>
                <a:ext cx="0" cy="390274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Ευθεία γραμμή σύνδεσης 82"/>
              <p:cNvCxnSpPr/>
              <p:nvPr/>
            </p:nvCxnSpPr>
            <p:spPr>
              <a:xfrm>
                <a:off x="1763692" y="3618202"/>
                <a:ext cx="0" cy="354794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Ευθεία γραμμή σύνδεσης 83"/>
              <p:cNvCxnSpPr/>
              <p:nvPr/>
            </p:nvCxnSpPr>
            <p:spPr>
              <a:xfrm>
                <a:off x="1619678" y="3699882"/>
                <a:ext cx="0" cy="248355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Ευθεία γραμμή σύνδεσης 84"/>
              <p:cNvCxnSpPr/>
              <p:nvPr/>
            </p:nvCxnSpPr>
            <p:spPr>
              <a:xfrm>
                <a:off x="1475659" y="3764647"/>
                <a:ext cx="0" cy="212876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Ευθεία γραμμή σύνδεσης 85"/>
              <p:cNvCxnSpPr/>
              <p:nvPr/>
            </p:nvCxnSpPr>
            <p:spPr>
              <a:xfrm>
                <a:off x="1331640" y="3798898"/>
                <a:ext cx="0" cy="177396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Ευθεία γραμμή σύνδεσης 86"/>
              <p:cNvCxnSpPr/>
              <p:nvPr/>
            </p:nvCxnSpPr>
            <p:spPr>
              <a:xfrm>
                <a:off x="1187630" y="3834891"/>
                <a:ext cx="0" cy="141917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Ευθεία γραμμή σύνδεσης 87"/>
              <p:cNvCxnSpPr/>
              <p:nvPr/>
            </p:nvCxnSpPr>
            <p:spPr>
              <a:xfrm>
                <a:off x="1043611" y="3850469"/>
                <a:ext cx="0" cy="14400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Ευθεία γραμμή σύνδεσης 88"/>
              <p:cNvCxnSpPr/>
              <p:nvPr/>
            </p:nvCxnSpPr>
            <p:spPr>
              <a:xfrm>
                <a:off x="899592" y="3875740"/>
                <a:ext cx="0" cy="10800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Ευθεία γραμμή σύνδεσης 89"/>
              <p:cNvCxnSpPr/>
              <p:nvPr/>
            </p:nvCxnSpPr>
            <p:spPr>
              <a:xfrm>
                <a:off x="755576" y="3925250"/>
                <a:ext cx="0" cy="70958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6" name="Ευθεία γραμμή σύνδεσης 115"/>
            <p:cNvCxnSpPr/>
            <p:nvPr/>
          </p:nvCxnSpPr>
          <p:spPr>
            <a:xfrm rot="16200000" flipH="1">
              <a:off x="2123250" y="2582959"/>
              <a:ext cx="0" cy="972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Ευθεία γραμμή σύνδεσης 116"/>
            <p:cNvCxnSpPr/>
            <p:nvPr/>
          </p:nvCxnSpPr>
          <p:spPr>
            <a:xfrm rot="16200000" flipH="1">
              <a:off x="2051656" y="2636975"/>
              <a:ext cx="0" cy="1152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Ευθεία γραμμή σύνδεσης 117"/>
            <p:cNvCxnSpPr/>
            <p:nvPr/>
          </p:nvCxnSpPr>
          <p:spPr>
            <a:xfrm rot="16200000" flipH="1">
              <a:off x="1965110" y="2690992"/>
              <a:ext cx="0" cy="1332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Ευθεία γραμμή σύνδεσης 118"/>
            <p:cNvCxnSpPr/>
            <p:nvPr/>
          </p:nvCxnSpPr>
          <p:spPr>
            <a:xfrm rot="16200000" flipH="1">
              <a:off x="1820950" y="2699392"/>
              <a:ext cx="0" cy="1620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Ομάδα 10"/>
          <p:cNvGrpSpPr/>
          <p:nvPr/>
        </p:nvGrpSpPr>
        <p:grpSpPr>
          <a:xfrm>
            <a:off x="4960" y="2456920"/>
            <a:ext cx="9031536" cy="1404128"/>
            <a:chOff x="4960" y="2456920"/>
            <a:chExt cx="9031536" cy="1404128"/>
          </a:xfrm>
        </p:grpSpPr>
        <p:cxnSp>
          <p:nvCxnSpPr>
            <p:cNvPr id="125" name="Ευθύγραμμο βέλος σύνδεσης 124"/>
            <p:cNvCxnSpPr/>
            <p:nvPr/>
          </p:nvCxnSpPr>
          <p:spPr>
            <a:xfrm flipH="1">
              <a:off x="1331704" y="3645024"/>
              <a:ext cx="468000" cy="0"/>
            </a:xfrm>
            <a:prstGeom prst="straightConnector1">
              <a:avLst/>
            </a:prstGeom>
            <a:ln>
              <a:solidFill>
                <a:srgbClr val="FFFF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Ομάδα 7"/>
            <p:cNvGrpSpPr/>
            <p:nvPr/>
          </p:nvGrpSpPr>
          <p:grpSpPr>
            <a:xfrm>
              <a:off x="4960" y="2456920"/>
              <a:ext cx="9031536" cy="1404128"/>
              <a:chOff x="4960" y="2456920"/>
              <a:chExt cx="9031536" cy="1404128"/>
            </a:xfrm>
          </p:grpSpPr>
          <p:cxnSp>
            <p:nvCxnSpPr>
              <p:cNvPr id="124" name="Ευθύγραμμο βέλος σύνδεσης 123"/>
              <p:cNvCxnSpPr/>
              <p:nvPr/>
            </p:nvCxnSpPr>
            <p:spPr>
              <a:xfrm flipH="1">
                <a:off x="488878" y="3645024"/>
                <a:ext cx="576000" cy="0"/>
              </a:xfrm>
              <a:prstGeom prst="straightConnector1">
                <a:avLst/>
              </a:prstGeom>
              <a:ln>
                <a:solidFill>
                  <a:srgbClr val="FFFF0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" name="Ομάδα 5"/>
              <p:cNvGrpSpPr/>
              <p:nvPr/>
            </p:nvGrpSpPr>
            <p:grpSpPr>
              <a:xfrm>
                <a:off x="4960" y="2456920"/>
                <a:ext cx="9031536" cy="1404128"/>
                <a:chOff x="4960" y="2456920"/>
                <a:chExt cx="9031536" cy="1404128"/>
              </a:xfrm>
            </p:grpSpPr>
            <p:cxnSp>
              <p:nvCxnSpPr>
                <p:cNvPr id="120" name="Ευθύγραμμο βέλος σύνδεσης 119"/>
                <p:cNvCxnSpPr/>
                <p:nvPr/>
              </p:nvCxnSpPr>
              <p:spPr>
                <a:xfrm rot="5400000">
                  <a:off x="-27472" y="3214822"/>
                  <a:ext cx="702000" cy="0"/>
                </a:xfrm>
                <a:prstGeom prst="straightConnector1">
                  <a:avLst/>
                </a:prstGeom>
                <a:ln>
                  <a:solidFill>
                    <a:srgbClr val="FFFF00"/>
                  </a:solidFill>
                  <a:headEnd type="arrow"/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Ευθύγραμμο βέλος σύνδεσης 120"/>
                <p:cNvCxnSpPr/>
                <p:nvPr/>
              </p:nvCxnSpPr>
              <p:spPr>
                <a:xfrm rot="16200000" flipH="1">
                  <a:off x="197528" y="2582920"/>
                  <a:ext cx="252000" cy="0"/>
                </a:xfrm>
                <a:prstGeom prst="straightConnector1">
                  <a:avLst/>
                </a:prstGeom>
                <a:ln>
                  <a:solidFill>
                    <a:srgbClr val="FFFF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3" name="TextBox 25"/>
                <p:cNvSpPr txBox="1">
                  <a:spLocks noChangeArrowheads="1"/>
                </p:cNvSpPr>
                <p:nvPr/>
              </p:nvSpPr>
              <p:spPr bwMode="auto">
                <a:xfrm>
                  <a:off x="4960" y="2564904"/>
                  <a:ext cx="429926" cy="400110"/>
                </a:xfrm>
                <a:prstGeom prst="rect">
                  <a:avLst/>
                </a:prstGeom>
                <a:noFill/>
                <a:ln>
                  <a:noFill/>
                </a:ln>
                <a:extLst/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altLang="el-GR" sz="2000" b="1" i="1" dirty="0" err="1" smtClean="0">
                      <a:solidFill>
                        <a:srgbClr val="FFFF00"/>
                      </a:solidFill>
                    </a:rPr>
                    <a:t>dy</a:t>
                  </a:r>
                  <a:endParaRPr lang="el-GR" altLang="el-GR" sz="2000" b="1" dirty="0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4" name="Ομάδα 3"/>
                <p:cNvGrpSpPr/>
                <p:nvPr/>
              </p:nvGrpSpPr>
              <p:grpSpPr>
                <a:xfrm>
                  <a:off x="140162" y="2708920"/>
                  <a:ext cx="8896334" cy="1152128"/>
                  <a:chOff x="140162" y="2708920"/>
                  <a:chExt cx="8896334" cy="1152128"/>
                </a:xfrm>
              </p:grpSpPr>
              <p:grpSp>
                <p:nvGrpSpPr>
                  <p:cNvPr id="91" name="Ομάδα 90"/>
                  <p:cNvGrpSpPr/>
                  <p:nvPr/>
                </p:nvGrpSpPr>
                <p:grpSpPr>
                  <a:xfrm>
                    <a:off x="140162" y="2708921"/>
                    <a:ext cx="8896334" cy="1152127"/>
                    <a:chOff x="140162" y="2780929"/>
                    <a:chExt cx="8896334" cy="1152127"/>
                  </a:xfrm>
                </p:grpSpPr>
                <p:grpSp>
                  <p:nvGrpSpPr>
                    <p:cNvPr id="92" name="Ομάδα 91"/>
                    <p:cNvGrpSpPr/>
                    <p:nvPr/>
                  </p:nvGrpSpPr>
                  <p:grpSpPr>
                    <a:xfrm>
                      <a:off x="1810670" y="2780929"/>
                      <a:ext cx="7225826" cy="749115"/>
                      <a:chOff x="1810670" y="2780929"/>
                      <a:chExt cx="7225826" cy="749115"/>
                    </a:xfrm>
                  </p:grpSpPr>
                  <p:sp>
                    <p:nvSpPr>
                      <p:cNvPr id="100" name="TextBox 25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779912" y="2852936"/>
                        <a:ext cx="5256584" cy="6771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square">
                        <a:spAutoFit/>
                      </a:bodyPr>
                      <a:lstStyle>
                        <a:lvl1pPr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eaLnBrk="1" hangingPunct="1"/>
                        <a:r>
                          <a:rPr lang="el-GR" altLang="el-GR" sz="1800" b="1" dirty="0" smtClean="0">
                            <a:solidFill>
                              <a:srgbClr val="FFFF00"/>
                            </a:solidFill>
                          </a:rPr>
                          <a:t>Επιλέγουμε τη λωρίδα που απέχει </a:t>
                        </a:r>
                        <a:r>
                          <a:rPr lang="en-US" altLang="el-GR" sz="1800" b="1" i="1" dirty="0" smtClean="0">
                            <a:solidFill>
                              <a:srgbClr val="FF0000"/>
                            </a:solidFill>
                          </a:rPr>
                          <a:t>y </a:t>
                        </a:r>
                        <a:r>
                          <a:rPr lang="el-GR" altLang="el-GR" sz="1800" b="1" dirty="0" smtClean="0">
                            <a:solidFill>
                              <a:srgbClr val="FFFF00"/>
                            </a:solidFill>
                          </a:rPr>
                          <a:t>από τον άξονα</a:t>
                        </a:r>
                        <a:r>
                          <a:rPr lang="en-US" altLang="el-GR" sz="1800" b="1" dirty="0" smtClean="0">
                            <a:solidFill>
                              <a:srgbClr val="FFFF00"/>
                            </a:solidFill>
                          </a:rPr>
                          <a:t> </a:t>
                        </a:r>
                        <a:r>
                          <a:rPr lang="en-US" altLang="el-GR" sz="1800" b="1" i="1" dirty="0" smtClean="0">
                            <a:solidFill>
                              <a:srgbClr val="FF0000"/>
                            </a:solidFill>
                          </a:rPr>
                          <a:t>x</a:t>
                        </a:r>
                        <a:r>
                          <a:rPr lang="el-GR" altLang="el-GR" sz="1800" b="1" dirty="0" smtClean="0">
                            <a:solidFill>
                              <a:srgbClr val="FFFF00"/>
                            </a:solidFill>
                          </a:rPr>
                          <a:t> και έχει μήκος  </a:t>
                        </a:r>
                        <a:r>
                          <a:rPr lang="en-US" altLang="el-GR" sz="2000" b="1" i="1" dirty="0" smtClean="0">
                            <a:solidFill>
                              <a:srgbClr val="FF0000"/>
                            </a:solidFill>
                          </a:rPr>
                          <a:t>l </a:t>
                        </a:r>
                        <a:r>
                          <a:rPr lang="en-US" altLang="el-GR" sz="2000" b="1" dirty="0" smtClean="0">
                            <a:solidFill>
                              <a:srgbClr val="FF0000"/>
                            </a:solidFill>
                          </a:rPr>
                          <a:t>= 2–</a:t>
                        </a:r>
                        <a:r>
                          <a:rPr lang="en-US" altLang="el-GR" sz="2000" b="1" i="1" dirty="0" smtClean="0">
                            <a:solidFill>
                              <a:srgbClr val="FF0000"/>
                            </a:solidFill>
                          </a:rPr>
                          <a:t>x</a:t>
                        </a:r>
                        <a:r>
                          <a:rPr lang="en-US" altLang="el-GR" sz="2000" b="1" dirty="0" smtClean="0">
                            <a:solidFill>
                              <a:srgbClr val="FF0000"/>
                            </a:solidFill>
                          </a:rPr>
                          <a:t>  </a:t>
                        </a:r>
                        <a:endParaRPr lang="el-GR" altLang="el-GR" sz="2000" b="1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sp>
                    <p:nvSpPr>
                      <p:cNvPr id="101" name="Ορθογώνιο 100"/>
                      <p:cNvSpPr/>
                      <p:nvPr/>
                    </p:nvSpPr>
                    <p:spPr>
                      <a:xfrm rot="16200000">
                        <a:off x="2143662" y="2447937"/>
                        <a:ext cx="144016" cy="810000"/>
                      </a:xfrm>
                      <a:prstGeom prst="rect">
                        <a:avLst/>
                      </a:prstGeom>
                      <a:pattFill prst="dkUpDiag">
                        <a:fgClr>
                          <a:srgbClr val="0000FF"/>
                        </a:fgClr>
                        <a:bgClr>
                          <a:schemeClr val="bg1"/>
                        </a:bgClr>
                      </a:pattFill>
                      <a:ln w="9525">
                        <a:solidFill>
                          <a:schemeClr val="tx1"/>
                        </a:solidFill>
                        <a:prstDash val="dash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cxnSp>
                  <p:nvCxnSpPr>
                    <p:cNvPr id="93" name="Ευθεία γραμμή σύνδεσης 92"/>
                    <p:cNvCxnSpPr/>
                    <p:nvPr/>
                  </p:nvCxnSpPr>
                  <p:spPr>
                    <a:xfrm flipH="1">
                      <a:off x="444767" y="2924944"/>
                      <a:ext cx="1462937" cy="0"/>
                    </a:xfrm>
                    <a:prstGeom prst="line">
                      <a:avLst/>
                    </a:prstGeom>
                    <a:ln>
                      <a:solidFill>
                        <a:srgbClr val="FFFF00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94" name="Ομάδα 93"/>
                    <p:cNvGrpSpPr/>
                    <p:nvPr/>
                  </p:nvGrpSpPr>
                  <p:grpSpPr>
                    <a:xfrm>
                      <a:off x="140162" y="3090732"/>
                      <a:ext cx="2728736" cy="842324"/>
                      <a:chOff x="140162" y="3090732"/>
                      <a:chExt cx="2728736" cy="842324"/>
                    </a:xfrm>
                  </p:grpSpPr>
                  <p:sp>
                    <p:nvSpPr>
                      <p:cNvPr id="96" name="TextBox 25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26995" y="3532946"/>
                        <a:ext cx="312906" cy="4001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  <p:txBody>
                      <a:bodyPr wrap="none">
                        <a:spAutoFit/>
                      </a:bodyPr>
                      <a:lstStyle>
                        <a:lvl1pPr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eaLnBrk="1" hangingPunct="1"/>
                        <a:r>
                          <a:rPr lang="en-US" altLang="el-GR" sz="2000" b="1" i="1" dirty="0" smtClean="0">
                            <a:solidFill>
                              <a:srgbClr val="FFFF00"/>
                            </a:solidFill>
                          </a:rPr>
                          <a:t>x</a:t>
                        </a:r>
                        <a:endParaRPr lang="el-GR" altLang="el-GR" sz="2000" b="1" dirty="0">
                          <a:solidFill>
                            <a:srgbClr val="FFFF00"/>
                          </a:solidFill>
                        </a:endParaRPr>
                      </a:p>
                    </p:txBody>
                  </p:sp>
                  <p:sp>
                    <p:nvSpPr>
                      <p:cNvPr id="98" name="TextBox 25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868354" y="3583902"/>
                        <a:ext cx="681597" cy="3385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  <p:txBody>
                      <a:bodyPr wrap="none">
                        <a:spAutoFit/>
                      </a:bodyPr>
                      <a:lstStyle>
                        <a:lvl1pPr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eaLnBrk="1" hangingPunct="1"/>
                        <a:r>
                          <a:rPr lang="en-US" altLang="el-GR" sz="1600" b="1" dirty="0" smtClean="0">
                            <a:solidFill>
                              <a:srgbClr val="FFFF00"/>
                            </a:solidFill>
                          </a:rPr>
                          <a:t>(2</a:t>
                        </a:r>
                        <a:r>
                          <a:rPr lang="en-US" altLang="el-GR" sz="1600" b="1" i="1" dirty="0" smtClean="0">
                            <a:solidFill>
                              <a:srgbClr val="FFFF00"/>
                            </a:solidFill>
                          </a:rPr>
                          <a:t>–x</a:t>
                        </a:r>
                        <a:r>
                          <a:rPr lang="en-US" altLang="el-GR" sz="1600" b="1" dirty="0" smtClean="0">
                            <a:solidFill>
                              <a:srgbClr val="FFFF00"/>
                            </a:solidFill>
                          </a:rPr>
                          <a:t>)</a:t>
                        </a:r>
                        <a:r>
                          <a:rPr lang="en-US" altLang="el-GR" sz="1600" b="1" i="1" dirty="0" smtClean="0">
                            <a:solidFill>
                              <a:srgbClr val="FFFF00"/>
                            </a:solidFill>
                          </a:rPr>
                          <a:t> </a:t>
                        </a:r>
                        <a:endParaRPr lang="el-GR" altLang="el-GR" sz="1600" b="1" dirty="0">
                          <a:solidFill>
                            <a:srgbClr val="FFFF00"/>
                          </a:solidFill>
                        </a:endParaRPr>
                      </a:p>
                    </p:txBody>
                  </p:sp>
                  <p:cxnSp>
                    <p:nvCxnSpPr>
                      <p:cNvPr id="99" name="Ευθύγραμμο βέλος σύνδεσης 98"/>
                      <p:cNvCxnSpPr/>
                      <p:nvPr/>
                    </p:nvCxnSpPr>
                    <p:spPr>
                      <a:xfrm flipH="1">
                        <a:off x="2616898" y="3717032"/>
                        <a:ext cx="252000" cy="0"/>
                      </a:xfrm>
                      <a:prstGeom prst="straightConnector1">
                        <a:avLst/>
                      </a:prstGeom>
                      <a:ln>
                        <a:solidFill>
                          <a:srgbClr val="FFFF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97" name="TextBox 25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40162" y="3090732"/>
                        <a:ext cx="298480" cy="400110"/>
                      </a:xfrm>
                      <a:prstGeom prst="rect">
                        <a:avLst/>
                      </a:prstGeom>
                      <a:solidFill>
                        <a:srgbClr val="0000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 eaLnBrk="0" hangingPunct="0"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pPr eaLnBrk="1" hangingPunct="1"/>
                        <a:r>
                          <a:rPr lang="en-US" altLang="el-GR" sz="2000" b="1" i="1" dirty="0" smtClean="0">
                            <a:solidFill>
                              <a:srgbClr val="FFFF00"/>
                            </a:solidFill>
                          </a:rPr>
                          <a:t>y</a:t>
                        </a:r>
                        <a:endParaRPr lang="el-GR" altLang="el-GR" sz="2000" b="1" dirty="0">
                          <a:solidFill>
                            <a:srgbClr val="FFFF00"/>
                          </a:solidFill>
                        </a:endParaRPr>
                      </a:p>
                    </p:txBody>
                  </p:sp>
                </p:grpSp>
              </p:grpSp>
              <p:cxnSp>
                <p:nvCxnSpPr>
                  <p:cNvPr id="122" name="Ευθεία γραμμή σύνδεσης 121"/>
                  <p:cNvCxnSpPr/>
                  <p:nvPr/>
                </p:nvCxnSpPr>
                <p:spPr>
                  <a:xfrm flipH="1">
                    <a:off x="467544" y="2708920"/>
                    <a:ext cx="1462937" cy="0"/>
                  </a:xfrm>
                  <a:prstGeom prst="line">
                    <a:avLst/>
                  </a:prstGeom>
                  <a:ln>
                    <a:solidFill>
                      <a:srgbClr val="FFFF00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Ευθεία γραμμή σύνδεσης 125"/>
                  <p:cNvCxnSpPr/>
                  <p:nvPr/>
                </p:nvCxnSpPr>
                <p:spPr>
                  <a:xfrm rot="5400000" flipH="1">
                    <a:off x="1353037" y="3302936"/>
                    <a:ext cx="900000" cy="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grpSp>
        <p:nvGrpSpPr>
          <p:cNvPr id="13" name="Ομάδα 12"/>
          <p:cNvGrpSpPr/>
          <p:nvPr/>
        </p:nvGrpSpPr>
        <p:grpSpPr>
          <a:xfrm>
            <a:off x="6732280" y="476092"/>
            <a:ext cx="2357290" cy="5401180"/>
            <a:chOff x="6786710" y="476092"/>
            <a:chExt cx="2357290" cy="5401180"/>
          </a:xfrm>
        </p:grpSpPr>
        <p:grpSp>
          <p:nvGrpSpPr>
            <p:cNvPr id="12" name="Ομάδα 11"/>
            <p:cNvGrpSpPr/>
            <p:nvPr/>
          </p:nvGrpSpPr>
          <p:grpSpPr>
            <a:xfrm>
              <a:off x="7170668" y="476092"/>
              <a:ext cx="1973332" cy="5240674"/>
              <a:chOff x="7170668" y="476092"/>
              <a:chExt cx="1973332" cy="5240674"/>
            </a:xfrm>
          </p:grpSpPr>
          <p:sp>
            <p:nvSpPr>
              <p:cNvPr id="3" name="Ορθογώνιο 2"/>
              <p:cNvSpPr/>
              <p:nvPr/>
            </p:nvSpPr>
            <p:spPr>
              <a:xfrm>
                <a:off x="8102944" y="476092"/>
                <a:ext cx="1041056" cy="560675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5" name="Ευθεία γραμμή σύνδεσης 4"/>
              <p:cNvCxnSpPr/>
              <p:nvPr/>
            </p:nvCxnSpPr>
            <p:spPr>
              <a:xfrm>
                <a:off x="9036496" y="1036766"/>
                <a:ext cx="0" cy="468000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Ευθύγραμμο βέλος σύνδεσης 6"/>
              <p:cNvCxnSpPr/>
              <p:nvPr/>
            </p:nvCxnSpPr>
            <p:spPr>
              <a:xfrm flipH="1">
                <a:off x="7170668" y="5711484"/>
                <a:ext cx="1872000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Έλλειψη 8"/>
            <p:cNvSpPr/>
            <p:nvPr/>
          </p:nvSpPr>
          <p:spPr>
            <a:xfrm>
              <a:off x="6786710" y="5517232"/>
              <a:ext cx="360000" cy="36004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441377" y="5373216"/>
                <a:ext cx="137909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𝒅𝒚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𝒂𝒙𝒅𝒙</m:t>
                      </m:r>
                    </m:oMath>
                  </m:oMathPara>
                </a14:m>
                <a:endParaRPr lang="el-GR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1377" y="5373216"/>
                <a:ext cx="1379095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1071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Box 94"/>
              <p:cNvSpPr txBox="1"/>
              <p:nvPr/>
            </p:nvSpPr>
            <p:spPr>
              <a:xfrm>
                <a:off x="4499992" y="6021288"/>
                <a:ext cx="274113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𝒅𝒎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𝟐</m:t>
                      </m:r>
                      <m:r>
                        <a:rPr lang="el-GR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𝝈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𝒂𝒙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𝒅𝒙</m:t>
                      </m:r>
                    </m:oMath>
                  </m:oMathPara>
                </a14:m>
                <a:endParaRPr lang="el-G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5" name="TextBox 9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992" y="6021288"/>
                <a:ext cx="2741135" cy="400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589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7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102" grpId="0"/>
      <p:bldP spid="104" grpId="0"/>
      <p:bldP spid="105" grpId="0"/>
      <p:bldP spid="106" grpId="0"/>
      <p:bldP spid="10" grpId="0"/>
      <p:bldP spid="9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Ευθύγραμμο βέλος σύνδεσης 1"/>
          <p:cNvCxnSpPr/>
          <p:nvPr/>
        </p:nvCxnSpPr>
        <p:spPr>
          <a:xfrm rot="5400000">
            <a:off x="-27472" y="3214822"/>
            <a:ext cx="702000" cy="0"/>
          </a:xfrm>
          <a:prstGeom prst="straightConnector1">
            <a:avLst/>
          </a:prstGeom>
          <a:ln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784" y="824012"/>
            <a:ext cx="2160000" cy="2745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169988" y="0"/>
            <a:ext cx="7239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ΚΕΝΤΡΟ </a:t>
            </a:r>
            <a:r>
              <a:rPr lang="el-GR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ΜΑΖΑΣ – Παράδειγμα</a:t>
            </a:r>
            <a:r>
              <a:rPr lang="en-US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l-GR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el-GR" altLang="el-GR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25"/>
          <p:cNvSpPr txBox="1">
            <a:spLocks noChangeArrowheads="1"/>
          </p:cNvSpPr>
          <p:nvPr/>
        </p:nvSpPr>
        <p:spPr bwMode="auto">
          <a:xfrm>
            <a:off x="2994581" y="476092"/>
            <a:ext cx="61423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1800" b="1" dirty="0" smtClean="0">
                <a:solidFill>
                  <a:srgbClr val="FFFF00"/>
                </a:solidFill>
              </a:rPr>
              <a:t>Το καμπύλο τμήμα της διάταξης είναι της μορφής:  </a:t>
            </a:r>
            <a:r>
              <a:rPr lang="en-US" altLang="el-GR" b="1" i="1" dirty="0" smtClean="0">
                <a:solidFill>
                  <a:srgbClr val="FF0000"/>
                </a:solidFill>
              </a:rPr>
              <a:t>y</a:t>
            </a:r>
            <a:r>
              <a:rPr lang="en-US" altLang="el-GR" b="1" dirty="0" smtClean="0">
                <a:solidFill>
                  <a:srgbClr val="FF0000"/>
                </a:solidFill>
              </a:rPr>
              <a:t> = </a:t>
            </a:r>
            <a:r>
              <a:rPr lang="el-GR" altLang="el-GR" b="1" dirty="0" smtClean="0">
                <a:solidFill>
                  <a:srgbClr val="FF0000"/>
                </a:solidFill>
              </a:rPr>
              <a:t>α</a:t>
            </a:r>
            <a:r>
              <a:rPr lang="en-US" altLang="el-GR" b="1" i="1" dirty="0" smtClean="0">
                <a:solidFill>
                  <a:srgbClr val="FF0000"/>
                </a:solidFill>
              </a:rPr>
              <a:t>x</a:t>
            </a:r>
            <a:r>
              <a:rPr lang="en-US" altLang="el-GR" b="1" baseline="30000" dirty="0" smtClean="0">
                <a:solidFill>
                  <a:srgbClr val="FF0000"/>
                </a:solidFill>
              </a:rPr>
              <a:t>2</a:t>
            </a:r>
            <a:endParaRPr lang="el-GR" altLang="el-GR" b="1" dirty="0">
              <a:solidFill>
                <a:srgbClr val="FF0000"/>
              </a:solidFill>
            </a:endParaRPr>
          </a:p>
        </p:txBody>
      </p:sp>
      <p:grpSp>
        <p:nvGrpSpPr>
          <p:cNvPr id="6" name="Ομάδα 5"/>
          <p:cNvGrpSpPr/>
          <p:nvPr/>
        </p:nvGrpSpPr>
        <p:grpSpPr>
          <a:xfrm>
            <a:off x="-47676" y="44624"/>
            <a:ext cx="3348406" cy="3888718"/>
            <a:chOff x="-47676" y="125924"/>
            <a:chExt cx="3348406" cy="3888718"/>
          </a:xfrm>
        </p:grpSpPr>
        <p:cxnSp>
          <p:nvCxnSpPr>
            <p:cNvPr id="7" name="Ευθεία γραμμή σύνδεσης 6"/>
            <p:cNvCxnSpPr/>
            <p:nvPr/>
          </p:nvCxnSpPr>
          <p:spPr>
            <a:xfrm>
              <a:off x="395536" y="918012"/>
              <a:ext cx="2196000" cy="0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Ομάδα 8"/>
            <p:cNvGrpSpPr/>
            <p:nvPr/>
          </p:nvGrpSpPr>
          <p:grpSpPr>
            <a:xfrm>
              <a:off x="-47676" y="125924"/>
              <a:ext cx="3348406" cy="3888718"/>
              <a:chOff x="-47676" y="125924"/>
              <a:chExt cx="3348406" cy="3888718"/>
            </a:xfrm>
          </p:grpSpPr>
          <p:cxnSp>
            <p:nvCxnSpPr>
              <p:cNvPr id="11" name="Ευθεία γραμμή σύνδεσης 10"/>
              <p:cNvCxnSpPr/>
              <p:nvPr/>
            </p:nvCxnSpPr>
            <p:spPr>
              <a:xfrm>
                <a:off x="467784" y="341948"/>
                <a:ext cx="0" cy="3564000"/>
              </a:xfrm>
              <a:prstGeom prst="line">
                <a:avLst/>
              </a:prstGeom>
              <a:ln w="28575">
                <a:solidFill>
                  <a:srgbClr val="FF99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25"/>
              <p:cNvSpPr txBox="1">
                <a:spLocks noChangeArrowheads="1"/>
              </p:cNvSpPr>
              <p:nvPr/>
            </p:nvSpPr>
            <p:spPr bwMode="auto">
              <a:xfrm>
                <a:off x="2987824" y="3582308"/>
                <a:ext cx="312906" cy="400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2000" b="1" i="1" dirty="0">
                    <a:solidFill>
                      <a:srgbClr val="FFFF00"/>
                    </a:solidFill>
                  </a:rPr>
                  <a:t>x</a:t>
                </a:r>
                <a:endParaRPr lang="el-GR" altLang="el-GR" sz="2000" b="1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13" name="TextBox 25"/>
              <p:cNvSpPr txBox="1">
                <a:spLocks noChangeArrowheads="1"/>
              </p:cNvSpPr>
              <p:nvPr/>
            </p:nvSpPr>
            <p:spPr bwMode="auto">
              <a:xfrm>
                <a:off x="169064" y="125924"/>
                <a:ext cx="29848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2000" b="1" i="1" dirty="0" smtClean="0">
                    <a:solidFill>
                      <a:srgbClr val="FFFF00"/>
                    </a:solidFill>
                  </a:rPr>
                  <a:t>y</a:t>
                </a:r>
                <a:endParaRPr lang="el-GR" altLang="el-GR" sz="2000" b="1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14" name="TextBox 25"/>
              <p:cNvSpPr txBox="1">
                <a:spLocks noChangeArrowheads="1"/>
              </p:cNvSpPr>
              <p:nvPr/>
            </p:nvSpPr>
            <p:spPr bwMode="auto">
              <a:xfrm>
                <a:off x="2495381" y="3676088"/>
                <a:ext cx="45878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1600" b="1" dirty="0" smtClean="0">
                    <a:solidFill>
                      <a:srgbClr val="FFFF00"/>
                    </a:solidFill>
                  </a:rPr>
                  <a:t>2m</a:t>
                </a:r>
                <a:endParaRPr lang="el-GR" altLang="el-GR" sz="1600" b="1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15" name="TextBox 25"/>
              <p:cNvSpPr txBox="1">
                <a:spLocks noChangeArrowheads="1"/>
              </p:cNvSpPr>
              <p:nvPr/>
            </p:nvSpPr>
            <p:spPr bwMode="auto">
              <a:xfrm>
                <a:off x="-47676" y="701988"/>
                <a:ext cx="45878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1600" b="1" dirty="0" smtClean="0">
                    <a:solidFill>
                      <a:srgbClr val="FFFF00"/>
                    </a:solidFill>
                  </a:rPr>
                  <a:t>8m</a:t>
                </a:r>
                <a:endParaRPr lang="el-GR" altLang="el-GR" sz="1600" b="1" dirty="0">
                  <a:solidFill>
                    <a:srgbClr val="FFFF00"/>
                  </a:solidFill>
                </a:endParaRPr>
              </a:p>
            </p:txBody>
          </p:sp>
          <p:cxnSp>
            <p:nvCxnSpPr>
              <p:cNvPr id="16" name="Ευθεία γραμμή σύνδεσης 15"/>
              <p:cNvCxnSpPr/>
              <p:nvPr/>
            </p:nvCxnSpPr>
            <p:spPr>
              <a:xfrm rot="5400000">
                <a:off x="1745520" y="2160316"/>
                <a:ext cx="0" cy="2988000"/>
              </a:xfrm>
              <a:prstGeom prst="line">
                <a:avLst/>
              </a:prstGeom>
              <a:ln w="28575">
                <a:solidFill>
                  <a:srgbClr val="FF99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7" name="TextBox 25"/>
          <p:cNvSpPr txBox="1">
            <a:spLocks noChangeArrowheads="1"/>
          </p:cNvSpPr>
          <p:nvPr/>
        </p:nvSpPr>
        <p:spPr bwMode="auto">
          <a:xfrm>
            <a:off x="3214734" y="1988840"/>
            <a:ext cx="46696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b="1" dirty="0" smtClean="0">
                <a:solidFill>
                  <a:srgbClr val="FF0000"/>
                </a:solidFill>
              </a:rPr>
              <a:t>Υπολογισμός της Συνιστώσας </a:t>
            </a:r>
            <a:r>
              <a:rPr lang="en-US" altLang="el-GR" b="1" i="1" dirty="0" err="1" smtClean="0">
                <a:solidFill>
                  <a:srgbClr val="FF0000"/>
                </a:solidFill>
              </a:rPr>
              <a:t>y</a:t>
            </a:r>
            <a:r>
              <a:rPr lang="en-US" altLang="el-GR" b="1" i="1" baseline="-25000" dirty="0" err="1" smtClean="0">
                <a:solidFill>
                  <a:srgbClr val="FF0000"/>
                </a:solidFill>
              </a:rPr>
              <a:t>cm</a:t>
            </a:r>
            <a:endParaRPr lang="el-GR" altLang="el-GR" b="1" i="1" dirty="0">
              <a:solidFill>
                <a:srgbClr val="FF0000"/>
              </a:solidFill>
            </a:endParaRPr>
          </a:p>
        </p:txBody>
      </p:sp>
      <p:sp>
        <p:nvSpPr>
          <p:cNvPr id="18" name="Ορθογώνιο 17"/>
          <p:cNvSpPr/>
          <p:nvPr/>
        </p:nvSpPr>
        <p:spPr>
          <a:xfrm>
            <a:off x="3023091" y="1196752"/>
            <a:ext cx="52280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l-GR" altLang="el-GR" sz="1800" b="1" dirty="0" smtClean="0">
                <a:solidFill>
                  <a:srgbClr val="FFFF00"/>
                </a:solidFill>
              </a:rPr>
              <a:t>Επιφανειακή </a:t>
            </a:r>
            <a:r>
              <a:rPr lang="el-GR" altLang="el-GR" sz="1800" b="1" dirty="0">
                <a:solidFill>
                  <a:srgbClr val="FFFF00"/>
                </a:solidFill>
              </a:rPr>
              <a:t>πυκνότητα μάζας </a:t>
            </a:r>
            <a:r>
              <a:rPr lang="el-GR" altLang="el-GR" sz="1800" b="1" dirty="0" smtClean="0">
                <a:solidFill>
                  <a:srgbClr val="FFFF00"/>
                </a:solidFill>
              </a:rPr>
              <a:t>:  </a:t>
            </a:r>
            <a:r>
              <a:rPr lang="el-GR" altLang="el-GR" b="1" dirty="0" smtClean="0">
                <a:solidFill>
                  <a:srgbClr val="FF0000"/>
                </a:solidFill>
              </a:rPr>
              <a:t>σ </a:t>
            </a:r>
            <a:r>
              <a:rPr lang="el-GR" altLang="el-GR" b="1" dirty="0">
                <a:solidFill>
                  <a:srgbClr val="FF0000"/>
                </a:solidFill>
              </a:rPr>
              <a:t>= 2,4 </a:t>
            </a:r>
            <a:r>
              <a:rPr lang="en-US" altLang="el-GR" b="1" dirty="0">
                <a:solidFill>
                  <a:srgbClr val="FF0000"/>
                </a:solidFill>
              </a:rPr>
              <a:t>k</a:t>
            </a:r>
            <a:r>
              <a:rPr lang="en-US" altLang="el-GR" b="1" dirty="0" smtClean="0">
                <a:solidFill>
                  <a:srgbClr val="FF0000"/>
                </a:solidFill>
              </a:rPr>
              <a:t>g/m</a:t>
            </a:r>
            <a:r>
              <a:rPr lang="en-US" altLang="el-GR" b="1" baseline="30000" dirty="0" smtClean="0">
                <a:solidFill>
                  <a:srgbClr val="FF0000"/>
                </a:solidFill>
              </a:rPr>
              <a:t>2</a:t>
            </a:r>
            <a:endParaRPr lang="el-GR" altLang="el-GR" b="1" dirty="0">
              <a:solidFill>
                <a:srgbClr val="FF0000"/>
              </a:solidFill>
            </a:endParaRPr>
          </a:p>
        </p:txBody>
      </p:sp>
      <p:sp>
        <p:nvSpPr>
          <p:cNvPr id="19" name="TextBox 25"/>
          <p:cNvSpPr txBox="1">
            <a:spLocks noChangeArrowheads="1"/>
          </p:cNvSpPr>
          <p:nvPr/>
        </p:nvSpPr>
        <p:spPr bwMode="auto">
          <a:xfrm>
            <a:off x="3203848" y="2492896"/>
            <a:ext cx="40209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1800" b="1" dirty="0" smtClean="0">
                <a:solidFill>
                  <a:srgbClr val="FFFF00"/>
                </a:solidFill>
              </a:rPr>
              <a:t>Μάζα επιλεγμένης οριζόντιας λωρίδας:</a:t>
            </a:r>
            <a:endParaRPr lang="el-GR" altLang="el-GR" b="1" i="1" dirty="0">
              <a:solidFill>
                <a:srgbClr val="FF0000"/>
              </a:solidFill>
            </a:endParaRPr>
          </a:p>
        </p:txBody>
      </p:sp>
      <p:grpSp>
        <p:nvGrpSpPr>
          <p:cNvPr id="20" name="Ομάδα 19"/>
          <p:cNvGrpSpPr/>
          <p:nvPr/>
        </p:nvGrpSpPr>
        <p:grpSpPr>
          <a:xfrm>
            <a:off x="140162" y="2708921"/>
            <a:ext cx="2728736" cy="1152127"/>
            <a:chOff x="140162" y="2780929"/>
            <a:chExt cx="2728736" cy="1152127"/>
          </a:xfrm>
        </p:grpSpPr>
        <p:sp>
          <p:nvSpPr>
            <p:cNvPr id="29" name="Ορθογώνιο 28"/>
            <p:cNvSpPr/>
            <p:nvPr/>
          </p:nvSpPr>
          <p:spPr>
            <a:xfrm rot="16200000">
              <a:off x="2143662" y="2447937"/>
              <a:ext cx="144016" cy="810000"/>
            </a:xfrm>
            <a:prstGeom prst="rect">
              <a:avLst/>
            </a:prstGeom>
            <a:pattFill prst="dkUpDiag">
              <a:fgClr>
                <a:srgbClr val="0000FF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22" name="Ευθεία γραμμή σύνδεσης 21"/>
            <p:cNvCxnSpPr/>
            <p:nvPr/>
          </p:nvCxnSpPr>
          <p:spPr>
            <a:xfrm flipH="1">
              <a:off x="444767" y="2924944"/>
              <a:ext cx="1462937" cy="0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Ομάδα 22"/>
            <p:cNvGrpSpPr/>
            <p:nvPr/>
          </p:nvGrpSpPr>
          <p:grpSpPr>
            <a:xfrm>
              <a:off x="140162" y="3090732"/>
              <a:ext cx="2728736" cy="842324"/>
              <a:chOff x="140162" y="3090732"/>
              <a:chExt cx="2728736" cy="842324"/>
            </a:xfrm>
          </p:grpSpPr>
          <p:sp>
            <p:nvSpPr>
              <p:cNvPr id="24" name="TextBox 25"/>
              <p:cNvSpPr txBox="1">
                <a:spLocks noChangeArrowheads="1"/>
              </p:cNvSpPr>
              <p:nvPr/>
            </p:nvSpPr>
            <p:spPr bwMode="auto">
              <a:xfrm>
                <a:off x="1026995" y="3532946"/>
                <a:ext cx="312906" cy="40011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2000" b="1" i="1" dirty="0" smtClean="0">
                    <a:solidFill>
                      <a:srgbClr val="FFFF00"/>
                    </a:solidFill>
                  </a:rPr>
                  <a:t>x</a:t>
                </a:r>
                <a:endParaRPr lang="el-GR" altLang="el-GR" sz="2000" b="1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25" name="TextBox 25"/>
              <p:cNvSpPr txBox="1">
                <a:spLocks noChangeArrowheads="1"/>
              </p:cNvSpPr>
              <p:nvPr/>
            </p:nvSpPr>
            <p:spPr bwMode="auto">
              <a:xfrm>
                <a:off x="1867839" y="3583616"/>
                <a:ext cx="681597" cy="33855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1600" b="1" dirty="0" smtClean="0">
                    <a:solidFill>
                      <a:srgbClr val="FFFF00"/>
                    </a:solidFill>
                  </a:rPr>
                  <a:t>(2</a:t>
                </a:r>
                <a:r>
                  <a:rPr lang="en-US" altLang="el-GR" sz="1600" b="1" i="1" dirty="0" smtClean="0">
                    <a:solidFill>
                      <a:srgbClr val="FFFF00"/>
                    </a:solidFill>
                  </a:rPr>
                  <a:t>–x</a:t>
                </a:r>
                <a:r>
                  <a:rPr lang="en-US" altLang="el-GR" sz="1600" b="1" dirty="0" smtClean="0">
                    <a:solidFill>
                      <a:srgbClr val="FFFF00"/>
                    </a:solidFill>
                  </a:rPr>
                  <a:t>)</a:t>
                </a:r>
                <a:r>
                  <a:rPr lang="en-US" altLang="el-GR" sz="1600" b="1" i="1" dirty="0" smtClean="0">
                    <a:solidFill>
                      <a:srgbClr val="FFFF00"/>
                    </a:solidFill>
                  </a:rPr>
                  <a:t> </a:t>
                </a:r>
                <a:endParaRPr lang="el-GR" altLang="el-GR" sz="1600" b="1" dirty="0">
                  <a:solidFill>
                    <a:srgbClr val="FFFF00"/>
                  </a:solidFill>
                </a:endParaRPr>
              </a:p>
            </p:txBody>
          </p:sp>
          <p:cxnSp>
            <p:nvCxnSpPr>
              <p:cNvPr id="26" name="Ευθύγραμμο βέλος σύνδεσης 25"/>
              <p:cNvCxnSpPr/>
              <p:nvPr/>
            </p:nvCxnSpPr>
            <p:spPr>
              <a:xfrm flipH="1">
                <a:off x="2616898" y="3717032"/>
                <a:ext cx="252000" cy="0"/>
              </a:xfrm>
              <a:prstGeom prst="straightConnector1">
                <a:avLst/>
              </a:prstGeom>
              <a:ln>
                <a:solidFill>
                  <a:srgbClr val="FFFF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TextBox 25"/>
              <p:cNvSpPr txBox="1">
                <a:spLocks noChangeArrowheads="1"/>
              </p:cNvSpPr>
              <p:nvPr/>
            </p:nvSpPr>
            <p:spPr bwMode="auto">
              <a:xfrm>
                <a:off x="140162" y="3090732"/>
                <a:ext cx="298480" cy="400110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2000" b="1" i="1" dirty="0" smtClean="0">
                    <a:solidFill>
                      <a:srgbClr val="FFFF00"/>
                    </a:solidFill>
                  </a:rPr>
                  <a:t>y</a:t>
                </a:r>
                <a:endParaRPr lang="el-GR" altLang="el-GR" sz="2000" b="1" dirty="0">
                  <a:solidFill>
                    <a:srgbClr val="FFFF00"/>
                  </a:solidFill>
                </a:endParaRPr>
              </a:p>
            </p:txBody>
          </p:sp>
        </p:grpSp>
      </p:grpSp>
      <p:sp>
        <p:nvSpPr>
          <p:cNvPr id="37" name="Ορθογώνιο 36"/>
          <p:cNvSpPr/>
          <p:nvPr/>
        </p:nvSpPr>
        <p:spPr>
          <a:xfrm>
            <a:off x="3026066" y="836712"/>
            <a:ext cx="19672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sz="2000" b="1" dirty="0" smtClean="0">
                <a:solidFill>
                  <a:srgbClr val="FFFF00"/>
                </a:solidFill>
              </a:rPr>
              <a:t>με</a:t>
            </a:r>
            <a:r>
              <a:rPr lang="el-GR" altLang="el-GR" sz="2000" b="1" dirty="0" smtClean="0">
                <a:solidFill>
                  <a:srgbClr val="FF0000"/>
                </a:solidFill>
              </a:rPr>
              <a:t>   α =  2,0 </a:t>
            </a:r>
            <a:r>
              <a:rPr lang="en-US" altLang="el-GR" sz="2000" b="1" dirty="0" smtClean="0">
                <a:solidFill>
                  <a:srgbClr val="FF0000"/>
                </a:solidFill>
              </a:rPr>
              <a:t>m</a:t>
            </a:r>
            <a:r>
              <a:rPr lang="en-US" altLang="el-GR" sz="2000" b="1" baseline="30000" dirty="0" smtClean="0">
                <a:solidFill>
                  <a:srgbClr val="FF0000"/>
                </a:solidFill>
              </a:rPr>
              <a:t> –1 </a:t>
            </a:r>
            <a:endParaRPr lang="el-GR" sz="2000" dirty="0">
              <a:solidFill>
                <a:srgbClr val="FF0000"/>
              </a:solidFill>
            </a:endParaRPr>
          </a:p>
        </p:txBody>
      </p:sp>
      <p:grpSp>
        <p:nvGrpSpPr>
          <p:cNvPr id="39" name="Ομάδα 38"/>
          <p:cNvGrpSpPr/>
          <p:nvPr/>
        </p:nvGrpSpPr>
        <p:grpSpPr>
          <a:xfrm>
            <a:off x="1010950" y="980806"/>
            <a:ext cx="1640343" cy="2456578"/>
            <a:chOff x="1010950" y="1052814"/>
            <a:chExt cx="1640343" cy="2456578"/>
          </a:xfrm>
        </p:grpSpPr>
        <p:grpSp>
          <p:nvGrpSpPr>
            <p:cNvPr id="40" name="Ομάδα 39"/>
            <p:cNvGrpSpPr/>
            <p:nvPr/>
          </p:nvGrpSpPr>
          <p:grpSpPr>
            <a:xfrm rot="16200000" flipH="1">
              <a:off x="1271767" y="1545537"/>
              <a:ext cx="1872249" cy="886803"/>
              <a:chOff x="755576" y="3122226"/>
              <a:chExt cx="1872249" cy="873982"/>
            </a:xfrm>
          </p:grpSpPr>
          <p:cxnSp>
            <p:nvCxnSpPr>
              <p:cNvPr id="45" name="Ευθεία γραμμή σύνδεσης 44"/>
              <p:cNvCxnSpPr/>
              <p:nvPr/>
            </p:nvCxnSpPr>
            <p:spPr>
              <a:xfrm>
                <a:off x="2627825" y="3122226"/>
                <a:ext cx="0" cy="851508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Ευθεία γραμμή σύνδεσης 45"/>
              <p:cNvCxnSpPr/>
              <p:nvPr/>
            </p:nvCxnSpPr>
            <p:spPr>
              <a:xfrm>
                <a:off x="2483773" y="3243112"/>
                <a:ext cx="0" cy="745069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Ευθεία γραμμή σύνδεσης 46"/>
              <p:cNvCxnSpPr/>
              <p:nvPr/>
            </p:nvCxnSpPr>
            <p:spPr>
              <a:xfrm>
                <a:off x="2339765" y="3334341"/>
                <a:ext cx="0" cy="638631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Ευθεία γραμμή σύνδεσης 47"/>
              <p:cNvCxnSpPr/>
              <p:nvPr/>
            </p:nvCxnSpPr>
            <p:spPr>
              <a:xfrm>
                <a:off x="2195737" y="3435187"/>
                <a:ext cx="0" cy="532192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Ευθεία γραμμή σύνδεσης 48"/>
              <p:cNvCxnSpPr/>
              <p:nvPr/>
            </p:nvCxnSpPr>
            <p:spPr>
              <a:xfrm>
                <a:off x="2051733" y="3501122"/>
                <a:ext cx="0" cy="461233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Ευθεία γραμμή σύνδεσης 49"/>
              <p:cNvCxnSpPr/>
              <p:nvPr/>
            </p:nvCxnSpPr>
            <p:spPr>
              <a:xfrm>
                <a:off x="1907710" y="3586011"/>
                <a:ext cx="0" cy="390274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Ευθεία γραμμή σύνδεσης 50"/>
              <p:cNvCxnSpPr/>
              <p:nvPr/>
            </p:nvCxnSpPr>
            <p:spPr>
              <a:xfrm>
                <a:off x="1763692" y="3618202"/>
                <a:ext cx="0" cy="354794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Ευθεία γραμμή σύνδεσης 51"/>
              <p:cNvCxnSpPr/>
              <p:nvPr/>
            </p:nvCxnSpPr>
            <p:spPr>
              <a:xfrm>
                <a:off x="1619678" y="3699882"/>
                <a:ext cx="0" cy="248355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Ευθεία γραμμή σύνδεσης 52"/>
              <p:cNvCxnSpPr/>
              <p:nvPr/>
            </p:nvCxnSpPr>
            <p:spPr>
              <a:xfrm>
                <a:off x="1475659" y="3764647"/>
                <a:ext cx="0" cy="212876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Ευθεία γραμμή σύνδεσης 53"/>
              <p:cNvCxnSpPr/>
              <p:nvPr/>
            </p:nvCxnSpPr>
            <p:spPr>
              <a:xfrm>
                <a:off x="1331640" y="3798898"/>
                <a:ext cx="0" cy="177396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Ευθεία γραμμή σύνδεσης 54"/>
              <p:cNvCxnSpPr/>
              <p:nvPr/>
            </p:nvCxnSpPr>
            <p:spPr>
              <a:xfrm>
                <a:off x="1187630" y="3834891"/>
                <a:ext cx="0" cy="141917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Ευθεία γραμμή σύνδεσης 55"/>
              <p:cNvCxnSpPr/>
              <p:nvPr/>
            </p:nvCxnSpPr>
            <p:spPr>
              <a:xfrm>
                <a:off x="1043611" y="3850469"/>
                <a:ext cx="0" cy="14400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Ευθεία γραμμή σύνδεσης 56"/>
              <p:cNvCxnSpPr/>
              <p:nvPr/>
            </p:nvCxnSpPr>
            <p:spPr>
              <a:xfrm>
                <a:off x="899592" y="3875740"/>
                <a:ext cx="0" cy="10800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Ευθεία γραμμή σύνδεσης 57"/>
              <p:cNvCxnSpPr/>
              <p:nvPr/>
            </p:nvCxnSpPr>
            <p:spPr>
              <a:xfrm>
                <a:off x="755576" y="3925250"/>
                <a:ext cx="0" cy="70958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Ευθεία γραμμή σύνδεσης 40"/>
            <p:cNvCxnSpPr/>
            <p:nvPr/>
          </p:nvCxnSpPr>
          <p:spPr>
            <a:xfrm rot="16200000" flipH="1">
              <a:off x="2123250" y="2582959"/>
              <a:ext cx="0" cy="972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Ευθεία γραμμή σύνδεσης 41"/>
            <p:cNvCxnSpPr/>
            <p:nvPr/>
          </p:nvCxnSpPr>
          <p:spPr>
            <a:xfrm rot="16200000" flipH="1">
              <a:off x="2051656" y="2636975"/>
              <a:ext cx="0" cy="1152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Ευθεία γραμμή σύνδεσης 42"/>
            <p:cNvCxnSpPr/>
            <p:nvPr/>
          </p:nvCxnSpPr>
          <p:spPr>
            <a:xfrm rot="16200000" flipH="1">
              <a:off x="1965110" y="2690992"/>
              <a:ext cx="0" cy="1332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Ευθεία γραμμή σύνδεσης 43"/>
            <p:cNvCxnSpPr/>
            <p:nvPr/>
          </p:nvCxnSpPr>
          <p:spPr>
            <a:xfrm rot="16200000" flipH="1">
              <a:off x="1820950" y="2699392"/>
              <a:ext cx="0" cy="1620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9" name="Ευθύγραμμο βέλος σύνδεσης 58"/>
          <p:cNvCxnSpPr/>
          <p:nvPr/>
        </p:nvCxnSpPr>
        <p:spPr>
          <a:xfrm rot="16200000" flipH="1">
            <a:off x="197528" y="2582920"/>
            <a:ext cx="252000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Ευθεία γραμμή σύνδεσης 59"/>
          <p:cNvCxnSpPr/>
          <p:nvPr/>
        </p:nvCxnSpPr>
        <p:spPr>
          <a:xfrm flipH="1">
            <a:off x="467544" y="2708920"/>
            <a:ext cx="1462937" cy="0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25"/>
          <p:cNvSpPr txBox="1">
            <a:spLocks noChangeArrowheads="1"/>
          </p:cNvSpPr>
          <p:nvPr/>
        </p:nvSpPr>
        <p:spPr bwMode="auto">
          <a:xfrm>
            <a:off x="4960" y="2564904"/>
            <a:ext cx="429926" cy="4001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l-GR" sz="2000" b="1" i="1" dirty="0" err="1" smtClean="0">
                <a:solidFill>
                  <a:srgbClr val="FFFF00"/>
                </a:solidFill>
              </a:rPr>
              <a:t>dy</a:t>
            </a:r>
            <a:endParaRPr lang="el-GR" altLang="el-GR" sz="2000" b="1" dirty="0">
              <a:solidFill>
                <a:srgbClr val="FFFF00"/>
              </a:solidFill>
            </a:endParaRPr>
          </a:p>
        </p:txBody>
      </p:sp>
      <p:cxnSp>
        <p:nvCxnSpPr>
          <p:cNvPr id="62" name="Ευθύγραμμο βέλος σύνδεσης 61"/>
          <p:cNvCxnSpPr/>
          <p:nvPr/>
        </p:nvCxnSpPr>
        <p:spPr>
          <a:xfrm flipH="1">
            <a:off x="488878" y="3645024"/>
            <a:ext cx="576000" cy="0"/>
          </a:xfrm>
          <a:prstGeom prst="straightConnector1">
            <a:avLst/>
          </a:prstGeom>
          <a:ln>
            <a:solidFill>
              <a:srgbClr val="FFFF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Ευθύγραμμο βέλος σύνδεσης 62"/>
          <p:cNvCxnSpPr/>
          <p:nvPr/>
        </p:nvCxnSpPr>
        <p:spPr>
          <a:xfrm flipH="1">
            <a:off x="1331704" y="3645024"/>
            <a:ext cx="468000" cy="0"/>
          </a:xfrm>
          <a:prstGeom prst="straightConnector1">
            <a:avLst/>
          </a:prstGeom>
          <a:ln>
            <a:solidFill>
              <a:srgbClr val="FFFF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Ευθεία γραμμή σύνδεσης 63"/>
          <p:cNvCxnSpPr/>
          <p:nvPr/>
        </p:nvCxnSpPr>
        <p:spPr>
          <a:xfrm rot="5400000" flipH="1">
            <a:off x="1353037" y="3302936"/>
            <a:ext cx="9000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8" name="TextBox 67"/>
              <p:cNvSpPr txBox="1"/>
              <p:nvPr/>
            </p:nvSpPr>
            <p:spPr>
              <a:xfrm>
                <a:off x="2987824" y="3608044"/>
                <a:ext cx="2816733" cy="11891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𝒄𝒎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𝑴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eqArr>
                            <m:eqArrPr>
                              <m:ctrlPr>
                                <a:rPr lang="el-GR" sz="18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  <m:brk m:alnAt="24"/>
                                </m:rPr>
                                <a:rPr lang="el-GR" sz="18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σ</m:t>
                              </m:r>
                              <m:r>
                                <m:rPr>
                                  <m:sty m:val="p"/>
                                </m:rPr>
                                <a:rPr lang="el-GR" sz="18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ε</m:t>
                              </m:r>
                              <m:r>
                                <a:rPr lang="el-GR" sz="18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l-GR" sz="18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όλη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l-GR" sz="18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τη</m:t>
                              </m:r>
                              <m:r>
                                <a:rPr lang="el-GR" sz="18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l-GR" sz="18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μαζα</m:t>
                              </m:r>
                            </m:e>
                          </m:eqArr>
                        </m:sub>
                        <m:sup/>
                        <m:e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𝒅𝒎</m:t>
                          </m:r>
                        </m:e>
                      </m:nary>
                      <m:r>
                        <a:rPr lang="el-GR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</m:t>
                      </m:r>
                      <m:r>
                        <a:rPr lang="el-GR" sz="18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1800" b="1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3608044"/>
                <a:ext cx="2816733" cy="118910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1" name="TextBox 70"/>
              <p:cNvSpPr txBox="1"/>
              <p:nvPr/>
            </p:nvSpPr>
            <p:spPr>
              <a:xfrm>
                <a:off x="5508104" y="3608044"/>
                <a:ext cx="3555140" cy="9271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𝒄𝒎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𝑴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80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18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  <m:e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sSup>
                            <m:sSupPr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l-GR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𝝈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𝒂𝒙</m:t>
                          </m:r>
                          <m:d>
                            <m:dPr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e>
                      </m:nary>
                    </m:oMath>
                  </m:oMathPara>
                </a14:m>
                <a:endParaRPr lang="el-GR" sz="1800" b="1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3608044"/>
                <a:ext cx="3555140" cy="92711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2" name="TextBox 71"/>
              <p:cNvSpPr txBox="1"/>
              <p:nvPr/>
            </p:nvSpPr>
            <p:spPr>
              <a:xfrm>
                <a:off x="7781" y="4941168"/>
                <a:ext cx="8700074" cy="9727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𝒄𝒎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l-GR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𝝈</m:t>
                          </m:r>
                          <m:sSup>
                            <m:sSupPr>
                              <m:ctrlPr>
                                <a:rPr lang="el-GR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18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𝜶</m:t>
                              </m:r>
                            </m:e>
                            <m:sup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𝑴</m:t>
                          </m:r>
                        </m:den>
                      </m:f>
                      <m:nary>
                        <m:naryPr>
                          <m:limLoc m:val="undOvr"/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  <m:e>
                          <m:sSup>
                            <m:sSupPr>
                              <m:ctrlPr>
                                <a:rPr lang="el-GR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  <m:d>
                            <m:dPr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e>
                      </m:nary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l-GR" sz="18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𝝈</m:t>
                          </m:r>
                          <m:sSup>
                            <m:sSupPr>
                              <m:ctrlPr>
                                <a:rPr lang="el-GR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18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𝑴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limLoc m:val="undOvr"/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4"/>
                                </m:r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  <m:e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sSup>
                                <m:sSupPr>
                                  <m:ctrlP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𝒅𝒙</m:t>
                              </m:r>
                            </m:e>
                          </m:nary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nary>
                            <m:naryPr>
                              <m:limLoc m:val="undOvr"/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4"/>
                                </m:r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sup>
                              </m:sSup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𝒅𝒙</m:t>
                              </m:r>
                            </m:e>
                          </m:nary>
                        </m:e>
                      </m:d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l-GR" sz="18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𝝈</m:t>
                          </m:r>
                          <m:sSup>
                            <m:sSupPr>
                              <m:ctrlPr>
                                <a:rPr lang="el-GR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18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𝑴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8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18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1800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800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  <m:sSup>
                                        <m:sSupPr>
                                          <m:ctrlPr>
                                            <a:rPr lang="en-US" sz="1800" b="1" i="1">
                                              <a:solidFill>
                                                <a:srgbClr val="FFFF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800" b="1" i="1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𝒙</m:t>
                                          </m:r>
                                        </m:e>
                                        <m:sup>
                                          <m:r>
                                            <a:rPr lang="en-US" sz="1800" b="1" i="1" smtClean="0">
                                              <a:solidFill>
                                                <a:srgbClr val="FFFF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𝟒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en-US" sz="18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𝟒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b>
                              <m:r>
                                <a:rPr lang="en-US" sz="18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8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sz="18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18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1800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n-US" sz="1800" b="1" i="1">
                                              <a:solidFill>
                                                <a:srgbClr val="FFFF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800" b="1" i="1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𝒙</m:t>
                                          </m:r>
                                        </m:e>
                                        <m:sup>
                                          <m:r>
                                            <a:rPr lang="en-US" sz="1800" b="1" i="1" smtClean="0">
                                              <a:solidFill>
                                                <a:srgbClr val="FFFF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𝟓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en-US" sz="18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𝟓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b>
                              <m:r>
                                <a:rPr lang="en-US" sz="18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8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l-GR" sz="1800" b="1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1" y="4941168"/>
                <a:ext cx="8700074" cy="9727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3" name="TextBox 72"/>
              <p:cNvSpPr txBox="1"/>
              <p:nvPr/>
            </p:nvSpPr>
            <p:spPr>
              <a:xfrm>
                <a:off x="-36512" y="5976224"/>
                <a:ext cx="7730065" cy="8458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𝒄𝒎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18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𝟒𝐤𝐠</m:t>
                          </m:r>
                          <m:sSup>
                            <m:sSupPr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𝐦</m:t>
                              </m:r>
                            </m:e>
                            <m:sup>
                              <m:r>
                                <a:rPr lang="en-US" sz="18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8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  <m:sSup>
                            <m:sSupPr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  <m:r>
                                    <a:rPr lang="en-US" sz="18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US" sz="18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8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𝒎</m:t>
                                      </m:r>
                                    </m:e>
                                    <m:sup>
                                      <m:r>
                                        <a:rPr lang="en-US" sz="18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18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𝟏𝟐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𝟖</m:t>
                          </m:r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18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𝐤𝐠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8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18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1800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8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(</m:t>
                                      </m:r>
                                      <m:r>
                                        <a:rPr lang="en-US" sz="1800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  <m:r>
                                        <a:rPr lang="en-US" sz="18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,</m:t>
                                      </m:r>
                                      <m:r>
                                        <a:rPr lang="en-US" sz="18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𝟎</m:t>
                                      </m:r>
                                      <m:r>
                                        <a:rPr lang="en-US" sz="18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 </m:t>
                                      </m:r>
                                      <m:r>
                                        <a:rPr lang="en-US" sz="18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𝒎</m:t>
                                      </m:r>
                                      <m:r>
                                        <a:rPr lang="en-US" sz="18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)</m:t>
                                      </m:r>
                                      <m:sSup>
                                        <m:sSupPr>
                                          <m:ctrlPr>
                                            <a:rPr lang="en-US" sz="1800" b="1" i="1">
                                              <a:solidFill>
                                                <a:srgbClr val="FFFF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800" b="1" i="1" smtClean="0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(</m:t>
                                          </m:r>
                                          <m:r>
                                            <a:rPr lang="en-US" sz="1800" b="1" i="1" smtClean="0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  <m:r>
                                            <a:rPr lang="en-US" sz="1800" b="1" i="1" smtClean="0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,</m:t>
                                          </m:r>
                                          <m:r>
                                            <a:rPr lang="en-US" sz="1800" b="1" i="1" smtClean="0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𝟎</m:t>
                                          </m:r>
                                          <m:r>
                                            <a:rPr lang="en-US" sz="1800" b="1" i="1" smtClean="0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 </m:t>
                                          </m:r>
                                          <m:r>
                                            <a:rPr lang="en-US" sz="1800" b="1" i="1" smtClean="0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𝒎</m:t>
                                          </m:r>
                                          <m:r>
                                            <a:rPr lang="en-US" sz="1800" b="1" i="1" smtClean="0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r>
                                            <a:rPr lang="en-US" sz="1800" b="1" i="1" smtClean="0">
                                              <a:solidFill>
                                                <a:srgbClr val="FFFF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𝟒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en-US" sz="18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𝟒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b>
                              <m:r>
                                <a:rPr lang="en-US" sz="18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8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sz="18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18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1800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en-US" sz="1800" b="1" i="1">
                                              <a:solidFill>
                                                <a:srgbClr val="FFFF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800" b="1" i="1" smtClean="0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(</m:t>
                                          </m:r>
                                          <m:r>
                                            <a:rPr lang="en-US" sz="1800" b="1" i="1" smtClean="0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𝟐</m:t>
                                          </m:r>
                                          <m:r>
                                            <a:rPr lang="en-US" sz="1800" b="1" i="1" smtClean="0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,</m:t>
                                          </m:r>
                                          <m:r>
                                            <a:rPr lang="en-US" sz="1800" b="1" i="1" smtClean="0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𝟎</m:t>
                                          </m:r>
                                          <m:r>
                                            <a:rPr lang="en-US" sz="1800" b="1" i="1" smtClean="0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𝒎</m:t>
                                          </m:r>
                                          <m:r>
                                            <a:rPr lang="en-US" sz="1800" b="1" i="1" smtClean="0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r>
                                            <a:rPr lang="en-US" sz="1800" b="1" i="1" smtClean="0">
                                              <a:solidFill>
                                                <a:srgbClr val="FFFF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𝟓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en-US" sz="18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𝟓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b>
                              <m:r>
                                <a:rPr lang="en-US" sz="18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  <m:sup>
                              <m:r>
                                <a:rPr lang="en-US" sz="18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</m:e>
                      </m:d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</m:t>
                      </m:r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1800" b="1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2" y="5976224"/>
                <a:ext cx="7730065" cy="84587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TextBox 73"/>
          <p:cNvSpPr txBox="1"/>
          <p:nvPr/>
        </p:nvSpPr>
        <p:spPr>
          <a:xfrm>
            <a:off x="7407270" y="6135687"/>
            <a:ext cx="17732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 smtClean="0">
                <a:solidFill>
                  <a:srgbClr val="FF0000"/>
                </a:solidFill>
              </a:rPr>
              <a:t>y</a:t>
            </a:r>
            <a:r>
              <a:rPr lang="en-US" b="1" i="1" baseline="-25000" dirty="0" err="1" smtClean="0">
                <a:solidFill>
                  <a:srgbClr val="FF0000"/>
                </a:solidFill>
              </a:rPr>
              <a:t>cm</a:t>
            </a:r>
            <a:r>
              <a:rPr lang="en-US" b="1" i="1" dirty="0" smtClean="0">
                <a:solidFill>
                  <a:srgbClr val="FF0000"/>
                </a:solidFill>
              </a:rPr>
              <a:t> = </a:t>
            </a:r>
            <a:r>
              <a:rPr lang="en-US" b="1" dirty="0" smtClean="0">
                <a:solidFill>
                  <a:srgbClr val="FF0000"/>
                </a:solidFill>
              </a:rPr>
              <a:t>2,40 </a:t>
            </a:r>
            <a:r>
              <a:rPr lang="en-US" b="1" dirty="0" smtClean="0">
                <a:solidFill>
                  <a:srgbClr val="FF0000"/>
                </a:solidFill>
              </a:rPr>
              <a:t>m</a:t>
            </a:r>
            <a:endParaRPr lang="el-GR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3203848" y="2780928"/>
                <a:ext cx="274113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𝒅𝒎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𝟐</m:t>
                      </m:r>
                      <m:r>
                        <a:rPr lang="el-GR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𝝈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𝒂𝒙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𝒅𝒙</m:t>
                      </m:r>
                    </m:oMath>
                  </m:oMathPara>
                </a14:m>
                <a:endParaRPr lang="el-G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848" y="2780928"/>
                <a:ext cx="2741135" cy="40011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6900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1" grpId="0"/>
      <p:bldP spid="72" grpId="0"/>
      <p:bldP spid="73" grpId="0"/>
      <p:bldP spid="7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784" y="824012"/>
            <a:ext cx="2160000" cy="2745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169988" y="0"/>
            <a:ext cx="7239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ΚΕΝΤΡΟ </a:t>
            </a:r>
            <a:r>
              <a:rPr lang="el-GR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ΜΑΖΑΣ – Παράδειγμα</a:t>
            </a:r>
            <a:r>
              <a:rPr lang="en-US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l-GR" alt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el-GR" altLang="el-GR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25"/>
          <p:cNvSpPr txBox="1">
            <a:spLocks noChangeArrowheads="1"/>
          </p:cNvSpPr>
          <p:nvPr/>
        </p:nvSpPr>
        <p:spPr bwMode="auto">
          <a:xfrm>
            <a:off x="3038125" y="476092"/>
            <a:ext cx="61423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sz="1800" b="1" dirty="0" smtClean="0">
                <a:solidFill>
                  <a:srgbClr val="FFFF00"/>
                </a:solidFill>
              </a:rPr>
              <a:t>Το καμπύλο τμήμα της διάταξης είναι της μορφής:  </a:t>
            </a:r>
            <a:r>
              <a:rPr lang="en-US" altLang="el-GR" b="1" i="1" dirty="0" smtClean="0">
                <a:solidFill>
                  <a:srgbClr val="FF0000"/>
                </a:solidFill>
              </a:rPr>
              <a:t>y</a:t>
            </a:r>
            <a:r>
              <a:rPr lang="en-US" altLang="el-GR" b="1" dirty="0" smtClean="0">
                <a:solidFill>
                  <a:srgbClr val="FF0000"/>
                </a:solidFill>
              </a:rPr>
              <a:t> = </a:t>
            </a:r>
            <a:r>
              <a:rPr lang="el-GR" altLang="el-GR" b="1" dirty="0" smtClean="0">
                <a:solidFill>
                  <a:srgbClr val="FF0000"/>
                </a:solidFill>
              </a:rPr>
              <a:t>α</a:t>
            </a:r>
            <a:r>
              <a:rPr lang="en-US" altLang="el-GR" b="1" i="1" dirty="0" smtClean="0">
                <a:solidFill>
                  <a:srgbClr val="FF0000"/>
                </a:solidFill>
              </a:rPr>
              <a:t>x</a:t>
            </a:r>
            <a:r>
              <a:rPr lang="en-US" altLang="el-GR" b="1" baseline="30000" dirty="0" smtClean="0">
                <a:solidFill>
                  <a:srgbClr val="FF0000"/>
                </a:solidFill>
              </a:rPr>
              <a:t>2</a:t>
            </a:r>
            <a:endParaRPr lang="el-GR" altLang="el-GR" b="1" dirty="0">
              <a:solidFill>
                <a:srgbClr val="FF0000"/>
              </a:solidFill>
            </a:endParaRPr>
          </a:p>
        </p:txBody>
      </p:sp>
      <p:grpSp>
        <p:nvGrpSpPr>
          <p:cNvPr id="6" name="Ομάδα 5"/>
          <p:cNvGrpSpPr/>
          <p:nvPr/>
        </p:nvGrpSpPr>
        <p:grpSpPr>
          <a:xfrm>
            <a:off x="-47676" y="44624"/>
            <a:ext cx="3348406" cy="3888718"/>
            <a:chOff x="-47676" y="125924"/>
            <a:chExt cx="3348406" cy="3888718"/>
          </a:xfrm>
        </p:grpSpPr>
        <p:cxnSp>
          <p:nvCxnSpPr>
            <p:cNvPr id="7" name="Ευθεία γραμμή σύνδεσης 6"/>
            <p:cNvCxnSpPr/>
            <p:nvPr/>
          </p:nvCxnSpPr>
          <p:spPr>
            <a:xfrm>
              <a:off x="395536" y="918012"/>
              <a:ext cx="2196000" cy="0"/>
            </a:xfrm>
            <a:prstGeom prst="line">
              <a:avLst/>
            </a:prstGeom>
            <a:ln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Ομάδα 8"/>
            <p:cNvGrpSpPr/>
            <p:nvPr/>
          </p:nvGrpSpPr>
          <p:grpSpPr>
            <a:xfrm>
              <a:off x="-47676" y="125924"/>
              <a:ext cx="3348406" cy="3888718"/>
              <a:chOff x="-47676" y="125924"/>
              <a:chExt cx="3348406" cy="3888718"/>
            </a:xfrm>
          </p:grpSpPr>
          <p:cxnSp>
            <p:nvCxnSpPr>
              <p:cNvPr id="11" name="Ευθεία γραμμή σύνδεσης 10"/>
              <p:cNvCxnSpPr/>
              <p:nvPr/>
            </p:nvCxnSpPr>
            <p:spPr>
              <a:xfrm>
                <a:off x="467784" y="341948"/>
                <a:ext cx="0" cy="3564000"/>
              </a:xfrm>
              <a:prstGeom prst="line">
                <a:avLst/>
              </a:prstGeom>
              <a:ln w="28575">
                <a:solidFill>
                  <a:srgbClr val="FF99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25"/>
              <p:cNvSpPr txBox="1">
                <a:spLocks noChangeArrowheads="1"/>
              </p:cNvSpPr>
              <p:nvPr/>
            </p:nvSpPr>
            <p:spPr bwMode="auto">
              <a:xfrm>
                <a:off x="2987824" y="3582308"/>
                <a:ext cx="312906" cy="400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2000" b="1" i="1" dirty="0">
                    <a:solidFill>
                      <a:srgbClr val="FFFF00"/>
                    </a:solidFill>
                  </a:rPr>
                  <a:t>x</a:t>
                </a:r>
                <a:endParaRPr lang="el-GR" altLang="el-GR" sz="2000" b="1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13" name="TextBox 25"/>
              <p:cNvSpPr txBox="1">
                <a:spLocks noChangeArrowheads="1"/>
              </p:cNvSpPr>
              <p:nvPr/>
            </p:nvSpPr>
            <p:spPr bwMode="auto">
              <a:xfrm>
                <a:off x="169064" y="125924"/>
                <a:ext cx="29848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2000" b="1" i="1" dirty="0" smtClean="0">
                    <a:solidFill>
                      <a:srgbClr val="FFFF00"/>
                    </a:solidFill>
                  </a:rPr>
                  <a:t>y</a:t>
                </a:r>
                <a:endParaRPr lang="el-GR" altLang="el-GR" sz="2000" b="1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14" name="TextBox 25"/>
              <p:cNvSpPr txBox="1">
                <a:spLocks noChangeArrowheads="1"/>
              </p:cNvSpPr>
              <p:nvPr/>
            </p:nvSpPr>
            <p:spPr bwMode="auto">
              <a:xfrm>
                <a:off x="2495381" y="3676088"/>
                <a:ext cx="45878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1600" b="1" dirty="0" smtClean="0">
                    <a:solidFill>
                      <a:srgbClr val="FFFF00"/>
                    </a:solidFill>
                  </a:rPr>
                  <a:t>2m</a:t>
                </a:r>
                <a:endParaRPr lang="el-GR" altLang="el-GR" sz="1600" b="1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15" name="TextBox 25"/>
              <p:cNvSpPr txBox="1">
                <a:spLocks noChangeArrowheads="1"/>
              </p:cNvSpPr>
              <p:nvPr/>
            </p:nvSpPr>
            <p:spPr bwMode="auto">
              <a:xfrm>
                <a:off x="-47676" y="701988"/>
                <a:ext cx="45878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1600" b="1" dirty="0" smtClean="0">
                    <a:solidFill>
                      <a:srgbClr val="FFFF00"/>
                    </a:solidFill>
                  </a:rPr>
                  <a:t>8m</a:t>
                </a:r>
                <a:endParaRPr lang="el-GR" altLang="el-GR" sz="1600" b="1" dirty="0">
                  <a:solidFill>
                    <a:srgbClr val="FFFF00"/>
                  </a:solidFill>
                </a:endParaRPr>
              </a:p>
            </p:txBody>
          </p:sp>
          <p:cxnSp>
            <p:nvCxnSpPr>
              <p:cNvPr id="16" name="Ευθεία γραμμή σύνδεσης 15"/>
              <p:cNvCxnSpPr/>
              <p:nvPr/>
            </p:nvCxnSpPr>
            <p:spPr>
              <a:xfrm rot="5400000">
                <a:off x="1745520" y="2160316"/>
                <a:ext cx="0" cy="2988000"/>
              </a:xfrm>
              <a:prstGeom prst="line">
                <a:avLst/>
              </a:prstGeom>
              <a:ln w="28575">
                <a:solidFill>
                  <a:srgbClr val="FF99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7" name="TextBox 25"/>
          <p:cNvSpPr txBox="1">
            <a:spLocks noChangeArrowheads="1"/>
          </p:cNvSpPr>
          <p:nvPr/>
        </p:nvSpPr>
        <p:spPr bwMode="auto">
          <a:xfrm>
            <a:off x="3214734" y="2132856"/>
            <a:ext cx="40215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l-GR" altLang="el-GR" b="1" dirty="0" smtClean="0">
                <a:solidFill>
                  <a:srgbClr val="FF0000"/>
                </a:solidFill>
              </a:rPr>
              <a:t>Απεικόνιση Κέντρου Μάζας</a:t>
            </a:r>
            <a:endParaRPr lang="el-GR" altLang="el-GR" b="1" i="1" dirty="0">
              <a:solidFill>
                <a:srgbClr val="FF0000"/>
              </a:solidFill>
            </a:endParaRPr>
          </a:p>
        </p:txBody>
      </p:sp>
      <p:sp>
        <p:nvSpPr>
          <p:cNvPr id="18" name="Ορθογώνιο 17"/>
          <p:cNvSpPr/>
          <p:nvPr/>
        </p:nvSpPr>
        <p:spPr>
          <a:xfrm>
            <a:off x="3066635" y="1196752"/>
            <a:ext cx="52280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l-GR" altLang="el-GR" sz="1800" b="1" dirty="0" smtClean="0">
                <a:solidFill>
                  <a:srgbClr val="FFFF00"/>
                </a:solidFill>
              </a:rPr>
              <a:t>Επιφανειακή </a:t>
            </a:r>
            <a:r>
              <a:rPr lang="el-GR" altLang="el-GR" sz="1800" b="1" dirty="0">
                <a:solidFill>
                  <a:srgbClr val="FFFF00"/>
                </a:solidFill>
              </a:rPr>
              <a:t>πυκνότητα μάζας </a:t>
            </a:r>
            <a:r>
              <a:rPr lang="el-GR" altLang="el-GR" sz="1800" b="1" dirty="0" smtClean="0">
                <a:solidFill>
                  <a:srgbClr val="FFFF00"/>
                </a:solidFill>
              </a:rPr>
              <a:t>:  </a:t>
            </a:r>
            <a:r>
              <a:rPr lang="el-GR" altLang="el-GR" b="1" dirty="0" smtClean="0">
                <a:solidFill>
                  <a:srgbClr val="FF0000"/>
                </a:solidFill>
              </a:rPr>
              <a:t>σ </a:t>
            </a:r>
            <a:r>
              <a:rPr lang="el-GR" altLang="el-GR" b="1" dirty="0">
                <a:solidFill>
                  <a:srgbClr val="FF0000"/>
                </a:solidFill>
              </a:rPr>
              <a:t>= 2,4 </a:t>
            </a:r>
            <a:r>
              <a:rPr lang="en-US" altLang="el-GR" b="1" dirty="0">
                <a:solidFill>
                  <a:srgbClr val="FF0000"/>
                </a:solidFill>
              </a:rPr>
              <a:t>k</a:t>
            </a:r>
            <a:r>
              <a:rPr lang="en-US" altLang="el-GR" b="1" dirty="0" smtClean="0">
                <a:solidFill>
                  <a:srgbClr val="FF0000"/>
                </a:solidFill>
              </a:rPr>
              <a:t>g/m</a:t>
            </a:r>
            <a:r>
              <a:rPr lang="en-US" altLang="el-GR" b="1" baseline="30000" dirty="0" smtClean="0">
                <a:solidFill>
                  <a:srgbClr val="FF0000"/>
                </a:solidFill>
              </a:rPr>
              <a:t>2</a:t>
            </a:r>
            <a:endParaRPr lang="el-GR" altLang="el-GR" b="1" dirty="0">
              <a:solidFill>
                <a:srgbClr val="FF0000"/>
              </a:solidFill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3069610" y="836712"/>
            <a:ext cx="19672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altLang="el-GR" sz="2000" b="1" dirty="0" smtClean="0">
                <a:solidFill>
                  <a:srgbClr val="FFFF00"/>
                </a:solidFill>
              </a:rPr>
              <a:t>με</a:t>
            </a:r>
            <a:r>
              <a:rPr lang="el-GR" altLang="el-GR" sz="2000" b="1" dirty="0" smtClean="0">
                <a:solidFill>
                  <a:srgbClr val="FF0000"/>
                </a:solidFill>
              </a:rPr>
              <a:t>   α =  2,0 </a:t>
            </a:r>
            <a:r>
              <a:rPr lang="en-US" altLang="el-GR" sz="2000" b="1" dirty="0" smtClean="0">
                <a:solidFill>
                  <a:srgbClr val="FF0000"/>
                </a:solidFill>
              </a:rPr>
              <a:t>m</a:t>
            </a:r>
            <a:r>
              <a:rPr lang="en-US" altLang="el-GR" sz="2000" b="1" baseline="30000" dirty="0" smtClean="0">
                <a:solidFill>
                  <a:srgbClr val="FF0000"/>
                </a:solidFill>
              </a:rPr>
              <a:t> –1 </a:t>
            </a:r>
            <a:endParaRPr lang="el-GR" sz="2000" dirty="0">
              <a:solidFill>
                <a:srgbClr val="FF0000"/>
              </a:solidFill>
            </a:endParaRPr>
          </a:p>
        </p:txBody>
      </p:sp>
      <p:grpSp>
        <p:nvGrpSpPr>
          <p:cNvPr id="71" name="Ομάδα 70"/>
          <p:cNvGrpSpPr/>
          <p:nvPr/>
        </p:nvGrpSpPr>
        <p:grpSpPr>
          <a:xfrm>
            <a:off x="1890463" y="2709024"/>
            <a:ext cx="3935299" cy="1152024"/>
            <a:chOff x="1890463" y="2709024"/>
            <a:chExt cx="3935299" cy="1152024"/>
          </a:xfrm>
        </p:grpSpPr>
        <p:cxnSp>
          <p:nvCxnSpPr>
            <p:cNvPr id="65" name="Ευθεία γραμμή σύνδεσης 64"/>
            <p:cNvCxnSpPr/>
            <p:nvPr/>
          </p:nvCxnSpPr>
          <p:spPr>
            <a:xfrm rot="16200000" flipV="1">
              <a:off x="1619177" y="3177024"/>
              <a:ext cx="936000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4023666" y="2734324"/>
              <a:ext cx="18020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err="1" smtClean="0">
                  <a:solidFill>
                    <a:srgbClr val="FFFF00"/>
                  </a:solidFill>
                </a:rPr>
                <a:t>x</a:t>
              </a:r>
              <a:r>
                <a:rPr lang="en-US" b="1" i="1" baseline="-25000" dirty="0" err="1" smtClean="0">
                  <a:solidFill>
                    <a:srgbClr val="FFFF00"/>
                  </a:solidFill>
                </a:rPr>
                <a:t>cm</a:t>
              </a:r>
              <a:r>
                <a:rPr lang="en-US" b="1" dirty="0" smtClean="0">
                  <a:solidFill>
                    <a:srgbClr val="FFFF00"/>
                  </a:solidFill>
                </a:rPr>
                <a:t> = 1,50 m</a:t>
              </a:r>
              <a:endParaRPr lang="el-GR" b="1" dirty="0">
                <a:solidFill>
                  <a:srgbClr val="FFFF00"/>
                </a:solidFill>
              </a:endParaRPr>
            </a:p>
          </p:txBody>
        </p:sp>
        <p:sp>
          <p:nvSpPr>
            <p:cNvPr id="68" name="TextBox 25"/>
            <p:cNvSpPr txBox="1">
              <a:spLocks noChangeArrowheads="1"/>
            </p:cNvSpPr>
            <p:nvPr/>
          </p:nvSpPr>
          <p:spPr bwMode="auto">
            <a:xfrm>
              <a:off x="1890463" y="3460938"/>
              <a:ext cx="521297" cy="40011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 dirty="0" err="1" smtClean="0">
                  <a:solidFill>
                    <a:srgbClr val="FFFF00"/>
                  </a:solidFill>
                </a:rPr>
                <a:t>x</a:t>
              </a:r>
              <a:r>
                <a:rPr lang="en-US" altLang="el-GR" sz="2000" b="1" i="1" baseline="-25000" dirty="0" err="1" smtClean="0">
                  <a:solidFill>
                    <a:srgbClr val="FFFF00"/>
                  </a:solidFill>
                </a:rPr>
                <a:t>cm</a:t>
              </a:r>
              <a:endParaRPr lang="el-GR" altLang="el-GR" sz="20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72" name="Ομάδα 71"/>
          <p:cNvGrpSpPr/>
          <p:nvPr/>
        </p:nvGrpSpPr>
        <p:grpSpPr>
          <a:xfrm>
            <a:off x="-3854" y="2492896"/>
            <a:ext cx="5845040" cy="1408246"/>
            <a:chOff x="-3854" y="2492896"/>
            <a:chExt cx="5845040" cy="1408246"/>
          </a:xfrm>
        </p:grpSpPr>
        <p:sp>
          <p:nvSpPr>
            <p:cNvPr id="63" name="TextBox 62"/>
            <p:cNvSpPr txBox="1"/>
            <p:nvPr/>
          </p:nvSpPr>
          <p:spPr>
            <a:xfrm>
              <a:off x="4067944" y="3439477"/>
              <a:ext cx="17732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 err="1" smtClean="0">
                  <a:solidFill>
                    <a:srgbClr val="FFFF00"/>
                  </a:solidFill>
                </a:rPr>
                <a:t>y</a:t>
              </a:r>
              <a:r>
                <a:rPr lang="en-US" b="1" i="1" baseline="-25000" dirty="0" err="1" smtClean="0">
                  <a:solidFill>
                    <a:srgbClr val="FFFF00"/>
                  </a:solidFill>
                </a:rPr>
                <a:t>cm</a:t>
              </a:r>
              <a:r>
                <a:rPr lang="en-US" b="1" i="1" dirty="0" smtClean="0">
                  <a:solidFill>
                    <a:srgbClr val="FFFF00"/>
                  </a:solidFill>
                </a:rPr>
                <a:t> = </a:t>
              </a:r>
              <a:r>
                <a:rPr lang="en-US" b="1" dirty="0" smtClean="0">
                  <a:solidFill>
                    <a:srgbClr val="FFFF00"/>
                  </a:solidFill>
                </a:rPr>
                <a:t>2,40 </a:t>
              </a:r>
              <a:r>
                <a:rPr lang="en-US" b="1" dirty="0" smtClean="0">
                  <a:solidFill>
                    <a:srgbClr val="FFFF00"/>
                  </a:solidFill>
                </a:rPr>
                <a:t>m</a:t>
              </a:r>
              <a:endParaRPr lang="el-GR" b="1" dirty="0">
                <a:solidFill>
                  <a:srgbClr val="FFFF00"/>
                </a:solidFill>
              </a:endParaRPr>
            </a:p>
          </p:txBody>
        </p:sp>
        <p:sp>
          <p:nvSpPr>
            <p:cNvPr id="67" name="TextBox 25"/>
            <p:cNvSpPr txBox="1">
              <a:spLocks noChangeArrowheads="1"/>
            </p:cNvSpPr>
            <p:nvPr/>
          </p:nvSpPr>
          <p:spPr bwMode="auto">
            <a:xfrm>
              <a:off x="-3854" y="2492896"/>
              <a:ext cx="506870" cy="40011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 dirty="0" err="1" smtClean="0">
                  <a:solidFill>
                    <a:srgbClr val="FFFF00"/>
                  </a:solidFill>
                </a:rPr>
                <a:t>y</a:t>
              </a:r>
              <a:r>
                <a:rPr lang="en-US" altLang="el-GR" sz="2000" b="1" i="1" baseline="-25000" dirty="0" err="1" smtClean="0">
                  <a:solidFill>
                    <a:srgbClr val="FFFF00"/>
                  </a:solidFill>
                </a:rPr>
                <a:t>cm</a:t>
              </a:r>
              <a:endParaRPr lang="el-GR" altLang="el-GR" sz="2000" b="1" dirty="0">
                <a:solidFill>
                  <a:srgbClr val="FFFF00"/>
                </a:solidFill>
              </a:endParaRPr>
            </a:p>
          </p:txBody>
        </p:sp>
        <p:cxnSp>
          <p:nvCxnSpPr>
            <p:cNvPr id="70" name="Ευθεία γραμμή σύνδεσης 69"/>
            <p:cNvCxnSpPr/>
            <p:nvPr/>
          </p:nvCxnSpPr>
          <p:spPr>
            <a:xfrm>
              <a:off x="395536" y="2708920"/>
              <a:ext cx="1692000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Ομάδα 74"/>
          <p:cNvGrpSpPr/>
          <p:nvPr/>
        </p:nvGrpSpPr>
        <p:grpSpPr>
          <a:xfrm>
            <a:off x="2044192" y="2564904"/>
            <a:ext cx="489282" cy="338554"/>
            <a:chOff x="2044192" y="2564904"/>
            <a:chExt cx="489282" cy="338554"/>
          </a:xfrm>
        </p:grpSpPr>
        <p:sp>
          <p:nvSpPr>
            <p:cNvPr id="73" name="Έλλειψη 72"/>
            <p:cNvSpPr/>
            <p:nvPr/>
          </p:nvSpPr>
          <p:spPr>
            <a:xfrm>
              <a:off x="2044192" y="2661777"/>
              <a:ext cx="108000" cy="108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4" name="TextBox 25"/>
            <p:cNvSpPr txBox="1">
              <a:spLocks noChangeArrowheads="1"/>
            </p:cNvSpPr>
            <p:nvPr/>
          </p:nvSpPr>
          <p:spPr bwMode="auto">
            <a:xfrm>
              <a:off x="2085916" y="2564904"/>
              <a:ext cx="44755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1600" b="1" dirty="0" smtClean="0">
                  <a:solidFill>
                    <a:srgbClr val="FF0000"/>
                  </a:solidFill>
                </a:rPr>
                <a:t>cm</a:t>
              </a:r>
              <a:endParaRPr lang="el-GR" altLang="el-GR" sz="1600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528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4696</TotalTime>
  <Words>1259</Words>
  <Application>Microsoft Office PowerPoint</Application>
  <PresentationFormat>Προβολή στην οθόνη (4:3)</PresentationFormat>
  <Paragraphs>164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2" baseType="lpstr">
      <vt:lpstr>Cambria Math</vt:lpstr>
      <vt:lpstr>Times New Roman</vt:lpstr>
      <vt:lpstr>Προεπιλεγμένη σχεδίαση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Α.Σ.ΠΑΙ.Τ.Ε.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PHYSICS</dc:creator>
  <cp:lastModifiedBy>Sideris</cp:lastModifiedBy>
  <cp:revision>281</cp:revision>
  <dcterms:created xsi:type="dcterms:W3CDTF">2007-01-23T06:40:30Z</dcterms:created>
  <dcterms:modified xsi:type="dcterms:W3CDTF">2021-01-28T18:59:38Z</dcterms:modified>
</cp:coreProperties>
</file>