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82" r:id="rId9"/>
    <p:sldId id="285" r:id="rId10"/>
    <p:sldId id="286" r:id="rId11"/>
    <p:sldId id="287" r:id="rId12"/>
    <p:sldId id="291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Κάντε κλικ για επεξεργασία του τίτλου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Κάντε κλικ για να επεξεργαστείτε τα στυλ κειμένου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br>
              <a:rPr sz="4400" kern="1200" baseline="0">
                <a:latin typeface="Arial" panose="020B0604020202020204" pitchFamily="34" charset="0"/>
              </a:rPr>
            </a:br>
            <a:r>
              <a:rPr sz="4400" b="1" kern="1200" baseline="0" err="1">
                <a:latin typeface="Arial" panose="020B0604020202020204" pitchFamily="34" charset="0"/>
              </a:rPr>
              <a:t>Δικτυωτή</a:t>
            </a:r>
            <a:r>
              <a:rPr sz="4400" b="1" kern="1200" baseline="0">
                <a:latin typeface="Arial" panose="020B0604020202020204" pitchFamily="34" charset="0"/>
              </a:rPr>
              <a:t>  </a:t>
            </a:r>
            <a:r>
              <a:rPr sz="4400" b="1" kern="1200" baseline="0" err="1">
                <a:latin typeface="Arial" panose="020B0604020202020204" pitchFamily="34" charset="0"/>
              </a:rPr>
              <a:t>ανάλυση</a:t>
            </a:r>
            <a:endParaRPr sz="4400" b="1" kern="1200" baseline="0">
              <a:latin typeface="Arial" panose="020B0604020202020204" pitchFamily="34" charset="0"/>
            </a:endParaRP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itle 409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anchor="ctr" anchorCtr="0"/>
          <a:p>
            <a:r>
              <a:rPr sz="4000" b="1" err="1"/>
              <a:t>Σχεδιασμός</a:t>
            </a:r>
            <a:r>
              <a:rPr lang="el-GR" altLang="x-none" sz="4000" b="1"/>
              <a:t> </a:t>
            </a:r>
            <a:r>
              <a:rPr sz="4000" b="1" err="1"/>
              <a:t>δικτύου</a:t>
            </a:r>
            <a:endParaRPr sz="4000" b="1"/>
          </a:p>
        </p:txBody>
      </p:sp>
      <p:pic>
        <p:nvPicPr>
          <p:cNvPr id="40964" name="Text Placeholder 40963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 rot="5400000">
            <a:off x="1727200" y="-566737"/>
            <a:ext cx="5616575" cy="87137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233" name="Title 4523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 anchor="ctr" anchorCtr="0"/>
          <a:p>
            <a:r>
              <a:rPr sz="4000" err="1"/>
              <a:t>Χρονικά</a:t>
            </a:r>
            <a:r>
              <a:rPr sz="4000"/>
              <a:t> </a:t>
            </a:r>
            <a:r>
              <a:rPr sz="4000" err="1"/>
              <a:t>μεγέθη</a:t>
            </a:r>
            <a:r>
              <a:rPr sz="4000"/>
              <a:t> </a:t>
            </a:r>
            <a:r>
              <a:rPr sz="4000" err="1"/>
              <a:t>δραστηριοτήτων</a:t>
            </a:r>
            <a:endParaRPr sz="4000"/>
          </a:p>
        </p:txBody>
      </p:sp>
      <p:graphicFrame>
        <p:nvGraphicFramePr>
          <p:cNvPr id="45291" name="Content Placeholder 45290"/>
          <p:cNvGraphicFramePr/>
          <p:nvPr>
            <p:ph idx="1"/>
          </p:nvPr>
        </p:nvGraphicFramePr>
        <p:xfrm>
          <a:off x="179388" y="765175"/>
          <a:ext cx="8718550" cy="5929313"/>
        </p:xfrm>
        <a:graphic>
          <a:graphicData uri="http://schemas.openxmlformats.org/drawingml/2006/table">
            <a:tbl>
              <a:tblPr/>
              <a:tblGrid>
                <a:gridCol w="1876425"/>
                <a:gridCol w="1709738"/>
                <a:gridCol w="763587"/>
                <a:gridCol w="763588"/>
                <a:gridCol w="749300"/>
                <a:gridCol w="749300"/>
                <a:gridCol w="706437"/>
                <a:gridCol w="706438"/>
                <a:gridCol w="693737"/>
              </a:tblGrid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Δραστηριότητα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Διάρκεια</a:t>
                      </a:r>
                      <a:r>
                        <a:rPr sz="2000" dirty="0"/>
                        <a:t> t(i</a:t>
                      </a:r>
                      <a:r>
                        <a:rPr sz="2000"/>
                        <a:t>, j)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NE(i</a:t>
                      </a:r>
                      <a:r>
                        <a:rPr sz="2000"/>
                        <a:t>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ΝΛ(</a:t>
                      </a:r>
                      <a:r>
                        <a:rPr sz="2000"/>
                        <a:t>j)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AE(i</a:t>
                      </a:r>
                      <a:r>
                        <a:rPr sz="2000"/>
                        <a:t>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ΑΛ(</a:t>
                      </a:r>
                      <a:r>
                        <a:rPr sz="2000"/>
                        <a:t>j</a:t>
                      </a:r>
                      <a:r>
                        <a:rPr lang="el-GR" altLang="x-none" sz="2000"/>
                        <a:t>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A(i,j</a:t>
                      </a:r>
                      <a:r>
                        <a:rPr sz="2000"/>
                        <a:t>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E(i,j</a:t>
                      </a:r>
                      <a:r>
                        <a:rPr sz="2000"/>
                        <a:t>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Σ</a:t>
                      </a:r>
                      <a:r>
                        <a:rPr sz="2000"/>
                        <a:t>(</a:t>
                      </a:r>
                      <a:r>
                        <a:rPr sz="2000" err="1"/>
                        <a:t>i,j</a:t>
                      </a:r>
                      <a:r>
                        <a:rPr sz="2000"/>
                        <a:t>)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Α(1,2)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0*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Β(2,4)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7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6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9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Γ(2,3)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0*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Δ(2,5)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6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9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6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Ε(4,6)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7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8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-2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ΣΤ(4,7)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6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7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9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-2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Ζ(6,7)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8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-2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Η(3,7)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7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8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Θ(3,8)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9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0*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Ι(5,8)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9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11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Κ(8,9)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9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0*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Λ(7,10)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Μ(9,10)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0*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l-GR" altLang="x-none" sz="2000"/>
                        <a:t>Ν(10,11)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28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25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28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0*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419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ctr" anchorCtr="0"/>
          <a:p>
            <a:r>
              <a:rPr sz="4000" b="1" err="1"/>
              <a:t>Επίλυση</a:t>
            </a:r>
            <a:r>
              <a:rPr lang="el-GR" altLang="x-none" sz="4000" b="1"/>
              <a:t> </a:t>
            </a:r>
            <a:r>
              <a:rPr sz="4000" b="1" err="1"/>
              <a:t>δικτύου</a:t>
            </a:r>
            <a:endParaRPr sz="4000" b="1"/>
          </a:p>
        </p:txBody>
      </p:sp>
      <p:pic>
        <p:nvPicPr>
          <p:cNvPr id="41988" name="Text Placeholder 41987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 rot="5400000">
            <a:off x="2052638" y="-315912"/>
            <a:ext cx="5111750" cy="85693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anchor="ctr" anchorCtr="0"/>
          <a:p>
            <a:r>
              <a:rPr b="1" err="1"/>
              <a:t>Συμπεράσματα</a:t>
            </a:r>
            <a:endParaRPr b="1" err="1"/>
          </a:p>
        </p:txBody>
      </p:sp>
      <p:sp>
        <p:nvSpPr>
          <p:cNvPr id="43011" name="Text Placeholder 43010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t>Η</a:t>
            </a:r>
            <a:r>
              <a:rPr lang="el-GR" altLang="x-none"/>
              <a:t> </a:t>
            </a:r>
            <a:r>
              <a:rPr err="1"/>
              <a:t>κρίσιμη</a:t>
            </a:r>
            <a:r>
              <a:rPr lang="el-GR" altLang="x-none"/>
              <a:t> </a:t>
            </a:r>
            <a:r>
              <a:rPr err="1"/>
              <a:t>διαδρομή</a:t>
            </a:r>
            <a:r>
              <a:rPr lang="el-GR" altLang="x-none"/>
              <a:t> </a:t>
            </a:r>
            <a:r>
              <a:rPr err="1"/>
              <a:t>αποτελείται</a:t>
            </a:r>
            <a:r>
              <a:rPr lang="el-GR" altLang="x-none"/>
              <a:t> </a:t>
            </a:r>
            <a:r>
              <a:rPr err="1"/>
              <a:t>από</a:t>
            </a:r>
            <a:r>
              <a:rPr lang="el-GR" altLang="x-none"/>
              <a:t> </a:t>
            </a:r>
            <a:r>
              <a:rPr err="1"/>
              <a:t>τις</a:t>
            </a:r>
            <a:r>
              <a:rPr lang="el-GR" altLang="x-none"/>
              <a:t> </a:t>
            </a:r>
            <a:r>
              <a:rPr err="1"/>
              <a:t>δραστηριότητες</a:t>
            </a:r>
            <a:r>
              <a:rPr lang="el-GR" altLang="x-none"/>
              <a:t> </a:t>
            </a:r>
            <a:r>
              <a:t>Α,</a:t>
            </a:r>
            <a:r>
              <a:rPr lang="el-GR" altLang="x-none"/>
              <a:t> </a:t>
            </a:r>
            <a:r>
              <a:t>Γ,</a:t>
            </a:r>
            <a:r>
              <a:rPr lang="el-GR" altLang="x-none"/>
              <a:t> </a:t>
            </a:r>
            <a:r>
              <a:t>Θ,</a:t>
            </a:r>
            <a:r>
              <a:rPr lang="el-GR" altLang="x-none"/>
              <a:t> </a:t>
            </a:r>
            <a:r>
              <a:t>Κ,</a:t>
            </a:r>
            <a:r>
              <a:rPr lang="el-GR" altLang="x-none"/>
              <a:t> </a:t>
            </a:r>
            <a:r>
              <a:t>Μ,</a:t>
            </a:r>
            <a:r>
              <a:rPr lang="el-GR" altLang="x-none"/>
              <a:t> </a:t>
            </a:r>
            <a:r>
              <a:t>Ν</a:t>
            </a:r>
          </a:p>
          <a:p>
            <a:r>
              <a:rPr err="1"/>
              <a:t>Οποιαδήποτε</a:t>
            </a:r>
            <a:r>
              <a:rPr lang="el-GR" altLang="x-none"/>
              <a:t> </a:t>
            </a:r>
            <a:r>
              <a:rPr err="1"/>
              <a:t>προσπάθεια</a:t>
            </a:r>
            <a:r>
              <a:rPr lang="el-GR" altLang="x-none"/>
              <a:t> </a:t>
            </a:r>
            <a:r>
              <a:rPr err="1"/>
              <a:t>μείωσης</a:t>
            </a:r>
            <a:r>
              <a:rPr lang="el-GR" altLang="x-none"/>
              <a:t> </a:t>
            </a:r>
            <a:r>
              <a:rPr err="1"/>
              <a:t>συνολικού</a:t>
            </a:r>
            <a:r>
              <a:rPr lang="el-GR" altLang="x-none"/>
              <a:t> </a:t>
            </a:r>
            <a:r>
              <a:rPr err="1"/>
              <a:t>χρόνου</a:t>
            </a:r>
            <a:r>
              <a:rPr lang="el-GR" altLang="x-none"/>
              <a:t> </a:t>
            </a:r>
            <a:r>
              <a:rPr err="1"/>
              <a:t>πρέπει</a:t>
            </a:r>
            <a:r>
              <a:rPr lang="el-GR" altLang="x-none"/>
              <a:t> </a:t>
            </a:r>
            <a:r>
              <a:rPr err="1"/>
              <a:t>να</a:t>
            </a:r>
            <a:r>
              <a:rPr lang="el-GR" altLang="x-none"/>
              <a:t> </a:t>
            </a:r>
            <a:r>
              <a:rPr err="1"/>
              <a:t>έχει</a:t>
            </a:r>
            <a:r>
              <a:rPr lang="el-GR" altLang="x-none"/>
              <a:t> </a:t>
            </a:r>
            <a:r>
              <a:rPr err="1"/>
              <a:t>ως</a:t>
            </a:r>
            <a:r>
              <a:rPr lang="el-GR" altLang="x-none"/>
              <a:t> </a:t>
            </a:r>
            <a:r>
              <a:rPr err="1"/>
              <a:t>στόχο</a:t>
            </a:r>
            <a:r>
              <a:rPr lang="el-GR" altLang="x-none"/>
              <a:t> </a:t>
            </a:r>
            <a:r>
              <a:rPr err="1"/>
              <a:t>τη</a:t>
            </a:r>
            <a:r>
              <a:rPr lang="el-GR" altLang="x-none"/>
              <a:t> </a:t>
            </a:r>
            <a:r>
              <a:rPr err="1"/>
              <a:t>μείωση</a:t>
            </a:r>
            <a:r>
              <a:rPr lang="el-GR" altLang="x-none"/>
              <a:t> </a:t>
            </a:r>
            <a:r>
              <a:rPr err="1"/>
              <a:t>μιας</a:t>
            </a:r>
            <a:r>
              <a:rPr lang="el-GR" altLang="x-none"/>
              <a:t> </a:t>
            </a:r>
            <a:r>
              <a:rPr err="1"/>
              <a:t>από</a:t>
            </a:r>
            <a:r>
              <a:rPr lang="el-GR" altLang="x-none"/>
              <a:t> </a:t>
            </a:r>
            <a:r>
              <a:rPr err="1"/>
              <a:t>αυτές</a:t>
            </a:r>
            <a:r>
              <a:rPr lang="el-GR" altLang="x-none"/>
              <a:t> </a:t>
            </a:r>
            <a:r>
              <a:rPr err="1"/>
              <a:t>τις</a:t>
            </a:r>
            <a:r>
              <a:rPr lang="el-GR" altLang="x-none"/>
              <a:t> </a:t>
            </a:r>
            <a:r>
              <a:rPr err="1"/>
              <a:t>δραστηριότητες</a:t>
            </a:r>
            <a:endParaRPr err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ctr" anchorCtr="0"/>
          <a:p>
            <a:r>
              <a:rPr b="1" err="1"/>
              <a:t>Βασικοί</a:t>
            </a:r>
            <a:r>
              <a:rPr lang="el-GR" altLang="x-none" b="1"/>
              <a:t> </a:t>
            </a:r>
            <a:r>
              <a:rPr b="1" err="1"/>
              <a:t>ορισμοί</a:t>
            </a:r>
            <a:r>
              <a:rPr lang="el-GR" altLang="x-none" b="1"/>
              <a:t> </a:t>
            </a:r>
            <a:r>
              <a:rPr b="1"/>
              <a:t>(1)</a:t>
            </a:r>
            <a:endParaRPr b="1"/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b="1" err="1"/>
              <a:t>Δίκτυο</a:t>
            </a:r>
            <a:endParaRPr b="1" err="1"/>
          </a:p>
          <a:p>
            <a:pPr>
              <a:lnSpc>
                <a:spcPct val="90000"/>
              </a:lnSpc>
            </a:pPr>
            <a:r>
              <a:rPr err="1"/>
              <a:t>Παράσταση</a:t>
            </a:r>
            <a:r>
              <a:rPr lang="el-GR" altLang="x-none"/>
              <a:t> </a:t>
            </a:r>
            <a:r>
              <a:rPr err="1"/>
              <a:t>του</a:t>
            </a:r>
            <a:r>
              <a:rPr lang="el-GR" altLang="x-none"/>
              <a:t> </a:t>
            </a:r>
            <a:r>
              <a:rPr err="1"/>
              <a:t>έργου</a:t>
            </a:r>
            <a:endParaRPr err="1"/>
          </a:p>
          <a:p>
            <a:pPr>
              <a:lnSpc>
                <a:spcPct val="90000"/>
              </a:lnSpc>
            </a:pPr>
            <a:r>
              <a:rPr err="1"/>
              <a:t>Απαρτίζεται</a:t>
            </a:r>
            <a:r>
              <a:rPr lang="el-GR" altLang="x-none"/>
              <a:t> </a:t>
            </a:r>
            <a:r>
              <a:rPr err="1"/>
              <a:t>από</a:t>
            </a:r>
            <a:r>
              <a:rPr lang="el-GR" altLang="x-none"/>
              <a:t> </a:t>
            </a:r>
            <a:r>
              <a:rPr err="1"/>
              <a:t>δραστηριότητες</a:t>
            </a:r>
            <a:r>
              <a:rPr lang="el-GR" altLang="x-none"/>
              <a:t> </a:t>
            </a:r>
            <a:r>
              <a:rPr err="1"/>
              <a:t>και</a:t>
            </a:r>
            <a:r>
              <a:rPr lang="el-GR" altLang="x-none"/>
              <a:t> </a:t>
            </a:r>
            <a:r>
              <a:rPr err="1"/>
              <a:t>γεγονότα</a:t>
            </a:r>
            <a:endParaRPr err="1"/>
          </a:p>
          <a:p>
            <a:pPr>
              <a:lnSpc>
                <a:spcPct val="90000"/>
              </a:lnSpc>
            </a:pPr>
            <a:r>
              <a:rPr err="1"/>
              <a:t>Περιγράφει</a:t>
            </a:r>
            <a:r>
              <a:rPr lang="el-GR" altLang="x-none"/>
              <a:t> </a:t>
            </a:r>
            <a:r>
              <a:rPr err="1"/>
              <a:t>αλληλεξαρτήσεις</a:t>
            </a:r>
            <a:endParaRPr err="1"/>
          </a:p>
          <a:p>
            <a:pPr>
              <a:lnSpc>
                <a:spcPct val="90000"/>
              </a:lnSpc>
              <a:buNone/>
            </a:pPr>
            <a:r>
              <a:rPr b="1" err="1"/>
              <a:t>Δραστηριότητα</a:t>
            </a:r>
            <a:r>
              <a:rPr b="1"/>
              <a:t> </a:t>
            </a:r>
            <a:r>
              <a:t>(</a:t>
            </a:r>
            <a:r>
              <a:rPr err="1"/>
              <a:t>i,j</a:t>
            </a:r>
            <a:r>
              <a:t>)</a:t>
            </a:r>
          </a:p>
          <a:p>
            <a:pPr>
              <a:lnSpc>
                <a:spcPct val="90000"/>
              </a:lnSpc>
            </a:pPr>
            <a:r>
              <a:rPr err="1"/>
              <a:t>Λειτουργία</a:t>
            </a:r>
            <a:r>
              <a:t>, </a:t>
            </a:r>
            <a:r>
              <a:rPr err="1"/>
              <a:t>εργασία</a:t>
            </a:r>
            <a:r>
              <a:rPr lang="el-GR" altLang="x-none"/>
              <a:t> </a:t>
            </a:r>
            <a:r>
              <a:rPr err="1"/>
              <a:t>κλπ</a:t>
            </a:r>
            <a:r>
              <a:rPr lang="el-GR" altLang="x-none"/>
              <a:t> </a:t>
            </a:r>
            <a:r>
              <a:rPr err="1"/>
              <a:t>που</a:t>
            </a:r>
            <a:r>
              <a:rPr lang="el-GR" altLang="x-none"/>
              <a:t> </a:t>
            </a:r>
            <a:r>
              <a:rPr err="1"/>
              <a:t>συνδέει</a:t>
            </a:r>
            <a:r>
              <a:rPr lang="el-GR" altLang="x-none"/>
              <a:t> </a:t>
            </a:r>
            <a:r>
              <a:rPr err="1"/>
              <a:t>δύο</a:t>
            </a:r>
            <a:r>
              <a:rPr lang="el-GR" altLang="x-none"/>
              <a:t> </a:t>
            </a:r>
            <a:r>
              <a:rPr err="1"/>
              <a:t>γεγονότα</a:t>
            </a:r>
            <a:r>
              <a:rPr lang="el-GR" altLang="x-none"/>
              <a:t> </a:t>
            </a:r>
            <a:r>
              <a:t>i </a:t>
            </a:r>
            <a:r>
              <a:rPr err="1"/>
              <a:t>και</a:t>
            </a:r>
            <a:r>
              <a:rPr lang="el-GR" altLang="x-none"/>
              <a:t> </a:t>
            </a:r>
            <a:r>
              <a:t>j</a:t>
            </a:r>
          </a:p>
          <a:p>
            <a:pPr>
              <a:lnSpc>
                <a:spcPct val="90000"/>
              </a:lnSpc>
            </a:pPr>
            <a:r>
              <a:rPr err="1"/>
              <a:t>t(i,j</a:t>
            </a:r>
            <a:r>
              <a:t>): </a:t>
            </a:r>
            <a:r>
              <a:rPr err="1"/>
              <a:t>χρονική</a:t>
            </a:r>
            <a:r>
              <a:rPr lang="el-GR" altLang="x-none"/>
              <a:t> </a:t>
            </a:r>
            <a:r>
              <a:rPr err="1"/>
              <a:t>διάρκεια</a:t>
            </a:r>
            <a:r>
              <a:rPr lang="el-GR" altLang="x-none"/>
              <a:t> </a:t>
            </a:r>
            <a:r>
              <a:rPr err="1"/>
              <a:t>δραστηριότητας</a:t>
            </a:r>
            <a:endParaRPr err="1"/>
          </a:p>
          <a:p>
            <a:pPr>
              <a:lnSpc>
                <a:spcPct val="90000"/>
              </a:lnSpc>
            </a:pPr>
            <a:r>
              <a:rPr err="1"/>
              <a:t>Παριστάνεται</a:t>
            </a:r>
            <a:r>
              <a:rPr lang="el-GR" altLang="x-none"/>
              <a:t> </a:t>
            </a:r>
            <a:r>
              <a:rPr err="1"/>
              <a:t>με</a:t>
            </a:r>
            <a:r>
              <a:rPr lang="el-GR" altLang="x-none"/>
              <a:t> </a:t>
            </a:r>
            <a:r>
              <a:rPr err="1"/>
              <a:t>βέλος</a:t>
            </a:r>
            <a:endParaRPr err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ctr" anchorCtr="0"/>
          <a:p>
            <a:r>
              <a:rPr b="1" err="1"/>
              <a:t>Βασικοί</a:t>
            </a:r>
            <a:r>
              <a:rPr b="1"/>
              <a:t> ορισμοί(2)</a:t>
            </a:r>
            <a:endParaRPr b="1"/>
          </a:p>
        </p:txBody>
      </p:sp>
      <p:pic>
        <p:nvPicPr>
          <p:cNvPr id="7172" name="Text Placeholder 7171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 rot="5400000">
            <a:off x="3708400" y="2132013"/>
            <a:ext cx="1150938" cy="7200900"/>
          </a:xfrm>
        </p:spPr>
      </p:pic>
      <p:sp>
        <p:nvSpPr>
          <p:cNvPr id="7173" name="Rectangles 7172"/>
          <p:cNvSpPr/>
          <p:nvPr/>
        </p:nvSpPr>
        <p:spPr>
          <a:xfrm>
            <a:off x="395288" y="1196975"/>
            <a:ext cx="8569325" cy="3503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9875" indent="-269875" algn="ctr"/>
            <a:r>
              <a:rPr sz="3200" b="1" err="1"/>
              <a:t>Γεγονός</a:t>
            </a:r>
            <a:endParaRPr sz="3200"/>
          </a:p>
          <a:p>
            <a:pPr marL="269875" indent="-269875">
              <a:buChar char="•"/>
            </a:pPr>
            <a:r>
              <a:rPr sz="3200" err="1"/>
              <a:t>Κόμβος</a:t>
            </a:r>
            <a:r>
              <a:rPr sz="3200"/>
              <a:t> </a:t>
            </a:r>
            <a:r>
              <a:rPr sz="3200" err="1"/>
              <a:t>που</a:t>
            </a:r>
            <a:r>
              <a:rPr sz="3200"/>
              <a:t> </a:t>
            </a:r>
            <a:r>
              <a:rPr sz="3200" err="1"/>
              <a:t>παριστά</a:t>
            </a:r>
            <a:r>
              <a:rPr sz="3200"/>
              <a:t> </a:t>
            </a:r>
            <a:r>
              <a:rPr sz="3200" err="1"/>
              <a:t>τη</a:t>
            </a:r>
            <a:r>
              <a:rPr sz="3200"/>
              <a:t> </a:t>
            </a:r>
            <a:r>
              <a:rPr sz="3200" err="1"/>
              <a:t>χρονική</a:t>
            </a:r>
            <a:r>
              <a:rPr sz="3200"/>
              <a:t> </a:t>
            </a:r>
            <a:r>
              <a:rPr sz="3200" err="1"/>
              <a:t>στιγμή</a:t>
            </a:r>
            <a:r>
              <a:rPr sz="3200"/>
              <a:t> </a:t>
            </a:r>
            <a:r>
              <a:rPr sz="3200" err="1"/>
              <a:t>όπου</a:t>
            </a:r>
            <a:r>
              <a:rPr sz="3200"/>
              <a:t> </a:t>
            </a:r>
            <a:r>
              <a:rPr sz="3200" err="1"/>
              <a:t>ολοκληρώνονται</a:t>
            </a:r>
            <a:r>
              <a:rPr sz="3200"/>
              <a:t> </a:t>
            </a:r>
            <a:r>
              <a:rPr sz="3200" err="1"/>
              <a:t>όλες</a:t>
            </a:r>
            <a:r>
              <a:rPr sz="3200"/>
              <a:t> </a:t>
            </a:r>
            <a:r>
              <a:rPr sz="3200" err="1"/>
              <a:t>οι</a:t>
            </a:r>
            <a:r>
              <a:rPr sz="3200"/>
              <a:t> </a:t>
            </a:r>
            <a:r>
              <a:rPr sz="3200" err="1"/>
              <a:t>δραστηριότητες</a:t>
            </a:r>
            <a:r>
              <a:rPr sz="3200"/>
              <a:t> </a:t>
            </a:r>
            <a:r>
              <a:rPr sz="3200" err="1"/>
              <a:t>που</a:t>
            </a:r>
            <a:r>
              <a:rPr sz="3200"/>
              <a:t> </a:t>
            </a:r>
            <a:r>
              <a:rPr sz="3200" err="1"/>
              <a:t>οδηγούν</a:t>
            </a:r>
            <a:r>
              <a:rPr sz="3200"/>
              <a:t> </a:t>
            </a:r>
            <a:r>
              <a:rPr sz="3200" err="1"/>
              <a:t>σε</a:t>
            </a:r>
            <a:r>
              <a:rPr sz="3200"/>
              <a:t> </a:t>
            </a:r>
            <a:r>
              <a:rPr sz="3200" err="1"/>
              <a:t>αυτόν</a:t>
            </a:r>
            <a:endParaRPr sz="3200"/>
          </a:p>
          <a:p>
            <a:pPr marL="269875" indent="-269875">
              <a:buChar char="•"/>
            </a:pPr>
            <a:r>
              <a:rPr sz="3200" err="1"/>
              <a:t>Χρονική</a:t>
            </a:r>
            <a:r>
              <a:rPr sz="3200"/>
              <a:t> </a:t>
            </a:r>
            <a:r>
              <a:rPr sz="3200" err="1"/>
              <a:t>έναρξη</a:t>
            </a:r>
            <a:r>
              <a:rPr sz="3200"/>
              <a:t> ή </a:t>
            </a:r>
            <a:r>
              <a:rPr sz="3200" err="1"/>
              <a:t>λήξη</a:t>
            </a:r>
            <a:r>
              <a:rPr sz="3200"/>
              <a:t> </a:t>
            </a:r>
            <a:r>
              <a:rPr sz="3200" err="1"/>
              <a:t>δραστηριοτήτων</a:t>
            </a:r>
            <a:endParaRPr sz="3200"/>
          </a:p>
          <a:p>
            <a:pPr marL="269875" indent="-269875">
              <a:buChar char="•"/>
            </a:pPr>
            <a:r>
              <a:rPr sz="3200" err="1"/>
              <a:t>Παριστάνεται</a:t>
            </a:r>
            <a:r>
              <a:rPr sz="3200"/>
              <a:t> </a:t>
            </a:r>
            <a:r>
              <a:rPr sz="3200" err="1"/>
              <a:t>με</a:t>
            </a:r>
            <a:r>
              <a:rPr sz="3200"/>
              <a:t> </a:t>
            </a:r>
            <a:r>
              <a:rPr sz="3200" err="1"/>
              <a:t>τετράγωνο</a:t>
            </a:r>
            <a:r>
              <a:rPr sz="3200"/>
              <a:t> </a:t>
            </a:r>
            <a:r>
              <a:rPr sz="3200" err="1"/>
              <a:t>όπου</a:t>
            </a:r>
            <a:r>
              <a:rPr sz="3200"/>
              <a:t> </a:t>
            </a:r>
            <a:r>
              <a:rPr sz="3200" err="1"/>
              <a:t>σημειώνεται</a:t>
            </a:r>
            <a:r>
              <a:rPr sz="3200"/>
              <a:t> ο </a:t>
            </a:r>
            <a:r>
              <a:rPr sz="3200" err="1"/>
              <a:t>αριθμός</a:t>
            </a:r>
            <a:r>
              <a:rPr sz="3200"/>
              <a:t> </a:t>
            </a:r>
            <a:r>
              <a:rPr sz="3200" err="1"/>
              <a:t>του</a:t>
            </a:r>
            <a:r>
              <a:rPr sz="3200"/>
              <a:t> </a:t>
            </a:r>
            <a:r>
              <a:rPr sz="3200" err="1"/>
              <a:t>γεγονότος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anchor="ctr" anchorCtr="0"/>
          <a:p>
            <a:r>
              <a:rPr sz="4000" b="1" err="1"/>
              <a:t>Βασικοί</a:t>
            </a:r>
            <a:r>
              <a:rPr sz="4000" b="1"/>
              <a:t> </a:t>
            </a:r>
            <a:r>
              <a:rPr sz="4000" b="1" err="1"/>
              <a:t>ορισμοί</a:t>
            </a:r>
            <a:r>
              <a:rPr sz="4000" b="1"/>
              <a:t> (3)</a:t>
            </a:r>
            <a:endParaRPr sz="4000"/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836863"/>
          </a:xfrm>
        </p:spPr>
        <p:txBody>
          <a:bodyPr/>
          <a:p>
            <a:pPr>
              <a:buNone/>
            </a:pPr>
            <a:r>
              <a:rPr b="1" err="1"/>
              <a:t>Δραστηριότητες</a:t>
            </a:r>
            <a:r>
              <a:rPr b="1"/>
              <a:t> </a:t>
            </a:r>
            <a:r>
              <a:rPr b="1" err="1"/>
              <a:t>σε</a:t>
            </a:r>
            <a:r>
              <a:rPr b="1"/>
              <a:t> </a:t>
            </a:r>
            <a:r>
              <a:rPr b="1" err="1"/>
              <a:t>σειρά</a:t>
            </a:r>
            <a:endParaRPr b="1"/>
          </a:p>
          <a:p>
            <a:pPr>
              <a:buNone/>
            </a:pPr>
          </a:p>
          <a:p>
            <a:r>
              <a:rPr err="1"/>
              <a:t>Όταν</a:t>
            </a:r>
            <a:r>
              <a:t> </a:t>
            </a:r>
            <a:r>
              <a:rPr err="1"/>
              <a:t>για</a:t>
            </a:r>
            <a:r>
              <a:t> </a:t>
            </a:r>
            <a:r>
              <a:rPr err="1"/>
              <a:t>να</a:t>
            </a:r>
            <a:r>
              <a:t> </a:t>
            </a:r>
            <a:r>
              <a:rPr err="1"/>
              <a:t>αρχίσει</a:t>
            </a:r>
            <a:r>
              <a:t> η </a:t>
            </a:r>
            <a:r>
              <a:rPr err="1"/>
              <a:t>δεύτερη</a:t>
            </a:r>
            <a:r>
              <a:t> </a:t>
            </a:r>
            <a:r>
              <a:rPr err="1"/>
              <a:t>πρέπει</a:t>
            </a:r>
            <a:r>
              <a:t> </a:t>
            </a:r>
            <a:r>
              <a:rPr err="1"/>
              <a:t>να</a:t>
            </a:r>
            <a:r>
              <a:t> </a:t>
            </a:r>
            <a:r>
              <a:rPr err="1"/>
              <a:t>έχει</a:t>
            </a:r>
            <a:r>
              <a:t> </a:t>
            </a:r>
            <a:r>
              <a:rPr err="1"/>
              <a:t>ολοκληρωθεί</a:t>
            </a:r>
            <a:r>
              <a:t> η </a:t>
            </a:r>
            <a:r>
              <a:rPr err="1"/>
              <a:t>πρώτη</a:t>
            </a:r>
            <a:endParaRPr err="1"/>
          </a:p>
        </p:txBody>
      </p:sp>
      <p:pic>
        <p:nvPicPr>
          <p:cNvPr id="8196" name="Picture 8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598863" y="800100"/>
            <a:ext cx="1727200" cy="8424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ctr" anchorCtr="0"/>
          <a:p>
            <a:r>
              <a:rPr b="1" err="1"/>
              <a:t>Βασικοί</a:t>
            </a:r>
            <a:r>
              <a:rPr b="1"/>
              <a:t> ορισμοί(4)</a:t>
            </a:r>
            <a:endParaRPr b="1"/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2447925"/>
          </a:xfrm>
        </p:spPr>
        <p:txBody>
          <a:bodyPr/>
          <a:p>
            <a:pPr>
              <a:buNone/>
            </a:pPr>
            <a:r>
              <a:rPr b="1" err="1"/>
              <a:t>Δραστηριότητεςπαράλληλες</a:t>
            </a:r>
            <a:endParaRPr b="1" err="1"/>
          </a:p>
          <a:p>
            <a:r>
              <a:rPr err="1"/>
              <a:t>Όταν</a:t>
            </a:r>
            <a:r>
              <a:t> </a:t>
            </a:r>
            <a:r>
              <a:rPr err="1"/>
              <a:t>μπορούν</a:t>
            </a:r>
            <a:r>
              <a:t> </a:t>
            </a:r>
            <a:r>
              <a:rPr err="1"/>
              <a:t>να</a:t>
            </a:r>
            <a:r>
              <a:t> </a:t>
            </a:r>
            <a:r>
              <a:rPr err="1"/>
              <a:t>εκτελούνται</a:t>
            </a:r>
            <a:r>
              <a:t> </a:t>
            </a:r>
            <a:r>
              <a:rPr err="1"/>
              <a:t>ταυτόχρονα</a:t>
            </a:r>
            <a:r>
              <a:t> </a:t>
            </a:r>
            <a:r>
              <a:rPr err="1"/>
              <a:t>χωρίς</a:t>
            </a:r>
            <a:r>
              <a:t> </a:t>
            </a:r>
            <a:r>
              <a:rPr err="1"/>
              <a:t>αλληλεπίδραση</a:t>
            </a:r>
            <a:endParaRPr err="1"/>
          </a:p>
          <a:p>
            <a:r>
              <a:rPr err="1"/>
              <a:t>Έχουν</a:t>
            </a:r>
            <a:r>
              <a:t> </a:t>
            </a:r>
            <a:r>
              <a:rPr err="1"/>
              <a:t>κοινό</a:t>
            </a:r>
            <a:r>
              <a:t> </a:t>
            </a:r>
            <a:r>
              <a:rPr err="1"/>
              <a:t>γεγονός</a:t>
            </a:r>
            <a:r>
              <a:t> </a:t>
            </a:r>
            <a:r>
              <a:rPr err="1"/>
              <a:t>έναρξης</a:t>
            </a:r>
            <a:r>
              <a:t> ή </a:t>
            </a:r>
            <a:r>
              <a:rPr err="1"/>
              <a:t>λήξης</a:t>
            </a:r>
            <a:endParaRPr err="1"/>
          </a:p>
        </p:txBody>
      </p:sp>
      <p:pic>
        <p:nvPicPr>
          <p:cNvPr id="9220" name="Picture 9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92413" y="2471738"/>
            <a:ext cx="2924175" cy="527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126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b="1" err="1"/>
              <a:t>Βασικοί</a:t>
            </a:r>
            <a:r>
              <a:rPr b="1"/>
              <a:t> </a:t>
            </a:r>
            <a:r>
              <a:rPr b="1" err="1"/>
              <a:t>ορισμοί</a:t>
            </a:r>
            <a:r>
              <a:rPr b="1"/>
              <a:t> (5)</a:t>
            </a:r>
            <a:endParaRPr b="1"/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p>
            <a:pPr>
              <a:buNone/>
            </a:pPr>
            <a:r>
              <a:rPr b="1" err="1"/>
              <a:t>Πλασματικές</a:t>
            </a:r>
            <a:r>
              <a:rPr b="1"/>
              <a:t> </a:t>
            </a:r>
            <a:r>
              <a:rPr b="1" err="1"/>
              <a:t>Δραστηριότητες</a:t>
            </a:r>
            <a:endParaRPr b="1" err="1"/>
          </a:p>
          <a:p>
            <a:r>
              <a:rPr err="1"/>
              <a:t>Χωρίς</a:t>
            </a:r>
            <a:r>
              <a:t> </a:t>
            </a:r>
            <a:r>
              <a:rPr err="1"/>
              <a:t>υπόσταση</a:t>
            </a:r>
            <a:r>
              <a:t> (</a:t>
            </a:r>
            <a:r>
              <a:rPr err="1"/>
              <a:t>βοηθητικές</a:t>
            </a:r>
            <a:r>
              <a:t> </a:t>
            </a:r>
            <a:r>
              <a:rPr err="1"/>
              <a:t>στη</a:t>
            </a:r>
            <a:r>
              <a:t> </a:t>
            </a:r>
            <a:r>
              <a:rPr err="1"/>
              <a:t>λογική</a:t>
            </a:r>
            <a:r>
              <a:t> </a:t>
            </a:r>
            <a:r>
              <a:rPr err="1"/>
              <a:t>του</a:t>
            </a:r>
            <a:r>
              <a:t> </a:t>
            </a:r>
            <a:r>
              <a:rPr err="1"/>
              <a:t>δικτύου</a:t>
            </a:r>
            <a:r>
              <a:t>)</a:t>
            </a:r>
          </a:p>
        </p:txBody>
      </p:sp>
      <p:pic>
        <p:nvPicPr>
          <p:cNvPr id="11268" name="Picture 11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494213" y="1920875"/>
            <a:ext cx="3132137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s 11268"/>
          <p:cNvSpPr/>
          <p:nvPr/>
        </p:nvSpPr>
        <p:spPr>
          <a:xfrm>
            <a:off x="179388" y="3789363"/>
            <a:ext cx="295275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/>
              <a:t>Η (5,6) </a:t>
            </a:r>
            <a:r>
              <a:rPr sz="2400" b="1" err="1"/>
              <a:t>δεν</a:t>
            </a:r>
            <a:r>
              <a:rPr sz="2400" b="1"/>
              <a:t> </a:t>
            </a:r>
            <a:r>
              <a:rPr sz="2400" b="1" err="1"/>
              <a:t>μπορεί</a:t>
            </a:r>
            <a:r>
              <a:rPr sz="2400" b="1"/>
              <a:t> </a:t>
            </a:r>
            <a:r>
              <a:rPr sz="2400" b="1" err="1"/>
              <a:t>να</a:t>
            </a:r>
            <a:r>
              <a:rPr sz="2400" b="1"/>
              <a:t> </a:t>
            </a:r>
            <a:r>
              <a:rPr sz="2400" b="1" err="1"/>
              <a:t>αρχίσει</a:t>
            </a:r>
            <a:r>
              <a:rPr sz="2400" b="1"/>
              <a:t> </a:t>
            </a:r>
            <a:r>
              <a:rPr sz="2400" b="1" err="1"/>
              <a:t>πριν</a:t>
            </a:r>
            <a:r>
              <a:rPr sz="2400" b="1"/>
              <a:t> </a:t>
            </a:r>
            <a:r>
              <a:rPr sz="2400" b="1" err="1"/>
              <a:t>ολοκληρωθούν</a:t>
            </a:r>
            <a:r>
              <a:rPr sz="2400" b="1"/>
              <a:t> </a:t>
            </a:r>
            <a:r>
              <a:rPr sz="2400" b="1" err="1"/>
              <a:t>οι</a:t>
            </a:r>
            <a:r>
              <a:rPr sz="2400" b="1"/>
              <a:t> (3,4) </a:t>
            </a:r>
            <a:r>
              <a:rPr sz="2400" b="1" err="1"/>
              <a:t>και</a:t>
            </a:r>
            <a:r>
              <a:rPr sz="2400" b="1"/>
              <a:t> (3,5). </a:t>
            </a:r>
            <a:r>
              <a:rPr sz="2400" b="1" err="1"/>
              <a:t>Πλασματική</a:t>
            </a:r>
            <a:r>
              <a:rPr sz="2400" b="1"/>
              <a:t> η (4,5)</a:t>
            </a:r>
            <a:endParaRPr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itle 348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anchor="ctr" anchorCtr="0"/>
          <a:p>
            <a:r>
              <a:rPr sz="4000" b="1" err="1"/>
              <a:t>Κρίσιμη</a:t>
            </a:r>
            <a:r>
              <a:rPr lang="el-GR" altLang="x-none" sz="4000" b="1"/>
              <a:t> </a:t>
            </a:r>
            <a:r>
              <a:rPr sz="4000" b="1" err="1"/>
              <a:t>διαδρομή</a:t>
            </a:r>
            <a:endParaRPr sz="4000" b="1"/>
          </a:p>
        </p:txBody>
      </p:sp>
      <p:sp>
        <p:nvSpPr>
          <p:cNvPr id="34819" name="Text Placeholder 34818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t>Η</a:t>
            </a:r>
            <a:r>
              <a:rPr lang="el-GR" altLang="x-none"/>
              <a:t> </a:t>
            </a:r>
            <a:r>
              <a:rPr err="1"/>
              <a:t>διαδρομή</a:t>
            </a:r>
            <a:r>
              <a:rPr lang="el-GR" altLang="x-none"/>
              <a:t> </a:t>
            </a:r>
            <a:r>
              <a:rPr err="1"/>
              <a:t>που</a:t>
            </a:r>
            <a:r>
              <a:rPr lang="el-GR" altLang="x-none"/>
              <a:t> </a:t>
            </a:r>
            <a:r>
              <a:rPr err="1"/>
              <a:t>αρχίζει</a:t>
            </a:r>
            <a:r>
              <a:rPr lang="el-GR" altLang="x-none"/>
              <a:t> </a:t>
            </a:r>
            <a:r>
              <a:rPr err="1"/>
              <a:t>από</a:t>
            </a:r>
            <a:r>
              <a:rPr lang="el-GR" altLang="x-none"/>
              <a:t> </a:t>
            </a:r>
            <a:r>
              <a:rPr err="1"/>
              <a:t>το</a:t>
            </a:r>
            <a:r>
              <a:rPr lang="el-GR" altLang="x-none"/>
              <a:t> </a:t>
            </a:r>
            <a:r>
              <a:rPr err="1"/>
              <a:t>γεγονός</a:t>
            </a:r>
            <a:r>
              <a:rPr lang="el-GR" altLang="x-none"/>
              <a:t> </a:t>
            </a:r>
            <a:r>
              <a:rPr err="1"/>
              <a:t>έναρξης</a:t>
            </a:r>
            <a:r>
              <a:rPr lang="el-GR" altLang="x-none"/>
              <a:t> </a:t>
            </a:r>
            <a:r>
              <a:rPr err="1"/>
              <a:t>του</a:t>
            </a:r>
            <a:r>
              <a:rPr lang="el-GR" altLang="x-none"/>
              <a:t> </a:t>
            </a:r>
            <a:r>
              <a:rPr err="1"/>
              <a:t>έργου</a:t>
            </a:r>
            <a:r>
              <a:rPr lang="el-GR" altLang="x-none"/>
              <a:t> </a:t>
            </a:r>
            <a:r>
              <a:rPr err="1"/>
              <a:t>και</a:t>
            </a:r>
            <a:r>
              <a:rPr lang="el-GR" altLang="x-none"/>
              <a:t> </a:t>
            </a:r>
            <a:r>
              <a:rPr err="1"/>
              <a:t>περιλαμβάνει</a:t>
            </a:r>
            <a:r>
              <a:rPr lang="el-GR" altLang="x-none"/>
              <a:t> </a:t>
            </a:r>
            <a:r>
              <a:rPr err="1"/>
              <a:t>μόνο</a:t>
            </a:r>
            <a:r>
              <a:rPr lang="el-GR" altLang="x-none"/>
              <a:t> </a:t>
            </a:r>
            <a:r>
              <a:rPr err="1"/>
              <a:t>κρίσιμες</a:t>
            </a:r>
            <a:r>
              <a:rPr lang="el-GR" altLang="x-none"/>
              <a:t> </a:t>
            </a:r>
            <a:r>
              <a:rPr err="1"/>
              <a:t>δραστηριότητες</a:t>
            </a:r>
            <a:endParaRPr err="1"/>
          </a:p>
          <a:p>
            <a:r>
              <a:rPr err="1"/>
              <a:t>Κάθε</a:t>
            </a:r>
            <a:r>
              <a:rPr lang="el-GR" altLang="x-none"/>
              <a:t>  </a:t>
            </a:r>
            <a:r>
              <a:rPr err="1"/>
              <a:t>δίκτυο</a:t>
            </a:r>
            <a:r>
              <a:rPr lang="el-GR" altLang="x-none"/>
              <a:t> </a:t>
            </a:r>
            <a:r>
              <a:rPr err="1"/>
              <a:t>έχει</a:t>
            </a:r>
            <a:r>
              <a:rPr lang="el-GR" altLang="x-none"/>
              <a:t> </a:t>
            </a:r>
            <a:r>
              <a:rPr err="1"/>
              <a:t>μια</a:t>
            </a:r>
            <a:r>
              <a:rPr lang="el-GR" altLang="x-none"/>
              <a:t> </a:t>
            </a:r>
            <a:r>
              <a:rPr err="1"/>
              <a:t>τουλάχιστο</a:t>
            </a:r>
            <a:r>
              <a:rPr lang="el-GR" altLang="x-none"/>
              <a:t> </a:t>
            </a:r>
            <a:r>
              <a:rPr err="1"/>
              <a:t>κρίσιμη</a:t>
            </a:r>
            <a:r>
              <a:rPr lang="el-GR" altLang="x-none"/>
              <a:t> </a:t>
            </a:r>
            <a:r>
              <a:rPr err="1"/>
              <a:t>διαδρομή</a:t>
            </a:r>
            <a:endParaRPr err="1"/>
          </a:p>
          <a:p>
            <a:r>
              <a:rPr err="1"/>
              <a:t>Μεγάλη</a:t>
            </a:r>
            <a:r>
              <a:rPr lang="el-GR" altLang="x-none"/>
              <a:t> </a:t>
            </a:r>
            <a:r>
              <a:rPr err="1"/>
              <a:t>σπουδαιότητα</a:t>
            </a:r>
            <a:r>
              <a:rPr lang="el-GR" altLang="x-none"/>
              <a:t> </a:t>
            </a:r>
            <a:r>
              <a:rPr err="1"/>
              <a:t>για</a:t>
            </a:r>
            <a:r>
              <a:rPr lang="el-GR" altLang="x-none"/>
              <a:t> </a:t>
            </a:r>
            <a:r>
              <a:rPr err="1"/>
              <a:t>τις</a:t>
            </a:r>
            <a:r>
              <a:rPr lang="el-GR" altLang="x-none"/>
              <a:t> </a:t>
            </a:r>
            <a:r>
              <a:rPr err="1"/>
              <a:t>καθυστερήσεις</a:t>
            </a:r>
            <a:r>
              <a:rPr lang="el-GR" altLang="x-none"/>
              <a:t> </a:t>
            </a:r>
            <a:r>
              <a:rPr err="1"/>
              <a:t>στο</a:t>
            </a:r>
            <a:r>
              <a:rPr lang="el-GR" altLang="x-none"/>
              <a:t> </a:t>
            </a:r>
            <a:r>
              <a:rPr err="1"/>
              <a:t>έργο</a:t>
            </a:r>
            <a:r>
              <a:rPr lang="el-GR" altLang="x-none"/>
              <a:t> </a:t>
            </a:r>
            <a:r>
              <a:rPr err="1"/>
              <a:t>και</a:t>
            </a:r>
            <a:r>
              <a:rPr lang="el-GR" altLang="x-none"/>
              <a:t> </a:t>
            </a:r>
            <a:r>
              <a:rPr err="1"/>
              <a:t>για</a:t>
            </a:r>
            <a:r>
              <a:rPr lang="el-GR" altLang="x-none"/>
              <a:t> </a:t>
            </a:r>
            <a:r>
              <a:rPr err="1"/>
              <a:t>τη</a:t>
            </a:r>
            <a:r>
              <a:rPr lang="el-GR" altLang="x-none"/>
              <a:t> </a:t>
            </a:r>
            <a:r>
              <a:rPr err="1"/>
              <a:t>μείωση</a:t>
            </a:r>
            <a:r>
              <a:rPr lang="el-GR" altLang="x-none"/>
              <a:t> </a:t>
            </a:r>
            <a:r>
              <a:rPr err="1"/>
              <a:t>της</a:t>
            </a:r>
            <a:r>
              <a:rPr lang="el-GR" altLang="x-none"/>
              <a:t> </a:t>
            </a:r>
            <a:r>
              <a:rPr err="1"/>
              <a:t>διάρκειας</a:t>
            </a:r>
            <a:endParaRPr err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itle 3788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4000" b="1" err="1"/>
              <a:t>Παράδειγμα</a:t>
            </a:r>
            <a:r>
              <a:rPr lang="el-GR" altLang="x-none" sz="4000" b="1"/>
              <a:t> </a:t>
            </a:r>
            <a:r>
              <a:rPr sz="4000" b="1"/>
              <a:t>–</a:t>
            </a:r>
            <a:r>
              <a:rPr lang="el-GR" altLang="x-none" sz="4000" b="1"/>
              <a:t> </a:t>
            </a:r>
            <a:r>
              <a:rPr sz="4000" b="1" err="1"/>
              <a:t>διαμόρφωση</a:t>
            </a:r>
            <a:r>
              <a:rPr lang="el-GR" altLang="x-none" sz="4000" b="1"/>
              <a:t> </a:t>
            </a:r>
            <a:r>
              <a:rPr sz="4000" b="1" err="1"/>
              <a:t>και</a:t>
            </a:r>
            <a:r>
              <a:rPr lang="el-GR" altLang="x-none" sz="4000" b="1"/>
              <a:t> </a:t>
            </a:r>
            <a:r>
              <a:rPr sz="4000" b="1" err="1"/>
              <a:t>επίλυση</a:t>
            </a:r>
            <a:r>
              <a:rPr lang="el-GR" altLang="x-none" sz="4000" b="1"/>
              <a:t> </a:t>
            </a:r>
            <a:r>
              <a:rPr sz="4000" b="1" err="1"/>
              <a:t>δικτύου</a:t>
            </a:r>
            <a:endParaRPr sz="4000"/>
          </a:p>
        </p:txBody>
      </p:sp>
      <p:sp>
        <p:nvSpPr>
          <p:cNvPr id="37891" name="Text Placeholder 3789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686800" cy="1468438"/>
          </a:xfrm>
        </p:spPr>
        <p:txBody>
          <a:bodyPr/>
          <a:p>
            <a:pPr>
              <a:buClrTx/>
              <a:buSzTx/>
              <a:buFontTx/>
              <a:buNone/>
            </a:pPr>
            <a:r>
              <a:rPr sz="2800" err="1"/>
              <a:t>Συναρμολόγηση</a:t>
            </a:r>
            <a:r>
              <a:rPr lang="el-GR" altLang="x-none" sz="2800"/>
              <a:t> </a:t>
            </a:r>
            <a:r>
              <a:rPr sz="2800" err="1"/>
              <a:t>ηλεκτροκινητήρα</a:t>
            </a:r>
            <a:endParaRPr sz="2800"/>
          </a:p>
          <a:p>
            <a:pPr>
              <a:buClrTx/>
              <a:buSzTx/>
              <a:buFontTx/>
            </a:pPr>
            <a:r>
              <a:rPr sz="2800" err="1"/>
              <a:t>Πίνακας</a:t>
            </a:r>
            <a:r>
              <a:rPr lang="el-GR" altLang="x-none" sz="2800"/>
              <a:t> </a:t>
            </a:r>
            <a:r>
              <a:rPr sz="2800" err="1"/>
              <a:t>δραστηριοτήτων</a:t>
            </a:r>
            <a:r>
              <a:rPr lang="el-GR" altLang="x-none" sz="2800"/>
              <a:t> </a:t>
            </a:r>
            <a:r>
              <a:rPr sz="2800"/>
              <a:t>-</a:t>
            </a:r>
            <a:r>
              <a:rPr lang="el-GR" altLang="x-none" sz="2800"/>
              <a:t> </a:t>
            </a:r>
            <a:r>
              <a:rPr sz="2800" err="1"/>
              <a:t>αλληλοεξαρτήσεων</a:t>
            </a:r>
            <a:endParaRPr sz="2800"/>
          </a:p>
        </p:txBody>
      </p:sp>
      <p:graphicFrame>
        <p:nvGraphicFramePr>
          <p:cNvPr id="38011" name="Content Placeholder 38010"/>
          <p:cNvGraphicFramePr/>
          <p:nvPr>
            <p:ph sz="half" idx="2"/>
          </p:nvPr>
        </p:nvGraphicFramePr>
        <p:xfrm>
          <a:off x="323850" y="3068638"/>
          <a:ext cx="8656638" cy="2665413"/>
        </p:xfrm>
        <a:graphic>
          <a:graphicData uri="http://schemas.openxmlformats.org/drawingml/2006/table">
            <a:tbl>
              <a:tblPr/>
              <a:tblGrid>
                <a:gridCol w="2214563"/>
                <a:gridCol w="387350"/>
                <a:gridCol w="387350"/>
                <a:gridCol w="387350"/>
                <a:gridCol w="387350"/>
                <a:gridCol w="387350"/>
                <a:gridCol w="558800"/>
                <a:gridCol w="387350"/>
                <a:gridCol w="404812"/>
                <a:gridCol w="420688"/>
                <a:gridCol w="387350"/>
                <a:gridCol w="588962"/>
                <a:gridCol w="642938"/>
                <a:gridCol w="600075"/>
                <a:gridCol w="514350"/>
              </a:tblGrid>
              <a:tr h="6635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Δραστηριότητα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Α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Β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Γ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Δ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Ε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ΣΤ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Ζ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Η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Θ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Ι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Κ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Λ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Μ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Ν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Διάρκεια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3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4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2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6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1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6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4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7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9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2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9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10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2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3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Προηγούμενη</a:t>
                      </a:r>
                      <a:endParaRPr lang="el-GR" altLang="x-none" sz="2400"/>
                    </a:p>
                    <a:p>
                      <a:pPr marL="0" lvl="0" indent="0">
                        <a:buNone/>
                      </a:pPr>
                      <a:r>
                        <a:rPr lang="el-GR" altLang="x-none" sz="2400" dirty="0"/>
                        <a:t>δραστηριοτητα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-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Α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Α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Α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Β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Β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Ε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Γ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Γ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Δ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Θ,Ι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Η, </a:t>
                      </a:r>
                      <a:endParaRPr lang="el-GR" altLang="x-none" sz="2400"/>
                    </a:p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ΣΤ,</a:t>
                      </a:r>
                      <a:endParaRPr lang="el-GR" altLang="x-none" sz="2400"/>
                    </a:p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 Ζ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Κ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l-GR" altLang="x-none" sz="2400"/>
                        <a:t>Λ,Μ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3993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4000" b="1" err="1"/>
              <a:t>Ζητούμενα</a:t>
            </a:r>
            <a:br>
              <a:rPr sz="4000"/>
            </a:br>
            <a:endParaRPr sz="4000"/>
          </a:p>
        </p:txBody>
      </p:sp>
      <p:sp>
        <p:nvSpPr>
          <p:cNvPr id="39939" name="Text Placeholder 39938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p/>
          <a:p>
            <a:r>
              <a:rPr err="1"/>
              <a:t>Σχεδιασμός</a:t>
            </a:r>
            <a:endParaRPr err="1"/>
          </a:p>
          <a:p>
            <a:r>
              <a:rPr err="1"/>
              <a:t>Υπολογισμός</a:t>
            </a:r>
            <a:r>
              <a:rPr lang="el-GR" altLang="x-none"/>
              <a:t> </a:t>
            </a:r>
            <a:r>
              <a:rPr err="1"/>
              <a:t>ελάχιστης</a:t>
            </a:r>
            <a:r>
              <a:rPr lang="el-GR" altLang="x-none"/>
              <a:t> </a:t>
            </a:r>
            <a:r>
              <a:rPr err="1"/>
              <a:t>διάρκειας</a:t>
            </a:r>
            <a:r>
              <a:rPr lang="el-GR" altLang="x-none"/>
              <a:t> </a:t>
            </a:r>
            <a:r>
              <a:rPr err="1"/>
              <a:t>έργου</a:t>
            </a:r>
            <a:endParaRPr err="1"/>
          </a:p>
          <a:p>
            <a:r>
              <a:rPr err="1"/>
              <a:t>Χρονικά</a:t>
            </a:r>
            <a:r>
              <a:rPr lang="el-GR" altLang="x-none"/>
              <a:t> </a:t>
            </a:r>
            <a:r>
              <a:rPr err="1"/>
              <a:t>περιθώρια</a:t>
            </a:r>
            <a:endParaRPr err="1"/>
          </a:p>
          <a:p>
            <a:r>
              <a:rPr err="1"/>
              <a:t>Κρίσιμη</a:t>
            </a:r>
            <a:r>
              <a:rPr lang="el-GR" altLang="x-none"/>
              <a:t> </a:t>
            </a:r>
            <a:r>
              <a:rPr err="1"/>
              <a:t>διαδρομή</a:t>
            </a:r>
            <a:endParaRPr err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2035</Words>
  <Application>WPS Presentation</Application>
  <PresentationFormat>Προβολή στην οθόνη</PresentationFormat>
  <Paragraphs>431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Arial Unicode MS</vt:lpstr>
      <vt:lpstr>Calibri</vt:lpstr>
      <vt:lpstr>Times New Roman</vt:lpstr>
      <vt:lpstr>Προεπιλεγμένη σχεδίαση</vt:lpstr>
      <vt:lpstr> Δικτυωτή  ανάλυση</vt:lpstr>
      <vt:lpstr>Βασικοί ορισμοί (1)</vt:lpstr>
      <vt:lpstr>Βασικοί ορισμοί(2)</vt:lpstr>
      <vt:lpstr>Βασικοί ορισμοί (3)</vt:lpstr>
      <vt:lpstr>Βασικοί ορισμοί(4)</vt:lpstr>
      <vt:lpstr>Βασικοί ορισμοί (5)</vt:lpstr>
      <vt:lpstr>Κρίσιμη διαδρομή</vt:lpstr>
      <vt:lpstr>Παράδειγμα – διαμόρφωση και επίλυση δικτύου</vt:lpstr>
      <vt:lpstr>Ζητούμενα </vt:lpstr>
      <vt:lpstr>Σχεδιασμός δικτύου</vt:lpstr>
      <vt:lpstr>Χρονικά μεγέθη δραστηριοτήτων</vt:lpstr>
      <vt:lpstr>Επίλυση δικτύου</vt:lpstr>
      <vt:lpstr>Συμπεράσματα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Δικτυωτή  ανάλυση</dc:title>
  <dc:creator>spyros</dc:creator>
  <cp:lastModifiedBy>spanetsos</cp:lastModifiedBy>
  <cp:revision>11</cp:revision>
  <dcterms:created xsi:type="dcterms:W3CDTF">2010-04-30T04:13:00Z</dcterms:created>
  <dcterms:modified xsi:type="dcterms:W3CDTF">2025-01-30T08:40:08Z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993B17AAF7DC4C9FB11562C11D9DA5B8_13</vt:lpwstr>
  </property>
  <property fmtid="{D5CDD505-2E9C-101B-9397-08002B2CF9AE}" pid="3" name="KSOProductBuildVer">
    <vt:lpwstr>1033-12.2.0.19805</vt:lpwstr>
  </property>
</Properties>
</file>