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handoutMasterIdLst>
    <p:handoutMasterId r:id="rId44"/>
  </p:handoutMasterIdLst>
  <p:sldIdLst>
    <p:sldId id="256" r:id="rId2"/>
    <p:sldId id="283" r:id="rId3"/>
    <p:sldId id="268" r:id="rId4"/>
    <p:sldId id="263" r:id="rId5"/>
    <p:sldId id="269" r:id="rId6"/>
    <p:sldId id="270" r:id="rId7"/>
    <p:sldId id="276" r:id="rId8"/>
    <p:sldId id="277" r:id="rId9"/>
    <p:sldId id="278" r:id="rId10"/>
    <p:sldId id="279" r:id="rId11"/>
    <p:sldId id="282" r:id="rId12"/>
    <p:sldId id="280" r:id="rId13"/>
    <p:sldId id="281" r:id="rId14"/>
    <p:sldId id="272" r:id="rId15"/>
    <p:sldId id="271" r:id="rId16"/>
    <p:sldId id="285" r:id="rId17"/>
    <p:sldId id="273" r:id="rId18"/>
    <p:sldId id="274" r:id="rId19"/>
    <p:sldId id="275" r:id="rId20"/>
    <p:sldId id="284" r:id="rId21"/>
    <p:sldId id="286" r:id="rId22"/>
    <p:sldId id="294" r:id="rId23"/>
    <p:sldId id="287" r:id="rId24"/>
    <p:sldId id="288" r:id="rId25"/>
    <p:sldId id="289" r:id="rId26"/>
    <p:sldId id="290" r:id="rId27"/>
    <p:sldId id="291" r:id="rId28"/>
    <p:sldId id="292" r:id="rId29"/>
    <p:sldId id="293" r:id="rId30"/>
    <p:sldId id="295" r:id="rId31"/>
    <p:sldId id="296" r:id="rId32"/>
    <p:sldId id="297" r:id="rId33"/>
    <p:sldId id="298" r:id="rId34"/>
    <p:sldId id="299" r:id="rId35"/>
    <p:sldId id="300" r:id="rId36"/>
    <p:sldId id="301" r:id="rId37"/>
    <p:sldId id="302" r:id="rId38"/>
    <p:sldId id="307" r:id="rId39"/>
    <p:sldId id="304" r:id="rId40"/>
    <p:sldId id="305" r:id="rId41"/>
    <p:sldId id="306" r:id="rId42"/>
  </p:sldIdLst>
  <p:sldSz cx="9144000" cy="6858000" type="screen4x3"/>
  <p:notesSz cx="7077075" cy="9077325"/>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E91B"/>
    <a:srgbClr val="9ADD15"/>
    <a:srgbClr val="D0F488"/>
    <a:srgbClr val="D1F4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448" autoAdjust="0"/>
  </p:normalViewPr>
  <p:slideViewPr>
    <p:cSldViewPr>
      <p:cViewPr>
        <p:scale>
          <a:sx n="70" d="100"/>
          <a:sy n="70" d="100"/>
        </p:scale>
        <p:origin x="-130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5402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l-GR"/>
          </a:p>
        </p:txBody>
      </p:sp>
      <p:sp>
        <p:nvSpPr>
          <p:cNvPr id="3" name="Date Placeholder 2"/>
          <p:cNvSpPr>
            <a:spLocks noGrp="1"/>
          </p:cNvSpPr>
          <p:nvPr>
            <p:ph type="dt" sz="quarter" idx="1"/>
          </p:nvPr>
        </p:nvSpPr>
        <p:spPr>
          <a:xfrm>
            <a:off x="4008438" y="0"/>
            <a:ext cx="3067050" cy="454025"/>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3929B192-C914-4FBC-8118-2EDD641C7CD4}" type="datetimeFigureOut">
              <a:rPr lang="el-GR"/>
              <a:pPr>
                <a:defRPr/>
              </a:pPr>
              <a:t>21/2/2020</a:t>
            </a:fld>
            <a:endParaRPr lang="el-GR"/>
          </a:p>
        </p:txBody>
      </p:sp>
      <p:sp>
        <p:nvSpPr>
          <p:cNvPr id="4" name="Footer Placeholder 3"/>
          <p:cNvSpPr>
            <a:spLocks noGrp="1"/>
          </p:cNvSpPr>
          <p:nvPr>
            <p:ph type="ftr" sz="quarter" idx="2"/>
          </p:nvPr>
        </p:nvSpPr>
        <p:spPr>
          <a:xfrm>
            <a:off x="0" y="8621713"/>
            <a:ext cx="3067050" cy="45402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l-GR"/>
          </a:p>
        </p:txBody>
      </p:sp>
      <p:sp>
        <p:nvSpPr>
          <p:cNvPr id="5" name="Slide Number Placeholder 4"/>
          <p:cNvSpPr>
            <a:spLocks noGrp="1"/>
          </p:cNvSpPr>
          <p:nvPr>
            <p:ph type="sldNum" sz="quarter" idx="3"/>
          </p:nvPr>
        </p:nvSpPr>
        <p:spPr>
          <a:xfrm>
            <a:off x="4008438" y="8621713"/>
            <a:ext cx="3067050" cy="454025"/>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8A6684FF-C435-4D01-9C73-230EC4F1A49E}" type="slidenum">
              <a:rPr lang="el-GR"/>
              <a:pPr>
                <a:defRPr/>
              </a:pPr>
              <a:t>‹#›</a:t>
            </a:fld>
            <a:endParaRPr lang="el-GR"/>
          </a:p>
        </p:txBody>
      </p:sp>
    </p:spTree>
    <p:extLst>
      <p:ext uri="{BB962C8B-B14F-4D97-AF65-F5344CB8AC3E}">
        <p14:creationId xmlns:p14="http://schemas.microsoft.com/office/powerpoint/2010/main" val="1564686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3067050" cy="45402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l-GR"/>
          </a:p>
        </p:txBody>
      </p:sp>
      <p:sp>
        <p:nvSpPr>
          <p:cNvPr id="3" name="Θέση ημερομηνίας 2"/>
          <p:cNvSpPr>
            <a:spLocks noGrp="1"/>
          </p:cNvSpPr>
          <p:nvPr>
            <p:ph type="dt" idx="1"/>
          </p:nvPr>
        </p:nvSpPr>
        <p:spPr>
          <a:xfrm>
            <a:off x="4008438" y="0"/>
            <a:ext cx="3067050" cy="454025"/>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F7B01E89-7B60-4328-A24D-7748956BFED9}" type="datetimeFigureOut">
              <a:rPr lang="el-GR"/>
              <a:pPr>
                <a:defRPr/>
              </a:pPr>
              <a:t>21/2/2020</a:t>
            </a:fld>
            <a:endParaRPr lang="el-GR"/>
          </a:p>
        </p:txBody>
      </p:sp>
      <p:sp>
        <p:nvSpPr>
          <p:cNvPr id="4" name="Θέση εικόνας διαφάνειας 3"/>
          <p:cNvSpPr>
            <a:spLocks noGrp="1" noRot="1" noChangeAspect="1"/>
          </p:cNvSpPr>
          <p:nvPr>
            <p:ph type="sldImg" idx="2"/>
          </p:nvPr>
        </p:nvSpPr>
        <p:spPr>
          <a:xfrm>
            <a:off x="1270000" y="681038"/>
            <a:ext cx="4537075" cy="34036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Θέση σημειώσεων 4"/>
          <p:cNvSpPr>
            <a:spLocks noGrp="1"/>
          </p:cNvSpPr>
          <p:nvPr>
            <p:ph type="body" sz="quarter" idx="3"/>
          </p:nvPr>
        </p:nvSpPr>
        <p:spPr>
          <a:xfrm>
            <a:off x="708025" y="4311650"/>
            <a:ext cx="5661025" cy="4084638"/>
          </a:xfrm>
          <a:prstGeom prst="rect">
            <a:avLst/>
          </a:prstGeom>
        </p:spPr>
        <p:txBody>
          <a:bodyPr vert="horz" lIns="91440" tIns="45720" rIns="91440" bIns="45720" rtlCol="0"/>
          <a:lstStyle/>
          <a:p>
            <a:pPr lvl="0"/>
            <a:r>
              <a:rPr lang="el-GR" noProof="0" smtClean="0"/>
              <a:t>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Θέση υποσέλιδου 5"/>
          <p:cNvSpPr>
            <a:spLocks noGrp="1"/>
          </p:cNvSpPr>
          <p:nvPr>
            <p:ph type="ftr" sz="quarter" idx="4"/>
          </p:nvPr>
        </p:nvSpPr>
        <p:spPr>
          <a:xfrm>
            <a:off x="0" y="8621713"/>
            <a:ext cx="3067050" cy="45402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l-GR"/>
          </a:p>
        </p:txBody>
      </p:sp>
      <p:sp>
        <p:nvSpPr>
          <p:cNvPr id="7" name="Θέση αριθμού διαφάνειας 6"/>
          <p:cNvSpPr>
            <a:spLocks noGrp="1"/>
          </p:cNvSpPr>
          <p:nvPr>
            <p:ph type="sldNum" sz="quarter" idx="5"/>
          </p:nvPr>
        </p:nvSpPr>
        <p:spPr>
          <a:xfrm>
            <a:off x="4008438" y="8621713"/>
            <a:ext cx="3067050" cy="454025"/>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B30D5A97-3750-40E8-B24F-86D3635D5834}" type="slidenum">
              <a:rPr lang="el-GR"/>
              <a:pPr>
                <a:defRPr/>
              </a:pPr>
              <a:t>‹#›</a:t>
            </a:fld>
            <a:endParaRPr lang="el-GR"/>
          </a:p>
        </p:txBody>
      </p:sp>
    </p:spTree>
    <p:extLst>
      <p:ext uri="{BB962C8B-B14F-4D97-AF65-F5344CB8AC3E}">
        <p14:creationId xmlns:p14="http://schemas.microsoft.com/office/powerpoint/2010/main" val="395157065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 name="Group 42"/>
          <p:cNvGrpSpPr>
            <a:grpSpLocks/>
          </p:cNvGrpSpPr>
          <p:nvPr/>
        </p:nvGrpSpPr>
        <p:grpSpPr bwMode="auto">
          <a:xfrm>
            <a:off x="-382588" y="0"/>
            <a:ext cx="9932988" cy="6858000"/>
            <a:chOff x="-382404" y="0"/>
            <a:chExt cx="9932332" cy="6858000"/>
          </a:xfrm>
        </p:grpSpPr>
        <p:grpSp>
          <p:nvGrpSpPr>
            <p:cNvPr id="5" name="Group 44"/>
            <p:cNvGrpSpPr>
              <a:grpSpLocks/>
            </p:cNvGrpSpPr>
            <p:nvPr/>
          </p:nvGrpSpPr>
          <p:grpSpPr bwMode="auto">
            <a:xfrm>
              <a:off x="159" y="0"/>
              <a:ext cx="9143396" cy="6858000"/>
              <a:chOff x="159" y="0"/>
              <a:chExt cx="9143396" cy="6858000"/>
            </a:xfrm>
          </p:grpSpPr>
          <p:grpSp>
            <p:nvGrpSpPr>
              <p:cNvPr id="28" name="Group 4"/>
              <p:cNvGrpSpPr>
                <a:grpSpLocks/>
              </p:cNvGrpSpPr>
              <p:nvPr/>
            </p:nvGrpSpPr>
            <p:grpSpPr bwMode="auto">
              <a:xfrm>
                <a:off x="159" y="0"/>
                <a:ext cx="2514434" cy="6858000"/>
                <a:chOff x="159" y="0"/>
                <a:chExt cx="2514434" cy="6858000"/>
              </a:xfrm>
            </p:grpSpPr>
            <p:sp>
              <p:nvSpPr>
                <p:cNvPr id="40" name="Rectangle 114"/>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1"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29" name="Group 5"/>
              <p:cNvGrpSpPr>
                <a:grpSpLocks/>
              </p:cNvGrpSpPr>
              <p:nvPr/>
            </p:nvGrpSpPr>
            <p:grpSpPr bwMode="auto">
              <a:xfrm>
                <a:off x="422406" y="0"/>
                <a:ext cx="2514434" cy="6858000"/>
                <a:chOff x="-504" y="0"/>
                <a:chExt cx="2514434" cy="6858000"/>
              </a:xfrm>
            </p:grpSpPr>
            <p:sp>
              <p:nvSpPr>
                <p:cNvPr id="37" name="Rectangle 84"/>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Rectangle 85"/>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113"/>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9"/>
              <p:cNvGrpSpPr>
                <a:grpSpLocks/>
              </p:cNvGrpSpPr>
              <p:nvPr/>
            </p:nvGrpSpPr>
            <p:grpSpPr bwMode="auto">
              <a:xfrm rot="10800000">
                <a:off x="6629121" y="0"/>
                <a:ext cx="2514434" cy="6858000"/>
                <a:chOff x="445" y="0"/>
                <a:chExt cx="2514434" cy="6858000"/>
              </a:xfrm>
            </p:grpSpPr>
            <p:sp>
              <p:nvSpPr>
                <p:cNvPr id="34" name="Rectangle 77"/>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Rectangle 78"/>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80"/>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1" name="Rectangle 74"/>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Rectangle 75"/>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6"/>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6" name="Freeform 44"/>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7" name="Freeform 4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50"/>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51"/>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Hexagon 52"/>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Hexagon 53"/>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4"/>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5"/>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56"/>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Freeform 57"/>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Hexagon 58"/>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59"/>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0"/>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1"/>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2"/>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3"/>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4"/>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5"/>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66"/>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Freeform 67"/>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68"/>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3" name="Rectangle 45"/>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4" name="Rectangle 46"/>
          <p:cNvSpPr/>
          <p:nvPr/>
        </p:nvSpPr>
        <p:spPr>
          <a:xfrm>
            <a:off x="4649788" y="-22225"/>
            <a:ext cx="3505200" cy="23129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49"/>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88"/>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l-GR" smtClean="0"/>
              <a:t>Στυλ κύριου τίτλου</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7" name="Date Placeholder 3"/>
          <p:cNvSpPr>
            <a:spLocks noGrp="1"/>
          </p:cNvSpPr>
          <p:nvPr>
            <p:ph type="dt" sz="half" idx="10"/>
          </p:nvPr>
        </p:nvSpPr>
        <p:spPr>
          <a:xfrm>
            <a:off x="4738688" y="1516063"/>
            <a:ext cx="2133600" cy="752475"/>
          </a:xfrm>
        </p:spPr>
        <p:txBody>
          <a:bodyPr anchor="b"/>
          <a:lstStyle>
            <a:lvl1pPr algn="l">
              <a:defRPr sz="2400" smtClean="0"/>
            </a:lvl1pPr>
          </a:lstStyle>
          <a:p>
            <a:pPr>
              <a:defRPr/>
            </a:pPr>
            <a:fld id="{E92A6105-5513-413F-AFEC-9979CFAE16A2}" type="datetimeFigureOut">
              <a:rPr lang="el-GR"/>
              <a:pPr>
                <a:defRPr/>
              </a:pPr>
              <a:t>21/2/2020</a:t>
            </a:fld>
            <a:endParaRPr lang="el-GR"/>
          </a:p>
        </p:txBody>
      </p:sp>
      <p:sp>
        <p:nvSpPr>
          <p:cNvPr id="48" name="Footer Placeholder 4"/>
          <p:cNvSpPr>
            <a:spLocks noGrp="1"/>
          </p:cNvSpPr>
          <p:nvPr>
            <p:ph type="ftr" sz="quarter" idx="11"/>
          </p:nvPr>
        </p:nvSpPr>
        <p:spPr>
          <a:xfrm>
            <a:off x="5303838" y="5719763"/>
            <a:ext cx="2830512" cy="365125"/>
          </a:xfrm>
        </p:spPr>
        <p:txBody>
          <a:bodyPr>
            <a:normAutofit/>
          </a:bodyPr>
          <a:lstStyle>
            <a:lvl1pPr>
              <a:defRPr>
                <a:solidFill>
                  <a:schemeClr val="accent1"/>
                </a:solidFill>
              </a:defRPr>
            </a:lvl1pPr>
          </a:lstStyle>
          <a:p>
            <a:pPr>
              <a:defRPr/>
            </a:pPr>
            <a:endParaRPr lang="el-GR"/>
          </a:p>
        </p:txBody>
      </p:sp>
      <p:sp>
        <p:nvSpPr>
          <p:cNvPr id="49" name="Slide Number Placeholder 5"/>
          <p:cNvSpPr>
            <a:spLocks noGrp="1"/>
          </p:cNvSpPr>
          <p:nvPr>
            <p:ph type="sldNum" sz="quarter" idx="12"/>
          </p:nvPr>
        </p:nvSpPr>
        <p:spPr>
          <a:xfrm>
            <a:off x="4649788" y="5719763"/>
            <a:ext cx="642937" cy="365125"/>
          </a:xfrm>
        </p:spPr>
        <p:txBody>
          <a:bodyPr/>
          <a:lstStyle>
            <a:lvl1pPr>
              <a:defRPr smtClean="0">
                <a:solidFill>
                  <a:schemeClr val="accent1"/>
                </a:solidFill>
              </a:defRPr>
            </a:lvl1pPr>
          </a:lstStyle>
          <a:p>
            <a:pPr>
              <a:defRPr/>
            </a:pPr>
            <a:fld id="{D4C94906-A947-4A23-81D4-2495D84ED81E}"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lvl1pPr>
              <a:defRPr/>
            </a:lvl1pPr>
          </a:lstStyle>
          <a:p>
            <a:pPr>
              <a:defRPr/>
            </a:pPr>
            <a:fld id="{E1C70A37-A0B0-4F58-BE3A-073D2D73DCF9}" type="datetimeFigureOut">
              <a:rPr lang="el-GR"/>
              <a:pPr>
                <a:defRPr/>
              </a:pPr>
              <a:t>21/2/2020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3B117620-ADF0-40FE-81C8-C94DA58C1D55}"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l-GR" smtClean="0"/>
              <a:t>Στυλ κύριου τίτλου</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lvl1pPr>
              <a:defRPr/>
            </a:lvl1pPr>
          </a:lstStyle>
          <a:p>
            <a:pPr>
              <a:defRPr/>
            </a:pPr>
            <a:fld id="{2187D1C6-8A2A-4C3F-8D5F-B3204C018B73}" type="datetimeFigureOut">
              <a:rPr lang="el-GR"/>
              <a:pPr>
                <a:defRPr/>
              </a:pPr>
              <a:t>21/2/2020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E99B9020-ECB1-4501-8F81-5A65A3FBD31E}"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lvl1pPr>
              <a:defRPr/>
            </a:lvl1pPr>
          </a:lstStyle>
          <a:p>
            <a:pPr>
              <a:defRPr/>
            </a:pPr>
            <a:fld id="{C25823EC-31A8-48FB-9484-835079BF83FF}" type="datetimeFigureOut">
              <a:rPr lang="el-GR"/>
              <a:pPr>
                <a:defRPr/>
              </a:pPr>
              <a:t>21/2/2020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047987DB-E615-436E-9F9B-7C64F33477D6}"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lstStyle>
            <a:lvl1pPr algn="l">
              <a:defRPr sz="4000" b="0" cap="none" baseline="0"/>
            </a:lvl1pPr>
          </a:lstStyle>
          <a:p>
            <a:r>
              <a:rPr lang="el-GR" smtClean="0"/>
              <a:t>Στυλ κύριου τίτλου</a:t>
            </a:r>
            <a:endParaRPr lang="en-US" dirty="0"/>
          </a:p>
        </p:txBody>
      </p:sp>
      <p:sp>
        <p:nvSpPr>
          <p:cNvPr id="3" name="Text Placeholder 2"/>
          <p:cNvSpPr>
            <a:spLocks noGrp="1"/>
          </p:cNvSpPr>
          <p:nvPr>
            <p:ph type="body" idx="1"/>
          </p:nvPr>
        </p:nvSpPr>
        <p:spPr>
          <a:xfrm>
            <a:off x="1258645" y="4267200"/>
            <a:ext cx="6637467" cy="152041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lvl1pPr>
              <a:defRPr/>
            </a:lvl1pPr>
          </a:lstStyle>
          <a:p>
            <a:pPr>
              <a:defRPr/>
            </a:pPr>
            <a:fld id="{C2654A81-943E-4421-86CA-7EA7FFA8DF5F}" type="datetimeFigureOut">
              <a:rPr lang="el-GR"/>
              <a:pPr>
                <a:defRPr/>
              </a:pPr>
              <a:t>21/2/2020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4E8D42D5-F7D5-44AE-95B6-054DD4295DC8}"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Date Placeholder 3"/>
          <p:cNvSpPr>
            <a:spLocks noGrp="1"/>
          </p:cNvSpPr>
          <p:nvPr>
            <p:ph type="dt" sz="half" idx="15"/>
          </p:nvPr>
        </p:nvSpPr>
        <p:spPr/>
        <p:txBody>
          <a:bodyPr/>
          <a:lstStyle>
            <a:lvl1pPr>
              <a:defRPr/>
            </a:lvl1pPr>
          </a:lstStyle>
          <a:p>
            <a:pPr>
              <a:defRPr/>
            </a:pPr>
            <a:fld id="{FD823738-414F-4B75-8352-4B7779C91C34}" type="datetimeFigureOut">
              <a:rPr lang="el-GR"/>
              <a:pPr>
                <a:defRPr/>
              </a:pPr>
              <a:t>21/2/2020</a:t>
            </a:fld>
            <a:endParaRPr lang="el-GR"/>
          </a:p>
        </p:txBody>
      </p:sp>
      <p:sp>
        <p:nvSpPr>
          <p:cNvPr id="6" name="Footer Placeholder 4"/>
          <p:cNvSpPr>
            <a:spLocks noGrp="1"/>
          </p:cNvSpPr>
          <p:nvPr>
            <p:ph type="ftr" sz="quarter" idx="16"/>
          </p:nvPr>
        </p:nvSpPr>
        <p:spPr/>
        <p:txBody>
          <a:bodyPr/>
          <a:lstStyle>
            <a:lvl1pPr>
              <a:defRPr/>
            </a:lvl1pPr>
          </a:lstStyle>
          <a:p>
            <a:pPr>
              <a:defRPr/>
            </a:pPr>
            <a:endParaRPr lang="el-GR"/>
          </a:p>
        </p:txBody>
      </p:sp>
      <p:sp>
        <p:nvSpPr>
          <p:cNvPr id="7" name="Slide Number Placeholder 5"/>
          <p:cNvSpPr>
            <a:spLocks noGrp="1"/>
          </p:cNvSpPr>
          <p:nvPr>
            <p:ph type="sldNum" sz="quarter" idx="17"/>
          </p:nvPr>
        </p:nvSpPr>
        <p:spPr/>
        <p:txBody>
          <a:bodyPr/>
          <a:lstStyle>
            <a:lvl1pPr>
              <a:defRPr/>
            </a:lvl1pPr>
          </a:lstStyle>
          <a:p>
            <a:pPr>
              <a:defRPr/>
            </a:pPr>
            <a:fld id="{19062146-AC4F-4641-9386-0E0425393040}"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lvl1pPr>
              <a:defRPr/>
            </a:lvl1pPr>
          </a:lstStyle>
          <a:p>
            <a:pPr>
              <a:defRPr/>
            </a:pPr>
            <a:fld id="{3E7AD5D1-0926-4032-8A44-E6FD15AF2249}" type="datetimeFigureOut">
              <a:rPr lang="el-GR"/>
              <a:pPr>
                <a:defRPr/>
              </a:pPr>
              <a:t>21/2/2020</a:t>
            </a:fld>
            <a:endParaRPr lang="el-GR"/>
          </a:p>
        </p:txBody>
      </p:sp>
      <p:sp>
        <p:nvSpPr>
          <p:cNvPr id="8" name="Footer Placeholder 4"/>
          <p:cNvSpPr>
            <a:spLocks noGrp="1"/>
          </p:cNvSpPr>
          <p:nvPr>
            <p:ph type="ftr" sz="quarter" idx="11"/>
          </p:nvPr>
        </p:nvSpPr>
        <p:spPr/>
        <p:txBody>
          <a:bodyPr/>
          <a:lstStyle>
            <a:lvl1pPr>
              <a:defRPr/>
            </a:lvl1pPr>
          </a:lstStyle>
          <a:p>
            <a:pPr>
              <a:defRPr/>
            </a:pPr>
            <a:endParaRPr lang="el-GR"/>
          </a:p>
        </p:txBody>
      </p:sp>
      <p:sp>
        <p:nvSpPr>
          <p:cNvPr id="9" name="Slide Number Placeholder 5"/>
          <p:cNvSpPr>
            <a:spLocks noGrp="1"/>
          </p:cNvSpPr>
          <p:nvPr>
            <p:ph type="sldNum" sz="quarter" idx="12"/>
          </p:nvPr>
        </p:nvSpPr>
        <p:spPr/>
        <p:txBody>
          <a:bodyPr/>
          <a:lstStyle>
            <a:lvl1pPr>
              <a:defRPr/>
            </a:lvl1pPr>
          </a:lstStyle>
          <a:p>
            <a:pPr>
              <a:defRPr/>
            </a:pPr>
            <a:fld id="{54F6EEBB-2BB5-4CBD-AC3A-88B8BCFB5EFF}"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Date Placeholder 3"/>
          <p:cNvSpPr>
            <a:spLocks noGrp="1"/>
          </p:cNvSpPr>
          <p:nvPr>
            <p:ph type="dt" sz="half" idx="10"/>
          </p:nvPr>
        </p:nvSpPr>
        <p:spPr/>
        <p:txBody>
          <a:bodyPr/>
          <a:lstStyle>
            <a:lvl1pPr>
              <a:defRPr/>
            </a:lvl1pPr>
          </a:lstStyle>
          <a:p>
            <a:pPr>
              <a:defRPr/>
            </a:pPr>
            <a:fld id="{DE84A2F0-6F6F-4995-AA1E-E09B1F491392}" type="datetimeFigureOut">
              <a:rPr lang="el-GR"/>
              <a:pPr>
                <a:defRPr/>
              </a:pPr>
              <a:t>21/2/2020</a:t>
            </a:fld>
            <a:endParaRPr lang="el-GR"/>
          </a:p>
        </p:txBody>
      </p:sp>
      <p:sp>
        <p:nvSpPr>
          <p:cNvPr id="4" name="Footer Placeholder 4"/>
          <p:cNvSpPr>
            <a:spLocks noGrp="1"/>
          </p:cNvSpPr>
          <p:nvPr>
            <p:ph type="ftr" sz="quarter" idx="11"/>
          </p:nvPr>
        </p:nvSpPr>
        <p:spPr/>
        <p:txBody>
          <a:bodyPr/>
          <a:lstStyle>
            <a:lvl1pPr>
              <a:defRPr/>
            </a:lvl1pPr>
          </a:lstStyle>
          <a:p>
            <a:pPr>
              <a:defRPr/>
            </a:pPr>
            <a:endParaRPr lang="el-GR"/>
          </a:p>
        </p:txBody>
      </p:sp>
      <p:sp>
        <p:nvSpPr>
          <p:cNvPr id="5" name="Slide Number Placeholder 5"/>
          <p:cNvSpPr>
            <a:spLocks noGrp="1"/>
          </p:cNvSpPr>
          <p:nvPr>
            <p:ph type="sldNum" sz="quarter" idx="12"/>
          </p:nvPr>
        </p:nvSpPr>
        <p:spPr/>
        <p:txBody>
          <a:bodyPr/>
          <a:lstStyle>
            <a:lvl1pPr>
              <a:defRPr/>
            </a:lvl1pPr>
          </a:lstStyle>
          <a:p>
            <a:pPr>
              <a:defRPr/>
            </a:pPr>
            <a:fld id="{31BFE286-278A-41CD-AA3D-CD398A46A36B}"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2A42793-5810-4FB1-9841-768C20A4BB60}" type="datetimeFigureOut">
              <a:rPr lang="el-GR"/>
              <a:pPr>
                <a:defRPr/>
              </a:pPr>
              <a:t>21/2/2020</a:t>
            </a:fld>
            <a:endParaRPr lang="el-GR"/>
          </a:p>
        </p:txBody>
      </p:sp>
      <p:sp>
        <p:nvSpPr>
          <p:cNvPr id="3" name="Footer Placeholder 4"/>
          <p:cNvSpPr>
            <a:spLocks noGrp="1"/>
          </p:cNvSpPr>
          <p:nvPr>
            <p:ph type="ftr" sz="quarter" idx="11"/>
          </p:nvPr>
        </p:nvSpPr>
        <p:spPr/>
        <p:txBody>
          <a:bodyPr/>
          <a:lstStyle>
            <a:lvl1pPr>
              <a:defRPr/>
            </a:lvl1pPr>
          </a:lstStyle>
          <a:p>
            <a:pPr>
              <a:defRPr/>
            </a:pPr>
            <a:endParaRPr lang="el-GR"/>
          </a:p>
        </p:txBody>
      </p:sp>
      <p:sp>
        <p:nvSpPr>
          <p:cNvPr id="4" name="Slide Number Placeholder 5"/>
          <p:cNvSpPr>
            <a:spLocks noGrp="1"/>
          </p:cNvSpPr>
          <p:nvPr>
            <p:ph type="sldNum" sz="quarter" idx="12"/>
          </p:nvPr>
        </p:nvSpPr>
        <p:spPr/>
        <p:txBody>
          <a:bodyPr/>
          <a:lstStyle>
            <a:lvl1pPr>
              <a:defRPr/>
            </a:lvl1pPr>
          </a:lstStyle>
          <a:p>
            <a:pPr>
              <a:defRPr/>
            </a:pPr>
            <a:fld id="{B2C19CCD-F145-4594-96D0-0D128066A342}"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5" name="Group 43"/>
          <p:cNvGrpSpPr>
            <a:grpSpLocks/>
          </p:cNvGrpSpPr>
          <p:nvPr/>
        </p:nvGrpSpPr>
        <p:grpSpPr bwMode="auto">
          <a:xfrm>
            <a:off x="-382588" y="0"/>
            <a:ext cx="9932988" cy="6858000"/>
            <a:chOff x="-382404" y="0"/>
            <a:chExt cx="9932332" cy="6858000"/>
          </a:xfrm>
        </p:grpSpPr>
        <p:grpSp>
          <p:nvGrpSpPr>
            <p:cNvPr id="6" name="Group 44"/>
            <p:cNvGrpSpPr>
              <a:grpSpLocks/>
            </p:cNvGrpSpPr>
            <p:nvPr/>
          </p:nvGrpSpPr>
          <p:grpSpPr bwMode="auto">
            <a:xfrm>
              <a:off x="159" y="0"/>
              <a:ext cx="9143396" cy="6858000"/>
              <a:chOff x="159" y="0"/>
              <a:chExt cx="9143396" cy="6858000"/>
            </a:xfrm>
          </p:grpSpPr>
          <p:grpSp>
            <p:nvGrpSpPr>
              <p:cNvPr id="29" name="Group 4"/>
              <p:cNvGrpSpPr>
                <a:grpSpLocks/>
              </p:cNvGrpSpPr>
              <p:nvPr/>
            </p:nvGrpSpPr>
            <p:grpSpPr bwMode="auto">
              <a:xfrm>
                <a:off x="159" y="0"/>
                <a:ext cx="2514434" cy="6858000"/>
                <a:chOff x="159" y="0"/>
                <a:chExt cx="2514434" cy="6858000"/>
              </a:xfrm>
            </p:grpSpPr>
            <p:sp>
              <p:nvSpPr>
                <p:cNvPr id="41" name="Rectangle 83"/>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5"/>
              <p:cNvGrpSpPr>
                <a:grpSpLocks/>
              </p:cNvGrpSpPr>
              <p:nvPr/>
            </p:nvGrpSpPr>
            <p:grpSpPr bwMode="auto">
              <a:xfrm>
                <a:off x="422406" y="0"/>
                <a:ext cx="2514434" cy="6858000"/>
                <a:chOff x="-504" y="0"/>
                <a:chExt cx="2514434" cy="6858000"/>
              </a:xfrm>
            </p:grpSpPr>
            <p:sp>
              <p:nvSpPr>
                <p:cNvPr id="38" name="Rectangle 80"/>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81"/>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ectangle 82"/>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1" name="Group 9"/>
              <p:cNvGrpSpPr>
                <a:grpSpLocks/>
              </p:cNvGrpSpPr>
              <p:nvPr/>
            </p:nvGrpSpPr>
            <p:grpSpPr bwMode="auto">
              <a:xfrm rot="10800000">
                <a:off x="6629121" y="0"/>
                <a:ext cx="2514434" cy="6858000"/>
                <a:chOff x="445" y="0"/>
                <a:chExt cx="2514434" cy="6858000"/>
              </a:xfrm>
            </p:grpSpPr>
            <p:sp>
              <p:nvSpPr>
                <p:cNvPr id="35" name="Rectangle 77"/>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78"/>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7" name="Rectangle 79"/>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2" name="Rectangle 74"/>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5"/>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ectangle 76"/>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7" name="Freeform 46"/>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4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49"/>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Freeform 50"/>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2" name="Hexagon 51"/>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2"/>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3"/>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54"/>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Hexagon 55"/>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Freeform 58"/>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59"/>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1"/>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2"/>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3"/>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4"/>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5"/>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6"/>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67"/>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Hexagon 68"/>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69"/>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 name="Freeform 70"/>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Rectangle 45"/>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56"/>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57"/>
          <p:cNvSpPr/>
          <p:nvPr/>
        </p:nvSpPr>
        <p:spPr>
          <a:xfrm>
            <a:off x="904875" y="601663"/>
            <a:ext cx="3562350" cy="564832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7" name="Rectangle 60"/>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2" name="Title 1"/>
          <p:cNvSpPr>
            <a:spLocks noGrp="1"/>
          </p:cNvSpPr>
          <p:nvPr>
            <p:ph type="title"/>
          </p:nvPr>
        </p:nvSpPr>
        <p:spPr>
          <a:xfrm>
            <a:off x="4739833" y="2657434"/>
            <a:ext cx="3304572" cy="1463153"/>
          </a:xfrm>
        </p:spPr>
        <p:txBody>
          <a:bodyPr>
            <a:normAutofit/>
          </a:bodyPr>
          <a:lstStyle>
            <a:lvl1pPr algn="l">
              <a:defRPr sz="2800" b="0"/>
            </a:lvl1pPr>
          </a:lstStyle>
          <a:p>
            <a:r>
              <a:rPr lang="el-GR" smtClean="0"/>
              <a:t>Στυλ κύριου τίτλου</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8" name="Date Placeholder 4"/>
          <p:cNvSpPr>
            <a:spLocks noGrp="1"/>
          </p:cNvSpPr>
          <p:nvPr>
            <p:ph type="dt" sz="half" idx="10"/>
          </p:nvPr>
        </p:nvSpPr>
        <p:spPr/>
        <p:txBody>
          <a:bodyPr/>
          <a:lstStyle>
            <a:lvl1pPr>
              <a:defRPr/>
            </a:lvl1pPr>
          </a:lstStyle>
          <a:p>
            <a:pPr>
              <a:defRPr/>
            </a:pPr>
            <a:fld id="{9C6CF7D0-0270-4E22-9F06-3E838BE47E01}" type="datetimeFigureOut">
              <a:rPr lang="el-GR"/>
              <a:pPr>
                <a:defRPr/>
              </a:pPr>
              <a:t>21/2/2020</a:t>
            </a:fld>
            <a:endParaRPr lang="el-GR"/>
          </a:p>
        </p:txBody>
      </p:sp>
      <p:sp>
        <p:nvSpPr>
          <p:cNvPr id="49" name="Slide Number Placeholder 6"/>
          <p:cNvSpPr>
            <a:spLocks noGrp="1"/>
          </p:cNvSpPr>
          <p:nvPr>
            <p:ph type="sldNum" sz="quarter" idx="11"/>
          </p:nvPr>
        </p:nvSpPr>
        <p:spPr/>
        <p:txBody>
          <a:bodyPr/>
          <a:lstStyle>
            <a:lvl1pPr>
              <a:defRPr/>
            </a:lvl1pPr>
          </a:lstStyle>
          <a:p>
            <a:pPr>
              <a:defRPr/>
            </a:pPr>
            <a:fld id="{72012C8D-C37C-4CB6-9A35-A0C92375C87B}" type="slidenum">
              <a:rPr lang="el-GR"/>
              <a:pPr>
                <a:defRPr/>
              </a:pPr>
              <a:t>‹#›</a:t>
            </a:fld>
            <a:endParaRPr lang="el-GR"/>
          </a:p>
        </p:txBody>
      </p:sp>
      <p:sp>
        <p:nvSpPr>
          <p:cNvPr id="50" name="Footer Placeholder 5"/>
          <p:cNvSpPr>
            <a:spLocks noGrp="1"/>
          </p:cNvSpPr>
          <p:nvPr>
            <p:ph type="ftr" sz="quarter" idx="12"/>
          </p:nvPr>
        </p:nvSpPr>
        <p:spPr>
          <a:xfrm>
            <a:off x="4641850" y="5724525"/>
            <a:ext cx="3492500" cy="365125"/>
          </a:xfrm>
        </p:spPr>
        <p:txBody>
          <a:bodyPr>
            <a:normAutofit/>
          </a:bodyPr>
          <a:lstStyle>
            <a:lvl1pPr>
              <a:defRPr/>
            </a:lvl1pPr>
          </a:lstStyle>
          <a:p>
            <a:pPr>
              <a:defRPr/>
            </a:pPr>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5" name="Group 43"/>
          <p:cNvGrpSpPr>
            <a:grpSpLocks/>
          </p:cNvGrpSpPr>
          <p:nvPr/>
        </p:nvGrpSpPr>
        <p:grpSpPr bwMode="auto">
          <a:xfrm>
            <a:off x="-382588" y="0"/>
            <a:ext cx="9932988" cy="6858000"/>
            <a:chOff x="-382404" y="0"/>
            <a:chExt cx="9932332" cy="6858000"/>
          </a:xfrm>
        </p:grpSpPr>
        <p:grpSp>
          <p:nvGrpSpPr>
            <p:cNvPr id="6" name="Group 44"/>
            <p:cNvGrpSpPr>
              <a:grpSpLocks/>
            </p:cNvGrpSpPr>
            <p:nvPr/>
          </p:nvGrpSpPr>
          <p:grpSpPr bwMode="auto">
            <a:xfrm>
              <a:off x="159" y="0"/>
              <a:ext cx="9143396" cy="6858000"/>
              <a:chOff x="159" y="0"/>
              <a:chExt cx="9143396" cy="6858000"/>
            </a:xfrm>
          </p:grpSpPr>
          <p:grpSp>
            <p:nvGrpSpPr>
              <p:cNvPr id="29" name="Group 4"/>
              <p:cNvGrpSpPr>
                <a:grpSpLocks/>
              </p:cNvGrpSpPr>
              <p:nvPr/>
            </p:nvGrpSpPr>
            <p:grpSpPr bwMode="auto">
              <a:xfrm>
                <a:off x="159" y="0"/>
                <a:ext cx="2514434" cy="6858000"/>
                <a:chOff x="159" y="0"/>
                <a:chExt cx="2514434" cy="6858000"/>
              </a:xfrm>
            </p:grpSpPr>
            <p:sp>
              <p:nvSpPr>
                <p:cNvPr id="41" name="Rectangle 86"/>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5"/>
              <p:cNvGrpSpPr>
                <a:grpSpLocks/>
              </p:cNvGrpSpPr>
              <p:nvPr/>
            </p:nvGrpSpPr>
            <p:grpSpPr bwMode="auto">
              <a:xfrm>
                <a:off x="422406" y="0"/>
                <a:ext cx="2514434" cy="6858000"/>
                <a:chOff x="-504" y="0"/>
                <a:chExt cx="2514434" cy="6858000"/>
              </a:xfrm>
            </p:grpSpPr>
            <p:sp>
              <p:nvSpPr>
                <p:cNvPr id="38" name="Rectangle 83"/>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84"/>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ectangle 85"/>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1" name="Group 9"/>
              <p:cNvGrpSpPr>
                <a:grpSpLocks/>
              </p:cNvGrpSpPr>
              <p:nvPr/>
            </p:nvGrpSpPr>
            <p:grpSpPr bwMode="auto">
              <a:xfrm rot="10800000">
                <a:off x="6629121" y="0"/>
                <a:ext cx="2514434" cy="6858000"/>
                <a:chOff x="445" y="0"/>
                <a:chExt cx="2514434" cy="6858000"/>
              </a:xfrm>
            </p:grpSpPr>
            <p:sp>
              <p:nvSpPr>
                <p:cNvPr id="35" name="Rectangle 80"/>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81"/>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7" name="Rectangle 82"/>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2" name="Rectangle 77"/>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8"/>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ectangle 79"/>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7" name="Freeform 45"/>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6"/>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47"/>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48"/>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Freeform 49"/>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2" name="Hexagon 50"/>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1"/>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9"/>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60"/>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Hexagon 61"/>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Freeform 62"/>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63"/>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4"/>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5"/>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6"/>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7"/>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8"/>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9"/>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70"/>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Hexagon 71"/>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72"/>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 name="Freeform 73"/>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Rectangle 93"/>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100"/>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101"/>
          <p:cNvSpPr/>
          <p:nvPr/>
        </p:nvSpPr>
        <p:spPr>
          <a:xfrm>
            <a:off x="904875" y="601663"/>
            <a:ext cx="3562350" cy="564832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7" name="Rectangle 104"/>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734424" y="2660904"/>
            <a:ext cx="3300984" cy="1463040"/>
          </a:xfrm>
        </p:spPr>
        <p:txBody>
          <a:bodyPr>
            <a:normAutofit/>
          </a:bodyPr>
          <a:lstStyle>
            <a:lvl1pPr algn="l">
              <a:defRPr sz="2800" b="0"/>
            </a:lvl1pPr>
          </a:lstStyle>
          <a:p>
            <a:r>
              <a:rPr lang="el-GR" smtClean="0"/>
              <a:t>Στυλ κύριου τίτλου</a:t>
            </a:r>
            <a:endParaRPr lang="en-US"/>
          </a:p>
        </p:txBody>
      </p:sp>
      <p:sp>
        <p:nvSpPr>
          <p:cNvPr id="3" name="Picture Placeholder 2"/>
          <p:cNvSpPr>
            <a:spLocks noGrp="1"/>
          </p:cNvSpPr>
          <p:nvPr>
            <p:ph type="pic" idx="1"/>
          </p:nvPr>
        </p:nvSpPr>
        <p:spPr>
          <a:xfrm>
            <a:off x="1005208" y="693795"/>
            <a:ext cx="3359623" cy="5468112"/>
          </a:xfrm>
        </p:spPr>
        <p:txBody>
          <a:bodyPr rtlCol="0">
            <a:normAutofit/>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l-GR" noProof="0" smtClean="0"/>
              <a:t>Κάντε κλικ στο εικονίδιο για να προσθέσετε μια εικόνα</a:t>
            </a:r>
            <a:endParaRPr lang="en-US" noProof="0"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8" name="Date Placeholder 4"/>
          <p:cNvSpPr>
            <a:spLocks noGrp="1"/>
          </p:cNvSpPr>
          <p:nvPr>
            <p:ph type="dt" sz="half" idx="10"/>
          </p:nvPr>
        </p:nvSpPr>
        <p:spPr/>
        <p:txBody>
          <a:bodyPr/>
          <a:lstStyle>
            <a:lvl1pPr>
              <a:defRPr/>
            </a:lvl1pPr>
          </a:lstStyle>
          <a:p>
            <a:pPr>
              <a:defRPr/>
            </a:pPr>
            <a:fld id="{E9FD5419-569F-40EC-AD52-492AB8B425A8}" type="datetimeFigureOut">
              <a:rPr lang="el-GR"/>
              <a:pPr>
                <a:defRPr/>
              </a:pPr>
              <a:t>21/2/2020</a:t>
            </a:fld>
            <a:endParaRPr lang="el-GR"/>
          </a:p>
        </p:txBody>
      </p:sp>
      <p:sp>
        <p:nvSpPr>
          <p:cNvPr id="49" name="Footer Placeholder 5"/>
          <p:cNvSpPr>
            <a:spLocks noGrp="1"/>
          </p:cNvSpPr>
          <p:nvPr>
            <p:ph type="ftr" sz="quarter" idx="11"/>
          </p:nvPr>
        </p:nvSpPr>
        <p:spPr>
          <a:xfrm>
            <a:off x="4641850" y="5724525"/>
            <a:ext cx="3492500" cy="365125"/>
          </a:xfrm>
        </p:spPr>
        <p:txBody>
          <a:bodyPr>
            <a:normAutofit/>
          </a:bodyPr>
          <a:lstStyle>
            <a:lvl1pPr>
              <a:defRPr/>
            </a:lvl1pPr>
          </a:lstStyle>
          <a:p>
            <a:pPr>
              <a:defRPr/>
            </a:pPr>
            <a:endParaRPr lang="el-GR"/>
          </a:p>
        </p:txBody>
      </p:sp>
      <p:sp>
        <p:nvSpPr>
          <p:cNvPr id="50" name="Slide Number Placeholder 6"/>
          <p:cNvSpPr>
            <a:spLocks noGrp="1"/>
          </p:cNvSpPr>
          <p:nvPr>
            <p:ph type="sldNum" sz="quarter" idx="12"/>
          </p:nvPr>
        </p:nvSpPr>
        <p:spPr/>
        <p:txBody>
          <a:bodyPr/>
          <a:lstStyle>
            <a:lvl1pPr>
              <a:defRPr/>
            </a:lvl1pPr>
          </a:lstStyle>
          <a:p>
            <a:pPr>
              <a:defRPr/>
            </a:pPr>
            <a:fld id="{A0661C21-C799-42AB-B66D-E871493A1036}"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026" name="Group 41"/>
          <p:cNvGrpSpPr>
            <a:grpSpLocks/>
          </p:cNvGrpSpPr>
          <p:nvPr/>
        </p:nvGrpSpPr>
        <p:grpSpPr bwMode="auto">
          <a:xfrm>
            <a:off x="-304800" y="0"/>
            <a:ext cx="9932988" cy="6858000"/>
            <a:chOff x="-382404" y="0"/>
            <a:chExt cx="9932332" cy="6858000"/>
          </a:xfrm>
        </p:grpSpPr>
        <p:grpSp>
          <p:nvGrpSpPr>
            <p:cNvPr id="1035" name="Group 44"/>
            <p:cNvGrpSpPr>
              <a:grpSpLocks/>
            </p:cNvGrpSpPr>
            <p:nvPr/>
          </p:nvGrpSpPr>
          <p:grpSpPr bwMode="auto">
            <a:xfrm>
              <a:off x="0" y="0"/>
              <a:ext cx="9144000" cy="6858000"/>
              <a:chOff x="0" y="0"/>
              <a:chExt cx="9144000" cy="6858000"/>
            </a:xfrm>
          </p:grpSpPr>
          <p:grpSp>
            <p:nvGrpSpPr>
              <p:cNvPr id="1058" name="Group 4"/>
              <p:cNvGrpSpPr>
                <a:grpSpLocks/>
              </p:cNvGrpSpPr>
              <p:nvPr/>
            </p:nvGrpSpPr>
            <p:grpSpPr bwMode="auto">
              <a:xfrm>
                <a:off x="0" y="0"/>
                <a:ext cx="2514600" cy="6858000"/>
                <a:chOff x="0" y="0"/>
                <a:chExt cx="2514600" cy="6858000"/>
              </a:xfrm>
            </p:grpSpPr>
            <p:sp>
              <p:nvSpPr>
                <p:cNvPr id="113" name="Rectangle 112"/>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4"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5"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059" name="Group 5"/>
              <p:cNvGrpSpPr>
                <a:grpSpLocks/>
              </p:cNvGrpSpPr>
              <p:nvPr/>
            </p:nvGrpSpPr>
            <p:grpSpPr bwMode="auto">
              <a:xfrm>
                <a:off x="422910" y="0"/>
                <a:ext cx="2514600" cy="6858000"/>
                <a:chOff x="0" y="0"/>
                <a:chExt cx="2514600" cy="6858000"/>
              </a:xfrm>
            </p:grpSpPr>
            <p:sp>
              <p:nvSpPr>
                <p:cNvPr id="110" name="Rectangle 109"/>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1" name="Rectangle 110"/>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2" name="Rectangle 111"/>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060" name="Group 9"/>
              <p:cNvGrpSpPr>
                <a:grpSpLocks/>
              </p:cNvGrpSpPr>
              <p:nvPr/>
            </p:nvGrpSpPr>
            <p:grpSpPr bwMode="auto">
              <a:xfrm rot="10800000">
                <a:off x="6629400" y="0"/>
                <a:ext cx="2514600" cy="6858000"/>
                <a:chOff x="0" y="0"/>
                <a:chExt cx="2514600" cy="6858000"/>
              </a:xfrm>
            </p:grpSpPr>
            <p:sp>
              <p:nvSpPr>
                <p:cNvPr id="107" name="Rectangle 106"/>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8" name="Rectangle 107"/>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9" name="Rectangle 108"/>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04" name="Rectangle 103"/>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5" name="Rectangle 104"/>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6" name="Rectangle 105"/>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Freeform 43"/>
            <p:cNvSpPr/>
            <p:nvPr/>
          </p:nvSpPr>
          <p:spPr>
            <a:xfrm>
              <a:off x="-12540" y="5035550"/>
              <a:ext cx="9144983"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5" name="Freeform 44"/>
            <p:cNvSpPr/>
            <p:nvPr/>
          </p:nvSpPr>
          <p:spPr>
            <a:xfrm>
              <a:off x="-12540" y="3467100"/>
              <a:ext cx="9144983"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6" name="Freeform 45"/>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7" name="Freeform 46"/>
            <p:cNvSpPr/>
            <p:nvPr/>
          </p:nvSpPr>
          <p:spPr>
            <a:xfrm>
              <a:off x="-12540" y="5284788"/>
              <a:ext cx="9144983"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9" name="Freeform 48"/>
            <p:cNvSpPr/>
            <p:nvPr/>
          </p:nvSpPr>
          <p:spPr>
            <a:xfrm>
              <a:off x="2136793" y="5132388"/>
              <a:ext cx="6982951"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50" name="Hexagon 49"/>
            <p:cNvSpPr/>
            <p:nvPr/>
          </p:nvSpPr>
          <p:spPr>
            <a:xfrm rot="1800000">
              <a:off x="2995573" y="2859088"/>
              <a:ext cx="1601682"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 name="Hexagon 50"/>
            <p:cNvSpPr/>
            <p:nvPr/>
          </p:nvSpPr>
          <p:spPr>
            <a:xfrm rot="1800000">
              <a:off x="3719425"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2" name="Hexagon 51"/>
            <p:cNvSpPr/>
            <p:nvPr/>
          </p:nvSpPr>
          <p:spPr>
            <a:xfrm rot="1800000">
              <a:off x="3728949" y="15922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Hexagon 52"/>
            <p:cNvSpPr/>
            <p:nvPr/>
          </p:nvSpPr>
          <p:spPr>
            <a:xfrm rot="1800000">
              <a:off x="2976524" y="325438"/>
              <a:ext cx="1601682"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4" name="Hexagon 53"/>
            <p:cNvSpPr/>
            <p:nvPr/>
          </p:nvSpPr>
          <p:spPr>
            <a:xfrm rot="1800000">
              <a:off x="4462326" y="5383213"/>
              <a:ext cx="1601682"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5" name="Freeform 54"/>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6" name="Hexagon 55"/>
            <p:cNvSpPr/>
            <p:nvPr/>
          </p:nvSpPr>
          <p:spPr>
            <a:xfrm rot="1800000">
              <a:off x="23969" y="540226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7" name="Hexagon 56"/>
            <p:cNvSpPr/>
            <p:nvPr/>
          </p:nvSpPr>
          <p:spPr>
            <a:xfrm rot="1800000">
              <a:off x="52542" y="28495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8" name="Hexagon 57"/>
            <p:cNvSpPr/>
            <p:nvPr/>
          </p:nvSpPr>
          <p:spPr>
            <a:xfrm rot="1800000">
              <a:off x="776394"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9" name="Hexagon 58"/>
            <p:cNvSpPr/>
            <p:nvPr/>
          </p:nvSpPr>
          <p:spPr>
            <a:xfrm rot="1800000">
              <a:off x="1509771" y="54117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0" name="Hexagon 59"/>
            <p:cNvSpPr/>
            <p:nvPr/>
          </p:nvSpPr>
          <p:spPr>
            <a:xfrm rot="1800000">
              <a:off x="1528820" y="2859088"/>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5" name="Hexagon 94"/>
            <p:cNvSpPr/>
            <p:nvPr/>
          </p:nvSpPr>
          <p:spPr>
            <a:xfrm rot="1800000">
              <a:off x="795443" y="15636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6" name="Hexagon 95"/>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7" name="Hexagon 96"/>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8" name="Hexagon 97"/>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9" name="Freeform 98"/>
            <p:cNvSpPr/>
            <p:nvPr/>
          </p:nvSpPr>
          <p:spPr>
            <a:xfrm rot="1800000">
              <a:off x="8306997" y="4056063"/>
              <a:ext cx="1242931"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0" name="Freeform 99"/>
            <p:cNvSpPr/>
            <p:nvPr/>
          </p:nvSpPr>
          <p:spPr>
            <a:xfrm rot="1800000">
              <a:off x="8306997"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66" name="Rectangle 65"/>
          <p:cNvSpPr/>
          <p:nvPr/>
        </p:nvSpPr>
        <p:spPr>
          <a:xfrm>
            <a:off x="457200" y="333375"/>
            <a:ext cx="8229600" cy="6186488"/>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0" name="Rectangle 69"/>
          <p:cNvSpPr/>
          <p:nvPr/>
        </p:nvSpPr>
        <p:spPr>
          <a:xfrm>
            <a:off x="4560888" y="-22225"/>
            <a:ext cx="3679825" cy="70008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1" name="Rectangle 70"/>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30" name="Title Placeholder 1"/>
          <p:cNvSpPr>
            <a:spLocks noGrp="1"/>
          </p:cNvSpPr>
          <p:nvPr>
            <p:ph type="title"/>
          </p:nvPr>
        </p:nvSpPr>
        <p:spPr bwMode="auto">
          <a:xfrm>
            <a:off x="1042988" y="1027113"/>
            <a:ext cx="7024687"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l-GR" smtClean="0"/>
              <a:t>Στυλ κύριου τίτλου</a:t>
            </a:r>
            <a:endParaRPr lang="en-US" smtClean="0"/>
          </a:p>
        </p:txBody>
      </p:sp>
      <p:sp>
        <p:nvSpPr>
          <p:cNvPr id="1031" name="Text Placeholder 2"/>
          <p:cNvSpPr>
            <a:spLocks noGrp="1"/>
          </p:cNvSpPr>
          <p:nvPr>
            <p:ph type="body" idx="1"/>
          </p:nvPr>
        </p:nvSpPr>
        <p:spPr bwMode="auto">
          <a:xfrm>
            <a:off x="1042988" y="2324100"/>
            <a:ext cx="6777037" cy="350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4" name="Date Placeholder 3"/>
          <p:cNvSpPr>
            <a:spLocks noGrp="1"/>
          </p:cNvSpPr>
          <p:nvPr>
            <p:ph type="dt" sz="half" idx="2"/>
          </p:nvPr>
        </p:nvSpPr>
        <p:spPr>
          <a:xfrm>
            <a:off x="5997575" y="223838"/>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rgbClr val="FEFEFE"/>
                </a:solidFill>
                <a:latin typeface="+mn-lt"/>
              </a:defRPr>
            </a:lvl1pPr>
          </a:lstStyle>
          <a:p>
            <a:pPr>
              <a:defRPr/>
            </a:pPr>
            <a:fld id="{C9359C67-ACB3-4A06-943C-60B0017ECE79}" type="datetimeFigureOut">
              <a:rPr lang="el-GR"/>
              <a:pPr>
                <a:defRPr/>
              </a:pPr>
              <a:t>21/2/2020</a:t>
            </a:fld>
            <a:endParaRPr lang="el-GR"/>
          </a:p>
        </p:txBody>
      </p:sp>
      <p:sp>
        <p:nvSpPr>
          <p:cNvPr id="5" name="Footer Placeholder 4"/>
          <p:cNvSpPr>
            <a:spLocks noGrp="1"/>
          </p:cNvSpPr>
          <p:nvPr>
            <p:ph type="ftr" sz="quarter" idx="3"/>
          </p:nvPr>
        </p:nvSpPr>
        <p:spPr>
          <a:xfrm>
            <a:off x="4641850" y="5851525"/>
            <a:ext cx="3502025" cy="365125"/>
          </a:xfrm>
          <a:prstGeom prst="rect">
            <a:avLst/>
          </a:prstGeom>
        </p:spPr>
        <p:txBody>
          <a:bodyPr vert="horz" lIns="91440" tIns="45720" rIns="91440" bIns="45720" rtlCol="0" anchor="ctr"/>
          <a:lstStyle>
            <a:lvl1pPr algn="r" fontAlgn="auto">
              <a:spcBef>
                <a:spcPts val="0"/>
              </a:spcBef>
              <a:spcAft>
                <a:spcPts val="0"/>
              </a:spcAft>
              <a:defRPr sz="1200">
                <a:solidFill>
                  <a:schemeClr val="accent1"/>
                </a:solidFill>
                <a:latin typeface="+mn-lt"/>
              </a:defRPr>
            </a:lvl1pPr>
          </a:lstStyle>
          <a:p>
            <a:pPr>
              <a:defRPr/>
            </a:pPr>
            <a:endParaRPr lang="el-GR"/>
          </a:p>
        </p:txBody>
      </p:sp>
      <p:sp>
        <p:nvSpPr>
          <p:cNvPr id="6" name="Slide Number Placeholder 5"/>
          <p:cNvSpPr>
            <a:spLocks noGrp="1"/>
          </p:cNvSpPr>
          <p:nvPr>
            <p:ph type="sldNum" sz="quarter" idx="4"/>
          </p:nvPr>
        </p:nvSpPr>
        <p:spPr>
          <a:xfrm>
            <a:off x="4649788" y="223838"/>
            <a:ext cx="1331912" cy="365125"/>
          </a:xfrm>
          <a:prstGeom prst="rect">
            <a:avLst/>
          </a:prstGeom>
        </p:spPr>
        <p:txBody>
          <a:bodyPr vert="horz" lIns="91440" tIns="45720" rIns="91440" bIns="45720" rtlCol="0" anchor="ctr"/>
          <a:lstStyle>
            <a:lvl1pPr algn="l" fontAlgn="auto">
              <a:spcBef>
                <a:spcPts val="0"/>
              </a:spcBef>
              <a:spcAft>
                <a:spcPts val="0"/>
              </a:spcAft>
              <a:defRPr sz="1200" smtClean="0">
                <a:solidFill>
                  <a:srgbClr val="FEFEFE"/>
                </a:solidFill>
                <a:latin typeface="+mn-lt"/>
              </a:defRPr>
            </a:lvl1pPr>
          </a:lstStyle>
          <a:p>
            <a:pPr>
              <a:defRPr/>
            </a:pPr>
            <a:fld id="{0E33682E-E0B1-4370-9882-E84BE8EE9ABD}"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0" r:id="rId3"/>
    <p:sldLayoutId id="2147483669" r:id="rId4"/>
    <p:sldLayoutId id="2147483668" r:id="rId5"/>
    <p:sldLayoutId id="2147483667" r:id="rId6"/>
    <p:sldLayoutId id="2147483666" r:id="rId7"/>
    <p:sldLayoutId id="2147483673" r:id="rId8"/>
    <p:sldLayoutId id="2147483674" r:id="rId9"/>
    <p:sldLayoutId id="2147483665" r:id="rId10"/>
    <p:sldLayoutId id="2147483664" r:id="rId11"/>
  </p:sldLayoutIdLst>
  <p:txStyles>
    <p:titleStyle>
      <a:lvl1pPr algn="l" rtl="0" fontAlgn="base">
        <a:spcBef>
          <a:spcPct val="0"/>
        </a:spcBef>
        <a:spcAft>
          <a:spcPct val="0"/>
        </a:spcAft>
        <a:defRPr sz="4000" kern="1200">
          <a:solidFill>
            <a:schemeClr val="accent1"/>
          </a:solidFill>
          <a:latin typeface="+mj-lt"/>
          <a:ea typeface="+mj-ea"/>
          <a:cs typeface="+mj-cs"/>
        </a:defRPr>
      </a:lvl1pPr>
      <a:lvl2pPr algn="l" rtl="0" fontAlgn="base">
        <a:spcBef>
          <a:spcPct val="0"/>
        </a:spcBef>
        <a:spcAft>
          <a:spcPct val="0"/>
        </a:spcAft>
        <a:defRPr sz="4000">
          <a:solidFill>
            <a:schemeClr val="accent1"/>
          </a:solidFill>
          <a:latin typeface="Century Gothic" pitchFamily="34" charset="0"/>
        </a:defRPr>
      </a:lvl2pPr>
      <a:lvl3pPr algn="l" rtl="0" fontAlgn="base">
        <a:spcBef>
          <a:spcPct val="0"/>
        </a:spcBef>
        <a:spcAft>
          <a:spcPct val="0"/>
        </a:spcAft>
        <a:defRPr sz="4000">
          <a:solidFill>
            <a:schemeClr val="accent1"/>
          </a:solidFill>
          <a:latin typeface="Century Gothic" pitchFamily="34" charset="0"/>
        </a:defRPr>
      </a:lvl3pPr>
      <a:lvl4pPr algn="l" rtl="0" fontAlgn="base">
        <a:spcBef>
          <a:spcPct val="0"/>
        </a:spcBef>
        <a:spcAft>
          <a:spcPct val="0"/>
        </a:spcAft>
        <a:defRPr sz="4000">
          <a:solidFill>
            <a:schemeClr val="accent1"/>
          </a:solidFill>
          <a:latin typeface="Century Gothic" pitchFamily="34" charset="0"/>
        </a:defRPr>
      </a:lvl4pPr>
      <a:lvl5pPr algn="l" rtl="0" fontAlgn="base">
        <a:spcBef>
          <a:spcPct val="0"/>
        </a:spcBef>
        <a:spcAft>
          <a:spcPct val="0"/>
        </a:spcAft>
        <a:defRPr sz="4000">
          <a:solidFill>
            <a:schemeClr val="accent1"/>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3050" algn="l" rtl="0" fontAlgn="base">
        <a:spcBef>
          <a:spcPct val="20000"/>
        </a:spcBef>
        <a:spcAft>
          <a:spcPct val="0"/>
        </a:spcAft>
        <a:buClr>
          <a:schemeClr val="accent1"/>
        </a:buClr>
        <a:buSzPct val="76000"/>
        <a:buFont typeface="Wingdings 2" pitchFamily="18" charset="2"/>
        <a:buChar char=""/>
        <a:defRPr sz="2400" kern="1200">
          <a:solidFill>
            <a:schemeClr val="tx2"/>
          </a:solidFill>
          <a:latin typeface="+mn-lt"/>
          <a:ea typeface="+mn-ea"/>
          <a:cs typeface="+mn-cs"/>
        </a:defRPr>
      </a:lvl1pPr>
      <a:lvl2pPr marL="639763" indent="-273050" algn="l" rtl="0" fontAlgn="base">
        <a:spcBef>
          <a:spcPct val="20000"/>
        </a:spcBef>
        <a:spcAft>
          <a:spcPct val="0"/>
        </a:spcAft>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rtl="0" fontAlgn="base">
        <a:spcBef>
          <a:spcPct val="20000"/>
        </a:spcBef>
        <a:spcAft>
          <a:spcPct val="0"/>
        </a:spcAft>
        <a:buClr>
          <a:schemeClr val="accent1"/>
        </a:buClr>
        <a:buSzPct val="76000"/>
        <a:buFont typeface="Wingdings 2" pitchFamily="18" charset="2"/>
        <a:buChar char=""/>
        <a:defRPr sz="2000" kern="1200">
          <a:solidFill>
            <a:schemeClr val="tx2"/>
          </a:solidFill>
          <a:latin typeface="+mn-lt"/>
          <a:ea typeface="+mn-ea"/>
          <a:cs typeface="+mn-cs"/>
        </a:defRPr>
      </a:lvl3pPr>
      <a:lvl4pPr marL="1123950" indent="-228600" algn="l" rtl="0" fontAlgn="base">
        <a:spcBef>
          <a:spcPct val="20000"/>
        </a:spcBef>
        <a:spcAft>
          <a:spcPct val="0"/>
        </a:spcAft>
        <a:buClr>
          <a:schemeClr val="accent1"/>
        </a:buClr>
        <a:buSzPct val="76000"/>
        <a:buFont typeface="Wingdings 2" pitchFamily="18" charset="2"/>
        <a:buChar char=""/>
        <a:defRPr kern="1200">
          <a:solidFill>
            <a:schemeClr val="tx2"/>
          </a:solidFill>
          <a:latin typeface="+mn-lt"/>
          <a:ea typeface="+mn-ea"/>
          <a:cs typeface="+mn-cs"/>
        </a:defRPr>
      </a:lvl4pPr>
      <a:lvl5pPr marL="1325563" indent="-228600" algn="l" rtl="0" fontAlgn="base">
        <a:spcBef>
          <a:spcPct val="20000"/>
        </a:spcBef>
        <a:spcAft>
          <a:spcPct val="0"/>
        </a:spcAft>
        <a:buClr>
          <a:schemeClr val="accent1"/>
        </a:buClr>
        <a:buSzPct val="76000"/>
        <a:buFont typeface="Wingdings 2" pitchFamily="18" charset="2"/>
        <a:buChar char=""/>
        <a:defRPr sz="1600" kern="120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835696" y="3068960"/>
            <a:ext cx="6336703" cy="1152128"/>
          </a:xfrm>
          <a:solidFill>
            <a:schemeClr val="bg2">
              <a:lumMod val="50000"/>
            </a:schemeClr>
          </a:solidFill>
        </p:spPr>
        <p:txBody>
          <a:bodyPr rtlCol="0" anchor="ctr">
            <a:normAutofit fontScale="90000"/>
          </a:bodyPr>
          <a:lstStyle/>
          <a:p>
            <a:pPr algn="ctr" fontAlgn="auto">
              <a:lnSpc>
                <a:spcPct val="130000"/>
              </a:lnSpc>
              <a:spcAft>
                <a:spcPts val="0"/>
              </a:spcAft>
              <a:defRPr/>
            </a:pPr>
            <a:r>
              <a:rPr lang="el-GR" sz="2800" b="1" dirty="0" smtClean="0">
                <a:solidFill>
                  <a:schemeClr val="bg1"/>
                </a:solidFill>
              </a:rPr>
              <a:t>ΓΛΩΣΣΑ ΠΡΟΓΡΑΜΜΑΤΙΣΜΟΥ Ρ</a:t>
            </a:r>
            <a:r>
              <a:rPr lang="en-US" sz="2800" b="1" dirty="0">
                <a:solidFill>
                  <a:schemeClr val="bg1"/>
                </a:solidFill>
              </a:rPr>
              <a:t>YTHON </a:t>
            </a:r>
            <a:r>
              <a:rPr lang="el-GR"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Verdana" pitchFamily="34" charset="0"/>
                <a:ea typeface="Verdana" pitchFamily="34" charset="0"/>
                <a:cs typeface="Verdana" pitchFamily="34" charset="0"/>
              </a:rPr>
              <a:t/>
            </a:r>
            <a:br>
              <a:rPr lang="el-GR"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Verdana" pitchFamily="34" charset="0"/>
                <a:ea typeface="Verdana" pitchFamily="34" charset="0"/>
                <a:cs typeface="Verdana" pitchFamily="34" charset="0"/>
              </a:rPr>
            </a:br>
            <a:r>
              <a:rPr lang="el-GR" sz="2400" b="1" dirty="0">
                <a:solidFill>
                  <a:schemeClr val="bg1"/>
                </a:solidFill>
              </a:rPr>
              <a:t>ΕΙΣΑΓΩΓΙΚΕΣ ΕΝΝΟΙΕΣ ΣΤΗΝ Ρ</a:t>
            </a:r>
            <a:r>
              <a:rPr lang="en-US" sz="2400" b="1" dirty="0">
                <a:solidFill>
                  <a:schemeClr val="bg1"/>
                </a:solidFill>
              </a:rPr>
              <a:t>YTHON</a:t>
            </a:r>
            <a:endParaRPr lang="el-GR" sz="27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Verdana" pitchFamily="34" charset="0"/>
              <a:ea typeface="Verdana" pitchFamily="34" charset="0"/>
              <a:cs typeface="Verdana" pitchFamily="34" charset="0"/>
            </a:endParaRPr>
          </a:p>
        </p:txBody>
      </p:sp>
      <p:sp>
        <p:nvSpPr>
          <p:cNvPr id="15362" name="Rectangle 5"/>
          <p:cNvSpPr>
            <a:spLocks noChangeArrowheads="1"/>
          </p:cNvSpPr>
          <p:nvPr/>
        </p:nvSpPr>
        <p:spPr bwMode="auto">
          <a:xfrm>
            <a:off x="4859338" y="333375"/>
            <a:ext cx="3241675" cy="2246313"/>
          </a:xfrm>
          <a:prstGeom prst="rect">
            <a:avLst/>
          </a:prstGeom>
          <a:noFill/>
          <a:ln w="9525">
            <a:noFill/>
            <a:miter lim="800000"/>
            <a:headEnd/>
            <a:tailEnd/>
          </a:ln>
        </p:spPr>
        <p:txBody>
          <a:bodyPr>
            <a:spAutoFit/>
          </a:bodyPr>
          <a:lstStyle/>
          <a:p>
            <a:pPr algn="r"/>
            <a:r>
              <a:rPr lang="el-GR" sz="2000" b="1">
                <a:solidFill>
                  <a:srgbClr val="FFFFFF"/>
                </a:solidFill>
                <a:latin typeface="Verdana" pitchFamily="34" charset="0"/>
              </a:rPr>
              <a:t>Α.Σ.ΠΑΙ.Τ.Ε.</a:t>
            </a:r>
          </a:p>
          <a:p>
            <a:pPr algn="ctr"/>
            <a:endParaRPr lang="el-GR" sz="2000" b="1">
              <a:solidFill>
                <a:srgbClr val="FFFFFF"/>
              </a:solidFill>
              <a:latin typeface="Verdana" pitchFamily="34" charset="0"/>
            </a:endParaRPr>
          </a:p>
          <a:p>
            <a:pPr algn="ctr"/>
            <a:endParaRPr lang="el-GR" sz="2000" b="1">
              <a:solidFill>
                <a:srgbClr val="FFFFFF"/>
              </a:solidFill>
              <a:latin typeface="Verdana" pitchFamily="34" charset="0"/>
            </a:endParaRPr>
          </a:p>
          <a:p>
            <a:pPr algn="ctr"/>
            <a:r>
              <a:rPr lang="el-GR" sz="1600" b="1">
                <a:solidFill>
                  <a:srgbClr val="FFFFFF"/>
                </a:solidFill>
                <a:latin typeface="Calibri" pitchFamily="34" charset="0"/>
              </a:rPr>
              <a:t>ΤΜΗΜΑ ΕΚΠΑΙΔΕΥΤΙΚΩΝ ΗΛΕΚΤΡΟΛΟΓΩΝ ΜΗΧΑΝΙΚΩΝ &amp; ΕΚΠΑΙΔΕΥΤΙΚΩΝ ΗΛΕΚΤΡΟΝΙΚΩΝ ΜΗΧΑΝΙΚΩΝ</a:t>
            </a:r>
          </a:p>
          <a:p>
            <a:pPr algn="ctr"/>
            <a:endParaRPr lang="el-GR" sz="1600" b="1">
              <a:solidFill>
                <a:srgbClr val="FFFFFF"/>
              </a:solidFill>
              <a:latin typeface="Calibri" pitchFamily="34" charset="0"/>
            </a:endParaRPr>
          </a:p>
        </p:txBody>
      </p:sp>
      <p:pic>
        <p:nvPicPr>
          <p:cNvPr id="15363" name="Picture 7"/>
          <p:cNvPicPr>
            <a:picLocks noChangeAspect="1" noChangeArrowheads="1"/>
          </p:cNvPicPr>
          <p:nvPr/>
        </p:nvPicPr>
        <p:blipFill>
          <a:blip r:embed="rId2"/>
          <a:srcRect/>
          <a:stretch>
            <a:fillRect/>
          </a:stretch>
        </p:blipFill>
        <p:spPr bwMode="auto">
          <a:xfrm>
            <a:off x="4643438" y="0"/>
            <a:ext cx="1560512" cy="936625"/>
          </a:xfrm>
          <a:prstGeom prst="rect">
            <a:avLst/>
          </a:prstGeom>
          <a:noFill/>
          <a:ln w="9525">
            <a:noFill/>
            <a:miter lim="800000"/>
            <a:headEnd/>
            <a:tailEnd/>
          </a:ln>
        </p:spPr>
      </p:pic>
      <p:sp>
        <p:nvSpPr>
          <p:cNvPr id="3" name="TextBox 2"/>
          <p:cNvSpPr txBox="1"/>
          <p:nvPr/>
        </p:nvSpPr>
        <p:spPr>
          <a:xfrm>
            <a:off x="4643438" y="5013176"/>
            <a:ext cx="3457575" cy="954107"/>
          </a:xfrm>
          <a:prstGeom prst="rect">
            <a:avLst/>
          </a:prstGeom>
          <a:noFill/>
        </p:spPr>
        <p:txBody>
          <a:bodyPr wrap="square" rtlCol="0">
            <a:spAutoFit/>
          </a:bodyPr>
          <a:lstStyle/>
          <a:p>
            <a:r>
              <a:rPr lang="el-GR" sz="2800" dirty="0" smtClean="0"/>
              <a:t>Σπύρος </a:t>
            </a:r>
            <a:r>
              <a:rPr lang="el-GR" sz="2800" dirty="0" err="1" smtClean="0"/>
              <a:t>Πανέτσος</a:t>
            </a:r>
            <a:endParaRPr lang="el-GR" sz="2800" dirty="0" smtClean="0"/>
          </a:p>
          <a:p>
            <a:r>
              <a:rPr lang="el-GR" sz="2800" dirty="0" smtClean="0"/>
              <a:t>Καθ. Πληροφορικής</a:t>
            </a:r>
            <a:endParaRPr lang="el-GR" sz="2800" dirty="0"/>
          </a:p>
        </p:txBody>
      </p:sp>
      <p:sp>
        <p:nvSpPr>
          <p:cNvPr id="4" name="AutoShape 2" descr="Αποτέλεσμα εικόνας για pytho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5" name="AutoShape 4" descr="Αποτέλεσμα εικόνας για python"/>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pic>
        <p:nvPicPr>
          <p:cNvPr id="9" name="Εικόνα 8" descr="Python"/>
          <p:cNvPicPr/>
          <p:nvPr/>
        </p:nvPicPr>
        <p:blipFill>
          <a:blip r:embed="rId3">
            <a:extLst>
              <a:ext uri="{28A0092B-C50C-407E-A947-70E740481C1C}">
                <a14:useLocalDpi xmlns:a14="http://schemas.microsoft.com/office/drawing/2010/main" val="0"/>
              </a:ext>
            </a:extLst>
          </a:blip>
          <a:srcRect/>
          <a:stretch>
            <a:fillRect/>
          </a:stretch>
        </p:blipFill>
        <p:spPr bwMode="auto">
          <a:xfrm>
            <a:off x="755576" y="4437112"/>
            <a:ext cx="2448272" cy="2160240"/>
          </a:xfrm>
          <a:prstGeom prst="rect">
            <a:avLst/>
          </a:prstGeom>
          <a:noFill/>
          <a:ln>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Arial" pitchFamily="34" charset="0"/>
              <a:cs typeface="Arial" pitchFamily="34" charset="0"/>
            </a:endParaRPr>
          </a:p>
        </p:txBody>
      </p:sp>
      <p:sp>
        <p:nvSpPr>
          <p:cNvPr id="3" name="Ορθογώνιο 4"/>
          <p:cNvSpPr/>
          <p:nvPr/>
        </p:nvSpPr>
        <p:spPr>
          <a:xfrm>
            <a:off x="3419872" y="-27384"/>
            <a:ext cx="4968552" cy="764704"/>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Υπολογισμοί αριθμητικών εκφράσεων στην Python</a:t>
            </a:r>
            <a:endParaRPr lang="el-GR" sz="2000"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2" name="TextBox 1"/>
          <p:cNvSpPr txBox="1"/>
          <p:nvPr/>
        </p:nvSpPr>
        <p:spPr>
          <a:xfrm>
            <a:off x="683568" y="980728"/>
            <a:ext cx="7488832" cy="5724644"/>
          </a:xfrm>
          <a:prstGeom prst="rect">
            <a:avLst/>
          </a:prstGeom>
          <a:noFill/>
        </p:spPr>
        <p:txBody>
          <a:bodyPr wrap="square" rtlCol="0">
            <a:spAutoFit/>
          </a:bodyPr>
          <a:lstStyle/>
          <a:p>
            <a:pPr>
              <a:spcAft>
                <a:spcPts val="1200"/>
              </a:spcAft>
            </a:pPr>
            <a:r>
              <a:rPr lang="el-GR" sz="2000" dirty="0">
                <a:latin typeface="Arial" pitchFamily="34" charset="0"/>
                <a:cs typeface="Arial" pitchFamily="34" charset="0"/>
              </a:rPr>
              <a:t>Η </a:t>
            </a:r>
            <a:r>
              <a:rPr lang="en-US" sz="2000" dirty="0">
                <a:latin typeface="Arial" pitchFamily="34" charset="0"/>
                <a:cs typeface="Arial" pitchFamily="34" charset="0"/>
              </a:rPr>
              <a:t>Python </a:t>
            </a:r>
            <a:r>
              <a:rPr lang="el-GR" sz="2000" dirty="0">
                <a:latin typeface="Arial" pitchFamily="34" charset="0"/>
                <a:cs typeface="Arial" pitchFamily="34" charset="0"/>
              </a:rPr>
              <a:t>μπορεί να χρησιμοποιηθεί ως υπολογιστική μηχανή για την εκτέλεση αριθμητικών </a:t>
            </a:r>
            <a:r>
              <a:rPr lang="el-GR" sz="2000" dirty="0" smtClean="0">
                <a:latin typeface="Arial" pitchFamily="34" charset="0"/>
                <a:cs typeface="Arial" pitchFamily="34" charset="0"/>
              </a:rPr>
              <a:t>υπολογισμών.</a:t>
            </a:r>
          </a:p>
          <a:p>
            <a:pPr>
              <a:spcAft>
                <a:spcPts val="1200"/>
              </a:spcAft>
            </a:pPr>
            <a:r>
              <a:rPr lang="el-GR" sz="2000" dirty="0" smtClean="0">
                <a:latin typeface="Arial" pitchFamily="34" charset="0"/>
                <a:cs typeface="Arial" pitchFamily="34" charset="0"/>
              </a:rPr>
              <a:t>Οι 4 </a:t>
            </a:r>
            <a:r>
              <a:rPr lang="el-GR" sz="2000" dirty="0">
                <a:latin typeface="Arial" pitchFamily="34" charset="0"/>
                <a:cs typeface="Arial" pitchFamily="34" charset="0"/>
              </a:rPr>
              <a:t>βασικές πράξεις </a:t>
            </a:r>
            <a:r>
              <a:rPr lang="el-GR" sz="2000" dirty="0" smtClean="0">
                <a:latin typeface="Arial" pitchFamily="34" charset="0"/>
                <a:cs typeface="Arial" pitchFamily="34" charset="0"/>
              </a:rPr>
              <a:t>γίνονται </a:t>
            </a:r>
            <a:r>
              <a:rPr lang="el-GR" sz="2000" dirty="0">
                <a:latin typeface="Arial" pitchFamily="34" charset="0"/>
                <a:cs typeface="Arial" pitchFamily="34" charset="0"/>
              </a:rPr>
              <a:t>με τους τελεστές +, –, *, /. </a:t>
            </a:r>
            <a:endParaRPr lang="el-GR" sz="2000" dirty="0" smtClean="0">
              <a:latin typeface="Arial" pitchFamily="34" charset="0"/>
              <a:cs typeface="Arial" pitchFamily="34" charset="0"/>
            </a:endParaRPr>
          </a:p>
          <a:p>
            <a:pPr>
              <a:spcAft>
                <a:spcPts val="1200"/>
              </a:spcAft>
            </a:pPr>
            <a:r>
              <a:rPr lang="el-GR" sz="2000" dirty="0" smtClean="0">
                <a:latin typeface="Arial" pitchFamily="34" charset="0"/>
                <a:cs typeface="Arial" pitchFamily="34" charset="0"/>
              </a:rPr>
              <a:t>Για </a:t>
            </a:r>
            <a:r>
              <a:rPr lang="el-GR" sz="2000" dirty="0">
                <a:latin typeface="Arial" pitchFamily="34" charset="0"/>
                <a:cs typeface="Arial" pitchFamily="34" charset="0"/>
              </a:rPr>
              <a:t>την πραγματοποίηση μιας πράξης πρέπει να υπολογίσουμε και να εμφανίσουμε το αποτέλεσμα αυτής. Αυτές οι δύο ενέργειες γίνονται με την συνάρτηση </a:t>
            </a:r>
            <a:r>
              <a:rPr lang="el-GR" sz="2000" dirty="0" err="1">
                <a:latin typeface="Arial" pitchFamily="34" charset="0"/>
                <a:cs typeface="Arial" pitchFamily="34" charset="0"/>
              </a:rPr>
              <a:t>print</a:t>
            </a:r>
            <a:r>
              <a:rPr lang="el-GR" sz="2000" dirty="0">
                <a:latin typeface="Arial" pitchFamily="34" charset="0"/>
                <a:cs typeface="Arial" pitchFamily="34" charset="0"/>
              </a:rPr>
              <a:t>() (εμφανίζει) και μέσα στην παρένθεση γράφουμε την αριθμητική έκφραση (υπολογισμός). </a:t>
            </a:r>
            <a:endParaRPr lang="el-GR" sz="2000" dirty="0" smtClean="0">
              <a:latin typeface="Arial" pitchFamily="34" charset="0"/>
              <a:cs typeface="Arial" pitchFamily="34" charset="0"/>
            </a:endParaRPr>
          </a:p>
          <a:p>
            <a:r>
              <a:rPr lang="el-GR" sz="2000" dirty="0"/>
              <a:t>Για παράδειγμα:</a:t>
            </a:r>
          </a:p>
          <a:p>
            <a:r>
              <a:rPr lang="el-GR" sz="2000" dirty="0"/>
              <a:t>&gt;&gt;&gt; </a:t>
            </a:r>
          </a:p>
          <a:p>
            <a:r>
              <a:rPr lang="el-GR" sz="2000" dirty="0"/>
              <a:t>&gt;&gt;&gt; </a:t>
            </a:r>
            <a:r>
              <a:rPr lang="el-GR" sz="2000" dirty="0" err="1"/>
              <a:t>print</a:t>
            </a:r>
            <a:r>
              <a:rPr lang="el-GR" sz="2000" dirty="0"/>
              <a:t> (12*2)</a:t>
            </a:r>
          </a:p>
          <a:p>
            <a:r>
              <a:rPr lang="el-GR" sz="2000" dirty="0"/>
              <a:t>24</a:t>
            </a:r>
          </a:p>
          <a:p>
            <a:r>
              <a:rPr lang="el-GR" sz="2000" dirty="0"/>
              <a:t>&gt;&gt;&gt; </a:t>
            </a:r>
          </a:p>
          <a:p>
            <a:r>
              <a:rPr lang="el-GR" sz="2000" dirty="0"/>
              <a:t>&gt;&gt;&gt; print((5-3)*5) (Επιτρέπεται η χρήση παρενθέσεων).</a:t>
            </a:r>
          </a:p>
          <a:p>
            <a:r>
              <a:rPr lang="el-GR" sz="2000" dirty="0"/>
              <a:t>10</a:t>
            </a:r>
          </a:p>
          <a:p>
            <a:r>
              <a:rPr lang="el-GR" sz="2000" dirty="0"/>
              <a:t>&gt;&gt;&gt; </a:t>
            </a:r>
          </a:p>
          <a:p>
            <a:endParaRPr lang="el-GR" dirty="0">
              <a:latin typeface="Arial" pitchFamily="34" charset="0"/>
              <a:cs typeface="Arial" pitchFamily="34" charset="0"/>
            </a:endParaRPr>
          </a:p>
          <a:p>
            <a:endParaRPr lang="el-G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Ορθογώνιο 4"/>
          <p:cNvSpPr/>
          <p:nvPr/>
        </p:nvSpPr>
        <p:spPr>
          <a:xfrm>
            <a:off x="3419872" y="-27384"/>
            <a:ext cx="4968552" cy="764704"/>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Υπολογισμοί αριθμητικών εκφράσεων στην Python</a:t>
            </a:r>
            <a:endParaRPr lang="el-GR" sz="2000"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3" name="TextBox 2"/>
          <p:cNvSpPr txBox="1"/>
          <p:nvPr/>
        </p:nvSpPr>
        <p:spPr>
          <a:xfrm>
            <a:off x="971600" y="1196752"/>
            <a:ext cx="7128792" cy="2831544"/>
          </a:xfrm>
          <a:prstGeom prst="rect">
            <a:avLst/>
          </a:prstGeom>
          <a:noFill/>
        </p:spPr>
        <p:txBody>
          <a:bodyPr wrap="square" rtlCol="0">
            <a:spAutoFit/>
          </a:bodyPr>
          <a:lstStyle/>
          <a:p>
            <a:r>
              <a:rPr lang="el-GR" sz="2000" dirty="0"/>
              <a:t>Υπάρχει η δυνατότητα να εμφανίσουμε περισσότερα του ενός αποτελέσματα με την ίδια </a:t>
            </a:r>
            <a:r>
              <a:rPr lang="el-GR" sz="2000" dirty="0" err="1"/>
              <a:t>print</a:t>
            </a:r>
            <a:r>
              <a:rPr lang="el-GR" sz="2000" dirty="0"/>
              <a:t>(), αρκεί οι επιμέρους υπολογισμοί χωρίζουμε με κόμματα:</a:t>
            </a:r>
          </a:p>
          <a:p>
            <a:endParaRPr lang="el-GR" sz="2000" dirty="0" smtClean="0"/>
          </a:p>
          <a:p>
            <a:r>
              <a:rPr lang="el-GR" sz="2000" dirty="0" smtClean="0"/>
              <a:t>&gt;&gt;&gt; </a:t>
            </a:r>
            <a:endParaRPr lang="el-GR" sz="2000" dirty="0"/>
          </a:p>
          <a:p>
            <a:r>
              <a:rPr lang="el-GR" sz="2000" dirty="0"/>
              <a:t>&gt;&gt;&gt; </a:t>
            </a:r>
            <a:r>
              <a:rPr lang="el-GR" sz="2000" dirty="0" err="1"/>
              <a:t>print</a:t>
            </a:r>
            <a:r>
              <a:rPr lang="el-GR" sz="2000" dirty="0"/>
              <a:t> (4+3, 4-3, 4*3, 3/4)</a:t>
            </a:r>
          </a:p>
          <a:p>
            <a:r>
              <a:rPr lang="el-GR" sz="2000" dirty="0"/>
              <a:t>7 </a:t>
            </a:r>
            <a:r>
              <a:rPr lang="el-GR" sz="2000" dirty="0" smtClean="0"/>
              <a:t>  1   12   0.75</a:t>
            </a:r>
            <a:endParaRPr lang="el-GR" sz="2000" dirty="0"/>
          </a:p>
          <a:p>
            <a:r>
              <a:rPr lang="el-GR" sz="2000" dirty="0"/>
              <a:t>&gt;&gt;&gt; </a:t>
            </a:r>
          </a:p>
          <a:p>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14795" y="908720"/>
            <a:ext cx="8207375" cy="4555093"/>
          </a:xfrm>
          <a:prstGeom prst="rect">
            <a:avLst/>
          </a:prstGeom>
          <a:noFill/>
        </p:spPr>
        <p:txBody>
          <a:bodyPr>
            <a:spAutoFit/>
          </a:bodyPr>
          <a:lstStyle/>
          <a:p>
            <a:r>
              <a:rPr lang="el-GR" sz="2000" dirty="0"/>
              <a:t>Μια μικρή προσοχή χρειάζεται στην πράξη της διαίρεσης. </a:t>
            </a:r>
          </a:p>
          <a:p>
            <a:endParaRPr lang="el-GR" sz="2000" dirty="0" smtClean="0"/>
          </a:p>
          <a:p>
            <a:r>
              <a:rPr lang="el-GR" sz="2000" dirty="0" smtClean="0"/>
              <a:t>Η </a:t>
            </a:r>
            <a:r>
              <a:rPr lang="el-GR" sz="2000" dirty="0"/>
              <a:t>Python έχει τρεις διαφορετικούς τελεστές για διαίρεση</a:t>
            </a:r>
            <a:r>
              <a:rPr lang="el-GR" sz="2000" dirty="0" smtClean="0"/>
              <a:t>,</a:t>
            </a:r>
          </a:p>
          <a:p>
            <a:r>
              <a:rPr lang="el-GR" sz="2000" dirty="0" smtClean="0"/>
              <a:t> </a:t>
            </a:r>
          </a:p>
          <a:p>
            <a:pPr marL="457200" indent="-457200">
              <a:buFont typeface="+mj-lt"/>
              <a:buAutoNum type="arabicPeriod"/>
            </a:pPr>
            <a:r>
              <a:rPr lang="el-GR" sz="2000" dirty="0" smtClean="0"/>
              <a:t>τον </a:t>
            </a:r>
            <a:r>
              <a:rPr lang="el-GR" sz="2000" dirty="0"/>
              <a:t>τελεστή «/» για πραγματική (δεκαδική) </a:t>
            </a:r>
            <a:r>
              <a:rPr lang="el-GR" sz="2000" dirty="0" smtClean="0"/>
              <a:t>διαίρεση</a:t>
            </a:r>
          </a:p>
          <a:p>
            <a:pPr marL="457200" indent="-457200">
              <a:buFont typeface="+mj-lt"/>
              <a:buAutoNum type="arabicPeriod"/>
            </a:pPr>
            <a:r>
              <a:rPr lang="el-GR" sz="2000" dirty="0" smtClean="0"/>
              <a:t>τον </a:t>
            </a:r>
            <a:r>
              <a:rPr lang="el-GR" sz="2000" dirty="0"/>
              <a:t>τελεστή «//» για το πηλίκο της ακέραιας </a:t>
            </a:r>
            <a:r>
              <a:rPr lang="el-GR" sz="2000" dirty="0" smtClean="0"/>
              <a:t>διαίρεσης</a:t>
            </a:r>
          </a:p>
          <a:p>
            <a:pPr marL="457200" indent="-457200">
              <a:buFont typeface="+mj-lt"/>
              <a:buAutoNum type="arabicPeriod"/>
            </a:pPr>
            <a:r>
              <a:rPr lang="el-GR" sz="2000" dirty="0" smtClean="0"/>
              <a:t>τον </a:t>
            </a:r>
            <a:r>
              <a:rPr lang="el-GR" sz="2000" dirty="0"/>
              <a:t>τελεστή «%» για το υπόλοιπο της ακέραιας </a:t>
            </a:r>
            <a:r>
              <a:rPr lang="el-GR" sz="2000" dirty="0" smtClean="0"/>
              <a:t>διαίρεσης</a:t>
            </a:r>
            <a:endParaRPr lang="el-GR" sz="2000" dirty="0"/>
          </a:p>
          <a:p>
            <a:endParaRPr lang="el-GR" sz="2000" dirty="0" smtClean="0"/>
          </a:p>
          <a:p>
            <a:r>
              <a:rPr lang="el-GR" sz="2000" dirty="0" smtClean="0"/>
              <a:t>&gt;&gt;&gt; </a:t>
            </a:r>
            <a:r>
              <a:rPr lang="el-GR" sz="2000" dirty="0" err="1"/>
              <a:t>print</a:t>
            </a:r>
            <a:r>
              <a:rPr lang="el-GR" sz="2000" dirty="0"/>
              <a:t> (15/4, 15//4, 15%4)</a:t>
            </a:r>
          </a:p>
          <a:p>
            <a:r>
              <a:rPr lang="el-GR" sz="2000" dirty="0"/>
              <a:t>3.75 </a:t>
            </a:r>
            <a:r>
              <a:rPr lang="el-GR" sz="2000" dirty="0" smtClean="0"/>
              <a:t>  3   </a:t>
            </a:r>
            <a:r>
              <a:rPr lang="el-GR" sz="2000" dirty="0" err="1" smtClean="0"/>
              <a:t>3</a:t>
            </a:r>
            <a:endParaRPr lang="el-GR" sz="2000" dirty="0"/>
          </a:p>
          <a:p>
            <a:r>
              <a:rPr lang="el-GR" sz="2000" dirty="0"/>
              <a:t>&gt;&gt;&gt; </a:t>
            </a:r>
            <a:r>
              <a:rPr lang="el-GR" sz="2000" dirty="0" err="1"/>
              <a:t>print</a:t>
            </a:r>
            <a:r>
              <a:rPr lang="el-GR" sz="2000" dirty="0"/>
              <a:t> (17/4, 17//4, 17%4)</a:t>
            </a:r>
          </a:p>
          <a:p>
            <a:r>
              <a:rPr lang="el-GR" sz="2000" dirty="0"/>
              <a:t>4.25 </a:t>
            </a:r>
            <a:r>
              <a:rPr lang="el-GR" sz="2000" dirty="0" smtClean="0"/>
              <a:t>  4    1</a:t>
            </a:r>
            <a:endParaRPr lang="el-GR" sz="2000" dirty="0"/>
          </a:p>
          <a:p>
            <a:r>
              <a:rPr lang="el-GR" sz="2000" dirty="0"/>
              <a:t>&gt;&gt;&gt; </a:t>
            </a:r>
          </a:p>
          <a:p>
            <a:pPr marL="231775" indent="-231775" fontAlgn="auto">
              <a:lnSpc>
                <a:spcPct val="150000"/>
              </a:lnSpc>
              <a:spcBef>
                <a:spcPts val="0"/>
              </a:spcBef>
              <a:spcAft>
                <a:spcPts val="0"/>
              </a:spcAft>
              <a:buFontTx/>
              <a:buBlip>
                <a:blip r:embed="rId2"/>
              </a:buBlip>
              <a:defRPr/>
            </a:pPr>
            <a:endParaRPr lang="el-GR" sz="2000" dirty="0">
              <a:effectLst>
                <a:outerShdw blurRad="38100" dist="38100" dir="2700000" algn="tl">
                  <a:srgbClr val="000000">
                    <a:alpha val="43137"/>
                  </a:srgbClr>
                </a:outerShdw>
              </a:effectLst>
              <a:latin typeface="+mn-lt"/>
            </a:endParaRPr>
          </a:p>
        </p:txBody>
      </p:sp>
      <p:sp>
        <p:nvSpPr>
          <p:cNvPr id="2" name="Ορθογώνιο 1"/>
          <p:cNvSpPr/>
          <p:nvPr/>
        </p:nvSpPr>
        <p:spPr>
          <a:xfrm>
            <a:off x="4639746" y="0"/>
            <a:ext cx="3058851" cy="369332"/>
          </a:xfrm>
          <a:prstGeom prst="rect">
            <a:avLst/>
          </a:prstGeom>
        </p:spPr>
        <p:txBody>
          <a:bodyPr wrap="none">
            <a:spAutoFit/>
          </a:bodyPr>
          <a:lstStyle/>
          <a:p>
            <a:pPr algn="ctr" fontAlgn="auto">
              <a:spcBef>
                <a:spcPts val="0"/>
              </a:spcBef>
              <a:spcAft>
                <a:spcPts val="0"/>
              </a:spcAft>
              <a:defRPr/>
            </a:pPr>
            <a:r>
              <a:rPr lang="el-GR" b="1"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Η πράξη της διαίρεσης</a:t>
            </a:r>
            <a:endParaRPr lang="el-GR"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blinds(horizontal)">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blinds(horizontal)">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blinds(horizontal)">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blinds(horizontal)">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blinds(horizontal)">
                                      <p:cBhvr>
                                        <p:cTn id="32" dur="5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8" end="8"/>
                                            </p:txEl>
                                          </p:spTgt>
                                        </p:tgtEl>
                                        <p:attrNameLst>
                                          <p:attrName>style.visibility</p:attrName>
                                        </p:attrNameLst>
                                      </p:cBhvr>
                                      <p:to>
                                        <p:strVal val="visible"/>
                                      </p:to>
                                    </p:set>
                                    <p:animEffect transition="in" filter="blinds(horizontal)">
                                      <p:cBhvr>
                                        <p:cTn id="37" dur="500"/>
                                        <p:tgtEl>
                                          <p:spTgt spid="5">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
                                            <p:txEl>
                                              <p:pRg st="9" end="9"/>
                                            </p:txEl>
                                          </p:spTgt>
                                        </p:tgtEl>
                                        <p:attrNameLst>
                                          <p:attrName>style.visibility</p:attrName>
                                        </p:attrNameLst>
                                      </p:cBhvr>
                                      <p:to>
                                        <p:strVal val="visible"/>
                                      </p:to>
                                    </p:set>
                                    <p:animEffect transition="in" filter="blinds(horizontal)">
                                      <p:cBhvr>
                                        <p:cTn id="42" dur="500"/>
                                        <p:tgtEl>
                                          <p:spTgt spid="5">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
                                            <p:txEl>
                                              <p:pRg st="10" end="10"/>
                                            </p:txEl>
                                          </p:spTgt>
                                        </p:tgtEl>
                                        <p:attrNameLst>
                                          <p:attrName>style.visibility</p:attrName>
                                        </p:attrNameLst>
                                      </p:cBhvr>
                                      <p:to>
                                        <p:strVal val="visible"/>
                                      </p:to>
                                    </p:set>
                                    <p:animEffect transition="in" filter="blinds(horizontal)">
                                      <p:cBhvr>
                                        <p:cTn id="47" dur="500"/>
                                        <p:tgtEl>
                                          <p:spTgt spid="5">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
                                            <p:txEl>
                                              <p:pRg st="11" end="11"/>
                                            </p:txEl>
                                          </p:spTgt>
                                        </p:tgtEl>
                                        <p:attrNameLst>
                                          <p:attrName>style.visibility</p:attrName>
                                        </p:attrNameLst>
                                      </p:cBhvr>
                                      <p:to>
                                        <p:strVal val="visible"/>
                                      </p:to>
                                    </p:set>
                                    <p:animEffect transition="in" filter="blinds(horizontal)">
                                      <p:cBhvr>
                                        <p:cTn id="52" dur="500"/>
                                        <p:tgtEl>
                                          <p:spTgt spid="5">
                                            <p:txEl>
                                              <p:pRg st="11" end="1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5">
                                            <p:txEl>
                                              <p:pRg st="12" end="12"/>
                                            </p:txEl>
                                          </p:spTgt>
                                        </p:tgtEl>
                                        <p:attrNameLst>
                                          <p:attrName>style.visibility</p:attrName>
                                        </p:attrNameLst>
                                      </p:cBhvr>
                                      <p:to>
                                        <p:strVal val="visible"/>
                                      </p:to>
                                    </p:set>
                                    <p:animEffect transition="in" filter="blinds(horizontal)">
                                      <p:cBhvr>
                                        <p:cTn id="57" dur="500"/>
                                        <p:tgtEl>
                                          <p:spTgt spid="5">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468313" y="982663"/>
            <a:ext cx="8207375" cy="2708434"/>
          </a:xfrm>
          <a:prstGeom prst="rect">
            <a:avLst/>
          </a:prstGeom>
          <a:noFill/>
        </p:spPr>
        <p:txBody>
          <a:bodyPr>
            <a:spAutoFit/>
          </a:bodyPr>
          <a:lstStyle/>
          <a:p>
            <a:r>
              <a:rPr lang="el-GR" sz="2000" dirty="0"/>
              <a:t>Η ύψωση σε δύναμη γίνεται με τον </a:t>
            </a:r>
            <a:r>
              <a:rPr lang="el-GR" sz="2000" dirty="0" err="1"/>
              <a:t>τελεστη</a:t>
            </a:r>
            <a:r>
              <a:rPr lang="el-GR" sz="2000" dirty="0"/>
              <a:t> «**».</a:t>
            </a:r>
          </a:p>
          <a:p>
            <a:endParaRPr lang="el-GR" sz="2000" dirty="0" smtClean="0"/>
          </a:p>
          <a:p>
            <a:r>
              <a:rPr lang="el-GR" sz="2000" dirty="0" smtClean="0"/>
              <a:t>&gt;&gt;&gt; </a:t>
            </a:r>
            <a:endParaRPr lang="el-GR" sz="2000" dirty="0"/>
          </a:p>
          <a:p>
            <a:r>
              <a:rPr lang="el-GR" sz="2000" dirty="0"/>
              <a:t>&gt;&gt;&gt; </a:t>
            </a:r>
            <a:r>
              <a:rPr lang="el-GR" sz="2000" dirty="0" err="1"/>
              <a:t>print</a:t>
            </a:r>
            <a:r>
              <a:rPr lang="el-GR" sz="2000" dirty="0"/>
              <a:t> (7**2, 7**0.5)</a:t>
            </a:r>
          </a:p>
          <a:p>
            <a:endParaRPr lang="el-GR" sz="2000" dirty="0" smtClean="0"/>
          </a:p>
          <a:p>
            <a:r>
              <a:rPr lang="el-GR" sz="2000" dirty="0" smtClean="0"/>
              <a:t>49    2.6457513110645907</a:t>
            </a:r>
            <a:endParaRPr lang="el-GR" sz="2000" dirty="0"/>
          </a:p>
          <a:p>
            <a:r>
              <a:rPr lang="el-GR" sz="2000" dirty="0"/>
              <a:t>&gt;&gt;&gt; </a:t>
            </a:r>
          </a:p>
          <a:p>
            <a:pPr marL="231775" indent="-231775" fontAlgn="auto">
              <a:lnSpc>
                <a:spcPct val="150000"/>
              </a:lnSpc>
              <a:spcBef>
                <a:spcPts val="0"/>
              </a:spcBef>
              <a:spcAft>
                <a:spcPts val="0"/>
              </a:spcAft>
              <a:buFontTx/>
              <a:buBlip>
                <a:blip r:embed="rId2"/>
              </a:buBlip>
              <a:defRPr/>
            </a:pPr>
            <a:endParaRPr lang="el-GR" sz="2000" dirty="0">
              <a:effectLst>
                <a:outerShdw blurRad="38100" dist="38100" dir="2700000" algn="tl">
                  <a:srgbClr val="000000">
                    <a:alpha val="43137"/>
                  </a:srgbClr>
                </a:outerShdw>
              </a:effectLst>
              <a:latin typeface="+mn-lt"/>
            </a:endParaRPr>
          </a:p>
        </p:txBody>
      </p:sp>
      <p:sp>
        <p:nvSpPr>
          <p:cNvPr id="2" name="Ορθογώνιο 1"/>
          <p:cNvSpPr/>
          <p:nvPr/>
        </p:nvSpPr>
        <p:spPr>
          <a:xfrm>
            <a:off x="4642952" y="-17481"/>
            <a:ext cx="3092513" cy="400110"/>
          </a:xfrm>
          <a:prstGeom prst="rect">
            <a:avLst/>
          </a:prstGeom>
        </p:spPr>
        <p:txBody>
          <a:bodyPr wrap="none">
            <a:spAutoFit/>
          </a:bodyPr>
          <a:lstStyle/>
          <a:p>
            <a:pPr algn="ctr" fontAlgn="auto">
              <a:spcBef>
                <a:spcPts val="0"/>
              </a:spcBef>
              <a:spcAft>
                <a:spcPts val="0"/>
              </a:spcAft>
              <a:defRPr/>
            </a:pPr>
            <a:r>
              <a:rPr lang="el-GR" sz="2000" b="1"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Η ύψωση σε δύναμη</a:t>
            </a:r>
            <a:endParaRPr lang="el-GR" sz="2000"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blinds(horizontal)">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blinds(horizontal)">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blinds(horizontal)">
                                      <p:cBhvr>
                                        <p:cTn id="22" dur="500"/>
                                        <p:tgtEl>
                                          <p:spTgt spid="5">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blinds(horizontal)">
                                      <p:cBhvr>
                                        <p:cTn id="27"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1227138"/>
            <a:ext cx="8135938" cy="2804999"/>
          </a:xfrm>
          <a:prstGeom prst="rect">
            <a:avLst/>
          </a:prstGeom>
          <a:noFill/>
        </p:spPr>
        <p:txBody>
          <a:bodyPr>
            <a:spAutoFit/>
          </a:bodyPr>
          <a:lstStyle/>
          <a:p>
            <a:pPr fontAlgn="auto">
              <a:lnSpc>
                <a:spcPct val="150000"/>
              </a:lnSpc>
              <a:spcBef>
                <a:spcPts val="0"/>
              </a:spcBef>
              <a:spcAft>
                <a:spcPts val="0"/>
              </a:spcAft>
              <a:defRPr/>
            </a:pPr>
            <a:r>
              <a:rPr lang="el-GR" sz="2000" dirty="0"/>
              <a:t>Στην </a:t>
            </a:r>
            <a:r>
              <a:rPr lang="en-US" sz="2000" dirty="0"/>
              <a:t>Python</a:t>
            </a:r>
            <a:r>
              <a:rPr lang="el-GR" sz="2000" dirty="0"/>
              <a:t> υπάρχουν </a:t>
            </a:r>
            <a:r>
              <a:rPr lang="el-GR" sz="2000" dirty="0" smtClean="0"/>
              <a:t>4 </a:t>
            </a:r>
            <a:r>
              <a:rPr lang="el-GR" sz="2000" dirty="0"/>
              <a:t>βασικοί προκαθορισμένοι τύποι </a:t>
            </a:r>
            <a:r>
              <a:rPr lang="el-GR" sz="2000" dirty="0" smtClean="0"/>
              <a:t>τιμών: </a:t>
            </a:r>
          </a:p>
          <a:p>
            <a:pPr marL="457200" indent="-457200" fontAlgn="auto">
              <a:lnSpc>
                <a:spcPct val="150000"/>
              </a:lnSpc>
              <a:spcBef>
                <a:spcPts val="0"/>
              </a:spcBef>
              <a:spcAft>
                <a:spcPts val="0"/>
              </a:spcAft>
              <a:buFont typeface="+mj-lt"/>
              <a:buAutoNum type="arabicPeriod"/>
              <a:defRPr/>
            </a:pPr>
            <a:r>
              <a:rPr lang="el-GR" sz="2000" dirty="0" smtClean="0"/>
              <a:t>ο </a:t>
            </a:r>
            <a:r>
              <a:rPr lang="el-GR" sz="2000" dirty="0"/>
              <a:t>ακέραιος (</a:t>
            </a:r>
            <a:r>
              <a:rPr lang="en-US" sz="2000" dirty="0" err="1"/>
              <a:t>int</a:t>
            </a:r>
            <a:r>
              <a:rPr lang="el-GR" sz="2000" dirty="0"/>
              <a:t>), </a:t>
            </a:r>
            <a:endParaRPr lang="el-GR" sz="2000" dirty="0" smtClean="0"/>
          </a:p>
          <a:p>
            <a:pPr marL="457200" indent="-457200" fontAlgn="auto">
              <a:lnSpc>
                <a:spcPct val="150000"/>
              </a:lnSpc>
              <a:spcBef>
                <a:spcPts val="0"/>
              </a:spcBef>
              <a:spcAft>
                <a:spcPts val="0"/>
              </a:spcAft>
              <a:buFont typeface="+mj-lt"/>
              <a:buAutoNum type="arabicPeriod"/>
              <a:defRPr/>
            </a:pPr>
            <a:r>
              <a:rPr lang="el-GR" sz="2000" dirty="0" smtClean="0"/>
              <a:t>ο </a:t>
            </a:r>
            <a:r>
              <a:rPr lang="el-GR" sz="2000" dirty="0"/>
              <a:t>πραγματικός (</a:t>
            </a:r>
            <a:r>
              <a:rPr lang="en-US" sz="2000" dirty="0"/>
              <a:t>float</a:t>
            </a:r>
            <a:r>
              <a:rPr lang="el-GR" sz="2000" dirty="0"/>
              <a:t>), </a:t>
            </a:r>
            <a:endParaRPr lang="el-GR" sz="2000" dirty="0" smtClean="0"/>
          </a:p>
          <a:p>
            <a:pPr marL="457200" indent="-457200" fontAlgn="auto">
              <a:lnSpc>
                <a:spcPct val="150000"/>
              </a:lnSpc>
              <a:spcBef>
                <a:spcPts val="0"/>
              </a:spcBef>
              <a:spcAft>
                <a:spcPts val="0"/>
              </a:spcAft>
              <a:buFont typeface="+mj-lt"/>
              <a:buAutoNum type="arabicPeriod"/>
              <a:defRPr/>
            </a:pPr>
            <a:r>
              <a:rPr lang="el-GR" sz="2000" dirty="0" smtClean="0"/>
              <a:t>ο </a:t>
            </a:r>
            <a:r>
              <a:rPr lang="el-GR" sz="2000" dirty="0"/>
              <a:t>μιγαδικός (</a:t>
            </a:r>
            <a:r>
              <a:rPr lang="en-US" sz="2000" dirty="0"/>
              <a:t>complex</a:t>
            </a:r>
            <a:r>
              <a:rPr lang="el-GR" sz="2000" dirty="0"/>
              <a:t>), </a:t>
            </a:r>
            <a:endParaRPr lang="el-GR" sz="2000" dirty="0" smtClean="0"/>
          </a:p>
          <a:p>
            <a:pPr marL="457200" indent="-457200" fontAlgn="auto">
              <a:lnSpc>
                <a:spcPct val="150000"/>
              </a:lnSpc>
              <a:spcBef>
                <a:spcPts val="0"/>
              </a:spcBef>
              <a:spcAft>
                <a:spcPts val="0"/>
              </a:spcAft>
              <a:buFont typeface="+mj-lt"/>
              <a:buAutoNum type="arabicPeriod"/>
              <a:defRPr/>
            </a:pPr>
            <a:r>
              <a:rPr lang="el-GR" sz="2000" dirty="0" smtClean="0"/>
              <a:t>η </a:t>
            </a:r>
            <a:r>
              <a:rPr lang="el-GR" sz="2000" dirty="0"/>
              <a:t>συμβολοσειρά (</a:t>
            </a:r>
            <a:r>
              <a:rPr lang="en-US" sz="2000" dirty="0" err="1"/>
              <a:t>str</a:t>
            </a:r>
            <a:r>
              <a:rPr lang="el-GR" sz="2000" dirty="0"/>
              <a:t>) </a:t>
            </a:r>
            <a:endParaRPr lang="el-GR" sz="2000" dirty="0" smtClean="0"/>
          </a:p>
          <a:p>
            <a:pPr marL="457200" indent="-457200" fontAlgn="auto">
              <a:lnSpc>
                <a:spcPct val="150000"/>
              </a:lnSpc>
              <a:spcBef>
                <a:spcPts val="0"/>
              </a:spcBef>
              <a:spcAft>
                <a:spcPts val="0"/>
              </a:spcAft>
              <a:buFont typeface="+mj-lt"/>
              <a:buAutoNum type="arabicPeriod"/>
              <a:defRPr/>
            </a:pPr>
            <a:r>
              <a:rPr lang="el-GR" sz="2000" dirty="0" smtClean="0"/>
              <a:t>ο </a:t>
            </a:r>
            <a:r>
              <a:rPr lang="el-GR" sz="2000" dirty="0"/>
              <a:t>λογικός (</a:t>
            </a:r>
            <a:r>
              <a:rPr lang="en-US" sz="2000" dirty="0" err="1"/>
              <a:t>bool</a:t>
            </a:r>
            <a:r>
              <a:rPr lang="el-GR" sz="2000" dirty="0"/>
              <a:t>). </a:t>
            </a:r>
            <a:endParaRPr lang="el-GR" sz="2000" dirty="0">
              <a:effectLst>
                <a:outerShdw blurRad="38100" dist="38100" dir="2700000" algn="tl">
                  <a:srgbClr val="000000">
                    <a:alpha val="43137"/>
                  </a:srgbClr>
                </a:outerShdw>
              </a:effectLst>
              <a:latin typeface="+mn-lt"/>
            </a:endParaRPr>
          </a:p>
        </p:txBody>
      </p:sp>
      <p:sp>
        <p:nvSpPr>
          <p:cNvPr id="2" name="Ορθογώνιο 1"/>
          <p:cNvSpPr/>
          <p:nvPr/>
        </p:nvSpPr>
        <p:spPr>
          <a:xfrm>
            <a:off x="4608630" y="-103018"/>
            <a:ext cx="3523722" cy="507831"/>
          </a:xfrm>
          <a:prstGeom prst="rect">
            <a:avLst/>
          </a:prstGeom>
        </p:spPr>
        <p:txBody>
          <a:bodyPr wrap="none">
            <a:spAutoFit/>
          </a:bodyPr>
          <a:lstStyle/>
          <a:p>
            <a:pPr fontAlgn="auto">
              <a:lnSpc>
                <a:spcPct val="150000"/>
              </a:lnSpc>
              <a:spcBef>
                <a:spcPts val="0"/>
              </a:spcBef>
              <a:spcAft>
                <a:spcPts val="0"/>
              </a:spcAft>
              <a:defRPr/>
            </a:pPr>
            <a:r>
              <a:rPr lang="el-GR" b="1"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Οι τύποι τιμών της </a:t>
            </a:r>
            <a:r>
              <a:rPr lang="en-US" b="1"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Python</a:t>
            </a:r>
            <a:endParaRPr lang="el-GR"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2" name="TextBox 1"/>
          <p:cNvSpPr txBox="1"/>
          <p:nvPr/>
        </p:nvSpPr>
        <p:spPr>
          <a:xfrm>
            <a:off x="755576" y="503218"/>
            <a:ext cx="7632848" cy="5801588"/>
          </a:xfrm>
          <a:prstGeom prst="rect">
            <a:avLst/>
          </a:prstGeom>
          <a:noFill/>
        </p:spPr>
        <p:txBody>
          <a:bodyPr wrap="square" rtlCol="0">
            <a:spAutoFit/>
          </a:bodyPr>
          <a:lstStyle/>
          <a:p>
            <a:pPr>
              <a:spcAft>
                <a:spcPts val="600"/>
              </a:spcAft>
            </a:pPr>
            <a:r>
              <a:rPr lang="el-GR" sz="2000" dirty="0"/>
              <a:t>Ο ακέραιος τύπος τιμών στην </a:t>
            </a:r>
            <a:r>
              <a:rPr lang="en-US" sz="2000" dirty="0"/>
              <a:t>Python </a:t>
            </a:r>
            <a:r>
              <a:rPr lang="el-GR" sz="2000" dirty="0" smtClean="0"/>
              <a:t>περιλαμβάνει </a:t>
            </a:r>
            <a:r>
              <a:rPr lang="el-GR" sz="2000" dirty="0"/>
              <a:t>τους γνωστούς ακέραιους </a:t>
            </a:r>
            <a:r>
              <a:rPr lang="el-GR" sz="2000" dirty="0" smtClean="0"/>
              <a:t>συμπεριλαμβανομένου </a:t>
            </a:r>
            <a:r>
              <a:rPr lang="el-GR" sz="2000" dirty="0"/>
              <a:t>και του μηδενός και μπορεί να είναι θετικοί ή αρνητικοί. </a:t>
            </a:r>
            <a:endParaRPr lang="el-GR" sz="2000" dirty="0" smtClean="0"/>
          </a:p>
          <a:p>
            <a:pPr>
              <a:spcAft>
                <a:spcPts val="600"/>
              </a:spcAft>
            </a:pPr>
            <a:r>
              <a:rPr lang="el-GR" sz="2000" dirty="0" smtClean="0"/>
              <a:t>Οι </a:t>
            </a:r>
            <a:r>
              <a:rPr lang="el-GR" sz="2000" dirty="0"/>
              <a:t>τιμές ακεραίου τύπου αποθηκεύονται με ακρίβεια στην μνήμη του Η/Υ, οι πράξεις τους γίνονται με ακρίβεια και είναι ταχύτερες από αυτές του πραγματικού τύπου. </a:t>
            </a:r>
            <a:endParaRPr lang="el-GR" sz="2000" dirty="0" smtClean="0"/>
          </a:p>
          <a:p>
            <a:pPr>
              <a:spcAft>
                <a:spcPts val="600"/>
              </a:spcAft>
            </a:pPr>
            <a:r>
              <a:rPr lang="el-GR" sz="2000" dirty="0" smtClean="0"/>
              <a:t>Οι </a:t>
            </a:r>
            <a:r>
              <a:rPr lang="el-GR" sz="2000" dirty="0"/>
              <a:t>τιμές </a:t>
            </a:r>
            <a:r>
              <a:rPr lang="el-GR" sz="2000" dirty="0" smtClean="0"/>
              <a:t>ακέραιου </a:t>
            </a:r>
            <a:r>
              <a:rPr lang="el-GR" sz="2000" dirty="0"/>
              <a:t>τύπου </a:t>
            </a:r>
            <a:r>
              <a:rPr lang="el-GR" sz="2000" dirty="0" smtClean="0"/>
              <a:t>μπορούν </a:t>
            </a:r>
            <a:r>
              <a:rPr lang="el-GR" sz="2000" dirty="0"/>
              <a:t>να έχουν απεριόριστο μέγεθος:</a:t>
            </a:r>
          </a:p>
          <a:p>
            <a:r>
              <a:rPr lang="el-GR" dirty="0" smtClean="0"/>
              <a:t>&gt;&gt;&gt; </a:t>
            </a:r>
            <a:endParaRPr lang="el-GR" dirty="0"/>
          </a:p>
          <a:p>
            <a:r>
              <a:rPr lang="el-GR" dirty="0"/>
              <a:t>&gt;&gt;&gt; </a:t>
            </a:r>
            <a:r>
              <a:rPr lang="el-GR" dirty="0" err="1"/>
              <a:t>print</a:t>
            </a:r>
            <a:r>
              <a:rPr lang="el-GR" dirty="0"/>
              <a:t> (3**999)</a:t>
            </a:r>
          </a:p>
          <a:p>
            <a:r>
              <a:rPr lang="el-GR" dirty="0"/>
              <a:t>440690273160268878963485086584048121988474010917382722554973456075609532448901633180259437950202687321303259232290860785316984860700206303955114241752651224675873408399440267959338258076321613758130133372529539347042982605207698146020522057684695558163502059375160114801849018132346298605821789418305378740276756187926194096742805466102629298972852134694966312536457747390615453312898505588339646862703020142029890479621367604783461882915721944003538122044057700922967618406667</a:t>
            </a:r>
          </a:p>
          <a:p>
            <a:r>
              <a:rPr lang="el-GR" dirty="0"/>
              <a:t>&gt;&gt;&gt; </a:t>
            </a:r>
          </a:p>
        </p:txBody>
      </p:sp>
      <p:sp>
        <p:nvSpPr>
          <p:cNvPr id="6" name="Ορθογώνιο 5"/>
          <p:cNvSpPr/>
          <p:nvPr/>
        </p:nvSpPr>
        <p:spPr>
          <a:xfrm>
            <a:off x="4548992" y="0"/>
            <a:ext cx="3685624" cy="369332"/>
          </a:xfrm>
          <a:prstGeom prst="rect">
            <a:avLst/>
          </a:prstGeom>
        </p:spPr>
        <p:txBody>
          <a:bodyPr wrap="none">
            <a:spAutoFit/>
          </a:bodyPr>
          <a:lstStyle/>
          <a:p>
            <a:r>
              <a:rPr lang="el-GR" b="1"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Ο ακέραιος τύπος (</a:t>
            </a:r>
            <a:r>
              <a:rPr lang="en-US" b="1"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integer</a:t>
            </a:r>
            <a:r>
              <a:rPr lang="el-GR" b="1"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a:t>
            </a:r>
            <a:endParaRPr lang="el-G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3419872" y="-72008"/>
            <a:ext cx="4968552" cy="476821"/>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Ο πραγματικός τύπος (</a:t>
            </a:r>
            <a:r>
              <a:rPr lang="en-US"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float</a:t>
            </a:r>
            <a:r>
              <a:rPr lang="el-GR"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a:t>
            </a:r>
            <a:r>
              <a:rPr lang="el-GR" sz="2000" b="1" dirty="0" smtClean="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 </a:t>
            </a:r>
            <a:endParaRPr lang="el-GR" sz="2000"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2" name="TextBox 1"/>
          <p:cNvSpPr txBox="1"/>
          <p:nvPr/>
        </p:nvSpPr>
        <p:spPr>
          <a:xfrm>
            <a:off x="755576" y="503218"/>
            <a:ext cx="7632848" cy="5909310"/>
          </a:xfrm>
          <a:prstGeom prst="rect">
            <a:avLst/>
          </a:prstGeom>
          <a:noFill/>
        </p:spPr>
        <p:txBody>
          <a:bodyPr wrap="square" rtlCol="0">
            <a:spAutoFit/>
          </a:bodyPr>
          <a:lstStyle/>
          <a:p>
            <a:r>
              <a:rPr lang="el-GR" sz="2000" dirty="0"/>
              <a:t>Ένας πραγματικός αριθμός τιμών </a:t>
            </a:r>
            <a:r>
              <a:rPr lang="el-GR" sz="2000" dirty="0" smtClean="0"/>
              <a:t>περιλαμβάνει </a:t>
            </a:r>
            <a:r>
              <a:rPr lang="el-GR" sz="2000" dirty="0"/>
              <a:t>ψηφία και πριν και μετά τη υποδιαστολή (η οποία συμβολίζεται με </a:t>
            </a:r>
            <a:r>
              <a:rPr lang="el-GR" sz="2000" dirty="0" smtClean="0"/>
              <a:t>‘.’). </a:t>
            </a:r>
          </a:p>
          <a:p>
            <a:r>
              <a:rPr lang="el-GR" sz="2000" dirty="0"/>
              <a:t> Οι πραγματικοί αριθμοί </a:t>
            </a:r>
            <a:r>
              <a:rPr lang="el-GR" sz="2000" dirty="0" smtClean="0"/>
              <a:t>περιέχουν </a:t>
            </a:r>
            <a:r>
              <a:rPr lang="el-GR" sz="2000" dirty="0"/>
              <a:t>μόνο τα ψηφία 0123456789, πρέπει να συμπεριλαμβάνουν την υποδιαστολή και μπορούν να έχουν και πρόσημο. Στη περίπτωση όπου οι πραγματικοί αριθμοί συμπεριλαμβάνουν δεκαδική τελεία θα πρέπει οπωσδήποτε να υπάρχει τουλάχιστον ένα ψηφίο, πριν ή μετά τη δεκαδική τελεία όταν αυτή βρίσκεται στην αρχή ή στο τέλος του αριθμού αντίστοιχα. </a:t>
            </a:r>
            <a:endParaRPr lang="el-GR" sz="2000" dirty="0" smtClean="0"/>
          </a:p>
          <a:p>
            <a:r>
              <a:rPr lang="el-GR" dirty="0" smtClean="0"/>
              <a:t>&gt;&gt;&gt; </a:t>
            </a:r>
            <a:endParaRPr lang="el-GR" dirty="0"/>
          </a:p>
          <a:p>
            <a:r>
              <a:rPr lang="el-GR" dirty="0"/>
              <a:t>&gt;&gt;&gt; </a:t>
            </a:r>
            <a:r>
              <a:rPr lang="el-GR" dirty="0" err="1"/>
              <a:t>print</a:t>
            </a:r>
            <a:r>
              <a:rPr lang="el-GR" dirty="0"/>
              <a:t> (2.15)</a:t>
            </a:r>
          </a:p>
          <a:p>
            <a:r>
              <a:rPr lang="el-GR" dirty="0"/>
              <a:t>2.15</a:t>
            </a:r>
          </a:p>
          <a:p>
            <a:r>
              <a:rPr lang="el-GR" dirty="0"/>
              <a:t>&gt;&gt;&gt; </a:t>
            </a:r>
            <a:r>
              <a:rPr lang="el-GR" dirty="0" err="1"/>
              <a:t>print</a:t>
            </a:r>
            <a:r>
              <a:rPr lang="el-GR" dirty="0"/>
              <a:t> (-0.1)</a:t>
            </a:r>
          </a:p>
          <a:p>
            <a:r>
              <a:rPr lang="el-GR" dirty="0"/>
              <a:t>-0.1</a:t>
            </a:r>
          </a:p>
          <a:p>
            <a:r>
              <a:rPr lang="el-GR" dirty="0"/>
              <a:t>&gt;&gt;&gt; </a:t>
            </a:r>
            <a:r>
              <a:rPr lang="el-GR" dirty="0" err="1"/>
              <a:t>print</a:t>
            </a:r>
            <a:r>
              <a:rPr lang="el-GR" dirty="0"/>
              <a:t> (2.)</a:t>
            </a:r>
          </a:p>
          <a:p>
            <a:r>
              <a:rPr lang="el-GR" dirty="0"/>
              <a:t>2.0</a:t>
            </a:r>
          </a:p>
          <a:p>
            <a:r>
              <a:rPr lang="el-GR" dirty="0"/>
              <a:t>&gt;&gt;&gt; </a:t>
            </a:r>
            <a:r>
              <a:rPr lang="el-GR" dirty="0" err="1"/>
              <a:t>print</a:t>
            </a:r>
            <a:r>
              <a:rPr lang="el-GR" dirty="0"/>
              <a:t> (.5)</a:t>
            </a:r>
          </a:p>
          <a:p>
            <a:r>
              <a:rPr lang="el-GR" dirty="0"/>
              <a:t>0.5</a:t>
            </a:r>
          </a:p>
          <a:p>
            <a:r>
              <a:rPr lang="el-GR" dirty="0"/>
              <a:t>&gt;&gt;&gt; </a:t>
            </a:r>
          </a:p>
          <a:p>
            <a:endParaRPr lang="el-GR" dirty="0"/>
          </a:p>
        </p:txBody>
      </p:sp>
    </p:spTree>
    <p:extLst>
      <p:ext uri="{BB962C8B-B14F-4D97-AF65-F5344CB8AC3E}">
        <p14:creationId xmlns:p14="http://schemas.microsoft.com/office/powerpoint/2010/main" val="24006006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3419872" y="-72008"/>
            <a:ext cx="4968552" cy="764704"/>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Ο μιγαδικός τύπος (</a:t>
            </a:r>
            <a:r>
              <a:rPr lang="en-US" sz="2000" b="1"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complex</a:t>
            </a:r>
            <a:r>
              <a:rPr lang="el-GR" sz="2000" b="1"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a:t>
            </a:r>
            <a:endParaRPr lang="el-GR" sz="2000"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5" name="TextBox 4"/>
          <p:cNvSpPr txBox="1"/>
          <p:nvPr/>
        </p:nvSpPr>
        <p:spPr>
          <a:xfrm>
            <a:off x="539750" y="1124744"/>
            <a:ext cx="8135938" cy="2343334"/>
          </a:xfrm>
          <a:prstGeom prst="rect">
            <a:avLst/>
          </a:prstGeom>
          <a:noFill/>
        </p:spPr>
        <p:txBody>
          <a:bodyPr>
            <a:spAutoFit/>
          </a:bodyPr>
          <a:lstStyle/>
          <a:p>
            <a:pPr fontAlgn="auto">
              <a:lnSpc>
                <a:spcPct val="150000"/>
              </a:lnSpc>
              <a:spcBef>
                <a:spcPts val="0"/>
              </a:spcBef>
              <a:spcAft>
                <a:spcPts val="0"/>
              </a:spcAft>
              <a:defRPr/>
            </a:pPr>
            <a:r>
              <a:rPr lang="el-GR" sz="2000" dirty="0"/>
              <a:t>Μία μιγαδική τιμή αποτελείται από το πραγματικό και το φανταστικό μέρος που είναι τύπου κινητής υποδιαστολής, δηλαδή, a1=3+2j ή a1=5-32j. Οι μιγαδικές τιμές ανήκουν στην κλάση </a:t>
            </a:r>
            <a:r>
              <a:rPr lang="en-US" sz="2000" dirty="0"/>
              <a:t>complex </a:t>
            </a:r>
            <a:r>
              <a:rPr lang="el-GR" sz="2000" dirty="0"/>
              <a:t>και η Python τις αντιλαμβάνεται με τον γνωστό μαθηματικό τρόπο. Με τις μιγαδικές τιμές γίνονται όλες οι μαθηματικές πράξεις.</a:t>
            </a:r>
            <a:endParaRPr lang="el-GR" sz="2000" dirty="0">
              <a:effectLst>
                <a:outerShdw blurRad="38100" dist="38100" dir="2700000" algn="tl">
                  <a:srgbClr val="000000">
                    <a:alpha val="43137"/>
                  </a:srgbClr>
                </a:outerShdw>
              </a:effectLst>
              <a:latin typeface="+mn-l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3419872" y="-72008"/>
            <a:ext cx="4968552" cy="764704"/>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Ο τύπος συμβολοσειρά (</a:t>
            </a:r>
            <a:r>
              <a:rPr lang="en-US" sz="2000" b="1" dirty="0" err="1">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str</a:t>
            </a:r>
            <a:r>
              <a:rPr lang="el-GR" sz="2000" b="1"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 </a:t>
            </a:r>
            <a:endParaRPr lang="el-GR" sz="2000"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5" name="TextBox 4"/>
          <p:cNvSpPr txBox="1"/>
          <p:nvPr/>
        </p:nvSpPr>
        <p:spPr>
          <a:xfrm>
            <a:off x="611188" y="1052513"/>
            <a:ext cx="8137525" cy="3939540"/>
          </a:xfrm>
          <a:prstGeom prst="rect">
            <a:avLst/>
          </a:prstGeom>
          <a:noFill/>
        </p:spPr>
        <p:txBody>
          <a:bodyPr>
            <a:spAutoFit/>
          </a:bodyPr>
          <a:lstStyle/>
          <a:p>
            <a:pPr>
              <a:spcAft>
                <a:spcPts val="1200"/>
              </a:spcAft>
            </a:pPr>
            <a:r>
              <a:rPr lang="el-GR" sz="2000" dirty="0"/>
              <a:t>Οι τιμές τύπου συμβολοσειρά ανήκουν στην κλάση </a:t>
            </a:r>
            <a:r>
              <a:rPr lang="en-US" sz="2000" dirty="0" err="1"/>
              <a:t>str</a:t>
            </a:r>
            <a:r>
              <a:rPr lang="el-GR" sz="2000" dirty="0"/>
              <a:t>. Μια συμβολοσειρά είναι μια ακολουθία από χαρακτήρες που περικλείονται σε μονά (‘) ή διπλά (“) ή ακόμα και τριπλά εισαγωγικά (‘‘‘ ‘’’). </a:t>
            </a:r>
            <a:endParaRPr lang="el-GR" sz="2000" dirty="0" smtClean="0"/>
          </a:p>
          <a:p>
            <a:pPr>
              <a:spcAft>
                <a:spcPts val="1200"/>
              </a:spcAft>
            </a:pPr>
            <a:r>
              <a:rPr lang="el-GR" sz="2000" dirty="0" smtClean="0"/>
              <a:t>Επιτρέπεται </a:t>
            </a:r>
            <a:r>
              <a:rPr lang="el-GR" sz="2000" dirty="0"/>
              <a:t>η χρήση μονών εισαγωγικών μέσα σε διπλά εισαγωγικά. </a:t>
            </a:r>
            <a:endParaRPr lang="el-GR" sz="2000" dirty="0" smtClean="0"/>
          </a:p>
          <a:p>
            <a:pPr>
              <a:spcAft>
                <a:spcPts val="1200"/>
              </a:spcAft>
            </a:pPr>
            <a:r>
              <a:rPr lang="el-GR" sz="2000" dirty="0" smtClean="0"/>
              <a:t>Χρησιμοποιώντας </a:t>
            </a:r>
            <a:r>
              <a:rPr lang="el-GR" sz="2000" dirty="0"/>
              <a:t>τριπλά εισαγωγικά ορίζονται συμβολοσειρές πολλαπλών γραμμών. Επίσης, επιτρέπεται η χρήση μονών και διπλών εισαγωγικών μέσα σε τριπλά εισαγωγικά.</a:t>
            </a:r>
          </a:p>
          <a:p>
            <a:pPr>
              <a:spcAft>
                <a:spcPts val="1200"/>
              </a:spcAft>
            </a:pPr>
            <a:r>
              <a:rPr lang="el-GR" sz="2000" dirty="0" smtClean="0"/>
              <a:t>Μία </a:t>
            </a:r>
            <a:r>
              <a:rPr lang="el-GR" sz="2000" dirty="0"/>
              <a:t>τιμή τύπου συμβολοσειράς μπορεί να περιλαμβάνει </a:t>
            </a:r>
            <a:r>
              <a:rPr lang="el-GR" sz="2000" dirty="0" smtClean="0"/>
              <a:t>τα </a:t>
            </a:r>
            <a:r>
              <a:rPr lang="el-GR" sz="2000" dirty="0"/>
              <a:t>γράμματα του λατινικού και ελληνικού αλφαβήτου, τα ψηφία από το 0 έως το 9, το κενό και </a:t>
            </a:r>
            <a:r>
              <a:rPr lang="el-GR" sz="2000" dirty="0" smtClean="0"/>
              <a:t>όλους τους  </a:t>
            </a:r>
            <a:r>
              <a:rPr lang="el-GR" sz="2000" dirty="0"/>
              <a:t>χαρακτήρες που χρησιμοποιούνται για την δημιουργία εντολών </a:t>
            </a:r>
            <a:r>
              <a:rPr lang="en-US" sz="2000" dirty="0"/>
              <a:t>Python</a:t>
            </a:r>
            <a:r>
              <a:rPr lang="el-GR" sz="2000" dirty="0"/>
              <a:t> (+ - * / :  = , =  &lt; &lt;= </a:t>
            </a:r>
            <a:r>
              <a:rPr lang="el-GR" sz="2000" dirty="0" smtClean="0"/>
              <a:t>. </a:t>
            </a:r>
            <a:r>
              <a:rPr lang="el-GR" sz="2000" dirty="0"/>
              <a:t>&gt;= &lt;&gt;).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908050"/>
            <a:ext cx="8135938" cy="3016210"/>
          </a:xfrm>
          <a:prstGeom prst="rect">
            <a:avLst/>
          </a:prstGeom>
          <a:noFill/>
        </p:spPr>
        <p:txBody>
          <a:bodyPr>
            <a:spAutoFit/>
          </a:bodyPr>
          <a:lstStyle/>
          <a:p>
            <a:pPr>
              <a:spcAft>
                <a:spcPts val="1200"/>
              </a:spcAft>
            </a:pPr>
            <a:r>
              <a:rPr lang="el-GR" sz="2000" dirty="0" smtClean="0"/>
              <a:t>Μια </a:t>
            </a:r>
            <a:r>
              <a:rPr lang="el-GR" sz="2000" dirty="0"/>
              <a:t>τιμή λογικού τύπου </a:t>
            </a:r>
            <a:r>
              <a:rPr lang="el-GR" sz="2000" dirty="0" smtClean="0"/>
              <a:t>είναι </a:t>
            </a:r>
            <a:r>
              <a:rPr lang="en-US" sz="2000" dirty="0"/>
              <a:t>True</a:t>
            </a:r>
            <a:r>
              <a:rPr lang="el-GR" sz="2000" dirty="0"/>
              <a:t> ή </a:t>
            </a:r>
            <a:r>
              <a:rPr lang="en-US" sz="2000" dirty="0"/>
              <a:t>False</a:t>
            </a:r>
            <a:r>
              <a:rPr lang="el-GR" sz="2000" dirty="0"/>
              <a:t> (</a:t>
            </a:r>
            <a:r>
              <a:rPr lang="el-GR" sz="2000" dirty="0" err="1"/>
              <a:t>True</a:t>
            </a:r>
            <a:r>
              <a:rPr lang="el-GR" sz="2000" dirty="0"/>
              <a:t> ή </a:t>
            </a:r>
            <a:r>
              <a:rPr lang="el-GR" sz="2000" dirty="0" err="1"/>
              <a:t>False</a:t>
            </a:r>
            <a:r>
              <a:rPr lang="el-GR" sz="2000" dirty="0"/>
              <a:t>). </a:t>
            </a:r>
            <a:endParaRPr lang="el-GR" sz="2000" dirty="0" smtClean="0"/>
          </a:p>
          <a:p>
            <a:pPr>
              <a:spcAft>
                <a:spcPts val="1200"/>
              </a:spcAft>
            </a:pPr>
            <a:r>
              <a:rPr lang="el-GR" sz="2000" dirty="0" smtClean="0"/>
              <a:t>Για </a:t>
            </a:r>
            <a:r>
              <a:rPr lang="el-GR" sz="2000" dirty="0"/>
              <a:t>τις τιμές </a:t>
            </a:r>
            <a:r>
              <a:rPr lang="en-US" sz="2000" dirty="0" err="1" smtClean="0"/>
              <a:t>bool</a:t>
            </a:r>
            <a:r>
              <a:rPr lang="el-GR" sz="2000" dirty="0" smtClean="0"/>
              <a:t> </a:t>
            </a:r>
            <a:r>
              <a:rPr lang="el-GR" sz="2000" dirty="0"/>
              <a:t>μερικές φορές, χρησιμοποιούμε τον εναλλακτικό όρο </a:t>
            </a:r>
            <a:r>
              <a:rPr lang="en-US" sz="2000" dirty="0"/>
              <a:t>logical values</a:t>
            </a:r>
            <a:r>
              <a:rPr lang="el-GR" sz="2000" dirty="0"/>
              <a:t> (λογικές τιμές). </a:t>
            </a:r>
            <a:endParaRPr lang="el-GR" sz="2000" dirty="0" smtClean="0"/>
          </a:p>
          <a:p>
            <a:pPr>
              <a:spcAft>
                <a:spcPts val="1200"/>
              </a:spcAft>
            </a:pPr>
            <a:r>
              <a:rPr lang="el-GR" sz="2000" dirty="0" smtClean="0"/>
              <a:t>Συχνά</a:t>
            </a:r>
            <a:r>
              <a:rPr lang="el-GR" sz="2000" dirty="0"/>
              <a:t>, μια τέτοια τιμή καθορίζει τη επιλογή του προγράμματος ανάμεσα σε δύο ή περισσότερα επίπεδα δράσης. </a:t>
            </a:r>
            <a:endParaRPr lang="el-GR" sz="2000" dirty="0" smtClean="0"/>
          </a:p>
          <a:p>
            <a:pPr>
              <a:spcAft>
                <a:spcPts val="1200"/>
              </a:spcAft>
            </a:pPr>
            <a:r>
              <a:rPr lang="el-GR" sz="2000" dirty="0" smtClean="0"/>
              <a:t>Η </a:t>
            </a:r>
            <a:r>
              <a:rPr lang="en-US" sz="2000" dirty="0"/>
              <a:t>Python</a:t>
            </a:r>
            <a:r>
              <a:rPr lang="el-GR" sz="2000" dirty="0"/>
              <a:t> διαθέτει μια ομάδα από σχεσιακές (</a:t>
            </a:r>
            <a:r>
              <a:rPr lang="en-US" sz="2000" dirty="0"/>
              <a:t>relational</a:t>
            </a:r>
            <a:r>
              <a:rPr lang="el-GR" sz="2000" dirty="0"/>
              <a:t>) και λογικές (</a:t>
            </a:r>
            <a:r>
              <a:rPr lang="en-US" sz="2000" dirty="0"/>
              <a:t>logical</a:t>
            </a:r>
            <a:r>
              <a:rPr lang="el-GR" sz="2000" dirty="0"/>
              <a:t>) λειτουργίες που δημιουργούν εκφράσεις που έχουν σαν αποτέλεσμα τις τιμές (</a:t>
            </a:r>
            <a:r>
              <a:rPr lang="en-US" sz="2000" dirty="0"/>
              <a:t>True</a:t>
            </a:r>
            <a:r>
              <a:rPr lang="el-GR" sz="2000" dirty="0"/>
              <a:t>) ή (</a:t>
            </a:r>
            <a:r>
              <a:rPr lang="en-US" sz="2000" dirty="0"/>
              <a:t>False</a:t>
            </a:r>
            <a:r>
              <a:rPr lang="el-GR" sz="2000" dirty="0"/>
              <a:t>). </a:t>
            </a:r>
            <a:endParaRPr lang="el-GR" sz="2000" dirty="0">
              <a:effectLst>
                <a:outerShdw blurRad="38100" dist="38100" dir="2700000" algn="tl">
                  <a:srgbClr val="000000">
                    <a:alpha val="43137"/>
                  </a:srgbClr>
                </a:outerShdw>
              </a:effectLst>
              <a:latin typeface="+mn-lt"/>
            </a:endParaRPr>
          </a:p>
        </p:txBody>
      </p:sp>
      <p:sp>
        <p:nvSpPr>
          <p:cNvPr id="2" name="Ορθογώνιο 1"/>
          <p:cNvSpPr/>
          <p:nvPr/>
        </p:nvSpPr>
        <p:spPr>
          <a:xfrm>
            <a:off x="4607719" y="4703"/>
            <a:ext cx="3480440" cy="400110"/>
          </a:xfrm>
          <a:prstGeom prst="rect">
            <a:avLst/>
          </a:prstGeom>
        </p:spPr>
        <p:txBody>
          <a:bodyPr wrap="none">
            <a:spAutoFit/>
          </a:bodyPr>
          <a:lstStyle/>
          <a:p>
            <a:r>
              <a:rPr lang="el-GR" sz="2000" b="1"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Ο λογικός τύπος (</a:t>
            </a:r>
            <a:r>
              <a:rPr lang="en-US" sz="2000" b="1" dirty="0" err="1">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bool</a:t>
            </a:r>
            <a:r>
              <a:rPr lang="el-GR" sz="2000" b="1"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a:t>
            </a:r>
            <a:endParaRPr lang="el-GR"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1124744"/>
            <a:ext cx="8208714" cy="5262979"/>
          </a:xfrm>
          <a:prstGeom prst="rect">
            <a:avLst/>
          </a:prstGeom>
          <a:noFill/>
        </p:spPr>
        <p:txBody>
          <a:bodyPr wrap="square">
            <a:spAutoFit/>
          </a:bodyPr>
          <a:lstStyle/>
          <a:p>
            <a:pPr marL="342900" indent="-342900">
              <a:buFont typeface="Arial" pitchFamily="34" charset="0"/>
              <a:buChar char="•"/>
            </a:pPr>
            <a:r>
              <a:rPr lang="el-GR" sz="2400" dirty="0" smtClean="0"/>
              <a:t>Τι </a:t>
            </a:r>
            <a:r>
              <a:rPr lang="el-GR" sz="2400" dirty="0"/>
              <a:t>είναι: Γλώσσα προγραμματισμού υψηλού επιπέδου  </a:t>
            </a:r>
          </a:p>
          <a:p>
            <a:pPr marL="171450" indent="-171450">
              <a:buFont typeface="Arial" pitchFamily="34" charset="0"/>
              <a:buChar char="•"/>
            </a:pPr>
            <a:endParaRPr lang="el-GR" sz="800" dirty="0"/>
          </a:p>
          <a:p>
            <a:pPr marL="342900" indent="-342900">
              <a:buFont typeface="Arial" pitchFamily="34" charset="0"/>
              <a:buChar char="•"/>
            </a:pPr>
            <a:r>
              <a:rPr lang="el-GR" sz="2400" dirty="0"/>
              <a:t>Δημιουργός: Ο Ολλανδός </a:t>
            </a:r>
            <a:r>
              <a:rPr lang="el-GR" sz="2400" dirty="0" err="1"/>
              <a:t>Guido</a:t>
            </a:r>
            <a:r>
              <a:rPr lang="el-GR" sz="2400" dirty="0"/>
              <a:t> </a:t>
            </a:r>
            <a:r>
              <a:rPr lang="el-GR" sz="2400" dirty="0" err="1"/>
              <a:t>van</a:t>
            </a:r>
            <a:r>
              <a:rPr lang="el-GR" sz="2400" dirty="0"/>
              <a:t> </a:t>
            </a:r>
            <a:r>
              <a:rPr lang="el-GR" sz="2400" dirty="0" err="1"/>
              <a:t>Rossum</a:t>
            </a:r>
            <a:r>
              <a:rPr lang="el-GR" sz="2400" dirty="0"/>
              <a:t> </a:t>
            </a:r>
          </a:p>
          <a:p>
            <a:pPr marL="171450" indent="-171450">
              <a:buFont typeface="Arial" pitchFamily="34" charset="0"/>
              <a:buChar char="•"/>
            </a:pPr>
            <a:endParaRPr lang="el-GR" sz="800" dirty="0"/>
          </a:p>
          <a:p>
            <a:pPr marL="342900" indent="-342900">
              <a:buFont typeface="Arial" pitchFamily="34" charset="0"/>
              <a:buChar char="•"/>
            </a:pPr>
            <a:r>
              <a:rPr lang="el-GR" sz="2400" dirty="0"/>
              <a:t>Πότε: 1990</a:t>
            </a:r>
          </a:p>
          <a:p>
            <a:pPr marL="171450" indent="-171450">
              <a:buFont typeface="Arial" pitchFamily="34" charset="0"/>
              <a:buChar char="•"/>
            </a:pPr>
            <a:endParaRPr lang="el-GR" sz="800" dirty="0"/>
          </a:p>
          <a:p>
            <a:pPr marL="342900" indent="-342900">
              <a:buFont typeface="Arial" pitchFamily="34" charset="0"/>
              <a:buChar char="•"/>
            </a:pPr>
            <a:r>
              <a:rPr lang="el-GR" sz="2400" dirty="0"/>
              <a:t>Το όνομα: </a:t>
            </a:r>
            <a:r>
              <a:rPr lang="el-GR" sz="2400" dirty="0" err="1"/>
              <a:t>Monty</a:t>
            </a:r>
            <a:r>
              <a:rPr lang="el-GR" sz="2400" dirty="0"/>
              <a:t> </a:t>
            </a:r>
            <a:r>
              <a:rPr lang="el-GR" sz="2400" dirty="0" err="1"/>
              <a:t>Pythons</a:t>
            </a:r>
            <a:r>
              <a:rPr lang="el-GR" sz="2400" dirty="0"/>
              <a:t>' </a:t>
            </a:r>
            <a:r>
              <a:rPr lang="el-GR" sz="2400" dirty="0" err="1"/>
              <a:t>Flying</a:t>
            </a:r>
            <a:r>
              <a:rPr lang="el-GR" sz="2400" dirty="0"/>
              <a:t> </a:t>
            </a:r>
            <a:r>
              <a:rPr lang="el-GR" sz="2400" dirty="0" err="1"/>
              <a:t>Circus</a:t>
            </a:r>
            <a:r>
              <a:rPr lang="el-GR" sz="2400" dirty="0"/>
              <a:t>, μια Αγγλική σατυρική σειρά του ’70.</a:t>
            </a:r>
          </a:p>
          <a:p>
            <a:pPr marL="171450" indent="-171450">
              <a:buFont typeface="Arial" pitchFamily="34" charset="0"/>
              <a:buChar char="•"/>
            </a:pPr>
            <a:endParaRPr lang="el-GR" sz="800" dirty="0"/>
          </a:p>
          <a:p>
            <a:pPr marL="342900" indent="-342900">
              <a:buFont typeface="Arial" pitchFamily="34" charset="0"/>
              <a:buChar char="•"/>
            </a:pPr>
            <a:r>
              <a:rPr lang="el-GR" sz="2400" dirty="0"/>
              <a:t>Είδος: διερμηνευόμενη (</a:t>
            </a:r>
            <a:r>
              <a:rPr lang="el-GR" sz="2400" dirty="0" err="1"/>
              <a:t>interpreted</a:t>
            </a:r>
            <a:r>
              <a:rPr lang="el-GR" sz="2400" dirty="0"/>
              <a:t>) γλώσσα προγραμματισμού</a:t>
            </a:r>
          </a:p>
          <a:p>
            <a:pPr marL="171450" indent="-171450">
              <a:buFont typeface="Arial" pitchFamily="34" charset="0"/>
              <a:buChar char="•"/>
            </a:pPr>
            <a:endParaRPr lang="el-GR" sz="800" dirty="0"/>
          </a:p>
          <a:p>
            <a:pPr marL="342900" lvl="2" indent="-342900">
              <a:buFont typeface="Arial" pitchFamily="34" charset="0"/>
              <a:buChar char="•"/>
              <a:defRPr/>
            </a:pPr>
            <a:r>
              <a:rPr lang="el-GR" sz="2400" dirty="0"/>
              <a:t>Τι υποστηρίζει: </a:t>
            </a:r>
            <a:r>
              <a:rPr lang="el-GR" sz="2400" dirty="0" err="1"/>
              <a:t>Αντικειμενοστρεφή</a:t>
            </a:r>
            <a:r>
              <a:rPr lang="el-GR" sz="2400" dirty="0"/>
              <a:t>, Διαδικαστικό και Συναρτησιακό προγραμματισμό</a:t>
            </a:r>
          </a:p>
          <a:p>
            <a:pPr marL="171450" lvl="2" indent="-171450">
              <a:buFont typeface="Arial" pitchFamily="34" charset="0"/>
              <a:buChar char="•"/>
              <a:defRPr/>
            </a:pPr>
            <a:endParaRPr lang="el-GR" sz="800" dirty="0"/>
          </a:p>
          <a:p>
            <a:pPr marL="342900" lvl="2" indent="-342900">
              <a:buFont typeface="Arial" pitchFamily="34" charset="0"/>
              <a:buChar char="•"/>
              <a:defRPr/>
            </a:pPr>
            <a:r>
              <a:rPr lang="el-GR" sz="2400" dirty="0"/>
              <a:t>Χρήση: Δημιουργία σεναρίων εντολών και ανάπτυξη ολοκληρωμένων εφαρμογών</a:t>
            </a:r>
            <a:endParaRPr lang="el-GR" dirty="0">
              <a:effectLst>
                <a:outerShdw blurRad="38100" dist="38100" dir="2700000" algn="tl">
                  <a:srgbClr val="000000">
                    <a:alpha val="43137"/>
                  </a:srgbClr>
                </a:outerShdw>
              </a:effectLst>
            </a:endParaRPr>
          </a:p>
          <a:p>
            <a:pPr fontAlgn="auto">
              <a:spcBef>
                <a:spcPts val="0"/>
              </a:spcBef>
              <a:spcAft>
                <a:spcPts val="0"/>
              </a:spcAft>
              <a:defRPr/>
            </a:pPr>
            <a:endParaRPr lang="el-GR" sz="2400" b="1" dirty="0">
              <a:effectLst>
                <a:outerShdw blurRad="38100" dist="38100" dir="2700000" algn="tl">
                  <a:srgbClr val="000000">
                    <a:alpha val="43137"/>
                  </a:srgbClr>
                </a:outerShdw>
              </a:effectLst>
              <a:latin typeface="+mn-lt"/>
            </a:endParaRPr>
          </a:p>
        </p:txBody>
      </p:sp>
      <p:sp>
        <p:nvSpPr>
          <p:cNvPr id="2" name="Ορθογώνιο 1"/>
          <p:cNvSpPr/>
          <p:nvPr/>
        </p:nvSpPr>
        <p:spPr>
          <a:xfrm>
            <a:off x="4788024" y="0"/>
            <a:ext cx="2994730" cy="369332"/>
          </a:xfrm>
          <a:prstGeom prst="rect">
            <a:avLst/>
          </a:prstGeom>
        </p:spPr>
        <p:txBody>
          <a:bodyPr wrap="none">
            <a:spAutoFit/>
          </a:bodyPr>
          <a:lstStyle/>
          <a:p>
            <a:pPr algn="ctr" fontAlgn="auto">
              <a:spcBef>
                <a:spcPts val="0"/>
              </a:spcBef>
              <a:spcAft>
                <a:spcPts val="0"/>
              </a:spcAft>
              <a:defRPr/>
            </a:pPr>
            <a:r>
              <a:rPr lang="el-GR"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Γενικά για την </a:t>
            </a:r>
            <a:r>
              <a:rPr lang="en-US"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Python</a:t>
            </a:r>
            <a:endParaRPr lang="el-GR"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1879848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908050"/>
            <a:ext cx="8135938" cy="1631216"/>
          </a:xfrm>
          <a:prstGeom prst="rect">
            <a:avLst/>
          </a:prstGeom>
          <a:noFill/>
        </p:spPr>
        <p:txBody>
          <a:bodyPr>
            <a:spAutoFit/>
          </a:bodyPr>
          <a:lstStyle/>
          <a:p>
            <a:r>
              <a:rPr lang="el-GR" sz="2000" dirty="0"/>
              <a:t>Ο τύπος στον οποίο ανήκει μια τιμή, μας δίνεται από την συνάρτηση </a:t>
            </a:r>
            <a:r>
              <a:rPr lang="el-GR" sz="2000" dirty="0" err="1"/>
              <a:t>type</a:t>
            </a:r>
            <a:r>
              <a:rPr lang="el-GR" sz="2000" dirty="0"/>
              <a:t>().</a:t>
            </a:r>
          </a:p>
          <a:p>
            <a:r>
              <a:rPr lang="el-GR" sz="2000" dirty="0"/>
              <a:t>Μπορεί κάποιος να ελέγξει τον τύπο κάποιας μεταβλητής με τη χρήση της ενσωματωμένης συνάρτησης </a:t>
            </a:r>
            <a:r>
              <a:rPr lang="el-GR" sz="2000" dirty="0" err="1"/>
              <a:t>type</a:t>
            </a:r>
            <a:r>
              <a:rPr lang="el-GR" sz="2000" dirty="0" smtClean="0"/>
              <a:t>().</a:t>
            </a:r>
          </a:p>
          <a:p>
            <a:r>
              <a:rPr lang="el-GR" sz="2000" b="1" dirty="0"/>
              <a:t>Παράδειγμα </a:t>
            </a:r>
          </a:p>
        </p:txBody>
      </p:sp>
      <p:graphicFrame>
        <p:nvGraphicFramePr>
          <p:cNvPr id="2" name="Πίνακας 1"/>
          <p:cNvGraphicFramePr>
            <a:graphicFrameLocks noGrp="1"/>
          </p:cNvGraphicFramePr>
          <p:nvPr>
            <p:extLst>
              <p:ext uri="{D42A27DB-BD31-4B8C-83A1-F6EECF244321}">
                <p14:modId xmlns:p14="http://schemas.microsoft.com/office/powerpoint/2010/main" val="614961057"/>
              </p:ext>
            </p:extLst>
          </p:nvPr>
        </p:nvGraphicFramePr>
        <p:xfrm>
          <a:off x="971600" y="2708198"/>
          <a:ext cx="7416824" cy="3528392"/>
        </p:xfrm>
        <a:graphic>
          <a:graphicData uri="http://schemas.openxmlformats.org/drawingml/2006/table">
            <a:tbl>
              <a:tblPr firstRow="1" bandRow="1">
                <a:tableStyleId>{5C22544A-7EE6-4342-B048-85BDC9FD1C3A}</a:tableStyleId>
              </a:tblPr>
              <a:tblGrid>
                <a:gridCol w="3708412"/>
                <a:gridCol w="3708412"/>
              </a:tblGrid>
              <a:tr h="3528392">
                <a:tc>
                  <a:txBody>
                    <a:bodyPr/>
                    <a:lstStyle/>
                    <a:p>
                      <a:r>
                        <a:rPr lang="en-US" sz="1800" dirty="0" smtClean="0">
                          <a:solidFill>
                            <a:schemeClr val="tx1"/>
                          </a:solidFill>
                        </a:rPr>
                        <a:t>&gt;&gt;&gt; </a:t>
                      </a:r>
                      <a:r>
                        <a:rPr lang="en-US" sz="1800" dirty="0" err="1" smtClean="0">
                          <a:solidFill>
                            <a:schemeClr val="tx1"/>
                          </a:solidFill>
                        </a:rPr>
                        <a:t>akeraios</a:t>
                      </a:r>
                      <a:r>
                        <a:rPr lang="en-US" sz="1800" dirty="0" smtClean="0">
                          <a:solidFill>
                            <a:schemeClr val="tx1"/>
                          </a:solidFill>
                        </a:rPr>
                        <a:t> = 35</a:t>
                      </a:r>
                      <a:endParaRPr lang="el-GR" sz="1800" dirty="0" smtClean="0">
                        <a:solidFill>
                          <a:schemeClr val="tx1"/>
                        </a:solidFill>
                      </a:endParaRPr>
                    </a:p>
                    <a:p>
                      <a:r>
                        <a:rPr lang="en-US" sz="1800" dirty="0" smtClean="0">
                          <a:solidFill>
                            <a:schemeClr val="tx1"/>
                          </a:solidFill>
                        </a:rPr>
                        <a:t>&gt;&gt;&gt; type (</a:t>
                      </a:r>
                      <a:r>
                        <a:rPr lang="en-US" sz="1800" dirty="0" err="1" smtClean="0">
                          <a:solidFill>
                            <a:schemeClr val="tx1"/>
                          </a:solidFill>
                        </a:rPr>
                        <a:t>akeraios</a:t>
                      </a:r>
                      <a:r>
                        <a:rPr lang="en-US" sz="1800" dirty="0" smtClean="0">
                          <a:solidFill>
                            <a:schemeClr val="tx1"/>
                          </a:solidFill>
                        </a:rPr>
                        <a:t>)</a:t>
                      </a:r>
                      <a:endParaRPr lang="el-GR" sz="1800" dirty="0" smtClean="0">
                        <a:solidFill>
                          <a:schemeClr val="tx1"/>
                        </a:solidFill>
                      </a:endParaRPr>
                    </a:p>
                    <a:p>
                      <a:r>
                        <a:rPr lang="en-US" sz="1800" dirty="0" smtClean="0">
                          <a:solidFill>
                            <a:schemeClr val="tx1"/>
                          </a:solidFill>
                        </a:rPr>
                        <a:t>&lt;class '</a:t>
                      </a:r>
                      <a:r>
                        <a:rPr lang="en-US" sz="1800" dirty="0" err="1" smtClean="0">
                          <a:solidFill>
                            <a:schemeClr val="tx1"/>
                          </a:solidFill>
                        </a:rPr>
                        <a:t>int</a:t>
                      </a:r>
                      <a:r>
                        <a:rPr lang="en-US" sz="1800" dirty="0" smtClean="0">
                          <a:solidFill>
                            <a:schemeClr val="tx1"/>
                          </a:solidFill>
                        </a:rPr>
                        <a:t>'&gt;</a:t>
                      </a:r>
                      <a:endParaRPr lang="el-GR" sz="1800" dirty="0" smtClean="0">
                        <a:solidFill>
                          <a:schemeClr val="tx1"/>
                        </a:solidFill>
                      </a:endParaRPr>
                    </a:p>
                    <a:p>
                      <a:r>
                        <a:rPr lang="en-US" sz="1800" dirty="0" smtClean="0">
                          <a:solidFill>
                            <a:schemeClr val="tx1"/>
                          </a:solidFill>
                        </a:rPr>
                        <a:t>&gt;&gt;&gt; </a:t>
                      </a:r>
                      <a:endParaRPr lang="el-GR" sz="1800" dirty="0" smtClean="0">
                        <a:solidFill>
                          <a:schemeClr val="tx1"/>
                        </a:solidFill>
                      </a:endParaRPr>
                    </a:p>
                    <a:p>
                      <a:r>
                        <a:rPr lang="en-US" sz="1800" dirty="0" smtClean="0">
                          <a:solidFill>
                            <a:schemeClr val="tx1"/>
                          </a:solidFill>
                        </a:rPr>
                        <a:t>&gt;&gt;&gt; </a:t>
                      </a:r>
                      <a:r>
                        <a:rPr lang="en-US" sz="1800" dirty="0" err="1" smtClean="0">
                          <a:solidFill>
                            <a:schemeClr val="tx1"/>
                          </a:solidFill>
                        </a:rPr>
                        <a:t>pragmatikos</a:t>
                      </a:r>
                      <a:r>
                        <a:rPr lang="en-US" sz="1800" dirty="0" smtClean="0">
                          <a:solidFill>
                            <a:schemeClr val="tx1"/>
                          </a:solidFill>
                        </a:rPr>
                        <a:t> = 15.453</a:t>
                      </a:r>
                      <a:endParaRPr lang="el-GR" sz="1800" dirty="0" smtClean="0">
                        <a:solidFill>
                          <a:schemeClr val="tx1"/>
                        </a:solidFill>
                      </a:endParaRPr>
                    </a:p>
                    <a:p>
                      <a:r>
                        <a:rPr lang="en-US" sz="1800" dirty="0" smtClean="0">
                          <a:solidFill>
                            <a:schemeClr val="tx1"/>
                          </a:solidFill>
                        </a:rPr>
                        <a:t>&gt;&gt;&gt; type (</a:t>
                      </a:r>
                      <a:r>
                        <a:rPr lang="en-US" sz="1800" dirty="0" err="1" smtClean="0">
                          <a:solidFill>
                            <a:schemeClr val="tx1"/>
                          </a:solidFill>
                        </a:rPr>
                        <a:t>pragmatikos</a:t>
                      </a:r>
                      <a:r>
                        <a:rPr lang="en-US" sz="1800" dirty="0" smtClean="0">
                          <a:solidFill>
                            <a:schemeClr val="tx1"/>
                          </a:solidFill>
                        </a:rPr>
                        <a:t>)</a:t>
                      </a:r>
                      <a:endParaRPr lang="el-GR" sz="1800" dirty="0" smtClean="0">
                        <a:solidFill>
                          <a:schemeClr val="tx1"/>
                        </a:solidFill>
                      </a:endParaRPr>
                    </a:p>
                    <a:p>
                      <a:r>
                        <a:rPr lang="en-US" sz="1800" dirty="0" smtClean="0">
                          <a:solidFill>
                            <a:schemeClr val="tx1"/>
                          </a:solidFill>
                        </a:rPr>
                        <a:t>&lt;class 'float'&gt;</a:t>
                      </a:r>
                      <a:endParaRPr lang="el-GR" sz="1800" dirty="0" smtClean="0">
                        <a:solidFill>
                          <a:schemeClr val="tx1"/>
                        </a:solidFill>
                      </a:endParaRPr>
                    </a:p>
                    <a:p>
                      <a:r>
                        <a:rPr lang="en-US" sz="1800" dirty="0" smtClean="0">
                          <a:solidFill>
                            <a:schemeClr val="tx1"/>
                          </a:solidFill>
                        </a:rPr>
                        <a:t>&gt;&gt;&gt; </a:t>
                      </a:r>
                      <a:endParaRPr lang="el-GR" sz="1800" dirty="0" smtClean="0">
                        <a:solidFill>
                          <a:schemeClr val="tx1"/>
                        </a:solidFill>
                      </a:endParaRPr>
                    </a:p>
                    <a:p>
                      <a:r>
                        <a:rPr lang="en-US" sz="1800" dirty="0" smtClean="0">
                          <a:solidFill>
                            <a:schemeClr val="tx1"/>
                          </a:solidFill>
                        </a:rPr>
                        <a:t>&gt;&gt;&gt; </a:t>
                      </a:r>
                      <a:r>
                        <a:rPr lang="en-US" sz="1800" dirty="0" err="1" smtClean="0">
                          <a:solidFill>
                            <a:schemeClr val="tx1"/>
                          </a:solidFill>
                        </a:rPr>
                        <a:t>alpharithitiko</a:t>
                      </a:r>
                      <a:r>
                        <a:rPr lang="en-US" sz="1800" dirty="0" smtClean="0">
                          <a:solidFill>
                            <a:schemeClr val="tx1"/>
                          </a:solidFill>
                        </a:rPr>
                        <a:t> = '</a:t>
                      </a:r>
                      <a:r>
                        <a:rPr lang="en-US" sz="1800" dirty="0" err="1" smtClean="0">
                          <a:solidFill>
                            <a:schemeClr val="tx1"/>
                          </a:solidFill>
                        </a:rPr>
                        <a:t>abcdef</a:t>
                      </a:r>
                      <a:r>
                        <a:rPr lang="en-US" sz="1800" dirty="0" smtClean="0">
                          <a:solidFill>
                            <a:schemeClr val="tx1"/>
                          </a:solidFill>
                        </a:rPr>
                        <a:t>'</a:t>
                      </a:r>
                      <a:endParaRPr lang="el-GR" sz="1800" dirty="0" smtClean="0">
                        <a:solidFill>
                          <a:schemeClr val="tx1"/>
                        </a:solidFill>
                      </a:endParaRPr>
                    </a:p>
                    <a:p>
                      <a:r>
                        <a:rPr lang="en-US" sz="1800" dirty="0" smtClean="0">
                          <a:solidFill>
                            <a:schemeClr val="tx1"/>
                          </a:solidFill>
                        </a:rPr>
                        <a:t>&gt;&gt;&gt; type (</a:t>
                      </a:r>
                      <a:r>
                        <a:rPr lang="en-US" sz="1800" dirty="0" err="1" smtClean="0">
                          <a:solidFill>
                            <a:schemeClr val="tx1"/>
                          </a:solidFill>
                        </a:rPr>
                        <a:t>alpharithitiko</a:t>
                      </a:r>
                      <a:r>
                        <a:rPr lang="en-US" sz="1800" dirty="0" smtClean="0">
                          <a:solidFill>
                            <a:schemeClr val="tx1"/>
                          </a:solidFill>
                        </a:rPr>
                        <a:t>)</a:t>
                      </a:r>
                      <a:endParaRPr lang="el-GR" sz="1800" dirty="0" smtClean="0">
                        <a:solidFill>
                          <a:schemeClr val="tx1"/>
                        </a:solidFill>
                      </a:endParaRPr>
                    </a:p>
                    <a:p>
                      <a:r>
                        <a:rPr lang="en-US" sz="1800" dirty="0" smtClean="0">
                          <a:solidFill>
                            <a:schemeClr val="tx1"/>
                          </a:solidFill>
                        </a:rPr>
                        <a:t>&lt;class '</a:t>
                      </a:r>
                      <a:r>
                        <a:rPr lang="en-US" sz="1800" dirty="0" err="1" smtClean="0">
                          <a:solidFill>
                            <a:schemeClr val="tx1"/>
                          </a:solidFill>
                        </a:rPr>
                        <a:t>str</a:t>
                      </a:r>
                      <a:r>
                        <a:rPr lang="en-US" sz="1800" dirty="0" smtClean="0">
                          <a:solidFill>
                            <a:schemeClr val="tx1"/>
                          </a:solidFill>
                        </a:rPr>
                        <a:t>'&gt;</a:t>
                      </a:r>
                      <a:endParaRPr lang="el-GR" sz="1800" dirty="0" smtClean="0">
                        <a:solidFill>
                          <a:schemeClr val="tx1"/>
                        </a:solidFill>
                      </a:endParaRPr>
                    </a:p>
                    <a:p>
                      <a:endParaRPr lang="el-GR" dirty="0"/>
                    </a:p>
                  </a:txBody>
                  <a:tcPr>
                    <a:solidFill>
                      <a:schemeClr val="bg1"/>
                    </a:solidFill>
                  </a:tcPr>
                </a:tc>
                <a:tc>
                  <a:txBody>
                    <a:bodyPr/>
                    <a:lstStyle/>
                    <a:p>
                      <a:r>
                        <a:rPr lang="en-US" sz="1800" dirty="0" smtClean="0">
                          <a:solidFill>
                            <a:schemeClr val="tx1"/>
                          </a:solidFill>
                        </a:rPr>
                        <a:t>&gt;&gt;&gt; </a:t>
                      </a:r>
                      <a:endParaRPr lang="el-GR" sz="1800" dirty="0" smtClean="0">
                        <a:solidFill>
                          <a:schemeClr val="tx1"/>
                        </a:solidFill>
                      </a:endParaRPr>
                    </a:p>
                    <a:p>
                      <a:r>
                        <a:rPr lang="en-US" sz="1800" dirty="0" smtClean="0">
                          <a:solidFill>
                            <a:schemeClr val="tx1"/>
                          </a:solidFill>
                        </a:rPr>
                        <a:t>&gt;&gt;&gt; </a:t>
                      </a:r>
                      <a:r>
                        <a:rPr lang="en-US" sz="1800" dirty="0" err="1" smtClean="0">
                          <a:solidFill>
                            <a:schemeClr val="tx1"/>
                          </a:solidFill>
                        </a:rPr>
                        <a:t>migadikos</a:t>
                      </a:r>
                      <a:r>
                        <a:rPr lang="en-US" sz="1800" dirty="0" smtClean="0">
                          <a:solidFill>
                            <a:schemeClr val="tx1"/>
                          </a:solidFill>
                        </a:rPr>
                        <a:t> = 3 + 5j</a:t>
                      </a:r>
                      <a:endParaRPr lang="el-GR" sz="1800" dirty="0" smtClean="0">
                        <a:solidFill>
                          <a:schemeClr val="tx1"/>
                        </a:solidFill>
                      </a:endParaRPr>
                    </a:p>
                    <a:p>
                      <a:r>
                        <a:rPr lang="en-US" sz="1800" dirty="0" smtClean="0">
                          <a:solidFill>
                            <a:schemeClr val="tx1"/>
                          </a:solidFill>
                        </a:rPr>
                        <a:t>&gt;&gt;&gt; type (</a:t>
                      </a:r>
                      <a:r>
                        <a:rPr lang="en-US" sz="1800" dirty="0" err="1" smtClean="0">
                          <a:solidFill>
                            <a:schemeClr val="tx1"/>
                          </a:solidFill>
                        </a:rPr>
                        <a:t>migadikos</a:t>
                      </a:r>
                      <a:r>
                        <a:rPr lang="en-US" sz="1800" dirty="0" smtClean="0">
                          <a:solidFill>
                            <a:schemeClr val="tx1"/>
                          </a:solidFill>
                        </a:rPr>
                        <a:t>)</a:t>
                      </a:r>
                      <a:endParaRPr lang="el-GR" sz="1800" dirty="0" smtClean="0">
                        <a:solidFill>
                          <a:schemeClr val="tx1"/>
                        </a:solidFill>
                      </a:endParaRPr>
                    </a:p>
                    <a:p>
                      <a:r>
                        <a:rPr lang="en-US" sz="1800" dirty="0" smtClean="0">
                          <a:solidFill>
                            <a:schemeClr val="tx1"/>
                          </a:solidFill>
                        </a:rPr>
                        <a:t>&lt;class 'complex'&gt;</a:t>
                      </a:r>
                      <a:endParaRPr lang="el-GR" sz="1800" dirty="0" smtClean="0">
                        <a:solidFill>
                          <a:schemeClr val="tx1"/>
                        </a:solidFill>
                      </a:endParaRPr>
                    </a:p>
                    <a:p>
                      <a:r>
                        <a:rPr lang="en-US" sz="1800" dirty="0" smtClean="0">
                          <a:solidFill>
                            <a:schemeClr val="tx1"/>
                          </a:solidFill>
                        </a:rPr>
                        <a:t>&gt;&gt;&gt; </a:t>
                      </a:r>
                      <a:endParaRPr lang="el-GR" sz="1800" dirty="0" smtClean="0">
                        <a:solidFill>
                          <a:schemeClr val="tx1"/>
                        </a:solidFill>
                      </a:endParaRPr>
                    </a:p>
                    <a:p>
                      <a:r>
                        <a:rPr lang="en-US" sz="1800" dirty="0" smtClean="0">
                          <a:solidFill>
                            <a:schemeClr val="tx1"/>
                          </a:solidFill>
                        </a:rPr>
                        <a:t>&gt;&gt;&gt; </a:t>
                      </a:r>
                      <a:r>
                        <a:rPr lang="en-US" sz="1800" dirty="0" err="1" smtClean="0">
                          <a:solidFill>
                            <a:schemeClr val="tx1"/>
                          </a:solidFill>
                        </a:rPr>
                        <a:t>logiki</a:t>
                      </a:r>
                      <a:r>
                        <a:rPr lang="en-US" sz="1800" dirty="0" smtClean="0">
                          <a:solidFill>
                            <a:schemeClr val="tx1"/>
                          </a:solidFill>
                        </a:rPr>
                        <a:t> = True</a:t>
                      </a:r>
                      <a:endParaRPr lang="el-GR" sz="1800" dirty="0" smtClean="0">
                        <a:solidFill>
                          <a:schemeClr val="tx1"/>
                        </a:solidFill>
                      </a:endParaRPr>
                    </a:p>
                    <a:p>
                      <a:r>
                        <a:rPr lang="en-US" sz="1800" dirty="0" smtClean="0">
                          <a:solidFill>
                            <a:schemeClr val="tx1"/>
                          </a:solidFill>
                        </a:rPr>
                        <a:t>&gt;&gt;&gt; type (</a:t>
                      </a:r>
                      <a:r>
                        <a:rPr lang="en-US" sz="1800" dirty="0" err="1" smtClean="0">
                          <a:solidFill>
                            <a:schemeClr val="tx1"/>
                          </a:solidFill>
                        </a:rPr>
                        <a:t>logiki</a:t>
                      </a:r>
                      <a:r>
                        <a:rPr lang="en-US" sz="1800" dirty="0" smtClean="0">
                          <a:solidFill>
                            <a:schemeClr val="tx1"/>
                          </a:solidFill>
                        </a:rPr>
                        <a:t>)</a:t>
                      </a:r>
                      <a:endParaRPr lang="el-GR" sz="1800" dirty="0" smtClean="0">
                        <a:solidFill>
                          <a:schemeClr val="tx1"/>
                        </a:solidFill>
                      </a:endParaRPr>
                    </a:p>
                    <a:p>
                      <a:r>
                        <a:rPr lang="en-US" sz="1800" dirty="0" smtClean="0">
                          <a:solidFill>
                            <a:schemeClr val="tx1"/>
                          </a:solidFill>
                        </a:rPr>
                        <a:t>&lt;class '</a:t>
                      </a:r>
                      <a:r>
                        <a:rPr lang="en-US" sz="1800" dirty="0" err="1" smtClean="0">
                          <a:solidFill>
                            <a:schemeClr val="tx1"/>
                          </a:solidFill>
                        </a:rPr>
                        <a:t>bool</a:t>
                      </a:r>
                      <a:r>
                        <a:rPr lang="en-US" sz="1800" dirty="0" smtClean="0">
                          <a:solidFill>
                            <a:schemeClr val="tx1"/>
                          </a:solidFill>
                        </a:rPr>
                        <a:t>'&gt;</a:t>
                      </a:r>
                      <a:endParaRPr lang="el-GR" sz="1800" dirty="0" smtClean="0">
                        <a:solidFill>
                          <a:schemeClr val="tx1"/>
                        </a:solidFill>
                      </a:endParaRPr>
                    </a:p>
                    <a:p>
                      <a:r>
                        <a:rPr lang="el-GR" sz="1800" dirty="0" smtClean="0">
                          <a:solidFill>
                            <a:schemeClr val="tx1"/>
                          </a:solidFill>
                        </a:rPr>
                        <a:t>&gt;&gt;&gt; </a:t>
                      </a:r>
                    </a:p>
                    <a:p>
                      <a:endParaRPr lang="el-GR" dirty="0"/>
                    </a:p>
                  </a:txBody>
                  <a:tcPr>
                    <a:solidFill>
                      <a:schemeClr val="bg1"/>
                    </a:solidFill>
                  </a:tcPr>
                </a:tc>
              </a:tr>
            </a:tbl>
          </a:graphicData>
        </a:graphic>
      </p:graphicFrame>
      <p:sp>
        <p:nvSpPr>
          <p:cNvPr id="6" name="Ορθογώνιο 5"/>
          <p:cNvSpPr/>
          <p:nvPr/>
        </p:nvSpPr>
        <p:spPr>
          <a:xfrm>
            <a:off x="4788024" y="0"/>
            <a:ext cx="3070071" cy="400110"/>
          </a:xfrm>
          <a:prstGeom prst="rect">
            <a:avLst/>
          </a:prstGeom>
        </p:spPr>
        <p:txBody>
          <a:bodyPr wrap="none">
            <a:spAutoFit/>
          </a:bodyPr>
          <a:lstStyle/>
          <a:p>
            <a:r>
              <a:rPr lang="el-GR" sz="2000" b="1"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Η συνάρτηση </a:t>
            </a:r>
            <a:r>
              <a:rPr lang="el-GR" sz="2000" b="1" dirty="0" err="1">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type</a:t>
            </a:r>
            <a:r>
              <a:rPr lang="el-GR" sz="2000" b="1"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a:t>
            </a:r>
          </a:p>
        </p:txBody>
      </p:sp>
    </p:spTree>
    <p:extLst>
      <p:ext uri="{BB962C8B-B14F-4D97-AF65-F5344CB8AC3E}">
        <p14:creationId xmlns:p14="http://schemas.microsoft.com/office/powerpoint/2010/main" val="17072035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3419872" y="0"/>
            <a:ext cx="4968552" cy="83671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Η εντολή ανάθεσης (εκχώρησης) </a:t>
            </a:r>
            <a:endParaRPr lang="el-GR" sz="2000"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5" name="TextBox 4"/>
          <p:cNvSpPr txBox="1"/>
          <p:nvPr/>
        </p:nvSpPr>
        <p:spPr>
          <a:xfrm>
            <a:off x="539750" y="1124744"/>
            <a:ext cx="8208714" cy="5262979"/>
          </a:xfrm>
          <a:prstGeom prst="rect">
            <a:avLst/>
          </a:prstGeom>
          <a:noFill/>
        </p:spPr>
        <p:txBody>
          <a:bodyPr wrap="square">
            <a:spAutoFit/>
          </a:bodyPr>
          <a:lstStyle/>
          <a:p>
            <a:pPr fontAlgn="auto">
              <a:spcBef>
                <a:spcPts val="0"/>
              </a:spcBef>
              <a:spcAft>
                <a:spcPts val="0"/>
              </a:spcAft>
              <a:defRPr/>
            </a:pPr>
            <a:r>
              <a:rPr lang="el-GR" sz="2400" dirty="0" smtClean="0"/>
              <a:t>Η </a:t>
            </a:r>
            <a:r>
              <a:rPr lang="el-GR" sz="2400" dirty="0"/>
              <a:t>εντολή </a:t>
            </a:r>
            <a:r>
              <a:rPr lang="el-GR" sz="2400" dirty="0" smtClean="0"/>
              <a:t>ανάθεσης/εκχώρησης </a:t>
            </a:r>
            <a:r>
              <a:rPr lang="el-GR" sz="2400" dirty="0"/>
              <a:t>αποτελείται από τρία μέρη: </a:t>
            </a:r>
            <a:endParaRPr lang="el-GR" sz="2400" dirty="0" smtClean="0"/>
          </a:p>
          <a:p>
            <a:pPr marL="457200" indent="-457200" fontAlgn="auto">
              <a:spcBef>
                <a:spcPts val="0"/>
              </a:spcBef>
              <a:spcAft>
                <a:spcPts val="0"/>
              </a:spcAft>
              <a:buFont typeface="+mj-lt"/>
              <a:buAutoNum type="arabicPeriod"/>
              <a:defRPr/>
            </a:pPr>
            <a:r>
              <a:rPr lang="el-GR" sz="2400" dirty="0" smtClean="0"/>
              <a:t>το </a:t>
            </a:r>
            <a:r>
              <a:rPr lang="el-GR" sz="2400" dirty="0"/>
              <a:t>αριστερό που υποχρεωτικά </a:t>
            </a:r>
            <a:r>
              <a:rPr lang="el-GR" sz="2400" dirty="0" smtClean="0"/>
              <a:t>είναι </a:t>
            </a:r>
            <a:r>
              <a:rPr lang="el-GR" sz="2400" dirty="0"/>
              <a:t>μία μεταβλητή, </a:t>
            </a:r>
            <a:endParaRPr lang="el-GR" sz="2400" dirty="0" smtClean="0"/>
          </a:p>
          <a:p>
            <a:pPr marL="457200" indent="-457200" fontAlgn="auto">
              <a:spcBef>
                <a:spcPts val="0"/>
              </a:spcBef>
              <a:spcAft>
                <a:spcPts val="0"/>
              </a:spcAft>
              <a:buFont typeface="+mj-lt"/>
              <a:buAutoNum type="arabicPeriod"/>
              <a:defRPr/>
            </a:pPr>
            <a:r>
              <a:rPr lang="el-GR" sz="2400" dirty="0" smtClean="0"/>
              <a:t>το </a:t>
            </a:r>
            <a:r>
              <a:rPr lang="el-GR" sz="2400" dirty="0"/>
              <a:t>ίσον = (τελεστής εκχώρησης) και </a:t>
            </a:r>
            <a:endParaRPr lang="el-GR" sz="2400" dirty="0" smtClean="0"/>
          </a:p>
          <a:p>
            <a:pPr marL="457200" indent="-457200" fontAlgn="auto">
              <a:spcBef>
                <a:spcPts val="0"/>
              </a:spcBef>
              <a:spcAft>
                <a:spcPts val="0"/>
              </a:spcAft>
              <a:buFont typeface="+mj-lt"/>
              <a:buAutoNum type="arabicPeriod"/>
              <a:defRPr/>
            </a:pPr>
            <a:r>
              <a:rPr lang="el-GR" sz="2400" dirty="0" smtClean="0"/>
              <a:t>το </a:t>
            </a:r>
            <a:r>
              <a:rPr lang="el-GR" sz="2400" dirty="0"/>
              <a:t>δεξί μέρος που μπορεί να είναι μία τιμή, μία άλλη μεταβλητή ή μία έκφραση που αποτιμάται (υπολογίζεται) σε μία τιμή. </a:t>
            </a:r>
          </a:p>
          <a:p>
            <a:pPr algn="ctr"/>
            <a:r>
              <a:rPr lang="en-US" sz="2400" b="1" dirty="0"/>
              <a:t>variable</a:t>
            </a:r>
            <a:r>
              <a:rPr lang="el-GR" sz="2400" b="1" dirty="0"/>
              <a:t> = παράσταση</a:t>
            </a:r>
          </a:p>
          <a:p>
            <a:r>
              <a:rPr lang="el-GR" sz="2400" dirty="0" smtClean="0"/>
              <a:t>Η </a:t>
            </a:r>
            <a:r>
              <a:rPr lang="el-GR" sz="2400" dirty="0"/>
              <a:t>αριθμητική παράσταση αποτιμάται και η τιμή της εκχωρείται στη μεταβλητή </a:t>
            </a:r>
            <a:r>
              <a:rPr lang="en-US" sz="2400" dirty="0"/>
              <a:t>variable</a:t>
            </a:r>
            <a:r>
              <a:rPr lang="el-GR" sz="2400" dirty="0"/>
              <a:t>. Ο τύπος της παράστασης και εκείνος της μεταβλητής θα πρέπει καταρχήν να είναι συμβατοί, για τον λόγο αυτό δεν πρέπει να αναμιγνύονται δεδομένα, π.χ. ακεραίου και μιγαδικού τύπου. Η </a:t>
            </a:r>
            <a:r>
              <a:rPr lang="en-US" sz="2400" dirty="0"/>
              <a:t>Python</a:t>
            </a:r>
            <a:r>
              <a:rPr lang="el-GR" sz="2400" dirty="0"/>
              <a:t> επιτρέπει την εκχώρηση πραγματικών τιμών σε ακεραίου τύπου μεταβλητές και το αντίστροφο</a:t>
            </a:r>
            <a:r>
              <a:rPr lang="el-GR" sz="2400" dirty="0" smtClean="0"/>
              <a:t>.</a:t>
            </a:r>
            <a:endParaRPr lang="el-GR" sz="2400" b="1" dirty="0">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12467041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3419872" y="0"/>
            <a:ext cx="4968552" cy="836712"/>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Η εντολή ανάθεσης (εκχώρησης) </a:t>
            </a:r>
            <a:endParaRPr lang="el-GR" sz="2000"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5" name="TextBox 4"/>
          <p:cNvSpPr txBox="1"/>
          <p:nvPr/>
        </p:nvSpPr>
        <p:spPr>
          <a:xfrm>
            <a:off x="539750" y="1124744"/>
            <a:ext cx="8208714" cy="5386090"/>
          </a:xfrm>
          <a:prstGeom prst="rect">
            <a:avLst/>
          </a:prstGeom>
          <a:noFill/>
        </p:spPr>
        <p:txBody>
          <a:bodyPr wrap="square">
            <a:spAutoFit/>
          </a:bodyPr>
          <a:lstStyle/>
          <a:p>
            <a:pPr fontAlgn="auto">
              <a:spcBef>
                <a:spcPts val="0"/>
              </a:spcBef>
              <a:spcAft>
                <a:spcPts val="1200"/>
              </a:spcAft>
              <a:defRPr/>
            </a:pPr>
            <a:r>
              <a:rPr lang="en-US" sz="2400" dirty="0" err="1"/>
              <a:t>xar</a:t>
            </a:r>
            <a:r>
              <a:rPr lang="en-US" sz="2400" dirty="0"/>
              <a:t>  = </a:t>
            </a:r>
            <a:r>
              <a:rPr lang="en-US" sz="2400" dirty="0" smtClean="0"/>
              <a:t>'f‘</a:t>
            </a:r>
            <a:endParaRPr lang="el-GR" sz="2400" dirty="0" smtClean="0"/>
          </a:p>
          <a:p>
            <a:pPr fontAlgn="auto">
              <a:spcBef>
                <a:spcPts val="0"/>
              </a:spcBef>
              <a:spcAft>
                <a:spcPts val="1200"/>
              </a:spcAft>
              <a:defRPr/>
            </a:pPr>
            <a:r>
              <a:rPr lang="en-US" sz="2400" dirty="0" err="1" smtClean="0"/>
              <a:t>xar</a:t>
            </a:r>
            <a:r>
              <a:rPr lang="en-US" sz="2400" dirty="0" smtClean="0"/>
              <a:t>  </a:t>
            </a:r>
            <a:r>
              <a:rPr lang="en-US" sz="2400" dirty="0"/>
              <a:t>= </a:t>
            </a:r>
            <a:r>
              <a:rPr lang="en-US" sz="2400" dirty="0" smtClean="0"/>
              <a:t>'7‘</a:t>
            </a:r>
            <a:endParaRPr lang="el-GR" sz="2400" dirty="0" smtClean="0"/>
          </a:p>
          <a:p>
            <a:pPr fontAlgn="auto">
              <a:spcBef>
                <a:spcPts val="0"/>
              </a:spcBef>
              <a:spcAft>
                <a:spcPts val="1200"/>
              </a:spcAft>
              <a:defRPr/>
            </a:pPr>
            <a:r>
              <a:rPr lang="en-US" sz="2400" dirty="0" err="1" smtClean="0"/>
              <a:t>num</a:t>
            </a:r>
            <a:r>
              <a:rPr lang="en-US" sz="2400" dirty="0" smtClean="0"/>
              <a:t>  </a:t>
            </a:r>
            <a:r>
              <a:rPr lang="en-US" sz="2400" dirty="0"/>
              <a:t>= </a:t>
            </a:r>
            <a:r>
              <a:rPr lang="en-US" sz="2400" dirty="0" smtClean="0"/>
              <a:t>2</a:t>
            </a:r>
            <a:endParaRPr lang="el-GR" sz="2400" dirty="0" smtClean="0"/>
          </a:p>
          <a:p>
            <a:pPr fontAlgn="auto">
              <a:spcBef>
                <a:spcPts val="0"/>
              </a:spcBef>
              <a:spcAft>
                <a:spcPts val="1200"/>
              </a:spcAft>
              <a:defRPr/>
            </a:pPr>
            <a:r>
              <a:rPr lang="en-US" sz="2400" dirty="0" smtClean="0"/>
              <a:t>id</a:t>
            </a:r>
            <a:r>
              <a:rPr lang="el-GR" sz="2400" dirty="0" smtClean="0"/>
              <a:t>  </a:t>
            </a:r>
            <a:r>
              <a:rPr lang="el-GR" sz="2400" dirty="0"/>
              <a:t>=  - </a:t>
            </a:r>
            <a:r>
              <a:rPr lang="el-GR" sz="2400" dirty="0" smtClean="0"/>
              <a:t>35</a:t>
            </a:r>
          </a:p>
          <a:p>
            <a:pPr fontAlgn="auto">
              <a:spcBef>
                <a:spcPts val="0"/>
              </a:spcBef>
              <a:spcAft>
                <a:spcPts val="1200"/>
              </a:spcAft>
              <a:defRPr/>
            </a:pPr>
            <a:r>
              <a:rPr lang="en-US" sz="2400" dirty="0" err="1" smtClean="0"/>
              <a:t>num</a:t>
            </a:r>
            <a:r>
              <a:rPr lang="el-GR" sz="2400" dirty="0" smtClean="0"/>
              <a:t>  </a:t>
            </a:r>
            <a:r>
              <a:rPr lang="el-GR" sz="2400" dirty="0"/>
              <a:t>= </a:t>
            </a:r>
            <a:r>
              <a:rPr lang="en-US" sz="2400" dirty="0" err="1"/>
              <a:t>num</a:t>
            </a:r>
            <a:r>
              <a:rPr lang="el-GR" sz="2400" dirty="0"/>
              <a:t> + </a:t>
            </a:r>
            <a:r>
              <a:rPr lang="en-US" sz="2400" dirty="0"/>
              <a:t>id</a:t>
            </a:r>
            <a:r>
              <a:rPr lang="el-GR" sz="2400" dirty="0"/>
              <a:t> + 2 </a:t>
            </a:r>
            <a:r>
              <a:rPr lang="el-GR" sz="1600" dirty="0"/>
              <a:t>(επιτρέπεται η χρήση της ίδιας της </a:t>
            </a:r>
            <a:r>
              <a:rPr lang="el-GR" sz="1600" dirty="0" smtClean="0"/>
              <a:t>μεταβλητής, </a:t>
            </a:r>
            <a:r>
              <a:rPr lang="el-GR" sz="1600" dirty="0"/>
              <a:t>χρησιμοποιείται η παλιά τιμή της μεταβλητής για να υπολογιστεί η τιμή της παράστασης που εκχωρείται στη συνέχεια ως νέα τιμή στην ίδια μεταβλητή</a:t>
            </a:r>
            <a:r>
              <a:rPr lang="el-GR" sz="1600" dirty="0" smtClean="0"/>
              <a:t>.)</a:t>
            </a:r>
          </a:p>
          <a:p>
            <a:pPr fontAlgn="auto">
              <a:spcBef>
                <a:spcPts val="0"/>
              </a:spcBef>
              <a:spcAft>
                <a:spcPts val="1200"/>
              </a:spcAft>
              <a:defRPr/>
            </a:pPr>
            <a:r>
              <a:rPr lang="en-US" sz="2400" dirty="0" err="1" smtClean="0"/>
              <a:t>xreal</a:t>
            </a:r>
            <a:r>
              <a:rPr lang="el-GR" sz="2400" dirty="0" smtClean="0"/>
              <a:t>  </a:t>
            </a:r>
            <a:r>
              <a:rPr lang="el-GR" sz="2400" dirty="0"/>
              <a:t>= </a:t>
            </a:r>
            <a:r>
              <a:rPr lang="el-GR" sz="2400" dirty="0" smtClean="0"/>
              <a:t>2.6</a:t>
            </a:r>
          </a:p>
          <a:p>
            <a:pPr fontAlgn="auto">
              <a:spcBef>
                <a:spcPts val="0"/>
              </a:spcBef>
              <a:spcAft>
                <a:spcPts val="1200"/>
              </a:spcAft>
              <a:defRPr/>
            </a:pPr>
            <a:r>
              <a:rPr lang="en-US" sz="2400" dirty="0" err="1" smtClean="0"/>
              <a:t>xreal</a:t>
            </a:r>
            <a:r>
              <a:rPr lang="el-GR" sz="2400" dirty="0" smtClean="0"/>
              <a:t> </a:t>
            </a:r>
            <a:r>
              <a:rPr lang="el-GR" sz="2400" dirty="0"/>
              <a:t>=</a:t>
            </a:r>
            <a:r>
              <a:rPr lang="el-GR" sz="2400" dirty="0" smtClean="0"/>
              <a:t>0.3+2.0*2.8</a:t>
            </a:r>
          </a:p>
          <a:p>
            <a:pPr fontAlgn="auto">
              <a:spcBef>
                <a:spcPts val="0"/>
              </a:spcBef>
              <a:spcAft>
                <a:spcPts val="1200"/>
              </a:spcAft>
              <a:defRPr/>
            </a:pPr>
            <a:r>
              <a:rPr lang="en-US" sz="2400" dirty="0" smtClean="0"/>
              <a:t>found</a:t>
            </a:r>
            <a:r>
              <a:rPr lang="el-GR" sz="2400" dirty="0" smtClean="0"/>
              <a:t>  </a:t>
            </a:r>
            <a:r>
              <a:rPr lang="el-GR" sz="2400" dirty="0"/>
              <a:t>= </a:t>
            </a:r>
            <a:r>
              <a:rPr lang="en-US" sz="2400" dirty="0" smtClean="0"/>
              <a:t>false</a:t>
            </a:r>
            <a:endParaRPr lang="el-GR" sz="2400" dirty="0" smtClean="0"/>
          </a:p>
          <a:p>
            <a:pPr fontAlgn="auto">
              <a:spcBef>
                <a:spcPts val="0"/>
              </a:spcBef>
              <a:spcAft>
                <a:spcPts val="1200"/>
              </a:spcAft>
              <a:defRPr/>
            </a:pPr>
            <a:r>
              <a:rPr lang="en-US" sz="2400" dirty="0" smtClean="0"/>
              <a:t>found</a:t>
            </a:r>
            <a:r>
              <a:rPr lang="el-GR" sz="2400" dirty="0" smtClean="0"/>
              <a:t>  </a:t>
            </a:r>
            <a:r>
              <a:rPr lang="el-GR" sz="2400" dirty="0"/>
              <a:t>= </a:t>
            </a:r>
            <a:r>
              <a:rPr lang="en-US" sz="2400" dirty="0"/>
              <a:t>a</a:t>
            </a:r>
            <a:r>
              <a:rPr lang="el-GR" sz="2400" dirty="0"/>
              <a:t> &gt; </a:t>
            </a:r>
            <a:r>
              <a:rPr lang="en-US" sz="2400" dirty="0"/>
              <a:t>b  </a:t>
            </a:r>
            <a:r>
              <a:rPr lang="el-GR" sz="1600" dirty="0"/>
              <a:t>(είναι αποδεκτή διότι η </a:t>
            </a:r>
            <a:r>
              <a:rPr lang="en-US" sz="1600" dirty="0"/>
              <a:t>found</a:t>
            </a:r>
            <a:r>
              <a:rPr lang="el-GR" sz="1600" dirty="0"/>
              <a:t> =</a:t>
            </a:r>
            <a:r>
              <a:rPr lang="en-US" sz="1600" dirty="0"/>
              <a:t>a</a:t>
            </a:r>
            <a:r>
              <a:rPr lang="el-GR" sz="1600" dirty="0"/>
              <a:t>&gt;</a:t>
            </a:r>
            <a:r>
              <a:rPr lang="en-US" sz="1600" dirty="0"/>
              <a:t>b</a:t>
            </a:r>
            <a:r>
              <a:rPr lang="el-GR" sz="1600" dirty="0"/>
              <a:t> ισοδύναμη με την </a:t>
            </a:r>
            <a:r>
              <a:rPr lang="en-US" sz="1600" dirty="0"/>
              <a:t>found</a:t>
            </a:r>
            <a:r>
              <a:rPr lang="el-GR" sz="1600" dirty="0"/>
              <a:t> =(</a:t>
            </a:r>
            <a:r>
              <a:rPr lang="en-US" sz="1600" dirty="0"/>
              <a:t>a</a:t>
            </a:r>
            <a:r>
              <a:rPr lang="el-GR" sz="1600" dirty="0"/>
              <a:t>&gt;</a:t>
            </a:r>
            <a:r>
              <a:rPr lang="en-US" sz="1600" dirty="0"/>
              <a:t>b</a:t>
            </a:r>
            <a:r>
              <a:rPr lang="el-GR" sz="1600" dirty="0"/>
              <a:t>) που έχει αποτέλεσμα </a:t>
            </a:r>
            <a:r>
              <a:rPr lang="en-US" sz="1600" dirty="0"/>
              <a:t>found </a:t>
            </a:r>
            <a:r>
              <a:rPr lang="el-GR" sz="1600" dirty="0"/>
              <a:t>= </a:t>
            </a:r>
            <a:r>
              <a:rPr lang="en-US" sz="1600" dirty="0"/>
              <a:t>True </a:t>
            </a:r>
            <a:r>
              <a:rPr lang="el-GR" sz="1600" dirty="0"/>
              <a:t>ή </a:t>
            </a:r>
            <a:r>
              <a:rPr lang="en-US" sz="1600" dirty="0"/>
              <a:t>False</a:t>
            </a:r>
            <a:r>
              <a:rPr lang="el-GR" sz="1600" dirty="0"/>
              <a:t> ανάλογα με τις τιμές των </a:t>
            </a:r>
            <a:r>
              <a:rPr lang="en-US" sz="1600" dirty="0"/>
              <a:t>a</a:t>
            </a:r>
            <a:r>
              <a:rPr lang="el-GR" sz="1600" dirty="0"/>
              <a:t>, </a:t>
            </a:r>
            <a:r>
              <a:rPr lang="en-US" sz="1600" dirty="0"/>
              <a:t>b</a:t>
            </a:r>
            <a:r>
              <a:rPr lang="el-GR" sz="1600" dirty="0"/>
              <a:t>)</a:t>
            </a:r>
            <a:endParaRPr lang="el-GR" sz="1600" b="1" dirty="0">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18369572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3419872" y="-27384"/>
            <a:ext cx="4968552" cy="764704"/>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Η εντολή ανάθεσης (εκχώρησης)</a:t>
            </a:r>
            <a:endParaRPr lang="el-GR" sz="2000"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5" name="TextBox 4"/>
          <p:cNvSpPr txBox="1"/>
          <p:nvPr/>
        </p:nvSpPr>
        <p:spPr>
          <a:xfrm>
            <a:off x="468313" y="982663"/>
            <a:ext cx="8207375" cy="4188775"/>
          </a:xfrm>
          <a:prstGeom prst="rect">
            <a:avLst/>
          </a:prstGeom>
          <a:noFill/>
        </p:spPr>
        <p:txBody>
          <a:bodyPr>
            <a:spAutoFit/>
          </a:bodyPr>
          <a:lstStyle/>
          <a:p>
            <a:pPr>
              <a:spcAft>
                <a:spcPts val="1200"/>
              </a:spcAft>
            </a:pPr>
            <a:r>
              <a:rPr lang="el-GR" sz="2000" dirty="0"/>
              <a:t>Η εντολή εκχώρησης μπορεί να χρησιμοποιηθεί με ανάλογο τρόπο για την εκχώρηση της τιμής μιας λογικής παράστασης σε μία λογική μεταβλητή. </a:t>
            </a:r>
          </a:p>
          <a:p>
            <a:pPr>
              <a:spcAft>
                <a:spcPts val="1200"/>
              </a:spcAft>
            </a:pPr>
            <a:r>
              <a:rPr lang="el-GR" sz="2000" b="1" dirty="0"/>
              <a:t>Παράδειγμα</a:t>
            </a:r>
            <a:endParaRPr lang="el-GR" sz="2000" dirty="0"/>
          </a:p>
          <a:p>
            <a:pPr>
              <a:spcAft>
                <a:spcPts val="1200"/>
              </a:spcAft>
            </a:pPr>
            <a:r>
              <a:rPr lang="el-GR" sz="2000" dirty="0"/>
              <a:t>Οι παρακάτω εντολές καταχώρησης είναι επιτρεπτές εφόσον η μεταβλητή </a:t>
            </a:r>
            <a:r>
              <a:rPr lang="en-US" sz="2000" dirty="0"/>
              <a:t>temp</a:t>
            </a:r>
            <a:r>
              <a:rPr lang="el-GR" sz="2000" dirty="0"/>
              <a:t> είναι ορισμένη:</a:t>
            </a:r>
          </a:p>
          <a:p>
            <a:pPr>
              <a:spcAft>
                <a:spcPts val="1200"/>
              </a:spcAft>
            </a:pPr>
            <a:r>
              <a:rPr lang="en-US" sz="2000" dirty="0"/>
              <a:t>hot    = temp &gt; 35</a:t>
            </a:r>
            <a:endParaRPr lang="el-GR" sz="2000" dirty="0"/>
          </a:p>
          <a:p>
            <a:pPr>
              <a:spcAft>
                <a:spcPts val="1200"/>
              </a:spcAft>
            </a:pPr>
            <a:r>
              <a:rPr lang="en-US" sz="2000" dirty="0"/>
              <a:t>cold   = temp &lt;5</a:t>
            </a:r>
            <a:endParaRPr lang="el-GR" sz="2000" dirty="0"/>
          </a:p>
          <a:p>
            <a:pPr>
              <a:spcAft>
                <a:spcPts val="1200"/>
              </a:spcAft>
            </a:pPr>
            <a:r>
              <a:rPr lang="en-US" sz="2000" dirty="0"/>
              <a:t>right  = (not (hot)) and (not (cold))</a:t>
            </a:r>
            <a:endParaRPr lang="el-GR" sz="2000" dirty="0"/>
          </a:p>
          <a:p>
            <a:pPr marL="231775" indent="-231775" fontAlgn="auto">
              <a:lnSpc>
                <a:spcPct val="150000"/>
              </a:lnSpc>
              <a:spcBef>
                <a:spcPts val="0"/>
              </a:spcBef>
              <a:spcAft>
                <a:spcPts val="0"/>
              </a:spcAft>
              <a:buFontTx/>
              <a:buBlip>
                <a:blip r:embed="rId2"/>
              </a:buBlip>
              <a:defRPr/>
            </a:pPr>
            <a:endParaRPr lang="el-GR" sz="2000" dirty="0">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1283578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linds(horizont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linds(horizontal)">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3419872" y="-72008"/>
            <a:ext cx="4968552" cy="476821"/>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Η εντολή ανάθεσης (εκχώρησης)</a:t>
            </a:r>
            <a:endParaRPr lang="el-GR" sz="2000"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2" name="TextBox 1"/>
          <p:cNvSpPr txBox="1"/>
          <p:nvPr/>
        </p:nvSpPr>
        <p:spPr>
          <a:xfrm>
            <a:off x="755576" y="481688"/>
            <a:ext cx="7632848" cy="5324535"/>
          </a:xfrm>
          <a:prstGeom prst="rect">
            <a:avLst/>
          </a:prstGeom>
          <a:noFill/>
        </p:spPr>
        <p:txBody>
          <a:bodyPr wrap="square" rtlCol="0">
            <a:spAutoFit/>
          </a:bodyPr>
          <a:lstStyle/>
          <a:p>
            <a:pPr>
              <a:spcAft>
                <a:spcPts val="1200"/>
              </a:spcAft>
            </a:pPr>
            <a:r>
              <a:rPr lang="el-GR" sz="2000" dirty="0"/>
              <a:t>Η Python μας δίνει τη δυνατότητα να δηλώσουμε πολλές μεταβλητές ταυτόχρονα εκχωρώντας σε αυτές την ίδια τιμή:</a:t>
            </a:r>
          </a:p>
          <a:p>
            <a:pPr algn="ctr">
              <a:spcAft>
                <a:spcPts val="1200"/>
              </a:spcAft>
            </a:pPr>
            <a:r>
              <a:rPr lang="el-GR" sz="2000" b="1" dirty="0"/>
              <a:t>μεταβλητή1 =</a:t>
            </a:r>
            <a:r>
              <a:rPr lang="el-GR" sz="2000" b="1" dirty="0" err="1" smtClean="0"/>
              <a:t>μεταβλητή2</a:t>
            </a:r>
            <a:r>
              <a:rPr lang="el-GR" sz="2000" b="1" dirty="0" smtClean="0"/>
              <a:t> </a:t>
            </a:r>
            <a:r>
              <a:rPr lang="el-GR" sz="2000" b="1" dirty="0"/>
              <a:t>= μεταβλητη3 = τιμή</a:t>
            </a:r>
          </a:p>
          <a:p>
            <a:pPr>
              <a:spcAft>
                <a:spcPts val="1200"/>
              </a:spcAft>
            </a:pPr>
            <a:r>
              <a:rPr lang="el-GR" sz="2000" dirty="0"/>
              <a:t>ή και διαφορετικές τιμές με τον ακόλουθο τρόπο:</a:t>
            </a:r>
          </a:p>
          <a:p>
            <a:pPr algn="ctr">
              <a:spcAft>
                <a:spcPts val="1200"/>
              </a:spcAft>
            </a:pPr>
            <a:r>
              <a:rPr lang="el-GR" sz="2000" b="1" dirty="0"/>
              <a:t>μεταβλητή1, μεταβλητη2, μεταβλητή3 = τιμή1, τιμή2, τιμή3</a:t>
            </a:r>
          </a:p>
          <a:p>
            <a:pPr>
              <a:spcAft>
                <a:spcPts val="1200"/>
              </a:spcAft>
            </a:pPr>
            <a:r>
              <a:rPr lang="el-GR" sz="2000" dirty="0" smtClean="0"/>
              <a:t>Παράδειγμα</a:t>
            </a:r>
            <a:endParaRPr lang="el-GR" sz="2000" dirty="0"/>
          </a:p>
          <a:p>
            <a:pPr>
              <a:spcAft>
                <a:spcPts val="1200"/>
              </a:spcAft>
            </a:pPr>
            <a:r>
              <a:rPr lang="en-US" sz="2000" dirty="0" smtClean="0"/>
              <a:t>&gt;&gt;&gt;</a:t>
            </a:r>
            <a:r>
              <a:rPr lang="en-US" sz="2000" dirty="0"/>
              <a:t>x = y = z = 15</a:t>
            </a:r>
            <a:endParaRPr lang="el-GR" sz="2000" dirty="0"/>
          </a:p>
          <a:p>
            <a:pPr>
              <a:spcAft>
                <a:spcPts val="1200"/>
              </a:spcAft>
            </a:pPr>
            <a:r>
              <a:rPr lang="en-US" sz="2000" dirty="0"/>
              <a:t>&gt;&gt;&gt; print (x, y, z)</a:t>
            </a:r>
            <a:endParaRPr lang="el-GR" sz="2000" dirty="0"/>
          </a:p>
          <a:p>
            <a:pPr>
              <a:spcAft>
                <a:spcPts val="1200"/>
              </a:spcAft>
            </a:pPr>
            <a:r>
              <a:rPr lang="en-US" sz="2000" dirty="0"/>
              <a:t>15 </a:t>
            </a:r>
            <a:r>
              <a:rPr lang="el-GR" sz="2000" dirty="0" smtClean="0"/>
              <a:t>   </a:t>
            </a:r>
            <a:r>
              <a:rPr lang="en-US" sz="2000" dirty="0" smtClean="0"/>
              <a:t>15 </a:t>
            </a:r>
            <a:r>
              <a:rPr lang="el-GR" sz="2000" dirty="0" smtClean="0"/>
              <a:t>   </a:t>
            </a:r>
            <a:r>
              <a:rPr lang="en-US" sz="2000" dirty="0" smtClean="0"/>
              <a:t>15</a:t>
            </a:r>
            <a:endParaRPr lang="el-GR" sz="2000" dirty="0"/>
          </a:p>
          <a:p>
            <a:pPr>
              <a:spcAft>
                <a:spcPts val="1200"/>
              </a:spcAft>
            </a:pPr>
            <a:r>
              <a:rPr lang="el-GR" sz="2000" dirty="0"/>
              <a:t>&gt;&gt;&gt;x, y = 15, 14</a:t>
            </a:r>
          </a:p>
          <a:p>
            <a:pPr>
              <a:spcAft>
                <a:spcPts val="1200"/>
              </a:spcAft>
            </a:pPr>
            <a:r>
              <a:rPr lang="el-GR" sz="2000" dirty="0"/>
              <a:t>&gt;&gt;&gt; </a:t>
            </a:r>
            <a:r>
              <a:rPr lang="el-GR" sz="2000" dirty="0" err="1"/>
              <a:t>print</a:t>
            </a:r>
            <a:r>
              <a:rPr lang="el-GR" sz="2000" dirty="0"/>
              <a:t> (</a:t>
            </a:r>
            <a:r>
              <a:rPr lang="el-GR" sz="2000" dirty="0" err="1"/>
              <a:t>x,y</a:t>
            </a:r>
            <a:r>
              <a:rPr lang="el-GR" sz="2000" dirty="0"/>
              <a:t>)</a:t>
            </a:r>
          </a:p>
          <a:p>
            <a:pPr>
              <a:spcAft>
                <a:spcPts val="1200"/>
              </a:spcAft>
            </a:pPr>
            <a:r>
              <a:rPr lang="el-GR" sz="2000" dirty="0"/>
              <a:t>15 </a:t>
            </a:r>
            <a:r>
              <a:rPr lang="el-GR" sz="2000" dirty="0" smtClean="0"/>
              <a:t>    14</a:t>
            </a:r>
            <a:endParaRPr lang="el-GR" sz="2000" dirty="0"/>
          </a:p>
        </p:txBody>
      </p:sp>
    </p:spTree>
    <p:extLst>
      <p:ext uri="{BB962C8B-B14F-4D97-AF65-F5344CB8AC3E}">
        <p14:creationId xmlns:p14="http://schemas.microsoft.com/office/powerpoint/2010/main" val="396276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698"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2" name="TextBox 1"/>
          <p:cNvSpPr txBox="1"/>
          <p:nvPr/>
        </p:nvSpPr>
        <p:spPr>
          <a:xfrm>
            <a:off x="559776" y="4891197"/>
            <a:ext cx="7632848" cy="1569660"/>
          </a:xfrm>
          <a:prstGeom prst="rect">
            <a:avLst/>
          </a:prstGeom>
          <a:noFill/>
        </p:spPr>
        <p:txBody>
          <a:bodyPr wrap="square" rtlCol="0">
            <a:spAutoFit/>
          </a:bodyPr>
          <a:lstStyle/>
          <a:p>
            <a:r>
              <a:rPr lang="el-GR" sz="2400" dirty="0"/>
              <a:t>Η ακέραια διαίρεση βρίσκει το ακέραιο μέρος του πηλίκου δύο ακεραίων και διαγράφεται οποιοδήποτε υπόλοιπο από το πηλίκο. Η πράξη Υπόλοιπο βρίσκει το υπόλοιπο της διαίρεσης δύο ακεραίων. </a:t>
            </a:r>
          </a:p>
        </p:txBody>
      </p:sp>
      <p:graphicFrame>
        <p:nvGraphicFramePr>
          <p:cNvPr id="5" name="Πίνακας 4"/>
          <p:cNvGraphicFramePr>
            <a:graphicFrameLocks noGrp="1"/>
          </p:cNvGraphicFramePr>
          <p:nvPr>
            <p:extLst>
              <p:ext uri="{D42A27DB-BD31-4B8C-83A1-F6EECF244321}">
                <p14:modId xmlns:p14="http://schemas.microsoft.com/office/powerpoint/2010/main" val="1930385878"/>
              </p:ext>
            </p:extLst>
          </p:nvPr>
        </p:nvGraphicFramePr>
        <p:xfrm>
          <a:off x="1619672" y="1930241"/>
          <a:ext cx="5616624" cy="2926080"/>
        </p:xfrm>
        <a:graphic>
          <a:graphicData uri="http://schemas.openxmlformats.org/drawingml/2006/table">
            <a:tbl>
              <a:tblPr firstRow="1" firstCol="1" bandRow="1">
                <a:tableStyleId>{5C22544A-7EE6-4342-B048-85BDC9FD1C3A}</a:tableStyleId>
              </a:tblPr>
              <a:tblGrid>
                <a:gridCol w="2553011"/>
                <a:gridCol w="3063613"/>
              </a:tblGrid>
              <a:tr h="288032">
                <a:tc>
                  <a:txBody>
                    <a:bodyPr/>
                    <a:lstStyle/>
                    <a:p>
                      <a:pPr algn="just">
                        <a:spcAft>
                          <a:spcPts val="600"/>
                        </a:spcAft>
                      </a:pPr>
                      <a:r>
                        <a:rPr lang="el-GR" sz="2400" u="sng" dirty="0">
                          <a:effectLst/>
                        </a:rPr>
                        <a:t>Τελεστές</a:t>
                      </a:r>
                      <a:endParaRPr lang="el-GR" sz="2400" dirty="0">
                        <a:effectLst/>
                        <a:latin typeface="Times New Roman"/>
                        <a:ea typeface="Times New Roman"/>
                      </a:endParaRPr>
                    </a:p>
                  </a:txBody>
                  <a:tcPr marL="68580" marR="68580" marT="0" marB="0"/>
                </a:tc>
                <a:tc>
                  <a:txBody>
                    <a:bodyPr/>
                    <a:lstStyle/>
                    <a:p>
                      <a:pPr algn="just">
                        <a:spcAft>
                          <a:spcPts val="600"/>
                        </a:spcAft>
                      </a:pPr>
                      <a:r>
                        <a:rPr lang="el-GR" sz="2400" u="sng">
                          <a:effectLst/>
                        </a:rPr>
                        <a:t>Σημ</a:t>
                      </a:r>
                      <a:r>
                        <a:rPr lang="en-US" sz="2400" u="sng">
                          <a:effectLst/>
                        </a:rPr>
                        <a:t>ασία</a:t>
                      </a:r>
                      <a:endParaRPr lang="el-GR" sz="2400">
                        <a:effectLst/>
                        <a:latin typeface="Times New Roman"/>
                        <a:ea typeface="Times New Roman"/>
                      </a:endParaRPr>
                    </a:p>
                  </a:txBody>
                  <a:tcPr marL="68580" marR="68580" marT="0" marB="0"/>
                </a:tc>
              </a:tr>
              <a:tr h="288032">
                <a:tc>
                  <a:txBody>
                    <a:bodyPr/>
                    <a:lstStyle/>
                    <a:p>
                      <a:pPr marR="121285" algn="ctr">
                        <a:spcAft>
                          <a:spcPts val="600"/>
                        </a:spcAft>
                      </a:pPr>
                      <a:r>
                        <a:rPr lang="el-GR" sz="2400" dirty="0">
                          <a:effectLst/>
                        </a:rPr>
                        <a:t>**</a:t>
                      </a:r>
                      <a:endParaRPr lang="el-GR" sz="2400" dirty="0">
                        <a:effectLst/>
                        <a:latin typeface="Times New Roman"/>
                        <a:ea typeface="Times New Roman"/>
                      </a:endParaRPr>
                    </a:p>
                  </a:txBody>
                  <a:tcPr marL="68580" marR="68580" marT="0" marB="0"/>
                </a:tc>
                <a:tc>
                  <a:txBody>
                    <a:bodyPr/>
                    <a:lstStyle/>
                    <a:p>
                      <a:pPr marR="121285" algn="just">
                        <a:spcAft>
                          <a:spcPts val="600"/>
                        </a:spcAft>
                      </a:pPr>
                      <a:r>
                        <a:rPr lang="el-GR" sz="2400">
                          <a:effectLst/>
                        </a:rPr>
                        <a:t>Ύψωση σε δύναμη</a:t>
                      </a:r>
                      <a:endParaRPr lang="el-GR" sz="2400">
                        <a:effectLst/>
                        <a:latin typeface="Times New Roman"/>
                        <a:ea typeface="Times New Roman"/>
                      </a:endParaRPr>
                    </a:p>
                  </a:txBody>
                  <a:tcPr marL="68580" marR="68580" marT="0" marB="0"/>
                </a:tc>
              </a:tr>
              <a:tr h="288032">
                <a:tc>
                  <a:txBody>
                    <a:bodyPr/>
                    <a:lstStyle/>
                    <a:p>
                      <a:pPr marR="121285" algn="ctr">
                        <a:spcAft>
                          <a:spcPts val="600"/>
                        </a:spcAft>
                      </a:pPr>
                      <a:r>
                        <a:rPr lang="el-GR" sz="2400" dirty="0">
                          <a:effectLst/>
                        </a:rPr>
                        <a:t>*</a:t>
                      </a:r>
                      <a:endParaRPr lang="el-GR" sz="2400" dirty="0">
                        <a:effectLst/>
                        <a:latin typeface="Times New Roman"/>
                        <a:ea typeface="Times New Roman"/>
                      </a:endParaRPr>
                    </a:p>
                  </a:txBody>
                  <a:tcPr marL="68580" marR="68580" marT="0" marB="0"/>
                </a:tc>
                <a:tc>
                  <a:txBody>
                    <a:bodyPr/>
                    <a:lstStyle/>
                    <a:p>
                      <a:pPr marR="121285" algn="just">
                        <a:spcAft>
                          <a:spcPts val="600"/>
                        </a:spcAft>
                      </a:pPr>
                      <a:r>
                        <a:rPr lang="el-GR" sz="2400">
                          <a:effectLst/>
                        </a:rPr>
                        <a:t>Πολλαπλασιασμός</a:t>
                      </a:r>
                      <a:endParaRPr lang="el-GR" sz="2400">
                        <a:effectLst/>
                        <a:latin typeface="Times New Roman"/>
                        <a:ea typeface="Times New Roman"/>
                      </a:endParaRPr>
                    </a:p>
                  </a:txBody>
                  <a:tcPr marL="68580" marR="68580" marT="0" marB="0"/>
                </a:tc>
              </a:tr>
              <a:tr h="288032">
                <a:tc>
                  <a:txBody>
                    <a:bodyPr/>
                    <a:lstStyle/>
                    <a:p>
                      <a:pPr marR="121285" algn="ctr">
                        <a:spcAft>
                          <a:spcPts val="600"/>
                        </a:spcAft>
                      </a:pPr>
                      <a:r>
                        <a:rPr lang="el-GR" sz="2400" dirty="0">
                          <a:effectLst/>
                        </a:rPr>
                        <a:t>/</a:t>
                      </a:r>
                      <a:endParaRPr lang="el-GR" sz="2400" dirty="0">
                        <a:effectLst/>
                        <a:latin typeface="Times New Roman"/>
                        <a:ea typeface="Times New Roman"/>
                      </a:endParaRPr>
                    </a:p>
                  </a:txBody>
                  <a:tcPr marL="68580" marR="68580" marT="0" marB="0"/>
                </a:tc>
                <a:tc>
                  <a:txBody>
                    <a:bodyPr/>
                    <a:lstStyle/>
                    <a:p>
                      <a:pPr marR="121285" algn="just">
                        <a:spcAft>
                          <a:spcPts val="600"/>
                        </a:spcAft>
                      </a:pPr>
                      <a:r>
                        <a:rPr lang="el-GR" sz="2400">
                          <a:effectLst/>
                        </a:rPr>
                        <a:t>Διαίρεση</a:t>
                      </a:r>
                      <a:endParaRPr lang="el-GR" sz="2400">
                        <a:effectLst/>
                        <a:latin typeface="Times New Roman"/>
                        <a:ea typeface="Times New Roman"/>
                      </a:endParaRPr>
                    </a:p>
                  </a:txBody>
                  <a:tcPr marL="68580" marR="68580" marT="0" marB="0"/>
                </a:tc>
              </a:tr>
              <a:tr h="288032">
                <a:tc>
                  <a:txBody>
                    <a:bodyPr/>
                    <a:lstStyle/>
                    <a:p>
                      <a:pPr marR="121285" algn="ctr">
                        <a:spcAft>
                          <a:spcPts val="600"/>
                        </a:spcAft>
                      </a:pPr>
                      <a:r>
                        <a:rPr lang="el-GR" sz="2400" dirty="0">
                          <a:effectLst/>
                        </a:rPr>
                        <a:t>//</a:t>
                      </a:r>
                      <a:endParaRPr lang="el-GR" sz="2400" dirty="0">
                        <a:effectLst/>
                        <a:latin typeface="Times New Roman"/>
                        <a:ea typeface="Times New Roman"/>
                      </a:endParaRPr>
                    </a:p>
                  </a:txBody>
                  <a:tcPr marL="68580" marR="68580" marT="0" marB="0"/>
                </a:tc>
                <a:tc>
                  <a:txBody>
                    <a:bodyPr/>
                    <a:lstStyle/>
                    <a:p>
                      <a:pPr marR="121285" algn="just">
                        <a:spcAft>
                          <a:spcPts val="600"/>
                        </a:spcAft>
                      </a:pPr>
                      <a:r>
                        <a:rPr lang="el-GR" sz="2400">
                          <a:effectLst/>
                        </a:rPr>
                        <a:t>Ακέραια διαίρεση</a:t>
                      </a:r>
                      <a:endParaRPr lang="el-GR" sz="2400">
                        <a:effectLst/>
                        <a:latin typeface="Times New Roman"/>
                        <a:ea typeface="Times New Roman"/>
                      </a:endParaRPr>
                    </a:p>
                  </a:txBody>
                  <a:tcPr marL="68580" marR="68580" marT="0" marB="0"/>
                </a:tc>
              </a:tr>
              <a:tr h="288032">
                <a:tc>
                  <a:txBody>
                    <a:bodyPr/>
                    <a:lstStyle/>
                    <a:p>
                      <a:pPr marR="121285" algn="ctr">
                        <a:spcAft>
                          <a:spcPts val="600"/>
                        </a:spcAft>
                      </a:pPr>
                      <a:r>
                        <a:rPr lang="el-GR" sz="2400" dirty="0">
                          <a:effectLst/>
                        </a:rPr>
                        <a:t>%</a:t>
                      </a:r>
                      <a:endParaRPr lang="el-GR" sz="2400" dirty="0">
                        <a:effectLst/>
                        <a:latin typeface="Times New Roman"/>
                        <a:ea typeface="Times New Roman"/>
                      </a:endParaRPr>
                    </a:p>
                  </a:txBody>
                  <a:tcPr marL="68580" marR="68580" marT="0" marB="0"/>
                </a:tc>
                <a:tc>
                  <a:txBody>
                    <a:bodyPr/>
                    <a:lstStyle/>
                    <a:p>
                      <a:pPr marR="121285" algn="just">
                        <a:spcAft>
                          <a:spcPts val="600"/>
                        </a:spcAft>
                      </a:pPr>
                      <a:r>
                        <a:rPr lang="el-GR" sz="2400">
                          <a:effectLst/>
                        </a:rPr>
                        <a:t>Υπόλοιπο</a:t>
                      </a:r>
                      <a:endParaRPr lang="el-GR" sz="2400">
                        <a:effectLst/>
                        <a:latin typeface="Times New Roman"/>
                        <a:ea typeface="Times New Roman"/>
                      </a:endParaRPr>
                    </a:p>
                  </a:txBody>
                  <a:tcPr marL="68580" marR="68580" marT="0" marB="0"/>
                </a:tc>
              </a:tr>
              <a:tr h="288032">
                <a:tc>
                  <a:txBody>
                    <a:bodyPr/>
                    <a:lstStyle/>
                    <a:p>
                      <a:pPr marR="121285" algn="ctr">
                        <a:spcAft>
                          <a:spcPts val="600"/>
                        </a:spcAft>
                      </a:pPr>
                      <a:r>
                        <a:rPr lang="el-GR" sz="2400" dirty="0">
                          <a:effectLst/>
                        </a:rPr>
                        <a:t>+</a:t>
                      </a:r>
                      <a:endParaRPr lang="el-GR" sz="2400" dirty="0">
                        <a:effectLst/>
                        <a:latin typeface="Times New Roman"/>
                        <a:ea typeface="Times New Roman"/>
                      </a:endParaRPr>
                    </a:p>
                  </a:txBody>
                  <a:tcPr marL="68580" marR="68580" marT="0" marB="0"/>
                </a:tc>
                <a:tc>
                  <a:txBody>
                    <a:bodyPr/>
                    <a:lstStyle/>
                    <a:p>
                      <a:pPr marR="121285" algn="just">
                        <a:spcAft>
                          <a:spcPts val="600"/>
                        </a:spcAft>
                      </a:pPr>
                      <a:r>
                        <a:rPr lang="el-GR" sz="2400">
                          <a:effectLst/>
                        </a:rPr>
                        <a:t>Πρόσθεση</a:t>
                      </a:r>
                      <a:endParaRPr lang="el-GR" sz="2400">
                        <a:effectLst/>
                        <a:latin typeface="Times New Roman"/>
                        <a:ea typeface="Times New Roman"/>
                      </a:endParaRPr>
                    </a:p>
                  </a:txBody>
                  <a:tcPr marL="68580" marR="68580" marT="0" marB="0"/>
                </a:tc>
              </a:tr>
              <a:tr h="288032">
                <a:tc>
                  <a:txBody>
                    <a:bodyPr/>
                    <a:lstStyle/>
                    <a:p>
                      <a:pPr marR="121285" algn="ctr">
                        <a:spcAft>
                          <a:spcPts val="600"/>
                        </a:spcAft>
                      </a:pPr>
                      <a:r>
                        <a:rPr lang="el-GR" sz="2400" dirty="0">
                          <a:effectLst/>
                        </a:rPr>
                        <a:t>-</a:t>
                      </a:r>
                      <a:endParaRPr lang="el-GR" sz="2400" dirty="0">
                        <a:effectLst/>
                        <a:latin typeface="Times New Roman"/>
                        <a:ea typeface="Times New Roman"/>
                      </a:endParaRPr>
                    </a:p>
                  </a:txBody>
                  <a:tcPr marL="68580" marR="68580" marT="0" marB="0"/>
                </a:tc>
                <a:tc>
                  <a:txBody>
                    <a:bodyPr/>
                    <a:lstStyle/>
                    <a:p>
                      <a:pPr marR="121285" algn="just">
                        <a:spcAft>
                          <a:spcPts val="600"/>
                        </a:spcAft>
                      </a:pPr>
                      <a:r>
                        <a:rPr lang="el-GR" sz="2400" dirty="0">
                          <a:effectLst/>
                        </a:rPr>
                        <a:t>Αφαίρεση</a:t>
                      </a:r>
                      <a:endParaRPr lang="el-GR" sz="2400" dirty="0">
                        <a:effectLst/>
                        <a:latin typeface="Times New Roman"/>
                        <a:ea typeface="Times New Roman"/>
                      </a:endParaRPr>
                    </a:p>
                  </a:txBody>
                  <a:tcPr marL="68580" marR="68580" marT="0" marB="0"/>
                </a:tc>
              </a:tr>
            </a:tbl>
          </a:graphicData>
        </a:graphic>
      </p:graphicFrame>
      <p:sp>
        <p:nvSpPr>
          <p:cNvPr id="6" name="TextBox 5"/>
          <p:cNvSpPr txBox="1"/>
          <p:nvPr/>
        </p:nvSpPr>
        <p:spPr>
          <a:xfrm>
            <a:off x="598181" y="548680"/>
            <a:ext cx="7632848" cy="1200329"/>
          </a:xfrm>
          <a:prstGeom prst="rect">
            <a:avLst/>
          </a:prstGeom>
          <a:noFill/>
        </p:spPr>
        <p:txBody>
          <a:bodyPr wrap="square" rtlCol="0">
            <a:spAutoFit/>
          </a:bodyPr>
          <a:lstStyle/>
          <a:p>
            <a:r>
              <a:rPr lang="el-GR" sz="2400" dirty="0" smtClean="0"/>
              <a:t>Αριθμητικές </a:t>
            </a:r>
            <a:r>
              <a:rPr lang="el-GR" sz="2400" dirty="0"/>
              <a:t>εκφράσεις είναι </a:t>
            </a:r>
            <a:r>
              <a:rPr lang="el-GR" sz="2400" dirty="0" smtClean="0"/>
              <a:t>παραστάσεις που περιέχουν </a:t>
            </a:r>
            <a:r>
              <a:rPr lang="el-GR" sz="2400" dirty="0"/>
              <a:t>σταθερές, μεταβλητές </a:t>
            </a:r>
            <a:r>
              <a:rPr lang="el-GR" sz="2400" dirty="0" smtClean="0"/>
              <a:t>και αριθμητικούς </a:t>
            </a:r>
            <a:r>
              <a:rPr lang="el-GR" sz="2400" dirty="0"/>
              <a:t>τελεστές. </a:t>
            </a:r>
          </a:p>
        </p:txBody>
      </p:sp>
      <p:sp>
        <p:nvSpPr>
          <p:cNvPr id="7" name="Ορθογώνιο 6"/>
          <p:cNvSpPr/>
          <p:nvPr/>
        </p:nvSpPr>
        <p:spPr>
          <a:xfrm>
            <a:off x="4546899" y="9815"/>
            <a:ext cx="3550972" cy="400110"/>
          </a:xfrm>
          <a:prstGeom prst="rect">
            <a:avLst/>
          </a:prstGeom>
        </p:spPr>
        <p:txBody>
          <a:bodyPr wrap="none">
            <a:spAutoFit/>
          </a:bodyPr>
          <a:lstStyle/>
          <a:p>
            <a:pPr algn="ctr" fontAlgn="auto">
              <a:spcBef>
                <a:spcPts val="0"/>
              </a:spcBef>
              <a:spcAft>
                <a:spcPts val="0"/>
              </a:spcAft>
              <a:defRPr/>
            </a:pPr>
            <a:r>
              <a:rPr lang="el-GR"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Αριθμητικές εκφράσεις </a:t>
            </a:r>
            <a:endParaRPr lang="el-GR" sz="2000"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559119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Πίνακας 1"/>
          <p:cNvGraphicFramePr>
            <a:graphicFrameLocks noGrp="1"/>
          </p:cNvGraphicFramePr>
          <p:nvPr>
            <p:extLst>
              <p:ext uri="{D42A27DB-BD31-4B8C-83A1-F6EECF244321}">
                <p14:modId xmlns:p14="http://schemas.microsoft.com/office/powerpoint/2010/main" val="3982986163"/>
              </p:ext>
            </p:extLst>
          </p:nvPr>
        </p:nvGraphicFramePr>
        <p:xfrm>
          <a:off x="1331640" y="565913"/>
          <a:ext cx="6096000" cy="5852160"/>
        </p:xfrm>
        <a:graphic>
          <a:graphicData uri="http://schemas.openxmlformats.org/drawingml/2006/table">
            <a:tbl>
              <a:tblPr firstRow="1" bandRow="1">
                <a:tableStyleId>{5C22544A-7EE6-4342-B048-85BDC9FD1C3A}</a:tableStyleId>
              </a:tblPr>
              <a:tblGrid>
                <a:gridCol w="2124137"/>
                <a:gridCol w="3971863"/>
              </a:tblGrid>
              <a:tr h="5832499">
                <a:tc>
                  <a:txBody>
                    <a:bodyPr/>
                    <a:lstStyle/>
                    <a:p>
                      <a:r>
                        <a:rPr lang="en-US" sz="1800" dirty="0" smtClean="0"/>
                        <a:t>&gt;&gt;&gt; 2%7</a:t>
                      </a:r>
                      <a:endParaRPr lang="el-GR" sz="1800" dirty="0" smtClean="0"/>
                    </a:p>
                    <a:p>
                      <a:r>
                        <a:rPr lang="en-US" sz="1800" dirty="0" smtClean="0"/>
                        <a:t>2</a:t>
                      </a:r>
                      <a:endParaRPr lang="el-GR" sz="1800" dirty="0" smtClean="0"/>
                    </a:p>
                    <a:p>
                      <a:r>
                        <a:rPr lang="en-US" sz="1800" dirty="0" smtClean="0"/>
                        <a:t>&gt;&gt;&gt; 2//7</a:t>
                      </a:r>
                      <a:endParaRPr lang="el-GR" sz="1800" dirty="0" smtClean="0"/>
                    </a:p>
                    <a:p>
                      <a:r>
                        <a:rPr lang="en-US" sz="1800" dirty="0" smtClean="0"/>
                        <a:t>0</a:t>
                      </a:r>
                      <a:endParaRPr lang="el-GR" sz="1800" dirty="0" smtClean="0"/>
                    </a:p>
                    <a:p>
                      <a:r>
                        <a:rPr lang="en-US" sz="1800" dirty="0" smtClean="0"/>
                        <a:t>&gt;&gt;&gt; 12%3</a:t>
                      </a:r>
                      <a:endParaRPr lang="el-GR" sz="1800" dirty="0" smtClean="0"/>
                    </a:p>
                    <a:p>
                      <a:r>
                        <a:rPr lang="en-US" sz="1800" dirty="0" smtClean="0"/>
                        <a:t>0</a:t>
                      </a:r>
                      <a:endParaRPr lang="el-GR" sz="1800" dirty="0" smtClean="0"/>
                    </a:p>
                    <a:p>
                      <a:r>
                        <a:rPr lang="en-US" sz="1800" dirty="0" smtClean="0"/>
                        <a:t>&gt;&gt;&gt; 12//3</a:t>
                      </a:r>
                      <a:endParaRPr lang="el-GR" sz="1800" dirty="0" smtClean="0"/>
                    </a:p>
                    <a:p>
                      <a:r>
                        <a:rPr lang="en-US" sz="1800" dirty="0" smtClean="0"/>
                        <a:t>4</a:t>
                      </a:r>
                      <a:endParaRPr lang="el-GR" sz="1800" dirty="0" smtClean="0"/>
                    </a:p>
                    <a:p>
                      <a:r>
                        <a:rPr lang="en-US" sz="1800" dirty="0" smtClean="0"/>
                        <a:t>&gt;&gt;&gt; 12//9</a:t>
                      </a:r>
                      <a:endParaRPr lang="el-GR" sz="1800" dirty="0" smtClean="0"/>
                    </a:p>
                    <a:p>
                      <a:r>
                        <a:rPr lang="en-US" sz="1800" dirty="0" smtClean="0"/>
                        <a:t>1</a:t>
                      </a:r>
                      <a:endParaRPr lang="el-GR" sz="1800" dirty="0" smtClean="0"/>
                    </a:p>
                    <a:p>
                      <a:r>
                        <a:rPr lang="en-US" sz="1800" b="1" kern="1200" dirty="0" smtClean="0">
                          <a:solidFill>
                            <a:schemeClr val="lt1"/>
                          </a:solidFill>
                          <a:effectLst/>
                          <a:latin typeface="+mn-lt"/>
                          <a:ea typeface="+mn-ea"/>
                          <a:cs typeface="+mn-cs"/>
                        </a:rPr>
                        <a:t>&gt;&gt;&gt; 12%9</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3</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&gt;&gt;&gt; </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&gt;&gt;&gt; 2 ** 3</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8</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&gt;&gt;&gt; 3 ** 2</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9</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&gt;&gt;&gt; 7 / 4</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1.75</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&gt;&gt;&gt; 7 // 4</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1</a:t>
                      </a:r>
                      <a:endParaRPr lang="el-GR" dirty="0"/>
                    </a:p>
                  </a:txBody>
                  <a:tcPr/>
                </a:tc>
                <a:tc>
                  <a:txBody>
                    <a:bodyPr/>
                    <a:lstStyle/>
                    <a:p>
                      <a:r>
                        <a:rPr lang="en-US" sz="1800" b="1" kern="1200" dirty="0" smtClean="0">
                          <a:solidFill>
                            <a:schemeClr val="lt1"/>
                          </a:solidFill>
                          <a:effectLst/>
                          <a:latin typeface="+mn-lt"/>
                          <a:ea typeface="+mn-ea"/>
                          <a:cs typeface="+mn-cs"/>
                        </a:rPr>
                        <a:t>&gt;&gt;&gt; minutes = 645</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&gt;&gt;&gt; hours = minutes / 60</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&gt;&gt;&gt; hours</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10.75</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&gt;&gt;&gt; minutes = 645</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&gt;&gt;&gt; hours = minutes // 60</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&gt;&gt;&gt; hours</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10</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&gt;&gt;&gt; 2 ** 3 ** 2 </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512</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&gt;&gt;&gt; (2 ** 3) ** 2 </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64</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&gt;&gt;&gt; number = 3</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&gt;&gt;&gt; number</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3</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&gt;&gt;&gt; number = 2 * number</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&gt;&gt;&gt; number</a:t>
                      </a:r>
                      <a:endParaRPr lang="el-GR"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6</a:t>
                      </a:r>
                      <a:endParaRPr lang="el-GR" sz="1800" b="1" kern="1200" dirty="0" smtClean="0">
                        <a:solidFill>
                          <a:schemeClr val="lt1"/>
                        </a:solidFill>
                        <a:effectLst/>
                        <a:latin typeface="+mn-lt"/>
                        <a:ea typeface="+mn-ea"/>
                        <a:cs typeface="+mn-cs"/>
                      </a:endParaRPr>
                    </a:p>
                    <a:p>
                      <a:r>
                        <a:rPr lang="el-GR" sz="1800" b="1" kern="1200" dirty="0" smtClean="0">
                          <a:solidFill>
                            <a:schemeClr val="lt1"/>
                          </a:solidFill>
                          <a:effectLst/>
                          <a:latin typeface="+mn-lt"/>
                          <a:ea typeface="+mn-ea"/>
                          <a:cs typeface="+mn-cs"/>
                        </a:rPr>
                        <a:t>&gt;&gt;&gt; </a:t>
                      </a:r>
                      <a:r>
                        <a:rPr lang="el-GR" sz="1800" b="1" kern="1200" dirty="0" err="1" smtClean="0">
                          <a:solidFill>
                            <a:schemeClr val="lt1"/>
                          </a:solidFill>
                          <a:effectLst/>
                          <a:latin typeface="+mn-lt"/>
                          <a:ea typeface="+mn-ea"/>
                          <a:cs typeface="+mn-cs"/>
                        </a:rPr>
                        <a:t>number</a:t>
                      </a:r>
                      <a:r>
                        <a:rPr lang="el-GR" sz="1800" b="1" kern="1200" dirty="0" smtClean="0">
                          <a:solidFill>
                            <a:schemeClr val="lt1"/>
                          </a:solidFill>
                          <a:effectLst/>
                          <a:latin typeface="+mn-lt"/>
                          <a:ea typeface="+mn-ea"/>
                          <a:cs typeface="+mn-cs"/>
                        </a:rPr>
                        <a:t> = </a:t>
                      </a:r>
                      <a:r>
                        <a:rPr lang="el-GR" sz="1800" b="1" kern="1200" dirty="0" err="1" smtClean="0">
                          <a:solidFill>
                            <a:schemeClr val="lt1"/>
                          </a:solidFill>
                          <a:effectLst/>
                          <a:latin typeface="+mn-lt"/>
                          <a:ea typeface="+mn-ea"/>
                          <a:cs typeface="+mn-cs"/>
                        </a:rPr>
                        <a:t>number</a:t>
                      </a:r>
                      <a:r>
                        <a:rPr lang="el-GR" sz="1800" b="1" kern="1200" dirty="0" smtClean="0">
                          <a:solidFill>
                            <a:schemeClr val="lt1"/>
                          </a:solidFill>
                          <a:effectLst/>
                          <a:latin typeface="+mn-lt"/>
                          <a:ea typeface="+mn-ea"/>
                          <a:cs typeface="+mn-cs"/>
                        </a:rPr>
                        <a:t> * </a:t>
                      </a:r>
                      <a:r>
                        <a:rPr lang="el-GR" sz="1800" b="1" kern="1200" dirty="0" err="1" smtClean="0">
                          <a:solidFill>
                            <a:schemeClr val="lt1"/>
                          </a:solidFill>
                          <a:effectLst/>
                          <a:latin typeface="+mn-lt"/>
                          <a:ea typeface="+mn-ea"/>
                          <a:cs typeface="+mn-cs"/>
                        </a:rPr>
                        <a:t>number</a:t>
                      </a:r>
                      <a:endParaRPr lang="el-GR" sz="1800" b="1" kern="1200" dirty="0" smtClean="0">
                        <a:solidFill>
                          <a:schemeClr val="lt1"/>
                        </a:solidFill>
                        <a:effectLst/>
                        <a:latin typeface="+mn-lt"/>
                        <a:ea typeface="+mn-ea"/>
                        <a:cs typeface="+mn-cs"/>
                      </a:endParaRPr>
                    </a:p>
                    <a:p>
                      <a:r>
                        <a:rPr lang="el-GR" sz="1800" b="1" kern="1200" dirty="0" smtClean="0">
                          <a:solidFill>
                            <a:schemeClr val="lt1"/>
                          </a:solidFill>
                          <a:effectLst/>
                          <a:latin typeface="+mn-lt"/>
                          <a:ea typeface="+mn-ea"/>
                          <a:cs typeface="+mn-cs"/>
                        </a:rPr>
                        <a:t>&gt;&gt;&gt; </a:t>
                      </a:r>
                      <a:r>
                        <a:rPr lang="el-GR" sz="1800" b="1" kern="1200" dirty="0" err="1" smtClean="0">
                          <a:solidFill>
                            <a:schemeClr val="lt1"/>
                          </a:solidFill>
                          <a:effectLst/>
                          <a:latin typeface="+mn-lt"/>
                          <a:ea typeface="+mn-ea"/>
                          <a:cs typeface="+mn-cs"/>
                        </a:rPr>
                        <a:t>number</a:t>
                      </a:r>
                      <a:endParaRPr lang="el-GR" sz="1800" b="1" kern="1200" dirty="0" smtClean="0">
                        <a:solidFill>
                          <a:schemeClr val="lt1"/>
                        </a:solidFill>
                        <a:effectLst/>
                        <a:latin typeface="+mn-lt"/>
                        <a:ea typeface="+mn-ea"/>
                        <a:cs typeface="+mn-cs"/>
                      </a:endParaRPr>
                    </a:p>
                    <a:p>
                      <a:r>
                        <a:rPr lang="el-GR" sz="1800" b="1" kern="1200" dirty="0" smtClean="0">
                          <a:solidFill>
                            <a:schemeClr val="lt1"/>
                          </a:solidFill>
                          <a:effectLst/>
                          <a:latin typeface="+mn-lt"/>
                          <a:ea typeface="+mn-ea"/>
                          <a:cs typeface="+mn-cs"/>
                        </a:rPr>
                        <a:t>36</a:t>
                      </a:r>
                      <a:endParaRPr lang="el-GR" dirty="0"/>
                    </a:p>
                  </a:txBody>
                  <a:tcPr/>
                </a:tc>
              </a:tr>
            </a:tbl>
          </a:graphicData>
        </a:graphic>
      </p:graphicFrame>
      <p:sp>
        <p:nvSpPr>
          <p:cNvPr id="6" name="Ορθογώνιο 5"/>
          <p:cNvSpPr/>
          <p:nvPr/>
        </p:nvSpPr>
        <p:spPr>
          <a:xfrm>
            <a:off x="4644008" y="0"/>
            <a:ext cx="3456384" cy="400110"/>
          </a:xfrm>
          <a:prstGeom prst="rect">
            <a:avLst/>
          </a:prstGeom>
        </p:spPr>
        <p:txBody>
          <a:bodyPr wrap="square">
            <a:spAutoFit/>
          </a:bodyPr>
          <a:lstStyle/>
          <a:p>
            <a:pPr lvl="0" algn="ctr" fontAlgn="auto">
              <a:spcBef>
                <a:spcPts val="0"/>
              </a:spcBef>
              <a:spcAft>
                <a:spcPts val="0"/>
              </a:spcAft>
              <a:defRPr/>
            </a:pPr>
            <a:r>
              <a:rPr lang="el-GR"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Αριθμητικές εκφράσεις </a:t>
            </a:r>
            <a:endParaRPr lang="el-GR" sz="2000" b="1" dirty="0">
              <a:ln w="12700">
                <a:solidFill>
                  <a:srgbClr val="3E3D2D">
                    <a:satMod val="155000"/>
                  </a:srgb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4152011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645504" y="577125"/>
            <a:ext cx="8137525" cy="5170646"/>
          </a:xfrm>
          <a:prstGeom prst="rect">
            <a:avLst/>
          </a:prstGeom>
          <a:noFill/>
        </p:spPr>
        <p:txBody>
          <a:bodyPr>
            <a:spAutoFit/>
          </a:bodyPr>
          <a:lstStyle/>
          <a:p>
            <a:pPr>
              <a:spcAft>
                <a:spcPts val="1200"/>
              </a:spcAft>
            </a:pPr>
            <a:r>
              <a:rPr lang="el-GR" sz="2000" dirty="0"/>
              <a:t>Σε μία έκφραση που περιέχει περισσότερα από ένα σύμβολα τελεστών, η σειρά υπολογισμού εξαρτάται από τους κανόνες προτεραιότητας. Οι κανόνες αυτοί είναι σύμφωνοι με τη σειρά εκτέλεσης των αριθμητικών πράξεων στα Μαθηματικά.</a:t>
            </a:r>
          </a:p>
          <a:p>
            <a:pPr>
              <a:spcAft>
                <a:spcPts val="1200"/>
              </a:spcAft>
            </a:pPr>
            <a:r>
              <a:rPr lang="el-GR" sz="2000" dirty="0" smtClean="0"/>
              <a:t>Οι </a:t>
            </a:r>
            <a:r>
              <a:rPr lang="el-GR" sz="2000" dirty="0"/>
              <a:t>παρενθέσεις έχουν τη μεγαλύτερη προτεραιότητα </a:t>
            </a:r>
            <a:r>
              <a:rPr lang="el-GR" sz="2000" dirty="0" smtClean="0"/>
              <a:t>. Εκφράσεις </a:t>
            </a:r>
            <a:r>
              <a:rPr lang="el-GR" sz="2000" dirty="0"/>
              <a:t>σε παρενθέσεις αποτιμώνται πρώτες. </a:t>
            </a:r>
            <a:r>
              <a:rPr lang="el-GR" sz="2000" dirty="0" smtClean="0"/>
              <a:t>Η </a:t>
            </a:r>
            <a:r>
              <a:rPr lang="el-GR" sz="2000" dirty="0"/>
              <a:t>προτεραιότητα των πράξεων όταν δεν υπάρχουν παρενθέσεις είναι:</a:t>
            </a:r>
          </a:p>
          <a:p>
            <a:pPr lvl="0">
              <a:spcAft>
                <a:spcPts val="1200"/>
              </a:spcAft>
            </a:pPr>
            <a:r>
              <a:rPr lang="el-GR" sz="2000" dirty="0"/>
              <a:t>Ύψωση σε δύναμη (**)</a:t>
            </a:r>
          </a:p>
          <a:p>
            <a:pPr lvl="0">
              <a:spcAft>
                <a:spcPts val="1200"/>
              </a:spcAft>
            </a:pPr>
            <a:r>
              <a:rPr lang="el-GR" sz="2000" dirty="0"/>
              <a:t>Πολλαπλασιασμός (*), διαίρεση (/), ακέραια διαίρεση (//) και </a:t>
            </a:r>
            <a:r>
              <a:rPr lang="en-US" sz="2000" dirty="0"/>
              <a:t>modulo</a:t>
            </a:r>
            <a:r>
              <a:rPr lang="el-GR" sz="2000" dirty="0"/>
              <a:t> (%)</a:t>
            </a:r>
          </a:p>
          <a:p>
            <a:pPr lvl="0">
              <a:spcAft>
                <a:spcPts val="1200"/>
              </a:spcAft>
            </a:pPr>
            <a:r>
              <a:rPr lang="en-US" sz="2000" dirty="0" err="1"/>
              <a:t>Πρόσθεση</a:t>
            </a:r>
            <a:r>
              <a:rPr lang="en-US" sz="2000" dirty="0"/>
              <a:t> </a:t>
            </a:r>
            <a:r>
              <a:rPr lang="el-GR" sz="2000" dirty="0"/>
              <a:t>(+) </a:t>
            </a:r>
            <a:r>
              <a:rPr lang="en-US" sz="2000" dirty="0"/>
              <a:t>και </a:t>
            </a:r>
            <a:r>
              <a:rPr lang="el-GR" sz="2000" dirty="0" err="1"/>
              <a:t>αφα</a:t>
            </a:r>
            <a:r>
              <a:rPr lang="en-US" sz="2000" dirty="0" err="1"/>
              <a:t>ίρεση</a:t>
            </a:r>
            <a:r>
              <a:rPr lang="el-GR" sz="2000" dirty="0"/>
              <a:t> (-)</a:t>
            </a:r>
          </a:p>
          <a:p>
            <a:pPr>
              <a:spcAft>
                <a:spcPts val="1200"/>
              </a:spcAft>
            </a:pPr>
            <a:r>
              <a:rPr lang="el-GR" sz="2000" dirty="0"/>
              <a:t>Όπου υπάρχει πάνω από μια πράξη του ίδιου επιπέδου προτεραιότητας, τότε αυτές εκτελούνται στη σειρά από αριστερά προς τα δεξιά. </a:t>
            </a:r>
          </a:p>
        </p:txBody>
      </p:sp>
      <p:sp>
        <p:nvSpPr>
          <p:cNvPr id="2" name="Ορθογώνιο 1"/>
          <p:cNvSpPr/>
          <p:nvPr/>
        </p:nvSpPr>
        <p:spPr>
          <a:xfrm>
            <a:off x="4679950" y="0"/>
            <a:ext cx="3212738" cy="369332"/>
          </a:xfrm>
          <a:prstGeom prst="rect">
            <a:avLst/>
          </a:prstGeom>
        </p:spPr>
        <p:txBody>
          <a:bodyPr wrap="none">
            <a:spAutoFit/>
          </a:bodyPr>
          <a:lstStyle/>
          <a:p>
            <a:pPr lvl="0" algn="ctr" fontAlgn="auto">
              <a:spcBef>
                <a:spcPts val="0"/>
              </a:spcBef>
              <a:spcAft>
                <a:spcPts val="0"/>
              </a:spcAft>
              <a:defRPr/>
            </a:pPr>
            <a:r>
              <a:rPr lang="el-GR"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Αριθμητικές εκφράσεις </a:t>
            </a:r>
            <a:endParaRPr lang="el-GR" b="1" dirty="0">
              <a:ln w="12700">
                <a:solidFill>
                  <a:srgbClr val="3E3D2D">
                    <a:satMod val="155000"/>
                  </a:srgb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2623499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908050"/>
            <a:ext cx="8135938" cy="3477875"/>
          </a:xfrm>
          <a:prstGeom prst="rect">
            <a:avLst/>
          </a:prstGeom>
          <a:noFill/>
        </p:spPr>
        <p:txBody>
          <a:bodyPr>
            <a:spAutoFit/>
          </a:bodyPr>
          <a:lstStyle/>
          <a:p>
            <a:pPr>
              <a:spcAft>
                <a:spcPts val="1200"/>
              </a:spcAft>
            </a:pPr>
            <a:r>
              <a:rPr lang="el-GR" sz="2000" dirty="0" smtClean="0"/>
              <a:t>Η </a:t>
            </a:r>
            <a:r>
              <a:rPr lang="en-US" sz="2000" dirty="0" smtClean="0"/>
              <a:t>Python</a:t>
            </a:r>
            <a:r>
              <a:rPr lang="el-GR" sz="2000" dirty="0" smtClean="0"/>
              <a:t> </a:t>
            </a:r>
            <a:r>
              <a:rPr lang="el-GR" sz="2000" dirty="0"/>
              <a:t>διαθέτει έναν ειδικό λογικό τύπο δεδομένων που ονομάζεται </a:t>
            </a:r>
            <a:r>
              <a:rPr lang="en-US" sz="2000" dirty="0" err="1"/>
              <a:t>bool</a:t>
            </a:r>
            <a:r>
              <a:rPr lang="el-GR" sz="2000" dirty="0"/>
              <a:t>, μαζί με σταθερά ονόματα για να παριστάνει τις λογικές σταθερές </a:t>
            </a:r>
            <a:r>
              <a:rPr lang="en-US" sz="2000" dirty="0"/>
              <a:t>True</a:t>
            </a:r>
            <a:r>
              <a:rPr lang="el-GR" sz="2000" dirty="0"/>
              <a:t> (αλήθεια) και </a:t>
            </a:r>
            <a:r>
              <a:rPr lang="en-US" sz="2000" dirty="0"/>
              <a:t>False</a:t>
            </a:r>
            <a:r>
              <a:rPr lang="el-GR" sz="2000" dirty="0"/>
              <a:t> (λάθος). </a:t>
            </a:r>
            <a:endParaRPr lang="el-GR" sz="2000" dirty="0" smtClean="0"/>
          </a:p>
          <a:p>
            <a:pPr>
              <a:spcAft>
                <a:spcPts val="1200"/>
              </a:spcAft>
            </a:pPr>
            <a:r>
              <a:rPr lang="el-GR" sz="2000" dirty="0" smtClean="0"/>
              <a:t>Μια </a:t>
            </a:r>
            <a:r>
              <a:rPr lang="el-GR" sz="2000" dirty="0"/>
              <a:t>λογική παράσταση είναι μια απλή ή σύνθετη πράξη την οποία η </a:t>
            </a:r>
            <a:r>
              <a:rPr lang="en-US" sz="2000" dirty="0"/>
              <a:t>Python</a:t>
            </a:r>
            <a:r>
              <a:rPr lang="el-GR" sz="2000" dirty="0"/>
              <a:t> εκτιμά σαν </a:t>
            </a:r>
            <a:r>
              <a:rPr lang="en-US" sz="2000" dirty="0"/>
              <a:t>True</a:t>
            </a:r>
            <a:r>
              <a:rPr lang="el-GR" sz="2000" dirty="0"/>
              <a:t> ή </a:t>
            </a:r>
            <a:r>
              <a:rPr lang="en-US" sz="2000" dirty="0"/>
              <a:t>False</a:t>
            </a:r>
            <a:r>
              <a:rPr lang="el-GR" sz="2000" dirty="0"/>
              <a:t>. Η </a:t>
            </a:r>
            <a:r>
              <a:rPr lang="en-US" sz="2000" dirty="0"/>
              <a:t>Python</a:t>
            </a:r>
            <a:r>
              <a:rPr lang="el-GR" sz="2000" dirty="0"/>
              <a:t> διαθέτει δύο σύνολα πράξεων για τη δημιουργία λογικών εκφράσεων:</a:t>
            </a:r>
          </a:p>
          <a:p>
            <a:pPr marL="457200" lvl="0" indent="-457200">
              <a:spcAft>
                <a:spcPts val="1200"/>
              </a:spcAft>
              <a:buFont typeface="+mj-lt"/>
              <a:buAutoNum type="arabicPeriod"/>
            </a:pPr>
            <a:r>
              <a:rPr lang="en-US" sz="2000" dirty="0" err="1"/>
              <a:t>σχεσι</a:t>
            </a:r>
            <a:r>
              <a:rPr lang="en-US" sz="2000" dirty="0"/>
              <a:t>ακές πράξεις,</a:t>
            </a:r>
            <a:endParaRPr lang="el-GR" sz="2000" dirty="0"/>
          </a:p>
          <a:p>
            <a:pPr marL="457200" lvl="0" indent="-457200">
              <a:spcAft>
                <a:spcPts val="1200"/>
              </a:spcAft>
              <a:buFont typeface="+mj-lt"/>
              <a:buAutoNum type="arabicPeriod"/>
            </a:pPr>
            <a:r>
              <a:rPr lang="en-US" sz="2000" dirty="0" err="1"/>
              <a:t>λογικές</a:t>
            </a:r>
            <a:r>
              <a:rPr lang="en-US" sz="2000" dirty="0"/>
              <a:t> π</a:t>
            </a:r>
            <a:r>
              <a:rPr lang="en-US" sz="2000" dirty="0" err="1"/>
              <a:t>ράξεις</a:t>
            </a:r>
            <a:endParaRPr lang="el-GR" sz="2000" dirty="0"/>
          </a:p>
          <a:p>
            <a:pPr>
              <a:spcAft>
                <a:spcPts val="1200"/>
              </a:spcAft>
            </a:pPr>
            <a:endParaRPr lang="el-GR" sz="2000" dirty="0">
              <a:effectLst>
                <a:outerShdw blurRad="38100" dist="38100" dir="2700000" algn="tl">
                  <a:srgbClr val="000000">
                    <a:alpha val="43137"/>
                  </a:srgbClr>
                </a:outerShdw>
              </a:effectLst>
              <a:latin typeface="+mn-lt"/>
            </a:endParaRPr>
          </a:p>
        </p:txBody>
      </p:sp>
      <p:sp>
        <p:nvSpPr>
          <p:cNvPr id="2" name="Ορθογώνιο 1"/>
          <p:cNvSpPr/>
          <p:nvPr/>
        </p:nvSpPr>
        <p:spPr>
          <a:xfrm>
            <a:off x="4860032" y="35481"/>
            <a:ext cx="2853666" cy="400110"/>
          </a:xfrm>
          <a:prstGeom prst="rect">
            <a:avLst/>
          </a:prstGeom>
        </p:spPr>
        <p:txBody>
          <a:bodyPr wrap="none">
            <a:spAutoFit/>
          </a:bodyPr>
          <a:lstStyle/>
          <a:p>
            <a:r>
              <a:rPr lang="el-GR"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Λογικές εκφράσεις</a:t>
            </a:r>
            <a:endParaRPr lang="el-GR" sz="2000"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7910666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6" name="Ορθογώνιο 5"/>
          <p:cNvSpPr/>
          <p:nvPr/>
        </p:nvSpPr>
        <p:spPr>
          <a:xfrm>
            <a:off x="4788024" y="0"/>
            <a:ext cx="2757486" cy="400110"/>
          </a:xfrm>
          <a:prstGeom prst="rect">
            <a:avLst/>
          </a:prstGeom>
        </p:spPr>
        <p:txBody>
          <a:bodyPr wrap="none">
            <a:spAutoFit/>
          </a:bodyPr>
          <a:lstStyle/>
          <a:p>
            <a:r>
              <a:rPr lang="el-GR"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Σχεσιακές πράξεις</a:t>
            </a:r>
            <a:endParaRPr lang="el-GR" sz="2000"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7" name="TextBox 6"/>
          <p:cNvSpPr txBox="1"/>
          <p:nvPr/>
        </p:nvSpPr>
        <p:spPr>
          <a:xfrm>
            <a:off x="539750" y="620688"/>
            <a:ext cx="8064500" cy="2677656"/>
          </a:xfrm>
          <a:prstGeom prst="rect">
            <a:avLst/>
          </a:prstGeom>
          <a:noFill/>
        </p:spPr>
        <p:txBody>
          <a:bodyPr wrap="square" rtlCol="0">
            <a:spAutoFit/>
          </a:bodyPr>
          <a:lstStyle/>
          <a:p>
            <a:r>
              <a:rPr lang="el-GR" sz="2400" dirty="0"/>
              <a:t>Μια σχεσιακή πράξη συγκρίνει δυο στοιχεία δεδομένων και παρέχει μια τιμή </a:t>
            </a:r>
            <a:r>
              <a:rPr lang="en-US" sz="2400" dirty="0" err="1"/>
              <a:t>boolean</a:t>
            </a:r>
            <a:r>
              <a:rPr lang="el-GR" sz="2400" dirty="0"/>
              <a:t> σαν αποτέλεσμα αυτής της σύγκρισης. </a:t>
            </a:r>
            <a:endParaRPr lang="el-GR" sz="2400" dirty="0" smtClean="0"/>
          </a:p>
          <a:p>
            <a:r>
              <a:rPr lang="el-GR" sz="2400" dirty="0" smtClean="0"/>
              <a:t>Η </a:t>
            </a:r>
            <a:r>
              <a:rPr lang="el-GR" sz="2400" dirty="0"/>
              <a:t>χρήση </a:t>
            </a:r>
            <a:r>
              <a:rPr lang="el-GR" sz="2400" dirty="0" smtClean="0"/>
              <a:t>των σχεσιακών τελεστών </a:t>
            </a:r>
            <a:r>
              <a:rPr lang="el-GR" sz="2400" dirty="0"/>
              <a:t>γίνεται ανάμεσα σε δυο τιμές του ίδιου </a:t>
            </a:r>
            <a:r>
              <a:rPr lang="el-GR" sz="2400" dirty="0" smtClean="0"/>
              <a:t>τύπου και μπορούν </a:t>
            </a:r>
            <a:r>
              <a:rPr lang="el-GR" sz="2400" dirty="0"/>
              <a:t>να χρησιμοποιηθούν με οποιονδήποτε από τους τέσσερις τύπους δεδομένων (ακέραιους, πραγματικούς, συμβολοσειρές και λογικούς</a:t>
            </a:r>
            <a:r>
              <a:rPr lang="el-GR" sz="2400" dirty="0" smtClean="0"/>
              <a:t>).</a:t>
            </a:r>
            <a:endParaRPr lang="el-GR" sz="2400" dirty="0"/>
          </a:p>
        </p:txBody>
      </p:sp>
      <p:graphicFrame>
        <p:nvGraphicFramePr>
          <p:cNvPr id="8" name="Πίνακας 7"/>
          <p:cNvGraphicFramePr>
            <a:graphicFrameLocks noGrp="1"/>
          </p:cNvGraphicFramePr>
          <p:nvPr>
            <p:extLst>
              <p:ext uri="{D42A27DB-BD31-4B8C-83A1-F6EECF244321}">
                <p14:modId xmlns:p14="http://schemas.microsoft.com/office/powerpoint/2010/main" val="2944281717"/>
              </p:ext>
            </p:extLst>
          </p:nvPr>
        </p:nvGraphicFramePr>
        <p:xfrm>
          <a:off x="1619672" y="3409430"/>
          <a:ext cx="5256584" cy="2438400"/>
        </p:xfrm>
        <a:graphic>
          <a:graphicData uri="http://schemas.openxmlformats.org/drawingml/2006/table">
            <a:tbl>
              <a:tblPr>
                <a:tableStyleId>{5C22544A-7EE6-4342-B048-85BDC9FD1C3A}</a:tableStyleId>
              </a:tblPr>
              <a:tblGrid>
                <a:gridCol w="2150842"/>
                <a:gridCol w="3105742"/>
              </a:tblGrid>
              <a:tr h="304800">
                <a:tc>
                  <a:txBody>
                    <a:bodyPr/>
                    <a:lstStyle/>
                    <a:p>
                      <a:pPr algn="ctr">
                        <a:spcAft>
                          <a:spcPts val="600"/>
                        </a:spcAft>
                      </a:pPr>
                      <a:r>
                        <a:rPr lang="el-GR" sz="2000" b="1" dirty="0">
                          <a:effectLst/>
                        </a:rPr>
                        <a:t>Τελεστής</a:t>
                      </a:r>
                      <a:endParaRPr lang="el-GR" sz="2000" b="1" dirty="0">
                        <a:effectLst/>
                        <a:latin typeface="Times New Roman"/>
                        <a:ea typeface="Times New Roman"/>
                      </a:endParaRPr>
                    </a:p>
                  </a:txBody>
                  <a:tcPr marL="68580" marR="68580" marT="0" marB="0"/>
                </a:tc>
                <a:tc>
                  <a:txBody>
                    <a:bodyPr/>
                    <a:lstStyle/>
                    <a:p>
                      <a:pPr algn="just">
                        <a:spcAft>
                          <a:spcPts val="600"/>
                        </a:spcAft>
                      </a:pPr>
                      <a:r>
                        <a:rPr lang="el-GR" sz="2000" b="1">
                          <a:effectLst/>
                        </a:rPr>
                        <a:t>Σημασία</a:t>
                      </a:r>
                      <a:endParaRPr lang="el-GR" sz="2000" b="1">
                        <a:effectLst/>
                        <a:latin typeface="Times New Roman"/>
                        <a:ea typeface="Times New Roman"/>
                      </a:endParaRPr>
                    </a:p>
                  </a:txBody>
                  <a:tcPr marL="68580" marR="68580" marT="0" marB="0"/>
                </a:tc>
              </a:tr>
              <a:tr h="0">
                <a:tc>
                  <a:txBody>
                    <a:bodyPr/>
                    <a:lstStyle/>
                    <a:p>
                      <a:pPr algn="ctr">
                        <a:spcAft>
                          <a:spcPts val="600"/>
                        </a:spcAft>
                      </a:pPr>
                      <a:r>
                        <a:rPr lang="en-US" sz="2000" b="1" dirty="0">
                          <a:effectLst/>
                        </a:rPr>
                        <a:t>=</a:t>
                      </a:r>
                      <a:r>
                        <a:rPr lang="el-GR" sz="2000" b="1" dirty="0">
                          <a:effectLst/>
                        </a:rPr>
                        <a:t>=</a:t>
                      </a:r>
                      <a:endParaRPr lang="el-GR" sz="2000" b="1" dirty="0">
                        <a:effectLst/>
                        <a:latin typeface="Times New Roman"/>
                        <a:ea typeface="Times New Roman"/>
                      </a:endParaRPr>
                    </a:p>
                  </a:txBody>
                  <a:tcPr marL="68580" marR="68580" marT="0" marB="0"/>
                </a:tc>
                <a:tc>
                  <a:txBody>
                    <a:bodyPr/>
                    <a:lstStyle/>
                    <a:p>
                      <a:pPr algn="just">
                        <a:spcAft>
                          <a:spcPts val="600"/>
                        </a:spcAft>
                      </a:pPr>
                      <a:r>
                        <a:rPr lang="en-US" sz="2000" b="1" dirty="0" err="1">
                          <a:effectLst/>
                        </a:rPr>
                        <a:t>Ίσο</a:t>
                      </a:r>
                      <a:r>
                        <a:rPr lang="en-US" sz="2000" b="1" dirty="0">
                          <a:effectLst/>
                        </a:rPr>
                        <a:t> </a:t>
                      </a:r>
                      <a:r>
                        <a:rPr lang="en-US" sz="2000" b="1" dirty="0" err="1">
                          <a:effectLst/>
                        </a:rPr>
                        <a:t>με</a:t>
                      </a:r>
                      <a:endParaRPr lang="el-GR" sz="2000" b="1" dirty="0">
                        <a:effectLst/>
                        <a:latin typeface="Times New Roman"/>
                        <a:ea typeface="Times New Roman"/>
                      </a:endParaRPr>
                    </a:p>
                  </a:txBody>
                  <a:tcPr marL="68580" marR="68580" marT="0" marB="0"/>
                </a:tc>
              </a:tr>
              <a:tr h="0">
                <a:tc>
                  <a:txBody>
                    <a:bodyPr/>
                    <a:lstStyle/>
                    <a:p>
                      <a:pPr algn="ctr">
                        <a:spcAft>
                          <a:spcPts val="600"/>
                        </a:spcAft>
                      </a:pPr>
                      <a:r>
                        <a:rPr lang="en-US" sz="2000" b="1" dirty="0">
                          <a:effectLst/>
                        </a:rPr>
                        <a:t>&lt; </a:t>
                      </a:r>
                      <a:endParaRPr lang="el-GR" sz="2000" b="1" dirty="0">
                        <a:effectLst/>
                        <a:latin typeface="Times New Roman"/>
                        <a:ea typeface="Times New Roman"/>
                      </a:endParaRPr>
                    </a:p>
                  </a:txBody>
                  <a:tcPr marL="68580" marR="68580" marT="0" marB="0"/>
                </a:tc>
                <a:tc>
                  <a:txBody>
                    <a:bodyPr/>
                    <a:lstStyle/>
                    <a:p>
                      <a:pPr algn="just">
                        <a:spcAft>
                          <a:spcPts val="600"/>
                        </a:spcAft>
                      </a:pPr>
                      <a:r>
                        <a:rPr lang="el-GR" sz="2000" b="1" dirty="0">
                          <a:effectLst/>
                        </a:rPr>
                        <a:t>Μικρότερο από</a:t>
                      </a:r>
                      <a:endParaRPr lang="el-GR" sz="2000" b="1" dirty="0">
                        <a:effectLst/>
                        <a:latin typeface="Times New Roman"/>
                        <a:ea typeface="Times New Roman"/>
                      </a:endParaRPr>
                    </a:p>
                  </a:txBody>
                  <a:tcPr marL="68580" marR="68580" marT="0" marB="0"/>
                </a:tc>
              </a:tr>
              <a:tr h="0">
                <a:tc>
                  <a:txBody>
                    <a:bodyPr/>
                    <a:lstStyle/>
                    <a:p>
                      <a:pPr algn="ctr">
                        <a:spcAft>
                          <a:spcPts val="600"/>
                        </a:spcAft>
                      </a:pPr>
                      <a:r>
                        <a:rPr lang="en-US" sz="2000" b="1" dirty="0">
                          <a:effectLst/>
                        </a:rPr>
                        <a:t>&lt;=</a:t>
                      </a:r>
                      <a:endParaRPr lang="el-GR" sz="2000" b="1" dirty="0">
                        <a:effectLst/>
                        <a:latin typeface="Times New Roman"/>
                        <a:ea typeface="Times New Roman"/>
                      </a:endParaRPr>
                    </a:p>
                  </a:txBody>
                  <a:tcPr marL="68580" marR="68580" marT="0" marB="0"/>
                </a:tc>
                <a:tc>
                  <a:txBody>
                    <a:bodyPr/>
                    <a:lstStyle/>
                    <a:p>
                      <a:pPr algn="just">
                        <a:spcAft>
                          <a:spcPts val="600"/>
                        </a:spcAft>
                      </a:pPr>
                      <a:r>
                        <a:rPr lang="el-GR" sz="2000" b="1" dirty="0">
                          <a:effectLst/>
                        </a:rPr>
                        <a:t>Μικρότερο από ή ίσο με</a:t>
                      </a:r>
                      <a:endParaRPr lang="el-GR" sz="2000" b="1" dirty="0">
                        <a:effectLst/>
                        <a:latin typeface="Times New Roman"/>
                        <a:ea typeface="Times New Roman"/>
                      </a:endParaRPr>
                    </a:p>
                  </a:txBody>
                  <a:tcPr marL="68580" marR="68580" marT="0" marB="0"/>
                </a:tc>
              </a:tr>
              <a:tr h="0">
                <a:tc>
                  <a:txBody>
                    <a:bodyPr/>
                    <a:lstStyle/>
                    <a:p>
                      <a:pPr algn="ctr">
                        <a:spcAft>
                          <a:spcPts val="600"/>
                        </a:spcAft>
                      </a:pPr>
                      <a:r>
                        <a:rPr lang="en-US" sz="2000" b="1" dirty="0">
                          <a:effectLst/>
                        </a:rPr>
                        <a:t>&gt; </a:t>
                      </a:r>
                      <a:endParaRPr lang="el-GR" sz="2000" b="1" dirty="0">
                        <a:effectLst/>
                        <a:latin typeface="Times New Roman"/>
                        <a:ea typeface="Times New Roman"/>
                      </a:endParaRPr>
                    </a:p>
                  </a:txBody>
                  <a:tcPr marL="68580" marR="68580" marT="0" marB="0"/>
                </a:tc>
                <a:tc>
                  <a:txBody>
                    <a:bodyPr/>
                    <a:lstStyle/>
                    <a:p>
                      <a:pPr algn="just">
                        <a:spcAft>
                          <a:spcPts val="600"/>
                        </a:spcAft>
                      </a:pPr>
                      <a:r>
                        <a:rPr lang="el-GR" sz="2000" b="1" dirty="0">
                          <a:effectLst/>
                        </a:rPr>
                        <a:t>Μεγαλύτερο από</a:t>
                      </a:r>
                      <a:endParaRPr lang="el-GR" sz="2000" b="1" dirty="0">
                        <a:effectLst/>
                        <a:latin typeface="Times New Roman"/>
                        <a:ea typeface="Times New Roman"/>
                      </a:endParaRPr>
                    </a:p>
                  </a:txBody>
                  <a:tcPr marL="68580" marR="68580" marT="0" marB="0"/>
                </a:tc>
              </a:tr>
              <a:tr h="0">
                <a:tc>
                  <a:txBody>
                    <a:bodyPr/>
                    <a:lstStyle/>
                    <a:p>
                      <a:pPr algn="ctr">
                        <a:spcAft>
                          <a:spcPts val="600"/>
                        </a:spcAft>
                      </a:pPr>
                      <a:r>
                        <a:rPr lang="en-US" sz="2000" b="1" dirty="0">
                          <a:effectLst/>
                        </a:rPr>
                        <a:t>&gt;=</a:t>
                      </a:r>
                      <a:endParaRPr lang="el-GR" sz="2000" b="1" dirty="0">
                        <a:effectLst/>
                        <a:latin typeface="Times New Roman"/>
                        <a:ea typeface="Times New Roman"/>
                      </a:endParaRPr>
                    </a:p>
                  </a:txBody>
                  <a:tcPr marL="68580" marR="68580" marT="0" marB="0"/>
                </a:tc>
                <a:tc>
                  <a:txBody>
                    <a:bodyPr/>
                    <a:lstStyle/>
                    <a:p>
                      <a:pPr algn="just">
                        <a:spcAft>
                          <a:spcPts val="600"/>
                        </a:spcAft>
                      </a:pPr>
                      <a:r>
                        <a:rPr lang="el-GR" sz="2000" b="1" dirty="0">
                          <a:effectLst/>
                        </a:rPr>
                        <a:t>Μεγαλύτερο από ή ίσο με</a:t>
                      </a:r>
                      <a:endParaRPr lang="el-GR" sz="2000" b="1" dirty="0">
                        <a:effectLst/>
                        <a:latin typeface="Times New Roman"/>
                        <a:ea typeface="Times New Roman"/>
                      </a:endParaRPr>
                    </a:p>
                  </a:txBody>
                  <a:tcPr marL="68580" marR="68580" marT="0" marB="0"/>
                </a:tc>
              </a:tr>
              <a:tr h="0">
                <a:tc>
                  <a:txBody>
                    <a:bodyPr/>
                    <a:lstStyle/>
                    <a:p>
                      <a:pPr algn="ctr">
                        <a:spcAft>
                          <a:spcPts val="600"/>
                        </a:spcAft>
                      </a:pPr>
                      <a:r>
                        <a:rPr lang="el-GR" sz="2000" b="1" dirty="0">
                          <a:effectLst/>
                        </a:rPr>
                        <a:t>!=</a:t>
                      </a:r>
                      <a:endParaRPr lang="el-GR" sz="2000" b="1" dirty="0">
                        <a:effectLst/>
                        <a:latin typeface="Times New Roman"/>
                        <a:ea typeface="Times New Roman"/>
                      </a:endParaRPr>
                    </a:p>
                  </a:txBody>
                  <a:tcPr marL="68580" marR="68580" marT="0" marB="0"/>
                </a:tc>
                <a:tc>
                  <a:txBody>
                    <a:bodyPr/>
                    <a:lstStyle/>
                    <a:p>
                      <a:pPr algn="just">
                        <a:spcAft>
                          <a:spcPts val="600"/>
                        </a:spcAft>
                      </a:pPr>
                      <a:r>
                        <a:rPr lang="el-GR" sz="2000" b="1" dirty="0">
                          <a:effectLst/>
                        </a:rPr>
                        <a:t>Δεν είναι ίσο με</a:t>
                      </a:r>
                      <a:endParaRPr lang="el-GR" sz="2000" b="1" dirty="0">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23266753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638681"/>
            <a:ext cx="8208714" cy="5509200"/>
          </a:xfrm>
          <a:prstGeom prst="rect">
            <a:avLst/>
          </a:prstGeom>
          <a:noFill/>
        </p:spPr>
        <p:txBody>
          <a:bodyPr wrap="square">
            <a:spAutoFit/>
          </a:bodyPr>
          <a:lstStyle/>
          <a:p>
            <a:pPr marL="342900" lvl="0" indent="-342900">
              <a:buFont typeface="Wingdings" pitchFamily="2" charset="2"/>
              <a:buChar char="q"/>
            </a:pPr>
            <a:r>
              <a:rPr lang="el-GR" sz="3200" dirty="0">
                <a:effectLst>
                  <a:outerShdw blurRad="38100" dist="38100" dir="2700000" algn="tl">
                    <a:srgbClr val="000000">
                      <a:alpha val="43137"/>
                    </a:srgbClr>
                  </a:outerShdw>
                </a:effectLst>
                <a:latin typeface="+mn-lt"/>
              </a:rPr>
              <a:t> </a:t>
            </a:r>
            <a:r>
              <a:rPr lang="el-GR" sz="3200" dirty="0"/>
              <a:t>Διατίθεται δωρεάν</a:t>
            </a:r>
            <a:r>
              <a:rPr lang="el-GR" sz="3200" dirty="0" smtClean="0"/>
              <a:t>. </a:t>
            </a:r>
            <a:endParaRPr lang="el-GR" sz="3200" dirty="0"/>
          </a:p>
          <a:p>
            <a:pPr marL="342900" lvl="0" indent="-342900">
              <a:buFont typeface="Wingdings" pitchFamily="2" charset="2"/>
              <a:buChar char="q"/>
            </a:pPr>
            <a:r>
              <a:rPr lang="el-GR" sz="3200" dirty="0" smtClean="0"/>
              <a:t> Είναι </a:t>
            </a:r>
            <a:r>
              <a:rPr lang="el-GR" sz="3200" dirty="0"/>
              <a:t>καλά τεκμηριωμένη. </a:t>
            </a:r>
          </a:p>
          <a:p>
            <a:pPr marL="342900" lvl="0" indent="-342900">
              <a:buFont typeface="Wingdings" pitchFamily="2" charset="2"/>
              <a:buChar char="q"/>
            </a:pPr>
            <a:r>
              <a:rPr lang="el-GR" sz="3200" dirty="0" smtClean="0"/>
              <a:t> Εκτελείται </a:t>
            </a:r>
            <a:r>
              <a:rPr lang="el-GR" sz="3200" dirty="0"/>
              <a:t>σε όλα τα </a:t>
            </a:r>
            <a:r>
              <a:rPr lang="el-GR" sz="3200" dirty="0" smtClean="0"/>
              <a:t>Λ.Σ.</a:t>
            </a:r>
            <a:endParaRPr lang="el-GR" sz="3200" dirty="0"/>
          </a:p>
          <a:p>
            <a:pPr marL="342900" lvl="0" indent="-342900">
              <a:buFont typeface="Wingdings" pitchFamily="2" charset="2"/>
              <a:buChar char="q"/>
            </a:pPr>
            <a:r>
              <a:rPr lang="el-GR" sz="3200" dirty="0" smtClean="0"/>
              <a:t> Σύνταξή εντολών απλή </a:t>
            </a:r>
            <a:r>
              <a:rPr lang="el-GR" sz="3200" dirty="0"/>
              <a:t>και ξεκάθαρη.</a:t>
            </a:r>
          </a:p>
          <a:p>
            <a:pPr marL="531813" lvl="0" indent="-531813">
              <a:buFont typeface="Wingdings" pitchFamily="2" charset="2"/>
              <a:buChar char="q"/>
            </a:pPr>
            <a:r>
              <a:rPr lang="el-GR" sz="3200" dirty="0" smtClean="0"/>
              <a:t>Υποστηρίζεται </a:t>
            </a:r>
            <a:r>
              <a:rPr lang="el-GR" sz="3200" dirty="0"/>
              <a:t>από πολλά εργαλεία και εφαρμογές.</a:t>
            </a:r>
          </a:p>
          <a:p>
            <a:pPr marL="531813" lvl="0" indent="-531813">
              <a:buFont typeface="Wingdings" pitchFamily="2" charset="2"/>
              <a:buChar char="q"/>
            </a:pPr>
            <a:r>
              <a:rPr lang="el-GR" sz="3200" dirty="0" smtClean="0"/>
              <a:t>Συνδυάζεται </a:t>
            </a:r>
            <a:r>
              <a:rPr lang="el-GR" sz="3200" dirty="0"/>
              <a:t>εύκολα με άλλες γλώσσες προγραμματισμού όπως </a:t>
            </a:r>
            <a:r>
              <a:rPr lang="en-US" sz="3200" dirty="0"/>
              <a:t>Java</a:t>
            </a:r>
            <a:r>
              <a:rPr lang="el-GR" sz="3200" dirty="0"/>
              <a:t>, </a:t>
            </a:r>
            <a:r>
              <a:rPr lang="en-US" sz="3200" dirty="0"/>
              <a:t>C</a:t>
            </a:r>
            <a:r>
              <a:rPr lang="el-GR" sz="3200" dirty="0"/>
              <a:t>, </a:t>
            </a:r>
            <a:r>
              <a:rPr lang="en-US" sz="3200" dirty="0"/>
              <a:t>C</a:t>
            </a:r>
            <a:r>
              <a:rPr lang="el-GR" sz="3200" dirty="0"/>
              <a:t>++.</a:t>
            </a:r>
          </a:p>
          <a:p>
            <a:pPr fontAlgn="auto">
              <a:spcBef>
                <a:spcPts val="0"/>
              </a:spcBef>
              <a:spcAft>
                <a:spcPts val="0"/>
              </a:spcAft>
              <a:defRPr/>
            </a:pPr>
            <a:r>
              <a:rPr lang="el-GR" sz="2400" b="1" dirty="0" smtClean="0"/>
              <a:t>Μειονέκτημα: Ο </a:t>
            </a:r>
            <a:r>
              <a:rPr lang="el-GR" sz="2400" b="1" dirty="0"/>
              <a:t>χρόνος εκτέλεσης των προγραμμάτων δεν είναι τόσο γρήγορος όσο στις μεταγλωττιζόμενες (</a:t>
            </a:r>
            <a:r>
              <a:rPr lang="el-GR" sz="2400" b="1" dirty="0" err="1"/>
              <a:t>compiled</a:t>
            </a:r>
            <a:r>
              <a:rPr lang="el-GR" sz="2400" b="1" dirty="0"/>
              <a:t>)</a:t>
            </a:r>
            <a:endParaRPr lang="el-GR" sz="2400" b="1" dirty="0">
              <a:effectLst>
                <a:outerShdw blurRad="38100" dist="38100" dir="2700000" algn="tl">
                  <a:srgbClr val="000000">
                    <a:alpha val="43137"/>
                  </a:srgbClr>
                </a:outerShdw>
              </a:effectLst>
              <a:latin typeface="+mn-lt"/>
            </a:endParaRPr>
          </a:p>
          <a:p>
            <a:pPr fontAlgn="auto">
              <a:spcBef>
                <a:spcPts val="0"/>
              </a:spcBef>
              <a:spcAft>
                <a:spcPts val="0"/>
              </a:spcAft>
              <a:defRPr/>
            </a:pPr>
            <a:endParaRPr lang="el-GR" sz="2400" b="1" dirty="0">
              <a:effectLst>
                <a:outerShdw blurRad="38100" dist="38100" dir="2700000" algn="tl">
                  <a:srgbClr val="000000">
                    <a:alpha val="43137"/>
                  </a:srgbClr>
                </a:outerShdw>
              </a:effectLst>
              <a:latin typeface="+mn-lt"/>
            </a:endParaRPr>
          </a:p>
        </p:txBody>
      </p:sp>
      <p:sp>
        <p:nvSpPr>
          <p:cNvPr id="2" name="Ορθογώνιο 1"/>
          <p:cNvSpPr/>
          <p:nvPr/>
        </p:nvSpPr>
        <p:spPr>
          <a:xfrm>
            <a:off x="4644107" y="-5855"/>
            <a:ext cx="3528294" cy="369332"/>
          </a:xfrm>
          <a:prstGeom prst="rect">
            <a:avLst/>
          </a:prstGeom>
        </p:spPr>
        <p:txBody>
          <a:bodyPr wrap="square">
            <a:spAutoFit/>
          </a:bodyPr>
          <a:lstStyle/>
          <a:p>
            <a:pPr algn="ctr" fontAlgn="auto">
              <a:spcBef>
                <a:spcPts val="0"/>
              </a:spcBef>
              <a:spcAft>
                <a:spcPts val="0"/>
              </a:spcAft>
              <a:defRPr/>
            </a:pPr>
            <a:r>
              <a:rPr lang="el-GR" b="1" dirty="0">
                <a:solidFill>
                  <a:srgbClr val="9ADD15"/>
                </a:solidFill>
                <a:latin typeface="Verdana" pitchFamily="34" charset="0"/>
                <a:ea typeface="Verdana" pitchFamily="34" charset="0"/>
                <a:cs typeface="Verdana" pitchFamily="34" charset="0"/>
              </a:rPr>
              <a:t>Η </a:t>
            </a:r>
            <a:r>
              <a:rPr lang="en-US" b="1" dirty="0" smtClean="0">
                <a:solidFill>
                  <a:srgbClr val="9ADD15"/>
                </a:solidFill>
                <a:latin typeface="Verdana" pitchFamily="34" charset="0"/>
                <a:ea typeface="Verdana" pitchFamily="34" charset="0"/>
                <a:cs typeface="Verdana" pitchFamily="34" charset="0"/>
              </a:rPr>
              <a:t>Python </a:t>
            </a:r>
            <a:r>
              <a:rPr lang="el-GR" b="1" dirty="0">
                <a:solidFill>
                  <a:srgbClr val="9ADD15"/>
                </a:solidFill>
                <a:latin typeface="Verdana" pitchFamily="34" charset="0"/>
                <a:ea typeface="Verdana" pitchFamily="34" charset="0"/>
                <a:cs typeface="Verdana" pitchFamily="34" charset="0"/>
              </a:rPr>
              <a:t>είναι δημοφιλής</a:t>
            </a:r>
            <a:r>
              <a:rPr lang="el-GR" b="1" dirty="0">
                <a:ln w="12700">
                  <a:solidFill>
                    <a:schemeClr val="tx2">
                      <a:satMod val="155000"/>
                    </a:schemeClr>
                  </a:solidFill>
                  <a:prstDash val="solid"/>
                </a:ln>
                <a:solidFill>
                  <a:srgbClr val="9ADD15"/>
                </a:solidFill>
                <a:latin typeface="Verdana" pitchFamily="34" charset="0"/>
                <a:ea typeface="Verdana" pitchFamily="34" charset="0"/>
                <a:cs typeface="Verdana" pitchFamily="34" charset="0"/>
              </a:rPr>
              <a:t>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611188" y="548680"/>
            <a:ext cx="8137525" cy="5940088"/>
          </a:xfrm>
          <a:prstGeom prst="rect">
            <a:avLst/>
          </a:prstGeom>
          <a:noFill/>
        </p:spPr>
        <p:txBody>
          <a:bodyPr>
            <a:spAutoFit/>
          </a:bodyPr>
          <a:lstStyle/>
          <a:p>
            <a:r>
              <a:rPr lang="en-US" sz="2000" dirty="0" smtClean="0"/>
              <a:t>&gt;&gt;&gt; </a:t>
            </a:r>
            <a:endParaRPr lang="el-GR" sz="2000" dirty="0"/>
          </a:p>
          <a:p>
            <a:r>
              <a:rPr lang="en-US" sz="2000" dirty="0"/>
              <a:t>&gt;&gt;&gt; choice = 7</a:t>
            </a:r>
            <a:endParaRPr lang="el-GR" sz="2000" dirty="0"/>
          </a:p>
          <a:p>
            <a:r>
              <a:rPr lang="en-US" sz="2000" dirty="0"/>
              <a:t>&gt;&gt;&gt; choice &lt;= 5</a:t>
            </a:r>
            <a:endParaRPr lang="el-GR" sz="2000" dirty="0"/>
          </a:p>
          <a:p>
            <a:r>
              <a:rPr lang="en-US" sz="2000" dirty="0"/>
              <a:t>False</a:t>
            </a:r>
            <a:endParaRPr lang="el-GR" sz="2000" dirty="0"/>
          </a:p>
          <a:p>
            <a:r>
              <a:rPr lang="en-US" sz="2000" dirty="0"/>
              <a:t>&gt;&gt;&gt; choice &gt; 5</a:t>
            </a:r>
            <a:endParaRPr lang="el-GR" sz="2000" dirty="0"/>
          </a:p>
          <a:p>
            <a:r>
              <a:rPr lang="en-US" sz="2000" dirty="0"/>
              <a:t>True</a:t>
            </a:r>
            <a:endParaRPr lang="el-GR" sz="2000" dirty="0"/>
          </a:p>
          <a:p>
            <a:r>
              <a:rPr lang="el-GR" sz="2000" dirty="0"/>
              <a:t>&gt;&gt;&gt; </a:t>
            </a:r>
          </a:p>
          <a:p>
            <a:r>
              <a:rPr lang="el-GR" sz="2000" dirty="0" smtClean="0"/>
              <a:t>Με αλφαριθμητικές τιμές, οι σχεσιακοί τελεστές συγκρίνουν τις τιμές </a:t>
            </a:r>
            <a:r>
              <a:rPr lang="en-US" sz="2000" dirty="0" smtClean="0"/>
              <a:t>Unicode</a:t>
            </a:r>
            <a:r>
              <a:rPr lang="el-GR" sz="2000" dirty="0" smtClean="0"/>
              <a:t> των αντίστοιχων χαρακτήρων. Μια αλφαριθμητική τιμή ότι είναι μικρότερη από μια άλλη αν οι αντίστοιχοι χαρακτήρες έχουν μικρότερους αριθμούς στον κώδικα </a:t>
            </a:r>
            <a:r>
              <a:rPr lang="en-US" sz="2000" dirty="0" smtClean="0"/>
              <a:t>ASCII</a:t>
            </a:r>
            <a:r>
              <a:rPr lang="el-GR" sz="2000" dirty="0" smtClean="0"/>
              <a:t>. </a:t>
            </a:r>
          </a:p>
          <a:p>
            <a:r>
              <a:rPr lang="el-GR" sz="2000" b="1" dirty="0" smtClean="0"/>
              <a:t> </a:t>
            </a:r>
            <a:endParaRPr lang="el-GR" sz="2000" dirty="0" smtClean="0"/>
          </a:p>
          <a:p>
            <a:r>
              <a:rPr lang="el-GR" sz="2000" dirty="0" smtClean="0"/>
              <a:t>&gt;&gt;&gt; </a:t>
            </a:r>
            <a:r>
              <a:rPr lang="el-GR" sz="2000" dirty="0"/>
              <a:t>'</a:t>
            </a:r>
            <a:r>
              <a:rPr lang="en-US" sz="2000" dirty="0"/>
              <a:t>turbo</a:t>
            </a:r>
            <a:r>
              <a:rPr lang="el-GR" sz="2000" dirty="0"/>
              <a:t>' &gt; '</a:t>
            </a:r>
            <a:r>
              <a:rPr lang="en-US" sz="2000" dirty="0"/>
              <a:t>TURBO</a:t>
            </a:r>
            <a:r>
              <a:rPr lang="el-GR" sz="2000" dirty="0"/>
              <a:t>'</a:t>
            </a:r>
          </a:p>
          <a:p>
            <a:r>
              <a:rPr lang="en-US" sz="2000" dirty="0"/>
              <a:t>True</a:t>
            </a:r>
            <a:endParaRPr lang="el-GR" sz="2000" dirty="0"/>
          </a:p>
          <a:p>
            <a:r>
              <a:rPr lang="en-US" sz="2000" dirty="0"/>
              <a:t>&gt;&gt;&gt; 'ABC' &lt; 'EFG'</a:t>
            </a:r>
            <a:endParaRPr lang="el-GR" sz="2000" dirty="0"/>
          </a:p>
          <a:p>
            <a:r>
              <a:rPr lang="en-US" sz="2000" dirty="0"/>
              <a:t>True</a:t>
            </a:r>
            <a:endParaRPr lang="el-GR" sz="2000" dirty="0"/>
          </a:p>
          <a:p>
            <a:r>
              <a:rPr lang="en-US" sz="2000" dirty="0"/>
              <a:t>&gt;&gt;&gt; </a:t>
            </a:r>
            <a:r>
              <a:rPr lang="en-US" sz="2000" dirty="0" smtClean="0"/>
              <a:t>‘</a:t>
            </a:r>
            <a:r>
              <a:rPr lang="el-GR" sz="2000" dirty="0" smtClean="0"/>
              <a:t>Ρ</a:t>
            </a:r>
            <a:r>
              <a:rPr lang="en-US" sz="2000" dirty="0" err="1" smtClean="0"/>
              <a:t>ython</a:t>
            </a:r>
            <a:r>
              <a:rPr lang="en-US" sz="2000" dirty="0"/>
              <a:t>' &lt; </a:t>
            </a:r>
            <a:r>
              <a:rPr lang="en-US" sz="2000" dirty="0" smtClean="0"/>
              <a:t>‘</a:t>
            </a:r>
            <a:r>
              <a:rPr lang="el-GR" sz="2000" dirty="0" smtClean="0"/>
              <a:t>Ρ</a:t>
            </a:r>
            <a:r>
              <a:rPr lang="en-US" sz="2000" dirty="0" err="1" smtClean="0"/>
              <a:t>ython</a:t>
            </a:r>
            <a:r>
              <a:rPr lang="en-US" sz="2000" dirty="0" smtClean="0"/>
              <a:t> </a:t>
            </a:r>
            <a:r>
              <a:rPr lang="en-US" sz="2000" dirty="0"/>
              <a:t>compiler'</a:t>
            </a:r>
            <a:endParaRPr lang="el-GR" sz="2000" dirty="0"/>
          </a:p>
          <a:p>
            <a:r>
              <a:rPr lang="el-GR" sz="2000" dirty="0" err="1"/>
              <a:t>True</a:t>
            </a:r>
            <a:endParaRPr lang="el-GR" sz="2000" dirty="0"/>
          </a:p>
          <a:p>
            <a:r>
              <a:rPr lang="el-GR" sz="2000" dirty="0"/>
              <a:t>&gt;&gt;&gt; </a:t>
            </a:r>
          </a:p>
        </p:txBody>
      </p:sp>
      <p:sp>
        <p:nvSpPr>
          <p:cNvPr id="2" name="Ορθογώνιο 1"/>
          <p:cNvSpPr/>
          <p:nvPr/>
        </p:nvSpPr>
        <p:spPr>
          <a:xfrm>
            <a:off x="5431554" y="5395"/>
            <a:ext cx="1883849" cy="400110"/>
          </a:xfrm>
          <a:prstGeom prst="rect">
            <a:avLst/>
          </a:prstGeom>
        </p:spPr>
        <p:txBody>
          <a:bodyPr wrap="none">
            <a:spAutoFit/>
          </a:bodyPr>
          <a:lstStyle/>
          <a:p>
            <a:pPr lvl="0"/>
            <a:r>
              <a:rPr lang="el-GR"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Παράδειγμα</a:t>
            </a:r>
            <a:endParaRPr lang="el-GR" sz="2000"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7016475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67957" y="425000"/>
            <a:ext cx="8135938" cy="5940088"/>
          </a:xfrm>
          <a:prstGeom prst="rect">
            <a:avLst/>
          </a:prstGeom>
          <a:noFill/>
        </p:spPr>
        <p:txBody>
          <a:bodyPr>
            <a:spAutoFit/>
          </a:bodyPr>
          <a:lstStyle/>
          <a:p>
            <a:r>
              <a:rPr lang="el-GR" sz="2000" dirty="0" smtClean="0"/>
              <a:t>Οι συγκριτικοί </a:t>
            </a:r>
            <a:r>
              <a:rPr lang="el-GR" sz="2000" dirty="0"/>
              <a:t>τελεστές </a:t>
            </a:r>
            <a:r>
              <a:rPr lang="el-GR" sz="2000" b="1" dirty="0" err="1"/>
              <a:t>is</a:t>
            </a:r>
            <a:r>
              <a:rPr lang="el-GR" sz="2000" dirty="0"/>
              <a:t> και </a:t>
            </a:r>
            <a:r>
              <a:rPr lang="el-GR" sz="2000" b="1" dirty="0" err="1"/>
              <a:t>is</a:t>
            </a:r>
            <a:r>
              <a:rPr lang="el-GR" sz="2000" b="1" dirty="0"/>
              <a:t> </a:t>
            </a:r>
            <a:r>
              <a:rPr lang="el-GR" sz="2000" b="1" dirty="0" err="1"/>
              <a:t>not</a:t>
            </a:r>
            <a:r>
              <a:rPr lang="el-GR" sz="2000" b="1" dirty="0"/>
              <a:t> </a:t>
            </a:r>
            <a:r>
              <a:rPr lang="el-GR" sz="2000" dirty="0" smtClean="0"/>
              <a:t>ελέγξουν </a:t>
            </a:r>
            <a:r>
              <a:rPr lang="el-GR" sz="2000" dirty="0"/>
              <a:t>αν δύο </a:t>
            </a:r>
            <a:r>
              <a:rPr lang="el-GR" sz="2000" dirty="0" smtClean="0"/>
              <a:t>μεταβλητές  </a:t>
            </a:r>
            <a:r>
              <a:rPr lang="el-GR" sz="2000" dirty="0"/>
              <a:t>δείχνουν στο ίδιο αντικείμενο. Ο τελεστής </a:t>
            </a:r>
            <a:r>
              <a:rPr lang="el-GR" sz="2000" dirty="0" err="1"/>
              <a:t>is</a:t>
            </a:r>
            <a:r>
              <a:rPr lang="el-GR" sz="2000" dirty="0"/>
              <a:t> ελέγχει αν δύο αντικείμενα έχουν την ίδια ταυτότητα, δηλαδή αν πρόκειται για το ίδιο αντικείμενο.</a:t>
            </a:r>
          </a:p>
          <a:p>
            <a:r>
              <a:rPr lang="el-GR" sz="2000" dirty="0"/>
              <a:t>Οι τελεστές </a:t>
            </a:r>
            <a:r>
              <a:rPr lang="el-GR" sz="2000" dirty="0" err="1"/>
              <a:t>is</a:t>
            </a:r>
            <a:r>
              <a:rPr lang="el-GR" sz="2000" dirty="0"/>
              <a:t> και </a:t>
            </a:r>
            <a:r>
              <a:rPr lang="el-GR" sz="2000" dirty="0" err="1"/>
              <a:t>is</a:t>
            </a:r>
            <a:r>
              <a:rPr lang="el-GR" sz="2000" dirty="0"/>
              <a:t> </a:t>
            </a:r>
            <a:r>
              <a:rPr lang="el-GR" sz="2000" dirty="0" err="1"/>
              <a:t>not</a:t>
            </a:r>
            <a:r>
              <a:rPr lang="el-GR" sz="2000" dirty="0"/>
              <a:t> ταυτίζονται με τους </a:t>
            </a:r>
            <a:r>
              <a:rPr lang="el-GR" sz="2000" dirty="0" smtClean="0"/>
              <a:t>τελεστές </a:t>
            </a:r>
            <a:r>
              <a:rPr lang="el-GR" sz="2000" dirty="0"/>
              <a:t>«==» και «!=». </a:t>
            </a:r>
            <a:endParaRPr lang="en-US" sz="2000" dirty="0" smtClean="0"/>
          </a:p>
          <a:p>
            <a:endParaRPr lang="el-GR" sz="2000" dirty="0" smtClean="0"/>
          </a:p>
          <a:p>
            <a:r>
              <a:rPr lang="el-GR" sz="2000" dirty="0"/>
              <a:t>Σ</a:t>
            </a:r>
            <a:r>
              <a:rPr lang="el-GR" sz="2000" dirty="0" smtClean="0"/>
              <a:t>τις </a:t>
            </a:r>
            <a:r>
              <a:rPr lang="el-GR" sz="2000" dirty="0"/>
              <a:t>παρακάτω </a:t>
            </a:r>
            <a:r>
              <a:rPr lang="el-GR" sz="2000" dirty="0" smtClean="0"/>
              <a:t>εντολές </a:t>
            </a:r>
            <a:r>
              <a:rPr lang="el-GR" sz="2000" dirty="0"/>
              <a:t>έχουμε δύο μεταβλητές x και y με την ίδια τιμή. Ο τελεστής == εμφανίζει </a:t>
            </a:r>
            <a:r>
              <a:rPr lang="el-GR" sz="2000" dirty="0" err="1"/>
              <a:t>True</a:t>
            </a:r>
            <a:r>
              <a:rPr lang="el-GR" sz="2000" dirty="0"/>
              <a:t>, ότι και ο τελεστής </a:t>
            </a:r>
            <a:r>
              <a:rPr lang="el-GR" sz="2000" dirty="0" err="1"/>
              <a:t>is</a:t>
            </a:r>
            <a:r>
              <a:rPr lang="el-GR" sz="2000" dirty="0"/>
              <a:t>. Αυτό γίνεται γιατί οι μεταβλητές έχουν την ίδια τιμή, αλλά είναι και το ίδιο αντικείμενο. </a:t>
            </a:r>
            <a:r>
              <a:rPr lang="en-US" sz="2000" dirty="0" smtClean="0"/>
              <a:t>M</a:t>
            </a:r>
            <a:r>
              <a:rPr lang="el-GR" sz="2000" dirty="0" smtClean="0"/>
              <a:t>ε </a:t>
            </a:r>
            <a:r>
              <a:rPr lang="el-GR" sz="2000" dirty="0"/>
              <a:t>τη συνάρτηση </a:t>
            </a:r>
            <a:r>
              <a:rPr lang="el-GR" sz="2000" dirty="0" smtClean="0"/>
              <a:t>id βλέπουμε</a:t>
            </a:r>
            <a:r>
              <a:rPr lang="en-US" sz="2000" dirty="0" smtClean="0"/>
              <a:t> </a:t>
            </a:r>
            <a:r>
              <a:rPr lang="el-GR" sz="2000" dirty="0" smtClean="0"/>
              <a:t>ό </a:t>
            </a:r>
            <a:r>
              <a:rPr lang="el-GR" sz="2000" dirty="0"/>
              <a:t>η ταυτότητα των δύο μεταβλητών είναι ίδια. </a:t>
            </a:r>
            <a:endParaRPr lang="el-GR" sz="2000" dirty="0" smtClean="0"/>
          </a:p>
          <a:p>
            <a:endParaRPr lang="el-GR" sz="2000" dirty="0" smtClean="0"/>
          </a:p>
          <a:p>
            <a:r>
              <a:rPr lang="en-US" sz="2000" dirty="0" smtClean="0"/>
              <a:t>&gt;&gt;&gt; </a:t>
            </a:r>
            <a:r>
              <a:rPr lang="en-US" sz="2000" dirty="0"/>
              <a:t>x, y = 'ABC', 'ABC'</a:t>
            </a:r>
            <a:endParaRPr lang="el-GR" sz="2000" dirty="0"/>
          </a:p>
          <a:p>
            <a:r>
              <a:rPr lang="en-US" sz="2000" dirty="0"/>
              <a:t>&gt;&gt;&gt; x == y</a:t>
            </a:r>
            <a:endParaRPr lang="el-GR" sz="2000" dirty="0"/>
          </a:p>
          <a:p>
            <a:r>
              <a:rPr lang="en-US" sz="2000" dirty="0"/>
              <a:t>True</a:t>
            </a:r>
            <a:endParaRPr lang="el-GR" sz="2000" dirty="0"/>
          </a:p>
          <a:p>
            <a:r>
              <a:rPr lang="en-US" sz="2000" dirty="0"/>
              <a:t>&gt;&gt;&gt; x is y</a:t>
            </a:r>
            <a:endParaRPr lang="el-GR" sz="2000" dirty="0"/>
          </a:p>
          <a:p>
            <a:r>
              <a:rPr lang="en-US" sz="2000" dirty="0"/>
              <a:t>True</a:t>
            </a:r>
            <a:endParaRPr lang="el-GR" sz="2000" dirty="0"/>
          </a:p>
          <a:p>
            <a:r>
              <a:rPr lang="en-US" sz="2000" dirty="0"/>
              <a:t>&gt;&gt;&gt; id (x)</a:t>
            </a:r>
            <a:endParaRPr lang="el-GR" sz="2000" dirty="0"/>
          </a:p>
          <a:p>
            <a:r>
              <a:rPr lang="en-US" sz="2000" dirty="0"/>
              <a:t>33682016</a:t>
            </a:r>
            <a:endParaRPr lang="el-GR" sz="2000" dirty="0"/>
          </a:p>
          <a:p>
            <a:r>
              <a:rPr lang="en-US" sz="2000" dirty="0"/>
              <a:t>&gt;&gt;&gt; id(y)</a:t>
            </a:r>
            <a:endParaRPr lang="el-GR" sz="2000" dirty="0"/>
          </a:p>
          <a:p>
            <a:r>
              <a:rPr lang="en-US" sz="2000" dirty="0" smtClean="0"/>
              <a:t>33682016</a:t>
            </a:r>
            <a:endParaRPr lang="el-GR" sz="2000" dirty="0"/>
          </a:p>
        </p:txBody>
      </p:sp>
      <p:sp>
        <p:nvSpPr>
          <p:cNvPr id="2" name="Ορθογώνιο 1"/>
          <p:cNvSpPr/>
          <p:nvPr/>
        </p:nvSpPr>
        <p:spPr>
          <a:xfrm>
            <a:off x="4633586" y="-3833"/>
            <a:ext cx="3195105" cy="400110"/>
          </a:xfrm>
          <a:prstGeom prst="rect">
            <a:avLst/>
          </a:prstGeom>
        </p:spPr>
        <p:txBody>
          <a:bodyPr wrap="none">
            <a:spAutoFit/>
          </a:bodyPr>
          <a:lstStyle/>
          <a:p>
            <a:r>
              <a:rPr lang="el-GR" sz="2000" b="1" dirty="0" smtClean="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Τελεστές </a:t>
            </a:r>
            <a:r>
              <a:rPr lang="el-GR" sz="2000" b="1" dirty="0" err="1">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is</a:t>
            </a:r>
            <a:r>
              <a:rPr lang="el-GR"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 και </a:t>
            </a:r>
            <a:r>
              <a:rPr lang="el-GR" sz="2000" b="1" dirty="0" err="1">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is</a:t>
            </a:r>
            <a:r>
              <a:rPr lang="el-GR"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 </a:t>
            </a:r>
            <a:r>
              <a:rPr lang="el-GR" sz="2000" b="1" dirty="0" err="1">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not</a:t>
            </a:r>
            <a:endParaRPr lang="el-GR"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90718006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69386" y="620688"/>
            <a:ext cx="8135938" cy="5324535"/>
          </a:xfrm>
          <a:prstGeom prst="rect">
            <a:avLst/>
          </a:prstGeom>
          <a:noFill/>
        </p:spPr>
        <p:txBody>
          <a:bodyPr>
            <a:spAutoFit/>
          </a:bodyPr>
          <a:lstStyle/>
          <a:p>
            <a:r>
              <a:rPr lang="el-GR" sz="2000" dirty="0"/>
              <a:t>Η Python έχει δύο επιπλέον τελεστές, τον </a:t>
            </a:r>
            <a:r>
              <a:rPr lang="el-GR" sz="2000" b="1" dirty="0" err="1"/>
              <a:t>in</a:t>
            </a:r>
            <a:r>
              <a:rPr lang="el-GR" sz="2000" dirty="0"/>
              <a:t> και τον </a:t>
            </a:r>
            <a:r>
              <a:rPr lang="el-GR" sz="2000" b="1" dirty="0" err="1"/>
              <a:t>not</a:t>
            </a:r>
            <a:r>
              <a:rPr lang="el-GR" sz="2000" b="1" dirty="0"/>
              <a:t> </a:t>
            </a:r>
            <a:r>
              <a:rPr lang="el-GR" sz="2000" b="1" dirty="0" err="1"/>
              <a:t>in</a:t>
            </a:r>
            <a:r>
              <a:rPr lang="el-GR" sz="2000" dirty="0"/>
              <a:t>. Οι τελεστές αυτοί ελέγχουν αν ένα αντικείμενο ανήκει σε μια ακολουθία ή όχι. </a:t>
            </a:r>
          </a:p>
          <a:p>
            <a:endParaRPr lang="en-US" sz="2000" b="1" dirty="0" smtClean="0"/>
          </a:p>
          <a:p>
            <a:r>
              <a:rPr lang="el-GR" sz="2000" b="1" dirty="0" smtClean="0"/>
              <a:t>Παράδειγμα</a:t>
            </a:r>
            <a:endParaRPr lang="el-GR" sz="2000" dirty="0"/>
          </a:p>
          <a:p>
            <a:r>
              <a:rPr lang="en-US" sz="2000" dirty="0"/>
              <a:t>&gt;&gt;&gt; a = 'h'</a:t>
            </a:r>
            <a:endParaRPr lang="el-GR" sz="2000" dirty="0"/>
          </a:p>
          <a:p>
            <a:r>
              <a:rPr lang="en-US" sz="2000" dirty="0"/>
              <a:t>&gt;&gt;&gt; a in 'horse'</a:t>
            </a:r>
            <a:endParaRPr lang="el-GR" sz="2000" dirty="0"/>
          </a:p>
          <a:p>
            <a:r>
              <a:rPr lang="en-US" sz="2000" dirty="0"/>
              <a:t>True</a:t>
            </a:r>
            <a:endParaRPr lang="el-GR" sz="2000" dirty="0"/>
          </a:p>
          <a:p>
            <a:r>
              <a:rPr lang="el-GR" sz="2000" dirty="0"/>
              <a:t>&gt;&gt;&gt; a </a:t>
            </a:r>
            <a:r>
              <a:rPr lang="el-GR" sz="2000" dirty="0" err="1"/>
              <a:t>in</a:t>
            </a:r>
            <a:r>
              <a:rPr lang="el-GR" sz="2000" dirty="0"/>
              <a:t> '</a:t>
            </a:r>
            <a:r>
              <a:rPr lang="el-GR" sz="2000" dirty="0" err="1"/>
              <a:t>orse</a:t>
            </a:r>
            <a:r>
              <a:rPr lang="el-GR" sz="2000" dirty="0"/>
              <a:t>'</a:t>
            </a:r>
          </a:p>
          <a:p>
            <a:r>
              <a:rPr lang="el-GR" sz="2000" dirty="0" err="1"/>
              <a:t>False</a:t>
            </a:r>
            <a:endParaRPr lang="el-GR" sz="2000" dirty="0"/>
          </a:p>
          <a:p>
            <a:r>
              <a:rPr lang="el-GR" sz="2000" dirty="0"/>
              <a:t>&gt;&gt;&gt; </a:t>
            </a:r>
          </a:p>
          <a:p>
            <a:endParaRPr lang="en-US" sz="2000" dirty="0" smtClean="0"/>
          </a:p>
          <a:p>
            <a:r>
              <a:rPr lang="el-GR" sz="2000" dirty="0" smtClean="0"/>
              <a:t>Στο </a:t>
            </a:r>
            <a:r>
              <a:rPr lang="el-GR" sz="2000" dirty="0"/>
              <a:t>παραπάνω παράδειγμα, υπάρχει μια μεταβλητή a που έχει πάρει την τιμή </a:t>
            </a:r>
            <a:r>
              <a:rPr lang="el-GR" sz="2000" dirty="0" smtClean="0"/>
              <a:t>‘</a:t>
            </a:r>
            <a:r>
              <a:rPr lang="en-US" sz="2000" dirty="0" smtClean="0"/>
              <a:t>h</a:t>
            </a:r>
            <a:r>
              <a:rPr lang="el-GR" sz="2000" dirty="0" smtClean="0"/>
              <a:t>’. </a:t>
            </a:r>
            <a:r>
              <a:rPr lang="el-GR" sz="2000" dirty="0"/>
              <a:t>Η παράσταση a </a:t>
            </a:r>
            <a:r>
              <a:rPr lang="el-GR" sz="2000" dirty="0" err="1"/>
              <a:t>in</a:t>
            </a:r>
            <a:r>
              <a:rPr lang="el-GR" sz="2000" dirty="0"/>
              <a:t> ‘</a:t>
            </a:r>
            <a:r>
              <a:rPr lang="en-US" sz="2000" dirty="0"/>
              <a:t>horse</a:t>
            </a:r>
            <a:r>
              <a:rPr lang="el-GR" sz="2000" dirty="0"/>
              <a:t>’ εμφανίζει </a:t>
            </a:r>
            <a:r>
              <a:rPr lang="en-US" sz="2000" dirty="0"/>
              <a:t>T</a:t>
            </a:r>
            <a:r>
              <a:rPr lang="el-GR" sz="2000" dirty="0" err="1"/>
              <a:t>rue</a:t>
            </a:r>
            <a:r>
              <a:rPr lang="el-GR" sz="2000" dirty="0"/>
              <a:t> γιατί ο χαρακτήρας ‘</a:t>
            </a:r>
            <a:r>
              <a:rPr lang="en-US" sz="2000" dirty="0"/>
              <a:t>h</a:t>
            </a:r>
            <a:r>
              <a:rPr lang="el-GR" sz="2000" dirty="0"/>
              <a:t>’ που είναι η τιμή της μεταβλητής a ανήκει στη συμβολοσειρά ‘</a:t>
            </a:r>
            <a:r>
              <a:rPr lang="en-US" sz="2000" dirty="0"/>
              <a:t>horse</a:t>
            </a:r>
            <a:r>
              <a:rPr lang="el-GR" sz="2000" dirty="0"/>
              <a:t>’. Στις επόμενες εντολές, όπου η τιμή της μεταβλητής a δεν ανήκει στην ακολουθία ‘</a:t>
            </a:r>
            <a:r>
              <a:rPr lang="en-US" sz="2000" dirty="0" err="1"/>
              <a:t>orse</a:t>
            </a:r>
            <a:r>
              <a:rPr lang="el-GR" sz="2000" dirty="0"/>
              <a:t>’, το αποτέλεσμα είναι </a:t>
            </a:r>
            <a:r>
              <a:rPr lang="en-US" sz="2000" dirty="0"/>
              <a:t>F</a:t>
            </a:r>
            <a:r>
              <a:rPr lang="el-GR" sz="2000" dirty="0" err="1"/>
              <a:t>alse</a:t>
            </a:r>
            <a:r>
              <a:rPr lang="el-GR" sz="2000" dirty="0"/>
              <a:t>. </a:t>
            </a:r>
          </a:p>
        </p:txBody>
      </p:sp>
      <p:sp>
        <p:nvSpPr>
          <p:cNvPr id="6" name="Ορθογώνιο 5"/>
          <p:cNvSpPr/>
          <p:nvPr/>
        </p:nvSpPr>
        <p:spPr>
          <a:xfrm>
            <a:off x="4860032" y="18000"/>
            <a:ext cx="3256020" cy="400110"/>
          </a:xfrm>
          <a:prstGeom prst="rect">
            <a:avLst/>
          </a:prstGeom>
        </p:spPr>
        <p:txBody>
          <a:bodyPr wrap="none">
            <a:spAutoFit/>
          </a:bodyPr>
          <a:lstStyle/>
          <a:p>
            <a:r>
              <a:rPr lang="el-GR" sz="2000" b="1" dirty="0" smtClean="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Τελεστές </a:t>
            </a:r>
            <a:r>
              <a:rPr lang="el-GR" sz="2000" b="1" dirty="0" err="1">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in</a:t>
            </a:r>
            <a:r>
              <a:rPr lang="el-GR"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 και </a:t>
            </a:r>
            <a:r>
              <a:rPr lang="el-GR" sz="2000" b="1" dirty="0" err="1" smtClean="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not</a:t>
            </a:r>
            <a:r>
              <a:rPr lang="el-GR" sz="2000" b="1" dirty="0" smtClean="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 </a:t>
            </a:r>
            <a:r>
              <a:rPr lang="el-GR" sz="2000" b="1" dirty="0" err="1">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in</a:t>
            </a:r>
            <a:endParaRPr lang="el-GR"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67768242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1124744"/>
            <a:ext cx="8208714" cy="1938992"/>
          </a:xfrm>
          <a:prstGeom prst="rect">
            <a:avLst/>
          </a:prstGeom>
          <a:noFill/>
        </p:spPr>
        <p:txBody>
          <a:bodyPr wrap="square">
            <a:spAutoFit/>
          </a:bodyPr>
          <a:lstStyle/>
          <a:p>
            <a:pPr fontAlgn="auto">
              <a:spcBef>
                <a:spcPts val="0"/>
              </a:spcBef>
              <a:spcAft>
                <a:spcPts val="0"/>
              </a:spcAft>
              <a:defRPr/>
            </a:pPr>
            <a:r>
              <a:rPr lang="en-US" sz="2400" dirty="0"/>
              <a:t>H Python</a:t>
            </a:r>
            <a:r>
              <a:rPr lang="el-GR" sz="2400" dirty="0"/>
              <a:t> διαθέτει 3 λογικούς τελεστές. Οι </a:t>
            </a:r>
            <a:r>
              <a:rPr lang="en-US" sz="2400" dirty="0" smtClean="0"/>
              <a:t>and</a:t>
            </a:r>
            <a:r>
              <a:rPr lang="el-GR" sz="2400" dirty="0" smtClean="0"/>
              <a:t> </a:t>
            </a:r>
            <a:r>
              <a:rPr lang="el-GR" sz="2400" dirty="0"/>
              <a:t>και </a:t>
            </a:r>
            <a:r>
              <a:rPr lang="en-US" sz="2400" dirty="0" smtClean="0"/>
              <a:t>or</a:t>
            </a:r>
            <a:r>
              <a:rPr lang="el-GR" sz="2400" dirty="0" smtClean="0"/>
              <a:t> </a:t>
            </a:r>
            <a:r>
              <a:rPr lang="el-GR" sz="2400" dirty="0"/>
              <a:t>είναι δυαδικές πράξεις που χρησιμοποιούνται για το συνδυασμό δυο λογικών τιμών σε σύνθετες λογικές εκφράσεις. Η τρίτη -</a:t>
            </a:r>
            <a:r>
              <a:rPr lang="en-US" sz="2400" dirty="0"/>
              <a:t>not</a:t>
            </a:r>
            <a:r>
              <a:rPr lang="el-GR" sz="2400" dirty="0"/>
              <a:t>- είναι μια μοναδιαία πράξη που αλλάζει έναν απλό λογικό όρο δίνοντας του την αντίθετη τιμή.</a:t>
            </a:r>
            <a:endParaRPr lang="el-GR" sz="2400" b="1" dirty="0">
              <a:effectLst>
                <a:outerShdw blurRad="38100" dist="38100" dir="2700000" algn="tl">
                  <a:srgbClr val="000000">
                    <a:alpha val="43137"/>
                  </a:srgbClr>
                </a:outerShdw>
              </a:effectLst>
              <a:latin typeface="+mn-lt"/>
            </a:endParaRPr>
          </a:p>
        </p:txBody>
      </p:sp>
      <p:graphicFrame>
        <p:nvGraphicFramePr>
          <p:cNvPr id="2" name="Πίνακας 1"/>
          <p:cNvGraphicFramePr>
            <a:graphicFrameLocks noGrp="1"/>
          </p:cNvGraphicFramePr>
          <p:nvPr>
            <p:extLst>
              <p:ext uri="{D42A27DB-BD31-4B8C-83A1-F6EECF244321}">
                <p14:modId xmlns:p14="http://schemas.microsoft.com/office/powerpoint/2010/main" val="538177623"/>
              </p:ext>
            </p:extLst>
          </p:nvPr>
        </p:nvGraphicFramePr>
        <p:xfrm>
          <a:off x="1115615" y="3142418"/>
          <a:ext cx="6912770" cy="2057400"/>
        </p:xfrm>
        <a:graphic>
          <a:graphicData uri="http://schemas.openxmlformats.org/drawingml/2006/table">
            <a:tbl>
              <a:tblPr>
                <a:tableStyleId>{5C22544A-7EE6-4342-B048-85BDC9FD1C3A}</a:tableStyleId>
              </a:tblPr>
              <a:tblGrid>
                <a:gridCol w="864097"/>
                <a:gridCol w="864096"/>
                <a:gridCol w="2016224"/>
                <a:gridCol w="1792982"/>
                <a:gridCol w="1375371"/>
              </a:tblGrid>
              <a:tr h="0">
                <a:tc>
                  <a:txBody>
                    <a:bodyPr/>
                    <a:lstStyle/>
                    <a:p>
                      <a:pPr algn="just">
                        <a:spcAft>
                          <a:spcPts val="600"/>
                        </a:spcAft>
                      </a:pPr>
                      <a:r>
                        <a:rPr lang="en-US" sz="2400" dirty="0" err="1">
                          <a:effectLst/>
                        </a:rPr>
                        <a:t>exp</a:t>
                      </a:r>
                      <a:r>
                        <a:rPr lang="el-GR" sz="2400" dirty="0">
                          <a:effectLst/>
                        </a:rPr>
                        <a:t>1</a:t>
                      </a:r>
                      <a:endParaRPr lang="el-GR" sz="2400" dirty="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600"/>
                        </a:spcAft>
                      </a:pPr>
                      <a:r>
                        <a:rPr lang="en-US" sz="2400" dirty="0" err="1">
                          <a:effectLst/>
                        </a:rPr>
                        <a:t>exp</a:t>
                      </a:r>
                      <a:r>
                        <a:rPr lang="el-GR" sz="2400" dirty="0">
                          <a:effectLst/>
                        </a:rPr>
                        <a:t>2</a:t>
                      </a:r>
                      <a:endParaRPr lang="el-GR" sz="2400" dirty="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600"/>
                        </a:spcAft>
                      </a:pPr>
                      <a:r>
                        <a:rPr lang="en-US" sz="2000" dirty="0" err="1">
                          <a:effectLst/>
                        </a:rPr>
                        <a:t>exp</a:t>
                      </a:r>
                      <a:r>
                        <a:rPr lang="el-GR" sz="2000" dirty="0">
                          <a:effectLst/>
                        </a:rPr>
                        <a:t>1 </a:t>
                      </a:r>
                      <a:r>
                        <a:rPr lang="en-US" sz="2000" dirty="0">
                          <a:effectLst/>
                        </a:rPr>
                        <a:t>and </a:t>
                      </a:r>
                      <a:r>
                        <a:rPr lang="en-US" sz="2000" dirty="0" err="1">
                          <a:effectLst/>
                        </a:rPr>
                        <a:t>exp</a:t>
                      </a:r>
                      <a:r>
                        <a:rPr lang="el-GR" sz="2000" dirty="0">
                          <a:effectLst/>
                        </a:rPr>
                        <a:t>2</a:t>
                      </a:r>
                      <a:endParaRPr lang="el-GR" sz="2000" dirty="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600"/>
                        </a:spcAft>
                      </a:pPr>
                      <a:r>
                        <a:rPr lang="en-US" sz="2000" dirty="0" err="1">
                          <a:effectLst/>
                        </a:rPr>
                        <a:t>exp</a:t>
                      </a:r>
                      <a:r>
                        <a:rPr lang="el-GR" sz="2000" dirty="0">
                          <a:effectLst/>
                        </a:rPr>
                        <a:t>1 </a:t>
                      </a:r>
                      <a:r>
                        <a:rPr lang="en-US" sz="2000" dirty="0">
                          <a:effectLst/>
                        </a:rPr>
                        <a:t>or </a:t>
                      </a:r>
                      <a:r>
                        <a:rPr lang="en-US" sz="2000" dirty="0" err="1">
                          <a:effectLst/>
                        </a:rPr>
                        <a:t>exp</a:t>
                      </a:r>
                      <a:r>
                        <a:rPr lang="el-GR" sz="2000" dirty="0">
                          <a:effectLst/>
                        </a:rPr>
                        <a:t>1</a:t>
                      </a:r>
                      <a:endParaRPr lang="el-GR" sz="2000" dirty="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600"/>
                        </a:spcAft>
                      </a:pPr>
                      <a:r>
                        <a:rPr lang="en-US" sz="2000" dirty="0">
                          <a:effectLst/>
                        </a:rPr>
                        <a:t>not </a:t>
                      </a:r>
                      <a:r>
                        <a:rPr lang="en-US" sz="2000" dirty="0" err="1">
                          <a:effectLst/>
                        </a:rPr>
                        <a:t>exp</a:t>
                      </a:r>
                      <a:r>
                        <a:rPr lang="el-GR" sz="2000" dirty="0">
                          <a:effectLst/>
                        </a:rPr>
                        <a:t>1</a:t>
                      </a:r>
                      <a:endParaRPr lang="el-GR" sz="2000" dirty="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pPr algn="ctr">
                        <a:spcAft>
                          <a:spcPts val="600"/>
                        </a:spcAft>
                      </a:pPr>
                      <a:r>
                        <a:rPr lang="fr-FR" sz="2400">
                          <a:effectLst/>
                        </a:rPr>
                        <a:t>T</a:t>
                      </a:r>
                      <a:endParaRPr lang="el-GR" sz="2400">
                        <a:effectLst/>
                      </a:endParaRPr>
                    </a:p>
                    <a:p>
                      <a:pPr algn="ctr">
                        <a:spcAft>
                          <a:spcPts val="600"/>
                        </a:spcAft>
                      </a:pPr>
                      <a:r>
                        <a:rPr lang="fr-FR" sz="2400">
                          <a:effectLst/>
                        </a:rPr>
                        <a:t>F</a:t>
                      </a:r>
                      <a:endParaRPr lang="el-GR" sz="2400">
                        <a:effectLst/>
                      </a:endParaRPr>
                    </a:p>
                    <a:p>
                      <a:pPr algn="ctr">
                        <a:spcAft>
                          <a:spcPts val="600"/>
                        </a:spcAft>
                      </a:pPr>
                      <a:r>
                        <a:rPr lang="fr-FR" sz="2400">
                          <a:effectLst/>
                        </a:rPr>
                        <a:t>T</a:t>
                      </a:r>
                      <a:endParaRPr lang="el-GR" sz="2400">
                        <a:effectLst/>
                      </a:endParaRPr>
                    </a:p>
                    <a:p>
                      <a:pPr algn="ctr">
                        <a:spcAft>
                          <a:spcPts val="600"/>
                        </a:spcAft>
                      </a:pPr>
                      <a:r>
                        <a:rPr lang="fr-FR" sz="2400">
                          <a:effectLst/>
                        </a:rPr>
                        <a:t>F</a:t>
                      </a:r>
                      <a:endParaRPr lang="el-GR" sz="240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600"/>
                        </a:spcAft>
                      </a:pPr>
                      <a:r>
                        <a:rPr lang="fr-FR" sz="2400" dirty="0">
                          <a:effectLst/>
                        </a:rPr>
                        <a:t>T</a:t>
                      </a:r>
                      <a:endParaRPr lang="el-GR" sz="2400" dirty="0">
                        <a:effectLst/>
                      </a:endParaRPr>
                    </a:p>
                    <a:p>
                      <a:pPr algn="ctr">
                        <a:spcAft>
                          <a:spcPts val="600"/>
                        </a:spcAft>
                      </a:pPr>
                      <a:r>
                        <a:rPr lang="fr-FR" sz="2400" dirty="0">
                          <a:effectLst/>
                        </a:rPr>
                        <a:t>T</a:t>
                      </a:r>
                      <a:endParaRPr lang="el-GR" sz="2400" dirty="0">
                        <a:effectLst/>
                      </a:endParaRPr>
                    </a:p>
                    <a:p>
                      <a:pPr algn="ctr">
                        <a:spcAft>
                          <a:spcPts val="600"/>
                        </a:spcAft>
                      </a:pPr>
                      <a:r>
                        <a:rPr lang="fr-FR" sz="2400" dirty="0">
                          <a:effectLst/>
                        </a:rPr>
                        <a:t>F</a:t>
                      </a:r>
                      <a:endParaRPr lang="el-GR" sz="2400" dirty="0">
                        <a:effectLst/>
                      </a:endParaRPr>
                    </a:p>
                    <a:p>
                      <a:pPr algn="ctr">
                        <a:spcAft>
                          <a:spcPts val="600"/>
                        </a:spcAft>
                      </a:pPr>
                      <a:r>
                        <a:rPr lang="fr-FR" sz="2400" dirty="0">
                          <a:effectLst/>
                        </a:rPr>
                        <a:t>F</a:t>
                      </a:r>
                      <a:endParaRPr lang="el-GR" sz="2400" dirty="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600"/>
                        </a:spcAft>
                      </a:pPr>
                      <a:r>
                        <a:rPr lang="fr-FR" sz="2400" dirty="0">
                          <a:effectLst/>
                        </a:rPr>
                        <a:t>T and T = T</a:t>
                      </a:r>
                      <a:endParaRPr lang="el-GR" sz="2400" dirty="0">
                        <a:effectLst/>
                      </a:endParaRPr>
                    </a:p>
                    <a:p>
                      <a:pPr algn="just">
                        <a:spcAft>
                          <a:spcPts val="600"/>
                        </a:spcAft>
                      </a:pPr>
                      <a:r>
                        <a:rPr lang="en-US" sz="2400" dirty="0">
                          <a:effectLst/>
                        </a:rPr>
                        <a:t>F </a:t>
                      </a:r>
                      <a:r>
                        <a:rPr lang="fr-FR" sz="2400" dirty="0">
                          <a:effectLst/>
                        </a:rPr>
                        <a:t>and </a:t>
                      </a:r>
                      <a:r>
                        <a:rPr lang="en-US" sz="2400" dirty="0">
                          <a:effectLst/>
                        </a:rPr>
                        <a:t>T = F </a:t>
                      </a:r>
                      <a:endParaRPr lang="el-GR" sz="2400" dirty="0">
                        <a:effectLst/>
                      </a:endParaRPr>
                    </a:p>
                    <a:p>
                      <a:pPr algn="just">
                        <a:spcAft>
                          <a:spcPts val="600"/>
                        </a:spcAft>
                      </a:pPr>
                      <a:r>
                        <a:rPr lang="fr-FR" sz="2400" dirty="0">
                          <a:effectLst/>
                        </a:rPr>
                        <a:t>T and F = F</a:t>
                      </a:r>
                      <a:endParaRPr lang="el-GR" sz="2400" dirty="0">
                        <a:effectLst/>
                      </a:endParaRPr>
                    </a:p>
                    <a:p>
                      <a:pPr algn="just">
                        <a:spcAft>
                          <a:spcPts val="600"/>
                        </a:spcAft>
                      </a:pPr>
                      <a:r>
                        <a:rPr lang="fr-FR" sz="2400" dirty="0">
                          <a:effectLst/>
                        </a:rPr>
                        <a:t>F and F = F</a:t>
                      </a:r>
                      <a:endParaRPr lang="el-GR" sz="2400" dirty="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600"/>
                        </a:spcAft>
                      </a:pPr>
                      <a:r>
                        <a:rPr lang="fr-FR" sz="2400" dirty="0">
                          <a:effectLst/>
                        </a:rPr>
                        <a:t>T or </a:t>
                      </a:r>
                      <a:r>
                        <a:rPr lang="en-US" sz="2400" dirty="0">
                          <a:effectLst/>
                        </a:rPr>
                        <a:t>T </a:t>
                      </a:r>
                      <a:r>
                        <a:rPr lang="fr-FR" sz="2400" dirty="0">
                          <a:effectLst/>
                        </a:rPr>
                        <a:t>= T</a:t>
                      </a:r>
                      <a:endParaRPr lang="el-GR" sz="2400" dirty="0">
                        <a:effectLst/>
                      </a:endParaRPr>
                    </a:p>
                    <a:p>
                      <a:pPr algn="just">
                        <a:spcAft>
                          <a:spcPts val="600"/>
                        </a:spcAft>
                      </a:pPr>
                      <a:r>
                        <a:rPr lang="fr-FR" sz="2400" dirty="0">
                          <a:effectLst/>
                        </a:rPr>
                        <a:t>F or T= T</a:t>
                      </a:r>
                      <a:endParaRPr lang="el-GR" sz="2400" dirty="0">
                        <a:effectLst/>
                      </a:endParaRPr>
                    </a:p>
                    <a:p>
                      <a:pPr algn="just">
                        <a:spcAft>
                          <a:spcPts val="600"/>
                        </a:spcAft>
                      </a:pPr>
                      <a:r>
                        <a:rPr lang="en-US" sz="2400" dirty="0">
                          <a:effectLst/>
                        </a:rPr>
                        <a:t>T or F = T</a:t>
                      </a:r>
                      <a:endParaRPr lang="el-GR" sz="2400" dirty="0">
                        <a:effectLst/>
                      </a:endParaRPr>
                    </a:p>
                    <a:p>
                      <a:pPr algn="just">
                        <a:spcAft>
                          <a:spcPts val="600"/>
                        </a:spcAft>
                      </a:pPr>
                      <a:r>
                        <a:rPr lang="en-US" sz="2400" dirty="0">
                          <a:effectLst/>
                        </a:rPr>
                        <a:t>F or F = F</a:t>
                      </a:r>
                      <a:endParaRPr lang="el-GR" sz="2400" dirty="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600"/>
                        </a:spcAft>
                      </a:pPr>
                      <a:r>
                        <a:rPr lang="en-US" sz="2400" dirty="0">
                          <a:effectLst/>
                        </a:rPr>
                        <a:t>not T = F</a:t>
                      </a:r>
                      <a:endParaRPr lang="el-GR" sz="2400" dirty="0">
                        <a:effectLst/>
                      </a:endParaRPr>
                    </a:p>
                    <a:p>
                      <a:pPr algn="just">
                        <a:spcAft>
                          <a:spcPts val="600"/>
                        </a:spcAft>
                      </a:pPr>
                      <a:r>
                        <a:rPr lang="en-US" sz="2400" dirty="0">
                          <a:effectLst/>
                        </a:rPr>
                        <a:t>not F = T</a:t>
                      </a:r>
                      <a:endParaRPr lang="el-GR" sz="2400" dirty="0">
                        <a:effectLst/>
                      </a:endParaRPr>
                    </a:p>
                    <a:p>
                      <a:pPr algn="just">
                        <a:spcAft>
                          <a:spcPts val="600"/>
                        </a:spcAft>
                      </a:pPr>
                      <a:r>
                        <a:rPr lang="en-US" sz="2400" dirty="0">
                          <a:effectLst/>
                        </a:rPr>
                        <a:t> </a:t>
                      </a:r>
                      <a:endParaRPr lang="el-GR" sz="2400" dirty="0">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 name="Ορθογώνιο 5"/>
          <p:cNvSpPr/>
          <p:nvPr/>
        </p:nvSpPr>
        <p:spPr>
          <a:xfrm>
            <a:off x="4814219" y="-17481"/>
            <a:ext cx="2533066" cy="400110"/>
          </a:xfrm>
          <a:prstGeom prst="rect">
            <a:avLst/>
          </a:prstGeom>
        </p:spPr>
        <p:txBody>
          <a:bodyPr wrap="none">
            <a:spAutoFit/>
          </a:bodyPr>
          <a:lstStyle/>
          <a:p>
            <a:pPr algn="ctr" fontAlgn="auto">
              <a:spcBef>
                <a:spcPts val="0"/>
              </a:spcBef>
              <a:spcAft>
                <a:spcPts val="0"/>
              </a:spcAft>
              <a:defRPr/>
            </a:pPr>
            <a:r>
              <a:rPr lang="el-GR"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Λογικές πράξεις </a:t>
            </a:r>
            <a:endParaRPr lang="el-GR" sz="2000"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02337576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54309" y="465032"/>
            <a:ext cx="8208714" cy="6032421"/>
          </a:xfrm>
          <a:prstGeom prst="rect">
            <a:avLst/>
          </a:prstGeom>
          <a:noFill/>
        </p:spPr>
        <p:txBody>
          <a:bodyPr wrap="square">
            <a:spAutoFit/>
          </a:bodyPr>
          <a:lstStyle/>
          <a:p>
            <a:pPr fontAlgn="auto">
              <a:spcBef>
                <a:spcPts val="0"/>
              </a:spcBef>
              <a:spcAft>
                <a:spcPts val="1200"/>
              </a:spcAft>
              <a:defRPr/>
            </a:pPr>
            <a:r>
              <a:rPr lang="el-GR" sz="2400" dirty="0"/>
              <a:t>Οποιοσδήποτε συνδυασμός λογικών τιμών ή μεταβλητών λέγεται λογική έκφραση</a:t>
            </a:r>
            <a:r>
              <a:rPr lang="el-GR" sz="2400" b="1" dirty="0"/>
              <a:t> </a:t>
            </a:r>
            <a:r>
              <a:rPr lang="el-GR" sz="2400" dirty="0"/>
              <a:t>(</a:t>
            </a:r>
            <a:r>
              <a:rPr lang="en-US" sz="2400" dirty="0" err="1"/>
              <a:t>boolean</a:t>
            </a:r>
            <a:r>
              <a:rPr lang="en-US" sz="2400" dirty="0"/>
              <a:t> expression</a:t>
            </a:r>
            <a:r>
              <a:rPr lang="el-GR" sz="2400" dirty="0"/>
              <a:t>). </a:t>
            </a:r>
            <a:r>
              <a:rPr lang="el-GR" sz="2400" dirty="0" smtClean="0"/>
              <a:t>Λογικές </a:t>
            </a:r>
            <a:r>
              <a:rPr lang="el-GR" sz="2400" dirty="0"/>
              <a:t>εκφράσεις είναι και </a:t>
            </a:r>
            <a:r>
              <a:rPr lang="el-GR" sz="2400" dirty="0" smtClean="0"/>
              <a:t>οι </a:t>
            </a:r>
            <a:r>
              <a:rPr lang="el-GR" sz="2400" dirty="0"/>
              <a:t>εκφράσεις που περιέχουν κάποιους από τους έξι σχεσιακούς τελεστές (&gt;, &gt;=, &lt;, &lt;=, ==, != ) καθώς και από τους τρεις λογικούς τελεστές </a:t>
            </a:r>
            <a:r>
              <a:rPr lang="en-US" sz="2400" dirty="0"/>
              <a:t>and</a:t>
            </a:r>
            <a:r>
              <a:rPr lang="el-GR" sz="2400" dirty="0"/>
              <a:t>, </a:t>
            </a:r>
            <a:r>
              <a:rPr lang="en-US" sz="2400" dirty="0"/>
              <a:t>or</a:t>
            </a:r>
            <a:r>
              <a:rPr lang="el-GR" sz="2400" dirty="0"/>
              <a:t>, </a:t>
            </a:r>
            <a:r>
              <a:rPr lang="en-US" sz="2400" dirty="0"/>
              <a:t>not</a:t>
            </a:r>
            <a:r>
              <a:rPr lang="el-GR" sz="2400" dirty="0"/>
              <a:t>. </a:t>
            </a:r>
            <a:endParaRPr lang="el-GR" sz="2400" dirty="0" smtClean="0"/>
          </a:p>
          <a:p>
            <a:r>
              <a:rPr lang="en-US" sz="2400" dirty="0" smtClean="0"/>
              <a:t>O</a:t>
            </a:r>
            <a:r>
              <a:rPr lang="el-GR" sz="2400" dirty="0"/>
              <a:t>ι λογικοί τελεστές (</a:t>
            </a:r>
            <a:r>
              <a:rPr lang="en-US" sz="2400" dirty="0"/>
              <a:t>and</a:t>
            </a:r>
            <a:r>
              <a:rPr lang="el-GR" sz="2400" dirty="0"/>
              <a:t>, </a:t>
            </a:r>
            <a:r>
              <a:rPr lang="en-US" sz="2400" dirty="0"/>
              <a:t>or</a:t>
            </a:r>
            <a:r>
              <a:rPr lang="el-GR" sz="2400" dirty="0"/>
              <a:t>, </a:t>
            </a:r>
            <a:r>
              <a:rPr lang="en-US" sz="2400" dirty="0"/>
              <a:t>not</a:t>
            </a:r>
            <a:r>
              <a:rPr lang="el-GR" sz="2400" dirty="0"/>
              <a:t>) έχουν μεγαλύτερη προτεραιότητα από τους σχεσιακούς τελεστές (==, &lt;, &gt;, &lt;=, &gt;=, !=). </a:t>
            </a:r>
            <a:r>
              <a:rPr lang="el-GR" sz="2400" dirty="0" smtClean="0"/>
              <a:t>Η </a:t>
            </a:r>
            <a:r>
              <a:rPr lang="el-GR" sz="2400" dirty="0"/>
              <a:t>προτεραιότητα των τελεστών, από τη μεγαλύτερη στη μικρότερη, είναι η εξής</a:t>
            </a:r>
            <a:r>
              <a:rPr lang="el-GR" sz="2400" dirty="0" smtClean="0"/>
              <a:t>:</a:t>
            </a:r>
          </a:p>
          <a:p>
            <a:pPr marL="457200" indent="-6350">
              <a:buFont typeface="+mj-lt"/>
              <a:buAutoNum type="arabicPeriod"/>
            </a:pPr>
            <a:r>
              <a:rPr lang="el-GR" sz="2400" dirty="0" smtClean="0"/>
              <a:t>Παραστάσεις μέσα σε παρενθέσεις</a:t>
            </a:r>
            <a:endParaRPr lang="el-GR" sz="2400" dirty="0"/>
          </a:p>
          <a:p>
            <a:pPr marL="457200" lvl="0" indent="-6350">
              <a:buFont typeface="+mj-lt"/>
              <a:buAutoNum type="arabicPeriod"/>
            </a:pPr>
            <a:r>
              <a:rPr lang="el-GR" sz="2400" dirty="0"/>
              <a:t>Αριθμητικοί τελεστές (με τη γνωστή προτεραιότητα)</a:t>
            </a:r>
          </a:p>
          <a:p>
            <a:pPr marL="457200" lvl="0" indent="-6350">
              <a:buFont typeface="+mj-lt"/>
              <a:buAutoNum type="arabicPeriod"/>
            </a:pPr>
            <a:r>
              <a:rPr lang="el-GR" sz="2400" dirty="0"/>
              <a:t>&lt;, &gt;, &lt;=, &gt;=, !=, ==</a:t>
            </a:r>
          </a:p>
          <a:p>
            <a:pPr marL="457200" lvl="0" indent="-6350">
              <a:buFont typeface="+mj-lt"/>
              <a:buAutoNum type="arabicPeriod"/>
            </a:pPr>
            <a:r>
              <a:rPr lang="el-GR" sz="2400" dirty="0" err="1"/>
              <a:t>not</a:t>
            </a:r>
            <a:endParaRPr lang="el-GR" sz="2400" dirty="0"/>
          </a:p>
          <a:p>
            <a:pPr marL="457200" lvl="0" indent="-6350">
              <a:buFont typeface="+mj-lt"/>
              <a:buAutoNum type="arabicPeriod"/>
            </a:pPr>
            <a:r>
              <a:rPr lang="el-GR" sz="2400" dirty="0" err="1"/>
              <a:t>and</a:t>
            </a:r>
            <a:endParaRPr lang="el-GR" sz="2400" dirty="0"/>
          </a:p>
          <a:p>
            <a:pPr marL="457200" lvl="0" indent="-6350">
              <a:buFont typeface="+mj-lt"/>
              <a:buAutoNum type="arabicPeriod"/>
            </a:pPr>
            <a:r>
              <a:rPr lang="el-GR" sz="2400" dirty="0" err="1"/>
              <a:t>or</a:t>
            </a:r>
            <a:endParaRPr lang="el-GR" sz="2400" dirty="0"/>
          </a:p>
          <a:p>
            <a:pPr fontAlgn="auto">
              <a:spcBef>
                <a:spcPts val="0"/>
              </a:spcBef>
              <a:spcAft>
                <a:spcPts val="1200"/>
              </a:spcAft>
              <a:defRPr/>
            </a:pPr>
            <a:endParaRPr lang="el-GR" sz="1600" b="1" dirty="0">
              <a:effectLst>
                <a:outerShdw blurRad="38100" dist="38100" dir="2700000" algn="tl">
                  <a:srgbClr val="000000">
                    <a:alpha val="43137"/>
                  </a:srgbClr>
                </a:outerShdw>
              </a:effectLst>
              <a:latin typeface="+mn-lt"/>
            </a:endParaRPr>
          </a:p>
        </p:txBody>
      </p:sp>
      <p:sp>
        <p:nvSpPr>
          <p:cNvPr id="2" name="Ορθογώνιο 1"/>
          <p:cNvSpPr/>
          <p:nvPr/>
        </p:nvSpPr>
        <p:spPr>
          <a:xfrm>
            <a:off x="4572000" y="0"/>
            <a:ext cx="2835654" cy="400110"/>
          </a:xfrm>
          <a:prstGeom prst="rect">
            <a:avLst/>
          </a:prstGeom>
        </p:spPr>
        <p:txBody>
          <a:bodyPr wrap="square">
            <a:spAutoFit/>
          </a:bodyPr>
          <a:lstStyle/>
          <a:p>
            <a:pPr algn="ctr" fontAlgn="auto">
              <a:spcBef>
                <a:spcPts val="0"/>
              </a:spcBef>
              <a:spcAft>
                <a:spcPts val="0"/>
              </a:spcAft>
              <a:defRPr/>
            </a:pPr>
            <a:r>
              <a:rPr lang="el-GR"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Λογικές </a:t>
            </a:r>
            <a:r>
              <a:rPr lang="el-GR" sz="2000" b="1" dirty="0" smtClean="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εκφράσεις </a:t>
            </a:r>
            <a:endParaRPr lang="el-GR" sz="2000"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4431348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3419872" y="-27384"/>
            <a:ext cx="4968552" cy="764704"/>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smtClean="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Παραδείγματα</a:t>
            </a:r>
            <a:endParaRPr lang="el-GR" sz="2000"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graphicFrame>
        <p:nvGraphicFramePr>
          <p:cNvPr id="2" name="Πίνακας 1"/>
          <p:cNvGraphicFramePr>
            <a:graphicFrameLocks noGrp="1"/>
          </p:cNvGraphicFramePr>
          <p:nvPr>
            <p:extLst>
              <p:ext uri="{D42A27DB-BD31-4B8C-83A1-F6EECF244321}">
                <p14:modId xmlns:p14="http://schemas.microsoft.com/office/powerpoint/2010/main" val="4187474093"/>
              </p:ext>
            </p:extLst>
          </p:nvPr>
        </p:nvGraphicFramePr>
        <p:xfrm>
          <a:off x="683568" y="737320"/>
          <a:ext cx="7848872" cy="5577840"/>
        </p:xfrm>
        <a:graphic>
          <a:graphicData uri="http://schemas.openxmlformats.org/drawingml/2006/table">
            <a:tbl>
              <a:tblPr firstRow="1" bandRow="1">
                <a:tableStyleId>{5C22544A-7EE6-4342-B048-85BDC9FD1C3A}</a:tableStyleId>
              </a:tblPr>
              <a:tblGrid>
                <a:gridCol w="3744416"/>
                <a:gridCol w="4104456"/>
              </a:tblGrid>
              <a:tr h="370840">
                <a:tc>
                  <a:txBody>
                    <a:bodyPr/>
                    <a:lstStyle/>
                    <a:p>
                      <a:r>
                        <a:rPr lang="en-US" sz="2000" b="1" kern="1200" dirty="0" smtClean="0">
                          <a:solidFill>
                            <a:schemeClr val="lt1"/>
                          </a:solidFill>
                          <a:effectLst/>
                          <a:latin typeface="+mn-lt"/>
                          <a:ea typeface="+mn-ea"/>
                          <a:cs typeface="+mn-cs"/>
                        </a:rPr>
                        <a:t>(7 &lt; 9) and (5 == 4+ 1) = </a:t>
                      </a:r>
                      <a:endParaRPr lang="el-GR" sz="2000" b="1" kern="1200" dirty="0" smtClean="0">
                        <a:solidFill>
                          <a:schemeClr val="lt1"/>
                        </a:solidFill>
                        <a:effectLst/>
                        <a:latin typeface="+mn-lt"/>
                        <a:ea typeface="+mn-ea"/>
                        <a:cs typeface="+mn-cs"/>
                      </a:endParaRPr>
                    </a:p>
                    <a:p>
                      <a:r>
                        <a:rPr lang="en-US" sz="2000" b="1" kern="1200" dirty="0" smtClean="0">
                          <a:solidFill>
                            <a:schemeClr val="lt1"/>
                          </a:solidFill>
                          <a:effectLst/>
                          <a:latin typeface="+mn-lt"/>
                          <a:ea typeface="+mn-ea"/>
                          <a:cs typeface="+mn-cs"/>
                        </a:rPr>
                        <a:t>True and True = True</a:t>
                      </a:r>
                      <a:endParaRPr lang="el-GR" sz="2000" b="1" kern="1200" dirty="0" smtClean="0">
                        <a:solidFill>
                          <a:schemeClr val="lt1"/>
                        </a:solidFill>
                        <a:effectLst/>
                        <a:latin typeface="+mn-lt"/>
                        <a:ea typeface="+mn-ea"/>
                        <a:cs typeface="+mn-cs"/>
                      </a:endParaRPr>
                    </a:p>
                    <a:p>
                      <a:r>
                        <a:rPr lang="el-GR" sz="2000" b="1" kern="1200" dirty="0" smtClean="0">
                          <a:solidFill>
                            <a:schemeClr val="lt1"/>
                          </a:solidFill>
                          <a:effectLst/>
                          <a:latin typeface="+mn-lt"/>
                          <a:ea typeface="+mn-ea"/>
                          <a:cs typeface="+mn-cs"/>
                        </a:rPr>
                        <a:t> </a:t>
                      </a:r>
                    </a:p>
                    <a:p>
                      <a:r>
                        <a:rPr lang="en-US" sz="2000" b="1" kern="1200" dirty="0" smtClean="0">
                          <a:solidFill>
                            <a:schemeClr val="lt1"/>
                          </a:solidFill>
                          <a:effectLst/>
                          <a:latin typeface="+mn-lt"/>
                          <a:ea typeface="+mn-ea"/>
                          <a:cs typeface="+mn-cs"/>
                        </a:rPr>
                        <a:t>not ((False == True) &lt;= (5 &gt;= 1+4)) = </a:t>
                      </a:r>
                      <a:endParaRPr lang="el-GR" sz="2000" b="1" kern="1200" dirty="0" smtClean="0">
                        <a:solidFill>
                          <a:schemeClr val="lt1"/>
                        </a:solidFill>
                        <a:effectLst/>
                        <a:latin typeface="+mn-lt"/>
                        <a:ea typeface="+mn-ea"/>
                        <a:cs typeface="+mn-cs"/>
                      </a:endParaRPr>
                    </a:p>
                    <a:p>
                      <a:r>
                        <a:rPr lang="en-US" sz="2000" b="1" kern="1200" dirty="0" smtClean="0">
                          <a:solidFill>
                            <a:schemeClr val="lt1"/>
                          </a:solidFill>
                          <a:effectLst/>
                          <a:latin typeface="+mn-lt"/>
                          <a:ea typeface="+mn-ea"/>
                          <a:cs typeface="+mn-cs"/>
                        </a:rPr>
                        <a:t>not(False &lt;= True) = </a:t>
                      </a:r>
                      <a:endParaRPr lang="el-GR" sz="2000" b="1" kern="1200" dirty="0" smtClean="0">
                        <a:solidFill>
                          <a:schemeClr val="lt1"/>
                        </a:solidFill>
                        <a:effectLst/>
                        <a:latin typeface="+mn-lt"/>
                        <a:ea typeface="+mn-ea"/>
                        <a:cs typeface="+mn-cs"/>
                      </a:endParaRPr>
                    </a:p>
                    <a:p>
                      <a:r>
                        <a:rPr lang="en-US" sz="2000" b="1" kern="1200" dirty="0" smtClean="0">
                          <a:solidFill>
                            <a:schemeClr val="lt1"/>
                          </a:solidFill>
                          <a:effectLst/>
                          <a:latin typeface="+mn-lt"/>
                          <a:ea typeface="+mn-ea"/>
                          <a:cs typeface="+mn-cs"/>
                        </a:rPr>
                        <a:t>False</a:t>
                      </a:r>
                      <a:endParaRPr lang="el-GR" sz="2000" b="1" kern="1200" dirty="0" smtClean="0">
                        <a:solidFill>
                          <a:schemeClr val="lt1"/>
                        </a:solidFill>
                        <a:effectLst/>
                        <a:latin typeface="+mn-lt"/>
                        <a:ea typeface="+mn-ea"/>
                        <a:cs typeface="+mn-cs"/>
                      </a:endParaRPr>
                    </a:p>
                    <a:p>
                      <a:r>
                        <a:rPr lang="en-US" sz="2000" b="1" kern="1200" dirty="0" smtClean="0">
                          <a:solidFill>
                            <a:schemeClr val="lt1"/>
                          </a:solidFill>
                          <a:effectLst/>
                          <a:latin typeface="+mn-lt"/>
                          <a:ea typeface="+mn-ea"/>
                          <a:cs typeface="+mn-cs"/>
                        </a:rPr>
                        <a:t> </a:t>
                      </a:r>
                      <a:endParaRPr lang="el-GR" sz="2000" b="1" kern="1200" dirty="0" smtClean="0">
                        <a:solidFill>
                          <a:schemeClr val="lt1"/>
                        </a:solidFill>
                        <a:effectLst/>
                        <a:latin typeface="+mn-lt"/>
                        <a:ea typeface="+mn-ea"/>
                        <a:cs typeface="+mn-cs"/>
                      </a:endParaRPr>
                    </a:p>
                    <a:p>
                      <a:r>
                        <a:rPr lang="en-US" sz="2000" b="1" kern="1200" dirty="0" smtClean="0">
                          <a:solidFill>
                            <a:schemeClr val="lt1"/>
                          </a:solidFill>
                          <a:effectLst/>
                          <a:latin typeface="+mn-lt"/>
                          <a:ea typeface="+mn-ea"/>
                          <a:cs typeface="+mn-cs"/>
                        </a:rPr>
                        <a:t>(4 &lt; 3) or (5 &lt;&gt; 4+ 1) = </a:t>
                      </a:r>
                      <a:endParaRPr lang="el-GR" sz="2000" b="1" kern="1200" dirty="0" smtClean="0">
                        <a:solidFill>
                          <a:schemeClr val="lt1"/>
                        </a:solidFill>
                        <a:effectLst/>
                        <a:latin typeface="+mn-lt"/>
                        <a:ea typeface="+mn-ea"/>
                        <a:cs typeface="+mn-cs"/>
                      </a:endParaRPr>
                    </a:p>
                    <a:p>
                      <a:r>
                        <a:rPr lang="en-US" sz="2000" b="1" kern="1200" dirty="0" smtClean="0">
                          <a:solidFill>
                            <a:schemeClr val="lt1"/>
                          </a:solidFill>
                          <a:effectLst/>
                          <a:latin typeface="+mn-lt"/>
                          <a:ea typeface="+mn-ea"/>
                          <a:cs typeface="+mn-cs"/>
                        </a:rPr>
                        <a:t>False or False = False</a:t>
                      </a:r>
                      <a:endParaRPr lang="el-GR" sz="2000" b="1" kern="1200" dirty="0" smtClean="0">
                        <a:solidFill>
                          <a:schemeClr val="lt1"/>
                        </a:solidFill>
                        <a:effectLst/>
                        <a:latin typeface="+mn-lt"/>
                        <a:ea typeface="+mn-ea"/>
                        <a:cs typeface="+mn-cs"/>
                      </a:endParaRPr>
                    </a:p>
                    <a:p>
                      <a:r>
                        <a:rPr lang="en-US" sz="2000" b="1" kern="1200" dirty="0" smtClean="0">
                          <a:solidFill>
                            <a:schemeClr val="lt1"/>
                          </a:solidFill>
                          <a:effectLst/>
                          <a:latin typeface="+mn-lt"/>
                          <a:ea typeface="+mn-ea"/>
                          <a:cs typeface="+mn-cs"/>
                        </a:rPr>
                        <a:t> </a:t>
                      </a:r>
                      <a:endParaRPr lang="el-GR" sz="2000" b="1" kern="1200" dirty="0" smtClean="0">
                        <a:solidFill>
                          <a:schemeClr val="lt1"/>
                        </a:solidFill>
                        <a:effectLst/>
                        <a:latin typeface="+mn-lt"/>
                        <a:ea typeface="+mn-ea"/>
                        <a:cs typeface="+mn-cs"/>
                      </a:endParaRPr>
                    </a:p>
                    <a:p>
                      <a:r>
                        <a:rPr lang="en-US" sz="2000" b="1" kern="1200" dirty="0" smtClean="0">
                          <a:solidFill>
                            <a:schemeClr val="lt1"/>
                          </a:solidFill>
                          <a:effectLst/>
                          <a:latin typeface="+mn-lt"/>
                          <a:ea typeface="+mn-ea"/>
                          <a:cs typeface="+mn-cs"/>
                        </a:rPr>
                        <a:t>(False == True) &lt;= (5 &gt;= 1 + 4) = </a:t>
                      </a:r>
                      <a:endParaRPr lang="el-GR" sz="2000" b="1" kern="1200" dirty="0" smtClean="0">
                        <a:solidFill>
                          <a:schemeClr val="lt1"/>
                        </a:solidFill>
                        <a:effectLst/>
                        <a:latin typeface="+mn-lt"/>
                        <a:ea typeface="+mn-ea"/>
                        <a:cs typeface="+mn-cs"/>
                      </a:endParaRPr>
                    </a:p>
                    <a:p>
                      <a:r>
                        <a:rPr lang="en-US" sz="2000" b="1" kern="1200" dirty="0" smtClean="0">
                          <a:solidFill>
                            <a:schemeClr val="lt1"/>
                          </a:solidFill>
                          <a:effectLst/>
                          <a:latin typeface="+mn-lt"/>
                          <a:ea typeface="+mn-ea"/>
                          <a:cs typeface="+mn-cs"/>
                        </a:rPr>
                        <a:t>(False) &lt;= (True) = True</a:t>
                      </a:r>
                      <a:endParaRPr lang="el-GR" sz="2000" b="1" kern="1200" dirty="0" smtClean="0">
                        <a:solidFill>
                          <a:schemeClr val="lt1"/>
                        </a:solidFill>
                        <a:effectLst/>
                        <a:latin typeface="+mn-lt"/>
                        <a:ea typeface="+mn-ea"/>
                        <a:cs typeface="+mn-cs"/>
                      </a:endParaRPr>
                    </a:p>
                    <a:p>
                      <a:endParaRPr lang="el-GR" sz="2000" b="1" kern="1200" dirty="0" smtClean="0">
                        <a:solidFill>
                          <a:schemeClr val="lt1"/>
                        </a:solidFill>
                        <a:effectLst/>
                        <a:latin typeface="+mn-lt"/>
                        <a:ea typeface="+mn-ea"/>
                        <a:cs typeface="+mn-cs"/>
                      </a:endParaRPr>
                    </a:p>
                    <a:p>
                      <a:r>
                        <a:rPr lang="en-US" sz="2000" b="1" kern="1200" dirty="0" smtClean="0">
                          <a:solidFill>
                            <a:schemeClr val="lt1"/>
                          </a:solidFill>
                          <a:effectLst/>
                          <a:latin typeface="+mn-lt"/>
                          <a:ea typeface="+mn-ea"/>
                          <a:cs typeface="+mn-cs"/>
                        </a:rPr>
                        <a:t>(4 == 6) == (5 &gt; 8) = </a:t>
                      </a:r>
                      <a:endParaRPr lang="el-GR" sz="2000" b="1" kern="1200" dirty="0" smtClean="0">
                        <a:solidFill>
                          <a:schemeClr val="lt1"/>
                        </a:solidFill>
                        <a:effectLst/>
                        <a:latin typeface="+mn-lt"/>
                        <a:ea typeface="+mn-ea"/>
                        <a:cs typeface="+mn-cs"/>
                      </a:endParaRPr>
                    </a:p>
                    <a:p>
                      <a:r>
                        <a:rPr lang="en-US" sz="2000" b="1" kern="1200" dirty="0" smtClean="0">
                          <a:solidFill>
                            <a:schemeClr val="lt1"/>
                          </a:solidFill>
                          <a:effectLst/>
                          <a:latin typeface="+mn-lt"/>
                          <a:ea typeface="+mn-ea"/>
                          <a:cs typeface="+mn-cs"/>
                        </a:rPr>
                        <a:t>((False) == (False)) = True</a:t>
                      </a:r>
                      <a:endParaRPr lang="el-GR" sz="2000" b="1" kern="1200" dirty="0" smtClean="0">
                        <a:solidFill>
                          <a:schemeClr val="lt1"/>
                        </a:solidFill>
                        <a:effectLst/>
                        <a:latin typeface="+mn-lt"/>
                        <a:ea typeface="+mn-ea"/>
                        <a:cs typeface="+mn-cs"/>
                      </a:endParaRPr>
                    </a:p>
                    <a:p>
                      <a:endParaRPr lang="el-GR" sz="2000" dirty="0"/>
                    </a:p>
                  </a:txBody>
                  <a:tcPr/>
                </a:tc>
                <a:tc>
                  <a:txBody>
                    <a:bodyPr/>
                    <a:lstStyle/>
                    <a:p>
                      <a:r>
                        <a:rPr lang="en-US" sz="2000" b="1" kern="1200" dirty="0" smtClean="0">
                          <a:solidFill>
                            <a:schemeClr val="lt1"/>
                          </a:solidFill>
                          <a:effectLst/>
                          <a:latin typeface="+mn-lt"/>
                          <a:ea typeface="+mn-ea"/>
                          <a:cs typeface="+mn-cs"/>
                        </a:rPr>
                        <a:t> </a:t>
                      </a:r>
                      <a:endParaRPr lang="el-GR" sz="2000" b="1" kern="1200" dirty="0" smtClean="0">
                        <a:solidFill>
                          <a:schemeClr val="lt1"/>
                        </a:solidFill>
                        <a:effectLst/>
                        <a:latin typeface="+mn-lt"/>
                        <a:ea typeface="+mn-ea"/>
                        <a:cs typeface="+mn-cs"/>
                      </a:endParaRPr>
                    </a:p>
                    <a:p>
                      <a:r>
                        <a:rPr lang="en-US" sz="2000" b="1" kern="1200" dirty="0" smtClean="0">
                          <a:solidFill>
                            <a:schemeClr val="lt1"/>
                          </a:solidFill>
                          <a:effectLst/>
                          <a:latin typeface="+mn-lt"/>
                          <a:ea typeface="+mn-ea"/>
                          <a:cs typeface="+mn-cs"/>
                        </a:rPr>
                        <a:t>('c' &lt; 'e') or (</a:t>
                      </a:r>
                      <a:r>
                        <a:rPr lang="en-US" sz="2000" b="1" kern="1200" dirty="0" err="1" smtClean="0">
                          <a:solidFill>
                            <a:schemeClr val="lt1"/>
                          </a:solidFill>
                          <a:effectLst/>
                          <a:latin typeface="+mn-lt"/>
                          <a:ea typeface="+mn-ea"/>
                          <a:cs typeface="+mn-cs"/>
                        </a:rPr>
                        <a:t>sqrt</a:t>
                      </a:r>
                      <a:r>
                        <a:rPr lang="en-US" sz="2000" b="1" kern="1200" dirty="0" smtClean="0">
                          <a:solidFill>
                            <a:schemeClr val="lt1"/>
                          </a:solidFill>
                          <a:effectLst/>
                          <a:latin typeface="+mn-lt"/>
                          <a:ea typeface="+mn-ea"/>
                          <a:cs typeface="+mn-cs"/>
                        </a:rPr>
                        <a:t> (16.0) &gt; 10.0) = </a:t>
                      </a:r>
                      <a:endParaRPr lang="el-GR" sz="2000" b="1" kern="1200" dirty="0" smtClean="0">
                        <a:solidFill>
                          <a:schemeClr val="lt1"/>
                        </a:solidFill>
                        <a:effectLst/>
                        <a:latin typeface="+mn-lt"/>
                        <a:ea typeface="+mn-ea"/>
                        <a:cs typeface="+mn-cs"/>
                      </a:endParaRPr>
                    </a:p>
                    <a:p>
                      <a:r>
                        <a:rPr lang="en-US" sz="2000" b="1" kern="1200" dirty="0" smtClean="0">
                          <a:solidFill>
                            <a:schemeClr val="lt1"/>
                          </a:solidFill>
                          <a:effectLst/>
                          <a:latin typeface="+mn-lt"/>
                          <a:ea typeface="+mn-ea"/>
                          <a:cs typeface="+mn-cs"/>
                        </a:rPr>
                        <a:t>True or False = True</a:t>
                      </a:r>
                      <a:endParaRPr lang="el-GR" sz="2000" b="1" kern="1200" dirty="0" smtClean="0">
                        <a:solidFill>
                          <a:schemeClr val="lt1"/>
                        </a:solidFill>
                        <a:effectLst/>
                        <a:latin typeface="+mn-lt"/>
                        <a:ea typeface="+mn-ea"/>
                        <a:cs typeface="+mn-cs"/>
                      </a:endParaRPr>
                    </a:p>
                    <a:p>
                      <a:r>
                        <a:rPr lang="en-US" sz="2000" b="1" kern="1200" dirty="0" smtClean="0">
                          <a:solidFill>
                            <a:schemeClr val="lt1"/>
                          </a:solidFill>
                          <a:effectLst/>
                          <a:latin typeface="+mn-lt"/>
                          <a:ea typeface="+mn-ea"/>
                          <a:cs typeface="+mn-cs"/>
                        </a:rPr>
                        <a:t> </a:t>
                      </a:r>
                      <a:endParaRPr lang="el-GR" sz="2000" b="1" kern="1200" dirty="0" smtClean="0">
                        <a:solidFill>
                          <a:schemeClr val="lt1"/>
                        </a:solidFill>
                        <a:effectLst/>
                        <a:latin typeface="+mn-lt"/>
                        <a:ea typeface="+mn-ea"/>
                        <a:cs typeface="+mn-cs"/>
                      </a:endParaRPr>
                    </a:p>
                    <a:p>
                      <a:r>
                        <a:rPr lang="en-US" sz="2000" b="1" kern="1200" dirty="0" smtClean="0">
                          <a:solidFill>
                            <a:schemeClr val="lt1"/>
                          </a:solidFill>
                          <a:effectLst/>
                          <a:latin typeface="+mn-lt"/>
                          <a:ea typeface="+mn-ea"/>
                          <a:cs typeface="+mn-cs"/>
                        </a:rPr>
                        <a:t>3 &gt; 2 and 7 &lt;= 3 = </a:t>
                      </a:r>
                      <a:endParaRPr lang="el-GR" sz="2000" b="1" kern="1200" dirty="0" smtClean="0">
                        <a:solidFill>
                          <a:schemeClr val="lt1"/>
                        </a:solidFill>
                        <a:effectLst/>
                        <a:latin typeface="+mn-lt"/>
                        <a:ea typeface="+mn-ea"/>
                        <a:cs typeface="+mn-cs"/>
                      </a:endParaRPr>
                    </a:p>
                    <a:p>
                      <a:r>
                        <a:rPr lang="en-US" sz="2000" b="1" kern="1200" dirty="0" smtClean="0">
                          <a:solidFill>
                            <a:schemeClr val="lt1"/>
                          </a:solidFill>
                          <a:effectLst/>
                          <a:latin typeface="+mn-lt"/>
                          <a:ea typeface="+mn-ea"/>
                          <a:cs typeface="+mn-cs"/>
                        </a:rPr>
                        <a:t>True and False = False</a:t>
                      </a:r>
                      <a:endParaRPr lang="el-GR" sz="2000" b="1" kern="1200" dirty="0" smtClean="0">
                        <a:solidFill>
                          <a:schemeClr val="lt1"/>
                        </a:solidFill>
                        <a:effectLst/>
                        <a:latin typeface="+mn-lt"/>
                        <a:ea typeface="+mn-ea"/>
                        <a:cs typeface="+mn-cs"/>
                      </a:endParaRPr>
                    </a:p>
                    <a:p>
                      <a:r>
                        <a:rPr lang="en-US" sz="2000" b="1" kern="1200" dirty="0" smtClean="0">
                          <a:solidFill>
                            <a:schemeClr val="lt1"/>
                          </a:solidFill>
                          <a:effectLst/>
                          <a:latin typeface="+mn-lt"/>
                          <a:ea typeface="+mn-ea"/>
                          <a:cs typeface="+mn-cs"/>
                        </a:rPr>
                        <a:t> </a:t>
                      </a:r>
                      <a:endParaRPr lang="el-GR" sz="2000" b="1" kern="1200" dirty="0" smtClean="0">
                        <a:solidFill>
                          <a:schemeClr val="lt1"/>
                        </a:solidFill>
                        <a:effectLst/>
                        <a:latin typeface="+mn-lt"/>
                        <a:ea typeface="+mn-ea"/>
                        <a:cs typeface="+mn-cs"/>
                      </a:endParaRPr>
                    </a:p>
                    <a:p>
                      <a:r>
                        <a:rPr lang="en-US" sz="2000" b="1" kern="1200" dirty="0" smtClean="0">
                          <a:solidFill>
                            <a:schemeClr val="lt1"/>
                          </a:solidFill>
                          <a:effectLst/>
                          <a:latin typeface="+mn-lt"/>
                          <a:ea typeface="+mn-ea"/>
                          <a:cs typeface="+mn-cs"/>
                        </a:rPr>
                        <a:t>10 &lt; 20 and 30 &lt; 20 or 30 &lt; 40 = </a:t>
                      </a:r>
                      <a:endParaRPr lang="el-GR" sz="2000" b="1" kern="1200" dirty="0" smtClean="0">
                        <a:solidFill>
                          <a:schemeClr val="lt1"/>
                        </a:solidFill>
                        <a:effectLst/>
                        <a:latin typeface="+mn-lt"/>
                        <a:ea typeface="+mn-ea"/>
                        <a:cs typeface="+mn-cs"/>
                      </a:endParaRPr>
                    </a:p>
                    <a:p>
                      <a:r>
                        <a:rPr lang="en-US" sz="2000" b="1" kern="1200" dirty="0" smtClean="0">
                          <a:solidFill>
                            <a:schemeClr val="lt1"/>
                          </a:solidFill>
                          <a:effectLst/>
                          <a:latin typeface="+mn-lt"/>
                          <a:ea typeface="+mn-ea"/>
                          <a:cs typeface="+mn-cs"/>
                        </a:rPr>
                        <a:t>True and False or True = </a:t>
                      </a:r>
                      <a:endParaRPr lang="el-GR" sz="2000" b="1" kern="1200" dirty="0" smtClean="0">
                        <a:solidFill>
                          <a:schemeClr val="lt1"/>
                        </a:solidFill>
                        <a:effectLst/>
                        <a:latin typeface="+mn-lt"/>
                        <a:ea typeface="+mn-ea"/>
                        <a:cs typeface="+mn-cs"/>
                      </a:endParaRPr>
                    </a:p>
                    <a:p>
                      <a:r>
                        <a:rPr lang="en-US" sz="2000" b="1" kern="1200" dirty="0" smtClean="0">
                          <a:solidFill>
                            <a:schemeClr val="lt1"/>
                          </a:solidFill>
                          <a:effectLst/>
                          <a:latin typeface="+mn-lt"/>
                          <a:ea typeface="+mn-ea"/>
                          <a:cs typeface="+mn-cs"/>
                        </a:rPr>
                        <a:t>False or True = True</a:t>
                      </a:r>
                      <a:endParaRPr lang="el-GR" sz="2000" b="1" kern="1200" dirty="0" smtClean="0">
                        <a:solidFill>
                          <a:schemeClr val="lt1"/>
                        </a:solidFill>
                        <a:effectLst/>
                        <a:latin typeface="+mn-lt"/>
                        <a:ea typeface="+mn-ea"/>
                        <a:cs typeface="+mn-cs"/>
                      </a:endParaRPr>
                    </a:p>
                    <a:p>
                      <a:r>
                        <a:rPr lang="el-GR" sz="2000" b="1" kern="1200" dirty="0" smtClean="0">
                          <a:solidFill>
                            <a:schemeClr val="lt1"/>
                          </a:solidFill>
                          <a:effectLst/>
                          <a:latin typeface="+mn-lt"/>
                          <a:ea typeface="+mn-ea"/>
                          <a:cs typeface="+mn-cs"/>
                        </a:rPr>
                        <a:t> </a:t>
                      </a:r>
                    </a:p>
                    <a:p>
                      <a:r>
                        <a:rPr lang="en-US" sz="2000" b="1" kern="1200" dirty="0" smtClean="0">
                          <a:solidFill>
                            <a:schemeClr val="lt1"/>
                          </a:solidFill>
                          <a:effectLst/>
                          <a:latin typeface="+mn-lt"/>
                          <a:ea typeface="+mn-ea"/>
                          <a:cs typeface="+mn-cs"/>
                        </a:rPr>
                        <a:t>not 10 &lt; 20 or 30 &lt; 20 = </a:t>
                      </a:r>
                      <a:endParaRPr lang="el-GR" sz="2000" b="1" kern="1200" dirty="0" smtClean="0">
                        <a:solidFill>
                          <a:schemeClr val="lt1"/>
                        </a:solidFill>
                        <a:effectLst/>
                        <a:latin typeface="+mn-lt"/>
                        <a:ea typeface="+mn-ea"/>
                        <a:cs typeface="+mn-cs"/>
                      </a:endParaRPr>
                    </a:p>
                    <a:p>
                      <a:r>
                        <a:rPr lang="en-US" sz="2000" b="1" kern="1200" dirty="0" smtClean="0">
                          <a:solidFill>
                            <a:schemeClr val="lt1"/>
                          </a:solidFill>
                          <a:effectLst/>
                          <a:latin typeface="+mn-lt"/>
                          <a:ea typeface="+mn-ea"/>
                          <a:cs typeface="+mn-cs"/>
                        </a:rPr>
                        <a:t>not True or False = </a:t>
                      </a:r>
                      <a:endParaRPr lang="el-GR" sz="2000" b="1" kern="1200" dirty="0" smtClean="0">
                        <a:solidFill>
                          <a:schemeClr val="lt1"/>
                        </a:solidFill>
                        <a:effectLst/>
                        <a:latin typeface="+mn-lt"/>
                        <a:ea typeface="+mn-ea"/>
                        <a:cs typeface="+mn-cs"/>
                      </a:endParaRPr>
                    </a:p>
                    <a:p>
                      <a:r>
                        <a:rPr lang="en-US" sz="2000" b="1" kern="1200" dirty="0" smtClean="0">
                          <a:solidFill>
                            <a:schemeClr val="lt1"/>
                          </a:solidFill>
                          <a:effectLst/>
                          <a:latin typeface="+mn-lt"/>
                          <a:ea typeface="+mn-ea"/>
                          <a:cs typeface="+mn-cs"/>
                        </a:rPr>
                        <a:t>False or False = </a:t>
                      </a:r>
                      <a:endParaRPr lang="el-GR" sz="2000" b="1" kern="1200" dirty="0" smtClean="0">
                        <a:solidFill>
                          <a:schemeClr val="lt1"/>
                        </a:solidFill>
                        <a:effectLst/>
                        <a:latin typeface="+mn-lt"/>
                        <a:ea typeface="+mn-ea"/>
                        <a:cs typeface="+mn-cs"/>
                      </a:endParaRPr>
                    </a:p>
                    <a:p>
                      <a:r>
                        <a:rPr lang="en-US" sz="2000" b="1" kern="1200" dirty="0" smtClean="0">
                          <a:solidFill>
                            <a:schemeClr val="lt1"/>
                          </a:solidFill>
                          <a:effectLst/>
                          <a:latin typeface="+mn-lt"/>
                          <a:ea typeface="+mn-ea"/>
                          <a:cs typeface="+mn-cs"/>
                        </a:rPr>
                        <a:t>False</a:t>
                      </a:r>
                      <a:endParaRPr lang="el-GR" sz="2000" b="1" kern="1200" dirty="0" smtClean="0">
                        <a:solidFill>
                          <a:schemeClr val="lt1"/>
                        </a:solidFill>
                        <a:effectLst/>
                        <a:latin typeface="+mn-lt"/>
                        <a:ea typeface="+mn-ea"/>
                        <a:cs typeface="+mn-cs"/>
                      </a:endParaRPr>
                    </a:p>
                    <a:p>
                      <a:endParaRPr lang="el-GR" sz="2000" dirty="0"/>
                    </a:p>
                  </a:txBody>
                  <a:tcPr/>
                </a:tc>
              </a:tr>
            </a:tbl>
          </a:graphicData>
        </a:graphic>
      </p:graphicFrame>
    </p:spTree>
    <p:extLst>
      <p:ext uri="{BB962C8B-B14F-4D97-AF65-F5344CB8AC3E}">
        <p14:creationId xmlns:p14="http://schemas.microsoft.com/office/powerpoint/2010/main" val="330754776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3419872" y="-72008"/>
            <a:ext cx="4968552" cy="476821"/>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smtClean="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Συνεκτικότητα των τύπων</a:t>
            </a:r>
            <a:endParaRPr lang="el-GR" sz="2000"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2" name="TextBox 1"/>
          <p:cNvSpPr txBox="1"/>
          <p:nvPr/>
        </p:nvSpPr>
        <p:spPr>
          <a:xfrm>
            <a:off x="755576" y="481688"/>
            <a:ext cx="7632848" cy="1631216"/>
          </a:xfrm>
          <a:prstGeom prst="rect">
            <a:avLst/>
          </a:prstGeom>
          <a:noFill/>
        </p:spPr>
        <p:txBody>
          <a:bodyPr wrap="square" rtlCol="0">
            <a:spAutoFit/>
          </a:bodyPr>
          <a:lstStyle/>
          <a:p>
            <a:r>
              <a:rPr lang="el-GR" sz="2000" dirty="0"/>
              <a:t>Η τιμή που επιστρέφει μία έκφραση ακολουθεί την αρχή της συνεκτικότητας</a:t>
            </a:r>
            <a:r>
              <a:rPr lang="el-GR" sz="2000" b="1" dirty="0"/>
              <a:t> </a:t>
            </a:r>
            <a:r>
              <a:rPr lang="el-GR" sz="2000" dirty="0"/>
              <a:t>των τύπων. Σύμφωνα με την οποία σε κάθε αριθμητική έκφραση οι μεταβλητές, οι σταθερές και τα αποτελέσματα πρέπει να είναι του ίδιου τύπου. </a:t>
            </a:r>
            <a:endParaRPr lang="el-GR" sz="2000" dirty="0" smtClean="0"/>
          </a:p>
          <a:p>
            <a:endParaRPr lang="el-GR" sz="2000" dirty="0"/>
          </a:p>
        </p:txBody>
      </p:sp>
      <p:graphicFrame>
        <p:nvGraphicFramePr>
          <p:cNvPr id="5" name="Πίνακας 4"/>
          <p:cNvGraphicFramePr>
            <a:graphicFrameLocks noGrp="1"/>
          </p:cNvGraphicFramePr>
          <p:nvPr>
            <p:extLst>
              <p:ext uri="{D42A27DB-BD31-4B8C-83A1-F6EECF244321}">
                <p14:modId xmlns:p14="http://schemas.microsoft.com/office/powerpoint/2010/main" val="1624865747"/>
              </p:ext>
            </p:extLst>
          </p:nvPr>
        </p:nvGraphicFramePr>
        <p:xfrm>
          <a:off x="539750" y="2780928"/>
          <a:ext cx="8064500" cy="2651760"/>
        </p:xfrm>
        <a:graphic>
          <a:graphicData uri="http://schemas.openxmlformats.org/drawingml/2006/table">
            <a:tbl>
              <a:tblPr firstRow="1" bandRow="1">
                <a:tableStyleId>{5C22544A-7EE6-4342-B048-85BDC9FD1C3A}</a:tableStyleId>
              </a:tblPr>
              <a:tblGrid>
                <a:gridCol w="4032250"/>
                <a:gridCol w="4032250"/>
              </a:tblGrid>
              <a:tr h="2213992">
                <a:tc>
                  <a:txBody>
                    <a:bodyPr/>
                    <a:lstStyle/>
                    <a:p>
                      <a:r>
                        <a:rPr lang="el-GR" sz="2400" b="0" dirty="0" smtClean="0"/>
                        <a:t>Εκφράσεις μη αποδεκτές</a:t>
                      </a:r>
                    </a:p>
                    <a:p>
                      <a:r>
                        <a:rPr lang="en-US" sz="2400" b="0" dirty="0" smtClean="0"/>
                        <a:t>z</a:t>
                      </a:r>
                      <a:r>
                        <a:rPr lang="el-GR" sz="2400" b="0" dirty="0" smtClean="0"/>
                        <a:t>+'</a:t>
                      </a:r>
                      <a:r>
                        <a:rPr lang="en-US" sz="2400" b="0" dirty="0" smtClean="0"/>
                        <a:t>true</a:t>
                      </a:r>
                      <a:r>
                        <a:rPr lang="el-GR" sz="2400" b="0" dirty="0" smtClean="0"/>
                        <a:t>'–4 </a:t>
                      </a:r>
                    </a:p>
                    <a:p>
                      <a:r>
                        <a:rPr lang="el-GR" sz="2400" b="0" dirty="0" smtClean="0"/>
                        <a:t>'</a:t>
                      </a:r>
                      <a:r>
                        <a:rPr lang="en-US" sz="2400" b="0" dirty="0" smtClean="0"/>
                        <a:t>k</a:t>
                      </a:r>
                      <a:r>
                        <a:rPr lang="el-GR" sz="2400" b="0" dirty="0" smtClean="0"/>
                        <a:t>' + 6.5&gt; '</a:t>
                      </a:r>
                      <a:r>
                        <a:rPr lang="en-US" sz="2400" b="0" dirty="0" smtClean="0"/>
                        <a:t>h</a:t>
                      </a:r>
                      <a:r>
                        <a:rPr lang="el-GR" sz="2400" b="0" dirty="0" smtClean="0"/>
                        <a:t>' </a:t>
                      </a:r>
                    </a:p>
                    <a:p>
                      <a:r>
                        <a:rPr lang="el-GR" sz="2400" b="0" dirty="0" smtClean="0"/>
                        <a:t>'</a:t>
                      </a:r>
                      <a:r>
                        <a:rPr lang="en-US" sz="2400" b="0" dirty="0" smtClean="0"/>
                        <a:t>a</a:t>
                      </a:r>
                      <a:r>
                        <a:rPr lang="el-GR" sz="2400" b="0" dirty="0" smtClean="0"/>
                        <a:t>'+ </a:t>
                      </a:r>
                      <a:r>
                        <a:rPr lang="en-US" sz="2400" b="0" dirty="0" smtClean="0"/>
                        <a:t>True</a:t>
                      </a:r>
                      <a:endParaRPr lang="el-GR" sz="2400" b="0" dirty="0" smtClean="0"/>
                    </a:p>
                    <a:p>
                      <a:endParaRPr lang="el-GR" sz="2400" b="0" dirty="0"/>
                    </a:p>
                  </a:txBody>
                  <a:tcPr/>
                </a:tc>
                <a:tc>
                  <a:txBody>
                    <a:bodyPr/>
                    <a:lstStyle/>
                    <a:p>
                      <a:r>
                        <a:rPr lang="el-GR" sz="2400" b="0" dirty="0" smtClean="0"/>
                        <a:t>Εκφράσεις αποδεκτές. </a:t>
                      </a:r>
                    </a:p>
                    <a:p>
                      <a:r>
                        <a:rPr lang="en-US" sz="2400" b="0" dirty="0" smtClean="0"/>
                        <a:t>x = ′a′ </a:t>
                      </a:r>
                      <a:endParaRPr lang="el-GR" sz="2400" b="0" dirty="0" smtClean="0"/>
                    </a:p>
                    <a:p>
                      <a:r>
                        <a:rPr lang="en-US" sz="2400" b="0" dirty="0" smtClean="0"/>
                        <a:t>y = 3 </a:t>
                      </a:r>
                      <a:endParaRPr lang="el-GR" sz="2400" b="0" dirty="0" smtClean="0"/>
                    </a:p>
                    <a:p>
                      <a:r>
                        <a:rPr lang="en-US" sz="2400" b="0" dirty="0" smtClean="0"/>
                        <a:t>6 + 4432 – 34</a:t>
                      </a:r>
                      <a:endParaRPr lang="el-GR" sz="2400" b="0" dirty="0" smtClean="0"/>
                    </a:p>
                    <a:p>
                      <a:r>
                        <a:rPr lang="en-US" sz="2400" b="0" dirty="0" smtClean="0"/>
                        <a:t> x + 'h' - '3' = 't'</a:t>
                      </a:r>
                      <a:endParaRPr lang="el-GR" sz="2400" b="0" dirty="0" smtClean="0"/>
                    </a:p>
                    <a:p>
                      <a:r>
                        <a:rPr lang="en-US" sz="2400" b="0" dirty="0" smtClean="0"/>
                        <a:t>y - 45</a:t>
                      </a:r>
                      <a:endParaRPr lang="el-GR" sz="2400" b="0" dirty="0" smtClean="0"/>
                    </a:p>
                    <a:p>
                      <a:endParaRPr lang="el-GR" sz="2400" b="0" dirty="0"/>
                    </a:p>
                  </a:txBody>
                  <a:tcPr/>
                </a:tc>
              </a:tr>
            </a:tbl>
          </a:graphicData>
        </a:graphic>
      </p:graphicFrame>
    </p:spTree>
    <p:extLst>
      <p:ext uri="{BB962C8B-B14F-4D97-AF65-F5344CB8AC3E}">
        <p14:creationId xmlns:p14="http://schemas.microsoft.com/office/powerpoint/2010/main" val="218816589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698"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3419872" y="-72008"/>
            <a:ext cx="4968552" cy="476821"/>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smtClean="0">
                <a:solidFill>
                  <a:srgbClr val="A4E91B"/>
                </a:solidFill>
                <a:latin typeface="Verdana" pitchFamily="34" charset="0"/>
                <a:ea typeface="Verdana" pitchFamily="34" charset="0"/>
                <a:cs typeface="Verdana" pitchFamily="34" charset="0"/>
              </a:rPr>
              <a:t>Αλυσιδωτή </a:t>
            </a:r>
            <a:r>
              <a:rPr lang="el-GR" sz="2000" b="1" dirty="0">
                <a:solidFill>
                  <a:srgbClr val="A4E91B"/>
                </a:solidFill>
                <a:latin typeface="Verdana" pitchFamily="34" charset="0"/>
                <a:ea typeface="Verdana" pitchFamily="34" charset="0"/>
                <a:cs typeface="Verdana" pitchFamily="34" charset="0"/>
              </a:rPr>
              <a:t>σύνδεση </a:t>
            </a:r>
            <a:r>
              <a:rPr lang="el-GR" sz="2000" b="1" dirty="0" smtClean="0">
                <a:solidFill>
                  <a:srgbClr val="A4E91B"/>
                </a:solidFill>
                <a:latin typeface="Verdana" pitchFamily="34" charset="0"/>
                <a:ea typeface="Verdana" pitchFamily="34" charset="0"/>
                <a:cs typeface="Verdana" pitchFamily="34" charset="0"/>
              </a:rPr>
              <a:t>τελεστών</a:t>
            </a:r>
            <a:endParaRPr lang="el-GR" sz="2000"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6" name="TextBox 5"/>
          <p:cNvSpPr txBox="1"/>
          <p:nvPr/>
        </p:nvSpPr>
        <p:spPr>
          <a:xfrm>
            <a:off x="598181" y="548680"/>
            <a:ext cx="7632848" cy="6001643"/>
          </a:xfrm>
          <a:prstGeom prst="rect">
            <a:avLst/>
          </a:prstGeom>
          <a:noFill/>
        </p:spPr>
        <p:txBody>
          <a:bodyPr wrap="square" rtlCol="0">
            <a:spAutoFit/>
          </a:bodyPr>
          <a:lstStyle/>
          <a:p>
            <a:r>
              <a:rPr lang="el-GR" sz="2400" dirty="0"/>
              <a:t>Η Python  επιτρέπει την αλυσιδωτή σύνδεση των τελεστών σύγκρισης, η οποία εκτελείται από αριστερά προς τα δεξιά . Η παράσταση </a:t>
            </a:r>
          </a:p>
          <a:p>
            <a:r>
              <a:rPr lang="el-GR" sz="2400" dirty="0"/>
              <a:t>a &lt; b &lt; c  </a:t>
            </a:r>
          </a:p>
          <a:p>
            <a:r>
              <a:rPr lang="el-GR" sz="2400" dirty="0"/>
              <a:t>αντιστοιχεί στην ισοδύναμη </a:t>
            </a:r>
          </a:p>
          <a:p>
            <a:r>
              <a:rPr lang="el-GR" sz="2400" dirty="0"/>
              <a:t>(a &lt; b) </a:t>
            </a:r>
            <a:r>
              <a:rPr lang="el-GR" sz="2400" dirty="0" err="1"/>
              <a:t>and</a:t>
            </a:r>
            <a:r>
              <a:rPr lang="el-GR" sz="2400" dirty="0"/>
              <a:t> (b &lt; c) </a:t>
            </a:r>
          </a:p>
          <a:p>
            <a:r>
              <a:rPr lang="el-GR" sz="2400" b="1" dirty="0"/>
              <a:t>Παράδειγμα</a:t>
            </a:r>
            <a:endParaRPr lang="el-GR" sz="2400" dirty="0"/>
          </a:p>
          <a:p>
            <a:r>
              <a:rPr lang="en-US" sz="2400" dirty="0"/>
              <a:t>&gt;&gt;&gt; 1 &lt; 2 &lt; 3       ((1 &lt; 2) and (2 &lt; 3))</a:t>
            </a:r>
            <a:endParaRPr lang="el-GR" sz="2400" dirty="0"/>
          </a:p>
          <a:p>
            <a:r>
              <a:rPr lang="en-US" sz="2400" dirty="0"/>
              <a:t>True</a:t>
            </a:r>
            <a:endParaRPr lang="el-GR" sz="2400" dirty="0"/>
          </a:p>
          <a:p>
            <a:r>
              <a:rPr lang="en-US" sz="2400" dirty="0"/>
              <a:t>&gt;&gt;&gt; 3 &gt;=2 &lt;1       ((3 &gt;= 2) and (2 &lt;1))</a:t>
            </a:r>
            <a:endParaRPr lang="el-GR" sz="2400" dirty="0"/>
          </a:p>
          <a:p>
            <a:r>
              <a:rPr lang="en-US" sz="2400" dirty="0"/>
              <a:t>False</a:t>
            </a:r>
            <a:endParaRPr lang="el-GR" sz="2400" dirty="0"/>
          </a:p>
          <a:p>
            <a:r>
              <a:rPr lang="en-US" sz="2400" dirty="0"/>
              <a:t>&gt;&gt;&gt; 2 == 2 &lt; 3     ((2 == 2) and (2&lt;3))</a:t>
            </a:r>
            <a:endParaRPr lang="el-GR" sz="2400" dirty="0"/>
          </a:p>
          <a:p>
            <a:r>
              <a:rPr lang="en-US" sz="2400" dirty="0"/>
              <a:t>True</a:t>
            </a:r>
            <a:endParaRPr lang="el-GR" sz="2400" dirty="0"/>
          </a:p>
          <a:p>
            <a:r>
              <a:rPr lang="en-US" sz="2400" dirty="0"/>
              <a:t>&gt;&gt;&gt; x = 10</a:t>
            </a:r>
            <a:endParaRPr lang="el-GR" sz="2400" dirty="0"/>
          </a:p>
          <a:p>
            <a:r>
              <a:rPr lang="en-US" sz="2400" dirty="0"/>
              <a:t>&gt;&gt;&gt; x &lt;= 10 &lt; x*10 &lt;= 100</a:t>
            </a:r>
            <a:endParaRPr lang="el-GR" sz="2400" dirty="0"/>
          </a:p>
          <a:p>
            <a:r>
              <a:rPr lang="en-US" sz="2400" dirty="0"/>
              <a:t>True</a:t>
            </a:r>
            <a:endParaRPr lang="el-GR" sz="2400" dirty="0"/>
          </a:p>
        </p:txBody>
      </p:sp>
    </p:spTree>
    <p:extLst>
      <p:ext uri="{BB962C8B-B14F-4D97-AF65-F5344CB8AC3E}">
        <p14:creationId xmlns:p14="http://schemas.microsoft.com/office/powerpoint/2010/main" val="219060269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698"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3419872" y="-72008"/>
            <a:ext cx="4968552" cy="476821"/>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smtClean="0">
                <a:solidFill>
                  <a:srgbClr val="A4E91B"/>
                </a:solidFill>
                <a:latin typeface="Verdana" pitchFamily="34" charset="0"/>
                <a:ea typeface="Verdana" pitchFamily="34" charset="0"/>
                <a:cs typeface="Verdana" pitchFamily="34" charset="0"/>
              </a:rPr>
              <a:t>Σχόλια</a:t>
            </a:r>
            <a:endParaRPr lang="el-GR" sz="2000"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6" name="TextBox 5"/>
          <p:cNvSpPr txBox="1"/>
          <p:nvPr/>
        </p:nvSpPr>
        <p:spPr>
          <a:xfrm>
            <a:off x="598180" y="548680"/>
            <a:ext cx="8006267" cy="5570756"/>
          </a:xfrm>
          <a:prstGeom prst="rect">
            <a:avLst/>
          </a:prstGeom>
          <a:noFill/>
        </p:spPr>
        <p:txBody>
          <a:bodyPr wrap="square" rtlCol="0">
            <a:spAutoFit/>
          </a:bodyPr>
          <a:lstStyle/>
          <a:p>
            <a:r>
              <a:rPr lang="el-GR" sz="2400" dirty="0"/>
              <a:t>Τα σχόλια είναι ενσωματωμένες σημειώσεις στον πηγαίο κώδικα και χρησιμεύουν για να συνοψίζουν τη λειτουργία του ή να εξηγούν τις προθέσεις του προγραμματιστή. Στη γλώσσα προγραμματισμού Python οτιδήποτε έπεται του συμβόλου # αγνοείται από τον διερμηνευτή</a:t>
            </a:r>
          </a:p>
          <a:p>
            <a:endParaRPr lang="el-GR" sz="1000" dirty="0" smtClean="0"/>
          </a:p>
          <a:p>
            <a:r>
              <a:rPr lang="en-US" sz="2400" dirty="0" smtClean="0"/>
              <a:t>&gt;&gt;&gt; </a:t>
            </a:r>
            <a:r>
              <a:rPr lang="en-US" sz="2400" dirty="0"/>
              <a:t>#</a:t>
            </a:r>
            <a:r>
              <a:rPr lang="el-GR" sz="2400" dirty="0"/>
              <a:t>Μία γραμμή κώδικα</a:t>
            </a:r>
          </a:p>
          <a:p>
            <a:endParaRPr lang="el-GR" sz="1000" dirty="0" smtClean="0"/>
          </a:p>
          <a:p>
            <a:r>
              <a:rPr lang="en-US" sz="2400" dirty="0" smtClean="0"/>
              <a:t>print</a:t>
            </a:r>
            <a:r>
              <a:rPr lang="el-GR" sz="2400" dirty="0" smtClean="0"/>
              <a:t> </a:t>
            </a:r>
            <a:r>
              <a:rPr lang="el-GR" sz="2400" dirty="0"/>
              <a:t>('Τα σχόλια είναι αναγκαία.')       #Σχόλιο</a:t>
            </a:r>
          </a:p>
          <a:p>
            <a:endParaRPr lang="el-GR" sz="1000" dirty="0" smtClean="0"/>
          </a:p>
          <a:p>
            <a:r>
              <a:rPr lang="el-GR" sz="2400" dirty="0" smtClean="0"/>
              <a:t>Τα </a:t>
            </a:r>
            <a:r>
              <a:rPr lang="el-GR" sz="2400" dirty="0"/>
              <a:t>σχόλια είναι αναγκαία.</a:t>
            </a:r>
          </a:p>
          <a:p>
            <a:r>
              <a:rPr lang="el-GR" sz="2400" dirty="0"/>
              <a:t>&gt;&gt;&gt; </a:t>
            </a:r>
            <a:endParaRPr lang="el-GR" sz="2400" dirty="0" smtClean="0"/>
          </a:p>
          <a:p>
            <a:endParaRPr lang="el-GR" sz="1000" dirty="0" smtClean="0"/>
          </a:p>
          <a:p>
            <a:r>
              <a:rPr lang="el-GR" sz="2000" dirty="0" smtClean="0"/>
              <a:t>Τα </a:t>
            </a:r>
            <a:r>
              <a:rPr lang="el-GR" sz="2000" dirty="0"/>
              <a:t>σχόλια δεν επηρεάζουν τη λειτουργία ενός προγράμματος ανεξάρτητα από τη θέση που βρίσκονται και το κείμενο που περιλαμβάνουν. Η μόνη χρήση των σχολίων είναι για να καταγράφει ο προγραμματιστής επεξηγήσεις σχετικά με τη λειτουργία και τη χρήση κάποιων εντολών ενός προγράμματος.</a:t>
            </a:r>
          </a:p>
        </p:txBody>
      </p:sp>
    </p:spTree>
    <p:extLst>
      <p:ext uri="{BB962C8B-B14F-4D97-AF65-F5344CB8AC3E}">
        <p14:creationId xmlns:p14="http://schemas.microsoft.com/office/powerpoint/2010/main" val="359486083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645504" y="577125"/>
            <a:ext cx="8137525" cy="707886"/>
          </a:xfrm>
          <a:prstGeom prst="rect">
            <a:avLst/>
          </a:prstGeom>
          <a:noFill/>
        </p:spPr>
        <p:txBody>
          <a:bodyPr>
            <a:spAutoFit/>
          </a:bodyPr>
          <a:lstStyle/>
          <a:p>
            <a:pPr>
              <a:spcAft>
                <a:spcPts val="1200"/>
              </a:spcAft>
            </a:pPr>
            <a:r>
              <a:rPr lang="el-GR" sz="2000" b="1" dirty="0"/>
              <a:t>Να συμπληρωθεί ο παρακάτω πίνακας για τις αντίστοιχες τιμές των μεταβλητών α, β και γ.</a:t>
            </a:r>
            <a:endParaRPr lang="el-GR" sz="2000" dirty="0"/>
          </a:p>
        </p:txBody>
      </p:sp>
      <p:sp>
        <p:nvSpPr>
          <p:cNvPr id="2" name="Ορθογώνιο 1"/>
          <p:cNvSpPr/>
          <p:nvPr/>
        </p:nvSpPr>
        <p:spPr>
          <a:xfrm>
            <a:off x="5664196" y="0"/>
            <a:ext cx="1244251" cy="369332"/>
          </a:xfrm>
          <a:prstGeom prst="rect">
            <a:avLst/>
          </a:prstGeom>
        </p:spPr>
        <p:txBody>
          <a:bodyPr wrap="none">
            <a:spAutoFit/>
          </a:bodyPr>
          <a:lstStyle/>
          <a:p>
            <a:pPr lvl="0" algn="ctr" fontAlgn="auto">
              <a:spcBef>
                <a:spcPts val="0"/>
              </a:spcBef>
              <a:spcAft>
                <a:spcPts val="0"/>
              </a:spcAft>
              <a:defRPr/>
            </a:pPr>
            <a:r>
              <a:rPr lang="el-GR" b="1" dirty="0" smtClean="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ΑΣΚΗΣΗ</a:t>
            </a:r>
            <a:endParaRPr lang="el-GR" b="1" dirty="0">
              <a:ln w="12700">
                <a:solidFill>
                  <a:srgbClr val="3E3D2D">
                    <a:satMod val="155000"/>
                  </a:srgb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graphicFrame>
        <p:nvGraphicFramePr>
          <p:cNvPr id="9" name="Πίνακας 8"/>
          <p:cNvGraphicFramePr>
            <a:graphicFrameLocks noGrp="1"/>
          </p:cNvGraphicFramePr>
          <p:nvPr>
            <p:extLst>
              <p:ext uri="{D42A27DB-BD31-4B8C-83A1-F6EECF244321}">
                <p14:modId xmlns:p14="http://schemas.microsoft.com/office/powerpoint/2010/main" val="1224844593"/>
              </p:ext>
            </p:extLst>
          </p:nvPr>
        </p:nvGraphicFramePr>
        <p:xfrm>
          <a:off x="539750" y="1484786"/>
          <a:ext cx="8064501" cy="4752526"/>
        </p:xfrm>
        <a:graphic>
          <a:graphicData uri="http://schemas.openxmlformats.org/drawingml/2006/table">
            <a:tbl>
              <a:tblPr firstRow="1" firstCol="1" bandRow="1" bandCol="1">
                <a:tableStyleId>{5C22544A-7EE6-4342-B048-85BDC9FD1C3A}</a:tableStyleId>
              </a:tblPr>
              <a:tblGrid>
                <a:gridCol w="719882"/>
                <a:gridCol w="648072"/>
                <a:gridCol w="487888"/>
                <a:gridCol w="1213766"/>
                <a:gridCol w="890634"/>
                <a:gridCol w="1407531"/>
                <a:gridCol w="1482962"/>
                <a:gridCol w="1213766"/>
              </a:tblGrid>
              <a:tr h="992232">
                <a:tc>
                  <a:txBody>
                    <a:bodyPr/>
                    <a:lstStyle/>
                    <a:p>
                      <a:pPr algn="just">
                        <a:spcAft>
                          <a:spcPts val="0"/>
                        </a:spcAft>
                      </a:pPr>
                      <a:r>
                        <a:rPr lang="en-US" sz="2000" dirty="0">
                          <a:effectLst/>
                        </a:rPr>
                        <a:t>α</a:t>
                      </a:r>
                      <a:endParaRPr lang="el-GR" sz="2000" dirty="0">
                        <a:effectLst/>
                        <a:latin typeface="Times New Roman"/>
                        <a:ea typeface="Times New Roman"/>
                      </a:endParaRPr>
                    </a:p>
                  </a:txBody>
                  <a:tcPr marL="68580" marR="68580" marT="0" marB="0"/>
                </a:tc>
                <a:tc>
                  <a:txBody>
                    <a:bodyPr/>
                    <a:lstStyle/>
                    <a:p>
                      <a:pPr algn="just">
                        <a:spcAft>
                          <a:spcPts val="0"/>
                        </a:spcAft>
                      </a:pPr>
                      <a:r>
                        <a:rPr lang="en-US" sz="2000" dirty="0">
                          <a:effectLst/>
                        </a:rPr>
                        <a:t>β</a:t>
                      </a:r>
                      <a:endParaRPr lang="el-GR" sz="2000" dirty="0">
                        <a:effectLst/>
                        <a:latin typeface="Times New Roman"/>
                        <a:ea typeface="Times New Roman"/>
                      </a:endParaRPr>
                    </a:p>
                  </a:txBody>
                  <a:tcPr marL="68580" marR="68580" marT="0" marB="0"/>
                </a:tc>
                <a:tc>
                  <a:txBody>
                    <a:bodyPr/>
                    <a:lstStyle/>
                    <a:p>
                      <a:pPr algn="just">
                        <a:spcAft>
                          <a:spcPts val="0"/>
                        </a:spcAft>
                      </a:pPr>
                      <a:r>
                        <a:rPr lang="en-US" sz="2000" dirty="0">
                          <a:effectLst/>
                        </a:rPr>
                        <a:t>γ</a:t>
                      </a:r>
                      <a:endParaRPr lang="el-GR" sz="2000" dirty="0">
                        <a:effectLst/>
                        <a:latin typeface="Times New Roman"/>
                        <a:ea typeface="Times New Roman"/>
                      </a:endParaRPr>
                    </a:p>
                  </a:txBody>
                  <a:tcPr marL="68580" marR="68580" marT="0" marB="0"/>
                </a:tc>
                <a:tc>
                  <a:txBody>
                    <a:bodyPr/>
                    <a:lstStyle/>
                    <a:p>
                      <a:pPr algn="just">
                        <a:spcAft>
                          <a:spcPts val="0"/>
                        </a:spcAft>
                      </a:pPr>
                      <a:r>
                        <a:rPr lang="en-US" sz="2000" dirty="0">
                          <a:effectLst/>
                        </a:rPr>
                        <a:t>α= 6.2</a:t>
                      </a:r>
                      <a:endParaRPr lang="el-GR" sz="2000" dirty="0">
                        <a:effectLst/>
                        <a:latin typeface="Times New Roman"/>
                        <a:ea typeface="Times New Roman"/>
                      </a:endParaRPr>
                    </a:p>
                  </a:txBody>
                  <a:tcPr marL="68580" marR="68580" marT="0" marB="0"/>
                </a:tc>
                <a:tc>
                  <a:txBody>
                    <a:bodyPr/>
                    <a:lstStyle/>
                    <a:p>
                      <a:pPr algn="just">
                        <a:spcAft>
                          <a:spcPts val="0"/>
                        </a:spcAft>
                      </a:pPr>
                      <a:r>
                        <a:rPr lang="en-US" sz="2000" dirty="0">
                          <a:effectLst/>
                        </a:rPr>
                        <a:t>6&lt;=β</a:t>
                      </a:r>
                      <a:endParaRPr lang="el-GR" sz="2000" dirty="0">
                        <a:effectLst/>
                        <a:latin typeface="Times New Roman"/>
                        <a:ea typeface="Times New Roman"/>
                      </a:endParaRPr>
                    </a:p>
                  </a:txBody>
                  <a:tcPr marL="68580" marR="68580" marT="0" marB="0"/>
                </a:tc>
                <a:tc>
                  <a:txBody>
                    <a:bodyPr/>
                    <a:lstStyle/>
                    <a:p>
                      <a:pPr algn="just">
                        <a:spcAft>
                          <a:spcPts val="0"/>
                        </a:spcAft>
                      </a:pPr>
                      <a:r>
                        <a:rPr lang="en-US" sz="2000" dirty="0">
                          <a:effectLst/>
                        </a:rPr>
                        <a:t>12&lt;&gt; 5+α</a:t>
                      </a:r>
                      <a:endParaRPr lang="el-GR" sz="2000" dirty="0">
                        <a:effectLst/>
                        <a:latin typeface="Times New Roman"/>
                        <a:ea typeface="Times New Roman"/>
                      </a:endParaRPr>
                    </a:p>
                  </a:txBody>
                  <a:tcPr marL="68580" marR="68580" marT="0" marB="0"/>
                </a:tc>
                <a:tc>
                  <a:txBody>
                    <a:bodyPr/>
                    <a:lstStyle/>
                    <a:p>
                      <a:pPr algn="just">
                        <a:spcAft>
                          <a:spcPts val="0"/>
                        </a:spcAft>
                      </a:pPr>
                      <a:r>
                        <a:rPr lang="en-US" sz="2000" dirty="0">
                          <a:effectLst/>
                        </a:rPr>
                        <a:t>β &lt;&gt; α*2+γ</a:t>
                      </a:r>
                      <a:endParaRPr lang="el-GR" sz="2000" dirty="0">
                        <a:effectLst/>
                        <a:latin typeface="Times New Roman"/>
                        <a:ea typeface="Times New Roman"/>
                      </a:endParaRPr>
                    </a:p>
                  </a:txBody>
                  <a:tcPr marL="68580" marR="68580" marT="0" marB="0"/>
                </a:tc>
                <a:tc>
                  <a:txBody>
                    <a:bodyPr/>
                    <a:lstStyle/>
                    <a:p>
                      <a:pPr algn="just">
                        <a:spcAft>
                          <a:spcPts val="0"/>
                        </a:spcAft>
                      </a:pPr>
                      <a:r>
                        <a:rPr lang="en-US" sz="2000" dirty="0">
                          <a:effectLst/>
                        </a:rPr>
                        <a:t>6+3=9</a:t>
                      </a:r>
                      <a:endParaRPr lang="el-GR" sz="2000" dirty="0">
                        <a:effectLst/>
                        <a:latin typeface="Times New Roman"/>
                        <a:ea typeface="Times New Roman"/>
                      </a:endParaRPr>
                    </a:p>
                  </a:txBody>
                  <a:tcPr marL="68580" marR="68580" marT="0" marB="0"/>
                </a:tc>
              </a:tr>
              <a:tr h="960695">
                <a:tc>
                  <a:txBody>
                    <a:bodyPr/>
                    <a:lstStyle/>
                    <a:p>
                      <a:pPr algn="just">
                        <a:spcAft>
                          <a:spcPts val="0"/>
                        </a:spcAft>
                      </a:pPr>
                      <a:r>
                        <a:rPr lang="en-US" sz="2400">
                          <a:effectLst/>
                        </a:rPr>
                        <a:t>7</a:t>
                      </a:r>
                      <a:endParaRPr lang="el-GR" sz="2400">
                        <a:effectLst/>
                        <a:latin typeface="Times New Roman"/>
                        <a:ea typeface="Times New Roman"/>
                      </a:endParaRPr>
                    </a:p>
                  </a:txBody>
                  <a:tcPr marL="68580" marR="68580" marT="0" marB="0"/>
                </a:tc>
                <a:tc>
                  <a:txBody>
                    <a:bodyPr/>
                    <a:lstStyle/>
                    <a:p>
                      <a:pPr algn="just">
                        <a:spcAft>
                          <a:spcPts val="0"/>
                        </a:spcAft>
                      </a:pPr>
                      <a:r>
                        <a:rPr lang="en-US" sz="2400" dirty="0">
                          <a:effectLst/>
                        </a:rPr>
                        <a:t>-3</a:t>
                      </a:r>
                      <a:endParaRPr lang="el-GR" sz="2400" dirty="0">
                        <a:effectLst/>
                        <a:latin typeface="Times New Roman"/>
                        <a:ea typeface="Times New Roman"/>
                      </a:endParaRPr>
                    </a:p>
                  </a:txBody>
                  <a:tcPr marL="68580" marR="68580" marT="0" marB="0"/>
                </a:tc>
                <a:tc>
                  <a:txBody>
                    <a:bodyPr/>
                    <a:lstStyle/>
                    <a:p>
                      <a:pPr algn="just">
                        <a:spcAft>
                          <a:spcPts val="0"/>
                        </a:spcAft>
                      </a:pPr>
                      <a:r>
                        <a:rPr lang="en-US" sz="2400">
                          <a:effectLst/>
                        </a:rPr>
                        <a:t>1</a:t>
                      </a:r>
                      <a:endParaRPr lang="el-GR" sz="2400">
                        <a:effectLst/>
                        <a:latin typeface="Times New Roman"/>
                        <a:ea typeface="Times New Roman"/>
                      </a:endParaRPr>
                    </a:p>
                  </a:txBody>
                  <a:tcPr marL="68580" marR="68580" marT="0" marB="0"/>
                </a:tc>
                <a:tc>
                  <a:txBody>
                    <a:bodyPr/>
                    <a:lstStyle/>
                    <a:p>
                      <a:pPr algn="just">
                        <a:spcAft>
                          <a:spcPts val="0"/>
                        </a:spcAft>
                      </a:pPr>
                      <a:r>
                        <a:rPr lang="en-US"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n-US"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n-US"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n-US" sz="2400">
                          <a:effectLst/>
                        </a:rPr>
                        <a:t> </a:t>
                      </a:r>
                      <a:endParaRPr lang="el-GR" sz="2400">
                        <a:effectLst/>
                        <a:latin typeface="Times New Roman"/>
                        <a:ea typeface="Times New Roman"/>
                      </a:endParaRPr>
                    </a:p>
                  </a:txBody>
                  <a:tcPr marL="68580" marR="68580" marT="0" marB="0"/>
                </a:tc>
                <a:tc>
                  <a:txBody>
                    <a:bodyPr/>
                    <a:lstStyle/>
                    <a:p>
                      <a:pPr algn="just">
                        <a:spcAft>
                          <a:spcPts val="0"/>
                        </a:spcAft>
                      </a:pPr>
                      <a:r>
                        <a:rPr lang="en-US" sz="2400">
                          <a:effectLst/>
                        </a:rPr>
                        <a:t> </a:t>
                      </a:r>
                      <a:endParaRPr lang="el-GR" sz="2400">
                        <a:effectLst/>
                        <a:latin typeface="Times New Roman"/>
                        <a:ea typeface="Times New Roman"/>
                      </a:endParaRPr>
                    </a:p>
                  </a:txBody>
                  <a:tcPr marL="68580" marR="68580" marT="0" marB="0"/>
                </a:tc>
              </a:tr>
              <a:tr h="919452">
                <a:tc>
                  <a:txBody>
                    <a:bodyPr/>
                    <a:lstStyle/>
                    <a:p>
                      <a:pPr algn="just">
                        <a:spcAft>
                          <a:spcPts val="0"/>
                        </a:spcAft>
                      </a:pPr>
                      <a:r>
                        <a:rPr lang="en-US" sz="2400">
                          <a:effectLst/>
                        </a:rPr>
                        <a:t>4</a:t>
                      </a:r>
                      <a:endParaRPr lang="el-GR" sz="2400">
                        <a:effectLst/>
                        <a:latin typeface="Times New Roman"/>
                        <a:ea typeface="Times New Roman"/>
                      </a:endParaRPr>
                    </a:p>
                  </a:txBody>
                  <a:tcPr marL="68580" marR="68580" marT="0" marB="0"/>
                </a:tc>
                <a:tc>
                  <a:txBody>
                    <a:bodyPr/>
                    <a:lstStyle/>
                    <a:p>
                      <a:pPr algn="just">
                        <a:spcAft>
                          <a:spcPts val="0"/>
                        </a:spcAft>
                      </a:pPr>
                      <a:r>
                        <a:rPr lang="en-US" sz="2400">
                          <a:effectLst/>
                        </a:rPr>
                        <a:t>6.2</a:t>
                      </a:r>
                      <a:endParaRPr lang="el-GR" sz="2400">
                        <a:effectLst/>
                        <a:latin typeface="Times New Roman"/>
                        <a:ea typeface="Times New Roman"/>
                      </a:endParaRPr>
                    </a:p>
                  </a:txBody>
                  <a:tcPr marL="68580" marR="68580" marT="0" marB="0"/>
                </a:tc>
                <a:tc>
                  <a:txBody>
                    <a:bodyPr/>
                    <a:lstStyle/>
                    <a:p>
                      <a:pPr algn="just">
                        <a:spcAft>
                          <a:spcPts val="0"/>
                        </a:spcAft>
                      </a:pPr>
                      <a:r>
                        <a:rPr lang="en-US" sz="2400" dirty="0">
                          <a:effectLst/>
                        </a:rPr>
                        <a:t>3</a:t>
                      </a:r>
                      <a:endParaRPr lang="el-GR" sz="2400" dirty="0">
                        <a:effectLst/>
                        <a:latin typeface="Times New Roman"/>
                        <a:ea typeface="Times New Roman"/>
                      </a:endParaRPr>
                    </a:p>
                  </a:txBody>
                  <a:tcPr marL="68580" marR="68580" marT="0" marB="0"/>
                </a:tc>
                <a:tc>
                  <a:txBody>
                    <a:bodyPr/>
                    <a:lstStyle/>
                    <a:p>
                      <a:pPr algn="just">
                        <a:spcAft>
                          <a:spcPts val="0"/>
                        </a:spcAft>
                      </a:pPr>
                      <a:r>
                        <a:rPr lang="en-US" sz="2400">
                          <a:effectLst/>
                        </a:rPr>
                        <a:t> </a:t>
                      </a:r>
                      <a:endParaRPr lang="el-GR" sz="2400">
                        <a:effectLst/>
                        <a:latin typeface="Times New Roman"/>
                        <a:ea typeface="Times New Roman"/>
                      </a:endParaRPr>
                    </a:p>
                  </a:txBody>
                  <a:tcPr marL="68580" marR="68580" marT="0" marB="0"/>
                </a:tc>
                <a:tc>
                  <a:txBody>
                    <a:bodyPr/>
                    <a:lstStyle/>
                    <a:p>
                      <a:pPr algn="just">
                        <a:spcAft>
                          <a:spcPts val="0"/>
                        </a:spcAft>
                      </a:pPr>
                      <a:r>
                        <a:rPr lang="en-US" sz="2400">
                          <a:effectLst/>
                        </a:rPr>
                        <a:t> </a:t>
                      </a:r>
                      <a:endParaRPr lang="el-GR" sz="2400">
                        <a:effectLst/>
                        <a:latin typeface="Times New Roman"/>
                        <a:ea typeface="Times New Roman"/>
                      </a:endParaRPr>
                    </a:p>
                  </a:txBody>
                  <a:tcPr marL="68580" marR="68580" marT="0" marB="0"/>
                </a:tc>
                <a:tc>
                  <a:txBody>
                    <a:bodyPr/>
                    <a:lstStyle/>
                    <a:p>
                      <a:pPr algn="just">
                        <a:spcAft>
                          <a:spcPts val="0"/>
                        </a:spcAft>
                      </a:pPr>
                      <a:r>
                        <a:rPr lang="en-US" sz="2400">
                          <a:effectLst/>
                        </a:rPr>
                        <a:t> </a:t>
                      </a:r>
                      <a:endParaRPr lang="el-GR" sz="2400">
                        <a:effectLst/>
                        <a:latin typeface="Times New Roman"/>
                        <a:ea typeface="Times New Roman"/>
                      </a:endParaRPr>
                    </a:p>
                  </a:txBody>
                  <a:tcPr marL="68580" marR="68580" marT="0" marB="0"/>
                </a:tc>
                <a:tc>
                  <a:txBody>
                    <a:bodyPr/>
                    <a:lstStyle/>
                    <a:p>
                      <a:pPr algn="just">
                        <a:spcAft>
                          <a:spcPts val="0"/>
                        </a:spcAft>
                      </a:pPr>
                      <a:r>
                        <a:rPr lang="en-US" sz="2400">
                          <a:effectLst/>
                        </a:rPr>
                        <a:t> </a:t>
                      </a:r>
                      <a:endParaRPr lang="el-GR" sz="2400">
                        <a:effectLst/>
                        <a:latin typeface="Times New Roman"/>
                        <a:ea typeface="Times New Roman"/>
                      </a:endParaRPr>
                    </a:p>
                  </a:txBody>
                  <a:tcPr marL="68580" marR="68580" marT="0" marB="0"/>
                </a:tc>
                <a:tc>
                  <a:txBody>
                    <a:bodyPr/>
                    <a:lstStyle/>
                    <a:p>
                      <a:pPr algn="just">
                        <a:spcAft>
                          <a:spcPts val="0"/>
                        </a:spcAft>
                      </a:pPr>
                      <a:r>
                        <a:rPr lang="en-US" sz="2400">
                          <a:effectLst/>
                        </a:rPr>
                        <a:t> </a:t>
                      </a:r>
                      <a:endParaRPr lang="el-GR" sz="2400">
                        <a:effectLst/>
                        <a:latin typeface="Times New Roman"/>
                        <a:ea typeface="Times New Roman"/>
                      </a:endParaRPr>
                    </a:p>
                  </a:txBody>
                  <a:tcPr marL="68580" marR="68580" marT="0" marB="0"/>
                </a:tc>
              </a:tr>
              <a:tr h="960695">
                <a:tc>
                  <a:txBody>
                    <a:bodyPr/>
                    <a:lstStyle/>
                    <a:p>
                      <a:pPr algn="just">
                        <a:spcAft>
                          <a:spcPts val="0"/>
                        </a:spcAft>
                      </a:pPr>
                      <a:r>
                        <a:rPr lang="en-US" sz="2400">
                          <a:effectLst/>
                        </a:rPr>
                        <a:t>5</a:t>
                      </a:r>
                      <a:endParaRPr lang="el-GR" sz="2400">
                        <a:effectLst/>
                        <a:latin typeface="Times New Roman"/>
                        <a:ea typeface="Times New Roman"/>
                      </a:endParaRPr>
                    </a:p>
                  </a:txBody>
                  <a:tcPr marL="68580" marR="68580" marT="0" marB="0"/>
                </a:tc>
                <a:tc>
                  <a:txBody>
                    <a:bodyPr/>
                    <a:lstStyle/>
                    <a:p>
                      <a:pPr algn="just">
                        <a:spcAft>
                          <a:spcPts val="0"/>
                        </a:spcAft>
                      </a:pPr>
                      <a:r>
                        <a:rPr lang="en-US" sz="2400">
                          <a:effectLst/>
                        </a:rPr>
                        <a:t>8</a:t>
                      </a:r>
                      <a:endParaRPr lang="el-GR" sz="2400">
                        <a:effectLst/>
                        <a:latin typeface="Times New Roman"/>
                        <a:ea typeface="Times New Roman"/>
                      </a:endParaRPr>
                    </a:p>
                  </a:txBody>
                  <a:tcPr marL="68580" marR="68580" marT="0" marB="0"/>
                </a:tc>
                <a:tc>
                  <a:txBody>
                    <a:bodyPr/>
                    <a:lstStyle/>
                    <a:p>
                      <a:pPr algn="just">
                        <a:spcAft>
                          <a:spcPts val="0"/>
                        </a:spcAft>
                      </a:pPr>
                      <a:r>
                        <a:rPr lang="en-US" sz="2400" dirty="0">
                          <a:effectLst/>
                        </a:rPr>
                        <a:t>-2</a:t>
                      </a:r>
                      <a:endParaRPr lang="el-GR" sz="2400" dirty="0">
                        <a:effectLst/>
                        <a:latin typeface="Times New Roman"/>
                        <a:ea typeface="Times New Roman"/>
                      </a:endParaRPr>
                    </a:p>
                  </a:txBody>
                  <a:tcPr marL="68580" marR="68580" marT="0" marB="0"/>
                </a:tc>
                <a:tc>
                  <a:txBody>
                    <a:bodyPr/>
                    <a:lstStyle/>
                    <a:p>
                      <a:pPr algn="just">
                        <a:spcAft>
                          <a:spcPts val="0"/>
                        </a:spcAft>
                      </a:pPr>
                      <a:r>
                        <a:rPr lang="en-US" sz="2400">
                          <a:effectLst/>
                        </a:rPr>
                        <a:t> </a:t>
                      </a:r>
                      <a:endParaRPr lang="el-GR" sz="2400">
                        <a:effectLst/>
                        <a:latin typeface="Times New Roman"/>
                        <a:ea typeface="Times New Roman"/>
                      </a:endParaRPr>
                    </a:p>
                  </a:txBody>
                  <a:tcPr marL="68580" marR="68580" marT="0" marB="0"/>
                </a:tc>
                <a:tc>
                  <a:txBody>
                    <a:bodyPr/>
                    <a:lstStyle/>
                    <a:p>
                      <a:pPr algn="just">
                        <a:spcAft>
                          <a:spcPts val="0"/>
                        </a:spcAft>
                      </a:pPr>
                      <a:r>
                        <a:rPr lang="en-US" sz="2400">
                          <a:effectLst/>
                        </a:rPr>
                        <a:t> </a:t>
                      </a:r>
                      <a:endParaRPr lang="el-GR" sz="2400">
                        <a:effectLst/>
                        <a:latin typeface="Times New Roman"/>
                        <a:ea typeface="Times New Roman"/>
                      </a:endParaRPr>
                    </a:p>
                  </a:txBody>
                  <a:tcPr marL="68580" marR="68580" marT="0" marB="0"/>
                </a:tc>
                <a:tc>
                  <a:txBody>
                    <a:bodyPr/>
                    <a:lstStyle/>
                    <a:p>
                      <a:pPr algn="just">
                        <a:spcAft>
                          <a:spcPts val="0"/>
                        </a:spcAft>
                      </a:pPr>
                      <a:r>
                        <a:rPr lang="en-US" sz="2400">
                          <a:effectLst/>
                        </a:rPr>
                        <a:t> </a:t>
                      </a:r>
                      <a:endParaRPr lang="el-GR" sz="2400">
                        <a:effectLst/>
                        <a:latin typeface="Times New Roman"/>
                        <a:ea typeface="Times New Roman"/>
                      </a:endParaRPr>
                    </a:p>
                  </a:txBody>
                  <a:tcPr marL="68580" marR="68580" marT="0" marB="0"/>
                </a:tc>
                <a:tc>
                  <a:txBody>
                    <a:bodyPr/>
                    <a:lstStyle/>
                    <a:p>
                      <a:pPr algn="just">
                        <a:spcAft>
                          <a:spcPts val="0"/>
                        </a:spcAft>
                      </a:pPr>
                      <a:r>
                        <a:rPr lang="en-US" sz="2400">
                          <a:effectLst/>
                        </a:rPr>
                        <a:t> </a:t>
                      </a:r>
                      <a:endParaRPr lang="el-GR" sz="2400">
                        <a:effectLst/>
                        <a:latin typeface="Times New Roman"/>
                        <a:ea typeface="Times New Roman"/>
                      </a:endParaRPr>
                    </a:p>
                  </a:txBody>
                  <a:tcPr marL="68580" marR="68580" marT="0" marB="0"/>
                </a:tc>
                <a:tc>
                  <a:txBody>
                    <a:bodyPr/>
                    <a:lstStyle/>
                    <a:p>
                      <a:pPr algn="just">
                        <a:spcAft>
                          <a:spcPts val="0"/>
                        </a:spcAft>
                      </a:pPr>
                      <a:r>
                        <a:rPr lang="en-US" sz="2400">
                          <a:effectLst/>
                        </a:rPr>
                        <a:t> </a:t>
                      </a:r>
                      <a:endParaRPr lang="el-GR" sz="2400">
                        <a:effectLst/>
                        <a:latin typeface="Times New Roman"/>
                        <a:ea typeface="Times New Roman"/>
                      </a:endParaRPr>
                    </a:p>
                  </a:txBody>
                  <a:tcPr marL="68580" marR="68580" marT="0" marB="0"/>
                </a:tc>
              </a:tr>
              <a:tr h="919452">
                <a:tc>
                  <a:txBody>
                    <a:bodyPr/>
                    <a:lstStyle/>
                    <a:p>
                      <a:pPr algn="just">
                        <a:spcAft>
                          <a:spcPts val="0"/>
                        </a:spcAft>
                      </a:pPr>
                      <a:r>
                        <a:rPr lang="en-US" sz="2400">
                          <a:effectLst/>
                        </a:rPr>
                        <a:t>6.2</a:t>
                      </a:r>
                      <a:endParaRPr lang="el-GR" sz="2400">
                        <a:effectLst/>
                        <a:latin typeface="Times New Roman"/>
                        <a:ea typeface="Times New Roman"/>
                      </a:endParaRPr>
                    </a:p>
                  </a:txBody>
                  <a:tcPr marL="68580" marR="68580" marT="0" marB="0"/>
                </a:tc>
                <a:tc>
                  <a:txBody>
                    <a:bodyPr/>
                    <a:lstStyle/>
                    <a:p>
                      <a:pPr algn="just">
                        <a:spcAft>
                          <a:spcPts val="0"/>
                        </a:spcAft>
                      </a:pPr>
                      <a:r>
                        <a:rPr lang="en-US" sz="2400">
                          <a:effectLst/>
                        </a:rPr>
                        <a:t>-4</a:t>
                      </a:r>
                      <a:endParaRPr lang="el-GR" sz="2400">
                        <a:effectLst/>
                        <a:latin typeface="Times New Roman"/>
                        <a:ea typeface="Times New Roman"/>
                      </a:endParaRPr>
                    </a:p>
                  </a:txBody>
                  <a:tcPr marL="68580" marR="68580" marT="0" marB="0"/>
                </a:tc>
                <a:tc>
                  <a:txBody>
                    <a:bodyPr/>
                    <a:lstStyle/>
                    <a:p>
                      <a:pPr algn="just">
                        <a:spcAft>
                          <a:spcPts val="0"/>
                        </a:spcAft>
                      </a:pPr>
                      <a:r>
                        <a:rPr lang="en-US" sz="2400" dirty="0">
                          <a:effectLst/>
                        </a:rPr>
                        <a:t>10</a:t>
                      </a:r>
                      <a:endParaRPr lang="el-GR" sz="2400" dirty="0">
                        <a:effectLst/>
                        <a:latin typeface="Times New Roman"/>
                        <a:ea typeface="Times New Roman"/>
                      </a:endParaRPr>
                    </a:p>
                  </a:txBody>
                  <a:tcPr marL="68580" marR="68580" marT="0" marB="0"/>
                </a:tc>
                <a:tc>
                  <a:txBody>
                    <a:bodyPr/>
                    <a:lstStyle/>
                    <a:p>
                      <a:pPr algn="just">
                        <a:spcAft>
                          <a:spcPts val="0"/>
                        </a:spcAft>
                      </a:pPr>
                      <a:r>
                        <a:rPr lang="en-US"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n-US"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n-US"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n-US" sz="2400" dirty="0">
                          <a:effectLst/>
                        </a:rPr>
                        <a:t> </a:t>
                      </a:r>
                      <a:endParaRPr lang="el-GR" sz="2400" dirty="0">
                        <a:effectLst/>
                        <a:latin typeface="Times New Roman"/>
                        <a:ea typeface="Times New Roman"/>
                      </a:endParaRPr>
                    </a:p>
                  </a:txBody>
                  <a:tcPr marL="68580" marR="68580" marT="0" marB="0"/>
                </a:tc>
                <a:tc>
                  <a:txBody>
                    <a:bodyPr/>
                    <a:lstStyle/>
                    <a:p>
                      <a:pPr algn="just">
                        <a:spcAft>
                          <a:spcPts val="0"/>
                        </a:spcAft>
                      </a:pPr>
                      <a:r>
                        <a:rPr lang="en-US" sz="2400" dirty="0">
                          <a:effectLst/>
                        </a:rPr>
                        <a:t> </a:t>
                      </a:r>
                      <a:endParaRPr lang="el-GR" sz="2400" dirty="0">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36602810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shade val="94000"/>
                <a:satMod val="114000"/>
                <a:lumMod val="96000"/>
              </a:schemeClr>
            </a:gs>
            <a:gs pos="76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4" name="Ορθογώνιο 3"/>
          <p:cNvSpPr/>
          <p:nvPr/>
        </p:nvSpPr>
        <p:spPr>
          <a:xfrm>
            <a:off x="611188" y="404813"/>
            <a:ext cx="7993062" cy="5832499"/>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4427984" y="0"/>
            <a:ext cx="3672408" cy="548680"/>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a:ln w="12700">
                  <a:solidFill>
                    <a:schemeClr val="tx2">
                      <a:satMod val="155000"/>
                    </a:schemeClr>
                  </a:solidFill>
                  <a:prstDash val="solid"/>
                </a:ln>
                <a:solidFill>
                  <a:srgbClr val="9ADD15"/>
                </a:solidFill>
                <a:effectLst>
                  <a:outerShdw blurRad="41275" dist="20320" dir="1800000" algn="tl" rotWithShape="0">
                    <a:srgbClr val="000000">
                      <a:alpha val="40000"/>
                    </a:srgbClr>
                  </a:outerShdw>
                </a:effectLst>
                <a:latin typeface="Verdana" pitchFamily="34" charset="0"/>
                <a:ea typeface="Verdana" pitchFamily="34" charset="0"/>
                <a:cs typeface="Verdana" pitchFamily="34" charset="0"/>
              </a:rPr>
              <a:t>Ιστορία της </a:t>
            </a:r>
            <a:r>
              <a:rPr lang="en-US" sz="2000" b="1" dirty="0">
                <a:ln w="12700">
                  <a:solidFill>
                    <a:schemeClr val="tx2">
                      <a:satMod val="155000"/>
                    </a:schemeClr>
                  </a:solidFill>
                  <a:prstDash val="solid"/>
                </a:ln>
                <a:solidFill>
                  <a:srgbClr val="9ADD15"/>
                </a:solidFill>
                <a:effectLst>
                  <a:outerShdw blurRad="41275" dist="20320" dir="1800000" algn="tl" rotWithShape="0">
                    <a:srgbClr val="000000">
                      <a:alpha val="40000"/>
                    </a:srgbClr>
                  </a:outerShdw>
                </a:effectLst>
                <a:latin typeface="Verdana" pitchFamily="34" charset="0"/>
                <a:ea typeface="Verdana" pitchFamily="34" charset="0"/>
                <a:cs typeface="Verdana" pitchFamily="34" charset="0"/>
              </a:rPr>
              <a:t>Python</a:t>
            </a:r>
            <a:endParaRPr lang="el-GR" sz="2000" b="1" dirty="0">
              <a:ln w="12700">
                <a:solidFill>
                  <a:schemeClr val="tx2">
                    <a:satMod val="155000"/>
                  </a:schemeClr>
                </a:solidFill>
                <a:prstDash val="solid"/>
              </a:ln>
              <a:solidFill>
                <a:srgbClr val="9ADD15"/>
              </a:solidFill>
              <a:effectLst>
                <a:outerShdw blurRad="41275" dist="20320" dir="1800000" algn="tl" rotWithShape="0">
                  <a:srgbClr val="000000">
                    <a:alpha val="40000"/>
                  </a:srgbClr>
                </a:outerShdw>
              </a:effectLst>
              <a:latin typeface="Verdana" pitchFamily="34" charset="0"/>
              <a:ea typeface="Verdana" pitchFamily="34" charset="0"/>
              <a:cs typeface="Verdana" pitchFamily="34" charset="0"/>
            </a:endParaRPr>
          </a:p>
        </p:txBody>
      </p:sp>
      <p:sp>
        <p:nvSpPr>
          <p:cNvPr id="5" name="TextBox 4"/>
          <p:cNvSpPr txBox="1"/>
          <p:nvPr/>
        </p:nvSpPr>
        <p:spPr>
          <a:xfrm>
            <a:off x="611188" y="1177925"/>
            <a:ext cx="7993062" cy="4431983"/>
          </a:xfrm>
          <a:prstGeom prst="rect">
            <a:avLst/>
          </a:prstGeom>
          <a:noFill/>
        </p:spPr>
        <p:txBody>
          <a:bodyPr>
            <a:spAutoFit/>
          </a:bodyPr>
          <a:lstStyle/>
          <a:p>
            <a:pPr marL="342900" indent="-342900">
              <a:spcAft>
                <a:spcPts val="1200"/>
              </a:spcAft>
              <a:buFont typeface="Arial" pitchFamily="34" charset="0"/>
              <a:buChar char="•"/>
            </a:pPr>
            <a:r>
              <a:rPr lang="en-US" sz="2800" dirty="0" smtClean="0"/>
              <a:t>Python</a:t>
            </a:r>
            <a:r>
              <a:rPr lang="el-GR" sz="2800" dirty="0" smtClean="0"/>
              <a:t> </a:t>
            </a:r>
            <a:r>
              <a:rPr lang="el-GR" sz="2800" dirty="0"/>
              <a:t>1.0 κυκλοφόρησε το </a:t>
            </a:r>
            <a:r>
              <a:rPr lang="el-GR" sz="2800" dirty="0" smtClean="0"/>
              <a:t>1994</a:t>
            </a:r>
            <a:endParaRPr lang="en-US" sz="2800" dirty="0" smtClean="0"/>
          </a:p>
          <a:p>
            <a:pPr marL="342900" indent="-342900">
              <a:spcAft>
                <a:spcPts val="1200"/>
              </a:spcAft>
              <a:buFont typeface="Arial" pitchFamily="34" charset="0"/>
              <a:buChar char="•"/>
            </a:pPr>
            <a:r>
              <a:rPr lang="en-US" sz="2800" dirty="0" smtClean="0"/>
              <a:t>Python </a:t>
            </a:r>
            <a:r>
              <a:rPr lang="el-GR" sz="2800" dirty="0"/>
              <a:t>2.0 κυκλοφόρησε το</a:t>
            </a:r>
            <a:r>
              <a:rPr lang="el-GR" sz="2800" dirty="0" smtClean="0"/>
              <a:t> </a:t>
            </a:r>
            <a:r>
              <a:rPr lang="el-GR" sz="2800" dirty="0"/>
              <a:t>2000. </a:t>
            </a:r>
            <a:endParaRPr lang="en-US" sz="2800" dirty="0" smtClean="0"/>
          </a:p>
          <a:p>
            <a:pPr marL="342900" indent="-342900">
              <a:spcAft>
                <a:spcPts val="1200"/>
              </a:spcAft>
              <a:buFont typeface="Arial" pitchFamily="34" charset="0"/>
              <a:buChar char="•"/>
            </a:pPr>
            <a:r>
              <a:rPr lang="en-US" sz="2800" dirty="0" smtClean="0"/>
              <a:t>Python </a:t>
            </a:r>
            <a:r>
              <a:rPr lang="el-GR" sz="2800" dirty="0"/>
              <a:t>3.0 κυκλοφόρησε το</a:t>
            </a:r>
            <a:r>
              <a:rPr lang="el-GR" sz="2800" dirty="0" smtClean="0"/>
              <a:t> </a:t>
            </a:r>
            <a:r>
              <a:rPr lang="el-GR" sz="2800" dirty="0"/>
              <a:t>2008 κυκλοφόρησε </a:t>
            </a:r>
            <a:r>
              <a:rPr lang="el-GR" sz="2800" dirty="0" smtClean="0"/>
              <a:t>αλλά </a:t>
            </a:r>
            <a:r>
              <a:rPr lang="el-GR" sz="2800" dirty="0"/>
              <a:t>μέχρι σήμερα δεν έχει αντικαταστήσει την Python 2.</a:t>
            </a:r>
            <a:r>
              <a:rPr lang="en-US" sz="2800" dirty="0" smtClean="0"/>
              <a:t>x</a:t>
            </a:r>
            <a:r>
              <a:rPr lang="el-GR" sz="2800" dirty="0"/>
              <a:t>,</a:t>
            </a:r>
            <a:r>
              <a:rPr lang="en-US" sz="2800" dirty="0" smtClean="0"/>
              <a:t> </a:t>
            </a:r>
            <a:r>
              <a:rPr lang="el-GR" sz="2800" dirty="0" smtClean="0"/>
              <a:t>διότι </a:t>
            </a:r>
            <a:r>
              <a:rPr lang="el-GR" sz="2800" dirty="0"/>
              <a:t>υπάρχει ένας μεγάλος όγκος από βιβλιοθήκες και λογισμικό της Python 2.</a:t>
            </a:r>
            <a:r>
              <a:rPr lang="en-US" sz="2800" dirty="0"/>
              <a:t>x</a:t>
            </a:r>
            <a:r>
              <a:rPr lang="el-GR" sz="2800" dirty="0"/>
              <a:t> που δεν έχει μεταφερθεί στην Python 3.</a:t>
            </a:r>
            <a:r>
              <a:rPr lang="en-US" sz="2800" dirty="0"/>
              <a:t>x</a:t>
            </a:r>
            <a:r>
              <a:rPr lang="el-GR" sz="2800" dirty="0"/>
              <a:t>. </a:t>
            </a:r>
            <a:endParaRPr lang="en-US" sz="2800" dirty="0" smtClean="0"/>
          </a:p>
          <a:p>
            <a:pPr marL="342900" indent="-342900">
              <a:spcAft>
                <a:spcPts val="1200"/>
              </a:spcAft>
              <a:buFont typeface="Arial" pitchFamily="34" charset="0"/>
              <a:buChar char="•"/>
            </a:pPr>
            <a:r>
              <a:rPr lang="el-GR" sz="2800" dirty="0" smtClean="0"/>
              <a:t>Πρόσφατη έκδοση </a:t>
            </a:r>
            <a:r>
              <a:rPr lang="en-US" sz="2800" dirty="0" smtClean="0"/>
              <a:t>Python</a:t>
            </a:r>
            <a:r>
              <a:rPr lang="el-GR" sz="2800" dirty="0" smtClean="0"/>
              <a:t> 3</a:t>
            </a:r>
            <a:r>
              <a:rPr lang="en-US" sz="2800" dirty="0" smtClean="0"/>
              <a:t>.8.1</a:t>
            </a:r>
            <a:endParaRPr lang="el-GR" sz="2000" dirty="0">
              <a:effectLst>
                <a:outerShdw blurRad="38100" dist="38100" dir="2700000" algn="tl">
                  <a:srgbClr val="FFFFFF"/>
                </a:outerShdw>
              </a:effectLst>
              <a:latin typeface="Century Gothic" pitchFamily="34"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908050"/>
            <a:ext cx="8135938" cy="4555093"/>
          </a:xfrm>
          <a:prstGeom prst="rect">
            <a:avLst/>
          </a:prstGeom>
          <a:noFill/>
        </p:spPr>
        <p:txBody>
          <a:bodyPr>
            <a:spAutoFit/>
          </a:bodyPr>
          <a:lstStyle/>
          <a:p>
            <a:pPr lvl="0"/>
            <a:r>
              <a:rPr lang="el-GR" sz="2000" b="1" dirty="0"/>
              <a:t>Ποιες από τις παρακάτω συνθήκες είναι αληθείς αν α=5, β=9, γ=14 και δ=18</a:t>
            </a:r>
            <a:endParaRPr lang="el-GR" sz="2000" dirty="0"/>
          </a:p>
          <a:p>
            <a:r>
              <a:rPr lang="en-US" sz="2000" b="1" dirty="0"/>
              <a:t>i. not (α = 10) </a:t>
            </a:r>
            <a:endParaRPr lang="el-GR" sz="2000" dirty="0"/>
          </a:p>
          <a:p>
            <a:r>
              <a:rPr lang="en-US" sz="2000" b="1" dirty="0"/>
              <a:t>ii. α-β &lt;= 0 and δ&gt;15</a:t>
            </a:r>
            <a:endParaRPr lang="el-GR" sz="2000" dirty="0"/>
          </a:p>
          <a:p>
            <a:r>
              <a:rPr lang="en-US" sz="2000" b="1" dirty="0"/>
              <a:t>iii. α = γ – β or δ&gt;γ </a:t>
            </a:r>
            <a:endParaRPr lang="el-GR" sz="2000" dirty="0"/>
          </a:p>
          <a:p>
            <a:r>
              <a:rPr lang="en-US" sz="2000" b="1" dirty="0"/>
              <a:t>iv. not ( α&lt;&gt; 20 and 18 = δ )</a:t>
            </a:r>
            <a:endParaRPr lang="el-GR" sz="2000" dirty="0"/>
          </a:p>
          <a:p>
            <a:pPr>
              <a:spcAft>
                <a:spcPts val="1200"/>
              </a:spcAft>
            </a:pPr>
            <a:endParaRPr lang="el-GR" sz="2000" dirty="0" smtClean="0">
              <a:effectLst>
                <a:outerShdw blurRad="38100" dist="38100" dir="2700000" algn="tl">
                  <a:srgbClr val="000000">
                    <a:alpha val="43137"/>
                  </a:srgbClr>
                </a:outerShdw>
              </a:effectLst>
              <a:latin typeface="+mn-lt"/>
            </a:endParaRPr>
          </a:p>
          <a:p>
            <a:pPr lvl="0"/>
            <a:r>
              <a:rPr lang="el-GR" sz="2000" b="1" dirty="0"/>
              <a:t>Αντιστρέψτε τις παρακάτω λογικές συνθήκες χωρίς τη χρήση του λογικού τελεστή </a:t>
            </a:r>
            <a:r>
              <a:rPr lang="en-US" sz="2000" b="1" dirty="0"/>
              <a:t>not</a:t>
            </a:r>
            <a:r>
              <a:rPr lang="el-GR" sz="2000" b="1" dirty="0"/>
              <a:t>.</a:t>
            </a:r>
            <a:endParaRPr lang="el-GR" sz="2000" dirty="0"/>
          </a:p>
          <a:p>
            <a:r>
              <a:rPr lang="en-US" sz="2000" b="1" dirty="0"/>
              <a:t>i. α = 10</a:t>
            </a:r>
            <a:endParaRPr lang="el-GR" sz="2000" dirty="0"/>
          </a:p>
          <a:p>
            <a:r>
              <a:rPr lang="en-US" sz="2000" b="1" dirty="0"/>
              <a:t>ii. α-β &lt;= 0 and δ &gt; 12</a:t>
            </a:r>
            <a:endParaRPr lang="el-GR" sz="2000" dirty="0"/>
          </a:p>
          <a:p>
            <a:r>
              <a:rPr lang="en-US" sz="2000" b="1" dirty="0"/>
              <a:t>iii. α = γ or δ&lt;γ</a:t>
            </a:r>
            <a:endParaRPr lang="el-GR" sz="2000" dirty="0"/>
          </a:p>
          <a:p>
            <a:r>
              <a:rPr lang="en-US" sz="2000" b="1" dirty="0"/>
              <a:t>iv. not (α &lt;&gt; 10 and 20 = δ)</a:t>
            </a:r>
            <a:endParaRPr lang="el-GR" sz="2000" dirty="0"/>
          </a:p>
          <a:p>
            <a:pPr>
              <a:spcAft>
                <a:spcPts val="1200"/>
              </a:spcAft>
            </a:pPr>
            <a:endParaRPr lang="el-GR" sz="2000" dirty="0">
              <a:effectLst>
                <a:outerShdw blurRad="38100" dist="38100" dir="2700000" algn="tl">
                  <a:srgbClr val="000000">
                    <a:alpha val="43137"/>
                  </a:srgbClr>
                </a:outerShdw>
              </a:effectLst>
              <a:latin typeface="+mn-lt"/>
            </a:endParaRPr>
          </a:p>
        </p:txBody>
      </p:sp>
      <p:sp>
        <p:nvSpPr>
          <p:cNvPr id="2" name="Ορθογώνιο 1"/>
          <p:cNvSpPr/>
          <p:nvPr/>
        </p:nvSpPr>
        <p:spPr>
          <a:xfrm>
            <a:off x="4860032" y="35481"/>
            <a:ext cx="1359668" cy="400110"/>
          </a:xfrm>
          <a:prstGeom prst="rect">
            <a:avLst/>
          </a:prstGeom>
        </p:spPr>
        <p:txBody>
          <a:bodyPr wrap="none">
            <a:spAutoFit/>
          </a:bodyPr>
          <a:lstStyle/>
          <a:p>
            <a:r>
              <a:rPr lang="el-GR" sz="2000" b="1" dirty="0" smtClean="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ΑΣΚΗΣΗ</a:t>
            </a:r>
            <a:endParaRPr lang="el-GR" sz="2000"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63548187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6" name="Ορθογώνιο 5"/>
          <p:cNvSpPr/>
          <p:nvPr/>
        </p:nvSpPr>
        <p:spPr>
          <a:xfrm>
            <a:off x="4788024" y="0"/>
            <a:ext cx="1359668" cy="400110"/>
          </a:xfrm>
          <a:prstGeom prst="rect">
            <a:avLst/>
          </a:prstGeom>
        </p:spPr>
        <p:txBody>
          <a:bodyPr wrap="none">
            <a:spAutoFit/>
          </a:bodyPr>
          <a:lstStyle/>
          <a:p>
            <a:r>
              <a:rPr lang="el-GR" sz="2000" b="1" dirty="0" smtClean="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ΑΣΚΗΣΗ</a:t>
            </a:r>
            <a:endParaRPr lang="el-GR" sz="2000"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7" name="TextBox 6"/>
          <p:cNvSpPr txBox="1"/>
          <p:nvPr/>
        </p:nvSpPr>
        <p:spPr>
          <a:xfrm>
            <a:off x="539750" y="620688"/>
            <a:ext cx="8064500" cy="3785652"/>
          </a:xfrm>
          <a:prstGeom prst="rect">
            <a:avLst/>
          </a:prstGeom>
          <a:noFill/>
        </p:spPr>
        <p:txBody>
          <a:bodyPr wrap="square" rtlCol="0">
            <a:spAutoFit/>
          </a:bodyPr>
          <a:lstStyle/>
          <a:p>
            <a:pPr lvl="0"/>
            <a:r>
              <a:rPr lang="el-GR" sz="2400" b="1" dirty="0"/>
              <a:t>Ένας πωλητής έχει καταγράψει όλους τους πελάτες του σε έναν υπολογιστή και θέλει να βρει αυτούς που είναι :</a:t>
            </a:r>
            <a:endParaRPr lang="el-GR" sz="2400" dirty="0"/>
          </a:p>
          <a:p>
            <a:pPr marL="723900" lvl="0" indent="-450850">
              <a:buFont typeface="+mj-lt"/>
              <a:buAutoNum type="arabicPeriod"/>
            </a:pPr>
            <a:r>
              <a:rPr lang="en-US" sz="2400" b="1" dirty="0" err="1"/>
              <a:t>μετ</a:t>
            </a:r>
            <a:r>
              <a:rPr lang="en-US" sz="2400" b="1" dirty="0"/>
              <a:t>αξύ 20 και 50 χρονών,</a:t>
            </a:r>
            <a:endParaRPr lang="el-GR" sz="2400" dirty="0"/>
          </a:p>
          <a:p>
            <a:pPr marL="723900" lvl="0" indent="-450850">
              <a:buFont typeface="+mj-lt"/>
              <a:buAutoNum type="arabicPeriod"/>
            </a:pPr>
            <a:r>
              <a:rPr lang="el-GR" sz="2400" b="1" dirty="0"/>
              <a:t>κάτω από 20 ή πάνω από 50 χρονών,</a:t>
            </a:r>
            <a:endParaRPr lang="el-GR" sz="2400" dirty="0"/>
          </a:p>
          <a:p>
            <a:pPr marL="723900" lvl="0" indent="-450850">
              <a:buFont typeface="+mj-lt"/>
              <a:buAutoNum type="arabicPeriod"/>
            </a:pPr>
            <a:r>
              <a:rPr lang="en-US" sz="2400" b="1" dirty="0"/>
              <a:t>20, 25 ή 35 </a:t>
            </a:r>
            <a:r>
              <a:rPr lang="en-US" sz="2400" b="1" dirty="0" err="1"/>
              <a:t>χρονών</a:t>
            </a:r>
            <a:r>
              <a:rPr lang="en-US" sz="2400" b="1" dirty="0"/>
              <a:t>,</a:t>
            </a:r>
            <a:endParaRPr lang="el-GR" sz="2400" dirty="0"/>
          </a:p>
          <a:p>
            <a:pPr marL="723900" lvl="0" indent="-450850">
              <a:buFont typeface="+mj-lt"/>
              <a:buAutoNum type="arabicPeriod"/>
            </a:pPr>
            <a:r>
              <a:rPr lang="el-GR" sz="2400" b="1" dirty="0"/>
              <a:t>μεταξύ 25 και 30 ή 45 και 50 χρονών,</a:t>
            </a:r>
            <a:endParaRPr lang="el-GR" sz="2400" dirty="0"/>
          </a:p>
          <a:p>
            <a:pPr marL="723900" lvl="0" indent="-450850">
              <a:buFont typeface="+mj-lt"/>
              <a:buAutoNum type="arabicPeriod"/>
            </a:pPr>
            <a:r>
              <a:rPr lang="el-GR" sz="2400" b="1" dirty="0"/>
              <a:t>αυτούς που δεν είναι 30 ούτε 40 χρονών.</a:t>
            </a:r>
            <a:endParaRPr lang="el-GR" sz="2400" dirty="0"/>
          </a:p>
          <a:p>
            <a:r>
              <a:rPr lang="el-GR" sz="2400" b="1" dirty="0"/>
              <a:t>Να δοθούν οι λογικές συνθήκες που ελέγχουν τις παραπάνω προτάσεις.</a:t>
            </a:r>
            <a:endParaRPr lang="el-GR" sz="2400" dirty="0"/>
          </a:p>
        </p:txBody>
      </p:sp>
    </p:spTree>
    <p:extLst>
      <p:ext uri="{BB962C8B-B14F-4D97-AF65-F5344CB8AC3E}">
        <p14:creationId xmlns:p14="http://schemas.microsoft.com/office/powerpoint/2010/main" val="31088367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813"/>
            <a:ext cx="8064698"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611560" y="860425"/>
            <a:ext cx="7992690" cy="4154984"/>
          </a:xfrm>
          <a:prstGeom prst="rect">
            <a:avLst/>
          </a:prstGeom>
          <a:noFill/>
        </p:spPr>
        <p:txBody>
          <a:bodyPr wrap="square">
            <a:spAutoFit/>
          </a:bodyPr>
          <a:lstStyle/>
          <a:p>
            <a:r>
              <a:rPr lang="en-US" sz="2400" dirty="0" smtClean="0"/>
              <a:t>H</a:t>
            </a:r>
            <a:r>
              <a:rPr lang="el-GR" sz="2400" dirty="0" smtClean="0"/>
              <a:t> </a:t>
            </a:r>
            <a:r>
              <a:rPr lang="el-GR" sz="2400" dirty="0"/>
              <a:t>εγκατάσταση της </a:t>
            </a:r>
            <a:r>
              <a:rPr lang="en-US" sz="2400" dirty="0" smtClean="0"/>
              <a:t>Pytho</a:t>
            </a:r>
            <a:r>
              <a:rPr lang="en-US" sz="2400" dirty="0"/>
              <a:t>n</a:t>
            </a:r>
            <a:r>
              <a:rPr lang="el-GR" sz="2400" dirty="0" smtClean="0"/>
              <a:t> γίνεται από </a:t>
            </a:r>
            <a:r>
              <a:rPr lang="el-GR" sz="2400" dirty="0"/>
              <a:t>την </a:t>
            </a:r>
            <a:r>
              <a:rPr lang="el-GR" sz="2400" dirty="0" smtClean="0"/>
              <a:t>ιστοσελίδα</a:t>
            </a:r>
          </a:p>
          <a:p>
            <a:endParaRPr lang="el-GR" sz="2400" dirty="0" smtClean="0"/>
          </a:p>
          <a:p>
            <a:pPr algn="ctr"/>
            <a:r>
              <a:rPr lang="el-GR" sz="2400" dirty="0" smtClean="0"/>
              <a:t> </a:t>
            </a:r>
            <a:r>
              <a:rPr lang="el-GR" sz="2400" b="1" dirty="0" err="1"/>
              <a:t>www.python.org</a:t>
            </a:r>
            <a:r>
              <a:rPr lang="el-GR" sz="2400" b="1" dirty="0"/>
              <a:t> </a:t>
            </a:r>
            <a:endParaRPr lang="el-GR" sz="2400" b="1" dirty="0" smtClean="0"/>
          </a:p>
          <a:p>
            <a:endParaRPr lang="el-GR" sz="2400" dirty="0" smtClean="0"/>
          </a:p>
          <a:p>
            <a:r>
              <a:rPr lang="el-GR" sz="2400" dirty="0" smtClean="0"/>
              <a:t>κατεβάζουμε </a:t>
            </a:r>
            <a:r>
              <a:rPr lang="el-GR" sz="2400" dirty="0"/>
              <a:t>(</a:t>
            </a:r>
            <a:r>
              <a:rPr lang="el-GR" sz="2400" dirty="0" err="1"/>
              <a:t>Downloads</a:t>
            </a:r>
            <a:r>
              <a:rPr lang="el-GR" sz="2400" dirty="0"/>
              <a:t>) και εκτελούμε το αρχείο εγκατάστασης της έκδοσης (</a:t>
            </a:r>
            <a:r>
              <a:rPr lang="en-US" sz="2400" dirty="0"/>
              <a:t>version</a:t>
            </a:r>
            <a:r>
              <a:rPr lang="el-GR" sz="2400" dirty="0"/>
              <a:t>) που επιθυμούμε. </a:t>
            </a:r>
          </a:p>
          <a:p>
            <a:endParaRPr lang="el-GR" sz="2400" dirty="0" smtClean="0"/>
          </a:p>
          <a:p>
            <a:r>
              <a:rPr lang="en-US" sz="2400" dirty="0" smtClean="0"/>
              <a:t>H</a:t>
            </a:r>
            <a:r>
              <a:rPr lang="el-GR" sz="2400" dirty="0" smtClean="0"/>
              <a:t> </a:t>
            </a:r>
            <a:r>
              <a:rPr lang="el-GR" sz="2400" dirty="0"/>
              <a:t>Python για την συγγραφή ενός προγράμματος προσφέρει και ένα ολοκληρωμένο περιβάλλον ανάπτυξης εφαρμογών (IDE), το οποίο ονομάζεται IDLE (</a:t>
            </a:r>
            <a:r>
              <a:rPr lang="el-GR" sz="2400" dirty="0" err="1"/>
              <a:t>Integrated</a:t>
            </a:r>
            <a:r>
              <a:rPr lang="el-GR" sz="2400" dirty="0"/>
              <a:t> </a:t>
            </a:r>
            <a:r>
              <a:rPr lang="el-GR" sz="2400" dirty="0" err="1"/>
              <a:t>DeveLopment</a:t>
            </a:r>
            <a:r>
              <a:rPr lang="el-GR" sz="2400" dirty="0"/>
              <a:t> </a:t>
            </a:r>
            <a:r>
              <a:rPr lang="el-GR" sz="2400" dirty="0" err="1"/>
              <a:t>Environment</a:t>
            </a:r>
            <a:r>
              <a:rPr lang="el-GR" sz="2400" dirty="0"/>
              <a:t>) και περιλαμβάνει: </a:t>
            </a:r>
          </a:p>
        </p:txBody>
      </p:sp>
      <p:sp>
        <p:nvSpPr>
          <p:cNvPr id="2" name="Ορθογώνιο 1"/>
          <p:cNvSpPr/>
          <p:nvPr/>
        </p:nvSpPr>
        <p:spPr>
          <a:xfrm>
            <a:off x="4601278" y="-31129"/>
            <a:ext cx="3619902" cy="369332"/>
          </a:xfrm>
          <a:prstGeom prst="rect">
            <a:avLst/>
          </a:prstGeom>
        </p:spPr>
        <p:txBody>
          <a:bodyPr wrap="none">
            <a:spAutoFit/>
          </a:bodyPr>
          <a:lstStyle/>
          <a:p>
            <a:pPr algn="ctr" fontAlgn="auto">
              <a:spcBef>
                <a:spcPts val="0"/>
              </a:spcBef>
              <a:spcAft>
                <a:spcPts val="0"/>
              </a:spcAft>
              <a:defRPr/>
            </a:pPr>
            <a:r>
              <a:rPr lang="el-GR"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Η εγκατάσταση της </a:t>
            </a:r>
            <a:r>
              <a:rPr lang="en-US"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Python</a:t>
            </a:r>
            <a:endParaRPr lang="el-GR"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2771800" y="-72008"/>
            <a:ext cx="5616624" cy="764704"/>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Παράθυρο διερμηνευτή της Python</a:t>
            </a:r>
            <a:endParaRPr lang="el-GR" sz="2000"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5" name="TextBox 4"/>
          <p:cNvSpPr txBox="1"/>
          <p:nvPr/>
        </p:nvSpPr>
        <p:spPr>
          <a:xfrm>
            <a:off x="539750" y="574675"/>
            <a:ext cx="8135938" cy="2804999"/>
          </a:xfrm>
          <a:prstGeom prst="rect">
            <a:avLst/>
          </a:prstGeom>
          <a:noFill/>
        </p:spPr>
        <p:txBody>
          <a:bodyPr>
            <a:spAutoFit/>
          </a:bodyPr>
          <a:lstStyle/>
          <a:p>
            <a:pPr lvl="0" fontAlgn="auto">
              <a:lnSpc>
                <a:spcPct val="150000"/>
              </a:lnSpc>
              <a:spcBef>
                <a:spcPts val="0"/>
              </a:spcBef>
              <a:spcAft>
                <a:spcPts val="0"/>
              </a:spcAft>
              <a:defRPr/>
            </a:pPr>
            <a:endParaRPr lang="el-GR" sz="2000" dirty="0" smtClean="0"/>
          </a:p>
          <a:p>
            <a:pPr lvl="0" fontAlgn="auto">
              <a:lnSpc>
                <a:spcPct val="150000"/>
              </a:lnSpc>
              <a:spcBef>
                <a:spcPts val="0"/>
              </a:spcBef>
              <a:spcAft>
                <a:spcPts val="0"/>
              </a:spcAft>
              <a:defRPr/>
            </a:pPr>
            <a:r>
              <a:rPr lang="el-GR" sz="2000" dirty="0" smtClean="0"/>
              <a:t>Παράθυρο </a:t>
            </a:r>
            <a:r>
              <a:rPr lang="el-GR" sz="2000" dirty="0"/>
              <a:t>διερμηνευτή της Python (Python </a:t>
            </a:r>
            <a:r>
              <a:rPr lang="el-GR" sz="2000" dirty="0" err="1"/>
              <a:t>Shell</a:t>
            </a:r>
            <a:r>
              <a:rPr lang="el-GR" sz="2000" dirty="0"/>
              <a:t>) για άμεση εκτέλεση εντολών. Με την πληκτρολόγηση μιας εντολής μετά το ένδειξη </a:t>
            </a:r>
            <a:r>
              <a:rPr lang="el-GR" sz="2000" dirty="0" smtClean="0"/>
              <a:t>προτροπής  </a:t>
            </a:r>
            <a:r>
              <a:rPr lang="el-GR" sz="2000" dirty="0"/>
              <a:t>&gt;&gt;&gt;, αυτή εκτελείται αμέσως από τον </a:t>
            </a:r>
            <a:r>
              <a:rPr lang="el-GR" sz="2000" dirty="0" smtClean="0"/>
              <a:t>διερμηνευτή. </a:t>
            </a:r>
            <a:r>
              <a:rPr lang="el-GR" sz="2000" dirty="0"/>
              <a:t>Από το μενού </a:t>
            </a:r>
            <a:r>
              <a:rPr lang="en-US" sz="2000" dirty="0"/>
              <a:t>File</a:t>
            </a:r>
            <a:r>
              <a:rPr lang="el-GR" sz="2000" dirty="0"/>
              <a:t> και επιλογή </a:t>
            </a:r>
            <a:r>
              <a:rPr lang="en-US" sz="2000" dirty="0"/>
              <a:t>New File</a:t>
            </a:r>
            <a:r>
              <a:rPr lang="el-GR" sz="2000" dirty="0"/>
              <a:t> του παραθύρου διερμηνευτή ενεργοποιείται το παράθυρο συντάκτη προγράμματος</a:t>
            </a:r>
            <a:r>
              <a:rPr lang="el-GR" sz="2000" dirty="0" smtClean="0"/>
              <a:t>.</a:t>
            </a:r>
            <a:endParaRPr lang="el-GR" sz="2000" dirty="0">
              <a:effectLst>
                <a:outerShdw blurRad="38100" dist="38100" dir="2700000" algn="tl">
                  <a:srgbClr val="000000">
                    <a:alpha val="43137"/>
                  </a:srgbClr>
                </a:outerShdw>
              </a:effectLst>
              <a:latin typeface="+mn-lt"/>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6672" y="3501008"/>
            <a:ext cx="7711752" cy="259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2699792" y="-72008"/>
            <a:ext cx="5688632" cy="764704"/>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Παράθυρο συντάκτη </a:t>
            </a:r>
            <a:r>
              <a:rPr lang="el-GR" sz="2000" b="1" dirty="0" smtClean="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προγράμματος</a:t>
            </a:r>
            <a:endParaRPr lang="el-GR" sz="2000"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5" name="TextBox 4"/>
          <p:cNvSpPr txBox="1"/>
          <p:nvPr/>
        </p:nvSpPr>
        <p:spPr>
          <a:xfrm>
            <a:off x="573155" y="980728"/>
            <a:ext cx="8135938" cy="2343334"/>
          </a:xfrm>
          <a:prstGeom prst="rect">
            <a:avLst/>
          </a:prstGeom>
          <a:noFill/>
        </p:spPr>
        <p:txBody>
          <a:bodyPr>
            <a:spAutoFit/>
          </a:bodyPr>
          <a:lstStyle/>
          <a:p>
            <a:pPr marL="457200" lvl="0" indent="-457200" fontAlgn="auto">
              <a:lnSpc>
                <a:spcPct val="150000"/>
              </a:lnSpc>
              <a:spcBef>
                <a:spcPts val="0"/>
              </a:spcBef>
              <a:spcAft>
                <a:spcPts val="0"/>
              </a:spcAft>
              <a:buFontTx/>
              <a:buAutoNum type="arabicPeriod"/>
              <a:defRPr/>
            </a:pPr>
            <a:r>
              <a:rPr lang="el-GR" sz="2000" dirty="0"/>
              <a:t>Παράθυρο συντάκτη προγράμματος (</a:t>
            </a:r>
            <a:r>
              <a:rPr lang="el-GR" sz="2000" dirty="0" err="1"/>
              <a:t>editor</a:t>
            </a:r>
            <a:r>
              <a:rPr lang="el-GR" sz="2000" dirty="0"/>
              <a:t>), στο οποίο γράφουμε ένα πρόγραμμα, το αποθηκεύουμε σε αρχείο και το εκτελούμε. Η εκτέλεση ενός προγράμματος γίνεται από το μενού </a:t>
            </a:r>
            <a:r>
              <a:rPr lang="en-US" sz="2000" dirty="0"/>
              <a:t>Run </a:t>
            </a:r>
            <a:r>
              <a:rPr lang="el-GR" sz="2000" dirty="0"/>
              <a:t>επιλογή </a:t>
            </a:r>
            <a:r>
              <a:rPr lang="en-US" sz="2000" dirty="0"/>
              <a:t>Run </a:t>
            </a:r>
            <a:r>
              <a:rPr lang="en-US" sz="2000" dirty="0" smtClean="0"/>
              <a:t>Module</a:t>
            </a:r>
            <a:r>
              <a:rPr lang="el-GR" sz="2000" dirty="0" smtClean="0"/>
              <a:t>, </a:t>
            </a:r>
            <a:r>
              <a:rPr lang="el-GR" sz="2000" dirty="0"/>
              <a:t>αφού έχει προηγηθεί η αποθήκευση σε ένα αρχείο με επέκταση .</a:t>
            </a:r>
            <a:r>
              <a:rPr lang="en-US" sz="2000" dirty="0" err="1"/>
              <a:t>py</a:t>
            </a:r>
            <a:r>
              <a:rPr lang="en-US" sz="2000" dirty="0"/>
              <a:t> </a:t>
            </a:r>
            <a:r>
              <a:rPr lang="el-GR" sz="2000" dirty="0"/>
              <a:t>από μενού </a:t>
            </a:r>
            <a:r>
              <a:rPr lang="en-US" sz="2000" dirty="0"/>
              <a:t>File</a:t>
            </a:r>
            <a:r>
              <a:rPr lang="el-GR" sz="2000" dirty="0"/>
              <a:t> και επιλογή </a:t>
            </a:r>
            <a:r>
              <a:rPr lang="en-US" sz="2000" dirty="0"/>
              <a:t>Save </a:t>
            </a:r>
            <a:r>
              <a:rPr lang="el-GR" sz="2000" dirty="0"/>
              <a:t>ή </a:t>
            </a:r>
            <a:r>
              <a:rPr lang="en-US" sz="2000" dirty="0"/>
              <a:t>Save As</a:t>
            </a:r>
            <a:r>
              <a:rPr lang="el-GR" sz="2000" dirty="0" smtClean="0"/>
              <a:t>.</a:t>
            </a:r>
            <a:endParaRPr lang="el-GR" sz="2000" dirty="0">
              <a:effectLst>
                <a:outerShdw blurRad="38100" dist="38100" dir="2700000" algn="tl">
                  <a:srgbClr val="000000">
                    <a:alpha val="43137"/>
                  </a:srgbClr>
                </a:outerShdw>
              </a:effectLst>
              <a:latin typeface="+mn-lt"/>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9" y="3393280"/>
            <a:ext cx="7745160" cy="2988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3419872" y="-27384"/>
            <a:ext cx="4968552" cy="764704"/>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err="1" smtClean="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Αποσφαλματωτής</a:t>
            </a:r>
            <a:r>
              <a:rPr lang="el-GR" sz="2000" b="1" dirty="0" smtClean="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 </a:t>
            </a:r>
            <a:endParaRPr lang="el-GR" sz="2000"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5" name="TextBox 4"/>
          <p:cNvSpPr txBox="1"/>
          <p:nvPr/>
        </p:nvSpPr>
        <p:spPr>
          <a:xfrm>
            <a:off x="539750" y="908720"/>
            <a:ext cx="8135938" cy="1881669"/>
          </a:xfrm>
          <a:prstGeom prst="rect">
            <a:avLst/>
          </a:prstGeom>
          <a:noFill/>
        </p:spPr>
        <p:txBody>
          <a:bodyPr>
            <a:spAutoFit/>
          </a:bodyPr>
          <a:lstStyle/>
          <a:p>
            <a:pPr fontAlgn="auto">
              <a:lnSpc>
                <a:spcPct val="150000"/>
              </a:lnSpc>
              <a:spcBef>
                <a:spcPts val="0"/>
              </a:spcBef>
              <a:spcAft>
                <a:spcPts val="0"/>
              </a:spcAft>
              <a:defRPr/>
            </a:pPr>
            <a:r>
              <a:rPr lang="el-GR" sz="2000" dirty="0" err="1"/>
              <a:t>Αποσφαλματωτή</a:t>
            </a:r>
            <a:r>
              <a:rPr lang="el-GR" sz="2000" dirty="0"/>
              <a:t> (</a:t>
            </a:r>
            <a:r>
              <a:rPr lang="el-GR" sz="2000" dirty="0" err="1"/>
              <a:t>debugger</a:t>
            </a:r>
            <a:r>
              <a:rPr lang="el-GR" sz="2000" dirty="0"/>
              <a:t>) για παρακολούθηση της εκτέλεσης των προγραμμάτων μας με σκοπό την εύρεση </a:t>
            </a:r>
            <a:r>
              <a:rPr lang="el-GR" sz="2000" dirty="0" smtClean="0"/>
              <a:t>σφαλμάτων. </a:t>
            </a:r>
          </a:p>
          <a:p>
            <a:pPr fontAlgn="auto">
              <a:lnSpc>
                <a:spcPct val="150000"/>
              </a:lnSpc>
              <a:spcBef>
                <a:spcPts val="0"/>
              </a:spcBef>
              <a:spcAft>
                <a:spcPts val="0"/>
              </a:spcAft>
              <a:defRPr/>
            </a:pPr>
            <a:r>
              <a:rPr lang="el-GR" sz="2000" dirty="0" smtClean="0"/>
              <a:t>Η </a:t>
            </a:r>
            <a:r>
              <a:rPr lang="el-GR" sz="2000" dirty="0"/>
              <a:t>ενεργοποίηση του </a:t>
            </a:r>
            <a:r>
              <a:rPr lang="el-GR" sz="2000" dirty="0" err="1"/>
              <a:t>αποσφαλματωτή</a:t>
            </a:r>
            <a:r>
              <a:rPr lang="el-GR" sz="2000" dirty="0"/>
              <a:t> γίνεται από το μενού </a:t>
            </a:r>
            <a:r>
              <a:rPr lang="en-US" sz="2000" dirty="0"/>
              <a:t>Debug</a:t>
            </a:r>
            <a:r>
              <a:rPr lang="el-GR" sz="2000" dirty="0"/>
              <a:t> και επιλογή </a:t>
            </a:r>
            <a:r>
              <a:rPr lang="en-US" sz="2000" dirty="0"/>
              <a:t>Debugger</a:t>
            </a:r>
            <a:r>
              <a:rPr lang="el-GR" sz="2000" dirty="0"/>
              <a:t> του παραθύρου διερμηνευτή.</a:t>
            </a:r>
            <a:endParaRPr lang="el-GR" sz="2000" dirty="0">
              <a:effectLst>
                <a:outerShdw blurRad="38100" dist="38100" dir="2700000" algn="tl">
                  <a:srgbClr val="000000">
                    <a:alpha val="43137"/>
                  </a:srgbClr>
                </a:outerShdw>
              </a:effectLst>
              <a:latin typeface="+mn-lt"/>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9846" y="2924945"/>
            <a:ext cx="7924403" cy="3240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76672"/>
            <a:ext cx="8064698" cy="5905078"/>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755576" y="-27384"/>
            <a:ext cx="7848674" cy="720080"/>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smtClean="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Το ολοκληρωμένο </a:t>
            </a:r>
            <a:r>
              <a:rPr lang="el-GR" sz="2000" b="1"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περιβάλλον ανάπτυξης εφαρμογών </a:t>
            </a:r>
            <a:endParaRPr lang="el-GR" sz="2000" b="1" dirty="0" smtClean="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a:p>
            <a:pPr algn="ctr" fontAlgn="auto">
              <a:spcBef>
                <a:spcPts val="0"/>
              </a:spcBef>
              <a:spcAft>
                <a:spcPts val="0"/>
              </a:spcAft>
              <a:defRPr/>
            </a:pPr>
            <a:r>
              <a:rPr lang="el-GR" sz="2000" b="1" dirty="0" smtClean="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IDLE </a:t>
            </a:r>
            <a:r>
              <a:rPr lang="el-GR" sz="2000" b="1"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a:t>
            </a:r>
            <a:r>
              <a:rPr lang="el-GR" sz="2000" b="1" dirty="0" err="1">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Integrated</a:t>
            </a:r>
            <a:r>
              <a:rPr lang="el-GR" sz="2000" b="1"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 </a:t>
            </a:r>
            <a:r>
              <a:rPr lang="el-GR" sz="2000" b="1" dirty="0" err="1">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DeveLopment</a:t>
            </a:r>
            <a:r>
              <a:rPr lang="el-GR" sz="2000" b="1"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 </a:t>
            </a:r>
            <a:r>
              <a:rPr lang="el-GR" sz="2000" b="1" dirty="0" err="1">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Environment</a:t>
            </a:r>
            <a:r>
              <a:rPr lang="el-GR" sz="2000" b="1"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a:t>
            </a:r>
            <a:endParaRPr lang="el-GR" sz="2000"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5" name="TextBox 4"/>
          <p:cNvSpPr txBox="1"/>
          <p:nvPr/>
        </p:nvSpPr>
        <p:spPr>
          <a:xfrm>
            <a:off x="607273" y="1340768"/>
            <a:ext cx="8135938" cy="3573222"/>
          </a:xfrm>
          <a:prstGeom prst="rect">
            <a:avLst/>
          </a:prstGeom>
          <a:noFill/>
        </p:spPr>
        <p:txBody>
          <a:bodyPr>
            <a:spAutoFit/>
          </a:bodyPr>
          <a:lstStyle/>
          <a:p>
            <a:pPr>
              <a:spcAft>
                <a:spcPts val="1200"/>
              </a:spcAft>
            </a:pPr>
            <a:r>
              <a:rPr lang="el-GR" sz="2000" dirty="0"/>
              <a:t>Το IDLE παρέχει δυνατότητες όπως: </a:t>
            </a:r>
          </a:p>
          <a:p>
            <a:pPr>
              <a:spcAft>
                <a:spcPts val="1200"/>
              </a:spcAft>
            </a:pPr>
            <a:r>
              <a:rPr lang="el-GR" sz="2000" dirty="0"/>
              <a:t>α) χρωματική συντακτική επισήμανση, όπου τα διάφορα τμήματα της εντολής χρωματίζονται κατάλληλα, </a:t>
            </a:r>
          </a:p>
          <a:p>
            <a:pPr>
              <a:spcAft>
                <a:spcPts val="1200"/>
              </a:spcAft>
            </a:pPr>
            <a:r>
              <a:rPr lang="el-GR" sz="2000" dirty="0"/>
              <a:t>β) κλήση προηγούμενων εντολών, </a:t>
            </a:r>
          </a:p>
          <a:p>
            <a:pPr>
              <a:spcAft>
                <a:spcPts val="1200"/>
              </a:spcAft>
            </a:pPr>
            <a:r>
              <a:rPr lang="el-GR" sz="2000" dirty="0"/>
              <a:t>γ) πολλαπλές αναιρέσεις, </a:t>
            </a:r>
            <a:endParaRPr lang="el-GR" sz="2000" dirty="0" smtClean="0"/>
          </a:p>
          <a:p>
            <a:pPr>
              <a:spcAft>
                <a:spcPts val="1200"/>
              </a:spcAft>
            </a:pPr>
            <a:r>
              <a:rPr lang="el-GR" sz="2000" dirty="0" smtClean="0"/>
              <a:t>δ</a:t>
            </a:r>
            <a:r>
              <a:rPr lang="el-GR" sz="2000" dirty="0"/>
              <a:t>) κατάλληλη στοίχιση των εντολών και </a:t>
            </a:r>
          </a:p>
          <a:p>
            <a:pPr>
              <a:spcAft>
                <a:spcPts val="1200"/>
              </a:spcAft>
            </a:pPr>
            <a:r>
              <a:rPr lang="el-GR" sz="2000" dirty="0" smtClean="0"/>
              <a:t>ε) </a:t>
            </a:r>
            <a:r>
              <a:rPr lang="el-GR" sz="2000" dirty="0"/>
              <a:t>αυτόματη συμπλήρωση των εντολών. </a:t>
            </a:r>
          </a:p>
          <a:p>
            <a:pPr marL="457200" indent="-457200" fontAlgn="auto">
              <a:lnSpc>
                <a:spcPct val="150000"/>
              </a:lnSpc>
              <a:spcBef>
                <a:spcPts val="0"/>
              </a:spcBef>
              <a:spcAft>
                <a:spcPts val="0"/>
              </a:spcAft>
              <a:buFontTx/>
              <a:buBlip>
                <a:blip r:embed="rId2"/>
              </a:buBlip>
              <a:defRPr/>
            </a:pPr>
            <a:endParaRPr lang="el-GR" sz="2000" dirty="0">
              <a:effectLst>
                <a:outerShdw blurRad="38100" dist="38100" dir="2700000" algn="tl">
                  <a:srgbClr val="000000">
                    <a:alpha val="43137"/>
                  </a:srgbClr>
                </a:outerShdw>
              </a:effectLst>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linds(horizont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linds(horizontal)">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2820</TotalTime>
  <Words>2997</Words>
  <Application>Microsoft Office PowerPoint</Application>
  <PresentationFormat>Προβολή στην οθόνη (4:3)</PresentationFormat>
  <Paragraphs>500</Paragraphs>
  <Slides>41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41</vt:i4>
      </vt:variant>
    </vt:vector>
  </HeadingPairs>
  <TitlesOfParts>
    <vt:vector size="42" baseType="lpstr">
      <vt:lpstr>Austin</vt:lpstr>
      <vt:lpstr>ΓΛΩΣΣΑ ΠΡΟΓΡΑΜΜΑΤΙΣΜΟΥ ΡYTHON  ΕΙΣΑΓΩΓΙΚΕΣ ΕΝΝΟΙΕΣ ΣΤΗΝ ΡYTHON</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Ιάκωβος</dc:creator>
  <cp:lastModifiedBy>spanetsos</cp:lastModifiedBy>
  <cp:revision>180</cp:revision>
  <dcterms:created xsi:type="dcterms:W3CDTF">2011-12-29T07:56:36Z</dcterms:created>
  <dcterms:modified xsi:type="dcterms:W3CDTF">2020-02-21T18:32:51Z</dcterms:modified>
</cp:coreProperties>
</file>