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59" r:id="rId6"/>
    <p:sldId id="260" r:id="rId7"/>
    <p:sldId id="261" r:id="rId8"/>
    <p:sldId id="262" r:id="rId9"/>
    <p:sldId id="263" r:id="rId10"/>
    <p:sldId id="265" r:id="rId11"/>
    <p:sldId id="266" r:id="rId12"/>
    <p:sldId id="268" r:id="rId13"/>
    <p:sldId id="269" r:id="rId14"/>
    <p:sldId id="267" r:id="rId15"/>
    <p:sldId id="270" r:id="rId16"/>
    <p:sldId id="271" r:id="rId17"/>
    <p:sldId id="272" r:id="rId18"/>
    <p:sldId id="273" r:id="rId19"/>
    <p:sldId id="274" r:id="rId20"/>
    <p:sldId id="277" r:id="rId21"/>
    <p:sldId id="276" r:id="rId22"/>
    <p:sldId id="278" r:id="rId23"/>
    <p:sldId id="275"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635"/>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39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36352ABA-1A6F-47E8-BAD7-E8992EE9794B}" type="datetimeFigureOut">
              <a:rPr lang="el-GR" smtClean="0"/>
              <a:t>16/11/2020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3F66513-E8C7-4335-874C-CC95E6B2A986}" type="slidenum">
              <a:rPr lang="el-GR" smtClean="0"/>
              <a:t>‹#›</a:t>
            </a:fld>
            <a:endParaRPr lang="el-GR"/>
          </a:p>
        </p:txBody>
      </p:sp>
    </p:spTree>
    <p:extLst>
      <p:ext uri="{BB962C8B-B14F-4D97-AF65-F5344CB8AC3E}">
        <p14:creationId xmlns:p14="http://schemas.microsoft.com/office/powerpoint/2010/main" val="599212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6352ABA-1A6F-47E8-BAD7-E8992EE9794B}" type="datetimeFigureOut">
              <a:rPr lang="el-GR" smtClean="0"/>
              <a:t>16/11/2020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3F66513-E8C7-4335-874C-CC95E6B2A986}" type="slidenum">
              <a:rPr lang="el-GR" smtClean="0"/>
              <a:t>‹#›</a:t>
            </a:fld>
            <a:endParaRPr lang="el-GR"/>
          </a:p>
        </p:txBody>
      </p:sp>
    </p:spTree>
    <p:extLst>
      <p:ext uri="{BB962C8B-B14F-4D97-AF65-F5344CB8AC3E}">
        <p14:creationId xmlns:p14="http://schemas.microsoft.com/office/powerpoint/2010/main" val="1561484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6352ABA-1A6F-47E8-BAD7-E8992EE9794B}" type="datetimeFigureOut">
              <a:rPr lang="el-GR" smtClean="0"/>
              <a:t>16/11/2020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3F66513-E8C7-4335-874C-CC95E6B2A986}" type="slidenum">
              <a:rPr lang="el-GR" smtClean="0"/>
              <a:t>‹#›</a:t>
            </a:fld>
            <a:endParaRPr lang="el-GR"/>
          </a:p>
        </p:txBody>
      </p:sp>
    </p:spTree>
    <p:extLst>
      <p:ext uri="{BB962C8B-B14F-4D97-AF65-F5344CB8AC3E}">
        <p14:creationId xmlns:p14="http://schemas.microsoft.com/office/powerpoint/2010/main" val="3415138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6352ABA-1A6F-47E8-BAD7-E8992EE9794B}" type="datetimeFigureOut">
              <a:rPr lang="el-GR" smtClean="0"/>
              <a:t>16/11/2020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3F66513-E8C7-4335-874C-CC95E6B2A986}" type="slidenum">
              <a:rPr lang="el-GR" smtClean="0"/>
              <a:t>‹#›</a:t>
            </a:fld>
            <a:endParaRPr lang="el-GR"/>
          </a:p>
        </p:txBody>
      </p:sp>
    </p:spTree>
    <p:extLst>
      <p:ext uri="{BB962C8B-B14F-4D97-AF65-F5344CB8AC3E}">
        <p14:creationId xmlns:p14="http://schemas.microsoft.com/office/powerpoint/2010/main" val="687598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6352ABA-1A6F-47E8-BAD7-E8992EE9794B}" type="datetimeFigureOut">
              <a:rPr lang="el-GR" smtClean="0"/>
              <a:t>16/11/2020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3F66513-E8C7-4335-874C-CC95E6B2A986}" type="slidenum">
              <a:rPr lang="el-GR" smtClean="0"/>
              <a:t>‹#›</a:t>
            </a:fld>
            <a:endParaRPr lang="el-GR"/>
          </a:p>
        </p:txBody>
      </p:sp>
    </p:spTree>
    <p:extLst>
      <p:ext uri="{BB962C8B-B14F-4D97-AF65-F5344CB8AC3E}">
        <p14:creationId xmlns:p14="http://schemas.microsoft.com/office/powerpoint/2010/main" val="505686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36352ABA-1A6F-47E8-BAD7-E8992EE9794B}" type="datetimeFigureOut">
              <a:rPr lang="el-GR" smtClean="0"/>
              <a:t>16/11/2020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3F66513-E8C7-4335-874C-CC95E6B2A986}" type="slidenum">
              <a:rPr lang="el-GR" smtClean="0"/>
              <a:t>‹#›</a:t>
            </a:fld>
            <a:endParaRPr lang="el-GR"/>
          </a:p>
        </p:txBody>
      </p:sp>
    </p:spTree>
    <p:extLst>
      <p:ext uri="{BB962C8B-B14F-4D97-AF65-F5344CB8AC3E}">
        <p14:creationId xmlns:p14="http://schemas.microsoft.com/office/powerpoint/2010/main" val="2092841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6352ABA-1A6F-47E8-BAD7-E8992EE9794B}" type="datetimeFigureOut">
              <a:rPr lang="el-GR" smtClean="0"/>
              <a:t>16/11/2020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3F66513-E8C7-4335-874C-CC95E6B2A986}" type="slidenum">
              <a:rPr lang="el-GR" smtClean="0"/>
              <a:t>‹#›</a:t>
            </a:fld>
            <a:endParaRPr lang="el-GR"/>
          </a:p>
        </p:txBody>
      </p:sp>
    </p:spTree>
    <p:extLst>
      <p:ext uri="{BB962C8B-B14F-4D97-AF65-F5344CB8AC3E}">
        <p14:creationId xmlns:p14="http://schemas.microsoft.com/office/powerpoint/2010/main" val="2415610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36352ABA-1A6F-47E8-BAD7-E8992EE9794B}" type="datetimeFigureOut">
              <a:rPr lang="el-GR" smtClean="0"/>
              <a:t>16/11/2020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3F66513-E8C7-4335-874C-CC95E6B2A986}" type="slidenum">
              <a:rPr lang="el-GR" smtClean="0"/>
              <a:t>‹#›</a:t>
            </a:fld>
            <a:endParaRPr lang="el-GR"/>
          </a:p>
        </p:txBody>
      </p:sp>
    </p:spTree>
    <p:extLst>
      <p:ext uri="{BB962C8B-B14F-4D97-AF65-F5344CB8AC3E}">
        <p14:creationId xmlns:p14="http://schemas.microsoft.com/office/powerpoint/2010/main" val="4036452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6352ABA-1A6F-47E8-BAD7-E8992EE9794B}" type="datetimeFigureOut">
              <a:rPr lang="el-GR" smtClean="0"/>
              <a:t>16/11/2020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3F66513-E8C7-4335-874C-CC95E6B2A986}" type="slidenum">
              <a:rPr lang="el-GR" smtClean="0"/>
              <a:t>‹#›</a:t>
            </a:fld>
            <a:endParaRPr lang="el-GR"/>
          </a:p>
        </p:txBody>
      </p:sp>
    </p:spTree>
    <p:extLst>
      <p:ext uri="{BB962C8B-B14F-4D97-AF65-F5344CB8AC3E}">
        <p14:creationId xmlns:p14="http://schemas.microsoft.com/office/powerpoint/2010/main" val="1168662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6352ABA-1A6F-47E8-BAD7-E8992EE9794B}" type="datetimeFigureOut">
              <a:rPr lang="el-GR" smtClean="0"/>
              <a:t>16/11/2020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3F66513-E8C7-4335-874C-CC95E6B2A986}" type="slidenum">
              <a:rPr lang="el-GR" smtClean="0"/>
              <a:t>‹#›</a:t>
            </a:fld>
            <a:endParaRPr lang="el-GR"/>
          </a:p>
        </p:txBody>
      </p:sp>
    </p:spTree>
    <p:extLst>
      <p:ext uri="{BB962C8B-B14F-4D97-AF65-F5344CB8AC3E}">
        <p14:creationId xmlns:p14="http://schemas.microsoft.com/office/powerpoint/2010/main" val="3635254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6352ABA-1A6F-47E8-BAD7-E8992EE9794B}" type="datetimeFigureOut">
              <a:rPr lang="el-GR" smtClean="0"/>
              <a:t>16/11/2020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3F66513-E8C7-4335-874C-CC95E6B2A986}" type="slidenum">
              <a:rPr lang="el-GR" smtClean="0"/>
              <a:t>‹#›</a:t>
            </a:fld>
            <a:endParaRPr lang="el-GR"/>
          </a:p>
        </p:txBody>
      </p:sp>
    </p:spTree>
    <p:extLst>
      <p:ext uri="{BB962C8B-B14F-4D97-AF65-F5344CB8AC3E}">
        <p14:creationId xmlns:p14="http://schemas.microsoft.com/office/powerpoint/2010/main" val="1853897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352ABA-1A6F-47E8-BAD7-E8992EE9794B}" type="datetimeFigureOut">
              <a:rPr lang="el-GR" smtClean="0"/>
              <a:t>16/11/2020</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F66513-E8C7-4335-874C-CC95E6B2A986}" type="slidenum">
              <a:rPr lang="el-GR" smtClean="0"/>
              <a:t>‹#›</a:t>
            </a:fld>
            <a:endParaRPr lang="el-GR"/>
          </a:p>
        </p:txBody>
      </p:sp>
    </p:spTree>
    <p:extLst>
      <p:ext uri="{BB962C8B-B14F-4D97-AF65-F5344CB8AC3E}">
        <p14:creationId xmlns:p14="http://schemas.microsoft.com/office/powerpoint/2010/main" val="2191546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el.wikipedia.org/wiki/%CE%A5%CF%80%CE%BF%CE%BB%CE%BF%CE%B3%CE%B9%CF%83%CF%84%CE%AE%CF%82" TargetMode="External"/><Relationship Id="rId2" Type="http://schemas.openxmlformats.org/officeDocument/2006/relationships/hyperlink" Target="https://el.wikipedia.org/w/index.php?title=%CE%95%CE%BD%CF%84%CE%BF%CE%BB%CE%AE_(%CF%85%CF%80%CE%BF%CE%BB%CE%BF%CE%B3%CE%B9%CF%83%CF%84%CE%AD%CF%82)&amp;action=edit&amp;redlink=1" TargetMode="Externa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ΠΡΟΓΡΑΜΜΑΤΙΣΜΟΣ ΗΥ</a:t>
            </a:r>
            <a:endParaRPr lang="el-GR" dirty="0"/>
          </a:p>
        </p:txBody>
      </p:sp>
      <p:sp>
        <p:nvSpPr>
          <p:cNvPr id="3" name="Υπότιτλος 2"/>
          <p:cNvSpPr>
            <a:spLocks noGrp="1"/>
          </p:cNvSpPr>
          <p:nvPr>
            <p:ph type="subTitle" idx="1"/>
          </p:nvPr>
        </p:nvSpPr>
        <p:spPr/>
        <p:txBody>
          <a:bodyPr/>
          <a:lstStyle/>
          <a:p>
            <a:r>
              <a:rPr lang="el-GR" dirty="0" smtClean="0">
                <a:solidFill>
                  <a:schemeClr val="tx1"/>
                </a:solidFill>
              </a:rPr>
              <a:t>Καθηγητής Σπύρος </a:t>
            </a:r>
            <a:r>
              <a:rPr lang="el-GR" smtClean="0">
                <a:solidFill>
                  <a:schemeClr val="tx1"/>
                </a:solidFill>
              </a:rPr>
              <a:t>Λ. Πανέτσος</a:t>
            </a:r>
            <a:endParaRPr lang="el-GR" dirty="0">
              <a:solidFill>
                <a:schemeClr val="tx1"/>
              </a:solidFill>
            </a:endParaRPr>
          </a:p>
        </p:txBody>
      </p:sp>
    </p:spTree>
    <p:extLst>
      <p:ext uri="{BB962C8B-B14F-4D97-AF65-F5344CB8AC3E}">
        <p14:creationId xmlns:p14="http://schemas.microsoft.com/office/powerpoint/2010/main" val="24857135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854805"/>
          </a:xfrm>
        </p:spPr>
        <p:txBody>
          <a:bodyPr>
            <a:normAutofit/>
          </a:bodyPr>
          <a:lstStyle/>
          <a:p>
            <a:r>
              <a:rPr lang="el-GR" b="1" dirty="0"/>
              <a:t>Δήλωση </a:t>
            </a:r>
            <a:r>
              <a:rPr lang="en-US" b="1" dirty="0"/>
              <a:t>label</a:t>
            </a:r>
            <a:r>
              <a:rPr lang="el-GR" b="1" dirty="0"/>
              <a:t> (Ετικέτες)</a:t>
            </a:r>
            <a:endParaRPr lang="el-GR" dirty="0"/>
          </a:p>
        </p:txBody>
      </p:sp>
      <p:sp>
        <p:nvSpPr>
          <p:cNvPr id="3" name="Rectangle 1"/>
          <p:cNvSpPr>
            <a:spLocks noChangeArrowheads="1"/>
          </p:cNvSpPr>
          <p:nvPr/>
        </p:nvSpPr>
        <p:spPr bwMode="auto">
          <a:xfrm>
            <a:off x="395536" y="1479268"/>
            <a:ext cx="8496944" cy="4924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marR="0" lvl="0"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Οι ετικέτες είναι ακέραιοι θετικοί αριθμοί συνήθως μέχρι τέσσερα ψηφία και τοποθετούνται πριν από την εντολή που αναφέρονται από την οποία χωρίζονται με το σύμβολο </a:t>
            </a:r>
            <a:r>
              <a:rPr kumimoji="0" lang="el-GR"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R="0" lvl="0"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Οι ετικέτες χρησιμοποιούνται στην περίπτωση που θέλουμε να μεταβληθεί η λογική του προγράμματος μας. </a:t>
            </a:r>
          </a:p>
          <a:p>
            <a:pPr marR="0" lvl="0"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Στην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Pascal</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όλες οι εμφανιζόμενες μέσα στο πρόγραμμα ετικέτες πρέπει να δηλωθούν στο τμήμα των δηλώσεων. </a:t>
            </a:r>
          </a:p>
          <a:p>
            <a:pPr marR="0" lvl="0"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εντολή δήλωσης ετικέτας έχει τη γενική μορφή:</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457200"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label</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ακέραιος1, ακέραιος2,… </a:t>
            </a:r>
            <a:r>
              <a:rPr kumimoji="0" lang="el-GR" sz="24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ακέραιοςΝ</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400" b="0" i="0" u="none" strike="noStrike" cap="none" normalizeH="0" baseline="0" dirty="0" smtClean="0">
                <a:ln>
                  <a:noFill/>
                </a:ln>
                <a:solidFill>
                  <a:schemeClr val="tx1"/>
                </a:solidFill>
                <a:effectLst/>
                <a:latin typeface="Arial" pitchFamily="34" charset="0"/>
                <a:cs typeface="Arial" pitchFamily="34" charset="0"/>
              </a:rPr>
              <a:t> </a:t>
            </a:r>
          </a:p>
          <a:p>
            <a:pPr marL="0" marR="0" lvl="0" indent="457200" defTabSz="914400" rtl="0" eaLnBrk="0" fontAlgn="base" latinLnBrk="0" hangingPunct="0">
              <a:lnSpc>
                <a:spcPct val="100000"/>
              </a:lnSpc>
              <a:spcBef>
                <a:spcPct val="0"/>
              </a:spcBef>
              <a:spcAft>
                <a:spcPct val="0"/>
              </a:spcAft>
              <a:buClrTx/>
              <a:buSzTx/>
              <a:buFontTx/>
              <a:buNone/>
              <a:tabLst/>
            </a:pPr>
            <a:endPar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R="0" lvl="0"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όπου ακέραιος1, ακέραιος2,…ακέραιοςΝ θετικοί ακέραιοι αριθμοί που εμφανίζονται σαν ετικέτες μέσα στο πρόγραμμα.</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197040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3"/>
            <a:ext cx="8229600" cy="648072"/>
          </a:xfrm>
        </p:spPr>
        <p:txBody>
          <a:bodyPr>
            <a:normAutofit fontScale="90000"/>
          </a:bodyPr>
          <a:lstStyle/>
          <a:p>
            <a:r>
              <a:rPr lang="el-GR" b="1" dirty="0"/>
              <a:t>Δήλωση </a:t>
            </a:r>
            <a:r>
              <a:rPr lang="en-US" b="1" dirty="0"/>
              <a:t>label</a:t>
            </a:r>
            <a:r>
              <a:rPr lang="el-GR" b="1" dirty="0"/>
              <a:t> (Ετικέτες)</a:t>
            </a:r>
            <a:endParaRPr lang="el-GR" dirty="0"/>
          </a:p>
        </p:txBody>
      </p:sp>
      <p:sp>
        <p:nvSpPr>
          <p:cNvPr id="3" name="Rectangle 1"/>
          <p:cNvSpPr>
            <a:spLocks noChangeArrowheads="1"/>
          </p:cNvSpPr>
          <p:nvPr/>
        </p:nvSpPr>
        <p:spPr bwMode="auto">
          <a:xfrm>
            <a:off x="395536" y="1010269"/>
            <a:ext cx="8496944" cy="5663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lvl="0" fontAlgn="base">
              <a:spcBef>
                <a:spcPct val="0"/>
              </a:spcBef>
              <a:spcAft>
                <a:spcPct val="0"/>
              </a:spcAft>
            </a:pPr>
            <a:r>
              <a:rPr lang="en-US" sz="2400" dirty="0">
                <a:solidFill>
                  <a:srgbClr val="0070C0"/>
                </a:solidFill>
              </a:rPr>
              <a:t>program</a:t>
            </a:r>
            <a:r>
              <a:rPr lang="en-US" sz="2400" dirty="0"/>
              <a:t> </a:t>
            </a:r>
            <a:r>
              <a:rPr lang="en-US" sz="2400" dirty="0" err="1"/>
              <a:t>etiketa</a:t>
            </a:r>
            <a:r>
              <a:rPr lang="en-US" sz="2400" dirty="0" smtClean="0"/>
              <a:t>;</a:t>
            </a:r>
            <a:endParaRPr lang="el-GR" sz="2400" dirty="0" smtClean="0"/>
          </a:p>
          <a:p>
            <a:pPr lvl="0" fontAlgn="base">
              <a:spcBef>
                <a:spcPct val="0"/>
              </a:spcBef>
              <a:spcAft>
                <a:spcPct val="0"/>
              </a:spcAft>
            </a:pPr>
            <a:r>
              <a:rPr lang="en-US" sz="2400" dirty="0" smtClean="0">
                <a:solidFill>
                  <a:srgbClr val="0070C0"/>
                </a:solidFill>
              </a:rPr>
              <a:t>label</a:t>
            </a:r>
            <a:r>
              <a:rPr lang="en-US" sz="2400" dirty="0" smtClean="0"/>
              <a:t> </a:t>
            </a:r>
            <a:r>
              <a:rPr lang="en-US" sz="2400" dirty="0">
                <a:solidFill>
                  <a:srgbClr val="FF3399"/>
                </a:solidFill>
              </a:rPr>
              <a:t>100</a:t>
            </a:r>
            <a:r>
              <a:rPr lang="en-US" sz="2400" dirty="0"/>
              <a:t>,</a:t>
            </a:r>
            <a:r>
              <a:rPr lang="en-US" sz="2400" dirty="0">
                <a:solidFill>
                  <a:srgbClr val="FF3399"/>
                </a:solidFill>
              </a:rPr>
              <a:t>200</a:t>
            </a:r>
            <a:r>
              <a:rPr lang="en-US" sz="2400" dirty="0"/>
              <a:t>,</a:t>
            </a:r>
            <a:r>
              <a:rPr lang="en-US" sz="2400" dirty="0">
                <a:solidFill>
                  <a:srgbClr val="FF3399"/>
                </a:solidFill>
              </a:rPr>
              <a:t>300</a:t>
            </a:r>
            <a:r>
              <a:rPr lang="en-US" sz="2400" dirty="0" smtClean="0"/>
              <a:t>;</a:t>
            </a:r>
            <a:endParaRPr lang="el-GR" sz="2400" dirty="0" smtClean="0"/>
          </a:p>
          <a:p>
            <a:pPr lvl="0" fontAlgn="base">
              <a:spcBef>
                <a:spcPct val="0"/>
              </a:spcBef>
              <a:spcAft>
                <a:spcPct val="0"/>
              </a:spcAft>
            </a:pPr>
            <a:r>
              <a:rPr lang="en-US" sz="2400" dirty="0" smtClean="0"/>
              <a:t>.</a:t>
            </a:r>
            <a:endParaRPr lang="el-GR" sz="2400" dirty="0" smtClean="0"/>
          </a:p>
          <a:p>
            <a:pPr lvl="0" fontAlgn="base">
              <a:spcBef>
                <a:spcPct val="0"/>
              </a:spcBef>
              <a:spcAft>
                <a:spcPct val="0"/>
              </a:spcAft>
            </a:pPr>
            <a:r>
              <a:rPr lang="en-US" sz="2400" dirty="0" smtClean="0"/>
              <a:t>.</a:t>
            </a:r>
            <a:endParaRPr lang="el-GR" sz="2400" dirty="0" smtClean="0"/>
          </a:p>
          <a:p>
            <a:pPr lvl="0" fontAlgn="base">
              <a:spcBef>
                <a:spcPct val="0"/>
              </a:spcBef>
              <a:spcAft>
                <a:spcPct val="0"/>
              </a:spcAft>
            </a:pPr>
            <a:r>
              <a:rPr lang="en-US" sz="2400" dirty="0" smtClean="0">
                <a:solidFill>
                  <a:srgbClr val="0070C0"/>
                </a:solidFill>
              </a:rPr>
              <a:t>begin</a:t>
            </a:r>
            <a:endParaRPr lang="el-GR" sz="2400" dirty="0" smtClean="0">
              <a:solidFill>
                <a:srgbClr val="0070C0"/>
              </a:solidFill>
            </a:endParaRPr>
          </a:p>
          <a:p>
            <a:pPr lvl="0" fontAlgn="base">
              <a:spcBef>
                <a:spcPct val="0"/>
              </a:spcBef>
              <a:spcAft>
                <a:spcPct val="0"/>
              </a:spcAft>
            </a:pPr>
            <a:r>
              <a:rPr lang="en-US" sz="2400" dirty="0" smtClean="0"/>
              <a:t>    </a:t>
            </a:r>
            <a:r>
              <a:rPr lang="en-US" sz="2400" dirty="0">
                <a:solidFill>
                  <a:srgbClr val="FF3399"/>
                </a:solidFill>
              </a:rPr>
              <a:t>100</a:t>
            </a:r>
            <a:r>
              <a:rPr lang="en-US" sz="2400" dirty="0"/>
              <a:t>: </a:t>
            </a:r>
            <a:r>
              <a:rPr lang="el-GR" sz="2400" dirty="0"/>
              <a:t>εντολή</a:t>
            </a:r>
            <a:r>
              <a:rPr lang="en-US" sz="2400" dirty="0" smtClean="0"/>
              <a:t>1</a:t>
            </a:r>
            <a:endParaRPr lang="el-GR" sz="2400" dirty="0" smtClean="0"/>
          </a:p>
          <a:p>
            <a:pPr lvl="0" fontAlgn="base">
              <a:spcBef>
                <a:spcPct val="0"/>
              </a:spcBef>
              <a:spcAft>
                <a:spcPct val="0"/>
              </a:spcAft>
            </a:pPr>
            <a:r>
              <a:rPr lang="el-GR" sz="2400" dirty="0" smtClean="0"/>
              <a:t>.</a:t>
            </a:r>
          </a:p>
          <a:p>
            <a:pPr lvl="0" fontAlgn="base">
              <a:spcBef>
                <a:spcPct val="0"/>
              </a:spcBef>
              <a:spcAft>
                <a:spcPct val="0"/>
              </a:spcAft>
            </a:pPr>
            <a:r>
              <a:rPr lang="el-GR" sz="2400" dirty="0" smtClean="0"/>
              <a:t>.</a:t>
            </a:r>
          </a:p>
          <a:p>
            <a:pPr lvl="0" fontAlgn="base">
              <a:spcBef>
                <a:spcPct val="0"/>
              </a:spcBef>
              <a:spcAft>
                <a:spcPct val="0"/>
              </a:spcAft>
            </a:pPr>
            <a:r>
              <a:rPr lang="el-GR" sz="2400" dirty="0" smtClean="0"/>
              <a:t>   </a:t>
            </a:r>
            <a:r>
              <a:rPr lang="el-GR" sz="2400" dirty="0" smtClean="0">
                <a:solidFill>
                  <a:srgbClr val="FF3399"/>
                </a:solidFill>
              </a:rPr>
              <a:t>200</a:t>
            </a:r>
            <a:r>
              <a:rPr lang="el-GR" sz="2400" dirty="0" smtClean="0"/>
              <a:t>:έντολή2</a:t>
            </a:r>
          </a:p>
          <a:p>
            <a:pPr lvl="0" fontAlgn="base">
              <a:spcBef>
                <a:spcPct val="0"/>
              </a:spcBef>
              <a:spcAft>
                <a:spcPct val="0"/>
              </a:spcAft>
            </a:pPr>
            <a:r>
              <a:rPr lang="el-GR" sz="2400" dirty="0" smtClean="0"/>
              <a:t>.</a:t>
            </a:r>
          </a:p>
          <a:p>
            <a:pPr lvl="0" fontAlgn="base">
              <a:spcBef>
                <a:spcPct val="0"/>
              </a:spcBef>
              <a:spcAft>
                <a:spcPct val="0"/>
              </a:spcAft>
            </a:pPr>
            <a:r>
              <a:rPr lang="el-GR" sz="2400" dirty="0" smtClean="0"/>
              <a:t>.</a:t>
            </a:r>
          </a:p>
          <a:p>
            <a:pPr lvl="0" fontAlgn="base">
              <a:spcBef>
                <a:spcPct val="0"/>
              </a:spcBef>
              <a:spcAft>
                <a:spcPct val="0"/>
              </a:spcAft>
            </a:pPr>
            <a:r>
              <a:rPr lang="el-GR" sz="2400" dirty="0" smtClean="0"/>
              <a:t>   </a:t>
            </a:r>
            <a:r>
              <a:rPr lang="el-GR" sz="2400" dirty="0" smtClean="0">
                <a:solidFill>
                  <a:srgbClr val="FF3399"/>
                </a:solidFill>
              </a:rPr>
              <a:t>300</a:t>
            </a:r>
            <a:r>
              <a:rPr lang="el-GR" sz="2400" dirty="0" smtClean="0"/>
              <a:t>:έντολή3</a:t>
            </a:r>
          </a:p>
          <a:p>
            <a:pPr lvl="0" fontAlgn="base">
              <a:spcBef>
                <a:spcPct val="0"/>
              </a:spcBef>
              <a:spcAft>
                <a:spcPct val="0"/>
              </a:spcAft>
            </a:pPr>
            <a:r>
              <a:rPr lang="el-GR" sz="2400" dirty="0" smtClean="0"/>
              <a:t>.</a:t>
            </a:r>
          </a:p>
          <a:p>
            <a:pPr lvl="0" fontAlgn="base">
              <a:spcBef>
                <a:spcPct val="0"/>
              </a:spcBef>
              <a:spcAft>
                <a:spcPct val="0"/>
              </a:spcAft>
            </a:pPr>
            <a:r>
              <a:rPr lang="el-GR" sz="2400" dirty="0" smtClean="0"/>
              <a:t>.</a:t>
            </a:r>
          </a:p>
          <a:p>
            <a:pPr lvl="0" fontAlgn="base">
              <a:spcBef>
                <a:spcPct val="0"/>
              </a:spcBef>
              <a:spcAft>
                <a:spcPct val="0"/>
              </a:spcAft>
            </a:pPr>
            <a:r>
              <a:rPr lang="el-GR" sz="2400" dirty="0" err="1" smtClean="0">
                <a:solidFill>
                  <a:srgbClr val="0070C0"/>
                </a:solidFill>
              </a:rPr>
              <a:t>end</a:t>
            </a:r>
            <a:r>
              <a:rPr lang="el-GR" sz="2400" dirty="0"/>
              <a:t>.</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908862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Σταθερές </a:t>
            </a:r>
            <a:r>
              <a:rPr lang="en-US" dirty="0" err="1" smtClean="0"/>
              <a:t>vs</a:t>
            </a:r>
            <a:r>
              <a:rPr lang="en-US" dirty="0" smtClean="0"/>
              <a:t> </a:t>
            </a:r>
            <a:r>
              <a:rPr lang="el-GR" dirty="0" smtClean="0"/>
              <a:t>Μεταβλητές</a:t>
            </a:r>
            <a:endParaRPr lang="el-GR" dirty="0"/>
          </a:p>
        </p:txBody>
      </p:sp>
      <p:sp>
        <p:nvSpPr>
          <p:cNvPr id="3" name="Ορθογώνιο 2"/>
          <p:cNvSpPr/>
          <p:nvPr/>
        </p:nvSpPr>
        <p:spPr>
          <a:xfrm>
            <a:off x="539552" y="1196752"/>
            <a:ext cx="8280920" cy="4893647"/>
          </a:xfrm>
          <a:prstGeom prst="rect">
            <a:avLst/>
          </a:prstGeom>
        </p:spPr>
        <p:txBody>
          <a:bodyPr wrap="square">
            <a:spAutoFit/>
          </a:bodyPr>
          <a:lstStyle/>
          <a:p>
            <a:r>
              <a:rPr lang="el-GR" sz="2400" dirty="0" smtClean="0"/>
              <a:t>Η </a:t>
            </a:r>
            <a:r>
              <a:rPr lang="en-US" sz="2400" dirty="0" smtClean="0"/>
              <a:t>Pascal</a:t>
            </a:r>
            <a:r>
              <a:rPr lang="el-GR" sz="2400" dirty="0" smtClean="0"/>
              <a:t> μας </a:t>
            </a:r>
            <a:r>
              <a:rPr lang="el-GR" sz="2400" dirty="0"/>
              <a:t>επιτρέπει να αναφερόμαστε στα δεδομένα που </a:t>
            </a:r>
            <a:r>
              <a:rPr lang="el-GR" sz="2400" dirty="0" smtClean="0"/>
              <a:t>είναι αποθηκευμένα στη μνήμη, με </a:t>
            </a:r>
            <a:r>
              <a:rPr lang="el-GR" sz="2400" dirty="0"/>
              <a:t>ένα συμβολικό όνομα αντί με μία αριθμητική διεύθυνση μνήμης. </a:t>
            </a:r>
            <a:endParaRPr lang="el-GR" sz="2400" dirty="0" smtClean="0"/>
          </a:p>
          <a:p>
            <a:r>
              <a:rPr lang="el-GR" sz="2400" dirty="0" smtClean="0"/>
              <a:t>Υπάρχουν </a:t>
            </a:r>
            <a:r>
              <a:rPr lang="el-GR" sz="2400" dirty="0"/>
              <a:t>δύο βασικά είδη </a:t>
            </a:r>
            <a:r>
              <a:rPr lang="el-GR" sz="2400" dirty="0" smtClean="0"/>
              <a:t>δεδομένων, εκείνα </a:t>
            </a:r>
            <a:r>
              <a:rPr lang="el-GR" sz="2400" dirty="0"/>
              <a:t>των οποίων οι τιμές παραμένουν σταθερές  κατά τη διάρκεια εκτέλεσης του προγράμματος και </a:t>
            </a:r>
            <a:r>
              <a:rPr lang="el-GR" sz="2400" dirty="0" smtClean="0"/>
              <a:t>εκείνα </a:t>
            </a:r>
            <a:r>
              <a:rPr lang="el-GR" sz="2400" dirty="0"/>
              <a:t>των οποίων οι τιμές μεταβάλλονται. </a:t>
            </a:r>
            <a:endParaRPr lang="el-GR" sz="2400" dirty="0" smtClean="0"/>
          </a:p>
          <a:p>
            <a:r>
              <a:rPr lang="el-GR" sz="2400" dirty="0" smtClean="0"/>
              <a:t>Από </a:t>
            </a:r>
            <a:r>
              <a:rPr lang="el-GR" sz="2400" dirty="0"/>
              <a:t>τη φύση τους οι μεν πρώτες χαρακτηρίζονται σαν </a:t>
            </a:r>
            <a:r>
              <a:rPr lang="el-GR" sz="2400" b="1" dirty="0"/>
              <a:t>σταθερές</a:t>
            </a:r>
            <a:r>
              <a:rPr lang="el-GR" sz="2400" dirty="0"/>
              <a:t> (</a:t>
            </a:r>
            <a:r>
              <a:rPr lang="en-US" sz="2400" dirty="0"/>
              <a:t>constants</a:t>
            </a:r>
            <a:r>
              <a:rPr lang="el-GR" sz="2400" dirty="0"/>
              <a:t>), ενώ οι άλλες σαν </a:t>
            </a:r>
            <a:r>
              <a:rPr lang="el-GR" sz="2400" b="1" dirty="0"/>
              <a:t>μεταβλητές </a:t>
            </a:r>
            <a:r>
              <a:rPr lang="el-GR" sz="2400" dirty="0"/>
              <a:t>(</a:t>
            </a:r>
            <a:r>
              <a:rPr lang="en-US" sz="2400" dirty="0"/>
              <a:t>variables</a:t>
            </a:r>
            <a:r>
              <a:rPr lang="el-GR" sz="2400" dirty="0"/>
              <a:t>). </a:t>
            </a:r>
            <a:endParaRPr lang="el-GR" sz="2400" dirty="0" smtClean="0"/>
          </a:p>
          <a:p>
            <a:r>
              <a:rPr lang="el-GR" sz="2400" dirty="0" smtClean="0"/>
              <a:t>Τα </a:t>
            </a:r>
            <a:r>
              <a:rPr lang="el-GR" sz="2400" dirty="0"/>
              <a:t>ονόματα μεταβλητών και σταθερών ακολουθούν τους ίδιους κανόνες που ισχύουν για όλα τα ονόματα στη </a:t>
            </a:r>
            <a:r>
              <a:rPr lang="en-US" sz="2400" dirty="0"/>
              <a:t>Pascal</a:t>
            </a:r>
            <a:r>
              <a:rPr lang="el-GR" sz="2400" dirty="0"/>
              <a:t> δηλαδή αποτελούνται από οποιοδήποτε συνδυασμό των γραμμάτων και των ψηφίων, αρκεί ο πρώτος χαρακτήρας να είναι γράμμα και να μην συμπίπτουν με δεσμευμένες λέξεις. </a:t>
            </a:r>
          </a:p>
        </p:txBody>
      </p:sp>
    </p:spTree>
    <p:extLst>
      <p:ext uri="{BB962C8B-B14F-4D97-AF65-F5344CB8AC3E}">
        <p14:creationId xmlns:p14="http://schemas.microsoft.com/office/powerpoint/2010/main" val="1049056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06090"/>
          </a:xfrm>
        </p:spPr>
        <p:txBody>
          <a:bodyPr>
            <a:normAutofit fontScale="90000"/>
          </a:bodyPr>
          <a:lstStyle/>
          <a:p>
            <a:r>
              <a:rPr lang="el-GR" b="1" dirty="0"/>
              <a:t>Δήλωση </a:t>
            </a:r>
            <a:r>
              <a:rPr lang="en-US" b="1" dirty="0" err="1"/>
              <a:t>const</a:t>
            </a:r>
            <a:r>
              <a:rPr lang="el-GR" b="1" dirty="0"/>
              <a:t> ονομάτων σταθερών</a:t>
            </a:r>
            <a:endParaRPr lang="el-GR" dirty="0"/>
          </a:p>
        </p:txBody>
      </p:sp>
      <p:sp>
        <p:nvSpPr>
          <p:cNvPr id="3" name="Rectangle 1"/>
          <p:cNvSpPr>
            <a:spLocks noChangeArrowheads="1"/>
          </p:cNvSpPr>
          <p:nvPr/>
        </p:nvSpPr>
        <p:spPr bwMode="auto">
          <a:xfrm>
            <a:off x="272326" y="1052736"/>
            <a:ext cx="8712969" cy="5663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lvl="0" fontAlgn="base">
              <a:spcBef>
                <a:spcPct val="0"/>
              </a:spcBef>
              <a:spcAft>
                <a:spcPct val="0"/>
              </a:spcAf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ι σταθερές στον προγραμματισμό είναι τιμές που δηλώνονται στην αρχή του προγράμματος με την δήλωση σταθερών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const</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και οι οποίες δε μπορούν να μεταβληθούν κατά τη διάρκεια του προγράμματος.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Στο τμήμα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const</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θα δηλώνονται ονόματα που ορίζουν σταθερές τιμές δεδομένων.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Μία σταθερή τιμή μπορεί να παριστάνει οποιοδήποτε τύπο αριθμητικής τιμής, χαρακτήρα ή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string</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el-GR" sz="2400" dirty="0">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γενική μορφή του τμήματος δήλωσης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const</a:t>
            </a:r>
            <a:endParaRPr kumimoji="0" lang="el-GR" sz="2400" b="1"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c</a:t>
            </a:r>
            <a:r>
              <a:rPr kumimoji="0" lang="el-GR" sz="2400" b="1"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onst</a:t>
            </a:r>
            <a:endParaRPr kumimoji="0" lang="el-GR" sz="2400" b="1"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ονομασταθερής1 = τιμήσταθερής1;</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ονομασταθερής2 = τιμήσταθερής2;</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ονομασταθερής3 = τιμήσταθερής3;</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400" b="0" i="0" u="none" strike="noStrike" cap="none" normalizeH="0" baseline="0" dirty="0" smtClean="0">
                <a:ln>
                  <a:noFill/>
                </a:ln>
                <a:solidFill>
                  <a:schemeClr val="tx1"/>
                </a:solidFill>
                <a:effectLst/>
                <a:latin typeface="Arial" pitchFamily="34" charset="0"/>
                <a:cs typeface="Arial" pitchFamily="34" charset="0"/>
              </a:rPr>
              <a:t> </a:t>
            </a:r>
          </a:p>
        </p:txBody>
      </p:sp>
    </p:spTree>
    <p:extLst>
      <p:ext uri="{BB962C8B-B14F-4D97-AF65-F5344CB8AC3E}">
        <p14:creationId xmlns:p14="http://schemas.microsoft.com/office/powerpoint/2010/main" val="2860021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Δήλωση </a:t>
            </a:r>
            <a:r>
              <a:rPr lang="en-US" b="1" dirty="0" err="1"/>
              <a:t>const</a:t>
            </a:r>
            <a:r>
              <a:rPr lang="el-GR" b="1" dirty="0"/>
              <a:t> ονομάτων σταθερών</a:t>
            </a:r>
            <a:endParaRPr lang="el-GR" dirty="0"/>
          </a:p>
        </p:txBody>
      </p:sp>
      <p:sp>
        <p:nvSpPr>
          <p:cNvPr id="3" name="Rectangle 1"/>
          <p:cNvSpPr>
            <a:spLocks noChangeArrowheads="1"/>
          </p:cNvSpPr>
          <p:nvPr/>
        </p:nvSpPr>
        <p:spPr bwMode="auto">
          <a:xfrm>
            <a:off x="323528" y="1156102"/>
            <a:ext cx="8577622" cy="5293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Κάθε ξεχωριστή δήλωση αυτού του τμήματος δίνει μια τιμή.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Για παράδειγμα το επόμενο τμήμα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const</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δηλώνει μια σταθερά χαρακτήρων και δύο αριθμητικές σταθερές</a:t>
            </a:r>
            <a:endParaRPr kumimoji="0" lang="en-US" sz="24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const</a:t>
            </a:r>
            <a:endParaRPr kumimoji="0" lang="el-GR" sz="24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n    = </a:t>
            </a:r>
            <a:r>
              <a:rPr kumimoji="0" lang="en-US" sz="24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56</a:t>
            </a: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pi   = </a:t>
            </a:r>
            <a:r>
              <a:rPr kumimoji="0" lang="en-US" sz="24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3.141</a:t>
            </a: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sum  = </a:t>
            </a:r>
            <a:r>
              <a:rPr kumimoji="0" lang="en-US" sz="2400" b="0" i="0" u="none" strike="noStrike" cap="none" normalizeH="0" baseline="0" dirty="0" smtClean="0">
                <a:ln>
                  <a:noFill/>
                </a:ln>
                <a:solidFill>
                  <a:srgbClr val="FFA500"/>
                </a:solidFill>
                <a:effectLst/>
                <a:latin typeface="Consolas" pitchFamily="49" charset="0"/>
                <a:ea typeface="Times New Roman" pitchFamily="18" charset="0"/>
                <a:cs typeface="Consolas" pitchFamily="49" charset="0"/>
              </a:rPr>
              <a:t>'+'</a:t>
            </a: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4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rain</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 </a:t>
            </a:r>
            <a:r>
              <a:rPr kumimoji="0" lang="el-GR" sz="2400" b="0" i="0" u="none" strike="noStrike" cap="none" normalizeH="0" baseline="0" dirty="0" err="1" smtClean="0">
                <a:ln>
                  <a:noFill/>
                </a:ln>
                <a:solidFill>
                  <a:srgbClr val="2E8B57"/>
                </a:solidFill>
                <a:effectLst/>
                <a:latin typeface="Consolas" pitchFamily="49" charset="0"/>
                <a:ea typeface="Times New Roman" pitchFamily="18" charset="0"/>
                <a:cs typeface="Consolas" pitchFamily="49" charset="0"/>
              </a:rPr>
              <a:t>true</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4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Δεν επιτρέπεται η χρήση στη δήλωση των σταθερών </a:t>
            </a:r>
          </a:p>
          <a:p>
            <a:pPr marL="342900" marR="0" lvl="0" indent="-342900" algn="l" defTabSz="914400" rtl="0" eaLnBrk="0" fontAlgn="base" latinLnBrk="0" hangingPunct="0">
              <a:lnSpc>
                <a:spcPct val="100000"/>
              </a:lnSpc>
              <a:spcBef>
                <a:spcPct val="0"/>
              </a:spcBef>
              <a:spcAft>
                <a:spcPct val="0"/>
              </a:spcAft>
              <a:buClrTx/>
              <a:buSzTx/>
              <a:buFont typeface="Arial" pitchFamily="34" charset="0"/>
              <a:buChar char="•"/>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ονόματα από άλλες σταθερές,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meg</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100;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nmeg</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7 *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meg</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και  </a:t>
            </a:r>
          </a:p>
          <a:p>
            <a:pPr marL="342900" marR="0" lvl="0" indent="-342900" algn="l" defTabSz="914400" rtl="0" eaLnBrk="0" fontAlgn="base" latinLnBrk="0" hangingPunct="0">
              <a:lnSpc>
                <a:spcPct val="100000"/>
              </a:lnSpc>
              <a:spcBef>
                <a:spcPct val="0"/>
              </a:spcBef>
              <a:spcAft>
                <a:spcPct val="0"/>
              </a:spcAft>
              <a:buClrTx/>
              <a:buSzTx/>
              <a:buFont typeface="Arial" pitchFamily="34" charset="0"/>
              <a:buChar char="•"/>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διενέργεια πράξεων προκειμένου να βρεθούν οι τιμές τους (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30/5;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const</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l</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300 + 30;).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49768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Δήλωση </a:t>
            </a:r>
            <a:r>
              <a:rPr lang="en-US" b="1" dirty="0"/>
              <a:t>type</a:t>
            </a:r>
            <a:r>
              <a:rPr lang="el-GR" b="1" dirty="0"/>
              <a:t> οριζομένων τύπων</a:t>
            </a:r>
            <a:endParaRPr lang="el-GR" dirty="0"/>
          </a:p>
        </p:txBody>
      </p:sp>
      <p:sp>
        <p:nvSpPr>
          <p:cNvPr id="3" name="Rectangle 1"/>
          <p:cNvSpPr>
            <a:spLocks noChangeArrowheads="1"/>
          </p:cNvSpPr>
          <p:nvPr/>
        </p:nvSpPr>
        <p:spPr bwMode="auto">
          <a:xfrm>
            <a:off x="179512" y="1566664"/>
            <a:ext cx="8640960" cy="50475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Το τμήμα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type</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χρησιμοποιείται για τη δήλωση νέων τύπων και δομών δεδομένων.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Pascal</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προσφέρει μια μεγάλη ποικιλία από συνήθεις τύπους δεδομένων, μπορεί μερικές φορές να επιβάλλεται να επεκταθούν οι ήδη υπάρχοντες γράφοντας ειδικούς τύπους.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γενική μορφή του τμήματος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type</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είναι ως εξής:</a:t>
            </a:r>
            <a:endParaRPr kumimoji="0" lang="el-GR"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t</a:t>
            </a:r>
            <a:r>
              <a:rPr kumimoji="0" lang="el-GR" sz="20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ype</a:t>
            </a:r>
            <a:endParaRPr kumimoji="0" lang="el-GR"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όνοματύπου1 = τύπος1;</a:t>
            </a:r>
          </a:p>
          <a:p>
            <a:pPr marL="0" marR="0" lvl="0" indent="0" algn="l" defTabSz="914400" rtl="0" eaLnBrk="0" fontAlgn="base" latinLnBrk="0" hangingPunct="0">
              <a:lnSpc>
                <a:spcPct val="100000"/>
              </a:lnSpc>
              <a:spcBef>
                <a:spcPct val="0"/>
              </a:spcBef>
              <a:spcAft>
                <a:spcPct val="0"/>
              </a:spcAft>
              <a:buClrTx/>
              <a:buSzTx/>
              <a:buFontTx/>
              <a:buNone/>
              <a:tabLst/>
            </a:pPr>
            <a:r>
              <a:rPr lang="el-GR" sz="2000" dirty="0">
                <a:solidFill>
                  <a:srgbClr val="000000"/>
                </a:solidFill>
                <a:latin typeface="Consolas" pitchFamily="49" charset="0"/>
                <a:ea typeface="Times New Roman" pitchFamily="18" charset="0"/>
                <a:cs typeface="Consolas" pitchFamily="49" charset="0"/>
              </a:rPr>
              <a:t> </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όνοματύπου2 = τύπος2;</a:t>
            </a:r>
          </a:p>
          <a:p>
            <a:pPr marL="0" marR="0" lvl="0" indent="0" algn="l" defTabSz="914400" rtl="0" eaLnBrk="0" fontAlgn="base" latinLnBrk="0" hangingPunct="0">
              <a:lnSpc>
                <a:spcPct val="100000"/>
              </a:lnSpc>
              <a:spcBef>
                <a:spcPct val="0"/>
              </a:spcBef>
              <a:spcAft>
                <a:spcPct val="0"/>
              </a:spcAft>
              <a:buClrTx/>
              <a:buSzTx/>
              <a:buFontTx/>
              <a:buNone/>
              <a:tabLst/>
            </a:pPr>
            <a:r>
              <a:rPr lang="el-GR" sz="2000" dirty="0">
                <a:solidFill>
                  <a:srgbClr val="000000"/>
                </a:solidFill>
                <a:latin typeface="Consolas" pitchFamily="49" charset="0"/>
                <a:ea typeface="Times New Roman" pitchFamily="18" charset="0"/>
                <a:cs typeface="Consolas" pitchFamily="49" charset="0"/>
              </a:rPr>
              <a:t> </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όνοματύπου3 = τύπος3;</a:t>
            </a:r>
          </a:p>
          <a:p>
            <a:pPr marL="0" marR="0" lvl="0" indent="0" algn="l" defTabSz="914400" rtl="0" eaLnBrk="0" fontAlgn="base" latinLnBrk="0" hangingPunct="0">
              <a:lnSpc>
                <a:spcPct val="100000"/>
              </a:lnSpc>
              <a:spcBef>
                <a:spcPct val="0"/>
              </a:spcBef>
              <a:spcAft>
                <a:spcPct val="0"/>
              </a:spcAft>
              <a:buClrTx/>
              <a:buSzTx/>
              <a:buFontTx/>
              <a:buNone/>
              <a:tabLst/>
            </a:pPr>
            <a:r>
              <a:rPr lang="el-GR" sz="2000" dirty="0">
                <a:solidFill>
                  <a:srgbClr val="000000"/>
                </a:solidFill>
                <a:latin typeface="Consolas" pitchFamily="49" charset="0"/>
                <a:ea typeface="Times New Roman" pitchFamily="18" charset="0"/>
                <a:cs typeface="Consolas" pitchFamily="49" charset="0"/>
              </a:rPr>
              <a:t> </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Για παράδειγμα το επόμενο τμήμα </a:t>
            </a:r>
            <a:r>
              <a:rPr kumimoji="0" lang="el-G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type</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δηλώνει ένα τύπο πεδίου και ένα τύπο </a:t>
            </a:r>
            <a:r>
              <a:rPr kumimoji="0" lang="el-G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string</a:t>
            </a:r>
            <a:endPar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type</a:t>
            </a:r>
            <a:endParaRPr kumimoji="0" lang="el-GR"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screenRange</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 </a:t>
            </a:r>
            <a:r>
              <a:rPr kumimoji="0" lang="en-US" sz="20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1</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n-US" sz="20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80</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l-GR" sz="2000" dirty="0">
                <a:solidFill>
                  <a:srgbClr val="000000"/>
                </a:solidFill>
                <a:latin typeface="Consolas" pitchFamily="49" charset="0"/>
                <a:ea typeface="Times New Roman" pitchFamily="18" charset="0"/>
                <a:cs typeface="Consolas" pitchFamily="49" charset="0"/>
              </a:rPr>
              <a:t> </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screenLine</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 </a:t>
            </a:r>
            <a:r>
              <a:rPr kumimoji="0" lang="en-US" sz="2000" b="0" i="0" u="none" strike="noStrike" cap="none" normalizeH="0" baseline="0" dirty="0" smtClean="0">
                <a:ln>
                  <a:noFill/>
                </a:ln>
                <a:solidFill>
                  <a:srgbClr val="2E8B57"/>
                </a:solidFill>
                <a:effectLst/>
                <a:latin typeface="Consolas" pitchFamily="49" charset="0"/>
                <a:ea typeface="Times New Roman" pitchFamily="18" charset="0"/>
                <a:cs typeface="Consolas" pitchFamily="49" charset="0"/>
              </a:rPr>
              <a:t>string</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n-US" sz="20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80</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800" b="0" i="0" u="none" strike="noStrike" cap="none" normalizeH="0" baseline="0" dirty="0" smtClean="0">
                <a:ln>
                  <a:noFill/>
                </a:ln>
                <a:solidFill>
                  <a:schemeClr val="tx1"/>
                </a:solidFill>
                <a:effectLst/>
                <a:latin typeface="Arial" pitchFamily="34" charset="0"/>
                <a:cs typeface="Arial" pitchFamily="34" charset="0"/>
              </a:rPr>
              <a:t> </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266146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21196" y="24674"/>
            <a:ext cx="8229600" cy="812038"/>
          </a:xfrm>
        </p:spPr>
        <p:txBody>
          <a:bodyPr>
            <a:normAutofit fontScale="90000"/>
          </a:bodyPr>
          <a:lstStyle/>
          <a:p>
            <a:r>
              <a:rPr lang="el-GR" b="1" dirty="0"/>
              <a:t>Δήλωση</a:t>
            </a:r>
            <a:r>
              <a:rPr lang="en-US" b="1" dirty="0"/>
              <a:t> </a:t>
            </a:r>
            <a:r>
              <a:rPr lang="en-US" b="1" dirty="0" err="1"/>
              <a:t>var</a:t>
            </a:r>
            <a:r>
              <a:rPr lang="en-US" b="1" dirty="0"/>
              <a:t> </a:t>
            </a:r>
            <a:r>
              <a:rPr lang="el-GR" b="1" dirty="0"/>
              <a:t>ονομάτων μεταβλητών</a:t>
            </a:r>
            <a:endParaRPr lang="el-GR" dirty="0"/>
          </a:p>
        </p:txBody>
      </p:sp>
      <p:sp>
        <p:nvSpPr>
          <p:cNvPr id="3" name="Ορθογώνιο 2"/>
          <p:cNvSpPr/>
          <p:nvPr/>
        </p:nvSpPr>
        <p:spPr>
          <a:xfrm>
            <a:off x="297479" y="692696"/>
            <a:ext cx="8583720" cy="5970865"/>
          </a:xfrm>
          <a:prstGeom prst="rect">
            <a:avLst/>
          </a:prstGeom>
        </p:spPr>
        <p:txBody>
          <a:bodyPr wrap="square">
            <a:spAutoFit/>
          </a:bodyPr>
          <a:lstStyle/>
          <a:p>
            <a:pPr marL="342900" indent="-342900">
              <a:spcAft>
                <a:spcPts val="600"/>
              </a:spcAft>
              <a:buFont typeface="Arial" pitchFamily="34" charset="0"/>
              <a:buChar char="•"/>
            </a:pPr>
            <a:r>
              <a:rPr lang="el-GR" sz="2200" dirty="0"/>
              <a:t>Τα ονόματα των μεταβλητών είναι η συμβολική διεύθυνση του χώρου </a:t>
            </a:r>
            <a:r>
              <a:rPr lang="el-GR" sz="2200" dirty="0" smtClean="0"/>
              <a:t>της </a:t>
            </a:r>
            <a:r>
              <a:rPr lang="el-GR" sz="2200" dirty="0"/>
              <a:t>μνήμης μέσα στον οποίο βρίσκεται καταχωρημένη η τιμή τους. </a:t>
            </a:r>
            <a:endParaRPr lang="el-GR" sz="2200" dirty="0" smtClean="0"/>
          </a:p>
          <a:p>
            <a:pPr marL="342900" indent="-342900">
              <a:spcAft>
                <a:spcPts val="600"/>
              </a:spcAft>
              <a:buFont typeface="Arial" pitchFamily="34" charset="0"/>
              <a:buChar char="•"/>
            </a:pPr>
            <a:r>
              <a:rPr lang="el-GR" sz="2200" dirty="0" smtClean="0"/>
              <a:t>Η </a:t>
            </a:r>
            <a:r>
              <a:rPr lang="el-GR" sz="2200" dirty="0"/>
              <a:t>αντιστοιχία αυτή μεταξύ ονόματος μεταβλητής και χώρου μνήμης είναι μοναδική, έτσι κάθε φορά που μία μεταβλητή λαμβάνει μία νέα τιμή, η παλαιά καταστρέφεται αυτόματα. </a:t>
            </a:r>
            <a:endParaRPr lang="el-GR" sz="2200" dirty="0" smtClean="0"/>
          </a:p>
          <a:p>
            <a:pPr marL="342900" indent="-342900">
              <a:spcAft>
                <a:spcPts val="600"/>
              </a:spcAft>
              <a:buFont typeface="Arial" pitchFamily="34" charset="0"/>
              <a:buChar char="•"/>
            </a:pPr>
            <a:r>
              <a:rPr lang="el-GR" sz="2200" dirty="0" smtClean="0"/>
              <a:t>Επειδή </a:t>
            </a:r>
            <a:r>
              <a:rPr lang="el-GR" sz="2200" dirty="0"/>
              <a:t>οι διαφορετικοί τύποι μεταβλητών αποθηκεύονται με διαφορετικούς τρόπους στη μνήμη του υπολογιστή, </a:t>
            </a:r>
            <a:r>
              <a:rPr lang="el-GR" sz="2200" dirty="0" smtClean="0"/>
              <a:t>γι’ αυτό </a:t>
            </a:r>
            <a:r>
              <a:rPr lang="el-GR" sz="2200" dirty="0"/>
              <a:t>ο μεταγλωττιστής θα πρέπει να πληροφορηθεί σχετικά με τον τύπο όλων των μεταβλητών που υπεισέρχονται σε ένα πρόγραμμα</a:t>
            </a:r>
            <a:r>
              <a:rPr lang="el-GR" sz="2200" dirty="0" smtClean="0"/>
              <a:t>.</a:t>
            </a:r>
          </a:p>
          <a:p>
            <a:pPr marL="342900" indent="-342900">
              <a:spcAft>
                <a:spcPts val="600"/>
              </a:spcAft>
              <a:buFont typeface="Arial" pitchFamily="34" charset="0"/>
              <a:buChar char="•"/>
            </a:pPr>
            <a:r>
              <a:rPr lang="el-GR" sz="2200" dirty="0"/>
              <a:t>Οι μεταβλητές (</a:t>
            </a:r>
            <a:r>
              <a:rPr lang="en-US" sz="2200" dirty="0"/>
              <a:t>variables</a:t>
            </a:r>
            <a:r>
              <a:rPr lang="el-GR" sz="2200" dirty="0"/>
              <a:t>) είναι ονόματα που παριστάνουν τιμές δεδομένων σε ένα πρόγραμμα </a:t>
            </a:r>
            <a:r>
              <a:rPr lang="en-US" sz="2200" dirty="0"/>
              <a:t>Pascal</a:t>
            </a:r>
            <a:r>
              <a:rPr lang="el-GR" sz="2200" dirty="0"/>
              <a:t>. </a:t>
            </a:r>
            <a:endParaRPr lang="el-GR" sz="2200" dirty="0" smtClean="0"/>
          </a:p>
          <a:p>
            <a:pPr marL="342900" indent="-342900">
              <a:spcAft>
                <a:spcPts val="600"/>
              </a:spcAft>
              <a:buFont typeface="Arial" pitchFamily="34" charset="0"/>
              <a:buChar char="•"/>
            </a:pPr>
            <a:r>
              <a:rPr lang="el-GR" sz="2200" dirty="0" smtClean="0"/>
              <a:t>Κάθε </a:t>
            </a:r>
            <a:r>
              <a:rPr lang="el-GR" sz="2200" dirty="0"/>
              <a:t>μεταβλητή πρέπει να έχει όνομα, τύπο και τιμή. </a:t>
            </a:r>
            <a:endParaRPr lang="el-GR" sz="2200" dirty="0" smtClean="0"/>
          </a:p>
          <a:p>
            <a:pPr marL="342900" indent="-342900">
              <a:spcAft>
                <a:spcPts val="600"/>
              </a:spcAft>
              <a:buFont typeface="Arial" pitchFamily="34" charset="0"/>
              <a:buChar char="•"/>
            </a:pPr>
            <a:r>
              <a:rPr lang="el-GR" sz="2200" dirty="0" smtClean="0"/>
              <a:t>Ο </a:t>
            </a:r>
            <a:r>
              <a:rPr lang="el-GR" sz="2200" dirty="0"/>
              <a:t>τύπος και το όνομα καθορίζονται στις δηλώσεις ενώ η τιμή καθορίζεται μέσα στο κυρίως πρόγραμμα. </a:t>
            </a:r>
            <a:endParaRPr lang="el-GR" sz="2200" dirty="0" smtClean="0"/>
          </a:p>
          <a:p>
            <a:pPr marL="342900" indent="-342900">
              <a:spcAft>
                <a:spcPts val="600"/>
              </a:spcAft>
              <a:buFont typeface="Arial" pitchFamily="34" charset="0"/>
              <a:buChar char="•"/>
            </a:pPr>
            <a:r>
              <a:rPr lang="el-GR" sz="2200" dirty="0" smtClean="0"/>
              <a:t>Σε </a:t>
            </a:r>
            <a:r>
              <a:rPr lang="el-GR" sz="2200" dirty="0"/>
              <a:t>αντίθεση με τις λιγότερο δομημένες γλώσσες η </a:t>
            </a:r>
            <a:r>
              <a:rPr lang="en-US" sz="2200" dirty="0"/>
              <a:t>Pascal</a:t>
            </a:r>
            <a:r>
              <a:rPr lang="el-GR" sz="2200" dirty="0"/>
              <a:t> απαιτεί την δήλωση όλων των μεταβλητών προτού να χρησιμοποιηθούν. </a:t>
            </a:r>
          </a:p>
        </p:txBody>
      </p:sp>
    </p:spTree>
    <p:extLst>
      <p:ext uri="{BB962C8B-B14F-4D97-AF65-F5344CB8AC3E}">
        <p14:creationId xmlns:p14="http://schemas.microsoft.com/office/powerpoint/2010/main" val="15451558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21196" y="24674"/>
            <a:ext cx="8229600" cy="812038"/>
          </a:xfrm>
        </p:spPr>
        <p:txBody>
          <a:bodyPr>
            <a:normAutofit fontScale="90000"/>
          </a:bodyPr>
          <a:lstStyle/>
          <a:p>
            <a:r>
              <a:rPr lang="el-GR" b="1" dirty="0"/>
              <a:t>Δήλωση</a:t>
            </a:r>
            <a:r>
              <a:rPr lang="en-US" b="1" dirty="0"/>
              <a:t> </a:t>
            </a:r>
            <a:r>
              <a:rPr lang="en-US" b="1" dirty="0" err="1"/>
              <a:t>var</a:t>
            </a:r>
            <a:r>
              <a:rPr lang="en-US" b="1" dirty="0"/>
              <a:t> </a:t>
            </a:r>
            <a:r>
              <a:rPr lang="el-GR" b="1" dirty="0"/>
              <a:t>ονομάτων μεταβλητών</a:t>
            </a:r>
            <a:endParaRPr lang="el-GR" dirty="0"/>
          </a:p>
        </p:txBody>
      </p:sp>
      <p:sp>
        <p:nvSpPr>
          <p:cNvPr id="3" name="Ορθογώνιο 2"/>
          <p:cNvSpPr/>
          <p:nvPr/>
        </p:nvSpPr>
        <p:spPr>
          <a:xfrm>
            <a:off x="297479" y="692696"/>
            <a:ext cx="8583720" cy="10433625"/>
          </a:xfrm>
          <a:prstGeom prst="rect">
            <a:avLst/>
          </a:prstGeom>
        </p:spPr>
        <p:txBody>
          <a:bodyPr wrap="square">
            <a:spAutoFit/>
          </a:bodyPr>
          <a:lstStyle/>
          <a:p>
            <a:r>
              <a:rPr lang="el-GR" sz="2400" dirty="0" smtClean="0"/>
              <a:t>Η γενική </a:t>
            </a:r>
            <a:r>
              <a:rPr lang="el-GR" sz="2400" dirty="0"/>
              <a:t>μορφή του τμήματος </a:t>
            </a:r>
            <a:r>
              <a:rPr lang="en-US" sz="2400" dirty="0" err="1"/>
              <a:t>var</a:t>
            </a:r>
            <a:r>
              <a:rPr lang="el-GR" sz="2400" dirty="0"/>
              <a:t>:</a:t>
            </a:r>
          </a:p>
          <a:p>
            <a:r>
              <a:rPr lang="en-US" sz="2400" dirty="0" smtClean="0">
                <a:solidFill>
                  <a:srgbClr val="0070C0"/>
                </a:solidFill>
              </a:rPr>
              <a:t>v</a:t>
            </a:r>
            <a:r>
              <a:rPr lang="el-GR" sz="2400" dirty="0" err="1" smtClean="0">
                <a:solidFill>
                  <a:srgbClr val="0070C0"/>
                </a:solidFill>
              </a:rPr>
              <a:t>ar</a:t>
            </a:r>
            <a:endParaRPr lang="el-GR" sz="2400" dirty="0" smtClean="0">
              <a:solidFill>
                <a:srgbClr val="0070C0"/>
              </a:solidFill>
            </a:endParaRPr>
          </a:p>
          <a:p>
            <a:r>
              <a:rPr lang="el-GR" sz="2400" dirty="0" smtClean="0"/>
              <a:t>   </a:t>
            </a:r>
            <a:r>
              <a:rPr lang="el-GR" sz="2400" dirty="0"/>
              <a:t>όνομαμεταβλητής1:τύπος1; </a:t>
            </a:r>
            <a:endParaRPr lang="el-GR" sz="2400" dirty="0" smtClean="0"/>
          </a:p>
          <a:p>
            <a:r>
              <a:rPr lang="el-GR" sz="2400" dirty="0"/>
              <a:t> </a:t>
            </a:r>
            <a:r>
              <a:rPr lang="el-GR" sz="2400" dirty="0" smtClean="0"/>
              <a:t>  </a:t>
            </a:r>
            <a:r>
              <a:rPr lang="el-GR" sz="2400" dirty="0"/>
              <a:t>όνομαμεταβλητής2:τύπος2; </a:t>
            </a:r>
            <a:endParaRPr lang="el-GR" sz="2400" dirty="0" smtClean="0"/>
          </a:p>
          <a:p>
            <a:r>
              <a:rPr lang="el-GR" sz="2400" dirty="0" smtClean="0"/>
              <a:t>   όνομαμεταβλητής3:τύπος3;</a:t>
            </a:r>
          </a:p>
          <a:p>
            <a:r>
              <a:rPr lang="el-GR" sz="2400" dirty="0" smtClean="0"/>
              <a:t>Εναλλακτικά</a:t>
            </a:r>
            <a:r>
              <a:rPr lang="el-GR" sz="2400" dirty="0"/>
              <a:t>, </a:t>
            </a:r>
            <a:endParaRPr lang="el-GR" sz="2400" dirty="0" smtClean="0"/>
          </a:p>
          <a:p>
            <a:r>
              <a:rPr lang="el-GR" sz="2400" dirty="0" err="1" smtClean="0">
                <a:solidFill>
                  <a:srgbClr val="0070C0"/>
                </a:solidFill>
              </a:rPr>
              <a:t>var</a:t>
            </a:r>
            <a:endParaRPr lang="el-GR" sz="2400" dirty="0" smtClean="0">
              <a:solidFill>
                <a:srgbClr val="0070C0"/>
              </a:solidFill>
            </a:endParaRPr>
          </a:p>
          <a:p>
            <a:r>
              <a:rPr lang="el-GR" sz="2400" dirty="0" smtClean="0"/>
              <a:t>   </a:t>
            </a:r>
            <a:r>
              <a:rPr lang="el-GR" sz="2400" dirty="0"/>
              <a:t>όνομαμεταβλητής1</a:t>
            </a:r>
            <a:r>
              <a:rPr lang="el-GR" sz="2400" dirty="0" smtClean="0"/>
              <a:t>,</a:t>
            </a:r>
          </a:p>
          <a:p>
            <a:r>
              <a:rPr lang="el-GR" sz="2400" dirty="0" smtClean="0"/>
              <a:t>   </a:t>
            </a:r>
            <a:r>
              <a:rPr lang="el-GR" sz="2400" dirty="0"/>
              <a:t>όνομαμεταβλητής2, </a:t>
            </a:r>
            <a:endParaRPr lang="el-GR" sz="2400" dirty="0" smtClean="0"/>
          </a:p>
          <a:p>
            <a:r>
              <a:rPr lang="el-GR" sz="2400" dirty="0" smtClean="0"/>
              <a:t>  </a:t>
            </a:r>
            <a:r>
              <a:rPr lang="el-GR" sz="2400" dirty="0"/>
              <a:t>όνομαμεταβλητής3:τύπος1;</a:t>
            </a:r>
            <a:r>
              <a:rPr lang="el-GR" sz="2400" dirty="0" smtClean="0">
                <a:effectLst/>
              </a:rPr>
              <a:t> </a:t>
            </a:r>
          </a:p>
          <a:p>
            <a:r>
              <a:rPr lang="el-GR" sz="2400" dirty="0" smtClean="0"/>
              <a:t>όπου </a:t>
            </a:r>
            <a:r>
              <a:rPr lang="el-GR" sz="2400" dirty="0"/>
              <a:t>τύπος1 είναι ένας τύπος τιμών που υποστηρίζει η </a:t>
            </a:r>
            <a:r>
              <a:rPr lang="en-US" sz="2400" dirty="0"/>
              <a:t>Pascal</a:t>
            </a:r>
            <a:r>
              <a:rPr lang="el-GR" sz="2400" dirty="0"/>
              <a:t>. </a:t>
            </a:r>
            <a:endParaRPr lang="el-GR" sz="2400" dirty="0" smtClean="0"/>
          </a:p>
          <a:p>
            <a:r>
              <a:rPr lang="el-GR" sz="2400" dirty="0" smtClean="0"/>
              <a:t>Η </a:t>
            </a:r>
            <a:r>
              <a:rPr lang="en-US" sz="2400" dirty="0"/>
              <a:t>Pascal</a:t>
            </a:r>
            <a:r>
              <a:rPr lang="el-GR" sz="2400" dirty="0"/>
              <a:t> υποστηρίζει τους εξής απλούς τύπους </a:t>
            </a:r>
            <a:r>
              <a:rPr lang="en-US" sz="2400" dirty="0"/>
              <a:t>integer</a:t>
            </a:r>
            <a:r>
              <a:rPr lang="el-GR" sz="2400" dirty="0"/>
              <a:t> (για αποθήκευση ακεραίου αριθμού), </a:t>
            </a:r>
            <a:r>
              <a:rPr lang="en-US" sz="2400" dirty="0"/>
              <a:t>real</a:t>
            </a:r>
            <a:r>
              <a:rPr lang="el-GR" sz="2400" dirty="0"/>
              <a:t> (για αποθήκευση πραγματικού αριθμού), </a:t>
            </a:r>
            <a:r>
              <a:rPr lang="en-US" sz="2400" dirty="0"/>
              <a:t>char</a:t>
            </a:r>
            <a:r>
              <a:rPr lang="el-GR" sz="2400" dirty="0"/>
              <a:t> (για αποθήκευση χαρακτήρα) και </a:t>
            </a:r>
            <a:r>
              <a:rPr lang="en-US" sz="2400" dirty="0" err="1"/>
              <a:t>boolean</a:t>
            </a:r>
            <a:r>
              <a:rPr lang="el-GR" sz="2400" dirty="0"/>
              <a:t> (για αποθήκευση λογικής τιμής). Για παράδειγμα το επόμενο τμήμα </a:t>
            </a:r>
            <a:r>
              <a:rPr lang="en-US" sz="2400" dirty="0" err="1"/>
              <a:t>var</a:t>
            </a:r>
            <a:r>
              <a:rPr lang="el-GR" sz="2400" dirty="0"/>
              <a:t> δηλώνει μια μεταβλητή χαρακτήρων (</a:t>
            </a:r>
            <a:r>
              <a:rPr lang="en-US" sz="2400" dirty="0"/>
              <a:t>string</a:t>
            </a:r>
            <a:r>
              <a:rPr lang="el-GR" sz="2400" dirty="0"/>
              <a:t>) μαζί με τρεις αριθμητικές μεταβλητές που ανήκουν σε ένα τύπο που ονομάζεται </a:t>
            </a:r>
            <a:r>
              <a:rPr lang="en-US" sz="2400" dirty="0"/>
              <a:t>byte</a:t>
            </a:r>
            <a:r>
              <a:rPr lang="el-GR" sz="2400" dirty="0"/>
              <a:t>.</a:t>
            </a:r>
          </a:p>
          <a:p>
            <a:r>
              <a:rPr lang="en-US" sz="2400" dirty="0" err="1"/>
              <a:t>var</a:t>
            </a:r>
            <a:r>
              <a:rPr lang="en-US" sz="2400" dirty="0"/>
              <a:t>   </a:t>
            </a:r>
            <a:r>
              <a:rPr lang="en-US" sz="2400" dirty="0" err="1"/>
              <a:t>instring</a:t>
            </a:r>
            <a:r>
              <a:rPr lang="en-US" sz="2400" dirty="0"/>
              <a:t>: string;   </a:t>
            </a:r>
            <a:r>
              <a:rPr lang="en-US" sz="2400" dirty="0" err="1"/>
              <a:t>inlength</a:t>
            </a:r>
            <a:r>
              <a:rPr lang="en-US" sz="2400" dirty="0"/>
              <a:t>, </a:t>
            </a:r>
            <a:r>
              <a:rPr lang="en-US" sz="2400" dirty="0" err="1"/>
              <a:t>commamarker</a:t>
            </a:r>
            <a:r>
              <a:rPr lang="en-US" sz="2400" dirty="0"/>
              <a:t>,   </a:t>
            </a:r>
            <a:r>
              <a:rPr lang="el-GR" sz="2400" dirty="0" err="1"/>
              <a:t>newpos</a:t>
            </a:r>
            <a:r>
              <a:rPr lang="el-GR" sz="2400" dirty="0"/>
              <a:t>: byte;</a:t>
            </a:r>
            <a:r>
              <a:rPr lang="el-GR" sz="2400" dirty="0" smtClean="0">
                <a:effectLst/>
              </a:rPr>
              <a:t> </a:t>
            </a:r>
            <a:r>
              <a:rPr lang="el-GR" sz="2400" dirty="0"/>
              <a:t>Μία μεταβλητή μπορεί να δέχεται τιμές μόνο του τύπου που δηλώθηκε εκτός αν ο τύπος της είναι συμβατός με κάποιον άλλο. Στο τμήμα των δηλώσεων, δηλώνονται μεταβλητές που θα χρησιμοποιηθούν στο πρόγραμμα. Όταν ο μεταγλωττιστής διαβάσει τη δήλωση των μεταβλητών δεσμεύει θέσεις μνήμης, μία για κάθε μεταβλητή. Αν σε ένα πρόγραμμα δεν χρειάζεται να χρησιμοποιήσει μεταβλητές τότε μπορούμε να παραλείψουμε το μέρος των δηλώσεων και μετά την επικεφαλίδα να περάσουμε κατευθείαν στο κυρίως πρόγραμμα. </a:t>
            </a:r>
          </a:p>
        </p:txBody>
      </p:sp>
    </p:spTree>
    <p:extLst>
      <p:ext uri="{BB962C8B-B14F-4D97-AF65-F5344CB8AC3E}">
        <p14:creationId xmlns:p14="http://schemas.microsoft.com/office/powerpoint/2010/main" val="917225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21196" y="24674"/>
            <a:ext cx="8229600" cy="812038"/>
          </a:xfrm>
        </p:spPr>
        <p:txBody>
          <a:bodyPr>
            <a:normAutofit fontScale="90000"/>
          </a:bodyPr>
          <a:lstStyle/>
          <a:p>
            <a:r>
              <a:rPr lang="el-GR" b="1" dirty="0"/>
              <a:t>Δήλωση</a:t>
            </a:r>
            <a:r>
              <a:rPr lang="en-US" b="1" dirty="0"/>
              <a:t> </a:t>
            </a:r>
            <a:r>
              <a:rPr lang="en-US" b="1" dirty="0" err="1"/>
              <a:t>var</a:t>
            </a:r>
            <a:r>
              <a:rPr lang="en-US" b="1" dirty="0"/>
              <a:t> </a:t>
            </a:r>
            <a:r>
              <a:rPr lang="el-GR" b="1" dirty="0"/>
              <a:t>ονομάτων μεταβλητών</a:t>
            </a:r>
            <a:endParaRPr lang="el-GR" dirty="0"/>
          </a:p>
        </p:txBody>
      </p:sp>
      <p:sp>
        <p:nvSpPr>
          <p:cNvPr id="3" name="Ορθογώνιο 2"/>
          <p:cNvSpPr/>
          <p:nvPr/>
        </p:nvSpPr>
        <p:spPr>
          <a:xfrm>
            <a:off x="297479" y="692696"/>
            <a:ext cx="8583720" cy="6001643"/>
          </a:xfrm>
          <a:prstGeom prst="rect">
            <a:avLst/>
          </a:prstGeom>
        </p:spPr>
        <p:txBody>
          <a:bodyPr wrap="square">
            <a:spAutoFit/>
          </a:bodyPr>
          <a:lstStyle/>
          <a:p>
            <a:r>
              <a:rPr lang="el-GR" sz="2400" dirty="0" smtClean="0"/>
              <a:t>Η </a:t>
            </a:r>
            <a:r>
              <a:rPr lang="en-US" sz="2400" dirty="0"/>
              <a:t>Pascal</a:t>
            </a:r>
            <a:r>
              <a:rPr lang="el-GR" sz="2400" dirty="0"/>
              <a:t> υποστηρίζει τους εξής απλούς τύπους </a:t>
            </a:r>
            <a:r>
              <a:rPr lang="en-US" sz="2400" dirty="0"/>
              <a:t>integer</a:t>
            </a:r>
            <a:r>
              <a:rPr lang="el-GR" sz="2400" dirty="0"/>
              <a:t> (για αποθήκευση ακεραίου αριθμού), </a:t>
            </a:r>
            <a:r>
              <a:rPr lang="en-US" sz="2400" dirty="0"/>
              <a:t>real</a:t>
            </a:r>
            <a:r>
              <a:rPr lang="el-GR" sz="2400" dirty="0"/>
              <a:t> (για αποθήκευση πραγματικού αριθμού), </a:t>
            </a:r>
            <a:r>
              <a:rPr lang="en-US" sz="2400" dirty="0"/>
              <a:t>char</a:t>
            </a:r>
            <a:r>
              <a:rPr lang="el-GR" sz="2400" dirty="0"/>
              <a:t> (για αποθήκευση χαρακτήρα) και </a:t>
            </a:r>
            <a:r>
              <a:rPr lang="en-US" sz="2400" dirty="0" err="1"/>
              <a:t>boolean</a:t>
            </a:r>
            <a:r>
              <a:rPr lang="el-GR" sz="2400" dirty="0"/>
              <a:t> (για αποθήκευση λογικής τιμής). Για παράδειγμα </a:t>
            </a:r>
            <a:r>
              <a:rPr lang="el-GR" sz="2400" dirty="0" smtClean="0"/>
              <a:t>:</a:t>
            </a:r>
            <a:endParaRPr lang="el-GR" sz="2400" dirty="0"/>
          </a:p>
          <a:p>
            <a:r>
              <a:rPr lang="en-US" sz="2400" dirty="0" err="1" smtClean="0">
                <a:solidFill>
                  <a:srgbClr val="0070C0"/>
                </a:solidFill>
              </a:rPr>
              <a:t>var</a:t>
            </a:r>
            <a:endParaRPr lang="el-GR" sz="2400" dirty="0" smtClean="0">
              <a:solidFill>
                <a:srgbClr val="0070C0"/>
              </a:solidFill>
            </a:endParaRPr>
          </a:p>
          <a:p>
            <a:r>
              <a:rPr lang="en-US" sz="2400" dirty="0" smtClean="0"/>
              <a:t>   </a:t>
            </a:r>
            <a:r>
              <a:rPr lang="en-US" sz="2400" dirty="0" err="1"/>
              <a:t>instring</a:t>
            </a:r>
            <a:r>
              <a:rPr lang="en-US" sz="2400" dirty="0"/>
              <a:t>: </a:t>
            </a:r>
            <a:r>
              <a:rPr lang="en-US" sz="2400" dirty="0">
                <a:solidFill>
                  <a:srgbClr val="00B050"/>
                </a:solidFill>
              </a:rPr>
              <a:t>string</a:t>
            </a:r>
            <a:r>
              <a:rPr lang="en-US" sz="2400" dirty="0" smtClean="0"/>
              <a:t>;</a:t>
            </a:r>
            <a:endParaRPr lang="el-GR" sz="2400" dirty="0" smtClean="0"/>
          </a:p>
          <a:p>
            <a:r>
              <a:rPr lang="en-US" sz="2400" dirty="0" smtClean="0"/>
              <a:t>   </a:t>
            </a:r>
            <a:r>
              <a:rPr lang="en-US" sz="2400" dirty="0" err="1"/>
              <a:t>inlength</a:t>
            </a:r>
            <a:r>
              <a:rPr lang="en-US" sz="2400" dirty="0"/>
              <a:t>, </a:t>
            </a:r>
            <a:r>
              <a:rPr lang="en-US" sz="2400" dirty="0" err="1"/>
              <a:t>commamarker</a:t>
            </a:r>
            <a:r>
              <a:rPr lang="en-US" sz="2400" dirty="0"/>
              <a:t>,   </a:t>
            </a:r>
            <a:r>
              <a:rPr lang="el-GR" sz="2400" dirty="0" err="1"/>
              <a:t>newpos</a:t>
            </a:r>
            <a:r>
              <a:rPr lang="el-GR" sz="2400" dirty="0"/>
              <a:t>: </a:t>
            </a:r>
            <a:r>
              <a:rPr lang="el-GR" sz="2400" dirty="0">
                <a:solidFill>
                  <a:srgbClr val="00B050"/>
                </a:solidFill>
              </a:rPr>
              <a:t>byte</a:t>
            </a:r>
            <a:r>
              <a:rPr lang="el-GR" sz="2400" dirty="0"/>
              <a:t>;</a:t>
            </a:r>
            <a:r>
              <a:rPr lang="el-GR" sz="2400" dirty="0" smtClean="0">
                <a:effectLst/>
              </a:rPr>
              <a:t> </a:t>
            </a:r>
          </a:p>
          <a:p>
            <a:r>
              <a:rPr lang="el-GR" sz="2400" dirty="0" smtClean="0"/>
              <a:t>Μία </a:t>
            </a:r>
            <a:r>
              <a:rPr lang="el-GR" sz="2400" dirty="0"/>
              <a:t>μεταβλητή μπορεί να δέχεται τιμές μόνο του τύπου που δηλώθηκε εκτός αν ο τύπος της είναι συμβατός με κάποιον άλλο. Στο τμήμα των δηλώσεων, δηλώνονται μεταβλητές που θα χρησιμοποιηθούν στο πρόγραμμα. </a:t>
            </a:r>
            <a:endParaRPr lang="el-GR" sz="2400" dirty="0" smtClean="0"/>
          </a:p>
          <a:p>
            <a:r>
              <a:rPr lang="el-GR" sz="2400" dirty="0" smtClean="0"/>
              <a:t>Όταν </a:t>
            </a:r>
            <a:r>
              <a:rPr lang="el-GR" sz="2400" dirty="0"/>
              <a:t>ο μεταγλωττιστής διαβάσει τη δήλωση των μεταβλητών δεσμεύει θέσεις μνήμης, μία για κάθε μεταβλητή. </a:t>
            </a:r>
            <a:endParaRPr lang="el-GR" sz="2400" dirty="0" smtClean="0"/>
          </a:p>
          <a:p>
            <a:r>
              <a:rPr lang="el-GR" sz="2400" dirty="0" smtClean="0"/>
              <a:t>Αν </a:t>
            </a:r>
            <a:r>
              <a:rPr lang="el-GR" sz="2400" dirty="0"/>
              <a:t>σε ένα πρόγραμμα δεν χρειάζεται να χρησιμοποιήσει μεταβλητές τότε </a:t>
            </a:r>
            <a:r>
              <a:rPr lang="el-GR" sz="2400" dirty="0" smtClean="0"/>
              <a:t>παραλείπουμε </a:t>
            </a:r>
            <a:r>
              <a:rPr lang="el-GR" sz="2400" dirty="0"/>
              <a:t>το μέρος των δηλώσεων και μετά την επικεφαλίδα </a:t>
            </a:r>
            <a:r>
              <a:rPr lang="el-GR" sz="2400" dirty="0" smtClean="0"/>
              <a:t>περνάμε </a:t>
            </a:r>
            <a:r>
              <a:rPr lang="el-GR" sz="2400" dirty="0"/>
              <a:t>κατευθείαν στο κυρίως πρόγραμμα. </a:t>
            </a:r>
          </a:p>
        </p:txBody>
      </p:sp>
    </p:spTree>
    <p:extLst>
      <p:ext uri="{BB962C8B-B14F-4D97-AF65-F5344CB8AC3E}">
        <p14:creationId xmlns:p14="http://schemas.microsoft.com/office/powerpoint/2010/main" val="31251442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0"/>
            <a:ext cx="8229600" cy="908720"/>
          </a:xfrm>
        </p:spPr>
        <p:txBody>
          <a:bodyPr>
            <a:normAutofit fontScale="90000"/>
          </a:bodyPr>
          <a:lstStyle/>
          <a:p>
            <a:r>
              <a:rPr lang="el-GR" b="1" dirty="0"/>
              <a:t>Κυρίως </a:t>
            </a:r>
            <a:r>
              <a:rPr lang="el-GR" b="1" dirty="0" smtClean="0"/>
              <a:t>πρόγραμμα </a:t>
            </a:r>
            <a:r>
              <a:rPr lang="el-GR" b="1" dirty="0"/>
              <a:t>(</a:t>
            </a:r>
            <a:r>
              <a:rPr lang="en-US" b="1" dirty="0"/>
              <a:t>statement part</a:t>
            </a:r>
            <a:r>
              <a:rPr lang="el-GR" b="1" dirty="0"/>
              <a:t>)</a:t>
            </a:r>
            <a:endParaRPr lang="el-GR" dirty="0"/>
          </a:p>
        </p:txBody>
      </p:sp>
      <p:sp>
        <p:nvSpPr>
          <p:cNvPr id="3" name="Rectangle 1"/>
          <p:cNvSpPr>
            <a:spLocks noChangeArrowheads="1"/>
          </p:cNvSpPr>
          <p:nvPr/>
        </p:nvSpPr>
        <p:spPr bwMode="auto">
          <a:xfrm>
            <a:off x="158684" y="887159"/>
            <a:ext cx="8677473" cy="5970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Στο κυρίως πρόγραμμα περιλαμβάνονται οι εντολές με τη σειρά που θέλουμε να εκτελεστούν. Οι δεσμευμένες λέξεις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begin </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και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end </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δηλώνουν την έναρξη και τη λήξη αντίστοιχα του προγράμματος και περιλαμβάνουν τις εντολές χωριζόμενες με ελληνικό ερωτηματικό (;)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semicolon</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Η γενική μορφή ενός κυρίου προγράμματος είναι η ακόλουθη:</a:t>
            </a:r>
            <a:endParaRPr kumimoji="0" lang="en-US"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program</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suma</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0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var</a:t>
            </a:r>
            <a:endParaRPr kumimoji="0" lang="el-GR"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x1, x2: </a:t>
            </a:r>
            <a:r>
              <a:rPr kumimoji="0" lang="en-US" sz="2000" b="0" i="0" u="none" strike="noStrike" cap="none" normalizeH="0" baseline="0" dirty="0" smtClean="0">
                <a:ln>
                  <a:noFill/>
                </a:ln>
                <a:solidFill>
                  <a:srgbClr val="2E8B57"/>
                </a:solidFill>
                <a:effectLst/>
                <a:latin typeface="Consolas" pitchFamily="49" charset="0"/>
                <a:ea typeface="Times New Roman" pitchFamily="18" charset="0"/>
                <a:cs typeface="Consolas" pitchFamily="49" charset="0"/>
              </a:rPr>
              <a:t>integer</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begin</a:t>
            </a:r>
            <a:endParaRPr kumimoji="0" lang="el-GR"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εντολη</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1;</a:t>
            </a:r>
            <a:endPar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εντολή2;</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εντολή3;</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 </a:t>
            </a:r>
          </a:p>
          <a:p>
            <a:pPr marL="0" marR="0" lvl="0" indent="0" algn="just" defTabSz="914400" rtl="0" eaLnBrk="0" fontAlgn="base" latinLnBrk="0" hangingPunct="0">
              <a:lnSpc>
                <a:spcPct val="100000"/>
              </a:lnSpc>
              <a:spcBef>
                <a:spcPct val="0"/>
              </a:spcBef>
              <a:spcAft>
                <a:spcPct val="0"/>
              </a:spcAft>
              <a:buClrTx/>
              <a:buSzTx/>
              <a:buFontTx/>
              <a:buNone/>
              <a:tabLst/>
            </a:pPr>
            <a:r>
              <a:rPr lang="el-GR" sz="2000" dirty="0">
                <a:solidFill>
                  <a:srgbClr val="000000"/>
                </a:solidFill>
                <a:latin typeface="Consolas" pitchFamily="49" charset="0"/>
                <a:ea typeface="Times New Roman" pitchFamily="18" charset="0"/>
                <a:cs typeface="Consolas" pitchFamily="49" charset="0"/>
              </a:rPr>
              <a:t> </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εντολην</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end</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Το τελευταίο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end </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που δηλώνει τη λήξη του προγράμματος συνοδεύεται από τελεία.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25827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ΕΙΣΑΓΩΓΗ</a:t>
            </a:r>
            <a:endParaRPr lang="el-GR" dirty="0"/>
          </a:p>
        </p:txBody>
      </p:sp>
      <p:sp>
        <p:nvSpPr>
          <p:cNvPr id="3" name="Ορθογώνιο 2"/>
          <p:cNvSpPr/>
          <p:nvPr/>
        </p:nvSpPr>
        <p:spPr>
          <a:xfrm>
            <a:off x="467544" y="1628800"/>
            <a:ext cx="8496944" cy="3539430"/>
          </a:xfrm>
          <a:prstGeom prst="rect">
            <a:avLst/>
          </a:prstGeom>
        </p:spPr>
        <p:txBody>
          <a:bodyPr wrap="square">
            <a:spAutoFit/>
          </a:bodyPr>
          <a:lstStyle/>
          <a:p>
            <a:r>
              <a:rPr lang="el-GR" sz="2800" b="1" dirty="0"/>
              <a:t>Αλγόριθμος</a:t>
            </a:r>
            <a:r>
              <a:rPr lang="el-GR" sz="2800" dirty="0"/>
              <a:t> είναι µια </a:t>
            </a:r>
            <a:r>
              <a:rPr lang="el-GR" sz="2800" dirty="0" err="1"/>
              <a:t>πεπερασµένη</a:t>
            </a:r>
            <a:r>
              <a:rPr lang="el-GR" sz="2800" dirty="0"/>
              <a:t> σειρά ενεργειών, αυστηρά </a:t>
            </a:r>
            <a:r>
              <a:rPr lang="el-GR" sz="2800" dirty="0" err="1"/>
              <a:t>καθορισµένων</a:t>
            </a:r>
            <a:r>
              <a:rPr lang="el-GR" sz="2800" dirty="0"/>
              <a:t> και </a:t>
            </a:r>
            <a:r>
              <a:rPr lang="el-GR" sz="2800" dirty="0" err="1"/>
              <a:t>εκτελέσιµων</a:t>
            </a:r>
            <a:r>
              <a:rPr lang="el-GR" sz="2800" dirty="0"/>
              <a:t> σε </a:t>
            </a:r>
            <a:r>
              <a:rPr lang="el-GR" sz="2800" dirty="0" err="1"/>
              <a:t>πεπερασµένο</a:t>
            </a:r>
            <a:r>
              <a:rPr lang="el-GR" sz="2800" dirty="0"/>
              <a:t> χρόνο, που στοχεύουν στην επίλυση ενός </a:t>
            </a:r>
            <a:r>
              <a:rPr lang="el-GR" sz="2800" dirty="0" err="1"/>
              <a:t>προβλήµατος</a:t>
            </a:r>
            <a:r>
              <a:rPr lang="el-GR" sz="2800" dirty="0"/>
              <a:t>. </a:t>
            </a:r>
            <a:endParaRPr lang="el-GR" sz="2800" dirty="0" smtClean="0"/>
          </a:p>
          <a:p>
            <a:endParaRPr lang="el-GR" sz="2800" dirty="0"/>
          </a:p>
          <a:p>
            <a:r>
              <a:rPr lang="el-GR" sz="2800" b="1" dirty="0" smtClean="0"/>
              <a:t>Πρόγραμμα</a:t>
            </a:r>
            <a:r>
              <a:rPr lang="el-GR" sz="2800" dirty="0" smtClean="0"/>
              <a:t> </a:t>
            </a:r>
            <a:r>
              <a:rPr lang="el-GR" sz="2800" dirty="0"/>
              <a:t>είναι μια συγκεκριμένη ακολουθία </a:t>
            </a:r>
            <a:r>
              <a:rPr lang="el-GR" sz="2800" u="sng" dirty="0">
                <a:hlinkClick r:id="rId2" tooltip="Εντολή (υπολογιστές) (δεν έχει γραφτεί ακόμα)"/>
              </a:rPr>
              <a:t>εντολών</a:t>
            </a:r>
            <a:r>
              <a:rPr lang="el-GR" sz="2800" dirty="0"/>
              <a:t> τις οποίες πρέπει να εκτελέσει ο </a:t>
            </a:r>
            <a:r>
              <a:rPr lang="el-GR" sz="2800" u="sng" dirty="0">
                <a:hlinkClick r:id="rId3" tooltip="Υπολογιστής"/>
              </a:rPr>
              <a:t>υπολογιστής</a:t>
            </a:r>
            <a:r>
              <a:rPr lang="el-GR" sz="2800" dirty="0"/>
              <a:t> για να παραγάγει το επιθυμητό για το χρήστη αποτέλεσμα. </a:t>
            </a:r>
          </a:p>
        </p:txBody>
      </p:sp>
    </p:spTree>
    <p:extLst>
      <p:ext uri="{BB962C8B-B14F-4D97-AF65-F5344CB8AC3E}">
        <p14:creationId xmlns:p14="http://schemas.microsoft.com/office/powerpoint/2010/main" val="36550572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0"/>
            <a:ext cx="8229600" cy="692696"/>
          </a:xfrm>
        </p:spPr>
        <p:txBody>
          <a:bodyPr>
            <a:normAutofit fontScale="90000"/>
          </a:bodyPr>
          <a:lstStyle/>
          <a:p>
            <a:r>
              <a:rPr lang="el-GR" b="1" dirty="0" smtClean="0"/>
              <a:t>Κυρίως πρόγραμμα (</a:t>
            </a:r>
            <a:r>
              <a:rPr lang="en-US" b="1" dirty="0" smtClean="0"/>
              <a:t>statement part</a:t>
            </a:r>
            <a:r>
              <a:rPr lang="el-GR" b="1" dirty="0" smtClean="0"/>
              <a:t>)</a:t>
            </a:r>
            <a:endParaRPr lang="el-GR" dirty="0"/>
          </a:p>
        </p:txBody>
      </p:sp>
      <p:sp>
        <p:nvSpPr>
          <p:cNvPr id="3" name="Rectangle 1"/>
          <p:cNvSpPr>
            <a:spLocks noChangeArrowheads="1"/>
          </p:cNvSpPr>
          <p:nvPr/>
        </p:nvSpPr>
        <p:spPr bwMode="auto">
          <a:xfrm>
            <a:off x="467544" y="971436"/>
            <a:ext cx="8228125" cy="5293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lvl="0" algn="just" eaLnBrk="0" fontAlgn="base" hangingPunct="0">
              <a:spcBef>
                <a:spcPct val="0"/>
              </a:spcBef>
              <a:spcAft>
                <a:spcPct val="0"/>
              </a:spcAf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Αν σε ένα πρόγραμμα χρησιμοποιούμε παραπάνω από ένα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end </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αυτά ακολουθούνται από ερωτηματικό, μόνο το τελευταίο ακολουθείται από τελεία. Επίσης, η προηγούμενη εντολή του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end </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προαιρετικά δεν ακολουθείται από ερωτηματικό. </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Στο κυρίως πρόγραμμα επιτρέπεται η χρήση διαχωριστικών. Τα διαχωριστικά είναι το κενό, το τέλος γραμμής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end of line</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όταν πληκτρολογούμε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enter</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και οποιοδήποτε σχόλιο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comment</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Επιτρέπεται η χρήση όσων διαχωριστικών επιθυμούμε μεταξύ συμβόλων της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Pascal</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όχι όμως εντός αναγνωριστικών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identifiers</a:t>
            </a: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ή αριθμών.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Επιβάλλεται τουλάχιστον ένα διαχωριστικό μεταξύ γειτονικών αναγνωριστικών, αριθμών, λέξεων – συμβόλων</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884135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Ορθότητα προγράμματος</a:t>
            </a:r>
            <a:endParaRPr lang="el-GR" dirty="0"/>
          </a:p>
        </p:txBody>
      </p:sp>
      <p:sp>
        <p:nvSpPr>
          <p:cNvPr id="4" name="Ορθογώνιο 3"/>
          <p:cNvSpPr/>
          <p:nvPr/>
        </p:nvSpPr>
        <p:spPr>
          <a:xfrm>
            <a:off x="467544" y="1628800"/>
            <a:ext cx="8208912" cy="3046988"/>
          </a:xfrm>
          <a:prstGeom prst="rect">
            <a:avLst/>
          </a:prstGeom>
        </p:spPr>
        <p:txBody>
          <a:bodyPr wrap="square">
            <a:spAutoFit/>
          </a:bodyPr>
          <a:lstStyle/>
          <a:p>
            <a:r>
              <a:rPr lang="el-GR" sz="2400" dirty="0"/>
              <a:t>Ένα πρόγραμμα για να λειτουργεί σωστά, δηλαδή, για να δίνει τα αναμενόμενα αποτελέσματα πρέπει να είναι ορθό (</a:t>
            </a:r>
            <a:r>
              <a:rPr lang="en-US" sz="2400" dirty="0"/>
              <a:t>correct</a:t>
            </a:r>
            <a:r>
              <a:rPr lang="el-GR" sz="2400" dirty="0"/>
              <a:t>). Σε ένα πρόγραμμα είναι δυνατό να παρουσιαστούν διαφορετικής μορφής λάθη, τα οποία μπορούν να χωριστούν σε τρεις βασικές κατηγορίες.</a:t>
            </a:r>
          </a:p>
          <a:p>
            <a:pPr marL="457200" lvl="0" indent="-457200">
              <a:buFont typeface="+mj-lt"/>
              <a:buAutoNum type="arabicPeriod"/>
            </a:pPr>
            <a:r>
              <a:rPr lang="el-GR" sz="2400" b="1" dirty="0"/>
              <a:t>Συντακτικά Λάθη. </a:t>
            </a:r>
            <a:endParaRPr lang="el-GR" sz="2400" b="1" dirty="0" smtClean="0"/>
          </a:p>
          <a:p>
            <a:pPr marL="457200" lvl="0" indent="-457200">
              <a:buFont typeface="+mj-lt"/>
              <a:buAutoNum type="arabicPeriod"/>
            </a:pPr>
            <a:r>
              <a:rPr lang="el-GR" sz="2400" b="1" dirty="0" smtClean="0"/>
              <a:t>Λάθη </a:t>
            </a:r>
            <a:r>
              <a:rPr lang="el-GR" sz="2400" b="1" dirty="0"/>
              <a:t>κατά την εκτέλεση. </a:t>
            </a:r>
            <a:endParaRPr lang="el-GR" sz="2400" dirty="0"/>
          </a:p>
          <a:p>
            <a:pPr marL="457200" lvl="0" indent="-457200">
              <a:buFont typeface="+mj-lt"/>
              <a:buAutoNum type="arabicPeriod"/>
            </a:pPr>
            <a:r>
              <a:rPr lang="el-GR" sz="2400" b="1" dirty="0"/>
              <a:t>Λογικά λάθη. </a:t>
            </a:r>
            <a:endParaRPr lang="el-GR" sz="2400" dirty="0"/>
          </a:p>
        </p:txBody>
      </p:sp>
    </p:spTree>
    <p:extLst>
      <p:ext uri="{BB962C8B-B14F-4D97-AF65-F5344CB8AC3E}">
        <p14:creationId xmlns:p14="http://schemas.microsoft.com/office/powerpoint/2010/main" val="1182707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28271" y="0"/>
            <a:ext cx="8229600" cy="836712"/>
          </a:xfrm>
        </p:spPr>
        <p:txBody>
          <a:bodyPr/>
          <a:lstStyle/>
          <a:p>
            <a:r>
              <a:rPr lang="el-GR" b="1" dirty="0"/>
              <a:t>Η εντολή ανάθεσης </a:t>
            </a:r>
            <a:r>
              <a:rPr lang="el-GR" b="1" dirty="0" smtClean="0"/>
              <a:t>(εκχώρησης) </a:t>
            </a:r>
            <a:endParaRPr lang="el-GR" dirty="0"/>
          </a:p>
        </p:txBody>
      </p:sp>
      <p:sp>
        <p:nvSpPr>
          <p:cNvPr id="3" name="Ορθογώνιο 2"/>
          <p:cNvSpPr/>
          <p:nvPr/>
        </p:nvSpPr>
        <p:spPr>
          <a:xfrm>
            <a:off x="395536" y="836712"/>
            <a:ext cx="8424936" cy="5509200"/>
          </a:xfrm>
          <a:prstGeom prst="rect">
            <a:avLst/>
          </a:prstGeom>
        </p:spPr>
        <p:txBody>
          <a:bodyPr wrap="square">
            <a:spAutoFit/>
          </a:bodyPr>
          <a:lstStyle/>
          <a:p>
            <a:pPr marL="342900" indent="-342900">
              <a:spcAft>
                <a:spcPts val="1200"/>
              </a:spcAft>
              <a:buFont typeface="Arial" pitchFamily="34" charset="0"/>
              <a:buChar char="•"/>
            </a:pPr>
            <a:r>
              <a:rPr lang="el-GR" sz="2400" dirty="0"/>
              <a:t>Οι </a:t>
            </a:r>
            <a:r>
              <a:rPr lang="el-GR" sz="2400" dirty="0" smtClean="0"/>
              <a:t>μεταβλητές </a:t>
            </a:r>
            <a:r>
              <a:rPr lang="el-GR" sz="2400" dirty="0"/>
              <a:t>είναι ονόματα που δίνονται σε περιοχές της </a:t>
            </a:r>
            <a:r>
              <a:rPr lang="el-GR" sz="2400" dirty="0" smtClean="0"/>
              <a:t>μνήμης, </a:t>
            </a:r>
            <a:r>
              <a:rPr lang="el-GR" sz="2400" dirty="0"/>
              <a:t>οι οποίες μπορούν να αποθηκεύουν δεδομένα</a:t>
            </a:r>
            <a:r>
              <a:rPr lang="el-GR" sz="2400" dirty="0" smtClean="0"/>
              <a:t>.</a:t>
            </a:r>
          </a:p>
          <a:p>
            <a:pPr marL="342900" indent="-342900">
              <a:spcAft>
                <a:spcPts val="1200"/>
              </a:spcAft>
              <a:buFont typeface="Arial" pitchFamily="34" charset="0"/>
              <a:buChar char="•"/>
            </a:pPr>
            <a:r>
              <a:rPr lang="el-GR" sz="2400" dirty="0" smtClean="0"/>
              <a:t> Αναθέτουμε </a:t>
            </a:r>
            <a:r>
              <a:rPr lang="el-GR" sz="2400" dirty="0"/>
              <a:t>ή εκχωρούμε (</a:t>
            </a:r>
            <a:r>
              <a:rPr lang="en-US" sz="2400" dirty="0"/>
              <a:t>assign</a:t>
            </a:r>
            <a:r>
              <a:rPr lang="el-GR" sz="2400" dirty="0"/>
              <a:t>) τιμές στις μεταβλητές με την εντολή ανάθεσης (</a:t>
            </a:r>
            <a:r>
              <a:rPr lang="en-US" sz="2400" dirty="0"/>
              <a:t>assignment statement</a:t>
            </a:r>
            <a:r>
              <a:rPr lang="el-GR" sz="2400" dirty="0"/>
              <a:t>) ή καταχώρησης. Οι εντολές αυτές </a:t>
            </a:r>
            <a:r>
              <a:rPr lang="el-GR" sz="2400" dirty="0" smtClean="0"/>
              <a:t>υπολογίζουν </a:t>
            </a:r>
            <a:r>
              <a:rPr lang="el-GR" sz="2400" dirty="0"/>
              <a:t>την τιμή μιας δεδομένης παράστασης και στη συνέχεια την εκχωρούν σε μια μεταβλητή. </a:t>
            </a:r>
            <a:endParaRPr lang="el-GR" sz="2400" dirty="0" smtClean="0"/>
          </a:p>
          <a:p>
            <a:pPr marL="342900" indent="-342900">
              <a:spcAft>
                <a:spcPts val="1200"/>
              </a:spcAft>
              <a:buFont typeface="Arial" pitchFamily="34" charset="0"/>
              <a:buChar char="•"/>
            </a:pPr>
            <a:r>
              <a:rPr lang="el-GR" sz="2400" dirty="0" smtClean="0"/>
              <a:t>Η </a:t>
            </a:r>
            <a:r>
              <a:rPr lang="el-GR" sz="2400" dirty="0"/>
              <a:t>σύνταξη μιας εντολής εκχώρησης είναι:</a:t>
            </a:r>
          </a:p>
          <a:p>
            <a:pPr algn="ctr">
              <a:spcAft>
                <a:spcPts val="1200"/>
              </a:spcAft>
            </a:pPr>
            <a:r>
              <a:rPr lang="en-US" sz="2400" b="1" dirty="0"/>
              <a:t>Variable</a:t>
            </a:r>
            <a:r>
              <a:rPr lang="el-GR" sz="2400" b="1" dirty="0"/>
              <a:t> : = παράσταση;</a:t>
            </a:r>
          </a:p>
          <a:p>
            <a:pPr>
              <a:spcAft>
                <a:spcPts val="1200"/>
              </a:spcAft>
            </a:pPr>
            <a:r>
              <a:rPr lang="el-GR" sz="2400" dirty="0" smtClean="0"/>
              <a:t>Όπου, </a:t>
            </a:r>
            <a:r>
              <a:rPr lang="en-US" sz="2400" dirty="0" smtClean="0"/>
              <a:t>variable</a:t>
            </a:r>
            <a:r>
              <a:rPr lang="el-GR" sz="2400" dirty="0" smtClean="0"/>
              <a:t> </a:t>
            </a:r>
            <a:r>
              <a:rPr lang="el-GR" sz="2400" dirty="0"/>
              <a:t>είναι η </a:t>
            </a:r>
            <a:r>
              <a:rPr lang="el-GR" sz="2400" dirty="0" smtClean="0"/>
              <a:t>μεταβλητή </a:t>
            </a:r>
            <a:r>
              <a:rPr lang="el-GR" sz="2400" dirty="0"/>
              <a:t>στην οποία θέλουμε να δώσουμε τιμή και παράσταση είναι μια αριθμητική παράσταση. Η αριθμητική παράσταση αποτιμάται και η τιμή εκχωρείται στη μεταβλητή </a:t>
            </a:r>
            <a:r>
              <a:rPr lang="en-US" sz="2400" dirty="0"/>
              <a:t>variable</a:t>
            </a:r>
            <a:r>
              <a:rPr lang="el-GR" sz="2400" dirty="0"/>
              <a:t>. Ο τύπος της παράστασης και εκείνος της μεταβλητής θα πρέπει </a:t>
            </a:r>
            <a:r>
              <a:rPr lang="el-GR" sz="2400" dirty="0" smtClean="0"/>
              <a:t>να </a:t>
            </a:r>
            <a:r>
              <a:rPr lang="el-GR" sz="2400" dirty="0"/>
              <a:t>είναι </a:t>
            </a:r>
            <a:r>
              <a:rPr lang="el-GR" sz="2400" dirty="0" err="1" smtClean="0"/>
              <a:t>συμβιβαστοί</a:t>
            </a:r>
            <a:r>
              <a:rPr lang="el-GR" sz="2400" dirty="0"/>
              <a:t>.</a:t>
            </a:r>
          </a:p>
        </p:txBody>
      </p:sp>
    </p:spTree>
    <p:extLst>
      <p:ext uri="{BB962C8B-B14F-4D97-AF65-F5344CB8AC3E}">
        <p14:creationId xmlns:p14="http://schemas.microsoft.com/office/powerpoint/2010/main" val="1816515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Η εντολή ανάθεσης (εκχώρησης) </a:t>
            </a:r>
            <a:endParaRPr lang="el-GR" dirty="0"/>
          </a:p>
        </p:txBody>
      </p:sp>
      <p:sp>
        <p:nvSpPr>
          <p:cNvPr id="3" name="Ορθογώνιο 2"/>
          <p:cNvSpPr/>
          <p:nvPr/>
        </p:nvSpPr>
        <p:spPr>
          <a:xfrm>
            <a:off x="460588" y="1196752"/>
            <a:ext cx="8431892" cy="5632311"/>
          </a:xfrm>
          <a:prstGeom prst="rect">
            <a:avLst/>
          </a:prstGeom>
        </p:spPr>
        <p:txBody>
          <a:bodyPr wrap="square">
            <a:spAutoFit/>
          </a:bodyPr>
          <a:lstStyle/>
          <a:p>
            <a:pPr marL="342900" indent="-342900">
              <a:buFont typeface="Arial" pitchFamily="34" charset="0"/>
              <a:buChar char="•"/>
            </a:pPr>
            <a:r>
              <a:rPr lang="el-GR" sz="2200" dirty="0" smtClean="0"/>
              <a:t>Η </a:t>
            </a:r>
            <a:r>
              <a:rPr lang="en-US" sz="2200" dirty="0" smtClean="0"/>
              <a:t>Pascal</a:t>
            </a:r>
            <a:r>
              <a:rPr lang="el-GR" sz="2200" dirty="0" smtClean="0"/>
              <a:t> επιτρέπει την εκχώρηση πραγματικών τιμών σε ακεραίου τύπου μεταβλητές, επειδή ένας ακέραιος αριθμός θεωρείται ότι είναι ένας δεκαδικός, με δεκαδικό μέρος μηδέν.</a:t>
            </a:r>
          </a:p>
          <a:p>
            <a:pPr marL="342900" indent="-342900">
              <a:buFont typeface="Arial" pitchFamily="34" charset="0"/>
              <a:buChar char="•"/>
            </a:pPr>
            <a:r>
              <a:rPr lang="el-GR" sz="2200" dirty="0"/>
              <a:t>Για την εκτέλεση αυτής της εντολής εκχώρησης η </a:t>
            </a:r>
            <a:r>
              <a:rPr lang="en-US" sz="2200" dirty="0"/>
              <a:t>Pascal</a:t>
            </a:r>
            <a:r>
              <a:rPr lang="el-GR" sz="2200" dirty="0"/>
              <a:t> υπολογίζει την έκφραση που βρίσκεται στο δεξί μέρος του συμβόλου ‘:=’ και αποθηκεύει αυτή την τιμή στην μεταβλητή που βρίσκεται στο αριστερό μέρος. Ένα όνομα μεταβλητής βρίσκεται πάντοτε στο αριστερό μέρος αυτής της εντολής. Η έκφραση που βρίσκεται δεξιά από το σύμβολο ‘:=’, μπορεί να είναι απλή ή σύνθετη. </a:t>
            </a:r>
          </a:p>
          <a:p>
            <a:pPr marL="342900" indent="-342900">
              <a:buFont typeface="Arial" pitchFamily="34" charset="0"/>
              <a:buChar char="•"/>
            </a:pPr>
            <a:r>
              <a:rPr lang="el-GR" sz="2200" dirty="0"/>
              <a:t>Την εντολή ανάθεσής ή εκχώρησης τη χρησιμοποιούμε στην περίπτωση που θέλουμε να δώσουμε τιμή σε κάποια μεταβλητή ή να αλλάξουμε την τιμή της</a:t>
            </a:r>
            <a:r>
              <a:rPr lang="el-GR" sz="2200" dirty="0" smtClean="0"/>
              <a:t>.</a:t>
            </a:r>
          </a:p>
          <a:p>
            <a:r>
              <a:rPr lang="el-GR" sz="2400" b="1" dirty="0" smtClean="0"/>
              <a:t>Παράδειγμα</a:t>
            </a:r>
          </a:p>
          <a:p>
            <a:r>
              <a:rPr lang="en-US" sz="2400" dirty="0" smtClean="0"/>
              <a:t>totamt1 := 5;</a:t>
            </a:r>
            <a:endParaRPr lang="el-GR" sz="2400" dirty="0" smtClean="0"/>
          </a:p>
          <a:p>
            <a:r>
              <a:rPr lang="en-US" sz="2400" dirty="0" smtClean="0"/>
              <a:t>title1 := ‘Billable Hours’;</a:t>
            </a:r>
            <a:endParaRPr lang="el-GR" sz="2400" dirty="0" smtClean="0"/>
          </a:p>
          <a:p>
            <a:r>
              <a:rPr lang="en-US" sz="2400" dirty="0" err="1" smtClean="0"/>
              <a:t>totamt</a:t>
            </a:r>
            <a:r>
              <a:rPr lang="el-GR" sz="2400" dirty="0" smtClean="0"/>
              <a:t>2 := (</a:t>
            </a:r>
            <a:r>
              <a:rPr lang="en-US" sz="2400" dirty="0" err="1" smtClean="0"/>
              <a:t>prevamt</a:t>
            </a:r>
            <a:r>
              <a:rPr lang="el-GR" sz="2400" dirty="0" smtClean="0"/>
              <a:t> + 18)*5;</a:t>
            </a:r>
            <a:endParaRPr lang="el-GR" sz="2400" dirty="0"/>
          </a:p>
        </p:txBody>
      </p:sp>
    </p:spTree>
    <p:extLst>
      <p:ext uri="{BB962C8B-B14F-4D97-AF65-F5344CB8AC3E}">
        <p14:creationId xmlns:p14="http://schemas.microsoft.com/office/powerpoint/2010/main" val="17349544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53752"/>
            <a:ext cx="8229600" cy="782960"/>
          </a:xfrm>
        </p:spPr>
        <p:txBody>
          <a:bodyPr/>
          <a:lstStyle/>
          <a:p>
            <a:r>
              <a:rPr lang="el-GR" b="1" dirty="0" smtClean="0"/>
              <a:t>Η εντολή ανάθεσης (εκχώρησης) </a:t>
            </a:r>
            <a:endParaRPr lang="el-GR" dirty="0"/>
          </a:p>
        </p:txBody>
      </p:sp>
      <p:sp>
        <p:nvSpPr>
          <p:cNvPr id="3" name="Ορθογώνιο 2"/>
          <p:cNvSpPr/>
          <p:nvPr/>
        </p:nvSpPr>
        <p:spPr>
          <a:xfrm>
            <a:off x="467544" y="671691"/>
            <a:ext cx="7200800" cy="6186309"/>
          </a:xfrm>
          <a:prstGeom prst="rect">
            <a:avLst/>
          </a:prstGeom>
        </p:spPr>
        <p:txBody>
          <a:bodyPr wrap="square">
            <a:spAutoFit/>
          </a:bodyPr>
          <a:lstStyle/>
          <a:p>
            <a:pPr lvl="0"/>
            <a:r>
              <a:rPr lang="el-GR" sz="2200" dirty="0" smtClean="0"/>
              <a:t>Σε </a:t>
            </a:r>
            <a:r>
              <a:rPr lang="el-GR" sz="2200" dirty="0"/>
              <a:t>ένα πρόγραμμα έχουμε τις δηλώσεις: </a:t>
            </a:r>
          </a:p>
          <a:p>
            <a:r>
              <a:rPr lang="en-US" sz="2200" dirty="0" err="1" smtClean="0">
                <a:solidFill>
                  <a:srgbClr val="002060"/>
                </a:solidFill>
              </a:rPr>
              <a:t>var</a:t>
            </a:r>
            <a:endParaRPr lang="el-GR" sz="2200" dirty="0" smtClean="0">
              <a:solidFill>
                <a:srgbClr val="002060"/>
              </a:solidFill>
            </a:endParaRPr>
          </a:p>
          <a:p>
            <a:r>
              <a:rPr lang="en-US" sz="2200" dirty="0" smtClean="0"/>
              <a:t>   </a:t>
            </a:r>
            <a:r>
              <a:rPr lang="en-US" sz="2200" dirty="0" err="1"/>
              <a:t>xar</a:t>
            </a:r>
            <a:r>
              <a:rPr lang="en-US" sz="2200" dirty="0"/>
              <a:t>: </a:t>
            </a:r>
            <a:r>
              <a:rPr lang="en-US" sz="2200" dirty="0">
                <a:solidFill>
                  <a:srgbClr val="00B050"/>
                </a:solidFill>
              </a:rPr>
              <a:t>char</a:t>
            </a:r>
            <a:r>
              <a:rPr lang="en-US" sz="2200" dirty="0" smtClean="0"/>
              <a:t>;</a:t>
            </a:r>
            <a:endParaRPr lang="el-GR" sz="2200" dirty="0" smtClean="0"/>
          </a:p>
          <a:p>
            <a:r>
              <a:rPr lang="en-US" sz="2200" dirty="0" smtClean="0"/>
              <a:t>   </a:t>
            </a:r>
            <a:r>
              <a:rPr lang="en-US" sz="2200" dirty="0" err="1"/>
              <a:t>num</a:t>
            </a:r>
            <a:r>
              <a:rPr lang="en-US" sz="2200" dirty="0"/>
              <a:t>, id: </a:t>
            </a:r>
            <a:r>
              <a:rPr lang="en-US" sz="2200" dirty="0">
                <a:solidFill>
                  <a:srgbClr val="00B050"/>
                </a:solidFill>
              </a:rPr>
              <a:t>integer</a:t>
            </a:r>
            <a:r>
              <a:rPr lang="en-US" sz="2200" dirty="0" smtClean="0"/>
              <a:t>;</a:t>
            </a:r>
            <a:endParaRPr lang="el-GR" sz="2200" dirty="0" smtClean="0"/>
          </a:p>
          <a:p>
            <a:r>
              <a:rPr lang="en-US" sz="2200" dirty="0" smtClean="0"/>
              <a:t>   </a:t>
            </a:r>
            <a:r>
              <a:rPr lang="en-US" sz="2200" dirty="0" err="1"/>
              <a:t>xreal</a:t>
            </a:r>
            <a:r>
              <a:rPr lang="el-GR" sz="2200" dirty="0"/>
              <a:t>: </a:t>
            </a:r>
            <a:r>
              <a:rPr lang="en-US" sz="2200" dirty="0">
                <a:solidFill>
                  <a:srgbClr val="00B050"/>
                </a:solidFill>
              </a:rPr>
              <a:t>real</a:t>
            </a:r>
            <a:r>
              <a:rPr lang="el-GR" sz="2200" dirty="0" smtClean="0"/>
              <a:t>; </a:t>
            </a:r>
          </a:p>
          <a:p>
            <a:r>
              <a:rPr lang="el-GR" sz="2200" dirty="0" smtClean="0"/>
              <a:t>οι </a:t>
            </a:r>
            <a:r>
              <a:rPr lang="el-GR" sz="2200" dirty="0"/>
              <a:t>ακόλουθες καταχωρήσεις επιτρέπονται: </a:t>
            </a:r>
          </a:p>
          <a:p>
            <a:r>
              <a:rPr lang="en-US" sz="2200" dirty="0" err="1"/>
              <a:t>xar</a:t>
            </a:r>
            <a:r>
              <a:rPr lang="en-US" sz="2200" dirty="0"/>
              <a:t> := </a:t>
            </a:r>
            <a:r>
              <a:rPr lang="en-US" sz="2200" dirty="0">
                <a:solidFill>
                  <a:schemeClr val="accent6">
                    <a:lumMod val="75000"/>
                  </a:schemeClr>
                </a:solidFill>
              </a:rPr>
              <a:t>'f</a:t>
            </a:r>
            <a:r>
              <a:rPr lang="en-US" sz="2200" dirty="0" smtClean="0">
                <a:solidFill>
                  <a:schemeClr val="accent6">
                    <a:lumMod val="75000"/>
                  </a:schemeClr>
                </a:solidFill>
              </a:rPr>
              <a:t>'</a:t>
            </a:r>
            <a:r>
              <a:rPr lang="en-US" sz="2200" dirty="0" smtClean="0"/>
              <a:t>;</a:t>
            </a:r>
            <a:endParaRPr lang="el-GR" sz="2200" dirty="0" smtClean="0"/>
          </a:p>
          <a:p>
            <a:r>
              <a:rPr lang="en-US" sz="2200" dirty="0" err="1" smtClean="0"/>
              <a:t>xar</a:t>
            </a:r>
            <a:r>
              <a:rPr lang="en-US" sz="2200" dirty="0" smtClean="0"/>
              <a:t> </a:t>
            </a:r>
            <a:r>
              <a:rPr lang="en-US" sz="2200" dirty="0"/>
              <a:t>:= </a:t>
            </a:r>
            <a:r>
              <a:rPr lang="en-US" sz="2200" dirty="0">
                <a:solidFill>
                  <a:schemeClr val="accent6">
                    <a:lumMod val="75000"/>
                  </a:schemeClr>
                </a:solidFill>
              </a:rPr>
              <a:t>'7</a:t>
            </a:r>
            <a:r>
              <a:rPr lang="en-US" sz="2200" dirty="0" smtClean="0">
                <a:solidFill>
                  <a:schemeClr val="accent6">
                    <a:lumMod val="75000"/>
                  </a:schemeClr>
                </a:solidFill>
              </a:rPr>
              <a:t>'</a:t>
            </a:r>
            <a:r>
              <a:rPr lang="en-US" sz="2200" dirty="0" smtClean="0"/>
              <a:t>;</a:t>
            </a:r>
            <a:endParaRPr lang="el-GR" sz="2200" dirty="0" smtClean="0"/>
          </a:p>
          <a:p>
            <a:r>
              <a:rPr lang="en-US" sz="2200" dirty="0" err="1" smtClean="0"/>
              <a:t>num</a:t>
            </a:r>
            <a:r>
              <a:rPr lang="en-US" sz="2200" dirty="0" smtClean="0"/>
              <a:t> </a:t>
            </a:r>
            <a:r>
              <a:rPr lang="en-US" sz="2200" dirty="0"/>
              <a:t>:= </a:t>
            </a:r>
            <a:r>
              <a:rPr lang="en-US" sz="2200" dirty="0">
                <a:solidFill>
                  <a:srgbClr val="FF3399"/>
                </a:solidFill>
              </a:rPr>
              <a:t>2</a:t>
            </a:r>
            <a:r>
              <a:rPr lang="en-US" sz="2200" dirty="0" smtClean="0"/>
              <a:t>;</a:t>
            </a:r>
            <a:endParaRPr lang="el-GR" sz="2200" dirty="0" smtClean="0"/>
          </a:p>
          <a:p>
            <a:r>
              <a:rPr lang="en-US" sz="2200" dirty="0" smtClean="0"/>
              <a:t>id</a:t>
            </a:r>
            <a:r>
              <a:rPr lang="el-GR" sz="2200" dirty="0" smtClean="0"/>
              <a:t> </a:t>
            </a:r>
            <a:r>
              <a:rPr lang="el-GR" sz="2200" dirty="0"/>
              <a:t>:=  </a:t>
            </a:r>
            <a:r>
              <a:rPr lang="el-GR" sz="2200" dirty="0">
                <a:solidFill>
                  <a:srgbClr val="FF3399"/>
                </a:solidFill>
              </a:rPr>
              <a:t>- 35</a:t>
            </a:r>
            <a:r>
              <a:rPr lang="el-GR" sz="2200" dirty="0" smtClean="0"/>
              <a:t>;</a:t>
            </a:r>
          </a:p>
          <a:p>
            <a:r>
              <a:rPr lang="en-US" sz="2200" dirty="0" err="1" smtClean="0"/>
              <a:t>num</a:t>
            </a:r>
            <a:r>
              <a:rPr lang="el-GR" sz="2200" dirty="0" smtClean="0"/>
              <a:t> </a:t>
            </a:r>
            <a:r>
              <a:rPr lang="el-GR" sz="2200" dirty="0"/>
              <a:t>:= </a:t>
            </a:r>
            <a:r>
              <a:rPr lang="en-US" sz="2200" dirty="0" err="1"/>
              <a:t>num</a:t>
            </a:r>
            <a:r>
              <a:rPr lang="el-GR" sz="2200" dirty="0"/>
              <a:t> + </a:t>
            </a:r>
            <a:r>
              <a:rPr lang="en-US" sz="2200" dirty="0"/>
              <a:t>id</a:t>
            </a:r>
            <a:r>
              <a:rPr lang="el-GR" sz="2200" dirty="0"/>
              <a:t> + </a:t>
            </a:r>
            <a:r>
              <a:rPr lang="el-GR" sz="2200" dirty="0">
                <a:solidFill>
                  <a:srgbClr val="FF3399"/>
                </a:solidFill>
              </a:rPr>
              <a:t>2</a:t>
            </a:r>
            <a:r>
              <a:rPr lang="el-GR" sz="2200" dirty="0"/>
              <a:t>; </a:t>
            </a:r>
            <a:endParaRPr lang="el-GR" sz="2200" dirty="0" smtClean="0"/>
          </a:p>
          <a:p>
            <a:r>
              <a:rPr lang="en-US" sz="2200" dirty="0" err="1" smtClean="0"/>
              <a:t>xreal</a:t>
            </a:r>
            <a:r>
              <a:rPr lang="el-GR" sz="2200" dirty="0" smtClean="0"/>
              <a:t> </a:t>
            </a:r>
            <a:r>
              <a:rPr lang="el-GR" sz="2200" dirty="0"/>
              <a:t>:= </a:t>
            </a:r>
            <a:r>
              <a:rPr lang="el-GR" sz="2200" dirty="0">
                <a:solidFill>
                  <a:srgbClr val="FF3399"/>
                </a:solidFill>
              </a:rPr>
              <a:t>2.6</a:t>
            </a:r>
            <a:r>
              <a:rPr lang="el-GR" sz="2200" dirty="0" smtClean="0"/>
              <a:t>;</a:t>
            </a:r>
          </a:p>
          <a:p>
            <a:r>
              <a:rPr lang="en-US" sz="2200" dirty="0" err="1" smtClean="0"/>
              <a:t>xreal</a:t>
            </a:r>
            <a:r>
              <a:rPr lang="el-GR" sz="2200" dirty="0"/>
              <a:t>:=</a:t>
            </a:r>
            <a:r>
              <a:rPr lang="el-GR" sz="2200" dirty="0" smtClean="0">
                <a:solidFill>
                  <a:srgbClr val="FF3399"/>
                </a:solidFill>
              </a:rPr>
              <a:t>0.3</a:t>
            </a:r>
            <a:r>
              <a:rPr lang="el-GR" sz="2200" dirty="0" smtClean="0"/>
              <a:t>+</a:t>
            </a:r>
            <a:r>
              <a:rPr lang="el-GR" sz="2200" dirty="0" smtClean="0">
                <a:solidFill>
                  <a:srgbClr val="FF3399"/>
                </a:solidFill>
              </a:rPr>
              <a:t>2.0</a:t>
            </a:r>
            <a:r>
              <a:rPr lang="el-GR" sz="2200" dirty="0" smtClean="0"/>
              <a:t>*</a:t>
            </a:r>
            <a:r>
              <a:rPr lang="el-GR" sz="2200" dirty="0" smtClean="0">
                <a:solidFill>
                  <a:srgbClr val="FF3399"/>
                </a:solidFill>
              </a:rPr>
              <a:t>2.8</a:t>
            </a:r>
            <a:r>
              <a:rPr lang="el-GR" sz="2200" dirty="0" smtClean="0"/>
              <a:t>;</a:t>
            </a:r>
          </a:p>
          <a:p>
            <a:r>
              <a:rPr lang="el-GR" sz="2200" dirty="0" smtClean="0">
                <a:effectLst/>
              </a:rPr>
              <a:t> </a:t>
            </a:r>
            <a:r>
              <a:rPr lang="el-GR" sz="2200" dirty="0"/>
              <a:t>ενώ οι ακόλουθες δεν επιτρέπονται:</a:t>
            </a:r>
          </a:p>
          <a:p>
            <a:r>
              <a:rPr lang="en-US" sz="2200" dirty="0" err="1"/>
              <a:t>xar</a:t>
            </a:r>
            <a:r>
              <a:rPr lang="en-US" sz="2200" dirty="0"/>
              <a:t> := </a:t>
            </a:r>
            <a:r>
              <a:rPr lang="en-US" sz="2200" dirty="0">
                <a:solidFill>
                  <a:srgbClr val="FF3399"/>
                </a:solidFill>
              </a:rPr>
              <a:t>10</a:t>
            </a:r>
            <a:r>
              <a:rPr lang="en-US" sz="2200" dirty="0"/>
              <a:t>;</a:t>
            </a:r>
            <a:endParaRPr lang="el-GR" sz="2200" dirty="0"/>
          </a:p>
          <a:p>
            <a:r>
              <a:rPr lang="en-US" sz="2200" dirty="0" err="1"/>
              <a:t>num</a:t>
            </a:r>
            <a:r>
              <a:rPr lang="en-US" sz="2200" dirty="0"/>
              <a:t> := </a:t>
            </a:r>
            <a:r>
              <a:rPr lang="en-US" sz="2200" dirty="0">
                <a:solidFill>
                  <a:schemeClr val="accent6">
                    <a:lumMod val="75000"/>
                  </a:schemeClr>
                </a:solidFill>
              </a:rPr>
              <a:t>'f'</a:t>
            </a:r>
            <a:r>
              <a:rPr lang="en-US" sz="2200" dirty="0"/>
              <a:t>;</a:t>
            </a:r>
            <a:endParaRPr lang="el-GR" sz="2200" dirty="0"/>
          </a:p>
          <a:p>
            <a:r>
              <a:rPr lang="en-US" sz="2200" dirty="0" err="1"/>
              <a:t>xreal</a:t>
            </a:r>
            <a:r>
              <a:rPr lang="en-US" sz="2200" dirty="0"/>
              <a:t> := </a:t>
            </a:r>
            <a:r>
              <a:rPr lang="en-US" sz="2200" dirty="0">
                <a:solidFill>
                  <a:schemeClr val="accent6">
                    <a:lumMod val="75000"/>
                  </a:schemeClr>
                </a:solidFill>
              </a:rPr>
              <a:t>'b'</a:t>
            </a:r>
            <a:r>
              <a:rPr lang="en-US" sz="2200" dirty="0"/>
              <a:t>;</a:t>
            </a:r>
            <a:endParaRPr lang="el-GR" sz="2200" dirty="0"/>
          </a:p>
          <a:p>
            <a:r>
              <a:rPr lang="en-US" sz="2200" dirty="0" err="1"/>
              <a:t>xreal</a:t>
            </a:r>
            <a:r>
              <a:rPr lang="el-GR" sz="2200" dirty="0"/>
              <a:t> := </a:t>
            </a:r>
            <a:r>
              <a:rPr lang="en-US" sz="2200" dirty="0">
                <a:solidFill>
                  <a:srgbClr val="007635"/>
                </a:solidFill>
              </a:rPr>
              <a:t>false</a:t>
            </a:r>
            <a:r>
              <a:rPr lang="el-GR" sz="2200" dirty="0" smtClean="0"/>
              <a:t>;</a:t>
            </a:r>
            <a:endParaRPr lang="el-GR" sz="2200" dirty="0"/>
          </a:p>
        </p:txBody>
      </p:sp>
    </p:spTree>
    <p:extLst>
      <p:ext uri="{BB962C8B-B14F-4D97-AF65-F5344CB8AC3E}">
        <p14:creationId xmlns:p14="http://schemas.microsoft.com/office/powerpoint/2010/main" val="16862357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Είσοδος και έξοδος </a:t>
            </a:r>
            <a:endParaRPr lang="el-GR" dirty="0"/>
          </a:p>
        </p:txBody>
      </p:sp>
      <p:sp>
        <p:nvSpPr>
          <p:cNvPr id="4" name="Ορθογώνιο 3"/>
          <p:cNvSpPr/>
          <p:nvPr/>
        </p:nvSpPr>
        <p:spPr>
          <a:xfrm>
            <a:off x="539552" y="2274838"/>
            <a:ext cx="7992888" cy="2308324"/>
          </a:xfrm>
          <a:prstGeom prst="rect">
            <a:avLst/>
          </a:prstGeom>
        </p:spPr>
        <p:txBody>
          <a:bodyPr wrap="square">
            <a:spAutoFit/>
          </a:bodyPr>
          <a:lstStyle/>
          <a:p>
            <a:r>
              <a:rPr lang="el-GR" sz="2400" dirty="0" smtClean="0"/>
              <a:t>Η </a:t>
            </a:r>
            <a:r>
              <a:rPr lang="en-US" sz="2400" dirty="0" smtClean="0"/>
              <a:t>Pascal</a:t>
            </a:r>
            <a:r>
              <a:rPr lang="el-GR" sz="2400" dirty="0" smtClean="0"/>
              <a:t> </a:t>
            </a:r>
            <a:r>
              <a:rPr lang="el-GR" sz="2400" dirty="0"/>
              <a:t>παρέχει τη δυνατότητα της </a:t>
            </a:r>
            <a:r>
              <a:rPr lang="el-GR" sz="2400" dirty="0" err="1"/>
              <a:t>διαδραστικής</a:t>
            </a:r>
            <a:r>
              <a:rPr lang="el-GR" sz="2400" dirty="0"/>
              <a:t> επικοινωνίας (</a:t>
            </a:r>
            <a:r>
              <a:rPr lang="en-US" sz="2400" dirty="0"/>
              <a:t>interactive</a:t>
            </a:r>
            <a:r>
              <a:rPr lang="el-GR" sz="2400" dirty="0"/>
              <a:t>). Ένα </a:t>
            </a:r>
            <a:r>
              <a:rPr lang="en-US" sz="2400" dirty="0"/>
              <a:t>interactive</a:t>
            </a:r>
            <a:r>
              <a:rPr lang="el-GR" sz="2400" dirty="0"/>
              <a:t> πρόγραμμα δέχεται από το χρήστη εισόδους πληροφοριών μέσω των συσκευών εισόδου (πληκτρολόγιο) και στη συνέχεια επιστρέφει τα κατάλληλα αποτελέσματα μέσω των συσκευών εξόδου (οθόνη, εκτυπωτή). </a:t>
            </a:r>
          </a:p>
        </p:txBody>
      </p:sp>
    </p:spTree>
    <p:extLst>
      <p:ext uri="{BB962C8B-B14F-4D97-AF65-F5344CB8AC3E}">
        <p14:creationId xmlns:p14="http://schemas.microsoft.com/office/powerpoint/2010/main" val="32867068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56184"/>
            <a:ext cx="8229600" cy="1143000"/>
          </a:xfrm>
        </p:spPr>
        <p:txBody>
          <a:bodyPr>
            <a:normAutofit fontScale="90000"/>
          </a:bodyPr>
          <a:lstStyle/>
          <a:p>
            <a:r>
              <a:rPr lang="el-GR" b="1" dirty="0"/>
              <a:t>Έξοδος στην </a:t>
            </a:r>
            <a:r>
              <a:rPr lang="el-GR" b="1" dirty="0" smtClean="0"/>
              <a:t>οθόνη</a:t>
            </a:r>
            <a:br>
              <a:rPr lang="el-GR" b="1" dirty="0" smtClean="0"/>
            </a:br>
            <a:r>
              <a:rPr lang="el-GR" b="1" dirty="0" smtClean="0"/>
              <a:t>Οι </a:t>
            </a:r>
            <a:r>
              <a:rPr lang="el-GR" b="1" dirty="0"/>
              <a:t>εντολές </a:t>
            </a:r>
            <a:r>
              <a:rPr lang="en-US" b="1" dirty="0"/>
              <a:t>write</a:t>
            </a:r>
            <a:r>
              <a:rPr lang="el-GR" b="1" dirty="0"/>
              <a:t> και </a:t>
            </a:r>
            <a:r>
              <a:rPr lang="en-US" b="1" dirty="0" err="1"/>
              <a:t>writeln</a:t>
            </a:r>
            <a:endParaRPr lang="el-GR" dirty="0"/>
          </a:p>
        </p:txBody>
      </p:sp>
      <p:sp>
        <p:nvSpPr>
          <p:cNvPr id="3" name="Rectangle 1"/>
          <p:cNvSpPr>
            <a:spLocks noChangeArrowheads="1"/>
          </p:cNvSpPr>
          <p:nvPr/>
        </p:nvSpPr>
        <p:spPr bwMode="auto">
          <a:xfrm>
            <a:off x="251208" y="1167136"/>
            <a:ext cx="8856984" cy="5663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marL="342900" marR="0" lvl="0" indent="-342900" algn="l" defTabSz="914400" rtl="0" eaLnBrk="1" fontAlgn="base" latinLnBrk="0" hangingPunct="1">
              <a:lnSpc>
                <a:spcPct val="100000"/>
              </a:lnSpc>
              <a:spcBef>
                <a:spcPct val="0"/>
              </a:spcBef>
              <a:spcAft>
                <a:spcPts val="1200"/>
              </a:spcAft>
              <a:buClrTx/>
              <a:buSzTx/>
              <a:buFont typeface="Arial" pitchFamily="34" charset="0"/>
              <a:buChar char="•"/>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write</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και η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writeln</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εμφανίζουν μια γραμμή πληροφοριών στην οθόνη. </a:t>
            </a:r>
          </a:p>
          <a:p>
            <a:pPr marL="342900" marR="0" lvl="0" indent="-342900" algn="l" defTabSz="914400" rtl="0" eaLnBrk="1" fontAlgn="base" latinLnBrk="0" hangingPunct="1">
              <a:lnSpc>
                <a:spcPct val="100000"/>
              </a:lnSpc>
              <a:spcBef>
                <a:spcPct val="0"/>
              </a:spcBef>
              <a:spcAft>
                <a:spcPts val="1200"/>
              </a:spcAft>
              <a:buClrTx/>
              <a:buSzTx/>
              <a:buFont typeface="Arial" pitchFamily="34" charset="0"/>
              <a:buChar char="•"/>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διαφορά τους είναι ότι με την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writeln</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αφού εμφανιστούν τα δεδομένα στην οθόνη, ο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cursor</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μεταφέρεται στην αρχή της επόμενης γραμμής, ενώ με την εντολή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write</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ο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cursor</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παραμένει στο σημείο που τελείωσε η εμφάνιση του μηνύματος.</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ts val="1200"/>
              </a:spcAft>
              <a:buClrTx/>
              <a:buSzTx/>
              <a:buFont typeface="Arial" pitchFamily="34" charset="0"/>
              <a:buChar char="•"/>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Και οι δύο εντολές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write</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και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writeln</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δέχονται μια λίστα από, δεδομένα στη μορφή: σταθερές, μεταβλητές ή εκφράσεις που χωρίζονται με κόμμα (,). </a:t>
            </a:r>
          </a:p>
          <a:p>
            <a:pPr marL="0" marR="0" lvl="0" indent="0" algn="l" defTabSz="914400" rtl="0" eaLnBrk="0" fontAlgn="base" latinLnBrk="0" hangingPunct="0">
              <a:lnSpc>
                <a:spcPct val="100000"/>
              </a:lnSpc>
              <a:spcBef>
                <a:spcPct val="0"/>
              </a:spcBef>
              <a:spcAft>
                <a:spcPts val="120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γενική μορφή των εντολών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write</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και </a:t>
            </a: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writeln</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είναι:</a:t>
            </a:r>
            <a:endParaRPr kumimoji="0" lang="el-GR"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(f, μεταβλητή1, μεταβλητή2,</a:t>
            </a:r>
            <a:r>
              <a:rPr kumimoji="0" lang="el-GR" sz="2000" b="0" i="0" u="none" strike="noStrike" cap="none" normalizeH="0" dirty="0" smtClean="0">
                <a:ln>
                  <a:noFill/>
                </a:ln>
                <a:solidFill>
                  <a:srgbClr val="000000"/>
                </a:solidFill>
                <a:effectLst/>
                <a:latin typeface="Consolas" pitchFamily="49" charset="0"/>
                <a:ea typeface="Times New Roman" pitchFamily="18" charset="0"/>
                <a:cs typeface="Consolas" pitchFamily="49" charset="0"/>
              </a:rPr>
              <a:t> …, </a:t>
            </a:r>
            <a:r>
              <a:rPr kumimoji="0" lang="el-GR" sz="2000" b="0" i="0" u="none" strike="noStrike" cap="none" normalizeH="0" dirty="0" err="1" smtClean="0">
                <a:ln>
                  <a:noFill/>
                </a:ln>
                <a:solidFill>
                  <a:srgbClr val="000000"/>
                </a:solidFill>
                <a:effectLst/>
                <a:latin typeface="Consolas" pitchFamily="49" charset="0"/>
                <a:ea typeface="Times New Roman" pitchFamily="18" charset="0"/>
                <a:cs typeface="Consolas" pitchFamily="49" charset="0"/>
              </a:rPr>
              <a:t>μ</a:t>
            </a:r>
            <a:r>
              <a:rPr kumimoji="0" lang="el-GR"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εταβλητην</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(f, μεταβλητή1, μεταβλητή2, …, </a:t>
            </a:r>
            <a:r>
              <a:rPr kumimoji="0" lang="el-GR"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μεταβλητην</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όπου </a:t>
            </a:r>
          </a:p>
          <a:p>
            <a:pPr marL="342900" marR="0" lvl="0" indent="-342900" algn="l" defTabSz="914400" rtl="0" eaLnBrk="0" fontAlgn="base" latinLnBrk="0" hangingPunct="0">
              <a:lnSpc>
                <a:spcPct val="100000"/>
              </a:lnSpc>
              <a:spcBef>
                <a:spcPct val="0"/>
              </a:spcBef>
              <a:spcAft>
                <a:spcPct val="0"/>
              </a:spcAft>
              <a:buClrTx/>
              <a:buSzTx/>
              <a:buFont typeface="Arial" pitchFamily="34" charset="0"/>
              <a:buChar char="•"/>
              <a:tabLst/>
            </a:pPr>
            <a:r>
              <a:rPr kumimoji="0" lang="el-G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μεταβλητήν</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είναι το όνομα μίας μεταβλητής ή μία παράσταση ή μία ακολουθία από χαρακτήρες μέσα σε μονά εισαγωγικά, </a:t>
            </a:r>
          </a:p>
          <a:p>
            <a:pPr marL="342900" marR="0" lvl="0" indent="-34290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καθορίζει το μέσο στο οποίο θα γίνει η εκτύπωση, όταν πρόκειται για την οθόνη το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παραλείπεται.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381668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97728" y="333161"/>
            <a:ext cx="8712968" cy="65248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200"/>
              </a:spcAft>
              <a:buClrTx/>
              <a:buSzTx/>
              <a:buFontTx/>
              <a:buNone/>
              <a:tabLst/>
            </a:pP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Οι</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παρα</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κάτω</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εντολές</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l-GR" sz="24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ts val="1200"/>
              </a:spcAft>
              <a:buClrTx/>
              <a:buSzTx/>
              <a:buFontTx/>
              <a:buNone/>
              <a:tabLst/>
            </a:pPr>
            <a:r>
              <a:rPr kumimoji="0" lang="el-GR"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400" b="0" i="0" u="none" strike="noStrike" cap="none" normalizeH="0" baseline="0" dirty="0" smtClean="0">
                <a:ln>
                  <a:noFill/>
                </a:ln>
                <a:solidFill>
                  <a:srgbClr val="FFA500"/>
                </a:solidFill>
                <a:effectLst/>
                <a:latin typeface="Consolas" pitchFamily="49" charset="0"/>
                <a:ea typeface="Times New Roman" pitchFamily="18" charset="0"/>
                <a:cs typeface="Consolas" pitchFamily="49" charset="0"/>
              </a:rPr>
              <a:t>'Ώρες = '</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4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hours</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p>
          <a:p>
            <a:pPr marL="0" marR="0" lvl="0" indent="0" algn="l" defTabSz="914400" rtl="0" eaLnBrk="0" fontAlgn="base" latinLnBrk="0" hangingPunct="0">
              <a:lnSpc>
                <a:spcPct val="100000"/>
              </a:lnSpc>
              <a:spcBef>
                <a:spcPct val="0"/>
              </a:spcBef>
              <a:spcAft>
                <a:spcPts val="1200"/>
              </a:spcAft>
              <a:buClrTx/>
              <a:buSzTx/>
              <a:buFontTx/>
              <a:buNone/>
              <a:tabLst/>
            </a:pPr>
            <a:r>
              <a:rPr kumimoji="0" lang="el-GR"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4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ts val="120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είναι ισοδύναμες με την </a:t>
            </a:r>
          </a:p>
          <a:p>
            <a:pPr marL="0" marR="0" lvl="0" indent="0" algn="l" defTabSz="914400" rtl="0" eaLnBrk="0" fontAlgn="base" latinLnBrk="0" hangingPunct="0">
              <a:lnSpc>
                <a:spcPct val="100000"/>
              </a:lnSpc>
              <a:spcBef>
                <a:spcPct val="0"/>
              </a:spcBef>
              <a:spcAft>
                <a:spcPts val="1200"/>
              </a:spcAft>
              <a:buClrTx/>
              <a:buSzTx/>
              <a:buFontTx/>
              <a:buNone/>
              <a:tabLst/>
            </a:pPr>
            <a:r>
              <a:rPr kumimoji="0" lang="en-US"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kumimoji="0" lang="en-US" sz="24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 </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400" b="0" i="0" u="none" strike="noStrike" cap="none" normalizeH="0" baseline="0" dirty="0" smtClean="0">
                <a:ln>
                  <a:noFill/>
                </a:ln>
                <a:solidFill>
                  <a:srgbClr val="FFA500"/>
                </a:solidFill>
                <a:effectLst/>
                <a:latin typeface="Consolas" pitchFamily="49" charset="0"/>
                <a:ea typeface="Times New Roman" pitchFamily="18" charset="0"/>
                <a:cs typeface="Consolas" pitchFamily="49" charset="0"/>
              </a:rPr>
              <a:t>'</a:t>
            </a:r>
            <a:r>
              <a:rPr kumimoji="0" lang="el-GR" sz="2400" b="0" i="0" u="none" strike="noStrike" cap="none" normalizeH="0" baseline="0" dirty="0" err="1" smtClean="0">
                <a:ln>
                  <a:noFill/>
                </a:ln>
                <a:solidFill>
                  <a:srgbClr val="FFA500"/>
                </a:solidFill>
                <a:effectLst/>
                <a:latin typeface="Consolas" pitchFamily="49" charset="0"/>
                <a:ea typeface="Times New Roman" pitchFamily="18" charset="0"/>
                <a:cs typeface="Consolas" pitchFamily="49" charset="0"/>
              </a:rPr>
              <a:t>Ωρες</a:t>
            </a:r>
            <a:r>
              <a:rPr kumimoji="0" lang="el-GR" sz="2400" b="0" i="0" u="none" strike="noStrike" cap="none" normalizeH="0" baseline="0" dirty="0" smtClean="0">
                <a:ln>
                  <a:noFill/>
                </a:ln>
                <a:solidFill>
                  <a:srgbClr val="FFA500"/>
                </a:solidFill>
                <a:effectLst/>
                <a:latin typeface="Consolas" pitchFamily="49" charset="0"/>
                <a:ea typeface="Times New Roman" pitchFamily="18" charset="0"/>
                <a:cs typeface="Consolas" pitchFamily="49" charset="0"/>
              </a:rPr>
              <a:t> = '</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hours</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p>
          <a:p>
            <a:pPr marL="0" marR="0" lvl="0" indent="0" algn="l" defTabSz="914400" rtl="0" eaLnBrk="0" fontAlgn="base" latinLnBrk="0" hangingPunct="0">
              <a:lnSpc>
                <a:spcPct val="100000"/>
              </a:lnSpc>
              <a:spcBef>
                <a:spcPct val="0"/>
              </a:spcBef>
              <a:spcAft>
                <a:spcPts val="1200"/>
              </a:spcAft>
              <a:buClrTx/>
              <a:buSzTx/>
              <a:buFontTx/>
              <a:buNone/>
              <a:tabLst/>
            </a:pPr>
            <a:r>
              <a:rPr kumimoji="0" lang="el-G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ή με τις εντολές</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ts val="1200"/>
              </a:spcAft>
              <a:buClrTx/>
              <a:buSzTx/>
              <a:buFontTx/>
              <a:buNone/>
              <a:tabLst/>
            </a:pPr>
            <a:r>
              <a:rPr kumimoji="0" lang="en-US" sz="24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write</a:t>
            </a: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400" b="0" i="0" u="none" strike="noStrike" cap="none" normalizeH="0" baseline="0" dirty="0" smtClean="0">
                <a:ln>
                  <a:noFill/>
                </a:ln>
                <a:solidFill>
                  <a:srgbClr val="FFA500"/>
                </a:solidFill>
                <a:effectLst/>
                <a:latin typeface="Consolas" pitchFamily="49" charset="0"/>
                <a:ea typeface="Times New Roman" pitchFamily="18" charset="0"/>
                <a:cs typeface="Consolas" pitchFamily="49" charset="0"/>
              </a:rPr>
              <a:t>'</a:t>
            </a:r>
            <a:r>
              <a:rPr kumimoji="0" lang="el-GR" sz="2400" b="0" i="0" u="none" strike="noStrike" cap="none" normalizeH="0" baseline="0" dirty="0" err="1" smtClean="0">
                <a:ln>
                  <a:noFill/>
                </a:ln>
                <a:solidFill>
                  <a:srgbClr val="FFA500"/>
                </a:solidFill>
                <a:effectLst/>
                <a:latin typeface="Consolas" pitchFamily="49" charset="0"/>
                <a:ea typeface="Times New Roman" pitchFamily="18" charset="0"/>
                <a:cs typeface="Consolas" pitchFamily="49" charset="0"/>
              </a:rPr>
              <a:t>Ωρες</a:t>
            </a:r>
            <a:r>
              <a:rPr kumimoji="0" lang="en-US" sz="2400" b="0" i="0" u="none" strike="noStrike" cap="none" normalizeH="0" baseline="0" dirty="0" smtClean="0">
                <a:ln>
                  <a:noFill/>
                </a:ln>
                <a:solidFill>
                  <a:srgbClr val="FFA500"/>
                </a:solidFill>
                <a:effectLst/>
                <a:latin typeface="Consolas" pitchFamily="49" charset="0"/>
                <a:ea typeface="Times New Roman" pitchFamily="18" charset="0"/>
                <a:cs typeface="Consolas" pitchFamily="49" charset="0"/>
              </a:rPr>
              <a:t> = '</a:t>
            </a: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spcAft>
                <a:spcPts val="1200"/>
              </a:spcAft>
              <a:buClrTx/>
              <a:buSzTx/>
              <a:buFontTx/>
              <a:buNone/>
              <a:tabLst/>
            </a:pPr>
            <a:r>
              <a:rPr kumimoji="0" lang="en-US"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kumimoji="0" lang="en-US" sz="24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 </a:t>
            </a: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(hours);</a:t>
            </a:r>
            <a:r>
              <a:rPr kumimoji="0" lang="el-GR" sz="2400" b="0" i="0" u="none" strike="noStrike" cap="none" normalizeH="0" baseline="0" dirty="0" smtClean="0">
                <a:ln>
                  <a:noFill/>
                </a:ln>
                <a:solidFill>
                  <a:schemeClr val="tx1"/>
                </a:solidFill>
                <a:effectLst/>
                <a:latin typeface="Arial" pitchFamily="34" charset="0"/>
                <a:cs typeface="Arial" pitchFamily="34" charset="0"/>
              </a:rPr>
              <a:t> </a:t>
            </a:r>
          </a:p>
          <a:p>
            <a:r>
              <a:rPr lang="el-GR" sz="2400" dirty="0"/>
              <a:t>Η δημιουργία μιας κενής γραμμής εξόδου στην οθόνη, γίνεται αν συμπεριληφθεί η εντολή </a:t>
            </a:r>
            <a:r>
              <a:rPr lang="en-US" sz="2400" dirty="0" err="1"/>
              <a:t>writeln</a:t>
            </a:r>
            <a:r>
              <a:rPr lang="el-GR" sz="2400" dirty="0"/>
              <a:t> μόνη της χωρίς να ακολουθεί καμία λίστα με τιμές δεδομένων. </a:t>
            </a:r>
          </a:p>
          <a:p>
            <a:r>
              <a:rPr kumimoji="0" lang="el-GR"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lang="en-US" sz="2400" dirty="0" smtClean="0"/>
              <a:t> </a:t>
            </a:r>
            <a:r>
              <a:rPr lang="en-US" sz="2400" dirty="0"/>
              <a:t>('</a:t>
            </a:r>
            <a:r>
              <a:rPr lang="el-GR" sz="2400" dirty="0"/>
              <a:t>Εντολή</a:t>
            </a:r>
            <a:r>
              <a:rPr lang="en-US" sz="2400" dirty="0"/>
              <a:t> 1</a:t>
            </a:r>
            <a:r>
              <a:rPr lang="en-US" sz="2400" dirty="0" smtClean="0"/>
              <a:t>');</a:t>
            </a:r>
            <a:endParaRPr lang="el-GR" sz="2400" dirty="0" smtClean="0"/>
          </a:p>
          <a:p>
            <a:r>
              <a:rPr kumimoji="0" lang="el-GR"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lang="en-US" sz="2400" dirty="0" smtClean="0"/>
              <a:t>;</a:t>
            </a:r>
            <a:endParaRPr lang="el-GR" sz="2400" dirty="0" smtClean="0"/>
          </a:p>
          <a:p>
            <a:r>
              <a:rPr kumimoji="0" lang="el-GR"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lang="en-US" sz="2400" dirty="0" smtClean="0"/>
              <a:t> </a:t>
            </a:r>
            <a:r>
              <a:rPr lang="en-US" sz="2400" dirty="0"/>
              <a:t>('</a:t>
            </a:r>
            <a:r>
              <a:rPr lang="el-GR" sz="2400" dirty="0"/>
              <a:t>Εντολή</a:t>
            </a:r>
            <a:r>
              <a:rPr lang="en-US" sz="2400" dirty="0"/>
              <a:t> 2');</a:t>
            </a:r>
            <a:endParaRPr kumimoji="0" lang="el-G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1326593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3393" y="0"/>
            <a:ext cx="8229600" cy="955794"/>
          </a:xfrm>
        </p:spPr>
        <p:txBody>
          <a:bodyPr/>
          <a:lstStyle/>
          <a:p>
            <a:r>
              <a:rPr lang="el-GR" b="1" dirty="0" smtClean="0"/>
              <a:t>Οι εντολές </a:t>
            </a:r>
            <a:r>
              <a:rPr lang="en-US" b="1" dirty="0" smtClean="0"/>
              <a:t>write</a:t>
            </a:r>
            <a:r>
              <a:rPr lang="el-GR" b="1" dirty="0" smtClean="0"/>
              <a:t> και </a:t>
            </a:r>
            <a:r>
              <a:rPr lang="en-US" b="1" dirty="0" err="1" smtClean="0"/>
              <a:t>writeln</a:t>
            </a:r>
            <a:endParaRPr lang="el-GR" dirty="0"/>
          </a:p>
        </p:txBody>
      </p:sp>
      <p:sp>
        <p:nvSpPr>
          <p:cNvPr id="3" name="Ορθογώνιο 2"/>
          <p:cNvSpPr/>
          <p:nvPr/>
        </p:nvSpPr>
        <p:spPr>
          <a:xfrm>
            <a:off x="559421" y="836712"/>
            <a:ext cx="8261049" cy="5816977"/>
          </a:xfrm>
          <a:prstGeom prst="rect">
            <a:avLst/>
          </a:prstGeom>
        </p:spPr>
        <p:txBody>
          <a:bodyPr wrap="square">
            <a:spAutoFit/>
          </a:bodyPr>
          <a:lstStyle/>
          <a:p>
            <a:pPr>
              <a:spcAft>
                <a:spcPts val="1200"/>
              </a:spcAft>
            </a:pPr>
            <a:r>
              <a:rPr lang="el-GR" sz="2400" dirty="0"/>
              <a:t>Για κάθε μία μεταβλητή ή παράσταση ή ακολουθία από χαρακτήρες μέσα σε </a:t>
            </a:r>
            <a:r>
              <a:rPr lang="el-GR" sz="2400" dirty="0" smtClean="0"/>
              <a:t>μονά </a:t>
            </a:r>
            <a:r>
              <a:rPr lang="el-GR" sz="2400" dirty="0"/>
              <a:t>εισαγωγικά οι εντολές </a:t>
            </a:r>
            <a:r>
              <a:rPr lang="en-US" sz="2400" dirty="0"/>
              <a:t>write</a:t>
            </a:r>
            <a:r>
              <a:rPr lang="el-GR" sz="2400" dirty="0"/>
              <a:t> και </a:t>
            </a:r>
            <a:r>
              <a:rPr lang="en-US" sz="2400" dirty="0" err="1"/>
              <a:t>writeln</a:t>
            </a:r>
            <a:r>
              <a:rPr lang="el-GR" sz="2400" dirty="0"/>
              <a:t> επιτρέπουν να ορίσουμε το πλάτος του πεδίου που καθορίζει τον αριθμό των θέσεων στη γραμμή που θα καταλάβει η μεταβλητή ή η παράσταση ή η ακολουθία από χαρακτήρες, η οποία θα εκτυπωθεί. </a:t>
            </a:r>
            <a:endParaRPr lang="el-GR" sz="2400" dirty="0" smtClean="0"/>
          </a:p>
          <a:p>
            <a:pPr>
              <a:spcAft>
                <a:spcPts val="1200"/>
              </a:spcAft>
            </a:pPr>
            <a:r>
              <a:rPr lang="el-GR" sz="2400" dirty="0" smtClean="0"/>
              <a:t>Αυτό </a:t>
            </a:r>
            <a:r>
              <a:rPr lang="el-GR" sz="2400" dirty="0"/>
              <a:t>επιτυγχάνεται ως εξής:</a:t>
            </a:r>
          </a:p>
          <a:p>
            <a:pPr algn="ctr">
              <a:spcAft>
                <a:spcPts val="1200"/>
              </a:spcAft>
            </a:pPr>
            <a:r>
              <a:rPr kumimoji="0" lang="en-US"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lang="en-US" sz="2400" dirty="0" smtClean="0"/>
              <a:t> </a:t>
            </a:r>
            <a:r>
              <a:rPr lang="el-GR" sz="2400" dirty="0"/>
              <a:t>(τιμή: πλάτος)</a:t>
            </a:r>
          </a:p>
          <a:p>
            <a:pPr>
              <a:spcAft>
                <a:spcPts val="1200"/>
              </a:spcAft>
            </a:pPr>
            <a:r>
              <a:rPr lang="el-GR" sz="2400" dirty="0"/>
              <a:t>Σε αυτή τη σημειολογία, το πλάτος είναι ακέραια </a:t>
            </a:r>
            <a:r>
              <a:rPr lang="el-GR" sz="2400" dirty="0" smtClean="0"/>
              <a:t>τιμή</a:t>
            </a:r>
            <a:r>
              <a:rPr lang="el-GR" sz="2400" dirty="0"/>
              <a:t>. Όταν έχουμε να τυπώσουμε τιμή μήκους </a:t>
            </a:r>
            <a:r>
              <a:rPr lang="en-US" sz="2400" dirty="0"/>
              <a:t>x</a:t>
            </a:r>
            <a:r>
              <a:rPr lang="el-GR" sz="2400" dirty="0"/>
              <a:t> σε </a:t>
            </a:r>
            <a:r>
              <a:rPr lang="en-US" sz="2400" dirty="0"/>
              <a:t>y</a:t>
            </a:r>
            <a:r>
              <a:rPr lang="el-GR" sz="2400" dirty="0"/>
              <a:t> θέσεις:</a:t>
            </a:r>
          </a:p>
          <a:p>
            <a:pPr marL="342900" lvl="0" indent="-342900">
              <a:spcAft>
                <a:spcPts val="1200"/>
              </a:spcAft>
              <a:buFont typeface="Arial" pitchFamily="34" charset="0"/>
              <a:buChar char="•"/>
            </a:pPr>
            <a:r>
              <a:rPr lang="el-GR" sz="2400" dirty="0"/>
              <a:t>Αν </a:t>
            </a:r>
            <a:r>
              <a:rPr lang="fr-FR" sz="2400" dirty="0"/>
              <a:t>x</a:t>
            </a:r>
            <a:r>
              <a:rPr lang="el-GR" sz="2400" dirty="0"/>
              <a:t>=</a:t>
            </a:r>
            <a:r>
              <a:rPr lang="fr-FR" sz="2400" dirty="0"/>
              <a:t>y</a:t>
            </a:r>
            <a:r>
              <a:rPr lang="el-GR" sz="2400" dirty="0"/>
              <a:t> τότε η εκτέλεση θα γίνει κανονικά.</a:t>
            </a:r>
          </a:p>
          <a:p>
            <a:pPr marL="342900" lvl="0" indent="-342900">
              <a:spcAft>
                <a:spcPts val="1200"/>
              </a:spcAft>
              <a:buFont typeface="Arial" pitchFamily="34" charset="0"/>
              <a:buChar char="•"/>
            </a:pPr>
            <a:r>
              <a:rPr lang="el-GR" sz="2400" dirty="0"/>
              <a:t>Αν </a:t>
            </a:r>
            <a:r>
              <a:rPr lang="fr-FR" sz="2400" dirty="0"/>
              <a:t>x</a:t>
            </a:r>
            <a:r>
              <a:rPr lang="el-GR" sz="2400" dirty="0"/>
              <a:t>&gt;</a:t>
            </a:r>
            <a:r>
              <a:rPr lang="fr-FR" sz="2400" dirty="0"/>
              <a:t>y</a:t>
            </a:r>
            <a:r>
              <a:rPr lang="el-GR" sz="2400" dirty="0"/>
              <a:t> η οδηγία αγνοείται και η εκτύπωση γίνεται σε </a:t>
            </a:r>
            <a:r>
              <a:rPr lang="fr-FR" sz="2400" dirty="0"/>
              <a:t>x</a:t>
            </a:r>
            <a:r>
              <a:rPr lang="el-GR" sz="2400" dirty="0"/>
              <a:t> θέσεις.</a:t>
            </a:r>
          </a:p>
          <a:p>
            <a:pPr marL="342900" lvl="0" indent="-342900">
              <a:spcAft>
                <a:spcPts val="1200"/>
              </a:spcAft>
              <a:buFont typeface="Arial" pitchFamily="34" charset="0"/>
              <a:buChar char="•"/>
            </a:pPr>
            <a:r>
              <a:rPr lang="el-GR" sz="2400" dirty="0"/>
              <a:t>Αν </a:t>
            </a:r>
            <a:r>
              <a:rPr lang="fr-FR" sz="2400" dirty="0"/>
              <a:t>x</a:t>
            </a:r>
            <a:r>
              <a:rPr lang="el-GR" sz="2400" dirty="0"/>
              <a:t>&lt;</a:t>
            </a:r>
            <a:r>
              <a:rPr lang="fr-FR" sz="2400" dirty="0"/>
              <a:t>y</a:t>
            </a:r>
            <a:r>
              <a:rPr lang="el-GR" sz="2400" dirty="0"/>
              <a:t> τότε θα τυπωθούν </a:t>
            </a:r>
            <a:r>
              <a:rPr lang="fr-FR" sz="2400" dirty="0"/>
              <a:t>y</a:t>
            </a:r>
            <a:r>
              <a:rPr lang="el-GR" sz="2400" dirty="0"/>
              <a:t> – </a:t>
            </a:r>
            <a:r>
              <a:rPr lang="fr-FR" sz="2400" dirty="0"/>
              <a:t>x</a:t>
            </a:r>
            <a:r>
              <a:rPr lang="el-GR" sz="2400" dirty="0"/>
              <a:t> κενά πριν από την τιμή.</a:t>
            </a:r>
          </a:p>
        </p:txBody>
      </p:sp>
    </p:spTree>
    <p:extLst>
      <p:ext uri="{BB962C8B-B14F-4D97-AF65-F5344CB8AC3E}">
        <p14:creationId xmlns:p14="http://schemas.microsoft.com/office/powerpoint/2010/main" val="568314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3393" y="0"/>
            <a:ext cx="8229600" cy="955794"/>
          </a:xfrm>
        </p:spPr>
        <p:txBody>
          <a:bodyPr/>
          <a:lstStyle/>
          <a:p>
            <a:r>
              <a:rPr lang="el-GR" b="1" dirty="0" smtClean="0"/>
              <a:t>Οι εντολές </a:t>
            </a:r>
            <a:r>
              <a:rPr lang="en-US" b="1" dirty="0" smtClean="0"/>
              <a:t>write</a:t>
            </a:r>
            <a:r>
              <a:rPr lang="el-GR" b="1" dirty="0" smtClean="0"/>
              <a:t> και </a:t>
            </a:r>
            <a:r>
              <a:rPr lang="en-US" b="1" dirty="0" err="1" smtClean="0"/>
              <a:t>writeln</a:t>
            </a:r>
            <a:endParaRPr lang="el-GR" dirty="0"/>
          </a:p>
        </p:txBody>
      </p:sp>
      <p:sp>
        <p:nvSpPr>
          <p:cNvPr id="3" name="Ορθογώνιο 2"/>
          <p:cNvSpPr/>
          <p:nvPr/>
        </p:nvSpPr>
        <p:spPr>
          <a:xfrm>
            <a:off x="559421" y="836712"/>
            <a:ext cx="8261049" cy="5940088"/>
          </a:xfrm>
          <a:prstGeom prst="rect">
            <a:avLst/>
          </a:prstGeom>
        </p:spPr>
        <p:txBody>
          <a:bodyPr wrap="square">
            <a:spAutoFit/>
          </a:bodyPr>
          <a:lstStyle/>
          <a:p>
            <a:r>
              <a:rPr lang="el-GR" sz="2000" dirty="0"/>
              <a:t>Στην </a:t>
            </a:r>
            <a:r>
              <a:rPr lang="en-US" sz="2000" dirty="0"/>
              <a:t>Pascal</a:t>
            </a:r>
            <a:r>
              <a:rPr lang="el-GR" sz="2000" dirty="0"/>
              <a:t> μία τιμή τύπου </a:t>
            </a:r>
            <a:r>
              <a:rPr lang="en-US" sz="2000" dirty="0"/>
              <a:t>real</a:t>
            </a:r>
            <a:r>
              <a:rPr lang="el-GR" sz="2000" dirty="0"/>
              <a:t> μπορεί να τυπωθεί σε μορφή σταθερής υποδιαστολής. Αυτό γίνεται αν βάλουμε μια άλλη παράμετρο σαν αυτή του πλάτους πεδίου που λέγεται μήκος δεκαδικού μέρους και καθορίζει το πλήθος των δεκαδικών ψηφίων. Η μορφή της εντολής είναι η εξής</a:t>
            </a:r>
            <a:r>
              <a:rPr lang="el-GR" sz="2000" dirty="0" smtClean="0"/>
              <a:t>:</a:t>
            </a:r>
          </a:p>
          <a:p>
            <a:endParaRPr lang="el-GR" sz="2000" dirty="0"/>
          </a:p>
          <a:p>
            <a:pPr algn="ctr"/>
            <a:r>
              <a:rPr lang="en-US" sz="2000" b="1" dirty="0" err="1">
                <a:solidFill>
                  <a:srgbClr val="0000FF"/>
                </a:solidFill>
                <a:latin typeface="Consolas" pitchFamily="49" charset="0"/>
                <a:ea typeface="Times New Roman" pitchFamily="18" charset="0"/>
                <a:cs typeface="Consolas" pitchFamily="49" charset="0"/>
              </a:rPr>
              <a:t>writeln</a:t>
            </a:r>
            <a:r>
              <a:rPr lang="el-GR" sz="2000" b="1" dirty="0"/>
              <a:t> (τιμή: πλάτος: μήκος δεκαδικού)</a:t>
            </a:r>
          </a:p>
          <a:p>
            <a:endParaRPr lang="el-GR" sz="2000" dirty="0" smtClean="0"/>
          </a:p>
          <a:p>
            <a:r>
              <a:rPr lang="el-GR" sz="2000" dirty="0" smtClean="0"/>
              <a:t>Θα </a:t>
            </a:r>
            <a:r>
              <a:rPr lang="el-GR" sz="2000" dirty="0"/>
              <a:t>πρέπει να λαμβάνουμε υπόψη ότι από τα δεκαδικά ψηφία μία θέση θα κρατηθεί για την υποδιαστολή και μία για ένα τουλάχιστον ακέραιο ψηφίο. </a:t>
            </a:r>
            <a:endParaRPr lang="el-GR" sz="2000" dirty="0" smtClean="0"/>
          </a:p>
          <a:p>
            <a:pPr marL="342900" indent="-342900">
              <a:buFont typeface="Arial" pitchFamily="34" charset="0"/>
              <a:buChar char="•"/>
            </a:pPr>
            <a:r>
              <a:rPr lang="el-GR" sz="2000" dirty="0" smtClean="0"/>
              <a:t>Αν </a:t>
            </a:r>
            <a:r>
              <a:rPr lang="el-GR" sz="2000" dirty="0"/>
              <a:t>Τ το πλάτος του πεδίου και </a:t>
            </a:r>
            <a:r>
              <a:rPr lang="en-US" sz="2000" dirty="0"/>
              <a:t>F</a:t>
            </a:r>
            <a:r>
              <a:rPr lang="el-GR" sz="2000" dirty="0"/>
              <a:t> το μήκος του </a:t>
            </a:r>
            <a:r>
              <a:rPr lang="el-GR" sz="2000" dirty="0" smtClean="0"/>
              <a:t>δεκαδικού </a:t>
            </a:r>
            <a:r>
              <a:rPr lang="el-GR" sz="2000" dirty="0"/>
              <a:t>θα πρέπει  Τ &gt;= </a:t>
            </a:r>
            <a:r>
              <a:rPr lang="en-US" sz="2000" dirty="0"/>
              <a:t>F</a:t>
            </a:r>
            <a:r>
              <a:rPr lang="el-GR" sz="2000" dirty="0"/>
              <a:t> + 2. </a:t>
            </a:r>
            <a:endParaRPr lang="el-GR" sz="2000" dirty="0" smtClean="0"/>
          </a:p>
          <a:p>
            <a:pPr marL="342900" indent="-342900">
              <a:buFont typeface="Arial" pitchFamily="34" charset="0"/>
              <a:buChar char="•"/>
            </a:pPr>
            <a:r>
              <a:rPr lang="el-GR" sz="2000" dirty="0" smtClean="0"/>
              <a:t>Αν </a:t>
            </a:r>
            <a:r>
              <a:rPr lang="el-GR" sz="2000" dirty="0"/>
              <a:t>οι τιμές που έχουμε να εκτυπώσουμε είναι αρνητικές τότε χρειάζεται μία ακόμη θέση για το πρόσημο. Άρα Τ &gt;= </a:t>
            </a:r>
            <a:r>
              <a:rPr lang="en-US" sz="2000" dirty="0"/>
              <a:t>F</a:t>
            </a:r>
            <a:r>
              <a:rPr lang="el-GR" sz="2000" dirty="0"/>
              <a:t> + 3. Βεβαίως θα πρέπει να υπάρχει χώρος για όλα τα ψηφία του ακέραιου μέρους. </a:t>
            </a:r>
            <a:endParaRPr lang="el-GR" sz="2000" dirty="0" smtClean="0"/>
          </a:p>
          <a:p>
            <a:pPr marL="342900" indent="-342900">
              <a:buFont typeface="Arial" pitchFamily="34" charset="0"/>
              <a:buChar char="•"/>
            </a:pPr>
            <a:r>
              <a:rPr lang="el-GR" sz="2000" dirty="0" smtClean="0"/>
              <a:t>Αν </a:t>
            </a:r>
            <a:r>
              <a:rPr lang="el-GR" sz="2000" dirty="0"/>
              <a:t>το Τ είναι μεγαλύτερο από τον απαιτούμενο χώρο τότε προστίθενται κενά στην αρχή. </a:t>
            </a:r>
            <a:endParaRPr lang="el-GR" sz="2000" dirty="0" smtClean="0"/>
          </a:p>
          <a:p>
            <a:pPr marL="342900" indent="-342900">
              <a:buFont typeface="Arial" pitchFamily="34" charset="0"/>
              <a:buChar char="•"/>
            </a:pPr>
            <a:r>
              <a:rPr lang="el-GR" sz="2000" dirty="0" smtClean="0"/>
              <a:t>Αν </a:t>
            </a:r>
            <a:r>
              <a:rPr lang="el-GR" sz="2000" dirty="0"/>
              <a:t>το μήκος του δεκαδικού μέρους είναι 0 δεν τυπώνεται ούτε η υποδιαστολή, αν το μήκος του δεκαδικού μέρους είναι μεγαλύτερο του 11 τότε διορθώνεται σε 11.</a:t>
            </a:r>
          </a:p>
        </p:txBody>
      </p:sp>
    </p:spTree>
    <p:extLst>
      <p:ext uri="{BB962C8B-B14F-4D97-AF65-F5344CB8AC3E}">
        <p14:creationId xmlns:p14="http://schemas.microsoft.com/office/powerpoint/2010/main" val="2337090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ΓΙΑΤΙ </a:t>
            </a:r>
            <a:r>
              <a:rPr lang="en-US" dirty="0" smtClean="0"/>
              <a:t>Pascal</a:t>
            </a:r>
            <a:r>
              <a:rPr lang="el-GR" dirty="0" smtClean="0"/>
              <a:t>;</a:t>
            </a:r>
            <a:endParaRPr lang="el-GR" dirty="0"/>
          </a:p>
        </p:txBody>
      </p:sp>
      <p:sp>
        <p:nvSpPr>
          <p:cNvPr id="3" name="Ορθογώνιο 2"/>
          <p:cNvSpPr/>
          <p:nvPr/>
        </p:nvSpPr>
        <p:spPr>
          <a:xfrm>
            <a:off x="539552" y="1582341"/>
            <a:ext cx="8424936" cy="4401205"/>
          </a:xfrm>
          <a:prstGeom prst="rect">
            <a:avLst/>
          </a:prstGeom>
        </p:spPr>
        <p:txBody>
          <a:bodyPr wrap="square">
            <a:spAutoFit/>
          </a:bodyPr>
          <a:lstStyle/>
          <a:p>
            <a:r>
              <a:rPr lang="el-GR" sz="2800" dirty="0"/>
              <a:t>Η γλώσσα προγραμματισμού </a:t>
            </a:r>
            <a:r>
              <a:rPr lang="en-US" sz="2800" dirty="0"/>
              <a:t>Pascal </a:t>
            </a:r>
            <a:r>
              <a:rPr lang="el-GR" sz="2800" dirty="0"/>
              <a:t>είναι μία γλώσσα </a:t>
            </a:r>
            <a:endParaRPr lang="el-GR" sz="2800" dirty="0" smtClean="0"/>
          </a:p>
          <a:p>
            <a:pPr marL="457200" indent="-457200">
              <a:buFont typeface="Arial" pitchFamily="34" charset="0"/>
              <a:buChar char="•"/>
            </a:pPr>
            <a:r>
              <a:rPr lang="el-GR" sz="2800" dirty="0" smtClean="0"/>
              <a:t>εύκολη </a:t>
            </a:r>
            <a:r>
              <a:rPr lang="el-GR" sz="2800" dirty="0"/>
              <a:t>τόσο στην </a:t>
            </a:r>
            <a:r>
              <a:rPr lang="el-GR" sz="2800" dirty="0" smtClean="0"/>
              <a:t>εκμάθηση,</a:t>
            </a:r>
          </a:p>
          <a:p>
            <a:pPr marL="457200" indent="-457200">
              <a:buFont typeface="Arial" pitchFamily="34" charset="0"/>
              <a:buChar char="•"/>
            </a:pPr>
            <a:r>
              <a:rPr lang="el-GR" sz="2800" dirty="0" smtClean="0"/>
              <a:t>εύκολη στην εφαρμογή της στον υπολογιστή,</a:t>
            </a:r>
          </a:p>
          <a:p>
            <a:pPr marL="457200" indent="-457200">
              <a:buFont typeface="Arial" pitchFamily="34" charset="0"/>
              <a:buChar char="•"/>
            </a:pPr>
            <a:r>
              <a:rPr lang="el-GR" sz="2800" dirty="0" smtClean="0"/>
              <a:t>πολύ </a:t>
            </a:r>
            <a:r>
              <a:rPr lang="el-GR" sz="2800" dirty="0"/>
              <a:t>καλή για την εκπαίδευση, </a:t>
            </a:r>
            <a:endParaRPr lang="el-GR" sz="2800" dirty="0" smtClean="0"/>
          </a:p>
          <a:p>
            <a:pPr marL="457200" indent="-457200">
              <a:buFont typeface="Arial" pitchFamily="34" charset="0"/>
              <a:buChar char="•"/>
            </a:pPr>
            <a:r>
              <a:rPr lang="el-GR" sz="2800" dirty="0" smtClean="0"/>
              <a:t>υποστηρίζει </a:t>
            </a:r>
            <a:r>
              <a:rPr lang="el-GR" sz="2800" dirty="0"/>
              <a:t>τη συστηματική, δομημένη και αλγοριθμική επίλυση προβλημάτων, </a:t>
            </a:r>
            <a:endParaRPr lang="el-GR" sz="2800" dirty="0" smtClean="0"/>
          </a:p>
          <a:p>
            <a:pPr marL="457200" indent="-457200">
              <a:buFont typeface="Arial" pitchFamily="34" charset="0"/>
              <a:buChar char="•"/>
            </a:pPr>
            <a:r>
              <a:rPr lang="el-GR" sz="2800" dirty="0" smtClean="0"/>
              <a:t>ευανάγνωστη</a:t>
            </a:r>
            <a:r>
              <a:rPr lang="el-GR" sz="2800" dirty="0"/>
              <a:t>, </a:t>
            </a:r>
            <a:endParaRPr lang="el-GR" sz="2800" dirty="0" smtClean="0"/>
          </a:p>
          <a:p>
            <a:pPr marL="457200" indent="-457200">
              <a:buFont typeface="Arial" pitchFamily="34" charset="0"/>
              <a:buChar char="•"/>
            </a:pPr>
            <a:r>
              <a:rPr lang="el-GR" sz="2800" dirty="0" smtClean="0"/>
              <a:t>έχει </a:t>
            </a:r>
            <a:r>
              <a:rPr lang="el-GR" sz="2800" dirty="0"/>
              <a:t>ξεκάθαρα δομικά στοιχεία που βοηθούν στη βαθμιαία ανάπτυξη προγραμμάτων </a:t>
            </a:r>
            <a:endParaRPr lang="el-GR" sz="2800" dirty="0" smtClean="0"/>
          </a:p>
          <a:p>
            <a:pPr marL="457200" indent="-457200">
              <a:buFont typeface="Arial" pitchFamily="34" charset="0"/>
              <a:buChar char="•"/>
            </a:pPr>
            <a:r>
              <a:rPr lang="el-GR" sz="2800" dirty="0" smtClean="0"/>
              <a:t>έχει </a:t>
            </a:r>
            <a:r>
              <a:rPr lang="el-GR" sz="2800" dirty="0"/>
              <a:t>απλό, σύντομο και αυστηρό συντακτικό </a:t>
            </a:r>
            <a:r>
              <a:rPr lang="el-GR" sz="2800" dirty="0" smtClean="0"/>
              <a:t>ορισμό. </a:t>
            </a:r>
            <a:endParaRPr lang="el-GR" sz="2800" dirty="0"/>
          </a:p>
        </p:txBody>
      </p:sp>
    </p:spTree>
    <p:extLst>
      <p:ext uri="{BB962C8B-B14F-4D97-AF65-F5344CB8AC3E}">
        <p14:creationId xmlns:p14="http://schemas.microsoft.com/office/powerpoint/2010/main" val="9068633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7640" y="527194"/>
            <a:ext cx="9136360" cy="607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εντολή </a:t>
            </a:r>
            <a:r>
              <a:rPr kumimoji="0" lang="en-US" sz="22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12.3456</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7</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4</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έχει ως αποτέλεσμα: 12.3456</a:t>
            </a:r>
          </a:p>
          <a:p>
            <a:pPr marL="0" marR="0" lvl="0" indent="0" algn="l" defTabSz="914400" rtl="0" eaLnBrk="0" fontAlgn="base" latinLnBrk="0" hangingPunct="0">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εντολή </a:t>
            </a:r>
            <a:r>
              <a:rPr kumimoji="0" lang="el-GR" sz="22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12.3456</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7</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3</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έχει ως αποτέλεσμα: </a:t>
            </a:r>
            <a:r>
              <a:rPr lang="el-GR" sz="2200" dirty="0" smtClean="0">
                <a:latin typeface="Arial" pitchFamily="34" charset="0"/>
                <a:ea typeface="Times New Roman" pitchFamily="18" charset="0"/>
                <a:cs typeface="Arial" pitchFamily="34" charset="0"/>
              </a:rPr>
              <a:t>_1</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2.346</a:t>
            </a:r>
            <a:endPar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εντολή </a:t>
            </a:r>
            <a:r>
              <a:rPr kumimoji="0" lang="el-GR" sz="22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12.3456</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9</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5</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έχει ως αποτέλεσμα: </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_12.34560</a:t>
            </a:r>
            <a:endPar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εντολή </a:t>
            </a:r>
            <a:r>
              <a:rPr kumimoji="0" lang="el-GR" sz="22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12.3456</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8</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4</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έχει ως αποτέλεσμα: -12.3456</a:t>
            </a:r>
          </a:p>
          <a:p>
            <a:pPr marL="0" marR="0" lvl="0" indent="0" algn="l" defTabSz="914400" rtl="0" eaLnBrk="0" fontAlgn="base" latinLnBrk="0" hangingPunct="0">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εντολή </a:t>
            </a:r>
            <a:r>
              <a:rPr kumimoji="0" lang="el-GR" sz="22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12.3456</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9</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5</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έχει ως αποτέλεσμα: -12.34560</a:t>
            </a:r>
            <a:r>
              <a:rPr kumimoji="0" lang="el-GR" sz="22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Παράδειγμα</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buClrTx/>
              <a:buSzTx/>
              <a:buFontTx/>
              <a:buNone/>
              <a:tabLst/>
            </a:pPr>
            <a:r>
              <a:rPr kumimoji="0" lang="en-US" sz="22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program</a:t>
            </a: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test;</a:t>
            </a:r>
            <a:endPar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buClrTx/>
              <a:buSzTx/>
              <a:buFontTx/>
              <a:buNone/>
              <a:tabLst/>
            </a:pPr>
            <a:r>
              <a:rPr kumimoji="0" lang="en-US" sz="22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var</a:t>
            </a:r>
            <a:endParaRPr kumimoji="0" lang="el-GR" sz="22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buClrTx/>
              <a:buSzTx/>
              <a:buFontTx/>
              <a:buNone/>
              <a:tabLst/>
            </a:pPr>
            <a:r>
              <a:rPr lang="en-US" sz="2200" dirty="0" err="1" smtClean="0">
                <a:solidFill>
                  <a:srgbClr val="000000"/>
                </a:solidFill>
                <a:latin typeface="Consolas" pitchFamily="49" charset="0"/>
                <a:ea typeface="Times New Roman" pitchFamily="18" charset="0"/>
                <a:cs typeface="Consolas" pitchFamily="49" charset="0"/>
              </a:rPr>
              <a:t>arithmos</a:t>
            </a: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200" b="0" i="0" u="none" strike="noStrike" cap="none" normalizeH="0" baseline="0" dirty="0" smtClean="0">
                <a:ln>
                  <a:noFill/>
                </a:ln>
                <a:solidFill>
                  <a:srgbClr val="2E8B57"/>
                </a:solidFill>
                <a:effectLst/>
                <a:latin typeface="Consolas" pitchFamily="49" charset="0"/>
                <a:ea typeface="Times New Roman" pitchFamily="18" charset="0"/>
                <a:cs typeface="Consolas" pitchFamily="49" charset="0"/>
              </a:rPr>
              <a:t>real</a:t>
            </a: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buClrTx/>
              <a:buSzTx/>
              <a:buFontTx/>
              <a:buNone/>
              <a:tabLst/>
            </a:pPr>
            <a:r>
              <a:rPr kumimoji="0" lang="en-US" sz="22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begin</a:t>
            </a:r>
            <a:endParaRPr kumimoji="0" lang="el-GR" sz="22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buClrTx/>
              <a:buSzTx/>
              <a:buFontTx/>
              <a:buNone/>
              <a:tabLst/>
            </a:pP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2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arithmos</a:t>
            </a: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2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18.766</a:t>
            </a: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lvl="0" eaLnBrk="0" fontAlgn="base" hangingPunct="0">
              <a:spcBef>
                <a:spcPct val="0"/>
              </a:spcBef>
            </a:pP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2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writeln</a:t>
            </a: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lang="en-US" sz="2200" dirty="0" err="1" smtClean="0">
                <a:solidFill>
                  <a:srgbClr val="000000"/>
                </a:solidFill>
                <a:latin typeface="Consolas" pitchFamily="49" charset="0"/>
                <a:ea typeface="Times New Roman" pitchFamily="18" charset="0"/>
                <a:cs typeface="Consolas" pitchFamily="49" charset="0"/>
              </a:rPr>
              <a:t>arithmos</a:t>
            </a:r>
            <a:r>
              <a:rPr lang="en-US" sz="2200" dirty="0" smtClean="0">
                <a:solidFill>
                  <a:srgbClr val="000000"/>
                </a:solidFill>
                <a:latin typeface="Consolas" pitchFamily="49" charset="0"/>
                <a:ea typeface="Times New Roman" pitchFamily="18" charset="0"/>
                <a:cs typeface="Consolas" pitchFamily="49" charset="0"/>
              </a:rPr>
              <a:t> </a:t>
            </a:r>
            <a:r>
              <a:rPr lang="en-US" sz="2200" dirty="0">
                <a:solidFill>
                  <a:srgbClr val="000000"/>
                </a:solidFill>
                <a:latin typeface="Consolas" pitchFamily="49" charset="0"/>
                <a:ea typeface="Times New Roman" pitchFamily="18" charset="0"/>
                <a:cs typeface="Consolas" pitchFamily="49" charset="0"/>
              </a:rPr>
              <a:t>: </a:t>
            </a:r>
            <a:r>
              <a:rPr lang="en-US" sz="2200" dirty="0">
                <a:solidFill>
                  <a:srgbClr val="FF1493"/>
                </a:solidFill>
                <a:latin typeface="Consolas" pitchFamily="49" charset="0"/>
                <a:ea typeface="Times New Roman" pitchFamily="18" charset="0"/>
                <a:cs typeface="Consolas" pitchFamily="49" charset="0"/>
              </a:rPr>
              <a:t>10</a:t>
            </a:r>
            <a:r>
              <a:rPr lang="en-US" sz="2200" dirty="0">
                <a:solidFill>
                  <a:srgbClr val="000000"/>
                </a:solidFill>
                <a:latin typeface="Consolas" pitchFamily="49" charset="0"/>
                <a:ea typeface="Times New Roman" pitchFamily="18" charset="0"/>
                <a:cs typeface="Consolas" pitchFamily="49" charset="0"/>
              </a:rPr>
              <a:t>:</a:t>
            </a:r>
            <a:r>
              <a:rPr lang="en-US" sz="2200" dirty="0">
                <a:solidFill>
                  <a:srgbClr val="FF1493"/>
                </a:solidFill>
                <a:latin typeface="Consolas" pitchFamily="49" charset="0"/>
                <a:ea typeface="Times New Roman" pitchFamily="18" charset="0"/>
                <a:cs typeface="Consolas" pitchFamily="49" charset="0"/>
              </a:rPr>
              <a:t>2</a:t>
            </a: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buClrTx/>
              <a:buSzTx/>
              <a:buFontTx/>
              <a:buNone/>
              <a:tabLst/>
            </a:pP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2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readln</a:t>
            </a:r>
            <a:r>
              <a:rPr kumimoji="0" lang="en-US"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0" fontAlgn="base" latinLnBrk="0" hangingPunct="0">
              <a:lnSpc>
                <a:spcPct val="100000"/>
              </a:lnSpc>
              <a:spcBef>
                <a:spcPct val="0"/>
              </a:spcBef>
              <a:buClrTx/>
              <a:buSzTx/>
              <a:buFontTx/>
              <a:buNone/>
              <a:tabLst/>
            </a:pPr>
            <a:r>
              <a:rPr kumimoji="0" lang="el-GR" sz="22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end</a:t>
            </a:r>
            <a:r>
              <a:rPr kumimoji="0" lang="el-GR" sz="22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τιμή των αποτελεσμάτων αυτού του προγράμματος είναι </a:t>
            </a:r>
            <a:r>
              <a:rPr lang="el-GR" sz="2200" dirty="0" smtClean="0">
                <a:latin typeface="Arial" pitchFamily="34" charset="0"/>
                <a:ea typeface="Times New Roman" pitchFamily="18" charset="0"/>
                <a:cs typeface="Arial" pitchFamily="34" charset="0"/>
              </a:rPr>
              <a:t>-----</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18.77</a:t>
            </a:r>
            <a:endPar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Το κενό συμβολίζεται με παύλα ‘-’</a:t>
            </a: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1765517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4674"/>
            <a:ext cx="8229600" cy="1143000"/>
          </a:xfrm>
        </p:spPr>
        <p:txBody>
          <a:bodyPr>
            <a:normAutofit fontScale="90000"/>
          </a:bodyPr>
          <a:lstStyle/>
          <a:p>
            <a:r>
              <a:rPr lang="el-GR" b="1" dirty="0"/>
              <a:t>Είσοδος από το πληκτρολόγιο: </a:t>
            </a:r>
            <a:r>
              <a:rPr lang="el-GR" b="1" dirty="0" smtClean="0"/>
              <a:t/>
            </a:r>
            <a:br>
              <a:rPr lang="el-GR" b="1" dirty="0" smtClean="0"/>
            </a:br>
            <a:r>
              <a:rPr lang="el-GR" b="1" dirty="0" smtClean="0"/>
              <a:t>Οι </a:t>
            </a:r>
            <a:r>
              <a:rPr lang="el-GR" b="1" dirty="0"/>
              <a:t>εντολές </a:t>
            </a:r>
            <a:r>
              <a:rPr lang="en-US" b="1" dirty="0"/>
              <a:t>read</a:t>
            </a:r>
            <a:r>
              <a:rPr lang="el-GR" b="1" dirty="0"/>
              <a:t> και </a:t>
            </a:r>
            <a:r>
              <a:rPr lang="en-US" b="1" dirty="0" err="1"/>
              <a:t>readln</a:t>
            </a:r>
            <a:endParaRPr lang="el-GR" dirty="0"/>
          </a:p>
        </p:txBody>
      </p:sp>
      <p:sp>
        <p:nvSpPr>
          <p:cNvPr id="3" name="Rectangle 1"/>
          <p:cNvSpPr>
            <a:spLocks noChangeArrowheads="1"/>
          </p:cNvSpPr>
          <p:nvPr/>
        </p:nvSpPr>
        <p:spPr bwMode="auto">
          <a:xfrm>
            <a:off x="179512" y="1194935"/>
            <a:ext cx="8964488" cy="5663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Τα δεδομένα ενός προγράμματος είναι αριθμοί και χαρακτήρες. </a:t>
            </a:r>
          </a:p>
          <a:p>
            <a:pPr marL="0" marR="0" lvl="0" indent="0" algn="l" defTabSz="914400" rtl="0" eaLnBrk="1" fontAlgn="base" latinLnBrk="0" hangingPunct="1">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Στην </a:t>
            </a:r>
            <a:r>
              <a:rPr kumimoji="0" lang="en-US"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Pascal</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όλα τα δεδομένα παριστάνονται σαν μία ακολουθία χαρακτήρων και αποθηκεύονται σε ένα αρχείο του συστήματος με όνομα </a:t>
            </a:r>
            <a:r>
              <a:rPr kumimoji="0" lang="en-US"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input</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l" defTabSz="914400" rtl="0" eaLnBrk="1" fontAlgn="base" latinLnBrk="0" hangingPunct="1">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Τα κενά χρησιμοποιούνται για το διαχωρισμό των δεδομένων. </a:t>
            </a:r>
          </a:p>
          <a:p>
            <a:pPr marL="0" marR="0" lvl="0" indent="0" algn="l" defTabSz="914400" rtl="0" eaLnBrk="1" fontAlgn="base" latinLnBrk="0" hangingPunct="1">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Αυτό σημαίνει ότι τα δεδομένα σε μία γραμμή του αρχείου </a:t>
            </a:r>
            <a:r>
              <a:rPr kumimoji="0" lang="en-US"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input</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θα πρέπει να χωρίζονται μεταξύ τους από ένα ή περισσότερα κενά. </a:t>
            </a:r>
          </a:p>
          <a:p>
            <a:pPr marL="0" marR="0" lvl="0" indent="0" algn="l" defTabSz="914400" rtl="0" eaLnBrk="1" fontAlgn="base" latinLnBrk="0" hangingPunct="1">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Η εισαγωγή δεδομένων ενός προγράμματος </a:t>
            </a:r>
            <a:r>
              <a:rPr kumimoji="0" lang="en-US"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Pascal</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γίνεται τις ενσωματωμένες διαδικασίες</a:t>
            </a:r>
            <a:r>
              <a:rPr kumimoji="0" lang="en-US"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read</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και </a:t>
            </a:r>
            <a:r>
              <a:rPr kumimoji="0" lang="en-US" sz="2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readln</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οι οποίες έχουν την μορφή:</a:t>
            </a:r>
            <a:endParaRPr kumimoji="0" lang="el-GR" sz="22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ctr" defTabSz="914400" rtl="0" eaLnBrk="0" fontAlgn="base" latinLnBrk="0" hangingPunct="0">
              <a:lnSpc>
                <a:spcPct val="100000"/>
              </a:lnSpc>
              <a:spcBef>
                <a:spcPct val="0"/>
              </a:spcBef>
              <a:spcAft>
                <a:spcPts val="600"/>
              </a:spcAft>
              <a:buClrTx/>
              <a:buSzTx/>
              <a:buFontTx/>
              <a:buNone/>
              <a:tabLst/>
            </a:pPr>
            <a:r>
              <a:rPr kumimoji="0" lang="el-GR" sz="2200" b="1"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read</a:t>
            </a:r>
            <a:r>
              <a:rPr kumimoji="0" lang="el-GR" sz="2200" b="1"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200" b="1"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μεταβλητή1</a:t>
            </a:r>
            <a:r>
              <a:rPr kumimoji="0" lang="el-GR" sz="2200" b="1"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μεταβλητή2,… </a:t>
            </a:r>
            <a:r>
              <a:rPr kumimoji="0" lang="el-GR" sz="2200" b="1"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μεταβλητήΝ</a:t>
            </a:r>
            <a:r>
              <a:rPr kumimoji="0" lang="el-GR" sz="2200" b="1"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200" b="1"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ts val="600"/>
              </a:spcAft>
              <a:buClrTx/>
              <a:buSzTx/>
              <a:buFontTx/>
              <a:buNone/>
              <a:tabLst/>
            </a:pP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όπου μεταβλητή1, μεταβλητή2,… </a:t>
            </a:r>
            <a:r>
              <a:rPr kumimoji="0" lang="el-GR" sz="2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μεταβλητήΝ</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είναι το όνομα της 1</a:t>
            </a:r>
            <a:r>
              <a:rPr kumimoji="0" lang="el-GR" sz="22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ης</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a:t>
            </a:r>
            <a:r>
              <a:rPr kumimoji="0" lang="el-GR" sz="22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ης</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l-GR" sz="2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Ν</a:t>
            </a:r>
            <a:r>
              <a:rPr kumimoji="0" lang="el-GR" sz="2200" b="0" i="0" u="none" strike="noStrike" cap="none" normalizeH="0" baseline="30000" dirty="0" err="1" smtClean="0">
                <a:ln>
                  <a:noFill/>
                </a:ln>
                <a:solidFill>
                  <a:schemeClr val="tx1"/>
                </a:solidFill>
                <a:effectLst/>
                <a:latin typeface="Arial" pitchFamily="34" charset="0"/>
                <a:ea typeface="Times New Roman" pitchFamily="18" charset="0"/>
                <a:cs typeface="Arial" pitchFamily="34" charset="0"/>
              </a:rPr>
              <a:t>ης</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μεταβλητής στο περιεχόμενο της οποίας θέλουμε να καταχωρηθεί το 1</a:t>
            </a:r>
            <a:r>
              <a:rPr kumimoji="0" lang="el-GR" sz="22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ο</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a:t>
            </a:r>
            <a:r>
              <a:rPr kumimoji="0" lang="el-GR" sz="22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ο</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l-GR" sz="22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Ν</a:t>
            </a:r>
            <a:r>
              <a:rPr kumimoji="0" lang="el-GR" sz="2200" b="0" i="0" u="none" strike="noStrike" cap="none" normalizeH="0" baseline="30000" dirty="0" err="1" smtClean="0">
                <a:ln>
                  <a:noFill/>
                </a:ln>
                <a:solidFill>
                  <a:schemeClr val="tx1"/>
                </a:solidFill>
                <a:effectLst/>
                <a:latin typeface="Arial" pitchFamily="34" charset="0"/>
                <a:ea typeface="Times New Roman" pitchFamily="18" charset="0"/>
                <a:cs typeface="Arial" pitchFamily="34" charset="0"/>
              </a:rPr>
              <a:t>ο</a:t>
            </a:r>
            <a:r>
              <a:rPr kumimoji="0" lang="el-GR" sz="22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 </a:t>
            </a:r>
            <a:r>
              <a:rPr kumimoji="0" lang="el-GR" sz="2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στη σειρά δεδομένο (αριθμός ή χαρακτήρας).</a:t>
            </a:r>
            <a:endParaRPr kumimoji="0" lang="el-GR" sz="2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84763017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4674"/>
            <a:ext cx="8229600" cy="812038"/>
          </a:xfrm>
        </p:spPr>
        <p:txBody>
          <a:bodyPr/>
          <a:lstStyle/>
          <a:p>
            <a:r>
              <a:rPr lang="el-GR" b="1" dirty="0" smtClean="0"/>
              <a:t>Οι εντολές </a:t>
            </a:r>
            <a:r>
              <a:rPr lang="en-US" b="1" dirty="0" smtClean="0"/>
              <a:t>read</a:t>
            </a:r>
            <a:r>
              <a:rPr lang="el-GR" b="1" dirty="0" smtClean="0"/>
              <a:t> και </a:t>
            </a:r>
            <a:r>
              <a:rPr lang="en-US" b="1" dirty="0" err="1" smtClean="0"/>
              <a:t>readln</a:t>
            </a:r>
            <a:endParaRPr lang="el-GR" dirty="0"/>
          </a:p>
        </p:txBody>
      </p:sp>
      <p:sp>
        <p:nvSpPr>
          <p:cNvPr id="3" name="Ορθογώνιο 2"/>
          <p:cNvSpPr/>
          <p:nvPr/>
        </p:nvSpPr>
        <p:spPr>
          <a:xfrm>
            <a:off x="467544" y="836712"/>
            <a:ext cx="8496944" cy="6078587"/>
          </a:xfrm>
          <a:prstGeom prst="rect">
            <a:avLst/>
          </a:prstGeom>
        </p:spPr>
        <p:txBody>
          <a:bodyPr wrap="square">
            <a:spAutoFit/>
          </a:bodyPr>
          <a:lstStyle/>
          <a:p>
            <a:pPr>
              <a:spcAft>
                <a:spcPts val="600"/>
              </a:spcAft>
            </a:pPr>
            <a:r>
              <a:rPr lang="el-GR" sz="2200" dirty="0"/>
              <a:t>Κατά την εκτέλεση των εντολών αυτών το πρόγραμμα σταματάει και περιμένει να εισάγει δεδομένα ο χρήστης από το πληκτρολόγιο και μετά αποθηκεύει αυτά τα δεδομένα του χρήστη στην καθορισμένη μεταβλητή. Τα στοιχεία εισόδου του χρήστη πρέπει να ταιριάζουν με τον τύπο δεδομένων της μεταβλητής που έχει καθοριστεί στην εντολή </a:t>
            </a:r>
            <a:r>
              <a:rPr lang="en-US" sz="2200" dirty="0"/>
              <a:t>read</a:t>
            </a:r>
            <a:r>
              <a:rPr lang="el-GR" sz="2200" dirty="0"/>
              <a:t>. Όταν ο χρήστης τελειώνει την πληκτρολόγηση των στοιχείων εισόδου και πατήσει </a:t>
            </a:r>
            <a:r>
              <a:rPr lang="en-US" sz="2200" dirty="0" smtClean="0"/>
              <a:t>enter</a:t>
            </a:r>
            <a:r>
              <a:rPr lang="el-GR" sz="2200" dirty="0"/>
              <a:t>, τότε τα στοιχεία εισόδου αποθηκεύονται στη μεταβλητή και ολοκληρώνεται ο σκοπός της εντολής </a:t>
            </a:r>
            <a:r>
              <a:rPr lang="en-US" sz="2200" dirty="0"/>
              <a:t>read</a:t>
            </a:r>
            <a:r>
              <a:rPr lang="el-GR" sz="2200" dirty="0"/>
              <a:t>.</a:t>
            </a:r>
          </a:p>
          <a:p>
            <a:pPr>
              <a:spcAft>
                <a:spcPts val="600"/>
              </a:spcAft>
            </a:pPr>
            <a:r>
              <a:rPr lang="el-GR" sz="2200" dirty="0"/>
              <a:t>Όταν εκτελείται η εντολή </a:t>
            </a:r>
            <a:r>
              <a:rPr lang="en-US" sz="2200" dirty="0"/>
              <a:t>read</a:t>
            </a:r>
            <a:r>
              <a:rPr lang="el-GR" sz="2200" dirty="0"/>
              <a:t> η πρώτη τιμή που δίνεται από το πληκτρολόγιο καταχωρείται σαν περιεχόμενο της μεταβλητής1, η δεύτερη σαν περιεχόμενο της μεταβλητής2 </a:t>
            </a:r>
            <a:r>
              <a:rPr lang="el-GR" sz="2200" dirty="0" err="1"/>
              <a:t>κ.ο.κ</a:t>
            </a:r>
            <a:r>
              <a:rPr lang="el-GR" sz="2200" dirty="0"/>
              <a:t>. </a:t>
            </a:r>
            <a:endParaRPr lang="el-GR" sz="2200" dirty="0" smtClean="0"/>
          </a:p>
          <a:p>
            <a:pPr>
              <a:spcAft>
                <a:spcPts val="600"/>
              </a:spcAft>
            </a:pPr>
            <a:r>
              <a:rPr lang="el-GR" sz="2200" dirty="0" smtClean="0"/>
              <a:t>Ιδιαίτερη </a:t>
            </a:r>
            <a:r>
              <a:rPr lang="el-GR" sz="2200" dirty="0"/>
              <a:t>προσοχή χρειάζεται έτσι ώστε να εξασφαλίζεται η συμβατότητα των τύπων μεταξύ μεταβλητών και δεδομένων, όπως επίσης και η ακριβής τους αντιστοιχία. </a:t>
            </a:r>
            <a:endParaRPr lang="el-GR" sz="2200" dirty="0" smtClean="0"/>
          </a:p>
          <a:p>
            <a:pPr>
              <a:spcAft>
                <a:spcPts val="600"/>
              </a:spcAft>
            </a:pPr>
            <a:r>
              <a:rPr lang="el-GR" sz="2200" dirty="0" smtClean="0"/>
              <a:t>Στη </a:t>
            </a:r>
            <a:r>
              <a:rPr lang="el-GR" sz="2200" dirty="0"/>
              <a:t>περίπτωση όπου το πλήθος των δεδομένων είναι μεγαλύτερο από εκείνο των μεταβλητών δεν υπάρχει κανένα πρόβλημα σε αντίθετη περίπτωση θα υπάρξει διαγνωστικό μήνυμα  </a:t>
            </a:r>
            <a:r>
              <a:rPr lang="en-US" sz="2200" dirty="0"/>
              <a:t>run</a:t>
            </a:r>
            <a:r>
              <a:rPr lang="el-GR" sz="2200" dirty="0"/>
              <a:t>-</a:t>
            </a:r>
            <a:r>
              <a:rPr lang="en-US" sz="2200" dirty="0"/>
              <a:t>time</a:t>
            </a:r>
            <a:r>
              <a:rPr lang="el-GR" sz="2200" dirty="0"/>
              <a:t> λάθους. </a:t>
            </a:r>
          </a:p>
        </p:txBody>
      </p:sp>
    </p:spTree>
    <p:extLst>
      <p:ext uri="{BB962C8B-B14F-4D97-AF65-F5344CB8AC3E}">
        <p14:creationId xmlns:p14="http://schemas.microsoft.com/office/powerpoint/2010/main" val="34489327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4" y="34749"/>
            <a:ext cx="8856984" cy="71711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7617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var</a:t>
            </a:r>
            <a:endParaRPr kumimoji="0" lang="el-GR"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value: </a:t>
            </a:r>
            <a:r>
              <a:rPr kumimoji="0" lang="en-US" sz="2000" b="0" i="0" u="none" strike="noStrike" cap="none" normalizeH="0" baseline="0" dirty="0" smtClean="0">
                <a:ln>
                  <a:noFill/>
                </a:ln>
                <a:solidFill>
                  <a:srgbClr val="2E8B57"/>
                </a:solidFill>
                <a:effectLst/>
                <a:latin typeface="Consolas" pitchFamily="49" charset="0"/>
                <a:ea typeface="Times New Roman" pitchFamily="18" charset="0"/>
                <a:cs typeface="Consolas" pitchFamily="49" charset="0"/>
              </a:rPr>
              <a:t>real</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ch1, ch2, ch3, blank : </a:t>
            </a:r>
            <a:r>
              <a:rPr kumimoji="0" lang="en-US" sz="2000" b="0" i="0" u="none" strike="noStrike" cap="none" normalizeH="0" baseline="0" dirty="0" smtClean="0">
                <a:ln>
                  <a:noFill/>
                </a:ln>
                <a:solidFill>
                  <a:srgbClr val="2E8B57"/>
                </a:solidFill>
                <a:effectLst/>
                <a:latin typeface="Consolas" pitchFamily="49" charset="0"/>
                <a:ea typeface="Times New Roman" pitchFamily="18" charset="0"/>
                <a:cs typeface="Consolas" pitchFamily="49" charset="0"/>
              </a:rPr>
              <a:t>char</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quantity</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 </a:t>
            </a:r>
            <a:r>
              <a:rPr kumimoji="0" lang="el-GR" sz="2000" b="0" i="0" u="none" strike="noStrike" cap="none" normalizeH="0" baseline="0" dirty="0" err="1" smtClean="0">
                <a:ln>
                  <a:noFill/>
                </a:ln>
                <a:solidFill>
                  <a:srgbClr val="2E8B57"/>
                </a:solidFill>
                <a:effectLst/>
                <a:latin typeface="Consolas" pitchFamily="49" charset="0"/>
                <a:ea typeface="Times New Roman" pitchFamily="18" charset="0"/>
                <a:cs typeface="Consolas" pitchFamily="49" charset="0"/>
              </a:rPr>
              <a:t>integer</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Α) Κατά την εκτέλεση της εντολής</a:t>
            </a:r>
            <a:r>
              <a:rPr kumimoji="0" lang="el-GR"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read</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value</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n-US"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ch</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1,</a:t>
            </a:r>
            <a:r>
              <a:rPr kumimoji="0" lang="en-US"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ch</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2,</a:t>
            </a:r>
            <a:r>
              <a:rPr kumimoji="0" lang="en-US"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ch</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3); </a:t>
            </a:r>
          </a:p>
          <a:p>
            <a:pPr fontAlgn="t"/>
            <a:r>
              <a:rPr kumimoji="0" lang="el-GR" sz="20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εισάγονται από το πληκτρολόγιο οι ακόλουθες τιμές με την συγκεκριμένη σειρά</a:t>
            </a:r>
            <a:r>
              <a:rPr kumimoji="0" lang="el-GR" sz="2000" b="0" i="0" u="none" strike="noStrike" cap="none" normalizeH="0" baseline="0" dirty="0" smtClean="0">
                <a:ln>
                  <a:noFill/>
                </a:ln>
                <a:solidFill>
                  <a:schemeClr val="tx1"/>
                </a:solidFill>
                <a:effectLst/>
                <a:latin typeface="Arial" pitchFamily="34" charset="0"/>
                <a:cs typeface="Arial" pitchFamily="34" charset="0"/>
              </a:rPr>
              <a:t> </a:t>
            </a:r>
            <a:r>
              <a:rPr lang="en-US" sz="2000" b="1" dirty="0" smtClean="0"/>
              <a:t>49</a:t>
            </a:r>
            <a:r>
              <a:rPr lang="el-GR" sz="2000" b="1" dirty="0" smtClean="0"/>
              <a:t>.</a:t>
            </a:r>
            <a:r>
              <a:rPr lang="en-US" sz="2000" b="1" dirty="0" smtClean="0"/>
              <a:t>61  FEB  45</a:t>
            </a:r>
            <a:endParaRPr kumimoji="0" lang="el-GR"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Μετά την εκτέλεση της εντολής εισόδου οι μεταβλητές θα έχουν τις τιμές:</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value</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49.61</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ch</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 = ‘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ch</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ch</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 =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Β) Ενώ μετά την εκτέλεση της εντολής</a:t>
            </a:r>
            <a:r>
              <a:rPr kumimoji="0" lang="el-GR"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read</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value</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blank</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blank</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ch</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1, </a:t>
            </a:r>
            <a:r>
              <a:rPr kumimoji="0" lang="en-US"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ch</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2, </a:t>
            </a:r>
            <a:r>
              <a:rPr kumimoji="0" lang="en-US" sz="20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ch</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3, </a:t>
            </a:r>
            <a:r>
              <a:rPr kumimoji="0" lang="en-US"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quantity</a:t>
            </a:r>
            <a:r>
              <a:rPr kumimoji="0" lang="el-GR" sz="20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οι μεταβλητές θα έχουν τις παρακάτω τιμές:</a:t>
            </a:r>
            <a:r>
              <a:rPr kumimoji="0" lang="el-GR" sz="20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value = 49.61</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blank = ‘ ‘</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ch1 = ΄F’</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ch2= ‘E‘</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ch3 = ‘B’</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quantity</a:t>
            </a:r>
            <a:r>
              <a:rPr kumimoji="0" lang="de-DE"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45</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2634138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Πίνακας 2"/>
          <p:cNvGraphicFramePr>
            <a:graphicFrameLocks noGrp="1"/>
          </p:cNvGraphicFramePr>
          <p:nvPr>
            <p:extLst>
              <p:ext uri="{D42A27DB-BD31-4B8C-83A1-F6EECF244321}">
                <p14:modId xmlns:p14="http://schemas.microsoft.com/office/powerpoint/2010/main" val="438993975"/>
              </p:ext>
            </p:extLst>
          </p:nvPr>
        </p:nvGraphicFramePr>
        <p:xfrm>
          <a:off x="899592" y="116632"/>
          <a:ext cx="6840760" cy="4495800"/>
        </p:xfrm>
        <a:graphic>
          <a:graphicData uri="http://schemas.openxmlformats.org/drawingml/2006/table">
            <a:tbl>
              <a:tblPr firstRow="1" firstCol="1" bandRow="1">
                <a:tableStyleId>{5C22544A-7EE6-4342-B048-85BDC9FD1C3A}</a:tableStyleId>
              </a:tblPr>
              <a:tblGrid>
                <a:gridCol w="3420380"/>
                <a:gridCol w="3420380"/>
              </a:tblGrid>
              <a:tr h="0">
                <a:tc>
                  <a:txBody>
                    <a:bodyPr/>
                    <a:lstStyle/>
                    <a:p>
                      <a:pPr algn="just">
                        <a:spcAft>
                          <a:spcPts val="600"/>
                        </a:spcAft>
                      </a:pPr>
                      <a:r>
                        <a:rPr lang="en-US" sz="2000" dirty="0">
                          <a:effectLst/>
                        </a:rPr>
                        <a:t>program </a:t>
                      </a:r>
                      <a:r>
                        <a:rPr lang="en-US" sz="2000" dirty="0" err="1" smtClean="0">
                          <a:effectLst/>
                        </a:rPr>
                        <a:t>testread</a:t>
                      </a:r>
                      <a:r>
                        <a:rPr lang="el-GR" sz="2000" dirty="0" smtClean="0">
                          <a:effectLst/>
                        </a:rPr>
                        <a:t>;</a:t>
                      </a:r>
                    </a:p>
                    <a:p>
                      <a:pPr algn="just">
                        <a:spcAft>
                          <a:spcPts val="600"/>
                        </a:spcAft>
                      </a:pPr>
                      <a:r>
                        <a:rPr lang="en-US" sz="2000" dirty="0" smtClean="0">
                          <a:effectLst/>
                        </a:rPr>
                        <a:t> </a:t>
                      </a:r>
                      <a:r>
                        <a:rPr lang="en-US" sz="2000" dirty="0" err="1" smtClean="0">
                          <a:effectLst/>
                        </a:rPr>
                        <a:t>var</a:t>
                      </a:r>
                      <a:endParaRPr lang="el-GR" sz="2000" dirty="0" smtClean="0">
                        <a:effectLst/>
                      </a:endParaRPr>
                    </a:p>
                    <a:p>
                      <a:pPr algn="just">
                        <a:spcAft>
                          <a:spcPts val="600"/>
                        </a:spcAft>
                      </a:pPr>
                      <a:r>
                        <a:rPr lang="en-US" sz="2000" dirty="0" smtClean="0">
                          <a:effectLst/>
                        </a:rPr>
                        <a:t> </a:t>
                      </a:r>
                      <a:r>
                        <a:rPr lang="en-US" sz="2000" dirty="0">
                          <a:effectLst/>
                        </a:rPr>
                        <a:t>a, b, s: integer</a:t>
                      </a:r>
                      <a:r>
                        <a:rPr lang="en-US" sz="2000" dirty="0" smtClean="0">
                          <a:effectLst/>
                        </a:rPr>
                        <a:t>;</a:t>
                      </a:r>
                      <a:endParaRPr lang="el-GR" sz="2000" dirty="0" smtClean="0">
                        <a:effectLst/>
                      </a:endParaRPr>
                    </a:p>
                    <a:p>
                      <a:pPr algn="just">
                        <a:spcAft>
                          <a:spcPts val="600"/>
                        </a:spcAft>
                      </a:pPr>
                      <a:r>
                        <a:rPr lang="en-US" sz="2000" dirty="0" smtClean="0">
                          <a:effectLst/>
                        </a:rPr>
                        <a:t>B</a:t>
                      </a:r>
                      <a:r>
                        <a:rPr lang="el-GR" sz="2000" dirty="0" err="1" smtClean="0">
                          <a:effectLst/>
                        </a:rPr>
                        <a:t>egin</a:t>
                      </a:r>
                      <a:endParaRPr lang="el-GR" sz="2000" dirty="0" smtClean="0">
                        <a:effectLst/>
                      </a:endParaRPr>
                    </a:p>
                    <a:p>
                      <a:pPr algn="just">
                        <a:spcAft>
                          <a:spcPts val="600"/>
                        </a:spcAft>
                      </a:pPr>
                      <a:r>
                        <a:rPr lang="el-GR" sz="2000" dirty="0" smtClean="0">
                          <a:effectLst/>
                        </a:rPr>
                        <a:t>  </a:t>
                      </a:r>
                      <a:r>
                        <a:rPr lang="el-GR" sz="2000" dirty="0" err="1">
                          <a:effectLst/>
                        </a:rPr>
                        <a:t>write</a:t>
                      </a:r>
                      <a:r>
                        <a:rPr lang="el-GR" sz="2000" dirty="0">
                          <a:effectLst/>
                        </a:rPr>
                        <a:t> ('Δώσε 1</a:t>
                      </a:r>
                      <a:r>
                        <a:rPr lang="el-GR" sz="2000" baseline="30000" dirty="0">
                          <a:effectLst/>
                        </a:rPr>
                        <a:t>ο</a:t>
                      </a:r>
                      <a:r>
                        <a:rPr lang="el-GR" sz="2000" dirty="0">
                          <a:effectLst/>
                        </a:rPr>
                        <a:t> αριθμό </a:t>
                      </a:r>
                      <a:r>
                        <a:rPr lang="el-GR" sz="2000" dirty="0" smtClean="0">
                          <a:effectLst/>
                        </a:rPr>
                        <a:t>');</a:t>
                      </a:r>
                    </a:p>
                    <a:p>
                      <a:pPr algn="just">
                        <a:spcAft>
                          <a:spcPts val="600"/>
                        </a:spcAft>
                      </a:pPr>
                      <a:r>
                        <a:rPr lang="el-GR" sz="2000" dirty="0" smtClean="0">
                          <a:effectLst/>
                        </a:rPr>
                        <a:t>  </a:t>
                      </a:r>
                      <a:r>
                        <a:rPr lang="en-US" sz="2000" dirty="0">
                          <a:effectLst/>
                        </a:rPr>
                        <a:t>read (a) </a:t>
                      </a:r>
                      <a:r>
                        <a:rPr lang="en-US" sz="2000" dirty="0" smtClean="0">
                          <a:effectLst/>
                        </a:rPr>
                        <a:t>;</a:t>
                      </a:r>
                      <a:endParaRPr lang="el-GR" sz="2000" dirty="0" smtClean="0">
                        <a:effectLst/>
                      </a:endParaRPr>
                    </a:p>
                    <a:p>
                      <a:pPr algn="just">
                        <a:spcAft>
                          <a:spcPts val="600"/>
                        </a:spcAft>
                      </a:pPr>
                      <a:r>
                        <a:rPr lang="en-US" sz="2000" dirty="0" smtClean="0">
                          <a:effectLst/>
                        </a:rPr>
                        <a:t>  </a:t>
                      </a:r>
                      <a:r>
                        <a:rPr lang="en-US" sz="2000" dirty="0">
                          <a:effectLst/>
                        </a:rPr>
                        <a:t>write ('</a:t>
                      </a:r>
                      <a:r>
                        <a:rPr lang="el-GR" sz="2000" dirty="0">
                          <a:effectLst/>
                        </a:rPr>
                        <a:t>Δώσε</a:t>
                      </a:r>
                      <a:r>
                        <a:rPr lang="en-US" sz="2000" dirty="0">
                          <a:effectLst/>
                        </a:rPr>
                        <a:t> 2</a:t>
                      </a:r>
                      <a:r>
                        <a:rPr lang="el-GR" sz="2000" baseline="30000" dirty="0">
                          <a:effectLst/>
                        </a:rPr>
                        <a:t>ο</a:t>
                      </a:r>
                      <a:r>
                        <a:rPr lang="el-GR" sz="2000" dirty="0">
                          <a:effectLst/>
                        </a:rPr>
                        <a:t> αριθμό</a:t>
                      </a:r>
                      <a:r>
                        <a:rPr lang="en-US" sz="2000" dirty="0">
                          <a:effectLst/>
                        </a:rPr>
                        <a:t> ') </a:t>
                      </a:r>
                      <a:r>
                        <a:rPr lang="en-US" sz="2000" dirty="0" smtClean="0">
                          <a:effectLst/>
                        </a:rPr>
                        <a:t>;</a:t>
                      </a:r>
                      <a:endParaRPr lang="el-GR" sz="2000" dirty="0" smtClean="0">
                        <a:effectLst/>
                      </a:endParaRPr>
                    </a:p>
                    <a:p>
                      <a:pPr algn="just">
                        <a:spcAft>
                          <a:spcPts val="600"/>
                        </a:spcAft>
                      </a:pPr>
                      <a:r>
                        <a:rPr lang="en-US" sz="2000" dirty="0" smtClean="0">
                          <a:effectLst/>
                        </a:rPr>
                        <a:t>  </a:t>
                      </a:r>
                      <a:r>
                        <a:rPr lang="en-US" sz="2000" dirty="0">
                          <a:effectLst/>
                        </a:rPr>
                        <a:t>read (b</a:t>
                      </a:r>
                      <a:r>
                        <a:rPr lang="en-US" sz="2000" dirty="0" smtClean="0">
                          <a:effectLst/>
                        </a:rPr>
                        <a:t>);</a:t>
                      </a:r>
                      <a:endParaRPr lang="el-GR" sz="2000" dirty="0" smtClean="0">
                        <a:effectLst/>
                      </a:endParaRPr>
                    </a:p>
                    <a:p>
                      <a:pPr algn="just">
                        <a:spcAft>
                          <a:spcPts val="600"/>
                        </a:spcAft>
                      </a:pPr>
                      <a:r>
                        <a:rPr lang="en-US" sz="2000" dirty="0" smtClean="0">
                          <a:effectLst/>
                        </a:rPr>
                        <a:t>   </a:t>
                      </a:r>
                      <a:r>
                        <a:rPr lang="en-US" sz="2000" dirty="0">
                          <a:effectLst/>
                        </a:rPr>
                        <a:t>s: = a + b</a:t>
                      </a:r>
                      <a:r>
                        <a:rPr lang="en-US" sz="2000" dirty="0" smtClean="0">
                          <a:effectLst/>
                        </a:rPr>
                        <a:t>;</a:t>
                      </a:r>
                      <a:endParaRPr lang="el-GR" sz="2000" dirty="0" smtClean="0">
                        <a:effectLst/>
                      </a:endParaRPr>
                    </a:p>
                    <a:p>
                      <a:pPr algn="just">
                        <a:spcAft>
                          <a:spcPts val="600"/>
                        </a:spcAft>
                      </a:pPr>
                      <a:r>
                        <a:rPr lang="en-US" sz="2000" dirty="0" smtClean="0">
                          <a:effectLst/>
                        </a:rPr>
                        <a:t>  </a:t>
                      </a:r>
                      <a:r>
                        <a:rPr lang="en-US" sz="2000" dirty="0" err="1">
                          <a:effectLst/>
                        </a:rPr>
                        <a:t>writeln</a:t>
                      </a:r>
                      <a:r>
                        <a:rPr lang="en-US" sz="2000" dirty="0">
                          <a:effectLst/>
                        </a:rPr>
                        <a:t> (a, '+', b, ' = ', s</a:t>
                      </a:r>
                      <a:r>
                        <a:rPr lang="en-US" sz="2000" dirty="0" smtClean="0">
                          <a:effectLst/>
                        </a:rPr>
                        <a:t>);</a:t>
                      </a:r>
                      <a:endParaRPr lang="el-GR" sz="2000" dirty="0" smtClean="0">
                        <a:effectLst/>
                      </a:endParaRPr>
                    </a:p>
                    <a:p>
                      <a:pPr algn="just">
                        <a:spcAft>
                          <a:spcPts val="600"/>
                        </a:spcAft>
                      </a:pPr>
                      <a:r>
                        <a:rPr lang="en-US" sz="2000" dirty="0" smtClean="0">
                          <a:effectLst/>
                        </a:rPr>
                        <a:t>  </a:t>
                      </a:r>
                      <a:r>
                        <a:rPr lang="el-GR" sz="2000" dirty="0" err="1">
                          <a:effectLst/>
                        </a:rPr>
                        <a:t>readln</a:t>
                      </a:r>
                      <a:r>
                        <a:rPr lang="el-GR" sz="2000" dirty="0" smtClean="0">
                          <a:effectLst/>
                        </a:rPr>
                        <a:t>();</a:t>
                      </a:r>
                    </a:p>
                    <a:p>
                      <a:pPr algn="just">
                        <a:spcAft>
                          <a:spcPts val="600"/>
                        </a:spcAft>
                      </a:pPr>
                      <a:r>
                        <a:rPr lang="el-GR" sz="2000" dirty="0" err="1" smtClean="0">
                          <a:effectLst/>
                        </a:rPr>
                        <a:t>end</a:t>
                      </a:r>
                      <a:r>
                        <a:rPr lang="el-GR" sz="2000" dirty="0">
                          <a:effectLst/>
                        </a:rPr>
                        <a:t>.  </a:t>
                      </a:r>
                      <a:endParaRPr lang="el-GR" sz="2000" dirty="0">
                        <a:effectLst/>
                        <a:latin typeface="Times New Roman"/>
                        <a:ea typeface="Times New Roman"/>
                      </a:endParaRPr>
                    </a:p>
                  </a:txBody>
                  <a:tcPr marL="68580" marR="68580" marT="0" marB="0"/>
                </a:tc>
                <a:tc>
                  <a:txBody>
                    <a:bodyPr/>
                    <a:lstStyle/>
                    <a:p>
                      <a:pPr algn="just">
                        <a:spcAft>
                          <a:spcPts val="600"/>
                        </a:spcAft>
                      </a:pPr>
                      <a:r>
                        <a:rPr lang="en-US" sz="2000" dirty="0">
                          <a:effectLst/>
                        </a:rPr>
                        <a:t>program </a:t>
                      </a:r>
                      <a:r>
                        <a:rPr lang="en-US" sz="2000" dirty="0" err="1">
                          <a:effectLst/>
                        </a:rPr>
                        <a:t>testreadln</a:t>
                      </a:r>
                      <a:r>
                        <a:rPr lang="en-US" sz="2000" dirty="0">
                          <a:effectLst/>
                        </a:rPr>
                        <a:t>;  </a:t>
                      </a:r>
                      <a:endParaRPr lang="el-GR" sz="2000" dirty="0" smtClean="0">
                        <a:effectLst/>
                      </a:endParaRPr>
                    </a:p>
                    <a:p>
                      <a:pPr algn="just">
                        <a:spcAft>
                          <a:spcPts val="600"/>
                        </a:spcAft>
                      </a:pPr>
                      <a:r>
                        <a:rPr lang="en-US" sz="2000" dirty="0" err="1" smtClean="0">
                          <a:effectLst/>
                        </a:rPr>
                        <a:t>Var</a:t>
                      </a:r>
                      <a:endParaRPr lang="el-GR" sz="2000" dirty="0" smtClean="0">
                        <a:effectLst/>
                      </a:endParaRPr>
                    </a:p>
                    <a:p>
                      <a:pPr algn="just">
                        <a:spcAft>
                          <a:spcPts val="600"/>
                        </a:spcAft>
                      </a:pPr>
                      <a:r>
                        <a:rPr lang="en-US" sz="2000" dirty="0" smtClean="0">
                          <a:effectLst/>
                        </a:rPr>
                        <a:t> </a:t>
                      </a:r>
                      <a:r>
                        <a:rPr lang="en-US" sz="2000" dirty="0">
                          <a:effectLst/>
                        </a:rPr>
                        <a:t>a, b, s: integer</a:t>
                      </a:r>
                      <a:r>
                        <a:rPr lang="en-US" sz="2000" dirty="0" smtClean="0">
                          <a:effectLst/>
                        </a:rPr>
                        <a:t>;</a:t>
                      </a:r>
                      <a:endParaRPr lang="el-GR" sz="2000" dirty="0" smtClean="0">
                        <a:effectLst/>
                      </a:endParaRPr>
                    </a:p>
                    <a:p>
                      <a:pPr algn="just">
                        <a:spcAft>
                          <a:spcPts val="600"/>
                        </a:spcAft>
                      </a:pPr>
                      <a:r>
                        <a:rPr lang="en-US" sz="2000" dirty="0" smtClean="0">
                          <a:effectLst/>
                        </a:rPr>
                        <a:t>B</a:t>
                      </a:r>
                      <a:r>
                        <a:rPr lang="el-GR" sz="2000" dirty="0" err="1" smtClean="0">
                          <a:effectLst/>
                        </a:rPr>
                        <a:t>egin</a:t>
                      </a:r>
                      <a:endParaRPr lang="el-GR" sz="2000" dirty="0" smtClean="0">
                        <a:effectLst/>
                      </a:endParaRPr>
                    </a:p>
                    <a:p>
                      <a:pPr algn="just">
                        <a:spcAft>
                          <a:spcPts val="600"/>
                        </a:spcAft>
                      </a:pPr>
                      <a:r>
                        <a:rPr lang="el-GR" sz="2000" dirty="0" smtClean="0">
                          <a:effectLst/>
                        </a:rPr>
                        <a:t>  </a:t>
                      </a:r>
                      <a:r>
                        <a:rPr lang="el-GR" sz="2000" dirty="0" err="1">
                          <a:effectLst/>
                        </a:rPr>
                        <a:t>write</a:t>
                      </a:r>
                      <a:r>
                        <a:rPr lang="el-GR" sz="2000" dirty="0">
                          <a:effectLst/>
                        </a:rPr>
                        <a:t> ('Δώσε 1</a:t>
                      </a:r>
                      <a:r>
                        <a:rPr lang="el-GR" sz="2000" baseline="30000" dirty="0">
                          <a:effectLst/>
                        </a:rPr>
                        <a:t>ο</a:t>
                      </a:r>
                      <a:r>
                        <a:rPr lang="el-GR" sz="2000" dirty="0">
                          <a:effectLst/>
                        </a:rPr>
                        <a:t> αριθμό </a:t>
                      </a:r>
                      <a:r>
                        <a:rPr lang="el-GR" sz="2000" dirty="0" smtClean="0">
                          <a:effectLst/>
                        </a:rPr>
                        <a:t>');</a:t>
                      </a:r>
                    </a:p>
                    <a:p>
                      <a:pPr algn="just">
                        <a:spcAft>
                          <a:spcPts val="600"/>
                        </a:spcAft>
                      </a:pPr>
                      <a:r>
                        <a:rPr lang="el-GR" sz="2000" dirty="0" smtClean="0">
                          <a:effectLst/>
                        </a:rPr>
                        <a:t>  </a:t>
                      </a:r>
                      <a:r>
                        <a:rPr lang="en-US" sz="2000" dirty="0" err="1">
                          <a:effectLst/>
                        </a:rPr>
                        <a:t>readln</a:t>
                      </a:r>
                      <a:r>
                        <a:rPr lang="en-US" sz="2000" dirty="0">
                          <a:effectLst/>
                        </a:rPr>
                        <a:t> (a) </a:t>
                      </a:r>
                      <a:r>
                        <a:rPr lang="en-US" sz="2000" dirty="0" smtClean="0">
                          <a:effectLst/>
                        </a:rPr>
                        <a:t>;</a:t>
                      </a:r>
                      <a:endParaRPr lang="el-GR" sz="2000" dirty="0" smtClean="0">
                        <a:effectLst/>
                      </a:endParaRPr>
                    </a:p>
                    <a:p>
                      <a:pPr algn="just">
                        <a:spcAft>
                          <a:spcPts val="600"/>
                        </a:spcAft>
                      </a:pPr>
                      <a:r>
                        <a:rPr lang="en-US" sz="2000" dirty="0" smtClean="0">
                          <a:effectLst/>
                        </a:rPr>
                        <a:t>  </a:t>
                      </a:r>
                      <a:r>
                        <a:rPr lang="en-US" sz="2000" dirty="0">
                          <a:effectLst/>
                        </a:rPr>
                        <a:t>write ('</a:t>
                      </a:r>
                      <a:r>
                        <a:rPr lang="el-GR" sz="2000" dirty="0">
                          <a:effectLst/>
                        </a:rPr>
                        <a:t>Δώσε</a:t>
                      </a:r>
                      <a:r>
                        <a:rPr lang="en-US" sz="2000" dirty="0">
                          <a:effectLst/>
                        </a:rPr>
                        <a:t> 2</a:t>
                      </a:r>
                      <a:r>
                        <a:rPr lang="el-GR" sz="2000" baseline="30000" dirty="0">
                          <a:effectLst/>
                        </a:rPr>
                        <a:t>ο</a:t>
                      </a:r>
                      <a:r>
                        <a:rPr lang="el-GR" sz="2000" dirty="0">
                          <a:effectLst/>
                        </a:rPr>
                        <a:t> αριθμό</a:t>
                      </a:r>
                      <a:r>
                        <a:rPr lang="en-US" sz="2000" dirty="0">
                          <a:effectLst/>
                        </a:rPr>
                        <a:t> ');  </a:t>
                      </a:r>
                      <a:endParaRPr lang="el-GR" sz="2000" dirty="0" smtClean="0">
                        <a:effectLst/>
                      </a:endParaRPr>
                    </a:p>
                    <a:p>
                      <a:pPr algn="just">
                        <a:spcAft>
                          <a:spcPts val="600"/>
                        </a:spcAft>
                      </a:pPr>
                      <a:r>
                        <a:rPr lang="el-GR" sz="2000" dirty="0" smtClean="0">
                          <a:effectLst/>
                        </a:rPr>
                        <a:t>  </a:t>
                      </a:r>
                      <a:r>
                        <a:rPr lang="en-US" sz="2000" dirty="0" err="1" smtClean="0">
                          <a:effectLst/>
                        </a:rPr>
                        <a:t>readln</a:t>
                      </a:r>
                      <a:r>
                        <a:rPr lang="en-US" sz="2000" dirty="0" smtClean="0">
                          <a:effectLst/>
                        </a:rPr>
                        <a:t> </a:t>
                      </a:r>
                      <a:r>
                        <a:rPr lang="en-US" sz="2000" dirty="0">
                          <a:effectLst/>
                        </a:rPr>
                        <a:t>(b</a:t>
                      </a:r>
                      <a:r>
                        <a:rPr lang="en-US" sz="2000" dirty="0" smtClean="0">
                          <a:effectLst/>
                        </a:rPr>
                        <a:t>);</a:t>
                      </a:r>
                      <a:endParaRPr lang="el-GR" sz="2000" dirty="0" smtClean="0">
                        <a:effectLst/>
                      </a:endParaRPr>
                    </a:p>
                    <a:p>
                      <a:pPr algn="just">
                        <a:spcAft>
                          <a:spcPts val="600"/>
                        </a:spcAft>
                      </a:pPr>
                      <a:r>
                        <a:rPr lang="en-US" sz="2000" dirty="0" smtClean="0">
                          <a:effectLst/>
                        </a:rPr>
                        <a:t>   </a:t>
                      </a:r>
                      <a:r>
                        <a:rPr lang="en-US" sz="2000" dirty="0">
                          <a:effectLst/>
                        </a:rPr>
                        <a:t>s: = a + b</a:t>
                      </a:r>
                      <a:r>
                        <a:rPr lang="en-US" sz="2000" dirty="0" smtClean="0">
                          <a:effectLst/>
                        </a:rPr>
                        <a:t>;</a:t>
                      </a:r>
                      <a:endParaRPr lang="el-GR" sz="2000" dirty="0" smtClean="0">
                        <a:effectLst/>
                      </a:endParaRPr>
                    </a:p>
                    <a:p>
                      <a:pPr algn="just">
                        <a:spcAft>
                          <a:spcPts val="600"/>
                        </a:spcAft>
                      </a:pPr>
                      <a:r>
                        <a:rPr lang="en-US" sz="2000" dirty="0" smtClean="0">
                          <a:effectLst/>
                        </a:rPr>
                        <a:t>  </a:t>
                      </a:r>
                      <a:r>
                        <a:rPr lang="en-US" sz="2000" dirty="0" err="1">
                          <a:effectLst/>
                        </a:rPr>
                        <a:t>writeln</a:t>
                      </a:r>
                      <a:r>
                        <a:rPr lang="en-US" sz="2000" dirty="0">
                          <a:effectLst/>
                        </a:rPr>
                        <a:t> (a, '+', b, ' = ', s);  </a:t>
                      </a:r>
                      <a:endParaRPr lang="el-GR" sz="2000" dirty="0" smtClean="0">
                        <a:effectLst/>
                      </a:endParaRPr>
                    </a:p>
                    <a:p>
                      <a:pPr algn="just">
                        <a:spcAft>
                          <a:spcPts val="600"/>
                        </a:spcAft>
                      </a:pPr>
                      <a:r>
                        <a:rPr lang="el-GR" sz="2000" dirty="0" smtClean="0">
                          <a:effectLst/>
                        </a:rPr>
                        <a:t>  </a:t>
                      </a:r>
                      <a:r>
                        <a:rPr lang="en-US" sz="2000" dirty="0" err="1" smtClean="0">
                          <a:effectLst/>
                        </a:rPr>
                        <a:t>readln</a:t>
                      </a:r>
                      <a:r>
                        <a:rPr lang="en-US" sz="2000" dirty="0" smtClean="0">
                          <a:effectLst/>
                        </a:rPr>
                        <a:t>()</a:t>
                      </a:r>
                      <a:endParaRPr lang="el-GR" sz="2000" dirty="0" smtClean="0">
                        <a:effectLst/>
                      </a:endParaRPr>
                    </a:p>
                    <a:p>
                      <a:pPr algn="just">
                        <a:spcAft>
                          <a:spcPts val="600"/>
                        </a:spcAft>
                      </a:pPr>
                      <a:r>
                        <a:rPr lang="en-US" sz="2000" dirty="0" smtClean="0">
                          <a:effectLst/>
                        </a:rPr>
                        <a:t>;</a:t>
                      </a:r>
                      <a:r>
                        <a:rPr lang="en-US" sz="2000" dirty="0">
                          <a:effectLst/>
                        </a:rPr>
                        <a:t>end.</a:t>
                      </a:r>
                      <a:r>
                        <a:rPr lang="el-GR" sz="2000" dirty="0">
                          <a:effectLst/>
                        </a:rPr>
                        <a:t> </a:t>
                      </a:r>
                      <a:r>
                        <a:rPr lang="en-US" sz="2000" dirty="0">
                          <a:effectLst/>
                        </a:rPr>
                        <a:t> </a:t>
                      </a:r>
                      <a:endParaRPr lang="el-GR" sz="2000" dirty="0">
                        <a:effectLst/>
                        <a:latin typeface="Times New Roman"/>
                        <a:ea typeface="Times New Roman"/>
                      </a:endParaRPr>
                    </a:p>
                  </a:txBody>
                  <a:tcPr marL="68580" marR="68580" marT="0" marB="0"/>
                </a:tc>
              </a:tr>
            </a:tbl>
          </a:graphicData>
        </a:graphic>
      </p:graphicFrame>
      <p:sp>
        <p:nvSpPr>
          <p:cNvPr id="4" name="Ορθογώνιο 3"/>
          <p:cNvSpPr/>
          <p:nvPr/>
        </p:nvSpPr>
        <p:spPr>
          <a:xfrm>
            <a:off x="323528" y="4592646"/>
            <a:ext cx="8640960" cy="2308324"/>
          </a:xfrm>
          <a:prstGeom prst="rect">
            <a:avLst/>
          </a:prstGeom>
        </p:spPr>
        <p:txBody>
          <a:bodyPr wrap="square">
            <a:spAutoFit/>
          </a:bodyPr>
          <a:lstStyle/>
          <a:p>
            <a:r>
              <a:rPr lang="el-GR" dirty="0"/>
              <a:t>Αν η είσοδος που θα </a:t>
            </a:r>
            <a:r>
              <a:rPr lang="el-GR" dirty="0" err="1"/>
              <a:t>δωθεί</a:t>
            </a:r>
            <a:r>
              <a:rPr lang="el-GR" dirty="0"/>
              <a:t> από το πληκτρολόγιο είναι:</a:t>
            </a:r>
          </a:p>
          <a:p>
            <a:r>
              <a:rPr lang="el-GR" dirty="0"/>
              <a:t>5     7</a:t>
            </a:r>
          </a:p>
          <a:p>
            <a:r>
              <a:rPr lang="el-GR" dirty="0"/>
              <a:t>8     6</a:t>
            </a:r>
          </a:p>
          <a:p>
            <a:r>
              <a:rPr lang="el-GR" dirty="0"/>
              <a:t>Στο πρόγραμμα με την χρήση της </a:t>
            </a:r>
            <a:r>
              <a:rPr lang="en-US" dirty="0"/>
              <a:t>read</a:t>
            </a:r>
            <a:r>
              <a:rPr lang="el-GR" dirty="0"/>
              <a:t> θα πάρουμε ως </a:t>
            </a:r>
            <a:r>
              <a:rPr lang="el-GR" dirty="0" smtClean="0"/>
              <a:t>έξοδο 5 </a:t>
            </a:r>
            <a:r>
              <a:rPr lang="el-GR" dirty="0"/>
              <a:t>+ 7 = 12</a:t>
            </a:r>
          </a:p>
          <a:p>
            <a:r>
              <a:rPr lang="el-GR" dirty="0"/>
              <a:t>Διότι με το πρώτο </a:t>
            </a:r>
            <a:r>
              <a:rPr lang="en-US" dirty="0"/>
              <a:t>read</a:t>
            </a:r>
            <a:r>
              <a:rPr lang="el-GR" dirty="0"/>
              <a:t> θα διαβάσει την 5 και θα παραμείνει στην ίδια γραμμή και με το δεύτερο </a:t>
            </a:r>
            <a:r>
              <a:rPr lang="en-US" dirty="0"/>
              <a:t>read</a:t>
            </a:r>
            <a:r>
              <a:rPr lang="el-GR" dirty="0"/>
              <a:t> θα διαβάσει την τιμή 7 ασχέτως αν έχει πατηθεί το </a:t>
            </a:r>
            <a:r>
              <a:rPr lang="en-US" dirty="0"/>
              <a:t>enter</a:t>
            </a:r>
            <a:r>
              <a:rPr lang="el-GR" dirty="0"/>
              <a:t> και έχουν </a:t>
            </a:r>
            <a:r>
              <a:rPr lang="el-GR" dirty="0" smtClean="0"/>
              <a:t>δοθεί </a:t>
            </a:r>
            <a:r>
              <a:rPr lang="el-GR" dirty="0"/>
              <a:t>και άλλες τιμές.</a:t>
            </a:r>
          </a:p>
          <a:p>
            <a:r>
              <a:rPr lang="el-GR" dirty="0"/>
              <a:t>Στο πρόγραμμα με την χρήση της </a:t>
            </a:r>
            <a:r>
              <a:rPr lang="en-US" dirty="0" err="1"/>
              <a:t>readln</a:t>
            </a:r>
            <a:r>
              <a:rPr lang="el-GR" dirty="0"/>
              <a:t> θα πάρουμε ως </a:t>
            </a:r>
            <a:r>
              <a:rPr lang="el-GR" dirty="0" smtClean="0"/>
              <a:t>έξοδο 5 </a:t>
            </a:r>
            <a:r>
              <a:rPr lang="el-GR" dirty="0"/>
              <a:t>+ 8 = 13</a:t>
            </a:r>
          </a:p>
        </p:txBody>
      </p:sp>
    </p:spTree>
    <p:extLst>
      <p:ext uri="{BB962C8B-B14F-4D97-AF65-F5344CB8AC3E}">
        <p14:creationId xmlns:p14="http://schemas.microsoft.com/office/powerpoint/2010/main" val="30561156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Μεταγλωττιστής </a:t>
            </a:r>
            <a:r>
              <a:rPr lang="en-US" dirty="0" smtClean="0"/>
              <a:t>Pascal</a:t>
            </a:r>
            <a:endParaRPr lang="el-GR" dirty="0"/>
          </a:p>
        </p:txBody>
      </p:sp>
      <p:sp>
        <p:nvSpPr>
          <p:cNvPr id="3" name="Υπότιτλος 2"/>
          <p:cNvSpPr>
            <a:spLocks noGrp="1"/>
          </p:cNvSpPr>
          <p:nvPr>
            <p:ph type="subTitle" idx="1"/>
          </p:nvPr>
        </p:nvSpPr>
        <p:spPr>
          <a:xfrm>
            <a:off x="395536" y="3886200"/>
            <a:ext cx="8568952" cy="1752600"/>
          </a:xfrm>
        </p:spPr>
        <p:txBody>
          <a:bodyPr/>
          <a:lstStyle/>
          <a:p>
            <a:r>
              <a:rPr lang="en-US" dirty="0" smtClean="0">
                <a:solidFill>
                  <a:srgbClr val="FF0000"/>
                </a:solidFill>
              </a:rPr>
              <a:t>https://sourceforge.net/projects/charm-pacal/</a:t>
            </a:r>
            <a:endParaRPr lang="el-GR" dirty="0">
              <a:solidFill>
                <a:srgbClr val="FF0000"/>
              </a:solidFill>
            </a:endParaRPr>
          </a:p>
        </p:txBody>
      </p:sp>
    </p:spTree>
    <p:extLst>
      <p:ext uri="{BB962C8B-B14F-4D97-AF65-F5344CB8AC3E}">
        <p14:creationId xmlns:p14="http://schemas.microsoft.com/office/powerpoint/2010/main" val="618899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908720"/>
          </a:xfrm>
        </p:spPr>
        <p:txBody>
          <a:bodyPr/>
          <a:lstStyle/>
          <a:p>
            <a:r>
              <a:rPr lang="el-GR" dirty="0" smtClean="0"/>
              <a:t>ΔΟΜΗ ΠΡΟΓΡΑΜΜΑΤΟΣ</a:t>
            </a:r>
            <a:endParaRPr lang="el-GR" dirty="0"/>
          </a:p>
        </p:txBody>
      </p:sp>
      <p:sp>
        <p:nvSpPr>
          <p:cNvPr id="3" name="Ορθογώνιο 2"/>
          <p:cNvSpPr/>
          <p:nvPr/>
        </p:nvSpPr>
        <p:spPr>
          <a:xfrm>
            <a:off x="179512" y="836712"/>
            <a:ext cx="8856984" cy="5847755"/>
          </a:xfrm>
          <a:prstGeom prst="rect">
            <a:avLst/>
          </a:prstGeom>
        </p:spPr>
        <p:txBody>
          <a:bodyPr wrap="square">
            <a:spAutoFit/>
          </a:bodyPr>
          <a:lstStyle/>
          <a:p>
            <a:pPr marL="285750" lvl="0" indent="-285750">
              <a:buFont typeface="Arial" pitchFamily="34" charset="0"/>
              <a:buChar char="•"/>
            </a:pPr>
            <a:r>
              <a:rPr lang="el-GR" sz="2200" dirty="0"/>
              <a:t>Μια επικεφαλίδα </a:t>
            </a:r>
            <a:r>
              <a:rPr lang="en-US" sz="2200" dirty="0"/>
              <a:t>program</a:t>
            </a:r>
            <a:r>
              <a:rPr lang="el-GR" sz="2200" dirty="0"/>
              <a:t> η οποία παρέχει το όνομα του προγράμματος. </a:t>
            </a:r>
          </a:p>
          <a:p>
            <a:pPr marL="285750" lvl="0" indent="-285750">
              <a:buFont typeface="Arial" pitchFamily="34" charset="0"/>
              <a:buChar char="•"/>
            </a:pPr>
            <a:r>
              <a:rPr lang="el-GR" sz="2200" dirty="0"/>
              <a:t>Μια εντολή </a:t>
            </a:r>
            <a:r>
              <a:rPr lang="en-US" sz="2200" dirty="0"/>
              <a:t>uses</a:t>
            </a:r>
            <a:r>
              <a:rPr lang="el-GR" sz="2200" dirty="0"/>
              <a:t> που κατονομάζει οποιεσδήποτε ενότητες που πρόκειται να συνδεθούν στο πρόγραμμα κατά τη διάρκεια της μετάφρασης</a:t>
            </a:r>
          </a:p>
          <a:p>
            <a:pPr marL="285750" lvl="0" indent="-285750">
              <a:buFont typeface="Arial" pitchFamily="34" charset="0"/>
              <a:buChar char="•"/>
            </a:pPr>
            <a:r>
              <a:rPr lang="el-GR" sz="2200" dirty="0"/>
              <a:t>Μια ομάδα από προαιρετικές εντολές που ορίζουν ετικέτες σταθερές τύπους και μεταβλητές για το πρόγραμμα:</a:t>
            </a:r>
          </a:p>
          <a:p>
            <a:pPr marL="742950" lvl="1" indent="-285750">
              <a:buFont typeface="Arial" pitchFamily="34" charset="0"/>
              <a:buChar char="•"/>
            </a:pPr>
            <a:r>
              <a:rPr lang="el-GR" sz="2200" dirty="0"/>
              <a:t>Το μέρος των ετικετών (</a:t>
            </a:r>
            <a:r>
              <a:rPr lang="en-US" sz="2200" dirty="0"/>
              <a:t>label identifiers</a:t>
            </a:r>
            <a:r>
              <a:rPr lang="el-GR" sz="2200" dirty="0"/>
              <a:t>) για τις εντολές </a:t>
            </a:r>
            <a:r>
              <a:rPr lang="en-US" sz="2200" dirty="0" err="1"/>
              <a:t>goto</a:t>
            </a:r>
            <a:r>
              <a:rPr lang="el-GR" sz="2200" dirty="0"/>
              <a:t>. (Επειδή </a:t>
            </a:r>
            <a:r>
              <a:rPr lang="el-GR" sz="2200" dirty="0" smtClean="0"/>
              <a:t>αποφεύγεται η </a:t>
            </a:r>
            <a:r>
              <a:rPr lang="el-GR" sz="2200" dirty="0"/>
              <a:t>χρήση εντολών </a:t>
            </a:r>
            <a:r>
              <a:rPr lang="en-US" sz="2200" dirty="0" err="1"/>
              <a:t>goto</a:t>
            </a:r>
            <a:r>
              <a:rPr lang="el-GR" sz="2200" dirty="0"/>
              <a:t> για αυτό η </a:t>
            </a:r>
            <a:r>
              <a:rPr lang="en-US" sz="2200" dirty="0" smtClean="0"/>
              <a:t>label</a:t>
            </a:r>
            <a:r>
              <a:rPr lang="el-GR" sz="2200" dirty="0" smtClean="0"/>
              <a:t> </a:t>
            </a:r>
            <a:r>
              <a:rPr lang="el-GR" sz="2200" dirty="0"/>
              <a:t>εμφανίζεται </a:t>
            </a:r>
            <a:r>
              <a:rPr lang="el-GR" sz="2200" dirty="0" smtClean="0"/>
              <a:t>σπάνια).</a:t>
            </a:r>
            <a:endParaRPr lang="el-GR" sz="2200" dirty="0"/>
          </a:p>
          <a:p>
            <a:pPr marL="742950" lvl="1" indent="-285750">
              <a:buFont typeface="Arial" pitchFamily="34" charset="0"/>
              <a:buChar char="•"/>
            </a:pPr>
            <a:r>
              <a:rPr lang="el-GR" sz="2200" dirty="0"/>
              <a:t>Η εντολή </a:t>
            </a:r>
            <a:r>
              <a:rPr lang="en-US" sz="2200" dirty="0" err="1"/>
              <a:t>const</a:t>
            </a:r>
            <a:r>
              <a:rPr lang="el-GR" sz="2200" dirty="0"/>
              <a:t> ορίζει </a:t>
            </a:r>
            <a:r>
              <a:rPr lang="el-GR" sz="2200" dirty="0" smtClean="0"/>
              <a:t>τις συμβολικές </a:t>
            </a:r>
            <a:r>
              <a:rPr lang="el-GR" sz="2200" dirty="0"/>
              <a:t>σταθερές </a:t>
            </a:r>
            <a:r>
              <a:rPr lang="el-GR" sz="2200" dirty="0" smtClean="0"/>
              <a:t>του προγράμματος.</a:t>
            </a:r>
            <a:endParaRPr lang="el-GR" sz="2200" dirty="0"/>
          </a:p>
          <a:p>
            <a:pPr marL="742950" lvl="1" indent="-285750">
              <a:buFont typeface="Arial" pitchFamily="34" charset="0"/>
              <a:buChar char="•"/>
            </a:pPr>
            <a:r>
              <a:rPr lang="el-GR" sz="2200" dirty="0"/>
              <a:t>Η εντολή </a:t>
            </a:r>
            <a:r>
              <a:rPr lang="en-US" sz="2200" dirty="0"/>
              <a:t>type</a:t>
            </a:r>
            <a:r>
              <a:rPr lang="el-GR" sz="2200" dirty="0"/>
              <a:t> δηλώνει τύπους δεδομένων ορισμένους από το χρήστη (</a:t>
            </a:r>
            <a:r>
              <a:rPr lang="en-US" sz="2200" dirty="0"/>
              <a:t>user</a:t>
            </a:r>
            <a:r>
              <a:rPr lang="el-GR" sz="2200" dirty="0"/>
              <a:t>-</a:t>
            </a:r>
            <a:r>
              <a:rPr lang="en-US" sz="2200" dirty="0"/>
              <a:t>defined</a:t>
            </a:r>
            <a:r>
              <a:rPr lang="el-GR" sz="2200" dirty="0"/>
              <a:t>) για να χρησιμοποιηθούν στο πρόγραμμα.</a:t>
            </a:r>
          </a:p>
          <a:p>
            <a:pPr marL="742950" lvl="1" indent="-285750">
              <a:buFont typeface="Arial" pitchFamily="34" charset="0"/>
              <a:buChar char="•"/>
            </a:pPr>
            <a:r>
              <a:rPr lang="el-GR" sz="2200" dirty="0"/>
              <a:t>Η εντολή </a:t>
            </a:r>
            <a:r>
              <a:rPr lang="en-US" sz="2200" dirty="0" err="1"/>
              <a:t>var</a:t>
            </a:r>
            <a:r>
              <a:rPr lang="el-GR" sz="2200" dirty="0"/>
              <a:t> δηλώνει </a:t>
            </a:r>
            <a:r>
              <a:rPr lang="el-GR" sz="2200" dirty="0" smtClean="0"/>
              <a:t>τις μεταβλητές του προγράμματος.</a:t>
            </a:r>
            <a:endParaRPr lang="el-GR" sz="2200" dirty="0"/>
          </a:p>
          <a:p>
            <a:pPr marL="285750" lvl="0" indent="-285750">
              <a:buFont typeface="Arial" pitchFamily="34" charset="0"/>
              <a:buChar char="•"/>
            </a:pPr>
            <a:r>
              <a:rPr lang="el-GR" sz="2200" dirty="0"/>
              <a:t>Διαδικασίες και συναρτήσεις που περιέχουν τις εντολές για την εκτέλεση ανεξάρτητων εργασιών του προγράμματος. </a:t>
            </a:r>
          </a:p>
          <a:p>
            <a:pPr marL="285750" lvl="0" indent="-285750">
              <a:buFont typeface="Arial" pitchFamily="34" charset="0"/>
              <a:buChar char="•"/>
            </a:pPr>
            <a:r>
              <a:rPr lang="el-GR" sz="2200" dirty="0"/>
              <a:t>Ένα τμήμα του κυρίως προγράμματος που ελέγχει τη δράση του προγράμματος καλώντας διαδικασίες και συναρτήσεις που περιέχονται στο πρόγραμμα.</a:t>
            </a:r>
          </a:p>
        </p:txBody>
      </p:sp>
    </p:spTree>
    <p:extLst>
      <p:ext uri="{BB962C8B-B14F-4D97-AF65-F5344CB8AC3E}">
        <p14:creationId xmlns:p14="http://schemas.microsoft.com/office/powerpoint/2010/main" val="2176113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82949" y="116632"/>
            <a:ext cx="8229600" cy="1143000"/>
          </a:xfrm>
        </p:spPr>
        <p:txBody>
          <a:bodyPr/>
          <a:lstStyle/>
          <a:p>
            <a:r>
              <a:rPr lang="el-GR" dirty="0" smtClean="0"/>
              <a:t>ΔΟΜΗ ΠΡΟΓΡΑΜΜΑΤΟΣ</a:t>
            </a:r>
            <a:endParaRPr lang="el-GR" dirty="0"/>
          </a:p>
        </p:txBody>
      </p:sp>
      <p:sp>
        <p:nvSpPr>
          <p:cNvPr id="3" name="Ορθογώνιο 2"/>
          <p:cNvSpPr/>
          <p:nvPr/>
        </p:nvSpPr>
        <p:spPr>
          <a:xfrm>
            <a:off x="395536" y="1052736"/>
            <a:ext cx="8748464" cy="5262979"/>
          </a:xfrm>
          <a:prstGeom prst="rect">
            <a:avLst/>
          </a:prstGeom>
        </p:spPr>
        <p:txBody>
          <a:bodyPr wrap="square">
            <a:spAutoFit/>
          </a:bodyPr>
          <a:lstStyle/>
          <a:p>
            <a:r>
              <a:rPr lang="en-US" sz="2400" dirty="0">
                <a:solidFill>
                  <a:srgbClr val="0070C0"/>
                </a:solidFill>
              </a:rPr>
              <a:t>program </a:t>
            </a:r>
            <a:r>
              <a:rPr lang="en-US" sz="2400" dirty="0" err="1" smtClean="0">
                <a:solidFill>
                  <a:srgbClr val="0070C0"/>
                </a:solidFill>
              </a:rPr>
              <a:t>programe</a:t>
            </a:r>
            <a:r>
              <a:rPr lang="en-US" sz="2400" dirty="0">
                <a:solidFill>
                  <a:srgbClr val="0070C0"/>
                </a:solidFill>
              </a:rPr>
              <a:t>;</a:t>
            </a:r>
            <a:endParaRPr lang="el-GR" sz="2400" dirty="0">
              <a:solidFill>
                <a:srgbClr val="0070C0"/>
              </a:solidFill>
            </a:endParaRPr>
          </a:p>
          <a:p>
            <a:r>
              <a:rPr lang="en-US" sz="2400" dirty="0">
                <a:solidFill>
                  <a:srgbClr val="0070C0"/>
                </a:solidFill>
              </a:rPr>
              <a:t>uses unitname1, unitname2, </a:t>
            </a:r>
            <a:r>
              <a:rPr lang="en-US" sz="2400" i="1" dirty="0">
                <a:solidFill>
                  <a:srgbClr val="00B050"/>
                </a:solidFill>
              </a:rPr>
              <a:t>{ ... }</a:t>
            </a:r>
            <a:r>
              <a:rPr lang="en-US" sz="2400" dirty="0"/>
              <a:t>;</a:t>
            </a:r>
            <a:endParaRPr lang="el-GR" sz="2400" dirty="0"/>
          </a:p>
          <a:p>
            <a:r>
              <a:rPr lang="el-GR" sz="2400" dirty="0" err="1">
                <a:solidFill>
                  <a:srgbClr val="0070C0"/>
                </a:solidFill>
              </a:rPr>
              <a:t>label</a:t>
            </a:r>
            <a:endParaRPr lang="el-GR" sz="2400" dirty="0">
              <a:solidFill>
                <a:srgbClr val="0070C0"/>
              </a:solidFill>
            </a:endParaRPr>
          </a:p>
          <a:p>
            <a:r>
              <a:rPr lang="el-GR" sz="2400" i="1" dirty="0">
                <a:solidFill>
                  <a:srgbClr val="00B050"/>
                </a:solidFill>
              </a:rPr>
              <a:t>{δήλωση ετικετών για τις εντολές </a:t>
            </a:r>
            <a:r>
              <a:rPr lang="el-GR" sz="2400" i="1" dirty="0" err="1">
                <a:solidFill>
                  <a:srgbClr val="00B050"/>
                </a:solidFill>
              </a:rPr>
              <a:t>goto</a:t>
            </a:r>
            <a:r>
              <a:rPr lang="el-GR" sz="2400" i="1" dirty="0">
                <a:solidFill>
                  <a:srgbClr val="00B050"/>
                </a:solidFill>
              </a:rPr>
              <a:t>}</a:t>
            </a:r>
            <a:r>
              <a:rPr lang="el-GR" sz="2400" dirty="0"/>
              <a:t>;</a:t>
            </a:r>
          </a:p>
          <a:p>
            <a:r>
              <a:rPr lang="el-GR" sz="2400" dirty="0" err="1">
                <a:solidFill>
                  <a:srgbClr val="0070C0"/>
                </a:solidFill>
              </a:rPr>
              <a:t>const</a:t>
            </a:r>
            <a:endParaRPr lang="el-GR" sz="2400" dirty="0">
              <a:solidFill>
                <a:srgbClr val="0070C0"/>
              </a:solidFill>
            </a:endParaRPr>
          </a:p>
          <a:p>
            <a:r>
              <a:rPr lang="el-GR" sz="2400" i="1" dirty="0">
                <a:solidFill>
                  <a:srgbClr val="00B050"/>
                </a:solidFill>
              </a:rPr>
              <a:t>{δήλωση σταθερών}</a:t>
            </a:r>
            <a:endParaRPr lang="el-GR" sz="2400" dirty="0">
              <a:solidFill>
                <a:srgbClr val="00B050"/>
              </a:solidFill>
            </a:endParaRPr>
          </a:p>
          <a:p>
            <a:r>
              <a:rPr lang="el-GR" sz="2400" dirty="0" err="1">
                <a:solidFill>
                  <a:srgbClr val="0070C0"/>
                </a:solidFill>
              </a:rPr>
              <a:t>type</a:t>
            </a:r>
            <a:endParaRPr lang="el-GR" sz="2400" dirty="0">
              <a:solidFill>
                <a:srgbClr val="0070C0"/>
              </a:solidFill>
            </a:endParaRPr>
          </a:p>
          <a:p>
            <a:r>
              <a:rPr lang="el-GR" sz="2400" i="1" dirty="0">
                <a:solidFill>
                  <a:srgbClr val="00B050"/>
                </a:solidFill>
              </a:rPr>
              <a:t>{δήλωση τύπων}</a:t>
            </a:r>
            <a:endParaRPr lang="el-GR" sz="2400" dirty="0">
              <a:solidFill>
                <a:srgbClr val="00B050"/>
              </a:solidFill>
            </a:endParaRPr>
          </a:p>
          <a:p>
            <a:r>
              <a:rPr lang="el-GR" sz="2400" dirty="0" err="1">
                <a:solidFill>
                  <a:srgbClr val="0070C0"/>
                </a:solidFill>
              </a:rPr>
              <a:t>var</a:t>
            </a:r>
            <a:endParaRPr lang="el-GR" sz="2400" dirty="0">
              <a:solidFill>
                <a:srgbClr val="0070C0"/>
              </a:solidFill>
            </a:endParaRPr>
          </a:p>
          <a:p>
            <a:r>
              <a:rPr lang="el-GR" sz="2400" i="1" dirty="0">
                <a:solidFill>
                  <a:srgbClr val="00B050"/>
                </a:solidFill>
              </a:rPr>
              <a:t>{δήλωση μεταβλητών}</a:t>
            </a:r>
            <a:endParaRPr lang="el-GR" sz="2400" dirty="0">
              <a:solidFill>
                <a:srgbClr val="00B050"/>
              </a:solidFill>
            </a:endParaRPr>
          </a:p>
          <a:p>
            <a:r>
              <a:rPr lang="el-GR" sz="2400" i="1" dirty="0">
                <a:solidFill>
                  <a:srgbClr val="00B050"/>
                </a:solidFill>
              </a:rPr>
              <a:t>{δήλωση υποπρογραμμάτων (</a:t>
            </a:r>
            <a:r>
              <a:rPr lang="el-GR" sz="2400" i="1" dirty="0" err="1">
                <a:solidFill>
                  <a:srgbClr val="00B050"/>
                </a:solidFill>
              </a:rPr>
              <a:t>procedure</a:t>
            </a:r>
            <a:r>
              <a:rPr lang="el-GR" sz="2400" i="1" dirty="0">
                <a:solidFill>
                  <a:srgbClr val="00B050"/>
                </a:solidFill>
              </a:rPr>
              <a:t>) </a:t>
            </a:r>
            <a:r>
              <a:rPr lang="en-US" sz="2400" i="1" dirty="0" smtClean="0">
                <a:solidFill>
                  <a:srgbClr val="00B050"/>
                </a:solidFill>
              </a:rPr>
              <a:t>&amp;</a:t>
            </a:r>
            <a:r>
              <a:rPr lang="el-GR" sz="2400" i="1" dirty="0" smtClean="0">
                <a:solidFill>
                  <a:srgbClr val="00B050"/>
                </a:solidFill>
              </a:rPr>
              <a:t> </a:t>
            </a:r>
            <a:r>
              <a:rPr lang="el-GR" sz="2400" i="1" dirty="0">
                <a:solidFill>
                  <a:srgbClr val="00B050"/>
                </a:solidFill>
              </a:rPr>
              <a:t>συναρτήσεων (</a:t>
            </a:r>
            <a:r>
              <a:rPr lang="el-GR" sz="2400" i="1" dirty="0" err="1">
                <a:solidFill>
                  <a:srgbClr val="00B050"/>
                </a:solidFill>
              </a:rPr>
              <a:t>function</a:t>
            </a:r>
            <a:r>
              <a:rPr lang="el-GR" sz="2400" i="1" dirty="0">
                <a:solidFill>
                  <a:srgbClr val="00B050"/>
                </a:solidFill>
              </a:rPr>
              <a:t>)}</a:t>
            </a:r>
            <a:endParaRPr lang="el-GR" sz="2400" dirty="0">
              <a:solidFill>
                <a:srgbClr val="00B050"/>
              </a:solidFill>
            </a:endParaRPr>
          </a:p>
          <a:p>
            <a:r>
              <a:rPr lang="el-GR" sz="2400" dirty="0" err="1">
                <a:solidFill>
                  <a:srgbClr val="0070C0"/>
                </a:solidFill>
              </a:rPr>
              <a:t>begin</a:t>
            </a:r>
            <a:r>
              <a:rPr lang="el-GR" sz="2400" dirty="0"/>
              <a:t> </a:t>
            </a:r>
            <a:r>
              <a:rPr lang="el-GR" sz="2400" i="1" dirty="0">
                <a:solidFill>
                  <a:srgbClr val="00B050"/>
                </a:solidFill>
              </a:rPr>
              <a:t>{κυρίως πρόγραμμα}</a:t>
            </a:r>
            <a:endParaRPr lang="el-GR" sz="2400" dirty="0">
              <a:solidFill>
                <a:srgbClr val="00B050"/>
              </a:solidFill>
            </a:endParaRPr>
          </a:p>
          <a:p>
            <a:r>
              <a:rPr lang="el-GR" sz="2400" i="1" dirty="0">
                <a:solidFill>
                  <a:srgbClr val="00B050"/>
                </a:solidFill>
              </a:rPr>
              <a:t>{εντολές του κυρίως προγράμματος}</a:t>
            </a:r>
            <a:endParaRPr lang="el-GR" sz="2400" dirty="0">
              <a:solidFill>
                <a:srgbClr val="00B050"/>
              </a:solidFill>
            </a:endParaRPr>
          </a:p>
          <a:p>
            <a:r>
              <a:rPr lang="el-GR" sz="2400" dirty="0" err="1">
                <a:solidFill>
                  <a:srgbClr val="0070C0"/>
                </a:solidFill>
              </a:rPr>
              <a:t>end</a:t>
            </a:r>
            <a:r>
              <a:rPr lang="el-GR" sz="2400" dirty="0"/>
              <a:t> </a:t>
            </a:r>
            <a:r>
              <a:rPr lang="el-GR" sz="2400" i="1" dirty="0">
                <a:solidFill>
                  <a:srgbClr val="00B050"/>
                </a:solidFill>
              </a:rPr>
              <a:t>{κυρίως πρόγραμμα}</a:t>
            </a:r>
            <a:endParaRPr lang="el-GR" sz="2400" dirty="0">
              <a:solidFill>
                <a:srgbClr val="00B050"/>
              </a:solidFill>
            </a:endParaRPr>
          </a:p>
        </p:txBody>
      </p:sp>
    </p:spTree>
    <p:extLst>
      <p:ext uri="{BB962C8B-B14F-4D97-AF65-F5344CB8AC3E}">
        <p14:creationId xmlns:p14="http://schemas.microsoft.com/office/powerpoint/2010/main" val="4010367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ΔΟΜΗ ΠΡΟΓΡΑΜΜΑΤΟΣ</a:t>
            </a:r>
            <a:endParaRPr lang="el-GR" dirty="0"/>
          </a:p>
        </p:txBody>
      </p:sp>
      <p:sp>
        <p:nvSpPr>
          <p:cNvPr id="4" name="Rectangle 2"/>
          <p:cNvSpPr>
            <a:spLocks noChangeArrowheads="1"/>
          </p:cNvSpPr>
          <p:nvPr/>
        </p:nvSpPr>
        <p:spPr bwMode="auto">
          <a:xfrm>
            <a:off x="251520" y="1988840"/>
            <a:ext cx="7321235" cy="34470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76176"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program</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example1; (*επικεφαλίδα*)</a:t>
            </a:r>
            <a:endPar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var</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(*δηλώσεις*)</a:t>
            </a:r>
            <a:endPar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n, m : </a:t>
            </a:r>
            <a:r>
              <a:rPr kumimoji="0" lang="el-GR" sz="2400" b="0" i="0" u="none" strike="noStrike" cap="none" normalizeH="0" baseline="0" dirty="0" err="1" smtClean="0">
                <a:ln>
                  <a:noFill/>
                </a:ln>
                <a:solidFill>
                  <a:srgbClr val="2E8B57"/>
                </a:solidFill>
                <a:effectLst/>
                <a:latin typeface="Consolas" pitchFamily="49" charset="0"/>
                <a:ea typeface="Times New Roman" pitchFamily="18" charset="0"/>
                <a:cs typeface="Consolas" pitchFamily="49" charset="0"/>
              </a:rPr>
              <a:t>integer</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(*ακέραιες μεταβλητές *)</a:t>
            </a:r>
            <a:endPar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err="1" smtClean="0">
                <a:ln>
                  <a:noFill/>
                </a:ln>
                <a:solidFill>
                  <a:srgbClr val="0000FF"/>
                </a:solidFill>
                <a:effectLst/>
                <a:latin typeface="Consolas" pitchFamily="49" charset="0"/>
                <a:ea typeface="Times New Roman" pitchFamily="18" charset="0"/>
                <a:cs typeface="Consolas" pitchFamily="49" charset="0"/>
              </a:rPr>
              <a:t>begin</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4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κυριως</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l-GR" sz="2400" b="0" i="0" u="none" strike="noStrike" cap="none" normalizeH="0" baseline="0" dirty="0" err="1" smtClean="0">
                <a:ln>
                  <a:noFill/>
                </a:ln>
                <a:solidFill>
                  <a:srgbClr val="000000"/>
                </a:solidFill>
                <a:effectLst/>
                <a:latin typeface="Consolas" pitchFamily="49" charset="0"/>
                <a:ea typeface="Times New Roman" pitchFamily="18" charset="0"/>
                <a:cs typeface="Consolas" pitchFamily="49" charset="0"/>
              </a:rPr>
              <a:t>προγράμμα</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n: = </a:t>
            </a:r>
            <a:r>
              <a:rPr kumimoji="0" lang="el-GR" sz="24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2</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endPar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m</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 </a:t>
            </a:r>
            <a:r>
              <a:rPr kumimoji="0" lang="el-GR" sz="2400" b="0" i="0" u="none" strike="noStrike" cap="none" normalizeH="0" baseline="0" dirty="0" smtClean="0">
                <a:ln>
                  <a:noFill/>
                </a:ln>
                <a:solidFill>
                  <a:srgbClr val="FF1493"/>
                </a:solidFill>
                <a:effectLst/>
                <a:latin typeface="Consolas" pitchFamily="49" charset="0"/>
                <a:ea typeface="Times New Roman" pitchFamily="18" charset="0"/>
                <a:cs typeface="Consolas" pitchFamily="49" charset="0"/>
              </a:rPr>
              <a:t>7</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endPar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2400" dirty="0">
                <a:solidFill>
                  <a:srgbClr val="000000"/>
                </a:solidFill>
                <a:latin typeface="Consolas" pitchFamily="49" charset="0"/>
                <a:ea typeface="Times New Roman" pitchFamily="18" charset="0"/>
                <a:cs typeface="Consolas" pitchFamily="49" charset="0"/>
              </a:rPr>
              <a:t> </a:t>
            </a:r>
            <a:r>
              <a:rPr lang="en-US" sz="2400" dirty="0" smtClean="0">
                <a:solidFill>
                  <a:srgbClr val="000000"/>
                </a:solidFill>
                <a:latin typeface="Consolas" pitchFamily="49" charset="0"/>
                <a:ea typeface="Times New Roman" pitchFamily="18" charset="0"/>
                <a:cs typeface="Consolas" pitchFamily="49" charset="0"/>
              </a:rPr>
              <a:t>   </a:t>
            </a: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n: = m + n;</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4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write</a:t>
            </a: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 (</a:t>
            </a:r>
            <a:r>
              <a:rPr kumimoji="0" lang="en-US" sz="2400" b="0" i="0" u="none" strike="noStrike" cap="none" normalizeH="0" baseline="0" dirty="0" smtClean="0">
                <a:ln>
                  <a:noFill/>
                </a:ln>
                <a:solidFill>
                  <a:srgbClr val="FFA500"/>
                </a:solidFill>
                <a:effectLst/>
                <a:latin typeface="Consolas" pitchFamily="49" charset="0"/>
                <a:ea typeface="Times New Roman" pitchFamily="18" charset="0"/>
                <a:cs typeface="Consolas" pitchFamily="49" charset="0"/>
              </a:rPr>
              <a:t>'m + n = '</a:t>
            </a:r>
            <a:r>
              <a:rPr kumimoji="0" lang="en-US"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,n);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FF"/>
                </a:solidFill>
                <a:effectLst/>
                <a:latin typeface="Consolas" pitchFamily="49" charset="0"/>
                <a:ea typeface="Times New Roman" pitchFamily="18" charset="0"/>
                <a:cs typeface="Consolas" pitchFamily="49" charset="0"/>
              </a:rPr>
              <a:t>end</a:t>
            </a:r>
            <a:r>
              <a:rPr kumimoji="0" lang="el-GR" sz="2400" b="0" i="0" u="none" strike="noStrike" cap="none" normalizeH="0" baseline="0" dirty="0" smtClean="0">
                <a:ln>
                  <a:noFill/>
                </a:ln>
                <a:solidFill>
                  <a:srgbClr val="000000"/>
                </a:solidFill>
                <a:effectLst/>
                <a:latin typeface="Consolas" pitchFamily="49" charset="0"/>
                <a:ea typeface="Times New Roman" pitchFamily="18" charset="0"/>
                <a:cs typeface="Consolas" pitchFamily="49" charset="0"/>
              </a:rPr>
              <a:t>.</a:t>
            </a:r>
            <a:r>
              <a:rPr kumimoji="0" lang="el-GR" sz="2400" b="0" i="0" u="none" strike="noStrike" cap="none" normalizeH="0" baseline="0" dirty="0" smtClean="0">
                <a:ln>
                  <a:noFill/>
                </a:ln>
                <a:solidFill>
                  <a:schemeClr val="tx1"/>
                </a:solidFill>
                <a:effectLst/>
                <a:latin typeface="Arial" pitchFamily="34" charset="0"/>
                <a:cs typeface="Arial" pitchFamily="34" charset="0"/>
              </a:rPr>
              <a:t> </a:t>
            </a:r>
          </a:p>
        </p:txBody>
      </p:sp>
    </p:spTree>
    <p:extLst>
      <p:ext uri="{BB962C8B-B14F-4D97-AF65-F5344CB8AC3E}">
        <p14:creationId xmlns:p14="http://schemas.microsoft.com/office/powerpoint/2010/main" val="1778269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Επικεφαλίδα (</a:t>
            </a:r>
            <a:r>
              <a:rPr lang="en-US" b="1" dirty="0"/>
              <a:t>program heading</a:t>
            </a:r>
            <a:r>
              <a:rPr lang="el-GR" b="1" dirty="0"/>
              <a:t>)</a:t>
            </a:r>
            <a:endParaRPr lang="el-GR" dirty="0"/>
          </a:p>
        </p:txBody>
      </p:sp>
      <p:sp>
        <p:nvSpPr>
          <p:cNvPr id="3" name="Ορθογώνιο 2"/>
          <p:cNvSpPr/>
          <p:nvPr/>
        </p:nvSpPr>
        <p:spPr>
          <a:xfrm>
            <a:off x="323528" y="1268760"/>
            <a:ext cx="8136904" cy="5262979"/>
          </a:xfrm>
          <a:prstGeom prst="rect">
            <a:avLst/>
          </a:prstGeom>
        </p:spPr>
        <p:txBody>
          <a:bodyPr wrap="square">
            <a:spAutoFit/>
          </a:bodyPr>
          <a:lstStyle/>
          <a:p>
            <a:r>
              <a:rPr lang="en-US" sz="2400" dirty="0" smtClean="0"/>
              <a:t>program </a:t>
            </a:r>
            <a:r>
              <a:rPr lang="en-US" sz="2400" dirty="0"/>
              <a:t>example</a:t>
            </a:r>
            <a:r>
              <a:rPr lang="el-GR" sz="2400" dirty="0"/>
              <a:t>1; </a:t>
            </a:r>
            <a:endParaRPr lang="en-US" sz="2400" dirty="0" smtClean="0"/>
          </a:p>
          <a:p>
            <a:r>
              <a:rPr lang="el-GR" sz="2400" dirty="0" smtClean="0"/>
              <a:t>είναι </a:t>
            </a:r>
            <a:r>
              <a:rPr lang="el-GR" sz="2400" dirty="0"/>
              <a:t>η επικεφαλίδα (</a:t>
            </a:r>
            <a:r>
              <a:rPr lang="en-US" sz="2400" dirty="0"/>
              <a:t>heading</a:t>
            </a:r>
            <a:r>
              <a:rPr lang="el-GR" sz="2400" dirty="0"/>
              <a:t>) και έχει τη </a:t>
            </a:r>
            <a:r>
              <a:rPr lang="el-GR" sz="2400" dirty="0" smtClean="0"/>
              <a:t>μορφή</a:t>
            </a:r>
            <a:r>
              <a:rPr lang="el-GR" sz="2400" dirty="0"/>
              <a:t>:</a:t>
            </a:r>
          </a:p>
          <a:p>
            <a:r>
              <a:rPr lang="en-US" sz="2400" dirty="0"/>
              <a:t>program </a:t>
            </a:r>
            <a:r>
              <a:rPr lang="en-US" sz="2400" dirty="0" err="1"/>
              <a:t>program</a:t>
            </a:r>
            <a:r>
              <a:rPr lang="el-GR" sz="2400" dirty="0"/>
              <a:t>_</a:t>
            </a:r>
            <a:r>
              <a:rPr lang="en-US" sz="2400" dirty="0"/>
              <a:t>name</a:t>
            </a:r>
            <a:r>
              <a:rPr lang="el-GR" sz="2400" dirty="0"/>
              <a:t>; </a:t>
            </a:r>
            <a:endParaRPr lang="en-US" sz="2400" dirty="0" smtClean="0"/>
          </a:p>
          <a:p>
            <a:endParaRPr lang="en-US" sz="2400" dirty="0"/>
          </a:p>
          <a:p>
            <a:r>
              <a:rPr lang="en-US" sz="2400" dirty="0" smtClean="0"/>
              <a:t>program</a:t>
            </a:r>
            <a:r>
              <a:rPr lang="el-GR" sz="2400" dirty="0"/>
              <a:t>_</a:t>
            </a:r>
            <a:r>
              <a:rPr lang="en-US" sz="2400" dirty="0"/>
              <a:t>name</a:t>
            </a:r>
            <a:r>
              <a:rPr lang="el-GR" sz="2400" dirty="0"/>
              <a:t> είναι το όνομα του προγράμματος, το οποίο μπορεί να είναι οποιοδήποτε όνομα, </a:t>
            </a:r>
            <a:r>
              <a:rPr lang="el-GR" sz="2400" dirty="0" smtClean="0"/>
              <a:t>που αποτελείται </a:t>
            </a:r>
            <a:r>
              <a:rPr lang="el-GR" sz="2400" dirty="0"/>
              <a:t>από μία ακολουθία αλφαριθμητικών χαρακτήρων (γράμματα, αριθμούς και τα σύμβολά) οποιουδήποτε πλήθους αρκεί ο πρώτος χαρακτήρας να είναι αλφαβητικός και </a:t>
            </a:r>
            <a:r>
              <a:rPr lang="el-GR" sz="2400" dirty="0" smtClean="0"/>
              <a:t>να </a:t>
            </a:r>
            <a:r>
              <a:rPr lang="el-GR" sz="2400" dirty="0"/>
              <a:t>μην συμπίπτουν με δεσμευμένες λέξεις. </a:t>
            </a:r>
            <a:endParaRPr lang="en-US" sz="2400" dirty="0" smtClean="0"/>
          </a:p>
          <a:p>
            <a:endParaRPr lang="en-US" sz="2400" dirty="0"/>
          </a:p>
          <a:p>
            <a:r>
              <a:rPr lang="en-US" sz="2400" dirty="0" smtClean="0"/>
              <a:t>program</a:t>
            </a:r>
            <a:r>
              <a:rPr lang="el-GR" sz="2400" dirty="0" smtClean="0"/>
              <a:t> </a:t>
            </a:r>
            <a:r>
              <a:rPr lang="el-GR" sz="2400" dirty="0"/>
              <a:t>είναι δεσμευμένη λέξη και είναι η ένδειξη προς τον </a:t>
            </a:r>
            <a:r>
              <a:rPr lang="en-US" sz="2400" dirty="0"/>
              <a:t>compiler</a:t>
            </a:r>
            <a:r>
              <a:rPr lang="el-GR" sz="2400" dirty="0"/>
              <a:t> της </a:t>
            </a:r>
            <a:r>
              <a:rPr lang="en-US" sz="2400" dirty="0"/>
              <a:t>Pascal</a:t>
            </a:r>
            <a:r>
              <a:rPr lang="el-GR" sz="2400" dirty="0"/>
              <a:t> ότι το επόμενο όνομα είναι το όνομα του προγράμματος</a:t>
            </a:r>
            <a:r>
              <a:rPr lang="el-GR" sz="2400" i="1" dirty="0"/>
              <a:t>. </a:t>
            </a:r>
            <a:endParaRPr lang="el-GR" sz="2400" dirty="0"/>
          </a:p>
        </p:txBody>
      </p:sp>
    </p:spTree>
    <p:extLst>
      <p:ext uri="{BB962C8B-B14F-4D97-AF65-F5344CB8AC3E}">
        <p14:creationId xmlns:p14="http://schemas.microsoft.com/office/powerpoint/2010/main" val="4122557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Σχόλια</a:t>
            </a:r>
            <a:endParaRPr lang="el-GR" dirty="0"/>
          </a:p>
        </p:txBody>
      </p:sp>
      <p:sp>
        <p:nvSpPr>
          <p:cNvPr id="3" name="Ορθογώνιο 2"/>
          <p:cNvSpPr/>
          <p:nvPr/>
        </p:nvSpPr>
        <p:spPr>
          <a:xfrm>
            <a:off x="251520" y="1484784"/>
            <a:ext cx="8352927" cy="4893647"/>
          </a:xfrm>
          <a:prstGeom prst="rect">
            <a:avLst/>
          </a:prstGeom>
        </p:spPr>
        <p:txBody>
          <a:bodyPr wrap="square">
            <a:spAutoFit/>
          </a:bodyPr>
          <a:lstStyle/>
          <a:p>
            <a:r>
              <a:rPr lang="el-GR" sz="2400" dirty="0"/>
              <a:t>Τα σχόλια δεν επηρεάζουν τη λειτουργία του προγράμματος ανεξάρτητα από τη θέση που βρίσκονται και το κείμενο που περιλαμβάνουν. Η μόνη χρήση των σχολίων είναι για να καταγράφει ο προγραμματιστής επεξηγήσεις σχετικά με τη λειτουργία και τη χρήση κάποιων εντολών ή κάποιου προγράμματος. Παράδειγμα η γραμμή </a:t>
            </a:r>
            <a:endParaRPr lang="el-GR" sz="2400" dirty="0" smtClean="0"/>
          </a:p>
          <a:p>
            <a:endParaRPr lang="el-GR" sz="2400" dirty="0"/>
          </a:p>
          <a:p>
            <a:r>
              <a:rPr lang="el-GR" sz="2400" dirty="0">
                <a:solidFill>
                  <a:srgbClr val="00B050"/>
                </a:solidFill>
              </a:rPr>
              <a:t>(*</a:t>
            </a:r>
            <a:r>
              <a:rPr lang="el-GR" sz="2400" dirty="0"/>
              <a:t> Πρόγραμμα σε </a:t>
            </a:r>
            <a:r>
              <a:rPr lang="en-US" sz="2400" dirty="0" err="1"/>
              <a:t>pascal</a:t>
            </a:r>
            <a:r>
              <a:rPr lang="el-GR" sz="2400" dirty="0"/>
              <a:t> </a:t>
            </a:r>
            <a:r>
              <a:rPr lang="el-GR" sz="2400" dirty="0">
                <a:solidFill>
                  <a:srgbClr val="00B050"/>
                </a:solidFill>
              </a:rPr>
              <a:t>*)</a:t>
            </a:r>
            <a:r>
              <a:rPr lang="el-GR" sz="2400" dirty="0"/>
              <a:t> </a:t>
            </a:r>
          </a:p>
          <a:p>
            <a:endParaRPr lang="el-GR" sz="2400" dirty="0" smtClean="0"/>
          </a:p>
          <a:p>
            <a:r>
              <a:rPr lang="el-GR" sz="2400" dirty="0" smtClean="0"/>
              <a:t>αποτελεί </a:t>
            </a:r>
            <a:r>
              <a:rPr lang="el-GR" sz="2400" dirty="0"/>
              <a:t>σχόλιο και αγνοείται εντελώς από τον μεταγλωττιστή</a:t>
            </a:r>
            <a:r>
              <a:rPr lang="el-GR" sz="2400" dirty="0" smtClean="0"/>
              <a:t>.</a:t>
            </a:r>
          </a:p>
          <a:p>
            <a:endParaRPr lang="el-GR" sz="2400" dirty="0"/>
          </a:p>
          <a:p>
            <a:r>
              <a:rPr lang="el-GR" sz="2400" dirty="0"/>
              <a:t>Η </a:t>
            </a:r>
            <a:r>
              <a:rPr lang="en-US" sz="2400" dirty="0"/>
              <a:t>Pascal</a:t>
            </a:r>
            <a:r>
              <a:rPr lang="el-GR" sz="2400" dirty="0"/>
              <a:t> καθορίζει τα σχόλια ως οτιδήποτε ανάμεσα στα σύμβολα </a:t>
            </a:r>
            <a:r>
              <a:rPr lang="el-GR" sz="2400" dirty="0">
                <a:solidFill>
                  <a:srgbClr val="00B050"/>
                </a:solidFill>
              </a:rPr>
              <a:t>(* </a:t>
            </a:r>
            <a:r>
              <a:rPr lang="el-GR" sz="2400" dirty="0"/>
              <a:t>και</a:t>
            </a:r>
            <a:r>
              <a:rPr lang="el-GR" sz="2400" dirty="0">
                <a:solidFill>
                  <a:srgbClr val="00B050"/>
                </a:solidFill>
              </a:rPr>
              <a:t> *) </a:t>
            </a:r>
            <a:r>
              <a:rPr lang="el-GR" sz="2400" dirty="0"/>
              <a:t>ή στα σύμβολα </a:t>
            </a:r>
            <a:r>
              <a:rPr lang="el-GR" sz="2400" dirty="0">
                <a:solidFill>
                  <a:srgbClr val="00B050"/>
                </a:solidFill>
              </a:rPr>
              <a:t>{ </a:t>
            </a:r>
            <a:r>
              <a:rPr lang="el-GR" sz="2400" dirty="0"/>
              <a:t>και</a:t>
            </a:r>
            <a:r>
              <a:rPr lang="el-GR" sz="2400" dirty="0">
                <a:solidFill>
                  <a:srgbClr val="00B050"/>
                </a:solidFill>
              </a:rPr>
              <a:t> }</a:t>
            </a:r>
            <a:r>
              <a:rPr lang="el-GR" sz="2400" dirty="0"/>
              <a:t>. </a:t>
            </a:r>
            <a:r>
              <a:rPr lang="el-GR" sz="2400" dirty="0" smtClean="0"/>
              <a:t> </a:t>
            </a:r>
            <a:endParaRPr lang="el-GR" sz="2400" dirty="0"/>
          </a:p>
        </p:txBody>
      </p:sp>
    </p:spTree>
    <p:extLst>
      <p:ext uri="{BB962C8B-B14F-4D97-AF65-F5344CB8AC3E}">
        <p14:creationId xmlns:p14="http://schemas.microsoft.com/office/powerpoint/2010/main" val="285111290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3693</TotalTime>
  <Words>3548</Words>
  <Application>Microsoft Office PowerPoint</Application>
  <PresentationFormat>Προβολή στην οθόνη (4:3)</PresentationFormat>
  <Paragraphs>344</Paragraphs>
  <Slides>34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34</vt:i4>
      </vt:variant>
    </vt:vector>
  </HeadingPairs>
  <TitlesOfParts>
    <vt:vector size="39" baseType="lpstr">
      <vt:lpstr>Arial</vt:lpstr>
      <vt:lpstr>Calibri</vt:lpstr>
      <vt:lpstr>Consolas</vt:lpstr>
      <vt:lpstr>Times New Roman</vt:lpstr>
      <vt:lpstr>Θέμα του Office</vt:lpstr>
      <vt:lpstr>ΠΡΟΓΡΑΜΜΑΤΙΣΜΟΣ ΗΥ</vt:lpstr>
      <vt:lpstr>ΕΙΣΑΓΩΓΗ</vt:lpstr>
      <vt:lpstr>ΓΙΑΤΙ Pascal;</vt:lpstr>
      <vt:lpstr>Μεταγλωττιστής Pascal</vt:lpstr>
      <vt:lpstr>ΔΟΜΗ ΠΡΟΓΡΑΜΜΑΤΟΣ</vt:lpstr>
      <vt:lpstr>ΔΟΜΗ ΠΡΟΓΡΑΜΜΑΤΟΣ</vt:lpstr>
      <vt:lpstr>ΔΟΜΗ ΠΡΟΓΡΑΜΜΑΤΟΣ</vt:lpstr>
      <vt:lpstr>Επικεφαλίδα (program heading)</vt:lpstr>
      <vt:lpstr>Σχόλια</vt:lpstr>
      <vt:lpstr>Δήλωση label (Ετικέτες)</vt:lpstr>
      <vt:lpstr>Δήλωση label (Ετικέτες)</vt:lpstr>
      <vt:lpstr>Σταθερές vs Μεταβλητές</vt:lpstr>
      <vt:lpstr>Δήλωση const ονομάτων σταθερών</vt:lpstr>
      <vt:lpstr>Δήλωση const ονομάτων σταθερών</vt:lpstr>
      <vt:lpstr>Δήλωση type οριζομένων τύπων</vt:lpstr>
      <vt:lpstr>Δήλωση var ονομάτων μεταβλητών</vt:lpstr>
      <vt:lpstr>Δήλωση var ονομάτων μεταβλητών</vt:lpstr>
      <vt:lpstr>Δήλωση var ονομάτων μεταβλητών</vt:lpstr>
      <vt:lpstr>Κυρίως πρόγραμμα (statement part)</vt:lpstr>
      <vt:lpstr>Κυρίως πρόγραμμα (statement part)</vt:lpstr>
      <vt:lpstr>Ορθότητα προγράμματος</vt:lpstr>
      <vt:lpstr>Η εντολή ανάθεσης (εκχώρησης) </vt:lpstr>
      <vt:lpstr>Η εντολή ανάθεσης (εκχώρησης) </vt:lpstr>
      <vt:lpstr>Η εντολή ανάθεσης (εκχώρησης) </vt:lpstr>
      <vt:lpstr>Είσοδος και έξοδος </vt:lpstr>
      <vt:lpstr>Έξοδος στην οθόνη Οι εντολές write και writeln</vt:lpstr>
      <vt:lpstr>Παρουσίαση του PowerPoint</vt:lpstr>
      <vt:lpstr>Οι εντολές write και writeln</vt:lpstr>
      <vt:lpstr>Οι εντολές write και writeln</vt:lpstr>
      <vt:lpstr>Παρουσίαση του PowerPoint</vt:lpstr>
      <vt:lpstr>Είσοδος από το πληκτρολόγιο:  Οι εντολές read και readln</vt:lpstr>
      <vt:lpstr>Οι εντολές read και readln</vt:lpstr>
      <vt:lpstr>Παρουσίαση του PowerPoint</vt:lpstr>
      <vt:lpstr>Παρουσίαση του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ΠΡΟΓΡΑΜΜΑΤΙΣΜΟΣ ΗΥ</dc:title>
  <dc:creator>spanetsos</dc:creator>
  <cp:lastModifiedBy>spanetsos</cp:lastModifiedBy>
  <cp:revision>30</cp:revision>
  <dcterms:created xsi:type="dcterms:W3CDTF">2020-10-25T17:49:34Z</dcterms:created>
  <dcterms:modified xsi:type="dcterms:W3CDTF">2020-11-18T14:25:08Z</dcterms:modified>
</cp:coreProperties>
</file>