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9" r:id="rId4"/>
    <p:sldId id="261" r:id="rId5"/>
    <p:sldId id="260" r:id="rId6"/>
    <p:sldId id="262" r:id="rId7"/>
    <p:sldId id="265" r:id="rId8"/>
    <p:sldId id="266" r:id="rId9"/>
    <p:sldId id="267" r:id="rId10"/>
    <p:sldId id="268" r:id="rId11"/>
    <p:sldId id="25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260D0-3435-4839-8B04-3CBA9AB7C111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85BAF-E13F-40C5-9F0D-E01928860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3050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85BAF-E13F-40C5-9F0D-E0192886087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85BAF-E13F-40C5-9F0D-E0192886087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85BAF-E13F-40C5-9F0D-E0192886087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85BAF-E13F-40C5-9F0D-E0192886087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85BAF-E13F-40C5-9F0D-E0192886087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85BAF-E13F-40C5-9F0D-E0192886087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9CB2316-9CEF-4C51-BF45-0D9DCC2FDC61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2FC1DF-DA6D-4BF7-A7F8-7F8AE3965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2316-9CEF-4C51-BF45-0D9DCC2FDC61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C1DF-DA6D-4BF7-A7F8-7F8AE3965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9CB2316-9CEF-4C51-BF45-0D9DCC2FDC61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E2FC1DF-DA6D-4BF7-A7F8-7F8AE3965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2316-9CEF-4C51-BF45-0D9DCC2FDC61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2FC1DF-DA6D-4BF7-A7F8-7F8AE39655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2316-9CEF-4C51-BF45-0D9DCC2FDC61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E2FC1DF-DA6D-4BF7-A7F8-7F8AE39655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9CB2316-9CEF-4C51-BF45-0D9DCC2FDC61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2FC1DF-DA6D-4BF7-A7F8-7F8AE39655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9CB2316-9CEF-4C51-BF45-0D9DCC2FDC61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2FC1DF-DA6D-4BF7-A7F8-7F8AE39655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2316-9CEF-4C51-BF45-0D9DCC2FDC61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2FC1DF-DA6D-4BF7-A7F8-7F8AE3965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2316-9CEF-4C51-BF45-0D9DCC2FDC61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2FC1DF-DA6D-4BF7-A7F8-7F8AE3965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2316-9CEF-4C51-BF45-0D9DCC2FDC61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2FC1DF-DA6D-4BF7-A7F8-7F8AE39655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9CB2316-9CEF-4C51-BF45-0D9DCC2FDC61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E2FC1DF-DA6D-4BF7-A7F8-7F8AE39655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9CB2316-9CEF-4C51-BF45-0D9DCC2FDC61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2FC1DF-DA6D-4BF7-A7F8-7F8AE3965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Historical/ Biographical Analysis WORKSHOP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WITH CAMMY SRAY &amp; ALEXA WINIK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Final Tips...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0352" cy="4495800"/>
          </a:xfrm>
        </p:spPr>
        <p:txBody>
          <a:bodyPr>
            <a:normAutofit fontScale="92500" lnSpcReduction="20000"/>
          </a:bodyPr>
          <a:lstStyle/>
          <a:p>
            <a:r>
              <a:rPr lang="en-CA" u="sng" dirty="0" smtClean="0"/>
              <a:t>Remember</a:t>
            </a:r>
            <a:r>
              <a:rPr lang="en-CA" dirty="0" smtClean="0"/>
              <a:t>: Writing style and grammar count. Hugely. </a:t>
            </a:r>
          </a:p>
          <a:p>
            <a:pPr lvl="1"/>
            <a:r>
              <a:rPr lang="en-CA" dirty="0" smtClean="0"/>
              <a:t>Write OUTLINES or POST-OUTLINES.</a:t>
            </a:r>
          </a:p>
          <a:p>
            <a:pPr lvl="1"/>
            <a:r>
              <a:rPr lang="en-CA" dirty="0" smtClean="0"/>
              <a:t>Write MULTIPLE rough drafts. </a:t>
            </a:r>
          </a:p>
          <a:p>
            <a:pPr lvl="1"/>
            <a:r>
              <a:rPr lang="en-CA" dirty="0" smtClean="0"/>
              <a:t>Be clear. Be fluent.</a:t>
            </a:r>
          </a:p>
          <a:p>
            <a:pPr lvl="1"/>
            <a:r>
              <a:rPr lang="en-CA" dirty="0" smtClean="0"/>
              <a:t>Use strong, precise verbs in active voice</a:t>
            </a:r>
          </a:p>
          <a:p>
            <a:r>
              <a:rPr lang="en-CA" dirty="0" smtClean="0"/>
              <a:t>Be </a:t>
            </a:r>
            <a:r>
              <a:rPr lang="en-CA" u="sng" dirty="0" smtClean="0"/>
              <a:t>specific</a:t>
            </a:r>
            <a:r>
              <a:rPr lang="en-CA" dirty="0" smtClean="0"/>
              <a:t> as you discuss the historical context.</a:t>
            </a:r>
          </a:p>
          <a:p>
            <a:r>
              <a:rPr lang="en-CA" dirty="0" smtClean="0"/>
              <a:t>Be </a:t>
            </a:r>
            <a:r>
              <a:rPr lang="en-CA" u="sng" dirty="0" smtClean="0"/>
              <a:t>specific</a:t>
            </a:r>
            <a:r>
              <a:rPr lang="en-CA" dirty="0" smtClean="0"/>
              <a:t> as you connect the historical context to the text itself.</a:t>
            </a:r>
          </a:p>
          <a:p>
            <a:r>
              <a:rPr lang="en-CA" dirty="0" smtClean="0"/>
              <a:t>Conclusion</a:t>
            </a:r>
          </a:p>
          <a:p>
            <a:pPr lvl="1"/>
            <a:r>
              <a:rPr lang="en-CA" dirty="0" smtClean="0"/>
              <a:t>Stress importance of the work in relation to historical event/issue</a:t>
            </a:r>
          </a:p>
          <a:p>
            <a:pPr lvl="1">
              <a:buNone/>
            </a:pPr>
            <a:endParaRPr lang="en-CA" dirty="0" smtClean="0"/>
          </a:p>
          <a:p>
            <a:pPr lvl="1"/>
            <a:endParaRPr lang="en-CA" dirty="0" smtClean="0"/>
          </a:p>
          <a:p>
            <a:pPr lvl="1">
              <a:buNone/>
            </a:pPr>
            <a:endParaRPr lang="en-C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dirty="0" smtClean="0"/>
              <a:t>Literary texts are not created in a vacuum!!!</a:t>
            </a:r>
            <a:endParaRPr lang="en-US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Remember…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3581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You’re not alone. The writing center is here!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endParaRPr lang="en-US" u="sng" dirty="0" smtClean="0">
              <a:sym typeface="Wingdings" pitchFamily="2" charset="2"/>
            </a:endParaRPr>
          </a:p>
          <a:p>
            <a:r>
              <a:rPr lang="en-US" u="sng" dirty="0" smtClean="0">
                <a:sym typeface="Wingdings" pitchFamily="2" charset="2"/>
              </a:rPr>
              <a:t>Hours</a:t>
            </a:r>
            <a:r>
              <a:rPr lang="en-US" dirty="0" smtClean="0">
                <a:sym typeface="Wingdings" pitchFamily="2" charset="2"/>
              </a:rPr>
              <a:t>:</a:t>
            </a:r>
          </a:p>
          <a:p>
            <a:r>
              <a:rPr lang="en-US" dirty="0" smtClean="0">
                <a:sym typeface="Wingdings" pitchFamily="2" charset="2"/>
              </a:rPr>
              <a:t>MWF 1-5 p.m.; T/TH 12:30-5 p.m.</a:t>
            </a:r>
          </a:p>
          <a:p>
            <a:r>
              <a:rPr lang="en-US" dirty="0" smtClean="0">
                <a:sym typeface="Wingdings" pitchFamily="2" charset="2"/>
              </a:rPr>
              <a:t>M-TH 7-11 p.m. (Yes, we’re open evenings!)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u="sng" dirty="0" smtClean="0">
                <a:sym typeface="Wingdings" pitchFamily="2" charset="2"/>
              </a:rPr>
              <a:t>Workshop Information Posted Online Here</a:t>
            </a:r>
            <a:r>
              <a:rPr lang="en-US" dirty="0" smtClean="0">
                <a:sym typeface="Wingdings" pitchFamily="2" charset="2"/>
              </a:rPr>
              <a:t>:</a:t>
            </a:r>
          </a:p>
          <a:p>
            <a:r>
              <a:rPr lang="en-US" dirty="0" smtClean="0"/>
              <a:t>http://www.cedarville.edu/Offices/Writing-Center/Workshop-Information.aspx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…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Hist./Bio. Analysis– 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Situating the Text: Using the context surrounding a text to create a “lens” to interpret that text.</a:t>
            </a:r>
          </a:p>
          <a:p>
            <a:r>
              <a:rPr lang="en-US" dirty="0" smtClean="0"/>
              <a:t>Context—event in author’s life or historical event/trend that occurred around time of text</a:t>
            </a:r>
          </a:p>
          <a:p>
            <a:r>
              <a:rPr lang="en-US" dirty="0" smtClean="0"/>
              <a:t>Context—not information that the text itself provides (though it may allude to)</a:t>
            </a:r>
          </a:p>
          <a:p>
            <a:r>
              <a:rPr lang="en-US" dirty="0" smtClean="0"/>
              <a:t>Using the context to inform your reading of a text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 from New Critical?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New Critical: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text   </a:t>
            </a:r>
            <a:r>
              <a:rPr lang="en-US" b="1" dirty="0" smtClean="0">
                <a:sym typeface="Wingdings"/>
              </a:rPr>
              <a:t>  </a:t>
            </a:r>
            <a:r>
              <a:rPr lang="en-US" b="1" dirty="0" smtClean="0"/>
              <a:t>interpret</a:t>
            </a:r>
          </a:p>
          <a:p>
            <a:r>
              <a:rPr lang="en-US" dirty="0" smtClean="0"/>
              <a:t>In a NC analysis, you start and end with the text--no outside research/pulling from context.</a:t>
            </a:r>
          </a:p>
          <a:p>
            <a:r>
              <a:rPr lang="en-US" b="1" dirty="0" err="1" smtClean="0"/>
              <a:t>Hist</a:t>
            </a:r>
            <a:r>
              <a:rPr lang="en-US" b="1" dirty="0" smtClean="0"/>
              <a:t>/Biographical: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context  </a:t>
            </a:r>
            <a:r>
              <a:rPr lang="en-US" b="1" dirty="0" smtClean="0">
                <a:sym typeface="Wingdings"/>
              </a:rPr>
              <a:t>  </a:t>
            </a:r>
            <a:r>
              <a:rPr lang="en-US" b="1" dirty="0" smtClean="0"/>
              <a:t>lens  </a:t>
            </a:r>
            <a:r>
              <a:rPr lang="en-US" b="1" dirty="0" smtClean="0">
                <a:sym typeface="Wingdings"/>
              </a:rPr>
              <a:t>  </a:t>
            </a:r>
            <a:r>
              <a:rPr lang="en-US" b="1" dirty="0" smtClean="0"/>
              <a:t>text   </a:t>
            </a:r>
            <a:r>
              <a:rPr lang="en-US" b="1" dirty="0" smtClean="0">
                <a:sym typeface="Wingdings"/>
              </a:rPr>
              <a:t></a:t>
            </a:r>
            <a:r>
              <a:rPr lang="en-US" b="1" dirty="0" smtClean="0"/>
              <a:t>interpret</a:t>
            </a:r>
          </a:p>
          <a:p>
            <a:r>
              <a:rPr lang="en-US" dirty="0" smtClean="0"/>
              <a:t>Pull from the context to shed light on your reading </a:t>
            </a:r>
          </a:p>
          <a:p>
            <a:r>
              <a:rPr lang="en-US" dirty="0" smtClean="0"/>
              <a:t>Context supplements your understanding of the text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Set up your paper to analyze what historical event/trend the author had in mind that he/she viewed as significant</a:t>
            </a:r>
          </a:p>
          <a:p>
            <a:r>
              <a:rPr lang="en-US" b="1" dirty="0" smtClean="0"/>
              <a:t>Intro: </a:t>
            </a:r>
            <a:r>
              <a:rPr lang="en-US" dirty="0" smtClean="0"/>
              <a:t>general tension and thesis </a:t>
            </a:r>
          </a:p>
          <a:p>
            <a:r>
              <a:rPr lang="en-US" b="1" dirty="0" smtClean="0"/>
              <a:t>Body:   </a:t>
            </a:r>
          </a:p>
          <a:p>
            <a:pPr lvl="1"/>
            <a:r>
              <a:rPr lang="en-US" dirty="0" smtClean="0"/>
              <a:t>1) prove that this historical event/trend actually occurred and was prevalent in author’s mind when he/she wrote text</a:t>
            </a:r>
          </a:p>
          <a:p>
            <a:pPr lvl="1"/>
            <a:r>
              <a:rPr lang="en-US" dirty="0" smtClean="0"/>
              <a:t>2) prove that the event/trend was significant to the author     </a:t>
            </a:r>
          </a:p>
          <a:p>
            <a:pPr lvl="2"/>
            <a:r>
              <a:rPr lang="en-US" sz="1800" dirty="0" smtClean="0"/>
              <a:t>*especially important if the author is addressing an era/event that did </a:t>
            </a:r>
            <a:r>
              <a:rPr lang="en-US" sz="1800" b="1" dirty="0" smtClean="0"/>
              <a:t>not</a:t>
            </a:r>
            <a:r>
              <a:rPr lang="en-US" sz="1800" dirty="0" smtClean="0"/>
              <a:t> occur around the same time author wrote text.</a:t>
            </a:r>
            <a:r>
              <a:rPr lang="en-US" dirty="0" smtClean="0"/>
              <a:t>  </a:t>
            </a:r>
          </a:p>
          <a:p>
            <a:pPr lvl="2"/>
            <a:r>
              <a:rPr lang="en-US" sz="2000" dirty="0" smtClean="0"/>
              <a:t>*</a:t>
            </a:r>
            <a:r>
              <a:rPr lang="en-US" sz="2000" dirty="0"/>
              <a:t>use: autobiography, biography, newspapers, letters, correspondences, </a:t>
            </a:r>
            <a:r>
              <a:rPr lang="en-US" sz="2000" dirty="0" smtClean="0"/>
              <a:t>etc.</a:t>
            </a:r>
          </a:p>
          <a:p>
            <a:pPr lvl="1"/>
            <a:r>
              <a:rPr lang="en-US" dirty="0" smtClean="0"/>
              <a:t>3)   Use devices to support thesis (Like a NC analysis, but apply/integrate the context)               </a:t>
            </a:r>
          </a:p>
          <a:p>
            <a:r>
              <a:rPr lang="en-US" b="1" dirty="0" smtClean="0"/>
              <a:t>Conclusion</a:t>
            </a:r>
          </a:p>
          <a:p>
            <a:pPr marL="0" indent="0"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Biographical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 Explain the text as a way the author tried to deal with a personal issue.</a:t>
            </a:r>
          </a:p>
          <a:p>
            <a:r>
              <a:rPr lang="en-US" b="1" dirty="0" smtClean="0"/>
              <a:t>Intro: </a:t>
            </a:r>
            <a:r>
              <a:rPr lang="en-US" dirty="0" smtClean="0"/>
              <a:t>general tension and thesis</a:t>
            </a:r>
          </a:p>
          <a:p>
            <a:pPr lvl="0"/>
            <a:r>
              <a:rPr lang="en-US" b="1" dirty="0" smtClean="0"/>
              <a:t>Body:   </a:t>
            </a:r>
          </a:p>
          <a:p>
            <a:pPr lvl="1"/>
            <a:r>
              <a:rPr lang="en-US" dirty="0" smtClean="0"/>
              <a:t>1) Background: prove an issue bothered author significantly at/near time he/she wrote text </a:t>
            </a:r>
          </a:p>
          <a:p>
            <a:pPr lvl="2"/>
            <a:r>
              <a:rPr lang="en-US" sz="1900" dirty="0" smtClean="0"/>
              <a:t>*use: autobiography, biography, newspapers, letters, correspondences, etc.</a:t>
            </a:r>
          </a:p>
          <a:p>
            <a:pPr lvl="1"/>
            <a:r>
              <a:rPr lang="en-US" sz="2200" dirty="0" smtClean="0"/>
              <a:t>2.) </a:t>
            </a:r>
            <a:r>
              <a:rPr lang="en-US" dirty="0" smtClean="0"/>
              <a:t>Text: use devices to support thesis (like NC), but apply/integrate the context</a:t>
            </a:r>
          </a:p>
          <a:p>
            <a:r>
              <a:rPr lang="en-US" b="1" dirty="0" smtClean="0"/>
              <a:t>Conclusion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situate…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Read “Reunion”</a:t>
            </a:r>
          </a:p>
          <a:p>
            <a:r>
              <a:rPr lang="en-US" dirty="0" smtClean="0"/>
              <a:t>Look for prevalent literary devices (as you would for a NC analysis).</a:t>
            </a:r>
          </a:p>
          <a:p>
            <a:r>
              <a:rPr lang="en-US" dirty="0" smtClean="0"/>
              <a:t>Use your background knowledge to shed light on how the devices function within the story</a:t>
            </a:r>
          </a:p>
          <a:p>
            <a:r>
              <a:rPr lang="en-US" dirty="0" smtClean="0"/>
              <a:t>Develop some foundational themes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01014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Thesis time!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Don’t forget tenets of thesis:</a:t>
            </a:r>
          </a:p>
          <a:p>
            <a:pPr lvl="1"/>
            <a:r>
              <a:rPr lang="en-US" dirty="0" smtClean="0"/>
              <a:t>interpretive/argumentative                </a:t>
            </a:r>
          </a:p>
          <a:p>
            <a:pPr lvl="1"/>
            <a:r>
              <a:rPr lang="en-US" dirty="0" smtClean="0"/>
              <a:t>specific/precise           </a:t>
            </a:r>
          </a:p>
          <a:p>
            <a:pPr lvl="1"/>
            <a:r>
              <a:rPr lang="en-US" dirty="0" smtClean="0"/>
              <a:t>accurate</a:t>
            </a:r>
          </a:p>
          <a:p>
            <a:pPr lvl="1"/>
            <a:r>
              <a:rPr lang="en-US" dirty="0" smtClean="0"/>
              <a:t>deep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Include in your thesis how the author is commenting on </a:t>
            </a:r>
            <a:r>
              <a:rPr lang="en-US" b="1" i="1" dirty="0" smtClean="0"/>
              <a:t>A</a:t>
            </a:r>
            <a:r>
              <a:rPr lang="en-US" dirty="0" smtClean="0"/>
              <a:t> (the relevant element of the context) by using </a:t>
            </a:r>
            <a:r>
              <a:rPr lang="en-US" b="1" i="1" dirty="0" smtClean="0"/>
              <a:t>B</a:t>
            </a:r>
            <a:r>
              <a:rPr lang="en-US" dirty="0" smtClean="0"/>
              <a:t> (literary device) to say </a:t>
            </a:r>
            <a:r>
              <a:rPr lang="en-US" b="1" i="1" dirty="0" smtClean="0"/>
              <a:t>C</a:t>
            </a:r>
            <a:r>
              <a:rPr lang="en-US" dirty="0" smtClean="0"/>
              <a:t> (the message of the text)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1765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Wrapping Up...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Texts exist in some framework of history</a:t>
            </a:r>
          </a:p>
          <a:p>
            <a:pPr lvl="1"/>
            <a:r>
              <a:rPr lang="en-CA" dirty="0" smtClean="0"/>
              <a:t>Know the framework!</a:t>
            </a:r>
          </a:p>
          <a:p>
            <a:pPr lvl="1"/>
            <a:r>
              <a:rPr lang="en-CA" dirty="0" smtClean="0"/>
              <a:t>Ask </a:t>
            </a:r>
          </a:p>
          <a:p>
            <a:pPr lvl="2"/>
            <a:r>
              <a:rPr lang="en-CA" dirty="0" smtClean="0"/>
              <a:t>1) “What’s happening at this time?” </a:t>
            </a:r>
          </a:p>
          <a:p>
            <a:pPr lvl="2"/>
            <a:r>
              <a:rPr lang="en-CA" dirty="0" smtClean="0"/>
              <a:t>2) “What is author saying about it?”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Hist./Biog. Criticism involves authorial intent more than any other criticism</a:t>
            </a:r>
          </a:p>
          <a:p>
            <a:pPr lvl="1"/>
            <a:r>
              <a:rPr lang="en-CA" dirty="0" smtClean="0"/>
              <a:t>Criticisms are distinct, but related</a:t>
            </a:r>
          </a:p>
          <a:p>
            <a:pPr lvl="1">
              <a:buNone/>
            </a:pPr>
            <a:endParaRPr lang="en-CA" dirty="0" smtClean="0"/>
          </a:p>
          <a:p>
            <a:pPr lvl="1"/>
            <a:endParaRPr lang="en-CA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Wrapping Up...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Like any other criticism...ALWAYS go back to the text to prove your thesis!</a:t>
            </a:r>
          </a:p>
          <a:p>
            <a:pPr lvl="1"/>
            <a:r>
              <a:rPr lang="en-CA" dirty="0" smtClean="0"/>
              <a:t>Move from </a:t>
            </a:r>
            <a:r>
              <a:rPr lang="en-CA" dirty="0" err="1" smtClean="0"/>
              <a:t>context</a:t>
            </a:r>
            <a:r>
              <a:rPr lang="en-CA" dirty="0" err="1" smtClean="0">
                <a:sym typeface="Wingdings" pitchFamily="2" charset="2"/>
              </a:rPr>
              <a:t>text</a:t>
            </a:r>
            <a:endParaRPr lang="en-CA" dirty="0" smtClean="0">
              <a:sym typeface="Wingdings" pitchFamily="2" charset="2"/>
            </a:endParaRPr>
          </a:p>
          <a:p>
            <a:pPr lvl="1"/>
            <a:r>
              <a:rPr lang="en-US" b="1" dirty="0" smtClean="0"/>
              <a:t>context  </a:t>
            </a:r>
            <a:r>
              <a:rPr lang="en-US" b="1" dirty="0" smtClean="0">
                <a:sym typeface="Wingdings"/>
              </a:rPr>
              <a:t>  </a:t>
            </a:r>
            <a:r>
              <a:rPr lang="en-US" b="1" dirty="0" smtClean="0"/>
              <a:t>lens  </a:t>
            </a:r>
            <a:r>
              <a:rPr lang="en-US" b="1" dirty="0" smtClean="0">
                <a:sym typeface="Wingdings"/>
              </a:rPr>
              <a:t>  </a:t>
            </a:r>
            <a:r>
              <a:rPr lang="en-US" b="1" dirty="0" smtClean="0"/>
              <a:t>text   </a:t>
            </a:r>
            <a:r>
              <a:rPr lang="en-US" b="1" dirty="0" smtClean="0">
                <a:sym typeface="Wingdings"/>
              </a:rPr>
              <a:t></a:t>
            </a:r>
            <a:r>
              <a:rPr lang="en-US" b="1" dirty="0" smtClean="0"/>
              <a:t>interpret</a:t>
            </a:r>
            <a:endParaRPr lang="en-CA" dirty="0" smtClean="0">
              <a:sym typeface="Wingdings" pitchFamily="2" charset="2"/>
            </a:endParaRPr>
          </a:p>
          <a:p>
            <a:pPr lvl="1">
              <a:buNone/>
            </a:pPr>
            <a:endParaRPr lang="en-CA" dirty="0" smtClean="0"/>
          </a:p>
          <a:p>
            <a:r>
              <a:rPr lang="en-CA" dirty="0" smtClean="0"/>
              <a:t>This is not a historical research paper</a:t>
            </a:r>
          </a:p>
          <a:p>
            <a:pPr lvl="1"/>
            <a:r>
              <a:rPr lang="en-CA" dirty="0" smtClean="0"/>
              <a:t>Don’t backseat the textual interpretation!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106</TotalTime>
  <Words>595</Words>
  <Application>Microsoft Office PowerPoint</Application>
  <PresentationFormat>On-screen Show (4:3)</PresentationFormat>
  <Paragraphs>92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Historical/ Biographical Analysis WORKSHOP</vt:lpstr>
      <vt:lpstr>Hist./Bio. Analysis– What Is It?</vt:lpstr>
      <vt:lpstr>Difference from New Critical?</vt:lpstr>
      <vt:lpstr>Historical Analysis</vt:lpstr>
      <vt:lpstr>Biographical Analysis</vt:lpstr>
      <vt:lpstr>Let’s situate…</vt:lpstr>
      <vt:lpstr>Thesis time!</vt:lpstr>
      <vt:lpstr>Wrapping Up...</vt:lpstr>
      <vt:lpstr>Wrapping Up...</vt:lpstr>
      <vt:lpstr>Final Tips...</vt:lpstr>
      <vt:lpstr>Remember…</vt:lpstr>
      <vt:lpstr>And 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Historical/ Biographical Analysis</dc:title>
  <dc:creator>Cammy</dc:creator>
  <cp:lastModifiedBy>cmcleod</cp:lastModifiedBy>
  <cp:revision>33</cp:revision>
  <dcterms:created xsi:type="dcterms:W3CDTF">2010-10-07T01:15:31Z</dcterms:created>
  <dcterms:modified xsi:type="dcterms:W3CDTF">2010-10-27T12:40:21Z</dcterms:modified>
</cp:coreProperties>
</file>