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4" r:id="rId4"/>
  </p:sldMasterIdLst>
  <p:notesMasterIdLst>
    <p:notesMasterId r:id="rId29"/>
  </p:notesMasterIdLst>
  <p:handoutMasterIdLst>
    <p:handoutMasterId r:id="rId30"/>
  </p:handoutMasterIdLst>
  <p:sldIdLst>
    <p:sldId id="256" r:id="rId5"/>
    <p:sldId id="259" r:id="rId6"/>
    <p:sldId id="262" r:id="rId7"/>
    <p:sldId id="263" r:id="rId8"/>
    <p:sldId id="264" r:id="rId9"/>
    <p:sldId id="265" r:id="rId10"/>
    <p:sldId id="266" r:id="rId11"/>
    <p:sldId id="267" r:id="rId12"/>
    <p:sldId id="268" r:id="rId13"/>
    <p:sldId id="272" r:id="rId14"/>
    <p:sldId id="270" r:id="rId15"/>
    <p:sldId id="271" r:id="rId16"/>
    <p:sldId id="269" r:id="rId17"/>
    <p:sldId id="273" r:id="rId18"/>
    <p:sldId id="278" r:id="rId19"/>
    <p:sldId id="275" r:id="rId20"/>
    <p:sldId id="274" r:id="rId21"/>
    <p:sldId id="281" r:id="rId22"/>
    <p:sldId id="282" r:id="rId23"/>
    <p:sldId id="276" r:id="rId24"/>
    <p:sldId id="279" r:id="rId25"/>
    <p:sldId id="280" r:id="rId26"/>
    <p:sldId id="283" r:id="rId27"/>
    <p:sldId id="261" r:id="rId28"/>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Σ"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12" autoAdjust="0"/>
  </p:normalViewPr>
  <p:slideViewPr>
    <p:cSldViewPr snapToGrid="0">
      <p:cViewPr>
        <p:scale>
          <a:sx n="84" d="100"/>
          <a:sy n="84" d="100"/>
        </p:scale>
        <p:origin x="-636" y="-18"/>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5-08T11:30:41.444" idx="1">
    <p:pos x="10" y="10"/>
    <p:text>Αντικείμενο της παρούσας προπτυχιακής εργασίας αποτελεί μια προσπάθεια προσέγγισης της οικοδομικής ιστορίας και της αρχιτεκτονικής των οχυρώσεων του Κάστρου της Ανδρούσας, ενός ιδιαίτερα αξιόλογου μνημείου της μεσαιωνικής οχυρωματικής στο γεωγραφικό χώρο της νότιας Ελλάδας, με βάση μια, κατά το δυνατόν, αναλυτική εξέταση των σωζόμενων λειψάνων των διαφόρων στοιχείων της</p:text>
    <p:extLst mod="1">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 xmlns:a16="http://schemas.microsoft.com/office/drawing/2014/main" id="{A529DE54-7426-4D02-A1F6-3EE14682FD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 xmlns:a16="http://schemas.microsoft.com/office/drawing/2014/main" id="{2506537A-FB5B-4A7F-9184-B56C15A77C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F93F7C-AA07-4DA4-9C04-B31E17D2BB12}" type="datetimeFigureOut">
              <a:rPr lang="el-GR" smtClean="0"/>
              <a:t>2/12/2020</a:t>
            </a:fld>
            <a:endParaRPr lang="el-GR"/>
          </a:p>
        </p:txBody>
      </p:sp>
      <p:sp>
        <p:nvSpPr>
          <p:cNvPr id="4" name="Θέση υποσέλιδου 3">
            <a:extLst>
              <a:ext uri="{FF2B5EF4-FFF2-40B4-BE49-F238E27FC236}">
                <a16:creationId xmlns="" xmlns:a16="http://schemas.microsoft.com/office/drawing/2014/main" id="{C6B48BFD-26C1-450E-A33F-B49DA3CE9E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 xmlns:a16="http://schemas.microsoft.com/office/drawing/2014/main" id="{DE86503B-2F13-4E63-9102-DAA459118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F38D45-AB0D-4B37-AADD-1B94894EE41F}" type="slidenum">
              <a:rPr lang="el-GR" smtClean="0"/>
              <a:t>‹#›</a:t>
            </a:fld>
            <a:endParaRPr lang="el-GR"/>
          </a:p>
        </p:txBody>
      </p:sp>
    </p:spTree>
    <p:extLst>
      <p:ext uri="{BB962C8B-B14F-4D97-AF65-F5344CB8AC3E}">
        <p14:creationId xmlns:p14="http://schemas.microsoft.com/office/powerpoint/2010/main" val="3529077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74B20-01F0-45DD-A7F9-7E9853D68EDE}" type="datetimeFigureOut">
              <a:rPr lang="el-GR" noProof="0" smtClean="0"/>
              <a:t>2/12/2020</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dirty="0"/>
              <a:t>Επεξεργασία στυλ κειμένου υποδείγματος</a:t>
            </a:r>
          </a:p>
          <a:p>
            <a:pPr lvl="1"/>
            <a:r>
              <a:rPr lang="el-GR" noProof="0" dirty="0"/>
              <a:t>Δεύτερου επιπέδου</a:t>
            </a:r>
          </a:p>
          <a:p>
            <a:pPr lvl="2"/>
            <a:r>
              <a:rPr lang="el-GR" noProof="0" dirty="0"/>
              <a:t>Τρίτου επιπέδου</a:t>
            </a:r>
          </a:p>
          <a:p>
            <a:pPr lvl="3"/>
            <a:r>
              <a:rPr lang="el-GR" noProof="0" dirty="0"/>
              <a:t>Τέταρτου επιπέδου</a:t>
            </a:r>
          </a:p>
          <a:p>
            <a:pPr lvl="4"/>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E2AD6-5EB0-4213-8D33-9E9B3540CBDB}" type="slidenum">
              <a:rPr lang="el-GR" noProof="0" smtClean="0"/>
              <a:t>‹#›</a:t>
            </a:fld>
            <a:endParaRPr lang="el-GR" noProof="0"/>
          </a:p>
        </p:txBody>
      </p:sp>
    </p:spTree>
    <p:extLst>
      <p:ext uri="{BB962C8B-B14F-4D97-AF65-F5344CB8AC3E}">
        <p14:creationId xmlns:p14="http://schemas.microsoft.com/office/powerpoint/2010/main" val="4495608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C2E2AD6-5EB0-4213-8D33-9E9B3540CBDB}" type="slidenum">
              <a:rPr lang="el-GR" noProof="0" smtClean="0"/>
              <a:t>1</a:t>
            </a:fld>
            <a:endParaRPr lang="el-GR" noProof="0"/>
          </a:p>
        </p:txBody>
      </p:sp>
    </p:spTree>
    <p:extLst>
      <p:ext uri="{BB962C8B-B14F-4D97-AF65-F5344CB8AC3E}">
        <p14:creationId xmlns:p14="http://schemas.microsoft.com/office/powerpoint/2010/main" val="107770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2E2AD6-5EB0-4213-8D33-9E9B3540CBDB}" type="slidenum">
              <a:rPr lang="el-GR" noProof="0" smtClean="0"/>
              <a:t>2</a:t>
            </a:fld>
            <a:endParaRPr lang="el-GR" noProof="0"/>
          </a:p>
        </p:txBody>
      </p:sp>
    </p:spTree>
    <p:extLst>
      <p:ext uri="{BB962C8B-B14F-4D97-AF65-F5344CB8AC3E}">
        <p14:creationId xmlns:p14="http://schemas.microsoft.com/office/powerpoint/2010/main" val="339473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1C2E2AD6-5EB0-4213-8D33-9E9B3540CBDB}" type="slidenum">
              <a:rPr lang="el-GR" noProof="0" smtClean="0"/>
              <a:t>3</a:t>
            </a:fld>
            <a:endParaRPr lang="el-GR" noProof="0"/>
          </a:p>
        </p:txBody>
      </p:sp>
    </p:spTree>
    <p:extLst>
      <p:ext uri="{BB962C8B-B14F-4D97-AF65-F5344CB8AC3E}">
        <p14:creationId xmlns:p14="http://schemas.microsoft.com/office/powerpoint/2010/main" val="352593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Ορθογώνιο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ctrTitle" hasCustomPrompt="1"/>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l-GR" noProof="0"/>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rtlCol="0"/>
          <a:lstStyle/>
          <a:p>
            <a:pPr rtl="0"/>
            <a:fld id="{51758F2B-D6D1-4D3C-8D0E-E3150A700CCE}" type="datetime1">
              <a:rPr lang="el-GR" noProof="0" smtClean="0"/>
              <a:t>2/12/2020</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ατακόρυφου κειμένου 2"/>
          <p:cNvSpPr>
            <a:spLocks noGrp="1"/>
          </p:cNvSpPr>
          <p:nvPr>
            <p:ph type="body" orient="vert" idx="1" hasCustomPrompt="1"/>
          </p:nvPr>
        </p:nvSpPr>
        <p:spPr/>
        <p:txBody>
          <a:bodyPr vert="eaVert" rtlCol="0" anchor="t"/>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ED7046BF-C886-4621-80AC-B724AD8861CF}" type="datetime1">
              <a:rPr lang="el-GR" noProof="0" smtClean="0"/>
              <a:t>2/12/2020</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381000" y="990600"/>
            <a:ext cx="2819400" cy="4953000"/>
          </a:xfrm>
        </p:spPr>
        <p:txBody>
          <a:bodyPr vert="eaVert" rtlCol="0"/>
          <a:lstStyle/>
          <a:p>
            <a:pPr rtl="0"/>
            <a:r>
              <a:rPr lang="el-GR" noProof="0"/>
              <a:t>Κάντε κλικ για να επεξεργαστείτε το Στυλ κύριου τίτλου</a:t>
            </a:r>
          </a:p>
        </p:txBody>
      </p:sp>
      <p:sp>
        <p:nvSpPr>
          <p:cNvPr id="3" name="Θέση κατακόρυφου κειμένου 2"/>
          <p:cNvSpPr>
            <a:spLocks noGrp="1"/>
          </p:cNvSpPr>
          <p:nvPr>
            <p:ph type="body" orient="vert" idx="1" hasCustomPrompt="1"/>
          </p:nvPr>
        </p:nvSpPr>
        <p:spPr>
          <a:xfrm>
            <a:off x="3867912" y="868680"/>
            <a:ext cx="7315200" cy="5120640"/>
          </a:xfrm>
        </p:spPr>
        <p:txBody>
          <a:bodyPr vert="eaVert" rtlCol="0" anchor="t"/>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A39163CB-C413-48BC-8BFB-0A9B0D792010}" type="datetime1">
              <a:rPr lang="el-GR" noProof="0" smtClean="0"/>
              <a:t>2/12/2020</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16147A80-1B93-4FBE-9B11-C14E86A14B8E}" type="datetime1">
              <a:rPr lang="el-GR" noProof="0" smtClean="0"/>
              <a:t>2/12/2020</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3867912" y="1298448"/>
            <a:ext cx="7315200" cy="3255264"/>
          </a:xfrm>
        </p:spPr>
        <p:txBody>
          <a:bodyPr rtlCol="0" anchor="b">
            <a:normAutofit/>
          </a:bodyPr>
          <a:lstStyle>
            <a:lvl1pPr>
              <a:defRPr sz="5900" b="0" spc="-100" baseline="0">
                <a:solidFill>
                  <a:schemeClr val="tx2">
                    <a:lumMod val="75000"/>
                  </a:schemeClr>
                </a:solidFill>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3886200" y="4672584"/>
            <a:ext cx="7315200" cy="914400"/>
          </a:xfrm>
        </p:spPr>
        <p:txBody>
          <a:bodyPr rtlCol="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Επεξεργασία στυλ κειμένου υποδείγματος</a:t>
            </a:r>
          </a:p>
        </p:txBody>
      </p:sp>
      <p:sp>
        <p:nvSpPr>
          <p:cNvPr id="4" name="Θέση ημερομηνίας 3"/>
          <p:cNvSpPr>
            <a:spLocks noGrp="1"/>
          </p:cNvSpPr>
          <p:nvPr>
            <p:ph type="dt" sz="half" idx="10"/>
          </p:nvPr>
        </p:nvSpPr>
        <p:spPr/>
        <p:txBody>
          <a:bodyPr rtlCol="0"/>
          <a:lstStyle/>
          <a:p>
            <a:pPr rtl="0"/>
            <a:fld id="{0773E7A0-4489-4BDA-A65B-1A25E97F4316}" type="datetime1">
              <a:rPr lang="el-GR" noProof="0" smtClean="0"/>
              <a:t>2/12/2020</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8" name="Θέση ημερομηνίας 7"/>
          <p:cNvSpPr>
            <a:spLocks noGrp="1"/>
          </p:cNvSpPr>
          <p:nvPr>
            <p:ph type="dt" sz="half" idx="10"/>
          </p:nvPr>
        </p:nvSpPr>
        <p:spPr/>
        <p:txBody>
          <a:bodyPr rtlCol="0"/>
          <a:lstStyle/>
          <a:p>
            <a:pPr rtl="0"/>
            <a:fld id="{7DDA8EC1-6034-473C-9CB0-F0CA1FE749FA}" type="datetime1">
              <a:rPr lang="el-GR" noProof="0" smtClean="0"/>
              <a:t>2/12/2020</a:t>
            </a:fld>
            <a:endParaRPr lang="el-GR" noProof="0"/>
          </a:p>
        </p:txBody>
      </p:sp>
      <p:sp>
        <p:nvSpPr>
          <p:cNvPr id="9" name="Θέση υποσέλιδου 8"/>
          <p:cNvSpPr>
            <a:spLocks noGrp="1"/>
          </p:cNvSpPr>
          <p:nvPr>
            <p:ph type="ftr" sz="quarter" idx="11"/>
          </p:nvPr>
        </p:nvSpPr>
        <p:spPr/>
        <p:txBody>
          <a:bodyPr rtlCol="0"/>
          <a:lstStyle/>
          <a:p>
            <a:pPr rtl="0"/>
            <a:endParaRPr lang="el-GR" noProof="0"/>
          </a:p>
        </p:txBody>
      </p:sp>
      <p:sp>
        <p:nvSpPr>
          <p:cNvPr id="10" name="Θέση αριθμού διαφάνειας 9"/>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4" name="Θέση περιεχομένου 3"/>
          <p:cNvSpPr>
            <a:spLocks noGrp="1"/>
          </p:cNvSpPr>
          <p:nvPr>
            <p:ph sz="half" idx="2" hasCustomPrompt="1"/>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Επεξεργασία στυλ κειμένου υποδείγματος</a:t>
            </a:r>
          </a:p>
        </p:txBody>
      </p:sp>
      <p:sp>
        <p:nvSpPr>
          <p:cNvPr id="6" name="Θέση περιεχομένου 5"/>
          <p:cNvSpPr>
            <a:spLocks noGrp="1"/>
          </p:cNvSpPr>
          <p:nvPr>
            <p:ph sz="quarter" idx="4" hasCustomPrompt="1"/>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2" name="Θέση ημερομηνίας 1"/>
          <p:cNvSpPr>
            <a:spLocks noGrp="1"/>
          </p:cNvSpPr>
          <p:nvPr>
            <p:ph type="dt" sz="half" idx="10"/>
          </p:nvPr>
        </p:nvSpPr>
        <p:spPr/>
        <p:txBody>
          <a:bodyPr rtlCol="0"/>
          <a:lstStyle/>
          <a:p>
            <a:pPr rtl="0"/>
            <a:fld id="{08C4AA5E-27B9-46B5-B042-B03B80C53284}" type="datetime1">
              <a:rPr lang="el-GR" noProof="0" smtClean="0"/>
              <a:t>2/12/2020</a:t>
            </a:fld>
            <a:endParaRPr lang="el-GR" noProof="0"/>
          </a:p>
        </p:txBody>
      </p:sp>
      <p:sp>
        <p:nvSpPr>
          <p:cNvPr id="11" name="Θέση υποσέλιδου 10"/>
          <p:cNvSpPr>
            <a:spLocks noGrp="1"/>
          </p:cNvSpPr>
          <p:nvPr>
            <p:ph type="ftr" sz="quarter" idx="11"/>
          </p:nvPr>
        </p:nvSpPr>
        <p:spPr/>
        <p:txBody>
          <a:bodyPr rtlCol="0"/>
          <a:lstStyle/>
          <a:p>
            <a:pPr rtl="0"/>
            <a:endParaRPr lang="el-GR" noProof="0"/>
          </a:p>
        </p:txBody>
      </p:sp>
      <p:sp>
        <p:nvSpPr>
          <p:cNvPr id="12" name="Θέση αριθμού διαφάνειας 11"/>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Τίτλος 5"/>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2" name="Θέση ημερομηνίας 1"/>
          <p:cNvSpPr>
            <a:spLocks noGrp="1"/>
          </p:cNvSpPr>
          <p:nvPr>
            <p:ph type="dt" sz="half" idx="10"/>
          </p:nvPr>
        </p:nvSpPr>
        <p:spPr/>
        <p:txBody>
          <a:bodyPr rtlCol="0"/>
          <a:lstStyle/>
          <a:p>
            <a:pPr rtl="0"/>
            <a:fld id="{18A6DE7D-3CA6-4A78-BA81-DAD130A29C6D}" type="datetime1">
              <a:rPr lang="el-GR" noProof="0" smtClean="0"/>
              <a:t>2/12/2020</a:t>
            </a:fld>
            <a:endParaRPr lang="el-GR" noProof="0"/>
          </a:p>
        </p:txBody>
      </p:sp>
      <p:sp>
        <p:nvSpPr>
          <p:cNvPr id="7" name="Θέση υποσέλιδου 6"/>
          <p:cNvSpPr>
            <a:spLocks noGrp="1"/>
          </p:cNvSpPr>
          <p:nvPr>
            <p:ph type="ftr" sz="quarter" idx="11"/>
          </p:nvPr>
        </p:nvSpPr>
        <p:spPr/>
        <p:txBody>
          <a:bodyPr rtlCol="0"/>
          <a:lstStyle/>
          <a:p>
            <a:pPr rtl="0"/>
            <a:endParaRPr lang="el-GR" noProof="0"/>
          </a:p>
        </p:txBody>
      </p:sp>
      <p:sp>
        <p:nvSpPr>
          <p:cNvPr id="8" name="Θέση αριθμού διαφάνειας 7"/>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rtlCol="0"/>
          <a:lstStyle/>
          <a:p>
            <a:pPr rtl="0"/>
            <a:fld id="{78FE0910-1F4F-4C5F-85B2-43AF4CBEFB63}" type="datetime1">
              <a:rPr lang="el-GR" noProof="0" smtClean="0"/>
              <a:t>2/12/2020</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6032" y="1143000"/>
            <a:ext cx="2834640" cy="2377440"/>
          </a:xfrm>
        </p:spPr>
        <p:txBody>
          <a:bodyPr rtlCol="0" anchor="b">
            <a:normAutofit/>
          </a:bodyPr>
          <a:lstStyle>
            <a:lvl1pPr>
              <a:defRPr sz="3200" b="0" baseline="0"/>
            </a:lvl1pPr>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hasCustomPrompt="1"/>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Επεξεργασία στυλ κειμένου υποδείγματος</a:t>
            </a:r>
          </a:p>
        </p:txBody>
      </p:sp>
      <p:sp>
        <p:nvSpPr>
          <p:cNvPr id="8" name="Θέση ημερομηνίας 7"/>
          <p:cNvSpPr>
            <a:spLocks noGrp="1"/>
          </p:cNvSpPr>
          <p:nvPr>
            <p:ph type="dt" sz="half" idx="10"/>
          </p:nvPr>
        </p:nvSpPr>
        <p:spPr/>
        <p:txBody>
          <a:bodyPr rtlCol="0"/>
          <a:lstStyle/>
          <a:p>
            <a:pPr rtl="0"/>
            <a:fld id="{3970F6C9-7BFC-436E-9DEC-278FB7D33F51}" type="datetime1">
              <a:rPr lang="el-GR" noProof="0" smtClean="0"/>
              <a:t>2/12/2020</a:t>
            </a:fld>
            <a:endParaRPr lang="el-GR" noProof="0"/>
          </a:p>
        </p:txBody>
      </p:sp>
      <p:sp>
        <p:nvSpPr>
          <p:cNvPr id="9" name="Θέση υποσέλιδου 8"/>
          <p:cNvSpPr>
            <a:spLocks noGrp="1"/>
          </p:cNvSpPr>
          <p:nvPr>
            <p:ph type="ftr" sz="quarter" idx="11"/>
          </p:nvPr>
        </p:nvSpPr>
        <p:spPr/>
        <p:txBody>
          <a:bodyPr rtlCol="0"/>
          <a:lstStyle/>
          <a:p>
            <a:pPr rtl="0"/>
            <a:endParaRPr lang="el-GR" noProof="0"/>
          </a:p>
        </p:txBody>
      </p:sp>
      <p:sp>
        <p:nvSpPr>
          <p:cNvPr id="10" name="Θέση αριθμού διαφάνειας 9"/>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
        <p:nvSpPr>
          <p:cNvPr id="11" name="Θέση περιεχομένου 2">
            <a:extLst>
              <a:ext uri="{FF2B5EF4-FFF2-40B4-BE49-F238E27FC236}">
                <a16:creationId xmlns="" xmlns:a16="http://schemas.microsoft.com/office/drawing/2014/main" id="{87B0DF2F-DAFD-4616-9E25-0C28D75BF306}"/>
              </a:ext>
            </a:extLst>
          </p:cNvPr>
          <p:cNvSpPr>
            <a:spLocks noGrp="1"/>
          </p:cNvSpPr>
          <p:nvPr>
            <p:ph idx="13" hasCustomPrompt="1"/>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12" name="Θέση περιεχομένου 2">
            <a:extLst>
              <a:ext uri="{FF2B5EF4-FFF2-40B4-BE49-F238E27FC236}">
                <a16:creationId xmlns="" xmlns:a16="http://schemas.microsoft.com/office/drawing/2014/main" id="{336DA0F9-D851-437C-A45B-EC125A3D3DB3}"/>
              </a:ext>
            </a:extLst>
          </p:cNvPr>
          <p:cNvSpPr>
            <a:spLocks noGrp="1"/>
          </p:cNvSpPr>
          <p:nvPr>
            <p:ph idx="14" hasCustomPrompt="1"/>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Επεξεργασία 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κειμένου 5">
            <a:extLst>
              <a:ext uri="{FF2B5EF4-FFF2-40B4-BE49-F238E27FC236}">
                <a16:creationId xmlns="" xmlns:a16="http://schemas.microsoft.com/office/drawing/2014/main" id="{0FF0BA98-3AB4-4D88-B1C2-6279BCACFAD9}"/>
              </a:ext>
            </a:extLst>
          </p:cNvPr>
          <p:cNvSpPr>
            <a:spLocks noGrp="1"/>
          </p:cNvSpPr>
          <p:nvPr>
            <p:ph type="body" sz="quarter" idx="15" hasCustomPrompt="1"/>
          </p:nvPr>
        </p:nvSpPr>
        <p:spPr>
          <a:xfrm>
            <a:off x="3887792" y="3971924"/>
            <a:ext cx="2477419" cy="803275"/>
          </a:xfrm>
        </p:spPr>
        <p:txBody>
          <a:bodyPr rtlCol="0"/>
          <a:lstStyle>
            <a:lvl1pPr marL="0" indent="0">
              <a:buNone/>
              <a:defRPr/>
            </a:lvl1pPr>
          </a:lstStyle>
          <a:p>
            <a:pPr lvl="0" rtl="0"/>
            <a:r>
              <a:rPr lang="el-GR" noProof="0"/>
              <a:t>Επεξεργασία στυλ κειμένου υποδείγματος</a:t>
            </a:r>
          </a:p>
        </p:txBody>
      </p:sp>
      <p:sp>
        <p:nvSpPr>
          <p:cNvPr id="13" name="Θέση κειμένου 5">
            <a:extLst>
              <a:ext uri="{FF2B5EF4-FFF2-40B4-BE49-F238E27FC236}">
                <a16:creationId xmlns="" xmlns:a16="http://schemas.microsoft.com/office/drawing/2014/main" id="{D9DEF72B-B924-4A0D-8C83-3B370632C0D3}"/>
              </a:ext>
            </a:extLst>
          </p:cNvPr>
          <p:cNvSpPr>
            <a:spLocks noGrp="1"/>
          </p:cNvSpPr>
          <p:nvPr>
            <p:ph type="body" sz="quarter" idx="16" hasCustomPrompt="1"/>
          </p:nvPr>
        </p:nvSpPr>
        <p:spPr>
          <a:xfrm>
            <a:off x="6472616" y="3971925"/>
            <a:ext cx="2477419" cy="803275"/>
          </a:xfrm>
        </p:spPr>
        <p:txBody>
          <a:bodyPr rtlCol="0"/>
          <a:lstStyle>
            <a:lvl1pPr marL="0" indent="0">
              <a:buNone/>
              <a:defRPr/>
            </a:lvl1pPr>
          </a:lstStyle>
          <a:p>
            <a:pPr lvl="0" rtl="0"/>
            <a:r>
              <a:rPr lang="el-GR" noProof="0"/>
              <a:t>Επεξεργασία στυλ κειμένου υποδείγματος</a:t>
            </a:r>
          </a:p>
        </p:txBody>
      </p:sp>
      <p:sp>
        <p:nvSpPr>
          <p:cNvPr id="14" name="Θέση κειμένου 5">
            <a:extLst>
              <a:ext uri="{FF2B5EF4-FFF2-40B4-BE49-F238E27FC236}">
                <a16:creationId xmlns="" xmlns:a16="http://schemas.microsoft.com/office/drawing/2014/main" id="{E9D30C54-E9E8-4300-8DA4-352DB3A71A4F}"/>
              </a:ext>
            </a:extLst>
          </p:cNvPr>
          <p:cNvSpPr>
            <a:spLocks noGrp="1"/>
          </p:cNvSpPr>
          <p:nvPr>
            <p:ph type="body" sz="quarter" idx="17" hasCustomPrompt="1"/>
          </p:nvPr>
        </p:nvSpPr>
        <p:spPr>
          <a:xfrm>
            <a:off x="9070240" y="3971924"/>
            <a:ext cx="2458230" cy="803275"/>
          </a:xfrm>
        </p:spPr>
        <p:txBody>
          <a:bodyPr rtlCol="0"/>
          <a:lstStyle>
            <a:lvl1pPr marL="0" indent="0">
              <a:buNone/>
              <a:defRPr/>
            </a:lvl1pPr>
          </a:lstStyle>
          <a:p>
            <a:pPr lvl="0" rtl="0"/>
            <a:r>
              <a:rPr lang="el-GR" noProof="0"/>
              <a:t>Επεξεργασία στυλ κειμένου υποδείγματος</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256032" y="1143000"/>
            <a:ext cx="2834640" cy="2377440"/>
          </a:xfrm>
        </p:spPr>
        <p:txBody>
          <a:bodyPr rtlCol="0" anchor="b">
            <a:normAutofit/>
          </a:bodyPr>
          <a:lstStyle>
            <a:lvl1pPr>
              <a:defRPr sz="3200" b="0"/>
            </a:lvl1pPr>
          </a:lstStyle>
          <a:p>
            <a:pPr rtl="0"/>
            <a:r>
              <a:rPr lang="el-GR" noProof="0"/>
              <a:t>Κάντε κλικ για να επεξεργαστείτε το Στυλ κύριου τίτλου</a:t>
            </a:r>
          </a:p>
        </p:txBody>
      </p:sp>
      <p:sp>
        <p:nvSpPr>
          <p:cNvPr id="3" name="Θέση εικόνας 2"/>
          <p:cNvSpPr>
            <a:spLocks noGrp="1" noChangeAspect="1"/>
          </p:cNvSpPr>
          <p:nvPr>
            <p:ph type="pic" idx="1" hasCustomPrompt="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Επεξεργασία στυλ κειμένου υποδείγματος</a:t>
            </a:r>
          </a:p>
        </p:txBody>
      </p:sp>
      <p:sp>
        <p:nvSpPr>
          <p:cNvPr id="8" name="Θέση ημερομηνίας 7"/>
          <p:cNvSpPr>
            <a:spLocks noGrp="1"/>
          </p:cNvSpPr>
          <p:nvPr>
            <p:ph type="dt" sz="half" idx="10"/>
          </p:nvPr>
        </p:nvSpPr>
        <p:spPr/>
        <p:txBody>
          <a:bodyPr rtlCol="0"/>
          <a:lstStyle/>
          <a:p>
            <a:pPr rtl="0"/>
            <a:fld id="{ECBF4835-DBA4-4137-AB2A-DBB39EB5AD3B}" type="datetime1">
              <a:rPr lang="el-GR" noProof="0" smtClean="0"/>
              <a:t>2/12/2020</a:t>
            </a:fld>
            <a:endParaRPr lang="el-GR" noProof="0"/>
          </a:p>
        </p:txBody>
      </p:sp>
      <p:sp>
        <p:nvSpPr>
          <p:cNvPr id="9" name="Θέση υποσέλιδου 8"/>
          <p:cNvSpPr>
            <a:spLocks noGrp="1"/>
          </p:cNvSpPr>
          <p:nvPr>
            <p:ph type="ftr" sz="quarter" idx="11"/>
          </p:nvPr>
        </p:nvSpPr>
        <p:spPr>
          <a:xfrm>
            <a:off x="3499101" y="6356350"/>
            <a:ext cx="5911517" cy="365125"/>
          </a:xfrm>
        </p:spPr>
        <p:txBody>
          <a:bodyPr rtlCol="0"/>
          <a:lstStyle/>
          <a:p>
            <a:pPr rtl="0"/>
            <a:endParaRPr lang="el-GR" noProof="0"/>
          </a:p>
        </p:txBody>
      </p:sp>
      <p:sp>
        <p:nvSpPr>
          <p:cNvPr id="10" name="Θέση αριθμού διαφάνειας 9"/>
          <p:cNvSpPr>
            <a:spLocks noGrp="1"/>
          </p:cNvSpPr>
          <p:nvPr>
            <p:ph type="sldNum" sz="quarter" idx="12"/>
          </p:nvPr>
        </p:nvSpPr>
        <p:spPr/>
        <p:txBody>
          <a:bodyPr rtlCol="0"/>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Θέση τίτλου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el-GR" noProof="0"/>
              <a:t>Κάντε κλικ για να επεξεργαστείτε το Στυλ κύριου τίτλου</a:t>
            </a:r>
          </a:p>
        </p:txBody>
      </p:sp>
      <p:sp>
        <p:nvSpPr>
          <p:cNvPr id="38" name="Ορθογώνιο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Θέση κειμένου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ημερομηνίας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C0E1F22B-B0C7-4B1F-BAD8-62B68DB281AC}" type="datetime1">
              <a:rPr lang="el-GR" noProof="0" smtClean="0"/>
              <a:t>2/12/2020</a:t>
            </a:fld>
            <a:endParaRPr lang="el-GR" noProof="0"/>
          </a:p>
        </p:txBody>
      </p:sp>
      <p:sp>
        <p:nvSpPr>
          <p:cNvPr id="5" name="Θέση υποσέλιδου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el-GR" noProof="0"/>
          </a:p>
        </p:txBody>
      </p:sp>
      <p:sp>
        <p:nvSpPr>
          <p:cNvPr id="6" name="Θέση αριθμού διαφάνειας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el-GR" noProof="0" smtClean="0"/>
              <a:pPr/>
              <a:t>‹#›</a:t>
            </a:fld>
            <a:endParaRPr lang="el-GR" noProof="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Εικόνα 7">
            <a:extLst>
              <a:ext uri="{FF2B5EF4-FFF2-40B4-BE49-F238E27FC236}">
                <a16:creationId xmlns="" xmlns:a16="http://schemas.microsoft.com/office/drawing/2014/main" id="{F659C0DF-23DA-45CE-BC5E-5A17EE7A3E86}"/>
              </a:ext>
            </a:extLst>
          </p:cNvPr>
          <p:cNvPicPr/>
          <p:nvPr/>
        </p:nvPicPr>
        <p:blipFill>
          <a:blip r:embed="rId3">
            <a:extLst>
              <a:ext uri="{28A0092B-C50C-407E-A947-70E740481C1C}">
                <a14:useLocalDpi xmlns:a14="http://schemas.microsoft.com/office/drawing/2010/main" val="0"/>
              </a:ext>
            </a:extLst>
          </a:blip>
          <a:stretch>
            <a:fillRect/>
          </a:stretch>
        </p:blipFill>
        <p:spPr>
          <a:xfrm>
            <a:off x="3458845" y="1671002"/>
            <a:ext cx="5274310" cy="3515995"/>
          </a:xfrm>
          <a:prstGeom prst="rect">
            <a:avLst/>
          </a:prstGeom>
        </p:spPr>
      </p:pic>
      <p:sp useBgFill="1">
        <p:nvSpPr>
          <p:cNvPr id="10" name="Ορθογώνιο 9">
            <a:extLst>
              <a:ext uri="{FF2B5EF4-FFF2-40B4-BE49-F238E27FC236}">
                <a16:creationId xmlns="" xmlns:a16="http://schemas.microsoft.com/office/drawing/2014/main" id="{8869841E-71E7-4F51-8E6F-5E8A5E3756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pic>
        <p:nvPicPr>
          <p:cNvPr id="5" name="Εικόνα 4">
            <a:extLst>
              <a:ext uri="{FF2B5EF4-FFF2-40B4-BE49-F238E27FC236}">
                <a16:creationId xmlns="" xmlns:a16="http://schemas.microsoft.com/office/drawing/2014/main" id="{A3A2E0DA-DA21-447D-AD1F-3DB915DD051B}"/>
              </a:ext>
            </a:extLst>
          </p:cNvPr>
          <p:cNvPicPr>
            <a:picLocks noChangeAspect="1"/>
          </p:cNvPicPr>
          <p:nvPr/>
        </p:nvPicPr>
        <p:blipFill>
          <a:blip r:embed="rId4">
            <a:extLst>
              <a:ext uri="{BEBA8EAE-BF5A-486C-A8C5-ECC9F3942E4B}">
                <a14:imgProps xmlns:a14="http://schemas.microsoft.com/office/drawing/2010/main">
                  <a14:imgLayer r:embed="rId5">
                    <a14:imgEffect>
                      <a14:saturation sat="144000"/>
                    </a14:imgEffect>
                  </a14:imgLayer>
                </a14:imgProps>
              </a:ext>
            </a:extLst>
          </a:blip>
          <a:srcRect/>
          <a:stretch/>
        </p:blipFill>
        <p:spPr>
          <a:xfrm>
            <a:off x="0" y="-54352"/>
            <a:ext cx="12199912" cy="6858000"/>
          </a:xfrm>
          <a:prstGeom prst="rect">
            <a:avLst/>
          </a:prstGeom>
        </p:spPr>
      </p:pic>
      <p:sp>
        <p:nvSpPr>
          <p:cNvPr id="12" name="Ορθογώνιο 11">
            <a:extLst>
              <a:ext uri="{FF2B5EF4-FFF2-40B4-BE49-F238E27FC236}">
                <a16:creationId xmlns="" xmlns:a16="http://schemas.microsoft.com/office/drawing/2014/main" id="{594B067E-A161-4B29-A8FA-FEEB194495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 xmlns:a16="http://schemas.microsoft.com/office/drawing/2014/main" id="{7D6CA50C-1A88-4B3F-A34F-FE199F4205A2}"/>
              </a:ext>
            </a:extLst>
          </p:cNvPr>
          <p:cNvSpPr>
            <a:spLocks noGrp="1"/>
          </p:cNvSpPr>
          <p:nvPr>
            <p:ph type="ctrTitle"/>
          </p:nvPr>
        </p:nvSpPr>
        <p:spPr>
          <a:xfrm>
            <a:off x="364370" y="1414458"/>
            <a:ext cx="3685070" cy="3255264"/>
          </a:xfrm>
        </p:spPr>
        <p:txBody>
          <a:bodyPr rtlCol="0" anchor="ctr">
            <a:normAutofit/>
          </a:bodyPr>
          <a:lstStyle/>
          <a:p>
            <a:pPr algn="ctr" rtl="0"/>
            <a:r>
              <a:rPr lang="el-GR" sz="4400" u="sng" dirty="0">
                <a:solidFill>
                  <a:schemeClr val="tx1"/>
                </a:solidFill>
              </a:rPr>
              <a:t>ΤΟ ΚΑΣΤΡΟ ΤΗΣ ΑΝΔΡΟΥΣΑΣ</a:t>
            </a:r>
          </a:p>
        </p:txBody>
      </p:sp>
      <p:sp>
        <p:nvSpPr>
          <p:cNvPr id="3" name="Υπότιτλος 2">
            <a:extLst>
              <a:ext uri="{FF2B5EF4-FFF2-40B4-BE49-F238E27FC236}">
                <a16:creationId xmlns="" xmlns:a16="http://schemas.microsoft.com/office/drawing/2014/main" id="{C9CC2D51-705E-403A-AC0E-9157DC5513A8}"/>
              </a:ext>
            </a:extLst>
          </p:cNvPr>
          <p:cNvSpPr>
            <a:spLocks noGrp="1"/>
          </p:cNvSpPr>
          <p:nvPr>
            <p:ph type="subTitle" idx="1"/>
          </p:nvPr>
        </p:nvSpPr>
        <p:spPr>
          <a:xfrm>
            <a:off x="212035" y="4670246"/>
            <a:ext cx="4116502" cy="1419658"/>
          </a:xfrm>
        </p:spPr>
        <p:txBody>
          <a:bodyPr rtlCol="0">
            <a:normAutofit fontScale="92500" lnSpcReduction="10000"/>
          </a:bodyPr>
          <a:lstStyle/>
          <a:p>
            <a:pPr rtl="0"/>
            <a:r>
              <a:rPr lang="el-GR" dirty="0">
                <a:solidFill>
                  <a:schemeClr val="tx1"/>
                </a:solidFill>
              </a:rPr>
              <a:t>ΕΡΓΑΣΙΑ ΣΤΑ ΠΛΑΙΣΙΑ ΤΟΥ ΜΑΘΗΜΑΤΟΣ:</a:t>
            </a:r>
          </a:p>
          <a:p>
            <a:pPr rtl="0"/>
            <a:r>
              <a:rPr lang="el-GR" dirty="0">
                <a:solidFill>
                  <a:schemeClr val="tx1"/>
                </a:solidFill>
              </a:rPr>
              <a:t>«ΦΕΡΟΥΣΑ ΤΟΙΧΟΠΟΙΙΑ»</a:t>
            </a:r>
          </a:p>
          <a:p>
            <a:pPr rtl="0"/>
            <a:r>
              <a:rPr lang="el-GR" dirty="0">
                <a:solidFill>
                  <a:schemeClr val="tx1"/>
                </a:solidFill>
              </a:rPr>
              <a:t>Α.Σ.ΠΑΙ.Τ.Ε,ΜΑΡΟΥΣΙ, </a:t>
            </a:r>
            <a:r>
              <a:rPr lang="el-GR" dirty="0">
                <a:solidFill>
                  <a:schemeClr val="tx1"/>
                </a:solidFill>
                <a:latin typeface="Calibri" panose="020F0502020204030204" pitchFamily="34" charset="0"/>
                <a:cs typeface="Calibri" panose="020F0502020204030204" pitchFamily="34" charset="0"/>
              </a:rPr>
              <a:t>2020</a:t>
            </a:r>
          </a:p>
          <a:p>
            <a:pPr rtl="0"/>
            <a:endParaRPr lang="el-GR" dirty="0"/>
          </a:p>
        </p:txBody>
      </p:sp>
      <p:sp>
        <p:nvSpPr>
          <p:cNvPr id="14" name="Ορθογώνιο 13">
            <a:extLst>
              <a:ext uri="{FF2B5EF4-FFF2-40B4-BE49-F238E27FC236}">
                <a16:creationId xmlns="" xmlns:a16="http://schemas.microsoft.com/office/drawing/2014/main" id="{C20C741F-0826-4AB6-A92E-AB4EB50216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Ορθογώνιο 3">
            <a:extLst>
              <a:ext uri="{FF2B5EF4-FFF2-40B4-BE49-F238E27FC236}">
                <a16:creationId xmlns="" xmlns:a16="http://schemas.microsoft.com/office/drawing/2014/main" id="{F5D34DC5-73F7-49C2-A8E2-5735834988C7}"/>
              </a:ext>
            </a:extLst>
          </p:cNvPr>
          <p:cNvSpPr/>
          <p:nvPr/>
        </p:nvSpPr>
        <p:spPr>
          <a:xfrm>
            <a:off x="6096000" y="5909481"/>
            <a:ext cx="5518245"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Υπότιτλος 2">
            <a:extLst>
              <a:ext uri="{FF2B5EF4-FFF2-40B4-BE49-F238E27FC236}">
                <a16:creationId xmlns="" xmlns:a16="http://schemas.microsoft.com/office/drawing/2014/main" id="{0E25DF14-B6B6-4D1D-9E77-47E3293BE46A}"/>
              </a:ext>
            </a:extLst>
          </p:cNvPr>
          <p:cNvSpPr txBox="1">
            <a:spLocks/>
          </p:cNvSpPr>
          <p:nvPr/>
        </p:nvSpPr>
        <p:spPr>
          <a:xfrm>
            <a:off x="6088087" y="5889248"/>
            <a:ext cx="5719864" cy="9144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75000"/>
                    <a:lumOff val="25000"/>
                  </a:schemeClr>
                </a:solidFill>
                <a:latin typeface="+mn-lt"/>
                <a:ea typeface="+mn-ea"/>
                <a:cs typeface="+mn-cs"/>
              </a:defRPr>
            </a:lvl9pPr>
          </a:lstStyle>
          <a:p>
            <a:r>
              <a:rPr lang="el-GR" dirty="0">
                <a:solidFill>
                  <a:schemeClr val="tx1"/>
                </a:solidFill>
              </a:rPr>
              <a:t>ΑΘΑΝΑΣΟΠΟΥΛΟΥ ΜΑΡΙΑ | ΦΟΙΤΗΤΡΙΑ ΕΚΠ. ΠΟΛΙΤΙΚΟΣ ΜΗΧΑΝΙΚΟΣ</a:t>
            </a:r>
          </a:p>
        </p:txBody>
      </p:sp>
    </p:spTree>
    <p:extLst>
      <p:ext uri="{BB962C8B-B14F-4D97-AF65-F5344CB8AC3E}">
        <p14:creationId xmlns:p14="http://schemas.microsoft.com/office/powerpoint/2010/main" val="2745828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ΑΨΙΔΩΜΑΤΑ</a:t>
            </a:r>
          </a:p>
        </p:txBody>
      </p:sp>
      <p:pic>
        <p:nvPicPr>
          <p:cNvPr id="10" name="Εικόνα 9">
            <a:extLst>
              <a:ext uri="{FF2B5EF4-FFF2-40B4-BE49-F238E27FC236}">
                <a16:creationId xmlns="" xmlns:a16="http://schemas.microsoft.com/office/drawing/2014/main" id="{63682F3C-21A5-4430-8F73-E7AB2690B5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contrast="-68000"/>
                    </a14:imgEffect>
                  </a14:imgLayer>
                </a14:imgProps>
              </a:ext>
            </a:extLst>
          </a:blip>
          <a:stretch>
            <a:fillRect/>
          </a:stretch>
        </p:blipFill>
        <p:spPr>
          <a:xfrm>
            <a:off x="3626705" y="6321132"/>
            <a:ext cx="8260396" cy="536867"/>
          </a:xfrm>
          <a:prstGeom prst="rect">
            <a:avLst/>
          </a:prstGeom>
          <a:solidFill>
            <a:schemeClr val="tx1">
              <a:alpha val="3000"/>
            </a:schemeClr>
          </a:solidFill>
        </p:spPr>
      </p:pic>
      <p:sp>
        <p:nvSpPr>
          <p:cNvPr id="13" name="TextBox 12">
            <a:extLst>
              <a:ext uri="{FF2B5EF4-FFF2-40B4-BE49-F238E27FC236}">
                <a16:creationId xmlns="" xmlns:a16="http://schemas.microsoft.com/office/drawing/2014/main" id="{2160BB1B-B25D-4F05-A860-CB83E9551392}"/>
              </a:ext>
            </a:extLst>
          </p:cNvPr>
          <p:cNvSpPr txBox="1"/>
          <p:nvPr/>
        </p:nvSpPr>
        <p:spPr>
          <a:xfrm>
            <a:off x="3626704" y="6321132"/>
            <a:ext cx="8260396" cy="523220"/>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ΑΨΙΔΩΜΑΤΑ </a:t>
            </a:r>
            <a:endParaRPr lang="el-GR" sz="4000" dirty="0">
              <a:latin typeface="Calibri" panose="020F0502020204030204" pitchFamily="34" charset="0"/>
              <a:cs typeface="Calibri" panose="020F0502020204030204" pitchFamily="34" charset="0"/>
            </a:endParaRP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4"/>
          <a:srcRect/>
          <a:stretch/>
        </p:blipFill>
        <p:spPr>
          <a:xfrm>
            <a:off x="3844191" y="850795"/>
            <a:ext cx="7724957" cy="5156409"/>
          </a:xfrm>
        </p:spPr>
      </p:pic>
    </p:spTree>
    <p:extLst>
      <p:ext uri="{BB962C8B-B14F-4D97-AF65-F5344CB8AC3E}">
        <p14:creationId xmlns:p14="http://schemas.microsoft.com/office/powerpoint/2010/main" val="2100210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ΑΨΙΔΩΜΑΤΑ</a:t>
            </a: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2"/>
          <a:stretch>
            <a:fillRect/>
          </a:stretch>
        </p:blipFill>
        <p:spPr>
          <a:xfrm>
            <a:off x="3688523" y="735150"/>
            <a:ext cx="8044032" cy="5387700"/>
          </a:xfrm>
        </p:spPr>
      </p:pic>
    </p:spTree>
    <p:extLst>
      <p:ext uri="{BB962C8B-B14F-4D97-AF65-F5344CB8AC3E}">
        <p14:creationId xmlns:p14="http://schemas.microsoft.com/office/powerpoint/2010/main" val="332086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ΑΨΙΔΩΜΑΤΑ</a:t>
            </a:r>
          </a:p>
        </p:txBody>
      </p:sp>
      <p:pic>
        <p:nvPicPr>
          <p:cNvPr id="10" name="Εικόνα 9">
            <a:extLst>
              <a:ext uri="{FF2B5EF4-FFF2-40B4-BE49-F238E27FC236}">
                <a16:creationId xmlns="" xmlns:a16="http://schemas.microsoft.com/office/drawing/2014/main" id="{63682F3C-21A5-4430-8F73-E7AB2690B5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contrast="-68000"/>
                    </a14:imgEffect>
                  </a14:imgLayer>
                </a14:imgProps>
              </a:ext>
            </a:extLst>
          </a:blip>
          <a:stretch>
            <a:fillRect/>
          </a:stretch>
        </p:blipFill>
        <p:spPr>
          <a:xfrm>
            <a:off x="3626705" y="6277924"/>
            <a:ext cx="8260396" cy="580075"/>
          </a:xfrm>
          <a:prstGeom prst="rect">
            <a:avLst/>
          </a:prstGeom>
          <a:solidFill>
            <a:schemeClr val="tx1">
              <a:alpha val="3000"/>
            </a:schemeClr>
          </a:solidFill>
        </p:spPr>
      </p:pic>
      <p:sp>
        <p:nvSpPr>
          <p:cNvPr id="13" name="TextBox 12">
            <a:extLst>
              <a:ext uri="{FF2B5EF4-FFF2-40B4-BE49-F238E27FC236}">
                <a16:creationId xmlns="" xmlns:a16="http://schemas.microsoft.com/office/drawing/2014/main" id="{2160BB1B-B25D-4F05-A860-CB83E9551392}"/>
              </a:ext>
            </a:extLst>
          </p:cNvPr>
          <p:cNvSpPr txBox="1"/>
          <p:nvPr/>
        </p:nvSpPr>
        <p:spPr>
          <a:xfrm>
            <a:off x="3613122" y="6277925"/>
            <a:ext cx="8260396" cy="954107"/>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ΕΣΩΤΕΡΙΚΗ ΚΑΜΑΡΑ</a:t>
            </a:r>
          </a:p>
          <a:p>
            <a:pPr algn="ctr"/>
            <a:endParaRPr lang="el-GR" sz="2800" dirty="0">
              <a:solidFill>
                <a:schemeClr val="bg1"/>
              </a:solidFill>
              <a:latin typeface="Calibri" panose="020F0502020204030204" pitchFamily="34" charset="0"/>
              <a:cs typeface="Calibri" panose="020F0502020204030204" pitchFamily="34" charset="0"/>
            </a:endParaRPr>
          </a:p>
        </p:txBody>
      </p:sp>
      <p:pic>
        <p:nvPicPr>
          <p:cNvPr id="8" name="Θέση περιεχομένου 7">
            <a:extLst>
              <a:ext uri="{FF2B5EF4-FFF2-40B4-BE49-F238E27FC236}">
                <a16:creationId xmlns="" xmlns:a16="http://schemas.microsoft.com/office/drawing/2014/main" id="{D8B75EA6-97A8-401D-884E-44F2CFDFD3DF}"/>
              </a:ext>
            </a:extLst>
          </p:cNvPr>
          <p:cNvPicPr>
            <a:picLocks noGrp="1" noChangeAspect="1"/>
          </p:cNvPicPr>
          <p:nvPr>
            <p:ph idx="1"/>
          </p:nvPr>
        </p:nvPicPr>
        <p:blipFill>
          <a:blip r:embed="rId4"/>
          <a:stretch>
            <a:fillRect/>
          </a:stretch>
        </p:blipFill>
        <p:spPr>
          <a:xfrm>
            <a:off x="3859894" y="532563"/>
            <a:ext cx="7766852" cy="5543605"/>
          </a:xfrm>
        </p:spPr>
      </p:pic>
    </p:spTree>
    <p:extLst>
      <p:ext uri="{BB962C8B-B14F-4D97-AF65-F5344CB8AC3E}">
        <p14:creationId xmlns:p14="http://schemas.microsoft.com/office/powerpoint/2010/main" val="312706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ΠΥΡΓΟΙ</a:t>
            </a:r>
          </a:p>
        </p:txBody>
      </p:sp>
      <p:pic>
        <p:nvPicPr>
          <p:cNvPr id="5" name="Θέση περιεχομένου 4">
            <a:extLst>
              <a:ext uri="{FF2B5EF4-FFF2-40B4-BE49-F238E27FC236}">
                <a16:creationId xmlns="" xmlns:a16="http://schemas.microsoft.com/office/drawing/2014/main" id="{37B303C8-AFE4-49AA-B038-08D054E2E86B}"/>
              </a:ext>
            </a:extLst>
          </p:cNvPr>
          <p:cNvPicPr>
            <a:picLocks noGrp="1" noChangeAspect="1"/>
          </p:cNvPicPr>
          <p:nvPr>
            <p:ph idx="1"/>
          </p:nvPr>
        </p:nvPicPr>
        <p:blipFill>
          <a:blip r:embed="rId2"/>
          <a:srcRect/>
          <a:stretch/>
        </p:blipFill>
        <p:spPr>
          <a:xfrm>
            <a:off x="4114800" y="1123644"/>
            <a:ext cx="7219665" cy="4601183"/>
          </a:xfrm>
          <a:solidFill>
            <a:schemeClr val="bg2">
              <a:lumMod val="40000"/>
              <a:lumOff val="60000"/>
              <a:alpha val="0"/>
            </a:schemeClr>
          </a:solidFill>
        </p:spPr>
      </p:pic>
      <p:sp>
        <p:nvSpPr>
          <p:cNvPr id="3" name="TextBox 2">
            <a:extLst>
              <a:ext uri="{FF2B5EF4-FFF2-40B4-BE49-F238E27FC236}">
                <a16:creationId xmlns="" xmlns:a16="http://schemas.microsoft.com/office/drawing/2014/main" id="{A9497CCA-BAC0-4E31-9F2F-41CDAB5E8141}"/>
              </a:ext>
            </a:extLst>
          </p:cNvPr>
          <p:cNvSpPr txBox="1"/>
          <p:nvPr/>
        </p:nvSpPr>
        <p:spPr>
          <a:xfrm>
            <a:off x="4114800" y="1302598"/>
            <a:ext cx="7219665" cy="3970318"/>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ΤΑ ΤΕΙΧΗ ΕΝΙΣΧΥΟΝΤΑΙ ΜΕ ΠΥΡΓΟΥΣ ΔΙΑΦΟΡΩΝ ΣΧΗΜΑΤΩΝ. </a:t>
            </a:r>
          </a:p>
          <a:p>
            <a:pPr algn="ctr"/>
            <a:r>
              <a:rPr lang="el-GR" sz="2800" dirty="0">
                <a:latin typeface="Calibri" panose="020F0502020204030204" pitchFamily="34" charset="0"/>
                <a:cs typeface="Calibri" panose="020F0502020204030204" pitchFamily="34" charset="0"/>
              </a:rPr>
              <a:t>ΣΗΜΕΡΑ ΔΙΑΤΗΡΟΥΝΤΑΙ 5 ΠΥΡΓΟΙ ΚΑΙ ΤΑ ΙΧΝΗ ΑΛΛΩΝ 2. ΟΙ 3 ΠΥΡΓΟΙ ΕΊΝΑΙ ΔΙΑΜΟΡΦΩΜΕΝΟΙ ΣΕ 2 ΕΠΙΠΕΔΑ ΕΚΕΙΝΟ ΤΟΥ ΕΣΩΤΕΡΙΚΟΥ ΕΔΑΦΟΥΣ ΚΑΙ ΤΟΥ ΠΕΡΙΔΡΟΜΟΥ.</a:t>
            </a:r>
            <a:r>
              <a:rPr lang="el-GR" dirty="0"/>
              <a:t> </a:t>
            </a:r>
            <a:r>
              <a:rPr lang="el-GR" sz="2800" dirty="0">
                <a:latin typeface="Calibri" panose="020F0502020204030204" pitchFamily="34" charset="0"/>
                <a:cs typeface="Calibri" panose="020F0502020204030204" pitchFamily="34" charset="0"/>
              </a:rPr>
              <a:t>Ο ΠΥΡΓΟΣ ΠΟΥ ΥΨΩΝΕΤΑΙ ΣΤΗΝ ΝΟΤΙΟΑΝΑΤΟΛΙΚΗ ΓΩΝΙΑ ΕΊΝΑΙ Η ΠΑΛΑΙΟΤΕΡΗ ΟΧΥΡΩΜΑΤΙΚΗ ΚΑΤΑΣΚΕΥΗ ΤΟΥ ΚΑΣΤΡΟΥ ΚΑΙ ΛΕΙΤΟΥΡΓΟΥΣΕ ΩΣ ΑΚΡΟΠΥΡΓΙΟ.</a:t>
            </a:r>
          </a:p>
        </p:txBody>
      </p:sp>
    </p:spTree>
    <p:extLst>
      <p:ext uri="{BB962C8B-B14F-4D97-AF65-F5344CB8AC3E}">
        <p14:creationId xmlns:p14="http://schemas.microsoft.com/office/powerpoint/2010/main" val="45642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ΠΥΡΓΟΙ</a:t>
            </a:r>
          </a:p>
        </p:txBody>
      </p:sp>
      <p:pic>
        <p:nvPicPr>
          <p:cNvPr id="10" name="Εικόνα 9">
            <a:extLst>
              <a:ext uri="{FF2B5EF4-FFF2-40B4-BE49-F238E27FC236}">
                <a16:creationId xmlns="" xmlns:a16="http://schemas.microsoft.com/office/drawing/2014/main" id="{63682F3C-21A5-4430-8F73-E7AB2690B5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contrast="-68000"/>
                    </a14:imgEffect>
                  </a14:imgLayer>
                </a14:imgProps>
              </a:ext>
            </a:extLst>
          </a:blip>
          <a:stretch>
            <a:fillRect/>
          </a:stretch>
        </p:blipFill>
        <p:spPr>
          <a:xfrm>
            <a:off x="3626705" y="6321132"/>
            <a:ext cx="8260396" cy="536867"/>
          </a:xfrm>
          <a:prstGeom prst="rect">
            <a:avLst/>
          </a:prstGeom>
          <a:solidFill>
            <a:schemeClr val="tx1">
              <a:alpha val="3000"/>
            </a:schemeClr>
          </a:solidFill>
        </p:spPr>
      </p:pic>
      <p:sp>
        <p:nvSpPr>
          <p:cNvPr id="13" name="TextBox 12">
            <a:extLst>
              <a:ext uri="{FF2B5EF4-FFF2-40B4-BE49-F238E27FC236}">
                <a16:creationId xmlns="" xmlns:a16="http://schemas.microsoft.com/office/drawing/2014/main" id="{2160BB1B-B25D-4F05-A860-CB83E9551392}"/>
              </a:ext>
            </a:extLst>
          </p:cNvPr>
          <p:cNvSpPr txBox="1"/>
          <p:nvPr/>
        </p:nvSpPr>
        <p:spPr>
          <a:xfrm>
            <a:off x="3626704" y="6321132"/>
            <a:ext cx="8260396" cy="523220"/>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ΝΟΤΙΟΑΝΑΤΟΛΙΚΟΣ ΑΚΡΟΠΥΡΓΟΣ</a:t>
            </a:r>
            <a:endParaRPr lang="el-GR" sz="4000" dirty="0">
              <a:latin typeface="Calibri" panose="020F0502020204030204" pitchFamily="34" charset="0"/>
              <a:cs typeface="Calibri" panose="020F0502020204030204" pitchFamily="34" charset="0"/>
            </a:endParaRP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4"/>
          <a:srcRect/>
          <a:stretch/>
        </p:blipFill>
        <p:spPr>
          <a:xfrm>
            <a:off x="3870695" y="988665"/>
            <a:ext cx="7311285" cy="4871143"/>
          </a:xfrm>
        </p:spPr>
      </p:pic>
    </p:spTree>
    <p:extLst>
      <p:ext uri="{BB962C8B-B14F-4D97-AF65-F5344CB8AC3E}">
        <p14:creationId xmlns:p14="http://schemas.microsoft.com/office/powerpoint/2010/main" val="3523070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ΠΥΡΓΟΙ</a:t>
            </a:r>
          </a:p>
        </p:txBody>
      </p:sp>
      <p:pic>
        <p:nvPicPr>
          <p:cNvPr id="10" name="Εικόνα 9">
            <a:extLst>
              <a:ext uri="{FF2B5EF4-FFF2-40B4-BE49-F238E27FC236}">
                <a16:creationId xmlns="" xmlns:a16="http://schemas.microsoft.com/office/drawing/2014/main" id="{63682F3C-21A5-4430-8F73-E7AB2690B5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contrast="-68000"/>
                    </a14:imgEffect>
                  </a14:imgLayer>
                </a14:imgProps>
              </a:ext>
            </a:extLst>
          </a:blip>
          <a:stretch>
            <a:fillRect/>
          </a:stretch>
        </p:blipFill>
        <p:spPr>
          <a:xfrm>
            <a:off x="3626705" y="6321132"/>
            <a:ext cx="8260396" cy="536867"/>
          </a:xfrm>
          <a:prstGeom prst="rect">
            <a:avLst/>
          </a:prstGeom>
          <a:solidFill>
            <a:schemeClr val="tx1">
              <a:alpha val="3000"/>
            </a:schemeClr>
          </a:solidFill>
        </p:spPr>
      </p:pic>
      <p:sp>
        <p:nvSpPr>
          <p:cNvPr id="13" name="TextBox 12">
            <a:extLst>
              <a:ext uri="{FF2B5EF4-FFF2-40B4-BE49-F238E27FC236}">
                <a16:creationId xmlns="" xmlns:a16="http://schemas.microsoft.com/office/drawing/2014/main" id="{2160BB1B-B25D-4F05-A860-CB83E9551392}"/>
              </a:ext>
            </a:extLst>
          </p:cNvPr>
          <p:cNvSpPr txBox="1"/>
          <p:nvPr/>
        </p:nvSpPr>
        <p:spPr>
          <a:xfrm>
            <a:off x="3626704" y="6321132"/>
            <a:ext cx="8260396" cy="523220"/>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ΝΟΤΙΟΑΝΑΤΟΛΙΚΟΣ ΑΚΡΟΠΥΡΓΟΣ</a:t>
            </a:r>
            <a:endParaRPr lang="el-GR" sz="4000" dirty="0">
              <a:latin typeface="Calibri" panose="020F0502020204030204" pitchFamily="34" charset="0"/>
              <a:cs typeface="Calibri" panose="020F0502020204030204" pitchFamily="34" charset="0"/>
            </a:endParaRP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4"/>
          <a:srcRect/>
          <a:stretch/>
        </p:blipFill>
        <p:spPr>
          <a:xfrm>
            <a:off x="3877541" y="988665"/>
            <a:ext cx="7297592" cy="4871143"/>
          </a:xfrm>
        </p:spPr>
      </p:pic>
    </p:spTree>
    <p:extLst>
      <p:ext uri="{BB962C8B-B14F-4D97-AF65-F5344CB8AC3E}">
        <p14:creationId xmlns:p14="http://schemas.microsoft.com/office/powerpoint/2010/main" val="557734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
            </a:r>
            <a:br>
              <a:rPr lang="el-GR" sz="3200" dirty="0"/>
            </a:br>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endParaRPr lang="el-GR" sz="3200" dirty="0"/>
          </a:p>
        </p:txBody>
      </p:sp>
      <p:pic>
        <p:nvPicPr>
          <p:cNvPr id="10" name="Εικόνα 9">
            <a:extLst>
              <a:ext uri="{FF2B5EF4-FFF2-40B4-BE49-F238E27FC236}">
                <a16:creationId xmlns="" xmlns:a16="http://schemas.microsoft.com/office/drawing/2014/main" id="{63682F3C-21A5-4430-8F73-E7AB2690B5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contrast="-68000"/>
                    </a14:imgEffect>
                  </a14:imgLayer>
                </a14:imgProps>
              </a:ext>
            </a:extLst>
          </a:blip>
          <a:stretch>
            <a:fillRect/>
          </a:stretch>
        </p:blipFill>
        <p:spPr>
          <a:xfrm>
            <a:off x="3626705" y="6202016"/>
            <a:ext cx="8260396" cy="655983"/>
          </a:xfrm>
          <a:prstGeom prst="rect">
            <a:avLst/>
          </a:prstGeom>
          <a:solidFill>
            <a:schemeClr val="tx1">
              <a:alpha val="3000"/>
            </a:schemeClr>
          </a:solidFill>
        </p:spPr>
      </p:pic>
      <p:sp>
        <p:nvSpPr>
          <p:cNvPr id="13" name="TextBox 12">
            <a:extLst>
              <a:ext uri="{FF2B5EF4-FFF2-40B4-BE49-F238E27FC236}">
                <a16:creationId xmlns="" xmlns:a16="http://schemas.microsoft.com/office/drawing/2014/main" id="{2160BB1B-B25D-4F05-A860-CB83E9551392}"/>
              </a:ext>
            </a:extLst>
          </p:cNvPr>
          <p:cNvSpPr txBox="1"/>
          <p:nvPr/>
        </p:nvSpPr>
        <p:spPr>
          <a:xfrm>
            <a:off x="3759227" y="6334780"/>
            <a:ext cx="8260396" cy="523220"/>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ΝΟΤΙΟΔΥΤΙΚΟ ΤΜΗΜΑ ΤΕΙΧΩΝ</a:t>
            </a:r>
            <a:endParaRPr lang="el-GR" sz="5400" dirty="0">
              <a:latin typeface="Calibri" panose="020F0502020204030204" pitchFamily="34" charset="0"/>
              <a:cs typeface="Calibri" panose="020F0502020204030204" pitchFamily="34" charset="0"/>
            </a:endParaRP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4"/>
          <a:srcRect/>
          <a:stretch/>
        </p:blipFill>
        <p:spPr>
          <a:xfrm>
            <a:off x="4385396" y="1284044"/>
            <a:ext cx="6743013" cy="4280768"/>
          </a:xfrm>
        </p:spPr>
      </p:pic>
    </p:spTree>
    <p:extLst>
      <p:ext uri="{BB962C8B-B14F-4D97-AF65-F5344CB8AC3E}">
        <p14:creationId xmlns:p14="http://schemas.microsoft.com/office/powerpoint/2010/main" val="21449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ΠΥΡΓΟΙ</a:t>
            </a:r>
          </a:p>
        </p:txBody>
      </p:sp>
      <p:pic>
        <p:nvPicPr>
          <p:cNvPr id="10" name="Εικόνα 9">
            <a:extLst>
              <a:ext uri="{FF2B5EF4-FFF2-40B4-BE49-F238E27FC236}">
                <a16:creationId xmlns="" xmlns:a16="http://schemas.microsoft.com/office/drawing/2014/main" id="{63682F3C-21A5-4430-8F73-E7AB2690B5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contrast="-68000"/>
                    </a14:imgEffect>
                  </a14:imgLayer>
                </a14:imgProps>
              </a:ext>
            </a:extLst>
          </a:blip>
          <a:stretch>
            <a:fillRect/>
          </a:stretch>
        </p:blipFill>
        <p:spPr>
          <a:xfrm>
            <a:off x="3790577" y="6387789"/>
            <a:ext cx="8260396" cy="523220"/>
          </a:xfrm>
          <a:prstGeom prst="rect">
            <a:avLst/>
          </a:prstGeom>
          <a:solidFill>
            <a:schemeClr val="tx1">
              <a:alpha val="3000"/>
            </a:schemeClr>
          </a:solidFill>
        </p:spPr>
      </p:pic>
      <p:sp>
        <p:nvSpPr>
          <p:cNvPr id="13" name="TextBox 12">
            <a:extLst>
              <a:ext uri="{FF2B5EF4-FFF2-40B4-BE49-F238E27FC236}">
                <a16:creationId xmlns="" xmlns:a16="http://schemas.microsoft.com/office/drawing/2014/main" id="{2160BB1B-B25D-4F05-A860-CB83E9551392}"/>
              </a:ext>
            </a:extLst>
          </p:cNvPr>
          <p:cNvSpPr txBox="1"/>
          <p:nvPr/>
        </p:nvSpPr>
        <p:spPr>
          <a:xfrm>
            <a:off x="3790577" y="6408149"/>
            <a:ext cx="8260396" cy="523220"/>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ΒΟΡΕΙΟΔΥΤΙΚΟΣ ΠΥΡΓΟΣ</a:t>
            </a: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4"/>
          <a:srcRect/>
          <a:stretch/>
        </p:blipFill>
        <p:spPr>
          <a:xfrm>
            <a:off x="4585915" y="984286"/>
            <a:ext cx="6669720" cy="4880283"/>
          </a:xfrm>
        </p:spPr>
      </p:pic>
    </p:spTree>
    <p:extLst>
      <p:ext uri="{BB962C8B-B14F-4D97-AF65-F5344CB8AC3E}">
        <p14:creationId xmlns:p14="http://schemas.microsoft.com/office/powerpoint/2010/main" val="13421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ΤΟΠΟΓΡΑΦΙΚΟ ΣΧΕΔΙΟ</a:t>
            </a:r>
          </a:p>
        </p:txBody>
      </p:sp>
      <p:pic>
        <p:nvPicPr>
          <p:cNvPr id="7" name="Θέση περιεχομένου 6">
            <a:extLst>
              <a:ext uri="{FF2B5EF4-FFF2-40B4-BE49-F238E27FC236}">
                <a16:creationId xmlns="" xmlns:a16="http://schemas.microsoft.com/office/drawing/2014/main" id="{8C5BC739-31EE-4B25-B747-4DEFDC488DBF}"/>
              </a:ext>
            </a:extLst>
          </p:cNvPr>
          <p:cNvPicPr>
            <a:picLocks noGrp="1" noChangeAspect="1"/>
          </p:cNvPicPr>
          <p:nvPr>
            <p:ph idx="1"/>
          </p:nvPr>
        </p:nvPicPr>
        <p:blipFill rotWithShape="1">
          <a:blip r:embed="rId2"/>
          <a:srcRect l="22295" t="18942" r="24444" b="11137"/>
          <a:stretch/>
        </p:blipFill>
        <p:spPr>
          <a:xfrm>
            <a:off x="3988904" y="542708"/>
            <a:ext cx="7566992" cy="5585161"/>
          </a:xfrm>
        </p:spPr>
      </p:pic>
    </p:spTree>
    <p:extLst>
      <p:ext uri="{BB962C8B-B14F-4D97-AF65-F5344CB8AC3E}">
        <p14:creationId xmlns:p14="http://schemas.microsoft.com/office/powerpoint/2010/main" val="428666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ΦΑΣΕΙΣ ΚΑΤΑΣΚΕΥΗΣ ΤΟΥ ΚΑΣΤΡΟΥ</a:t>
            </a:r>
          </a:p>
        </p:txBody>
      </p:sp>
      <p:pic>
        <p:nvPicPr>
          <p:cNvPr id="8" name="Θέση περιεχομένου 7">
            <a:extLst>
              <a:ext uri="{FF2B5EF4-FFF2-40B4-BE49-F238E27FC236}">
                <a16:creationId xmlns="" xmlns:a16="http://schemas.microsoft.com/office/drawing/2014/main" id="{EF8BE70B-115E-40FA-82B9-2238ACEC444D}"/>
              </a:ext>
            </a:extLst>
          </p:cNvPr>
          <p:cNvPicPr>
            <a:picLocks noGrp="1" noChangeAspect="1"/>
          </p:cNvPicPr>
          <p:nvPr>
            <p:ph idx="1"/>
          </p:nvPr>
        </p:nvPicPr>
        <p:blipFill rotWithShape="1">
          <a:blip r:embed="rId2"/>
          <a:srcRect l="11969" t="14773" r="16111" b="8560"/>
          <a:stretch/>
        </p:blipFill>
        <p:spPr>
          <a:xfrm>
            <a:off x="3494885" y="858507"/>
            <a:ext cx="8577845" cy="5140985"/>
          </a:xfrm>
        </p:spPr>
      </p:pic>
    </p:spTree>
    <p:extLst>
      <p:ext uri="{BB962C8B-B14F-4D97-AF65-F5344CB8AC3E}">
        <p14:creationId xmlns:p14="http://schemas.microsoft.com/office/powerpoint/2010/main" val="176185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Ορθογώνιο 12">
            <a:extLst>
              <a:ext uri="{FF2B5EF4-FFF2-40B4-BE49-F238E27FC236}">
                <a16:creationId xmlns="" xmlns:a16="http://schemas.microsoft.com/office/drawing/2014/main" id="{0F9DE327-AEAE-44B2-8483-660A265AE3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Ορθογώνιο 14">
            <a:extLst>
              <a:ext uri="{FF2B5EF4-FFF2-40B4-BE49-F238E27FC236}">
                <a16:creationId xmlns="" xmlns:a16="http://schemas.microsoft.com/office/drawing/2014/main" id="{C1492CA2-7E37-4577-8E02-1E79AE7EED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a:extLst>
              <a:ext uri="{FF2B5EF4-FFF2-40B4-BE49-F238E27FC236}">
                <a16:creationId xmlns="" xmlns:a16="http://schemas.microsoft.com/office/drawing/2014/main" id="{72110722-2775-4A70-8182-7C215D42C9B2}"/>
              </a:ext>
            </a:extLst>
          </p:cNvPr>
          <p:cNvSpPr>
            <a:spLocks noGrp="1"/>
          </p:cNvSpPr>
          <p:nvPr>
            <p:ph type="title"/>
          </p:nvPr>
        </p:nvSpPr>
        <p:spPr>
          <a:xfrm>
            <a:off x="0" y="891825"/>
            <a:ext cx="2947482" cy="4601183"/>
          </a:xfrm>
        </p:spPr>
        <p:txBody>
          <a:bodyPr rtlCol="0">
            <a:normAutofit/>
          </a:bodyPr>
          <a:lstStyle/>
          <a:p>
            <a:pPr rtl="0"/>
            <a:r>
              <a:rPr lang="el-GR" dirty="0"/>
              <a:t>ΛΙΓΑ ΛΟΓΙΑ …</a:t>
            </a:r>
          </a:p>
        </p:txBody>
      </p:sp>
      <p:sp>
        <p:nvSpPr>
          <p:cNvPr id="17" name="Ορθογώνιο 16">
            <a:extLst>
              <a:ext uri="{FF2B5EF4-FFF2-40B4-BE49-F238E27FC236}">
                <a16:creationId xmlns="" xmlns:a16="http://schemas.microsoft.com/office/drawing/2014/main" id="{87ACB9FA-C8E8-43F1-868B-D328ECFC31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Θέση περιεχομένου 5">
            <a:extLst>
              <a:ext uri="{FF2B5EF4-FFF2-40B4-BE49-F238E27FC236}">
                <a16:creationId xmlns="" xmlns:a16="http://schemas.microsoft.com/office/drawing/2014/main" id="{4509C5F6-05BF-4667-B711-E85E875C6B78}"/>
              </a:ext>
            </a:extLst>
          </p:cNvPr>
          <p:cNvPicPr>
            <a:picLocks noGrp="1" noChangeAspect="1"/>
          </p:cNvPicPr>
          <p:nvPr>
            <p:ph idx="1"/>
          </p:nvPr>
        </p:nvPicPr>
        <p:blipFill>
          <a:blip r:embed="rId3"/>
          <a:stretch>
            <a:fillRect/>
          </a:stretch>
        </p:blipFill>
        <p:spPr>
          <a:xfrm>
            <a:off x="1006474" y="1108075"/>
            <a:ext cx="6901773" cy="4601182"/>
          </a:xfrm>
        </p:spPr>
      </p:pic>
      <p:sp>
        <p:nvSpPr>
          <p:cNvPr id="7" name="TextBox 6">
            <a:extLst>
              <a:ext uri="{FF2B5EF4-FFF2-40B4-BE49-F238E27FC236}">
                <a16:creationId xmlns="" xmlns:a16="http://schemas.microsoft.com/office/drawing/2014/main" id="{EA278B92-95A3-44B9-A304-F7DB363A9EE0}"/>
              </a:ext>
            </a:extLst>
          </p:cNvPr>
          <p:cNvSpPr txBox="1"/>
          <p:nvPr/>
        </p:nvSpPr>
        <p:spPr>
          <a:xfrm>
            <a:off x="1168020" y="1199927"/>
            <a:ext cx="6578680" cy="4401205"/>
          </a:xfrm>
          <a:prstGeom prst="rect">
            <a:avLst/>
          </a:prstGeom>
          <a:solidFill>
            <a:schemeClr val="accent1">
              <a:alpha val="84000"/>
            </a:schemeClr>
          </a:solidFill>
        </p:spPr>
        <p:txBody>
          <a:bodyPr wrap="square" rtlCol="0">
            <a:spAutoFit/>
          </a:bodyPr>
          <a:lstStyle/>
          <a:p>
            <a:pPr algn="ctr"/>
            <a:r>
              <a:rPr lang="el-GR" sz="2800" dirty="0">
                <a:solidFill>
                  <a:schemeClr val="bg1"/>
                </a:solidFill>
                <a:latin typeface="Calibri" panose="020F0502020204030204" pitchFamily="34" charset="0"/>
                <a:cs typeface="Calibri" panose="020F0502020204030204" pitchFamily="34" charset="0"/>
              </a:rPr>
              <a:t>ΤΟ ΚΑΣΤΡΟ ΤΗΣ ΑΝΔΡΟΥΣΑΣ ΕΊΝΑΙ ΜΕΣΑΙΩΝΙΚΟ ΚΤΙΣΜΑ ΤΟΥ 13ΟΥ ΑΙΩΝΑ         (ΧΤΙΣΤΗΚΕ ΠΕΡΙ ΤΟ 1250 μ.Χ) ΤΑ ΕΡΕΙΠΙΑ ΤΟΥ ΟΠΟΙΟΥ ΔΙΑΣΩΖΟΝΤΑΙ ΣΕ ΣΧΕΤΙΚΑ ΚΑΛΗ ΚΑΤΑΣΤΑΣΗ. ΣΤΕΚΕΙ ΕΠΑΝΩ ΣΕ ΛΟΦΟ , ΠΛΗΣΙΟΝ ΤΟΥ ΟΜΩΝΥΜΟΥ ΧΩΡΙΟΥ ΤΟΥ ΝΟΜΟΥ ΜΕΣΣΗΝΙΑΣ , 21 ΧΙΛΙΟΜΕΤΡΑ ΑΠΌ ΤΗΝ ΚΑΛΑΜΑΤΑ. ΣΗΜΕΡΑ ΧΡΗΣΙΜΟΠΟΙΕΙΤΑΙ ΓΙΑ ΔΙΑΦΟΡΕΣ ΠΟΛΙΤΙΣΤΙΚΕΣ ΕΚΔΗΛΩΣΕΙΣ.</a:t>
            </a:r>
          </a:p>
        </p:txBody>
      </p:sp>
      <p:sp>
        <p:nvSpPr>
          <p:cNvPr id="9" name="Ορθογώνιο 8">
            <a:extLst>
              <a:ext uri="{FF2B5EF4-FFF2-40B4-BE49-F238E27FC236}">
                <a16:creationId xmlns="" xmlns:a16="http://schemas.microsoft.com/office/drawing/2014/main" id="{E35B6411-4475-47D7-97EF-C4367886CAAB}"/>
              </a:ext>
            </a:extLst>
          </p:cNvPr>
          <p:cNvSpPr/>
          <p:nvPr/>
        </p:nvSpPr>
        <p:spPr>
          <a:xfrm>
            <a:off x="9391474" y="1429182"/>
            <a:ext cx="2051908" cy="523220"/>
          </a:xfrm>
          <a:prstGeom prst="rect">
            <a:avLst/>
          </a:prstGeom>
        </p:spPr>
        <p:txBody>
          <a:bodyPr wrap="none">
            <a:spAutoFit/>
          </a:bodyPr>
          <a:lstStyle/>
          <a:p>
            <a:r>
              <a:rPr lang="el-GR" sz="2800" dirty="0">
                <a:latin typeface="Calibri" panose="020F0502020204030204" pitchFamily="34" charset="0"/>
                <a:cs typeface="Calibri" panose="020F0502020204030204" pitchFamily="34" charset="0"/>
              </a:rPr>
              <a:t>ΛΙΓΑ ΛΟΓΙΑ…</a:t>
            </a:r>
          </a:p>
        </p:txBody>
      </p:sp>
    </p:spTree>
    <p:extLst>
      <p:ext uri="{BB962C8B-B14F-4D97-AF65-F5344CB8AC3E}">
        <p14:creationId xmlns:p14="http://schemas.microsoft.com/office/powerpoint/2010/main" val="2552862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ΟΨΕΙΣ ΚΑΣΤΡΟΥ</a:t>
            </a: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2"/>
          <a:srcRect/>
          <a:stretch/>
        </p:blipFill>
        <p:spPr>
          <a:xfrm>
            <a:off x="3870695" y="987142"/>
            <a:ext cx="7311285" cy="4874190"/>
          </a:xfrm>
        </p:spPr>
      </p:pic>
    </p:spTree>
    <p:extLst>
      <p:ext uri="{BB962C8B-B14F-4D97-AF65-F5344CB8AC3E}">
        <p14:creationId xmlns:p14="http://schemas.microsoft.com/office/powerpoint/2010/main" val="346907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ΟΨΕΙΣ ΚΑΣΤΡΟΥ</a:t>
            </a:r>
          </a:p>
        </p:txBody>
      </p:sp>
      <p:pic>
        <p:nvPicPr>
          <p:cNvPr id="6" name="Θέση περιεχομένου 5">
            <a:extLst>
              <a:ext uri="{FF2B5EF4-FFF2-40B4-BE49-F238E27FC236}">
                <a16:creationId xmlns="" xmlns:a16="http://schemas.microsoft.com/office/drawing/2014/main" id="{84A1144D-9C85-43A3-BFEF-2D869A620432}"/>
              </a:ext>
            </a:extLst>
          </p:cNvPr>
          <p:cNvPicPr>
            <a:picLocks noGrp="1" noChangeAspect="1"/>
          </p:cNvPicPr>
          <p:nvPr>
            <p:ph idx="1"/>
          </p:nvPr>
        </p:nvPicPr>
        <p:blipFill>
          <a:blip r:embed="rId2"/>
          <a:srcRect/>
          <a:stretch/>
        </p:blipFill>
        <p:spPr>
          <a:xfrm>
            <a:off x="3911638" y="1570199"/>
            <a:ext cx="7311285" cy="3717602"/>
          </a:xfrm>
        </p:spPr>
      </p:pic>
    </p:spTree>
    <p:extLst>
      <p:ext uri="{BB962C8B-B14F-4D97-AF65-F5344CB8AC3E}">
        <p14:creationId xmlns:p14="http://schemas.microsoft.com/office/powerpoint/2010/main" val="303822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ΑΝΑΣΤΥΛΩΣΗ ΚΑΙ ΑΠΟΚΑΤΑΣΤΑΣΗ ΤΩΝ ΑΝΑΤΟΛΙΚΩΝ ΤΕΙΧΩΝ.</a:t>
            </a:r>
          </a:p>
        </p:txBody>
      </p:sp>
      <p:pic>
        <p:nvPicPr>
          <p:cNvPr id="8" name="Θέση περιεχομένου 7">
            <a:extLst>
              <a:ext uri="{FF2B5EF4-FFF2-40B4-BE49-F238E27FC236}">
                <a16:creationId xmlns="" xmlns:a16="http://schemas.microsoft.com/office/drawing/2014/main" id="{65B13926-0CD8-45B0-8F3F-2D426A34CAA8}"/>
              </a:ext>
            </a:extLst>
          </p:cNvPr>
          <p:cNvPicPr>
            <a:picLocks noGrp="1" noChangeAspect="1"/>
          </p:cNvPicPr>
          <p:nvPr>
            <p:ph idx="1"/>
          </p:nvPr>
        </p:nvPicPr>
        <p:blipFill>
          <a:blip r:embed="rId2"/>
          <a:stretch>
            <a:fillRect/>
          </a:stretch>
        </p:blipFill>
        <p:spPr>
          <a:xfrm>
            <a:off x="3868738" y="982789"/>
            <a:ext cx="7315200" cy="4882896"/>
          </a:xfrm>
        </p:spPr>
      </p:pic>
      <p:sp>
        <p:nvSpPr>
          <p:cNvPr id="9" name="Ορθογώνιο 8">
            <a:extLst>
              <a:ext uri="{FF2B5EF4-FFF2-40B4-BE49-F238E27FC236}">
                <a16:creationId xmlns="" xmlns:a16="http://schemas.microsoft.com/office/drawing/2014/main" id="{0A7F6CA3-B97C-41A5-A729-049033D05F17}"/>
              </a:ext>
            </a:extLst>
          </p:cNvPr>
          <p:cNvSpPr/>
          <p:nvPr/>
        </p:nvSpPr>
        <p:spPr>
          <a:xfrm>
            <a:off x="4103960" y="1123837"/>
            <a:ext cx="6844755" cy="4592040"/>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 xmlns:a16="http://schemas.microsoft.com/office/drawing/2014/main" id="{33E59789-C345-49EC-AE05-B4FBC629AA0A}"/>
              </a:ext>
            </a:extLst>
          </p:cNvPr>
          <p:cNvSpPr txBox="1"/>
          <p:nvPr/>
        </p:nvSpPr>
        <p:spPr>
          <a:xfrm>
            <a:off x="4103960" y="1443841"/>
            <a:ext cx="7079977" cy="3970318"/>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ΤΟ 2012 ΥΛΟΠΟΙΗΘΗΚΕ ΤΟ ΕΡΓΟ ΤΟΥ Ο ΟΠΟΙΟΥ Η ΜΕΛΕΤΗ ΕΙΧΕ ΣΚΟΠΟ:</a:t>
            </a:r>
          </a:p>
          <a:p>
            <a:r>
              <a:rPr lang="el-GR" sz="2800" dirty="0">
                <a:latin typeface="Calibri" panose="020F0502020204030204" pitchFamily="34" charset="0"/>
                <a:cs typeface="Calibri" panose="020F0502020204030204" pitchFamily="34" charset="0"/>
              </a:rPr>
              <a:t>-ΣΤΕΡΕΩΤΙΚΕΣ ΕΠΕΜΒΑΣΕΙΣ ΣΤΟ ΝΟΤΙΟ ΤΕΙΧΟΣ</a:t>
            </a:r>
          </a:p>
          <a:p>
            <a:r>
              <a:rPr lang="el-GR" sz="2800" dirty="0">
                <a:latin typeface="Calibri" panose="020F0502020204030204" pitchFamily="34" charset="0"/>
                <a:cs typeface="Calibri" panose="020F0502020204030204" pitchFamily="34" charset="0"/>
              </a:rPr>
              <a:t>-ΑΠΟΚΑΤΑΣΤΑΣΗ ΤΟΥ ΝΟΤΙΟΑΝΑΤΟΛΙΚΟΥ   ΠΥΡΓΟΥ</a:t>
            </a:r>
          </a:p>
          <a:p>
            <a:r>
              <a:rPr lang="el-GR" sz="2800" dirty="0">
                <a:latin typeface="Calibri" panose="020F0502020204030204" pitchFamily="34" charset="0"/>
                <a:cs typeface="Calibri" panose="020F0502020204030204" pitchFamily="34" charset="0"/>
              </a:rPr>
              <a:t>-ΚΑΤΑΣΚΕΥΗ ΑΝΑΛΗΜΜΑΤΙΚΟΥ ΤΟΙΧΟΥ</a:t>
            </a:r>
          </a:p>
          <a:p>
            <a:r>
              <a:rPr lang="el-GR" sz="2800" dirty="0">
                <a:latin typeface="Calibri" panose="020F0502020204030204" pitchFamily="34" charset="0"/>
                <a:cs typeface="Calibri" panose="020F0502020204030204" pitchFamily="34" charset="0"/>
              </a:rPr>
              <a:t>-ΑΠΟΚΑΤΑΣΤΑΣΗ ΑΝΑΤΟΛΙΚΟΥ ΤΕΙΧΟΥΣ,ΒΟΡΕΙΟΥ ΤΜΗΜΑΤΟΣ,ΑΝΑΤΟΛΙΚΗΣ ΠΥΛΗΣ ΚΑΙ ΤΟΥ ΒΟΡΕΙΟΥ ΠΥΡΓΟΥ</a:t>
            </a:r>
            <a:endParaRPr lang="el-GR"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9819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993299F-3E8A-4BF7-9C3D-B9F22CF94C4E}"/>
              </a:ext>
            </a:extLst>
          </p:cNvPr>
          <p:cNvSpPr>
            <a:spLocks noGrp="1"/>
          </p:cNvSpPr>
          <p:nvPr>
            <p:ph type="ctrTitle"/>
          </p:nvPr>
        </p:nvSpPr>
        <p:spPr>
          <a:xfrm>
            <a:off x="1096352" y="2363724"/>
            <a:ext cx="7315200" cy="2130552"/>
          </a:xfrm>
        </p:spPr>
        <p:txBody>
          <a:bodyPr rtlCol="0">
            <a:normAutofit fontScale="90000"/>
          </a:bodyPr>
          <a:lstStyle/>
          <a:p>
            <a:pPr algn="ctr" rtl="0"/>
            <a:r>
              <a:rPr lang="el-GR" dirty="0">
                <a:solidFill>
                  <a:schemeClr val="tx1"/>
                </a:solidFill>
              </a:rPr>
              <a:t>ΣΥΜΠΕΡΑΣΜΑΤΑ</a:t>
            </a:r>
            <a:br>
              <a:rPr lang="el-GR" dirty="0">
                <a:solidFill>
                  <a:schemeClr val="tx1"/>
                </a:solidFill>
              </a:rPr>
            </a:br>
            <a:r>
              <a:rPr lang="el-GR" dirty="0">
                <a:solidFill>
                  <a:schemeClr val="tx1"/>
                </a:solidFill>
              </a:rPr>
              <a:t>-</a:t>
            </a:r>
            <a:br>
              <a:rPr lang="el-GR" dirty="0">
                <a:solidFill>
                  <a:schemeClr val="tx1"/>
                </a:solidFill>
              </a:rPr>
            </a:br>
            <a:r>
              <a:rPr lang="el-GR" dirty="0">
                <a:solidFill>
                  <a:schemeClr val="tx1"/>
                </a:solidFill>
              </a:rPr>
              <a:t>ΣΧΟΛΙΑ</a:t>
            </a:r>
          </a:p>
        </p:txBody>
      </p:sp>
    </p:spTree>
    <p:extLst>
      <p:ext uri="{BB962C8B-B14F-4D97-AF65-F5344CB8AC3E}">
        <p14:creationId xmlns:p14="http://schemas.microsoft.com/office/powerpoint/2010/main" val="28931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Ορθογώνιο 9">
            <a:extLst>
              <a:ext uri="{FF2B5EF4-FFF2-40B4-BE49-F238E27FC236}">
                <a16:creationId xmlns="" xmlns:a16="http://schemas.microsoft.com/office/drawing/2014/main" id="{474A7FC5-56F0-4FE3-8383-04EE92963F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a:p>
        </p:txBody>
      </p:sp>
      <p:pic>
        <p:nvPicPr>
          <p:cNvPr id="5" name="Εικόνα 4">
            <a:extLst>
              <a:ext uri="{FF2B5EF4-FFF2-40B4-BE49-F238E27FC236}">
                <a16:creationId xmlns="" xmlns:a16="http://schemas.microsoft.com/office/drawing/2014/main" id="{BC829010-59E7-4B6E-AE76-EEE7D0ED0D81}"/>
              </a:ext>
            </a:extLst>
          </p:cNvPr>
          <p:cNvPicPr>
            <a:picLocks noChangeAspect="1"/>
          </p:cNvPicPr>
          <p:nvPr/>
        </p:nvPicPr>
        <p:blipFill>
          <a:blip r:embed="rId2"/>
          <a:srcRect/>
          <a:stretch/>
        </p:blipFill>
        <p:spPr>
          <a:xfrm>
            <a:off x="-3581" y="-1"/>
            <a:ext cx="11237896" cy="6858000"/>
          </a:xfrm>
          <a:prstGeom prst="rect">
            <a:avLst/>
          </a:prstGeom>
        </p:spPr>
      </p:pic>
      <p:sp>
        <p:nvSpPr>
          <p:cNvPr id="12" name="Ορθογώνιο 11">
            <a:extLst>
              <a:ext uri="{FF2B5EF4-FFF2-40B4-BE49-F238E27FC236}">
                <a16:creationId xmlns="" xmlns:a16="http://schemas.microsoft.com/office/drawing/2014/main" id="{DE6BEBC3-6A99-4A53-9835-9875E08415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 xmlns:a16="http://schemas.microsoft.com/office/drawing/2014/main" id="{F993299F-3E8A-4BF7-9C3D-B9F22CF94C4E}"/>
              </a:ext>
            </a:extLst>
          </p:cNvPr>
          <p:cNvSpPr>
            <a:spLocks noGrp="1"/>
          </p:cNvSpPr>
          <p:nvPr>
            <p:ph type="ctrTitle"/>
          </p:nvPr>
        </p:nvSpPr>
        <p:spPr>
          <a:xfrm>
            <a:off x="1069848" y="1298448"/>
            <a:ext cx="7315200" cy="2130552"/>
          </a:xfrm>
        </p:spPr>
        <p:txBody>
          <a:bodyPr rtlCol="0">
            <a:normAutofit/>
          </a:bodyPr>
          <a:lstStyle/>
          <a:p>
            <a:pPr rtl="0"/>
            <a:r>
              <a:rPr lang="el-GR" dirty="0">
                <a:solidFill>
                  <a:schemeClr val="tx1"/>
                </a:solidFill>
              </a:rPr>
              <a:t>ΕΥΧΑΡΙΣΤΩ ΠΟΛΥ!</a:t>
            </a:r>
          </a:p>
        </p:txBody>
      </p:sp>
      <p:sp>
        <p:nvSpPr>
          <p:cNvPr id="14" name="Ορθογώνιο 13">
            <a:extLst>
              <a:ext uri="{FF2B5EF4-FFF2-40B4-BE49-F238E27FC236}">
                <a16:creationId xmlns="" xmlns:a16="http://schemas.microsoft.com/office/drawing/2014/main" id="{D1006911-EDB8-4CDF-AEAA-A3FA060851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81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Ορθογώνιο 9">
            <a:extLst>
              <a:ext uri="{FF2B5EF4-FFF2-40B4-BE49-F238E27FC236}">
                <a16:creationId xmlns="" xmlns:a16="http://schemas.microsoft.com/office/drawing/2014/main" id="{DA178560-78C9-4CB5-BE46-05302CDA8E9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5" name="Εικόνα 4">
            <a:extLst>
              <a:ext uri="{FF2B5EF4-FFF2-40B4-BE49-F238E27FC236}">
                <a16:creationId xmlns="" xmlns:a16="http://schemas.microsoft.com/office/drawing/2014/main" id="{DC582F7A-0108-4267-A3E3-CA43CDA209C6}"/>
              </a:ext>
            </a:extLst>
          </p:cNvPr>
          <p:cNvPicPr>
            <a:picLocks noChangeAspect="1"/>
          </p:cNvPicPr>
          <p:nvPr/>
        </p:nvPicPr>
        <p:blipFill>
          <a:blip r:embed="rId3"/>
          <a:srcRect/>
          <a:stretch/>
        </p:blipFill>
        <p:spPr>
          <a:xfrm>
            <a:off x="34325" y="-6976"/>
            <a:ext cx="12199912" cy="6858000"/>
          </a:xfrm>
          <a:prstGeom prst="rect">
            <a:avLst/>
          </a:prstGeom>
        </p:spPr>
      </p:pic>
      <p:sp>
        <p:nvSpPr>
          <p:cNvPr id="12" name="Ορθογώνιο 11">
            <a:extLst>
              <a:ext uri="{FF2B5EF4-FFF2-40B4-BE49-F238E27FC236}">
                <a16:creationId xmlns="" xmlns:a16="http://schemas.microsoft.com/office/drawing/2014/main" id="{69461EC9-A94F-4225-B526-5C862F340F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el-GR" dirty="0"/>
              <a:t>ΒΑΣΙΚΑ ΣΤΟΙΧΕΙΑ ΚΑΣΤΡΟΥ :</a:t>
            </a:r>
            <a:endParaRPr lang="el" dirty="0"/>
          </a:p>
        </p:txBody>
      </p:sp>
      <p:sp>
        <p:nvSpPr>
          <p:cNvPr id="14" name="Ορθογώνιο 13">
            <a:extLst>
              <a:ext uri="{FF2B5EF4-FFF2-40B4-BE49-F238E27FC236}">
                <a16:creationId xmlns="" xmlns:a16="http://schemas.microsoft.com/office/drawing/2014/main" id="{D87160F7-FCB2-48B7-8BB8-BEFF45F6BF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Ορθογώνιο 15">
            <a:extLst>
              <a:ext uri="{FF2B5EF4-FFF2-40B4-BE49-F238E27FC236}">
                <a16:creationId xmlns="" xmlns:a16="http://schemas.microsoft.com/office/drawing/2014/main" id="{E9282B84-621E-4580-80B7-222118AE44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Θέση περιεχομένου 14">
            <a:extLst>
              <a:ext uri="{FF2B5EF4-FFF2-40B4-BE49-F238E27FC236}">
                <a16:creationId xmlns="" xmlns:a16="http://schemas.microsoft.com/office/drawing/2014/main" id="{2DD3B4EF-35FD-48D8-ABFE-1E60F5941E78}"/>
              </a:ext>
            </a:extLst>
          </p:cNvPr>
          <p:cNvPicPr>
            <a:picLocks noGrp="1" noChangeAspect="1"/>
          </p:cNvPicPr>
          <p:nvPr>
            <p:ph idx="1"/>
          </p:nvPr>
        </p:nvPicPr>
        <p:blipFill>
          <a:blip r:embed="rId3"/>
          <a:stretch>
            <a:fillRect/>
          </a:stretch>
        </p:blipFill>
        <p:spPr>
          <a:xfrm flipH="1" flipV="1">
            <a:off x="11443589" y="768096"/>
            <a:ext cx="135900" cy="90600"/>
          </a:xfrm>
        </p:spPr>
      </p:pic>
      <p:sp>
        <p:nvSpPr>
          <p:cNvPr id="19" name="TextBox 18">
            <a:extLst>
              <a:ext uri="{FF2B5EF4-FFF2-40B4-BE49-F238E27FC236}">
                <a16:creationId xmlns="" xmlns:a16="http://schemas.microsoft.com/office/drawing/2014/main" id="{90AD6866-811D-44C7-BE5E-B6D79BB550EB}"/>
              </a:ext>
            </a:extLst>
          </p:cNvPr>
          <p:cNvSpPr txBox="1"/>
          <p:nvPr/>
        </p:nvSpPr>
        <p:spPr>
          <a:xfrm>
            <a:off x="3984160" y="1323815"/>
            <a:ext cx="7291136" cy="4401205"/>
          </a:xfrm>
          <a:prstGeom prst="rect">
            <a:avLst/>
          </a:prstGeom>
          <a:noFill/>
        </p:spPr>
        <p:txBody>
          <a:bodyPr wrap="square" rtlCol="0">
            <a:spAutoFit/>
          </a:bodyPr>
          <a:lstStyle/>
          <a:p>
            <a:r>
              <a:rPr lang="el-GR" sz="2800" b="1" dirty="0">
                <a:latin typeface="Calibri" panose="020F0502020204030204" pitchFamily="34" charset="0"/>
                <a:cs typeface="Calibri" panose="020F0502020204030204" pitchFamily="34" charset="0"/>
              </a:rPr>
              <a:t>ΠΕΡΙΦΕΡΕΙΑ</a:t>
            </a:r>
            <a:r>
              <a:rPr lang="el-GR" sz="2800" dirty="0">
                <a:latin typeface="Calibri" panose="020F0502020204030204" pitchFamily="34" charset="0"/>
                <a:cs typeface="Calibri" panose="020F0502020204030204" pitchFamily="34" charset="0"/>
              </a:rPr>
              <a:t>: ΠΕΛΟΠΟΝΝΗΣΟΣ </a:t>
            </a:r>
          </a:p>
          <a:p>
            <a:r>
              <a:rPr lang="el-GR" sz="2800" b="1" dirty="0">
                <a:latin typeface="Calibri" panose="020F0502020204030204" pitchFamily="34" charset="0"/>
                <a:cs typeface="Calibri" panose="020F0502020204030204" pitchFamily="34" charset="0"/>
              </a:rPr>
              <a:t>ΝΟΜΟΣ</a:t>
            </a:r>
            <a:r>
              <a:rPr lang="el-GR" sz="2800" dirty="0">
                <a:latin typeface="Calibri" panose="020F0502020204030204" pitchFamily="34" charset="0"/>
                <a:cs typeface="Calibri" panose="020F0502020204030204" pitchFamily="34" charset="0"/>
              </a:rPr>
              <a:t>:ΜΕΣΣΗΝΙΑΣ</a:t>
            </a:r>
          </a:p>
          <a:p>
            <a:r>
              <a:rPr lang="el-GR" sz="2800" b="1" dirty="0">
                <a:latin typeface="Calibri" panose="020F0502020204030204" pitchFamily="34" charset="0"/>
                <a:cs typeface="Calibri" panose="020F0502020204030204" pitchFamily="34" charset="0"/>
              </a:rPr>
              <a:t>ΔΗΜΟΣ</a:t>
            </a:r>
            <a:r>
              <a:rPr lang="el-GR" sz="2800" dirty="0">
                <a:latin typeface="Calibri" panose="020F0502020204030204" pitchFamily="34" charset="0"/>
                <a:cs typeface="Calibri" panose="020F0502020204030204" pitchFamily="34" charset="0"/>
              </a:rPr>
              <a:t>: ΜΕΣΣΗΝΗΣ</a:t>
            </a:r>
          </a:p>
          <a:p>
            <a:r>
              <a:rPr lang="el-GR" sz="2800" b="1" dirty="0">
                <a:latin typeface="Calibri" panose="020F0502020204030204" pitchFamily="34" charset="0"/>
                <a:cs typeface="Calibri" panose="020F0502020204030204" pitchFamily="34" charset="0"/>
              </a:rPr>
              <a:t>ΧΩΡΙΟ</a:t>
            </a:r>
            <a:r>
              <a:rPr lang="el-GR" sz="2800" dirty="0">
                <a:latin typeface="Calibri" panose="020F0502020204030204" pitchFamily="34" charset="0"/>
                <a:cs typeface="Calibri" panose="020F0502020204030204" pitchFamily="34" charset="0"/>
              </a:rPr>
              <a:t>: ΑΝΔΡΟΥΣΑ</a:t>
            </a:r>
          </a:p>
          <a:p>
            <a:r>
              <a:rPr lang="el-GR" sz="2800" b="1" dirty="0">
                <a:latin typeface="Calibri" panose="020F0502020204030204" pitchFamily="34" charset="0"/>
                <a:cs typeface="Calibri" panose="020F0502020204030204" pitchFamily="34" charset="0"/>
              </a:rPr>
              <a:t>ΥΨΟΜΕΤΡΟ</a:t>
            </a:r>
            <a:r>
              <a:rPr lang="el-GR" sz="2800" dirty="0">
                <a:latin typeface="Calibri" panose="020F0502020204030204" pitchFamily="34" charset="0"/>
                <a:cs typeface="Calibri" panose="020F0502020204030204" pitchFamily="34" charset="0"/>
              </a:rPr>
              <a:t>:  155 ΜΕΤΡΑ </a:t>
            </a:r>
          </a:p>
          <a:p>
            <a:r>
              <a:rPr lang="el-GR" sz="2800" b="1" dirty="0">
                <a:latin typeface="Calibri" panose="020F0502020204030204" pitchFamily="34" charset="0"/>
                <a:cs typeface="Calibri" panose="020F0502020204030204" pitchFamily="34" charset="0"/>
              </a:rPr>
              <a:t>ΣΧΕΤΙΚΟ ΥΨΟΣ</a:t>
            </a:r>
            <a:r>
              <a:rPr lang="el-GR" sz="2800" dirty="0">
                <a:latin typeface="Calibri" panose="020F0502020204030204" pitchFamily="34" charset="0"/>
                <a:cs typeface="Calibri" panose="020F0502020204030204" pitchFamily="34" charset="0"/>
              </a:rPr>
              <a:t>: 80 ΜΕΤΡΑ</a:t>
            </a:r>
          </a:p>
          <a:p>
            <a:r>
              <a:rPr lang="el-GR" sz="2800" b="1" dirty="0">
                <a:latin typeface="Calibri" panose="020F0502020204030204" pitchFamily="34" charset="0"/>
                <a:cs typeface="Calibri" panose="020F0502020204030204" pitchFamily="34" charset="0"/>
              </a:rPr>
              <a:t>ΧΡΟΝΟΣ ΚΑΤΑΣΚΕΥΗΣ</a:t>
            </a:r>
            <a:r>
              <a:rPr lang="el-GR" sz="2800" dirty="0">
                <a:latin typeface="Calibri" panose="020F0502020204030204" pitchFamily="34" charset="0"/>
                <a:cs typeface="Calibri" panose="020F0502020204030204" pitchFamily="34" charset="0"/>
              </a:rPr>
              <a:t>: ΜΕΤΑ ΤΟ 1250</a:t>
            </a:r>
          </a:p>
          <a:p>
            <a:r>
              <a:rPr lang="el-GR" sz="2800" b="1" dirty="0">
                <a:latin typeface="Calibri" panose="020F0502020204030204" pitchFamily="34" charset="0"/>
                <a:cs typeface="Calibri" panose="020F0502020204030204" pitchFamily="34" charset="0"/>
              </a:rPr>
              <a:t>ΠΡΟΕΛΕΥΣΗ</a:t>
            </a:r>
            <a:r>
              <a:rPr lang="el-GR" sz="2800" dirty="0">
                <a:latin typeface="Calibri" panose="020F0502020204030204" pitchFamily="34" charset="0"/>
                <a:cs typeface="Calibri" panose="020F0502020204030204" pitchFamily="34" charset="0"/>
              </a:rPr>
              <a:t>: ΦΡΑΓΚΙΚΟ</a:t>
            </a:r>
          </a:p>
          <a:p>
            <a:r>
              <a:rPr lang="el-GR" sz="2800" b="1" dirty="0">
                <a:latin typeface="Calibri" panose="020F0502020204030204" pitchFamily="34" charset="0"/>
                <a:cs typeface="Calibri" panose="020F0502020204030204" pitchFamily="34" charset="0"/>
              </a:rPr>
              <a:t>ΤΥΠΟΣ</a:t>
            </a:r>
            <a:r>
              <a:rPr lang="el-GR" sz="2800" dirty="0">
                <a:latin typeface="Calibri" panose="020F0502020204030204" pitchFamily="34" charset="0"/>
                <a:cs typeface="Calibri" panose="020F0502020204030204" pitchFamily="34" charset="0"/>
              </a:rPr>
              <a:t>: ΚΑΣΤΡΟ</a:t>
            </a:r>
          </a:p>
          <a:p>
            <a:r>
              <a:rPr lang="el-GR" sz="2800" b="1" dirty="0">
                <a:latin typeface="Calibri" panose="020F0502020204030204" pitchFamily="34" charset="0"/>
                <a:cs typeface="Calibri" panose="020F0502020204030204" pitchFamily="34" charset="0"/>
              </a:rPr>
              <a:t>ΚΑΤΑΣΤΑΣΗ</a:t>
            </a:r>
            <a:r>
              <a:rPr lang="el-GR" sz="2800" dirty="0">
                <a:latin typeface="Calibri" panose="020F0502020204030204" pitchFamily="34" charset="0"/>
                <a:cs typeface="Calibri" panose="020F0502020204030204" pitchFamily="34" charset="0"/>
              </a:rPr>
              <a:t>: ΜΕΤΡΙΑ</a:t>
            </a:r>
          </a:p>
        </p:txBody>
      </p:sp>
    </p:spTree>
    <p:extLst>
      <p:ext uri="{BB962C8B-B14F-4D97-AF65-F5344CB8AC3E}">
        <p14:creationId xmlns:p14="http://schemas.microsoft.com/office/powerpoint/2010/main" val="111591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A44FEEE-5A67-489E-A731-A0C616E867AB}"/>
              </a:ext>
            </a:extLst>
          </p:cNvPr>
          <p:cNvSpPr>
            <a:spLocks noGrp="1"/>
          </p:cNvSpPr>
          <p:nvPr>
            <p:ph type="title"/>
          </p:nvPr>
        </p:nvSpPr>
        <p:spPr/>
        <p:txBody>
          <a:bodyPr/>
          <a:lstStyle/>
          <a:p>
            <a:r>
              <a:rPr lang="el-GR" dirty="0"/>
              <a:t>ΤΟΠΟΘΕΣΙΑ</a:t>
            </a:r>
          </a:p>
        </p:txBody>
      </p:sp>
      <p:pic>
        <p:nvPicPr>
          <p:cNvPr id="5" name="Θέση περιεχομένου 4">
            <a:extLst>
              <a:ext uri="{FF2B5EF4-FFF2-40B4-BE49-F238E27FC236}">
                <a16:creationId xmlns="" xmlns:a16="http://schemas.microsoft.com/office/drawing/2014/main" id="{85D94119-75EF-4756-B5E6-57F4E6AF1A2F}"/>
              </a:ext>
            </a:extLst>
          </p:cNvPr>
          <p:cNvPicPr>
            <a:picLocks noGrp="1" noChangeAspect="1"/>
          </p:cNvPicPr>
          <p:nvPr>
            <p:ph idx="1"/>
          </p:nvPr>
        </p:nvPicPr>
        <p:blipFill>
          <a:blip r:embed="rId2"/>
          <a:stretch>
            <a:fillRect/>
          </a:stretch>
        </p:blipFill>
        <p:spPr>
          <a:xfrm>
            <a:off x="4525963" y="1281112"/>
            <a:ext cx="6000750" cy="4286250"/>
          </a:xfrm>
        </p:spPr>
      </p:pic>
    </p:spTree>
    <p:extLst>
      <p:ext uri="{BB962C8B-B14F-4D97-AF65-F5344CB8AC3E}">
        <p14:creationId xmlns:p14="http://schemas.microsoft.com/office/powerpoint/2010/main" val="210386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p:txBody>
          <a:bodyPr/>
          <a:lstStyle/>
          <a:p>
            <a:r>
              <a:rPr lang="el-GR" dirty="0"/>
              <a:t>ΘΕΣΗ  ΚΑΙ ΣΤΡΑΤΗΓΙΚΗ ΣΗΜΑΣΙΑ </a:t>
            </a:r>
          </a:p>
        </p:txBody>
      </p:sp>
      <p:pic>
        <p:nvPicPr>
          <p:cNvPr id="5" name="Θέση περιεχομένου 4">
            <a:extLst>
              <a:ext uri="{FF2B5EF4-FFF2-40B4-BE49-F238E27FC236}">
                <a16:creationId xmlns="" xmlns:a16="http://schemas.microsoft.com/office/drawing/2014/main" id="{37B303C8-AFE4-49AA-B038-08D054E2E86B}"/>
              </a:ext>
            </a:extLst>
          </p:cNvPr>
          <p:cNvPicPr>
            <a:picLocks noGrp="1" noChangeAspect="1"/>
          </p:cNvPicPr>
          <p:nvPr>
            <p:ph idx="1"/>
          </p:nvPr>
        </p:nvPicPr>
        <p:blipFill>
          <a:blip r:embed="rId2"/>
          <a:srcRect/>
          <a:stretch/>
        </p:blipFill>
        <p:spPr>
          <a:xfrm>
            <a:off x="4299045" y="1438577"/>
            <a:ext cx="6851176" cy="4286250"/>
          </a:xfrm>
          <a:solidFill>
            <a:schemeClr val="bg2">
              <a:lumMod val="40000"/>
              <a:lumOff val="60000"/>
              <a:alpha val="0"/>
            </a:schemeClr>
          </a:solidFill>
        </p:spPr>
      </p:pic>
      <p:sp>
        <p:nvSpPr>
          <p:cNvPr id="6" name="TextBox 5">
            <a:extLst>
              <a:ext uri="{FF2B5EF4-FFF2-40B4-BE49-F238E27FC236}">
                <a16:creationId xmlns="" xmlns:a16="http://schemas.microsoft.com/office/drawing/2014/main" id="{EBDB61B0-1CC3-45E0-9461-F667945F700C}"/>
              </a:ext>
            </a:extLst>
          </p:cNvPr>
          <p:cNvSpPr txBox="1"/>
          <p:nvPr/>
        </p:nvSpPr>
        <p:spPr>
          <a:xfrm>
            <a:off x="5274858" y="1910687"/>
            <a:ext cx="4872251" cy="3539430"/>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Η ΘΕΣΗ ΤΟΥ ΚΑΣΤΡΟΥ ΔΕΝ ΗΤΑΝ ΟΧΥΡΗ ΑΛΛΑ ΠΡΟΣΦΕΡΟΤΑΝ ΓΙΑ ΤΟΝ ΕΛΕΓΧΟ ΚΑΙ ΤΗΝ ΕΠΟΠΤΕΙΑ ΤΗΣ ΕΦΟΡΗΣ ΠΕΔΙΑΔΑΣ .</a:t>
            </a:r>
          </a:p>
          <a:p>
            <a:pPr algn="ctr"/>
            <a:r>
              <a:rPr lang="el-GR" sz="2800" dirty="0">
                <a:latin typeface="Calibri" panose="020F0502020204030204" pitchFamily="34" charset="0"/>
                <a:cs typeface="Calibri" panose="020F0502020204030204" pitchFamily="34" charset="0"/>
              </a:rPr>
              <a:t>ΓΙΑ ΑΥΤΌ ΤΟΝ ΛΟΓΟ ΦΑΙΝΕΤΑΙ ΌΤΙ ΣΧΕΔΙΑΣΤΗΚΕ ΕΞ ΑΡΧΗΣ ΜΕ ΜΕΓΑΛΗ ΕΚΤΑΣΗ</a:t>
            </a:r>
            <a:r>
              <a:rPr lang="el-GR" dirty="0"/>
              <a:t>.</a:t>
            </a:r>
          </a:p>
        </p:txBody>
      </p:sp>
    </p:spTree>
    <p:extLst>
      <p:ext uri="{BB962C8B-B14F-4D97-AF65-F5344CB8AC3E}">
        <p14:creationId xmlns:p14="http://schemas.microsoft.com/office/powerpoint/2010/main" val="180372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p:txBody>
          <a:bodyPr/>
          <a:lstStyle/>
          <a:p>
            <a:r>
              <a:rPr lang="en-US" dirty="0"/>
              <a:t>H </a:t>
            </a:r>
            <a:r>
              <a:rPr lang="el-GR" dirty="0"/>
              <a:t>ΙΣΤΟΡΙΑ ΤΟΥ ΚΑΣΤΡΟΥ</a:t>
            </a:r>
          </a:p>
        </p:txBody>
      </p:sp>
      <p:pic>
        <p:nvPicPr>
          <p:cNvPr id="5" name="Θέση περιεχομένου 4">
            <a:extLst>
              <a:ext uri="{FF2B5EF4-FFF2-40B4-BE49-F238E27FC236}">
                <a16:creationId xmlns="" xmlns:a16="http://schemas.microsoft.com/office/drawing/2014/main" id="{37B303C8-AFE4-49AA-B038-08D054E2E86B}"/>
              </a:ext>
            </a:extLst>
          </p:cNvPr>
          <p:cNvPicPr>
            <a:picLocks noGrp="1" noChangeAspect="1"/>
          </p:cNvPicPr>
          <p:nvPr>
            <p:ph idx="1"/>
          </p:nvPr>
        </p:nvPicPr>
        <p:blipFill>
          <a:blip r:embed="rId2"/>
          <a:srcRect/>
          <a:stretch/>
        </p:blipFill>
        <p:spPr>
          <a:xfrm>
            <a:off x="4299045" y="1438577"/>
            <a:ext cx="6851176" cy="4286250"/>
          </a:xfrm>
          <a:solidFill>
            <a:schemeClr val="bg2">
              <a:lumMod val="40000"/>
              <a:lumOff val="60000"/>
              <a:alpha val="0"/>
            </a:schemeClr>
          </a:solidFill>
        </p:spPr>
      </p:pic>
      <p:sp>
        <p:nvSpPr>
          <p:cNvPr id="6" name="TextBox 5">
            <a:extLst>
              <a:ext uri="{FF2B5EF4-FFF2-40B4-BE49-F238E27FC236}">
                <a16:creationId xmlns="" xmlns:a16="http://schemas.microsoft.com/office/drawing/2014/main" id="{EBDB61B0-1CC3-45E0-9461-F667945F700C}"/>
              </a:ext>
            </a:extLst>
          </p:cNvPr>
          <p:cNvSpPr txBox="1"/>
          <p:nvPr/>
        </p:nvSpPr>
        <p:spPr>
          <a:xfrm>
            <a:off x="4299045" y="1692323"/>
            <a:ext cx="6851176" cy="4247317"/>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ΥΠΗΡΞΕ ΕΔΡΑ ΤΗΣ ΠΕΡΙΒΟΗΤΗΣ ΕΤΑΙΡΕΙΑΣ ΤΩΝ ΝΑΒΑΡΡΑΙΩΝ ΠΟΥ ΗΤΑΝ ΟΙ ΤΕΛΕΥΤΑΙΟΙ ΦΡΑΓΚΟΙ ΚΥΡΙΑΡΧΟΙ ΤΟΥ ΠΡΙΓΚΙΠΑΤΟΥ ΤΗΣ ΑΧΑΪΑΣ.ΤΟ ΕΝ ΛΟΓΩ ΚΑΣΤΡΟ ΑΛΛΑΞΕ ΠΟΛΛΟΥΣ ΚΑΤΟΧΟΥΣ , ΜΕΧΡΙ ΠΟΥ ΚΑΤΕΛΗΞΕ ΝΑ ΓΙΝΕΙ «ΜΗΛΟ ΤΗΣ ΕΡΙΔΟΣ» ΜΕΤΑΞΥ ΤΟΥΡΚΩΝ ΚΑΙ ΒΕΝΕΤΩΝ ,ΟΙ ΟΠΟΙΟΙ ΤΟ ΔΙΕΚΔΙΚΟΥΣΑΝ ΕΝΤΟΝΑ ΜΕΧΡΙ ΤΗΝ ΠΕΡΙΟΔΟ ΤΗΣ ΕΛΛΗΝΙΚΗΣ ΕΠΑΝΑΣΤΑΣΗΣ.</a:t>
            </a:r>
          </a:p>
          <a:p>
            <a:pPr algn="ctr"/>
            <a:endParaRPr lang="el-GR" dirty="0"/>
          </a:p>
        </p:txBody>
      </p:sp>
    </p:spTree>
    <p:extLst>
      <p:ext uri="{BB962C8B-B14F-4D97-AF65-F5344CB8AC3E}">
        <p14:creationId xmlns:p14="http://schemas.microsoft.com/office/powerpoint/2010/main" val="161869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a:t>
            </a:r>
            <a:r>
              <a:rPr lang="el-GR" sz="3200" dirty="0">
                <a:latin typeface="Calibri" panose="020F0502020204030204" pitchFamily="34" charset="0"/>
                <a:cs typeface="Calibri" panose="020F0502020204030204" pitchFamily="34" charset="0"/>
              </a:rPr>
              <a:t>1</a:t>
            </a:r>
            <a:r>
              <a:rPr lang="el-GR" sz="3200" dirty="0"/>
              <a:t>]</a:t>
            </a:r>
          </a:p>
        </p:txBody>
      </p:sp>
      <p:pic>
        <p:nvPicPr>
          <p:cNvPr id="5" name="Θέση περιεχομένου 4">
            <a:extLst>
              <a:ext uri="{FF2B5EF4-FFF2-40B4-BE49-F238E27FC236}">
                <a16:creationId xmlns="" xmlns:a16="http://schemas.microsoft.com/office/drawing/2014/main" id="{37B303C8-AFE4-49AA-B038-08D054E2E86B}"/>
              </a:ext>
            </a:extLst>
          </p:cNvPr>
          <p:cNvPicPr>
            <a:picLocks noGrp="1" noChangeAspect="1"/>
          </p:cNvPicPr>
          <p:nvPr>
            <p:ph idx="1"/>
          </p:nvPr>
        </p:nvPicPr>
        <p:blipFill>
          <a:blip r:embed="rId2"/>
          <a:srcRect/>
          <a:stretch/>
        </p:blipFill>
        <p:spPr>
          <a:xfrm>
            <a:off x="4299045" y="1438577"/>
            <a:ext cx="6851176" cy="4286250"/>
          </a:xfrm>
          <a:solidFill>
            <a:schemeClr val="bg2">
              <a:lumMod val="40000"/>
              <a:lumOff val="60000"/>
              <a:alpha val="0"/>
            </a:schemeClr>
          </a:solidFill>
        </p:spPr>
      </p:pic>
      <p:sp>
        <p:nvSpPr>
          <p:cNvPr id="3" name="TextBox 2">
            <a:extLst>
              <a:ext uri="{FF2B5EF4-FFF2-40B4-BE49-F238E27FC236}">
                <a16:creationId xmlns="" xmlns:a16="http://schemas.microsoft.com/office/drawing/2014/main" id="{A9497CCA-BAC0-4E31-9F2F-41CDAB5E8141}"/>
              </a:ext>
            </a:extLst>
          </p:cNvPr>
          <p:cNvSpPr txBox="1"/>
          <p:nvPr/>
        </p:nvSpPr>
        <p:spPr>
          <a:xfrm>
            <a:off x="4449170" y="1973365"/>
            <a:ext cx="6550925" cy="3108543"/>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ΣΩΖΟΝΤΑΙ ΜΙΑ ΣΕΙΡΑ ΤΟΙΧΩΝ ΜΕ ΜΗΚΟΣ ΕΩΣ 500 ΜΕΤΡΑ ΚΑΙ ΠΛΑΤΟΣ 1,5 ΜΕΤΡΑ. ΤΑ ΣΩΖΟΜΕΝΑ ΤΕΙΧΗ ΑΠΟΤΕΛΟΥΝ ΜΕΡΟΣ ΤΗΣ ΑΡΧΙΚΗΣ ΟΧΥΡΩΣΗΣ , Η ΟΠΟΙΑ ΕΚΤΕΙΝΟΤΑΝ ΚΑΤΑ ΠΡΟΣΕΓΓΙΣΗ ΣΕ 20 ΣΤΡΕΜΜΑΤΑ.</a:t>
            </a:r>
          </a:p>
          <a:p>
            <a:pPr algn="ctr"/>
            <a:r>
              <a:rPr lang="el-GR" sz="2800" dirty="0">
                <a:latin typeface="Calibri" panose="020F0502020204030204" pitchFamily="34" charset="0"/>
                <a:cs typeface="Calibri" panose="020F0502020204030204" pitchFamily="34" charset="0"/>
              </a:rPr>
              <a:t>ΣΩΖΟΝΤΑΙ ΕΠΙΣΗ ΟΙ ΚΑΝΟΝΙΣΤΡΕΣ ΚΑΙ ΤΟ ΠΑΡΑΤΗΡΗΤΗΡΙΟ.</a:t>
            </a:r>
          </a:p>
        </p:txBody>
      </p:sp>
    </p:spTree>
    <p:extLst>
      <p:ext uri="{BB962C8B-B14F-4D97-AF65-F5344CB8AC3E}">
        <p14:creationId xmlns:p14="http://schemas.microsoft.com/office/powerpoint/2010/main" val="273487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a:t>
            </a:r>
            <a:r>
              <a:rPr lang="el-GR" sz="3200" dirty="0">
                <a:latin typeface="Calibri" panose="020F0502020204030204" pitchFamily="34" charset="0"/>
                <a:cs typeface="Calibri" panose="020F0502020204030204" pitchFamily="34" charset="0"/>
              </a:rPr>
              <a:t>2</a:t>
            </a:r>
            <a:r>
              <a:rPr lang="el-GR" sz="3200" dirty="0"/>
              <a:t>]</a:t>
            </a:r>
          </a:p>
        </p:txBody>
      </p:sp>
      <p:sp>
        <p:nvSpPr>
          <p:cNvPr id="3" name="TextBox 2">
            <a:extLst>
              <a:ext uri="{FF2B5EF4-FFF2-40B4-BE49-F238E27FC236}">
                <a16:creationId xmlns="" xmlns:a16="http://schemas.microsoft.com/office/drawing/2014/main" id="{A9497CCA-BAC0-4E31-9F2F-41CDAB5E8141}"/>
              </a:ext>
            </a:extLst>
          </p:cNvPr>
          <p:cNvSpPr txBox="1"/>
          <p:nvPr/>
        </p:nvSpPr>
        <p:spPr>
          <a:xfrm>
            <a:off x="4449170" y="1618524"/>
            <a:ext cx="6550925" cy="369332"/>
          </a:xfrm>
          <a:prstGeom prst="rect">
            <a:avLst/>
          </a:prstGeom>
          <a:noFill/>
        </p:spPr>
        <p:txBody>
          <a:bodyPr wrap="square" rtlCol="0">
            <a:spAutoFit/>
          </a:bodyPr>
          <a:lstStyle/>
          <a:p>
            <a:pPr algn="ctr"/>
            <a:r>
              <a:rPr lang="el-GR" dirty="0"/>
              <a:t> </a:t>
            </a:r>
          </a:p>
        </p:txBody>
      </p:sp>
      <p:pic>
        <p:nvPicPr>
          <p:cNvPr id="9" name="Θέση περιεχομένου 8">
            <a:extLst>
              <a:ext uri="{FF2B5EF4-FFF2-40B4-BE49-F238E27FC236}">
                <a16:creationId xmlns="" xmlns:a16="http://schemas.microsoft.com/office/drawing/2014/main" id="{AE18978B-B682-4E02-93B1-CB4C34C3694F}"/>
              </a:ext>
            </a:extLst>
          </p:cNvPr>
          <p:cNvPicPr>
            <a:picLocks noGrp="1" noChangeAspect="1"/>
          </p:cNvPicPr>
          <p:nvPr>
            <p:ph idx="1"/>
          </p:nvPr>
        </p:nvPicPr>
        <p:blipFill>
          <a:blip r:embed="rId2"/>
          <a:stretch>
            <a:fillRect/>
          </a:stretch>
        </p:blipFill>
        <p:spPr>
          <a:xfrm>
            <a:off x="5072753" y="400620"/>
            <a:ext cx="5131421" cy="6056760"/>
          </a:xfrm>
        </p:spPr>
      </p:pic>
    </p:spTree>
    <p:extLst>
      <p:ext uri="{BB962C8B-B14F-4D97-AF65-F5344CB8AC3E}">
        <p14:creationId xmlns:p14="http://schemas.microsoft.com/office/powerpoint/2010/main" val="291748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7ED2D4E-1BD4-4A8E-B9E7-CE737507384E}"/>
              </a:ext>
            </a:extLst>
          </p:cNvPr>
          <p:cNvSpPr>
            <a:spLocks noGrp="1"/>
          </p:cNvSpPr>
          <p:nvPr>
            <p:ph type="title"/>
          </p:nvPr>
        </p:nvSpPr>
        <p:spPr>
          <a:xfrm>
            <a:off x="0" y="1123837"/>
            <a:ext cx="3200401" cy="4601183"/>
          </a:xfrm>
        </p:spPr>
        <p:txBody>
          <a:bodyPr>
            <a:normAutofit fontScale="90000"/>
          </a:bodyPr>
          <a:lstStyle/>
          <a:p>
            <a:r>
              <a:rPr lang="el-GR" sz="3200" dirty="0"/>
              <a:t>ΔΟΜΙΚΑ |</a:t>
            </a:r>
            <a:br>
              <a:rPr lang="el-GR" sz="3200" dirty="0"/>
            </a:br>
            <a:r>
              <a:rPr lang="el-GR" sz="3200" dirty="0"/>
              <a:t/>
            </a:r>
            <a:br>
              <a:rPr lang="el-GR" sz="3200" dirty="0"/>
            </a:br>
            <a:r>
              <a:rPr lang="el-GR" sz="3200" dirty="0"/>
              <a:t>ΟΧΥΡΩΜΑΤΙΚΑ |</a:t>
            </a:r>
            <a:br>
              <a:rPr lang="el-GR" sz="3200" dirty="0"/>
            </a:br>
            <a:r>
              <a:rPr lang="el-GR" sz="3200" dirty="0"/>
              <a:t/>
            </a:r>
            <a:br>
              <a:rPr lang="el-GR" sz="3200" dirty="0"/>
            </a:br>
            <a:r>
              <a:rPr lang="el-GR" sz="3200" dirty="0"/>
              <a:t>ΑΡΧΙΤΕΚΤΟΝΙΚΑ |</a:t>
            </a:r>
            <a:br>
              <a:rPr lang="el-GR" sz="3200" dirty="0"/>
            </a:br>
            <a:r>
              <a:rPr lang="el-GR" sz="3200" dirty="0"/>
              <a:t/>
            </a:r>
            <a:br>
              <a:rPr lang="el-GR" sz="3200" dirty="0"/>
            </a:br>
            <a:r>
              <a:rPr lang="el-GR" sz="3200" dirty="0"/>
              <a:t>ΣΤΟΙΧΕΙΑ:</a:t>
            </a:r>
            <a:br>
              <a:rPr lang="el-GR" sz="3200" dirty="0"/>
            </a:br>
            <a:r>
              <a:rPr lang="el-GR" sz="3200" dirty="0"/>
              <a:t/>
            </a:r>
            <a:br>
              <a:rPr lang="el-GR" sz="3200" dirty="0"/>
            </a:br>
            <a:r>
              <a:rPr lang="el-GR" sz="3200" dirty="0"/>
              <a:t>ΑΨΙΔΩΜΑΤΑ</a:t>
            </a:r>
            <a:br>
              <a:rPr lang="el-GR" sz="3200" dirty="0"/>
            </a:br>
            <a:r>
              <a:rPr lang="el-GR" sz="3200" dirty="0"/>
              <a:t/>
            </a:r>
            <a:br>
              <a:rPr lang="el-GR" sz="3200" dirty="0"/>
            </a:br>
            <a:r>
              <a:rPr lang="el-GR" sz="3200" dirty="0"/>
              <a:t>       </a:t>
            </a:r>
          </a:p>
        </p:txBody>
      </p:sp>
      <p:pic>
        <p:nvPicPr>
          <p:cNvPr id="10" name="Εικόνα 9">
            <a:extLst>
              <a:ext uri="{FF2B5EF4-FFF2-40B4-BE49-F238E27FC236}">
                <a16:creationId xmlns="" xmlns:a16="http://schemas.microsoft.com/office/drawing/2014/main" id="{63682F3C-21A5-4430-8F73-E7AB2690B5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contrast="-68000"/>
                    </a14:imgEffect>
                  </a14:imgLayer>
                </a14:imgProps>
              </a:ext>
            </a:extLst>
          </a:blip>
          <a:stretch>
            <a:fillRect/>
          </a:stretch>
        </p:blipFill>
        <p:spPr>
          <a:xfrm>
            <a:off x="3626705" y="5890722"/>
            <a:ext cx="8260396" cy="967278"/>
          </a:xfrm>
          <a:prstGeom prst="rect">
            <a:avLst/>
          </a:prstGeom>
          <a:solidFill>
            <a:schemeClr val="tx1">
              <a:alpha val="3000"/>
            </a:schemeClr>
          </a:solidFill>
        </p:spPr>
      </p:pic>
      <p:sp>
        <p:nvSpPr>
          <p:cNvPr id="13" name="TextBox 12">
            <a:extLst>
              <a:ext uri="{FF2B5EF4-FFF2-40B4-BE49-F238E27FC236}">
                <a16:creationId xmlns="" xmlns:a16="http://schemas.microsoft.com/office/drawing/2014/main" id="{2160BB1B-B25D-4F05-A860-CB83E9551392}"/>
              </a:ext>
            </a:extLst>
          </p:cNvPr>
          <p:cNvSpPr txBox="1"/>
          <p:nvPr/>
        </p:nvSpPr>
        <p:spPr>
          <a:xfrm>
            <a:off x="3772479" y="5890722"/>
            <a:ext cx="8260396" cy="954107"/>
          </a:xfrm>
          <a:prstGeom prst="rect">
            <a:avLst/>
          </a:prstGeom>
          <a:noFill/>
        </p:spPr>
        <p:txBody>
          <a:bodyPr wrap="square" rtlCol="0">
            <a:spAutoFit/>
          </a:bodyPr>
          <a:lstStyle/>
          <a:p>
            <a:pPr algn="ctr"/>
            <a:r>
              <a:rPr lang="el-GR" sz="2800" dirty="0">
                <a:latin typeface="Calibri" panose="020F0502020204030204" pitchFamily="34" charset="0"/>
                <a:cs typeface="Calibri" panose="020F0502020204030204" pitchFamily="34" charset="0"/>
              </a:rPr>
              <a:t>Η ΒΟΡΕΙΑ ΚΑΙ ΑΝΑΤΟΛΙΚΗ ΠΛΕΥΡΑ ΕΊΝΑΙ ΔΙΑΡΘΡΩΜΕΝΕΣ ΜΕ ΤΥΦΛΑ ΑΨΙΔΩΜΑΤΑ</a:t>
            </a:r>
          </a:p>
        </p:txBody>
      </p:sp>
      <p:pic>
        <p:nvPicPr>
          <p:cNvPr id="15" name="Θέση περιεχομένου 14">
            <a:extLst>
              <a:ext uri="{FF2B5EF4-FFF2-40B4-BE49-F238E27FC236}">
                <a16:creationId xmlns="" xmlns:a16="http://schemas.microsoft.com/office/drawing/2014/main" id="{11CFA317-D51B-4332-9BB3-67E9FBD275CC}"/>
              </a:ext>
            </a:extLst>
          </p:cNvPr>
          <p:cNvPicPr>
            <a:picLocks noGrp="1" noChangeAspect="1"/>
          </p:cNvPicPr>
          <p:nvPr>
            <p:ph idx="1"/>
          </p:nvPr>
        </p:nvPicPr>
        <p:blipFill>
          <a:blip r:embed="rId4"/>
          <a:stretch>
            <a:fillRect/>
          </a:stretch>
        </p:blipFill>
        <p:spPr>
          <a:xfrm>
            <a:off x="3772479" y="543420"/>
            <a:ext cx="7766853" cy="5181600"/>
          </a:xfrm>
        </p:spPr>
      </p:pic>
    </p:spTree>
    <p:extLst>
      <p:ext uri="{BB962C8B-B14F-4D97-AF65-F5344CB8AC3E}">
        <p14:creationId xmlns:p14="http://schemas.microsoft.com/office/powerpoint/2010/main" val="1063964911"/>
      </p:ext>
    </p:extLst>
  </p:cSld>
  <p:clrMapOvr>
    <a:masterClrMapping/>
  </p:clrMapOvr>
</p:sld>
</file>

<file path=ppt/theme/theme1.xml><?xml version="1.0" encoding="utf-8"?>
<a:theme xmlns:a="http://schemas.openxmlformats.org/drawingml/2006/main" name="Πλαίσιο">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18A1B607-7BAE-46D6-8090-545AC7BDD739}"/>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FB9BFA2-1FA5-44A1-B975-10D6BF58ECD0}">
  <ds:schemaRefs>
    <ds:schemaRef ds:uri="http://schemas.microsoft.com/sharepoint/v3/contenttype/forms"/>
  </ds:schemaRefs>
</ds:datastoreItem>
</file>

<file path=customXml/itemProps2.xml><?xml version="1.0" encoding="utf-8"?>
<ds:datastoreItem xmlns:ds="http://schemas.openxmlformats.org/officeDocument/2006/customXml" ds:itemID="{E577E783-5AB8-45E6-9E56-AE40075231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41854-87B3-4953-A183-EF3BD285377B}">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Σχέδιο αρχιτεκτονικού πλαισίου</Template>
  <TotalTime>0</TotalTime>
  <Words>412</Words>
  <Application>Microsoft Office PowerPoint</Application>
  <PresentationFormat>Προσαρμογή</PresentationFormat>
  <Paragraphs>63</Paragraphs>
  <Slides>24</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Πλαίσιο</vt:lpstr>
      <vt:lpstr>ΤΟ ΚΑΣΤΡΟ ΤΗΣ ΑΝΔΡΟΥΣΑΣ</vt:lpstr>
      <vt:lpstr>ΛΙΓΑ ΛΟΓΙΑ …</vt:lpstr>
      <vt:lpstr>ΒΑΣΙΚΑ ΣΤΟΙΧΕΙΑ ΚΑΣΤΡΟΥ :</vt:lpstr>
      <vt:lpstr>ΤΟΠΟΘΕΣΙΑ</vt:lpstr>
      <vt:lpstr>ΘΕΣΗ  ΚΑΙ ΣΤΡΑΤΗΓΙΚΗ ΣΗΜΑΣΙΑ </vt:lpstr>
      <vt:lpstr>H ΙΣΤΟΡΙΑ ΤΟΥ ΚΑΣΤΡΟΥ</vt:lpstr>
      <vt:lpstr>ΔΟΜΙΚΑ |  ΟΧΥΡΩΜΑΤΙΚΑ |  ΑΡΧΙΤΕΚΤΟΝΙΚΑ |  ΣΤΟΙΧΕΙΑ  [1]</vt:lpstr>
      <vt:lpstr>ΔΟΜΙΚΑ |  ΟΧΥΡΩΜΑΤΙΚΑ |  ΑΡΧΙΤΕΚΤΟΝΙΚΑ |  ΣΤΟΙΧΕΙΑ  [2]</vt:lpstr>
      <vt:lpstr>ΔΟΜΙΚΑ |  ΟΧΥΡΩΜΑΤΙΚΑ |  ΑΡΧΙΤΕΚΤΟΝΙΚΑ |  ΣΤΟΙΧΕΙΑ:  ΑΨΙΔΩΜΑΤΑ         </vt:lpstr>
      <vt:lpstr>ΔΟΜΙΚΑ |  ΟΧΥΡΩΜΑΤΙΚΑ |  ΑΡΧΙΤΕΚΤΟΝΙΚΑ |  ΣΤΟΙΧΕΙΑ:  ΑΨΙΔΩΜΑΤΑ</vt:lpstr>
      <vt:lpstr>ΔΟΜΙΚΑ |  ΟΧΥΡΩΜΑΤΙΚΑ |  ΑΡΧΙΤΕΚΤΟΝΙΚΑ |  ΣΤΟΙΧΕΙΑ:  ΑΨΙΔΩΜΑΤΑ</vt:lpstr>
      <vt:lpstr>ΔΟΜΙΚΑ |  ΟΧΥΡΩΜΑΤΙΚΑ |  ΑΡΧΙΤΕΚΤΟΝΙΚΑ |  ΣΤΟΙΧΕΙΑ:  ΑΨΙΔΩΜΑΤΑ</vt:lpstr>
      <vt:lpstr>ΔΟΜΙΚΑ |  ΟΧΥΡΩΜΑΤΙΚΑ |  ΑΡΧΙΤΕΚΤΟΝΙΚΑ |  ΣΤΟΙΧΕΙΑ:  ΠΥΡΓΟΙ</vt:lpstr>
      <vt:lpstr>ΔΟΜΙΚΑ |  ΟΧΥΡΩΜΑΤΙΚΑ |  ΑΡΧΙΤΕΚΤΟΝΙΚΑ |  ΣΤΟΙΧΕΙΑ:  ΠΥΡΓΟΙ</vt:lpstr>
      <vt:lpstr>ΔΟΜΙΚΑ |  ΟΧΥΡΩΜΑΤΙΚΑ |  ΑΡΧΙΤΕΚΤΟΝΙΚΑ |  ΣΤΟΙΧΕΙΑ:  ΠΥΡΓΟΙ</vt:lpstr>
      <vt:lpstr> ΔΟΜΙΚΑ |  ΟΧΥΡΩΜΑΤΙΚΑ |  ΑΡΧΙΤΕΚΤΟΝΙΚΑ |  ΣΤΟΙΧΕΙΑ  </vt:lpstr>
      <vt:lpstr>ΔΟΜΙΚΑ |  ΟΧΥΡΩΜΑΤΙΚΑ |  ΑΡΧΙΤΕΚΤΟΝΙΚΑ |  ΣΤΟΙΧΕΙΑ:  ΠΥΡΓΟΙ</vt:lpstr>
      <vt:lpstr>ΤΟΠΟΓΡΑΦΙΚΟ ΣΧΕΔΙΟ</vt:lpstr>
      <vt:lpstr>ΦΑΣΕΙΣ ΚΑΤΑΣΚΕΥΗΣ ΤΟΥ ΚΑΣΤΡΟΥ</vt:lpstr>
      <vt:lpstr>ΟΨΕΙΣ ΚΑΣΤΡΟΥ</vt:lpstr>
      <vt:lpstr>ΟΨΕΙΣ ΚΑΣΤΡΟΥ</vt:lpstr>
      <vt:lpstr>ΑΝΑΣΤΥΛΩΣΗ ΚΑΙ ΑΠΟΚΑΤΑΣΤΑΣΗ ΤΩΝ ΑΝΑΤΟΛΙΚΩΝ ΤΕΙΧΩΝ.</vt:lpstr>
      <vt:lpstr>ΣΥΜΠΕΡΑΣΜΑΤΑ - ΣΧΟΛΙΑ</vt:lpstr>
      <vt:lpstr>ΕΥΧΑΡΙΣΤΩ ΠΟΛΥ!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2020-03-05T21:11:24Z</dcterms:created>
  <dcterms:modified xsi:type="dcterms:W3CDTF">2020-12-02T10:36:15Z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