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60" r:id="rId2"/>
    <p:sldId id="256" r:id="rId3"/>
    <p:sldId id="257" r:id="rId4"/>
    <p:sldId id="258" r:id="rId5"/>
    <p:sldId id="259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1498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5F88C83-6E66-4D65-A136-5A9A67EAD11F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372766BD-5AF0-409E-A204-0C7D2127BBEE}">
      <dgm:prSet phldrT="[Κείμενο]" phldr="0"/>
      <dgm:spPr/>
      <dgm:t>
        <a:bodyPr/>
        <a:lstStyle/>
        <a:p>
          <a:r>
            <a:rPr lang="el-GR" dirty="0"/>
            <a:t>Διαχωρισμός περιοχών, ήπια χρώματα, χώρος απόσυρσης, εύκολη πλοήγηση</a:t>
          </a:r>
        </a:p>
      </dgm:t>
    </dgm:pt>
    <dgm:pt modelId="{676D6B22-0FD2-40F4-AB4B-22DCF15ACA75}" type="parTrans" cxnId="{D21B8109-3382-4229-96B0-903F4C3658CE}">
      <dgm:prSet/>
      <dgm:spPr/>
      <dgm:t>
        <a:bodyPr/>
        <a:lstStyle/>
        <a:p>
          <a:endParaRPr lang="el-GR"/>
        </a:p>
      </dgm:t>
    </dgm:pt>
    <dgm:pt modelId="{65BA0B99-29DC-4793-9B81-9683C92C6829}" type="sibTrans" cxnId="{D21B8109-3382-4229-96B0-903F4C3658CE}">
      <dgm:prSet/>
      <dgm:spPr/>
      <dgm:t>
        <a:bodyPr/>
        <a:lstStyle/>
        <a:p>
          <a:endParaRPr lang="el-GR"/>
        </a:p>
      </dgm:t>
    </dgm:pt>
    <dgm:pt modelId="{CE91B665-78E4-4555-95FB-4479E10D0F2C}">
      <dgm:prSet phldrT="[Κείμενο]" phldr="0" custT="1"/>
      <dgm:spPr/>
      <dgm:t>
        <a:bodyPr/>
        <a:lstStyle/>
        <a:p>
          <a:pPr algn="ctr"/>
          <a:r>
            <a:rPr lang="el-GR" sz="2000" dirty="0"/>
            <a:t>Κινητικότητα</a:t>
          </a:r>
        </a:p>
      </dgm:t>
    </dgm:pt>
    <dgm:pt modelId="{37518B48-32FC-424F-BAF8-DD4AE5BDB4C6}" type="parTrans" cxnId="{1A59FA12-B3D6-4387-8E1D-78C1FEC0948D}">
      <dgm:prSet/>
      <dgm:spPr/>
      <dgm:t>
        <a:bodyPr/>
        <a:lstStyle/>
        <a:p>
          <a:endParaRPr lang="el-GR"/>
        </a:p>
      </dgm:t>
    </dgm:pt>
    <dgm:pt modelId="{19723924-10D8-4711-9BC6-A377E24F4536}" type="sibTrans" cxnId="{1A59FA12-B3D6-4387-8E1D-78C1FEC0948D}">
      <dgm:prSet/>
      <dgm:spPr/>
      <dgm:t>
        <a:bodyPr/>
        <a:lstStyle/>
        <a:p>
          <a:endParaRPr lang="el-GR"/>
        </a:p>
      </dgm:t>
    </dgm:pt>
    <dgm:pt modelId="{B3B6CF94-61AB-4BEF-9554-97AE325FBCA3}">
      <dgm:prSet phldrT="[Κείμενο]" phldr="0"/>
      <dgm:spPr/>
      <dgm:t>
        <a:bodyPr/>
        <a:lstStyle/>
        <a:p>
          <a:r>
            <a:rPr lang="el-GR" dirty="0"/>
            <a:t>Μείωση ήχων ηχομόνωση, ρυθμιζόμενος έμμεσος φωτισμός </a:t>
          </a:r>
        </a:p>
      </dgm:t>
    </dgm:pt>
    <dgm:pt modelId="{BEA7E47E-C387-4DD8-8F9C-D4054D23359B}" type="parTrans" cxnId="{03FC509A-0A4B-4EE9-9A63-B35E0B28D1B2}">
      <dgm:prSet/>
      <dgm:spPr/>
      <dgm:t>
        <a:bodyPr/>
        <a:lstStyle/>
        <a:p>
          <a:endParaRPr lang="el-GR"/>
        </a:p>
      </dgm:t>
    </dgm:pt>
    <dgm:pt modelId="{DD6A173F-605E-4D8F-9542-F3077B5FA72D}" type="sibTrans" cxnId="{03FC509A-0A4B-4EE9-9A63-B35E0B28D1B2}">
      <dgm:prSet/>
      <dgm:spPr/>
      <dgm:t>
        <a:bodyPr/>
        <a:lstStyle/>
        <a:p>
          <a:endParaRPr lang="el-GR"/>
        </a:p>
      </dgm:t>
    </dgm:pt>
    <dgm:pt modelId="{1857965A-1567-4C66-8761-D9831BEAAFA8}">
      <dgm:prSet phldrT="[Κείμενο]" phldr="0"/>
      <dgm:spPr/>
      <dgm:t>
        <a:bodyPr/>
        <a:lstStyle/>
        <a:p>
          <a:pPr algn="ctr"/>
          <a:r>
            <a:rPr lang="el-GR" dirty="0"/>
            <a:t>Αισθητηριακά προβλήματα</a:t>
          </a:r>
        </a:p>
      </dgm:t>
    </dgm:pt>
    <dgm:pt modelId="{702E8A1B-869F-49CD-A914-60BE44E34C3F}" type="parTrans" cxnId="{26B59D86-5E76-4F0B-9055-E0E73DD82668}">
      <dgm:prSet/>
      <dgm:spPr/>
      <dgm:t>
        <a:bodyPr/>
        <a:lstStyle/>
        <a:p>
          <a:endParaRPr lang="el-GR"/>
        </a:p>
      </dgm:t>
    </dgm:pt>
    <dgm:pt modelId="{1E8D7226-8DC0-4F3E-8EC4-EECADC09431F}" type="sibTrans" cxnId="{26B59D86-5E76-4F0B-9055-E0E73DD82668}">
      <dgm:prSet/>
      <dgm:spPr/>
      <dgm:t>
        <a:bodyPr/>
        <a:lstStyle/>
        <a:p>
          <a:endParaRPr lang="el-GR"/>
        </a:p>
      </dgm:t>
    </dgm:pt>
    <dgm:pt modelId="{F97BC85F-A16F-4505-94BA-89F1F47B0D2B}">
      <dgm:prSet phldrT="[Κείμενο]" phldr="0"/>
      <dgm:spPr/>
      <dgm:t>
        <a:bodyPr/>
        <a:lstStyle/>
        <a:p>
          <a:pPr algn="ctr"/>
          <a:endParaRPr lang="el-GR" dirty="0"/>
        </a:p>
      </dgm:t>
    </dgm:pt>
    <dgm:pt modelId="{3612FF3A-7F81-4C6B-B7C1-13BC68E3C672}" type="parTrans" cxnId="{F777EC4C-1ECF-4650-B1F6-637E1474E10E}">
      <dgm:prSet/>
      <dgm:spPr/>
      <dgm:t>
        <a:bodyPr/>
        <a:lstStyle/>
        <a:p>
          <a:endParaRPr lang="el-GR"/>
        </a:p>
      </dgm:t>
    </dgm:pt>
    <dgm:pt modelId="{C4B24BBA-30E9-4847-AEF0-F1F5933DFEA9}" type="sibTrans" cxnId="{F777EC4C-1ECF-4650-B1F6-637E1474E10E}">
      <dgm:prSet/>
      <dgm:spPr/>
      <dgm:t>
        <a:bodyPr/>
        <a:lstStyle/>
        <a:p>
          <a:endParaRPr lang="el-GR"/>
        </a:p>
      </dgm:t>
    </dgm:pt>
    <dgm:pt modelId="{8FEACD85-5756-4CEF-947A-59167060A7FE}" type="pres">
      <dgm:prSet presAssocID="{E5F88C83-6E66-4D65-A136-5A9A67EAD11F}" presName="Name0" presStyleCnt="0">
        <dgm:presLayoutVars>
          <dgm:chMax/>
          <dgm:chPref/>
          <dgm:dir/>
          <dgm:animLvl val="lvl"/>
        </dgm:presLayoutVars>
      </dgm:prSet>
      <dgm:spPr/>
    </dgm:pt>
    <dgm:pt modelId="{EBFB54B0-C413-4F2D-B4DD-A2590B26A83F}" type="pres">
      <dgm:prSet presAssocID="{372766BD-5AF0-409E-A204-0C7D2127BBEE}" presName="composite" presStyleCnt="0"/>
      <dgm:spPr/>
    </dgm:pt>
    <dgm:pt modelId="{B14E11A2-AF4B-4B43-B6FD-67E93BB0EE71}" type="pres">
      <dgm:prSet presAssocID="{372766BD-5AF0-409E-A204-0C7D2127BBEE}" presName="Parent1" presStyleLbl="node1" presStyleIdx="0" presStyleCnt="4">
        <dgm:presLayoutVars>
          <dgm:chMax val="1"/>
          <dgm:chPref val="1"/>
          <dgm:bulletEnabled val="1"/>
        </dgm:presLayoutVars>
      </dgm:prSet>
      <dgm:spPr/>
    </dgm:pt>
    <dgm:pt modelId="{0EFFE8E9-AFCC-4CA0-938F-C04E8AC39CDF}" type="pres">
      <dgm:prSet presAssocID="{372766BD-5AF0-409E-A204-0C7D2127BBEE}" presName="Childtext1" presStyleLbl="revTx" presStyleIdx="0" presStyleCnt="2">
        <dgm:presLayoutVars>
          <dgm:chMax val="0"/>
          <dgm:chPref val="0"/>
          <dgm:bulletEnabled val="1"/>
        </dgm:presLayoutVars>
      </dgm:prSet>
      <dgm:spPr/>
    </dgm:pt>
    <dgm:pt modelId="{5B928529-AD92-436D-8C5A-2131F1FEA22F}" type="pres">
      <dgm:prSet presAssocID="{372766BD-5AF0-409E-A204-0C7D2127BBEE}" presName="BalanceSpacing" presStyleCnt="0"/>
      <dgm:spPr/>
    </dgm:pt>
    <dgm:pt modelId="{090EF0AC-D1C1-403F-BFC2-3EE9FFE91C96}" type="pres">
      <dgm:prSet presAssocID="{372766BD-5AF0-409E-A204-0C7D2127BBEE}" presName="BalanceSpacing1" presStyleCnt="0"/>
      <dgm:spPr/>
    </dgm:pt>
    <dgm:pt modelId="{F7D7C206-6462-45D3-916F-A052935463FD}" type="pres">
      <dgm:prSet presAssocID="{65BA0B99-29DC-4793-9B81-9683C92C6829}" presName="Accent1Text" presStyleLbl="node1" presStyleIdx="1" presStyleCnt="4"/>
      <dgm:spPr/>
    </dgm:pt>
    <dgm:pt modelId="{BA65F392-6F46-4947-A8E8-6E28CCDAF861}" type="pres">
      <dgm:prSet presAssocID="{65BA0B99-29DC-4793-9B81-9683C92C6829}" presName="spaceBetweenRectangles" presStyleCnt="0"/>
      <dgm:spPr/>
    </dgm:pt>
    <dgm:pt modelId="{8C8A3CFD-6BE4-4F7C-AB4B-21586CECA39F}" type="pres">
      <dgm:prSet presAssocID="{B3B6CF94-61AB-4BEF-9554-97AE325FBCA3}" presName="composite" presStyleCnt="0"/>
      <dgm:spPr/>
    </dgm:pt>
    <dgm:pt modelId="{BCD47620-05BC-40DB-8AE3-07700EBA42AD}" type="pres">
      <dgm:prSet presAssocID="{B3B6CF94-61AB-4BEF-9554-97AE325FBCA3}" presName="Parent1" presStyleLbl="node1" presStyleIdx="2" presStyleCnt="4">
        <dgm:presLayoutVars>
          <dgm:chMax val="1"/>
          <dgm:chPref val="1"/>
          <dgm:bulletEnabled val="1"/>
        </dgm:presLayoutVars>
      </dgm:prSet>
      <dgm:spPr/>
    </dgm:pt>
    <dgm:pt modelId="{AF245C5D-6096-4D1C-BBF7-D9CB2FC7B2CF}" type="pres">
      <dgm:prSet presAssocID="{B3B6CF94-61AB-4BEF-9554-97AE325FBCA3}" presName="Childtext1" presStyleLbl="revTx" presStyleIdx="1" presStyleCnt="2">
        <dgm:presLayoutVars>
          <dgm:chMax val="0"/>
          <dgm:chPref val="0"/>
          <dgm:bulletEnabled val="1"/>
        </dgm:presLayoutVars>
      </dgm:prSet>
      <dgm:spPr/>
    </dgm:pt>
    <dgm:pt modelId="{A1E52B85-5D9E-4EDA-A886-749E8AE38DD1}" type="pres">
      <dgm:prSet presAssocID="{B3B6CF94-61AB-4BEF-9554-97AE325FBCA3}" presName="BalanceSpacing" presStyleCnt="0"/>
      <dgm:spPr/>
    </dgm:pt>
    <dgm:pt modelId="{0D717652-E031-4472-9FA7-35C6EF408C54}" type="pres">
      <dgm:prSet presAssocID="{B3B6CF94-61AB-4BEF-9554-97AE325FBCA3}" presName="BalanceSpacing1" presStyleCnt="0"/>
      <dgm:spPr/>
    </dgm:pt>
    <dgm:pt modelId="{F2962D53-8A11-45D5-BED6-DA3BAE017192}" type="pres">
      <dgm:prSet presAssocID="{DD6A173F-605E-4D8F-9542-F3077B5FA72D}" presName="Accent1Text" presStyleLbl="node1" presStyleIdx="3" presStyleCnt="4"/>
      <dgm:spPr/>
    </dgm:pt>
  </dgm:ptLst>
  <dgm:cxnLst>
    <dgm:cxn modelId="{D21B8109-3382-4229-96B0-903F4C3658CE}" srcId="{E5F88C83-6E66-4D65-A136-5A9A67EAD11F}" destId="{372766BD-5AF0-409E-A204-0C7D2127BBEE}" srcOrd="0" destOrd="0" parTransId="{676D6B22-0FD2-40F4-AB4B-22DCF15ACA75}" sibTransId="{65BA0B99-29DC-4793-9B81-9683C92C6829}"/>
    <dgm:cxn modelId="{CA3A0F0F-D465-4472-9572-F7D3A011C846}" type="presOf" srcId="{1857965A-1567-4C66-8761-D9831BEAAFA8}" destId="{AF245C5D-6096-4D1C-BBF7-D9CB2FC7B2CF}" srcOrd="0" destOrd="0" presId="urn:microsoft.com/office/officeart/2008/layout/AlternatingHexagons"/>
    <dgm:cxn modelId="{1A59FA12-B3D6-4387-8E1D-78C1FEC0948D}" srcId="{372766BD-5AF0-409E-A204-0C7D2127BBEE}" destId="{CE91B665-78E4-4555-95FB-4479E10D0F2C}" srcOrd="0" destOrd="0" parTransId="{37518B48-32FC-424F-BAF8-DD4AE5BDB4C6}" sibTransId="{19723924-10D8-4711-9BC6-A377E24F4536}"/>
    <dgm:cxn modelId="{4C4FBD2D-EE0D-45F9-8987-3FFDE839F29A}" type="presOf" srcId="{E5F88C83-6E66-4D65-A136-5A9A67EAD11F}" destId="{8FEACD85-5756-4CEF-947A-59167060A7FE}" srcOrd="0" destOrd="0" presId="urn:microsoft.com/office/officeart/2008/layout/AlternatingHexagons"/>
    <dgm:cxn modelId="{F777EC4C-1ECF-4650-B1F6-637E1474E10E}" srcId="{B3B6CF94-61AB-4BEF-9554-97AE325FBCA3}" destId="{F97BC85F-A16F-4505-94BA-89F1F47B0D2B}" srcOrd="1" destOrd="0" parTransId="{3612FF3A-7F81-4C6B-B7C1-13BC68E3C672}" sibTransId="{C4B24BBA-30E9-4847-AEF0-F1F5933DFEA9}"/>
    <dgm:cxn modelId="{1CEED054-2B55-4B9C-BCBC-D6426B9460AC}" type="presOf" srcId="{F97BC85F-A16F-4505-94BA-89F1F47B0D2B}" destId="{AF245C5D-6096-4D1C-BBF7-D9CB2FC7B2CF}" srcOrd="0" destOrd="1" presId="urn:microsoft.com/office/officeart/2008/layout/AlternatingHexagons"/>
    <dgm:cxn modelId="{FB1E347F-0A33-4D9F-A863-69C96E4DD06E}" type="presOf" srcId="{CE91B665-78E4-4555-95FB-4479E10D0F2C}" destId="{0EFFE8E9-AFCC-4CA0-938F-C04E8AC39CDF}" srcOrd="0" destOrd="0" presId="urn:microsoft.com/office/officeart/2008/layout/AlternatingHexagons"/>
    <dgm:cxn modelId="{26B59D86-5E76-4F0B-9055-E0E73DD82668}" srcId="{B3B6CF94-61AB-4BEF-9554-97AE325FBCA3}" destId="{1857965A-1567-4C66-8761-D9831BEAAFA8}" srcOrd="0" destOrd="0" parTransId="{702E8A1B-869F-49CD-A914-60BE44E34C3F}" sibTransId="{1E8D7226-8DC0-4F3E-8EC4-EECADC09431F}"/>
    <dgm:cxn modelId="{BDD22C90-7C73-4E17-BF7C-64F23C0F33E2}" type="presOf" srcId="{B3B6CF94-61AB-4BEF-9554-97AE325FBCA3}" destId="{BCD47620-05BC-40DB-8AE3-07700EBA42AD}" srcOrd="0" destOrd="0" presId="urn:microsoft.com/office/officeart/2008/layout/AlternatingHexagons"/>
    <dgm:cxn modelId="{03FC509A-0A4B-4EE9-9A63-B35E0B28D1B2}" srcId="{E5F88C83-6E66-4D65-A136-5A9A67EAD11F}" destId="{B3B6CF94-61AB-4BEF-9554-97AE325FBCA3}" srcOrd="1" destOrd="0" parTransId="{BEA7E47E-C387-4DD8-8F9C-D4054D23359B}" sibTransId="{DD6A173F-605E-4D8F-9542-F3077B5FA72D}"/>
    <dgm:cxn modelId="{44986BB2-4F62-4134-A3A6-B7C403D902F5}" type="presOf" srcId="{DD6A173F-605E-4D8F-9542-F3077B5FA72D}" destId="{F2962D53-8A11-45D5-BED6-DA3BAE017192}" srcOrd="0" destOrd="0" presId="urn:microsoft.com/office/officeart/2008/layout/AlternatingHexagons"/>
    <dgm:cxn modelId="{C1EB3DC8-E0B1-409A-B5B8-7BBE5DD71078}" type="presOf" srcId="{65BA0B99-29DC-4793-9B81-9683C92C6829}" destId="{F7D7C206-6462-45D3-916F-A052935463FD}" srcOrd="0" destOrd="0" presId="urn:microsoft.com/office/officeart/2008/layout/AlternatingHexagons"/>
    <dgm:cxn modelId="{8308BBE9-74E7-4D99-B733-DBA04B9A8D21}" type="presOf" srcId="{372766BD-5AF0-409E-A204-0C7D2127BBEE}" destId="{B14E11A2-AF4B-4B43-B6FD-67E93BB0EE71}" srcOrd="0" destOrd="0" presId="urn:microsoft.com/office/officeart/2008/layout/AlternatingHexagons"/>
    <dgm:cxn modelId="{A6527EAA-80DD-43C4-BB5F-C70E43426762}" type="presParOf" srcId="{8FEACD85-5756-4CEF-947A-59167060A7FE}" destId="{EBFB54B0-C413-4F2D-B4DD-A2590B26A83F}" srcOrd="0" destOrd="0" presId="urn:microsoft.com/office/officeart/2008/layout/AlternatingHexagons"/>
    <dgm:cxn modelId="{7D4E2553-D337-485E-A99A-B27C4FF5D9D5}" type="presParOf" srcId="{EBFB54B0-C413-4F2D-B4DD-A2590B26A83F}" destId="{B14E11A2-AF4B-4B43-B6FD-67E93BB0EE71}" srcOrd="0" destOrd="0" presId="urn:microsoft.com/office/officeart/2008/layout/AlternatingHexagons"/>
    <dgm:cxn modelId="{49C39592-B545-4290-9B71-A7264F203D56}" type="presParOf" srcId="{EBFB54B0-C413-4F2D-B4DD-A2590B26A83F}" destId="{0EFFE8E9-AFCC-4CA0-938F-C04E8AC39CDF}" srcOrd="1" destOrd="0" presId="urn:microsoft.com/office/officeart/2008/layout/AlternatingHexagons"/>
    <dgm:cxn modelId="{50708655-D7D9-4E19-B3EE-4F2C4AAD0F35}" type="presParOf" srcId="{EBFB54B0-C413-4F2D-B4DD-A2590B26A83F}" destId="{5B928529-AD92-436D-8C5A-2131F1FEA22F}" srcOrd="2" destOrd="0" presId="urn:microsoft.com/office/officeart/2008/layout/AlternatingHexagons"/>
    <dgm:cxn modelId="{24F10FE0-655C-4F92-A422-7A004993B877}" type="presParOf" srcId="{EBFB54B0-C413-4F2D-B4DD-A2590B26A83F}" destId="{090EF0AC-D1C1-403F-BFC2-3EE9FFE91C96}" srcOrd="3" destOrd="0" presId="urn:microsoft.com/office/officeart/2008/layout/AlternatingHexagons"/>
    <dgm:cxn modelId="{C712AF35-5762-4BC8-9702-DE17C70AE132}" type="presParOf" srcId="{EBFB54B0-C413-4F2D-B4DD-A2590B26A83F}" destId="{F7D7C206-6462-45D3-916F-A052935463FD}" srcOrd="4" destOrd="0" presId="urn:microsoft.com/office/officeart/2008/layout/AlternatingHexagons"/>
    <dgm:cxn modelId="{63B20D45-7745-4989-9937-EBEBF2E8D1BE}" type="presParOf" srcId="{8FEACD85-5756-4CEF-947A-59167060A7FE}" destId="{BA65F392-6F46-4947-A8E8-6E28CCDAF861}" srcOrd="1" destOrd="0" presId="urn:microsoft.com/office/officeart/2008/layout/AlternatingHexagons"/>
    <dgm:cxn modelId="{132DF474-C5CE-4B65-AEDE-9BA35257ECCA}" type="presParOf" srcId="{8FEACD85-5756-4CEF-947A-59167060A7FE}" destId="{8C8A3CFD-6BE4-4F7C-AB4B-21586CECA39F}" srcOrd="2" destOrd="0" presId="urn:microsoft.com/office/officeart/2008/layout/AlternatingHexagons"/>
    <dgm:cxn modelId="{173881AF-9A1C-4ABD-8C79-499376696A19}" type="presParOf" srcId="{8C8A3CFD-6BE4-4F7C-AB4B-21586CECA39F}" destId="{BCD47620-05BC-40DB-8AE3-07700EBA42AD}" srcOrd="0" destOrd="0" presId="urn:microsoft.com/office/officeart/2008/layout/AlternatingHexagons"/>
    <dgm:cxn modelId="{FB951EFB-B27B-4D02-A27F-CF05EE4BD7C3}" type="presParOf" srcId="{8C8A3CFD-6BE4-4F7C-AB4B-21586CECA39F}" destId="{AF245C5D-6096-4D1C-BBF7-D9CB2FC7B2CF}" srcOrd="1" destOrd="0" presId="urn:microsoft.com/office/officeart/2008/layout/AlternatingHexagons"/>
    <dgm:cxn modelId="{07AA1781-A43E-492D-8BEC-A3D5FAE2329D}" type="presParOf" srcId="{8C8A3CFD-6BE4-4F7C-AB4B-21586CECA39F}" destId="{A1E52B85-5D9E-4EDA-A886-749E8AE38DD1}" srcOrd="2" destOrd="0" presId="urn:microsoft.com/office/officeart/2008/layout/AlternatingHexagons"/>
    <dgm:cxn modelId="{61C11826-3BFC-4918-92EB-627CB5BA13E5}" type="presParOf" srcId="{8C8A3CFD-6BE4-4F7C-AB4B-21586CECA39F}" destId="{0D717652-E031-4472-9FA7-35C6EF408C54}" srcOrd="3" destOrd="0" presId="urn:microsoft.com/office/officeart/2008/layout/AlternatingHexagons"/>
    <dgm:cxn modelId="{A212E2B5-DFAC-4BF4-8E0F-AB5F49317581}" type="presParOf" srcId="{8C8A3CFD-6BE4-4F7C-AB4B-21586CECA39F}" destId="{F2962D53-8A11-45D5-BED6-DA3BAE017192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4E11A2-AF4B-4B43-B6FD-67E93BB0EE71}">
      <dsp:nvSpPr>
        <dsp:cNvPr id="0" name=""/>
        <dsp:cNvSpPr/>
      </dsp:nvSpPr>
      <dsp:spPr>
        <a:xfrm rot="5400000">
          <a:off x="3480663" y="298393"/>
          <a:ext cx="2286000" cy="1988820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 dirty="0"/>
            <a:t>Διαχωρισμός περιοχών, ήπια χρώματα, χώρος απόσυρσης, εύκολη πλοήγηση</a:t>
          </a:r>
        </a:p>
      </dsp:txBody>
      <dsp:txXfrm rot="-5400000">
        <a:off x="3939177" y="506038"/>
        <a:ext cx="1368972" cy="1573530"/>
      </dsp:txXfrm>
    </dsp:sp>
    <dsp:sp modelId="{0EFFE8E9-AFCC-4CA0-938F-C04E8AC39CDF}">
      <dsp:nvSpPr>
        <dsp:cNvPr id="0" name=""/>
        <dsp:cNvSpPr/>
      </dsp:nvSpPr>
      <dsp:spPr>
        <a:xfrm>
          <a:off x="5678424" y="607003"/>
          <a:ext cx="2551176" cy="1371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 dirty="0"/>
            <a:t>Κινητικότητα</a:t>
          </a:r>
        </a:p>
      </dsp:txBody>
      <dsp:txXfrm>
        <a:off x="5678424" y="607003"/>
        <a:ext cx="2551176" cy="1371600"/>
      </dsp:txXfrm>
    </dsp:sp>
    <dsp:sp modelId="{F7D7C206-6462-45D3-916F-A052935463FD}">
      <dsp:nvSpPr>
        <dsp:cNvPr id="0" name=""/>
        <dsp:cNvSpPr/>
      </dsp:nvSpPr>
      <dsp:spPr>
        <a:xfrm rot="5400000">
          <a:off x="1332737" y="298393"/>
          <a:ext cx="2286000" cy="1988820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3600" kern="1200"/>
        </a:p>
      </dsp:txBody>
      <dsp:txXfrm rot="-5400000">
        <a:off x="1791251" y="506038"/>
        <a:ext cx="1368972" cy="1573530"/>
      </dsp:txXfrm>
    </dsp:sp>
    <dsp:sp modelId="{BCD47620-05BC-40DB-8AE3-07700EBA42AD}">
      <dsp:nvSpPr>
        <dsp:cNvPr id="0" name=""/>
        <dsp:cNvSpPr/>
      </dsp:nvSpPr>
      <dsp:spPr>
        <a:xfrm rot="5400000">
          <a:off x="2402586" y="2238749"/>
          <a:ext cx="2286000" cy="1988820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 dirty="0"/>
            <a:t>Μείωση ήχων ηχομόνωση, ρυθμιζόμενος έμμεσος φωτισμός </a:t>
          </a:r>
        </a:p>
      </dsp:txBody>
      <dsp:txXfrm rot="-5400000">
        <a:off x="2861100" y="2446394"/>
        <a:ext cx="1368972" cy="1573530"/>
      </dsp:txXfrm>
    </dsp:sp>
    <dsp:sp modelId="{AF245C5D-6096-4D1C-BBF7-D9CB2FC7B2CF}">
      <dsp:nvSpPr>
        <dsp:cNvPr id="0" name=""/>
        <dsp:cNvSpPr/>
      </dsp:nvSpPr>
      <dsp:spPr>
        <a:xfrm>
          <a:off x="0" y="2547359"/>
          <a:ext cx="2468880" cy="1371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 dirty="0"/>
            <a:t>Αισθητηριακά προβλήματα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1400" kern="1200" dirty="0"/>
        </a:p>
      </dsp:txBody>
      <dsp:txXfrm>
        <a:off x="0" y="2547359"/>
        <a:ext cx="2468880" cy="1371600"/>
      </dsp:txXfrm>
    </dsp:sp>
    <dsp:sp modelId="{F2962D53-8A11-45D5-BED6-DA3BAE017192}">
      <dsp:nvSpPr>
        <dsp:cNvPr id="0" name=""/>
        <dsp:cNvSpPr/>
      </dsp:nvSpPr>
      <dsp:spPr>
        <a:xfrm rot="5400000">
          <a:off x="4550511" y="2238749"/>
          <a:ext cx="2286000" cy="1988820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3600" kern="1200"/>
        </a:p>
      </dsp:txBody>
      <dsp:txXfrm rot="-5400000">
        <a:off x="5009025" y="2446394"/>
        <a:ext cx="1368972" cy="15735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5EB7F3-B6E8-4731-8F0B-8BAF26661735}" type="datetimeFigureOut">
              <a:rPr lang="el-GR" smtClean="0"/>
              <a:t>3/12/2025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D2A535-EBBA-466F-ACE5-0CF1931BA20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14629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D2A535-EBBA-466F-ACE5-0CF1931BA20A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752910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1A63FBE-3CEB-8C4E-3E15-2E5CDF48A8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Προσβασιμότητα</a:t>
            </a:r>
            <a:br>
              <a:rPr lang="el-GR" dirty="0"/>
            </a:br>
            <a:r>
              <a:rPr lang="el-GR" dirty="0"/>
              <a:t>βασικές αρχές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1F5434DB-1EFB-A0E4-EFB7-BC1ECC2EF5D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l-GR" sz="2000" dirty="0"/>
              <a:t>Στεφανία Φούσκα</a:t>
            </a:r>
          </a:p>
          <a:p>
            <a:r>
              <a:rPr lang="en-US" sz="2000" dirty="0"/>
              <a:t>Dr. </a:t>
            </a:r>
            <a:r>
              <a:rPr lang="el-GR" sz="2000" dirty="0"/>
              <a:t>Συμβουλευτικής Ειδικής Αγωγής</a:t>
            </a:r>
          </a:p>
        </p:txBody>
      </p:sp>
    </p:spTree>
    <p:extLst>
      <p:ext uri="{BB962C8B-B14F-4D97-AF65-F5344CB8AC3E}">
        <p14:creationId xmlns:p14="http://schemas.microsoft.com/office/powerpoint/2010/main" val="3771583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043641" y="2663961"/>
            <a:ext cx="1872498" cy="1621631"/>
          </a:xfrm>
          <a:custGeom>
            <a:avLst/>
            <a:gdLst/>
            <a:ahLst/>
            <a:cxnLst/>
            <a:rect l="0" t="0" r="0" b="0"/>
            <a:pathLst>
              <a:path w="1872498" h="1621631">
                <a:moveTo>
                  <a:pt x="546974" y="674244"/>
                </a:moveTo>
                <a:lnTo>
                  <a:pt x="689710" y="923856"/>
                </a:lnTo>
                <a:lnTo>
                  <a:pt x="400185" y="928490"/>
                </a:lnTo>
                <a:lnTo>
                  <a:pt x="0" y="1621631"/>
                </a:lnTo>
                <a:lnTo>
                  <a:pt x="763711" y="1621631"/>
                </a:lnTo>
                <a:lnTo>
                  <a:pt x="920558" y="1352550"/>
                </a:lnTo>
                <a:lnTo>
                  <a:pt x="1081709" y="1621631"/>
                </a:lnTo>
                <a:lnTo>
                  <a:pt x="1872498" y="1621631"/>
                </a:lnTo>
                <a:lnTo>
                  <a:pt x="1478690" y="939535"/>
                </a:lnTo>
                <a:lnTo>
                  <a:pt x="1176391" y="938281"/>
                </a:lnTo>
                <a:lnTo>
                  <a:pt x="1324366" y="672238"/>
                </a:lnTo>
                <a:lnTo>
                  <a:pt x="936249" y="0"/>
                </a:lnTo>
                <a:lnTo>
                  <a:pt x="546974" y="674244"/>
                </a:lnTo>
                <a:close/>
              </a:path>
            </a:pathLst>
          </a:custGeom>
          <a:noFill/>
          <a:ln w="7143">
            <a:solidFill>
              <a:srgbClr val="000000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ounded Rectangle 2"/>
          <p:cNvSpPr/>
          <p:nvPr/>
        </p:nvSpPr>
        <p:spPr>
          <a:xfrm>
            <a:off x="1298120" y="2345207"/>
            <a:ext cx="1435226" cy="1265580"/>
          </a:xfrm>
          <a:custGeom>
            <a:avLst/>
            <a:gdLst/>
            <a:ahLst/>
            <a:cxnLst/>
            <a:rect l="0" t="0" r="0" b="0"/>
            <a:pathLst>
              <a:path w="1435226" h="1265580">
                <a:moveTo>
                  <a:pt x="1435226" y="1242608"/>
                </a:moveTo>
                <a:lnTo>
                  <a:pt x="724666" y="0"/>
                </a:lnTo>
                <a:lnTo>
                  <a:pt x="0" y="1265580"/>
                </a:lnTo>
                <a:lnTo>
                  <a:pt x="1435226" y="1242608"/>
                </a:lnTo>
                <a:close/>
              </a:path>
            </a:pathLst>
          </a:custGeom>
          <a:noFill/>
          <a:ln w="7143">
            <a:solidFill>
              <a:srgbClr val="000000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ounded Rectangle 3"/>
          <p:cNvSpPr/>
          <p:nvPr/>
        </p:nvSpPr>
        <p:spPr>
          <a:xfrm>
            <a:off x="2243342" y="4016511"/>
            <a:ext cx="1458358" cy="1236666"/>
          </a:xfrm>
          <a:custGeom>
            <a:avLst/>
            <a:gdLst/>
            <a:ahLst/>
            <a:cxnLst/>
            <a:rect l="0" t="0" r="0" b="0"/>
            <a:pathLst>
              <a:path w="1458358" h="1236666">
                <a:moveTo>
                  <a:pt x="720851" y="0"/>
                </a:moveTo>
                <a:lnTo>
                  <a:pt x="0" y="1236666"/>
                </a:lnTo>
                <a:lnTo>
                  <a:pt x="1458358" y="1231455"/>
                </a:lnTo>
                <a:lnTo>
                  <a:pt x="720851" y="0"/>
                </a:lnTo>
                <a:close/>
              </a:path>
            </a:pathLst>
          </a:custGeom>
          <a:noFill/>
          <a:ln w="7143">
            <a:solidFill>
              <a:srgbClr val="000000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3220026" y="2347808"/>
            <a:ext cx="1431410" cy="1260369"/>
          </a:xfrm>
          <a:custGeom>
            <a:avLst/>
            <a:gdLst/>
            <a:ahLst/>
            <a:cxnLst/>
            <a:rect l="0" t="0" r="0" b="0"/>
            <a:pathLst>
              <a:path w="1431410" h="1260369">
                <a:moveTo>
                  <a:pt x="0" y="1254428"/>
                </a:moveTo>
                <a:lnTo>
                  <a:pt x="1431410" y="1260369"/>
                </a:lnTo>
                <a:lnTo>
                  <a:pt x="697718" y="0"/>
                </a:lnTo>
                <a:lnTo>
                  <a:pt x="0" y="1254428"/>
                </a:lnTo>
                <a:close/>
              </a:path>
            </a:pathLst>
          </a:custGeom>
          <a:noFill/>
          <a:ln w="7143">
            <a:solidFill>
              <a:srgbClr val="000000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ounded Rectangle 5"/>
          <p:cNvSpPr/>
          <p:nvPr/>
        </p:nvSpPr>
        <p:spPr>
          <a:xfrm>
            <a:off x="5222915" y="2256130"/>
            <a:ext cx="228600" cy="276225"/>
          </a:xfrm>
          <a:custGeom>
            <a:avLst/>
            <a:gdLst/>
            <a:ahLst/>
            <a:cxnLst/>
            <a:rect l="0" t="0" r="0" b="0"/>
            <a:pathLst>
              <a:path w="228600" h="276225">
                <a:moveTo>
                  <a:pt x="0" y="0"/>
                </a:moveTo>
                <a:lnTo>
                  <a:pt x="0" y="276225"/>
                </a:lnTo>
                <a:lnTo>
                  <a:pt x="228600" y="135043"/>
                </a:lnTo>
                <a:lnTo>
                  <a:pt x="0" y="0"/>
                </a:lnTo>
                <a:close/>
              </a:path>
            </a:pathLst>
          </a:custGeom>
          <a:noFill/>
          <a:ln w="7143">
            <a:solidFill>
              <a:srgbClr val="000000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ounded Rectangle 6"/>
          <p:cNvSpPr/>
          <p:nvPr/>
        </p:nvSpPr>
        <p:spPr>
          <a:xfrm>
            <a:off x="5222915" y="3170529"/>
            <a:ext cx="228600" cy="276225"/>
          </a:xfrm>
          <a:custGeom>
            <a:avLst/>
            <a:gdLst/>
            <a:ahLst/>
            <a:cxnLst/>
            <a:rect l="0" t="0" r="0" b="0"/>
            <a:pathLst>
              <a:path w="228600" h="276225">
                <a:moveTo>
                  <a:pt x="0" y="0"/>
                </a:moveTo>
                <a:lnTo>
                  <a:pt x="0" y="276225"/>
                </a:lnTo>
                <a:lnTo>
                  <a:pt x="228600" y="135043"/>
                </a:lnTo>
                <a:lnTo>
                  <a:pt x="0" y="0"/>
                </a:lnTo>
                <a:close/>
              </a:path>
            </a:pathLst>
          </a:custGeom>
          <a:noFill/>
          <a:ln w="7143">
            <a:solidFill>
              <a:srgbClr val="000000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ounded Rectangle 7"/>
          <p:cNvSpPr/>
          <p:nvPr/>
        </p:nvSpPr>
        <p:spPr>
          <a:xfrm>
            <a:off x="5222933" y="4313529"/>
            <a:ext cx="228600" cy="276225"/>
          </a:xfrm>
          <a:custGeom>
            <a:avLst/>
            <a:gdLst/>
            <a:ahLst/>
            <a:cxnLst/>
            <a:rect l="0" t="0" r="0" b="0"/>
            <a:pathLst>
              <a:path w="228600" h="276225">
                <a:moveTo>
                  <a:pt x="0" y="0"/>
                </a:moveTo>
                <a:lnTo>
                  <a:pt x="0" y="276225"/>
                </a:lnTo>
                <a:lnTo>
                  <a:pt x="228600" y="135043"/>
                </a:lnTo>
                <a:lnTo>
                  <a:pt x="0" y="0"/>
                </a:lnTo>
                <a:close/>
              </a:path>
            </a:pathLst>
          </a:custGeom>
          <a:noFill/>
          <a:ln w="7143">
            <a:solidFill>
              <a:srgbClr val="000000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1758558" y="1506712"/>
            <a:ext cx="5632303" cy="28575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1800" b="1">
                <a:solidFill>
                  <a:srgbClr val="000000"/>
                </a:solidFill>
                <a:latin typeface="Roboto"/>
              </a:rPr>
              <a:t>Χαρακτηριστικά ενός Προσβάσιμου Περιβάλλοντος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584883" y="2293763"/>
            <a:ext cx="1728682" cy="17145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100" b="1">
                <a:solidFill>
                  <a:srgbClr val="000000"/>
                </a:solidFill>
                <a:latin typeface="Roboto"/>
              </a:rPr>
              <a:t>Κινητική Προσβασιμότητα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584883" y="2608087"/>
            <a:ext cx="2260996" cy="3429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100" b="0" dirty="0" err="1">
                <a:solidFill>
                  <a:srgbClr val="000000"/>
                </a:solidFill>
                <a:latin typeface="Roboto"/>
              </a:rPr>
              <a:t>Δι</a:t>
            </a:r>
            <a:r>
              <a:rPr sz="1100" b="0" dirty="0">
                <a:solidFill>
                  <a:srgbClr val="000000"/>
                </a:solidFill>
                <a:latin typeface="Roboto"/>
              </a:rPr>
              <a:t>ασφάλιση εύκολης μετακίνησης
για άτομα με κινητικές αναπηρίες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584883" y="3208162"/>
            <a:ext cx="1630289" cy="17145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100" b="1">
                <a:solidFill>
                  <a:srgbClr val="000000"/>
                </a:solidFill>
                <a:latin typeface="Roboto"/>
              </a:rPr>
              <a:t>Οπτική Προσβασιμότητα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584883" y="3551062"/>
            <a:ext cx="2168775" cy="51435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100" b="0" dirty="0">
                <a:solidFill>
                  <a:srgbClr val="000000"/>
                </a:solidFill>
                <a:latin typeface="Roboto"/>
              </a:rPr>
              <a:t>Πα</a:t>
            </a:r>
            <a:r>
              <a:rPr sz="1100" b="0" dirty="0" err="1">
                <a:solidFill>
                  <a:srgbClr val="000000"/>
                </a:solidFill>
                <a:latin typeface="Roboto"/>
              </a:rPr>
              <a:t>ροχή</a:t>
            </a:r>
            <a:r>
              <a:rPr sz="1100" b="0" dirty="0">
                <a:solidFill>
                  <a:srgbClr val="000000"/>
                </a:solidFill>
                <a:latin typeface="Roboto"/>
              </a:rPr>
              <a:t> σα</a:t>
            </a:r>
            <a:r>
              <a:rPr sz="1100" b="0" dirty="0" err="1">
                <a:solidFill>
                  <a:srgbClr val="000000"/>
                </a:solidFill>
                <a:latin typeface="Roboto"/>
              </a:rPr>
              <a:t>φούς</a:t>
            </a:r>
            <a:r>
              <a:rPr sz="1100" b="0" dirty="0">
                <a:solidFill>
                  <a:srgbClr val="000000"/>
                </a:solidFill>
                <a:latin typeface="Roboto"/>
              </a:rPr>
              <a:t> και α</a:t>
            </a:r>
            <a:r>
              <a:rPr sz="1100" b="0" dirty="0" err="1">
                <a:solidFill>
                  <a:srgbClr val="000000"/>
                </a:solidFill>
                <a:latin typeface="Roboto"/>
              </a:rPr>
              <a:t>σφ</a:t>
            </a:r>
            <a:r>
              <a:rPr sz="1100" b="0" dirty="0">
                <a:solidFill>
                  <a:srgbClr val="000000"/>
                </a:solidFill>
                <a:latin typeface="Roboto"/>
              </a:rPr>
              <a:t>αλούς
πλοήγησης για άτομα με οπτικές
αναπηρίες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584883" y="4351162"/>
            <a:ext cx="1861918" cy="17145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100" b="1" dirty="0" err="1">
                <a:solidFill>
                  <a:srgbClr val="000000"/>
                </a:solidFill>
                <a:latin typeface="Roboto"/>
              </a:rPr>
              <a:t>Ακουστική</a:t>
            </a:r>
            <a:r>
              <a:rPr sz="1100" b="1" dirty="0">
                <a:solidFill>
                  <a:srgbClr val="000000"/>
                </a:solidFill>
                <a:latin typeface="Roboto"/>
              </a:rPr>
              <a:t> </a:t>
            </a:r>
            <a:r>
              <a:rPr sz="1100" b="1" dirty="0" err="1">
                <a:solidFill>
                  <a:srgbClr val="000000"/>
                </a:solidFill>
                <a:latin typeface="Roboto"/>
              </a:rPr>
              <a:t>Προσ</a:t>
            </a:r>
            <a:r>
              <a:rPr sz="1100" b="1" dirty="0">
                <a:solidFill>
                  <a:srgbClr val="000000"/>
                </a:solidFill>
                <a:latin typeface="Roboto"/>
              </a:rPr>
              <a:t>βασιμότητα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584883" y="4665487"/>
            <a:ext cx="2115312" cy="6858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100" b="0">
                <a:solidFill>
                  <a:srgbClr val="000000"/>
                </a:solidFill>
                <a:latin typeface="Roboto"/>
              </a:rPr>
              <a:t>Δημιουργία ενός ήρεμου και
υποστηρικτικού περιβάλλοντος
για άτομα με ακουστικές
αναπηρίες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1798430" y="3002432"/>
            <a:ext cx="437898" cy="436976"/>
          </a:xfrm>
          <a:custGeom>
            <a:avLst/>
            <a:gdLst/>
            <a:ahLst/>
            <a:cxnLst/>
            <a:rect l="0" t="0" r="0" b="0"/>
            <a:pathLst>
              <a:path w="437898" h="436976">
                <a:moveTo>
                  <a:pt x="308695" y="385600"/>
                </a:moveTo>
                <a:cubicBezTo>
                  <a:pt x="346938" y="378009"/>
                  <a:pt x="379626" y="365150"/>
                  <a:pt x="402625" y="348653"/>
                </a:cubicBezTo>
                <a:cubicBezTo>
                  <a:pt x="425622" y="332157"/>
                  <a:pt x="437898" y="312760"/>
                  <a:pt x="437898" y="292920"/>
                </a:cubicBezTo>
                <a:cubicBezTo>
                  <a:pt x="437898" y="266315"/>
                  <a:pt x="415846" y="240799"/>
                  <a:pt x="376595" y="221985"/>
                </a:cubicBezTo>
                <a:moveTo>
                  <a:pt x="80603" y="221985"/>
                </a:moveTo>
                <a:cubicBezTo>
                  <a:pt x="61262" y="231257"/>
                  <a:pt x="45803" y="242300"/>
                  <a:pt x="35233" y="254530"/>
                </a:cubicBezTo>
                <a:cubicBezTo>
                  <a:pt x="19392" y="272862"/>
                  <a:pt x="15247" y="293032"/>
                  <a:pt x="23323" y="312492"/>
                </a:cubicBezTo>
                <a:cubicBezTo>
                  <a:pt x="31399" y="331951"/>
                  <a:pt x="51333" y="349826"/>
                  <a:pt x="80604" y="363855"/>
                </a:cubicBezTo>
                <a:cubicBezTo>
                  <a:pt x="109874" y="377885"/>
                  <a:pt x="147168" y="387438"/>
                  <a:pt x="187768" y="391309"/>
                </a:cubicBezTo>
                <a:cubicBezTo>
                  <a:pt x="201280" y="392597"/>
                  <a:pt x="214956" y="393237"/>
                  <a:pt x="228600" y="393237"/>
                </a:cubicBezTo>
                <a:lnTo>
                  <a:pt x="245184" y="393237"/>
                </a:lnTo>
                <a:moveTo>
                  <a:pt x="0" y="0"/>
                </a:moveTo>
                <a:moveTo>
                  <a:pt x="206730" y="349498"/>
                </a:moveTo>
                <a:lnTo>
                  <a:pt x="250469" y="393237"/>
                </a:lnTo>
                <a:lnTo>
                  <a:pt x="206730" y="436976"/>
                </a:lnTo>
                <a:moveTo>
                  <a:pt x="224588" y="22048"/>
                </a:moveTo>
                <a:cubicBezTo>
                  <a:pt x="221715" y="20611"/>
                  <a:pt x="218497" y="20004"/>
                  <a:pt x="215297" y="20293"/>
                </a:cubicBezTo>
                <a:cubicBezTo>
                  <a:pt x="212098" y="20582"/>
                  <a:pt x="209043" y="21757"/>
                  <a:pt x="206473" y="23685"/>
                </a:cubicBezTo>
                <a:lnTo>
                  <a:pt x="130365" y="72117"/>
                </a:lnTo>
                <a:lnTo>
                  <a:pt x="95771" y="72117"/>
                </a:lnTo>
                <a:cubicBezTo>
                  <a:pt x="91183" y="72117"/>
                  <a:pt x="86783" y="73940"/>
                  <a:pt x="83540" y="77183"/>
                </a:cubicBezTo>
                <a:cubicBezTo>
                  <a:pt x="80296" y="80427"/>
                  <a:pt x="78473" y="84827"/>
                  <a:pt x="78473" y="89414"/>
                </a:cubicBezTo>
                <a:lnTo>
                  <a:pt x="78473" y="124009"/>
                </a:lnTo>
                <a:cubicBezTo>
                  <a:pt x="78473" y="128596"/>
                  <a:pt x="80296" y="132996"/>
                  <a:pt x="83540" y="136240"/>
                </a:cubicBezTo>
                <a:cubicBezTo>
                  <a:pt x="86783" y="139483"/>
                  <a:pt x="91183" y="141306"/>
                  <a:pt x="95771" y="141306"/>
                </a:cubicBezTo>
                <a:lnTo>
                  <a:pt x="130365" y="141306"/>
                </a:lnTo>
                <a:lnTo>
                  <a:pt x="206473" y="189738"/>
                </a:lnTo>
                <a:cubicBezTo>
                  <a:pt x="209043" y="191665"/>
                  <a:pt x="212098" y="192839"/>
                  <a:pt x="215297" y="193127"/>
                </a:cubicBezTo>
                <a:cubicBezTo>
                  <a:pt x="218497" y="193416"/>
                  <a:pt x="221713" y="192808"/>
                  <a:pt x="224586" y="191372"/>
                </a:cubicBezTo>
                <a:cubicBezTo>
                  <a:pt x="227458" y="189935"/>
                  <a:pt x="229876" y="187726"/>
                  <a:pt x="231564" y="184994"/>
                </a:cubicBezTo>
                <a:cubicBezTo>
                  <a:pt x="233253" y="182261"/>
                  <a:pt x="234147" y="179112"/>
                  <a:pt x="234147" y="175900"/>
                </a:cubicBezTo>
                <a:lnTo>
                  <a:pt x="234147" y="37523"/>
                </a:lnTo>
                <a:cubicBezTo>
                  <a:pt x="234149" y="34310"/>
                  <a:pt x="233255" y="31161"/>
                  <a:pt x="231566" y="28427"/>
                </a:cubicBezTo>
                <a:cubicBezTo>
                  <a:pt x="229878" y="25694"/>
                  <a:pt x="227462" y="23485"/>
                  <a:pt x="224588" y="22048"/>
                </a:cubicBezTo>
                <a:lnTo>
                  <a:pt x="224588" y="22048"/>
                </a:lnTo>
                <a:close/>
                <a:moveTo>
                  <a:pt x="288013" y="141848"/>
                </a:moveTo>
                <a:cubicBezTo>
                  <a:pt x="292503" y="131985"/>
                  <a:pt x="295151" y="119840"/>
                  <a:pt x="295151" y="106706"/>
                </a:cubicBezTo>
                <a:cubicBezTo>
                  <a:pt x="295151" y="93573"/>
                  <a:pt x="292503" y="81428"/>
                  <a:pt x="288013" y="71564"/>
                </a:cubicBezTo>
                <a:moveTo>
                  <a:pt x="327379" y="181215"/>
                </a:moveTo>
                <a:cubicBezTo>
                  <a:pt x="340063" y="160563"/>
                  <a:pt x="347601" y="134733"/>
                  <a:pt x="347601" y="106706"/>
                </a:cubicBezTo>
                <a:cubicBezTo>
                  <a:pt x="347601" y="78679"/>
                  <a:pt x="340063" y="52849"/>
                  <a:pt x="327379" y="32197"/>
                </a:cubicBezTo>
              </a:path>
            </a:pathLst>
          </a:custGeom>
          <a:noFill/>
          <a:ln w="7143">
            <a:solidFill>
              <a:srgbClr val="000000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ounded Rectangle 16"/>
          <p:cNvSpPr/>
          <p:nvPr/>
        </p:nvSpPr>
        <p:spPr>
          <a:xfrm>
            <a:off x="3695943" y="3015918"/>
            <a:ext cx="430777" cy="429147"/>
          </a:xfrm>
          <a:custGeom>
            <a:avLst/>
            <a:gdLst/>
            <a:ahLst/>
            <a:cxnLst/>
            <a:rect l="0" t="0" r="0" b="0"/>
            <a:pathLst>
              <a:path w="430777" h="429147">
                <a:moveTo>
                  <a:pt x="430777" y="152439"/>
                </a:moveTo>
                <a:lnTo>
                  <a:pt x="299218" y="152439"/>
                </a:lnTo>
                <a:moveTo>
                  <a:pt x="372789" y="210313"/>
                </a:moveTo>
                <a:lnTo>
                  <a:pt x="430777" y="152420"/>
                </a:lnTo>
                <a:lnTo>
                  <a:pt x="372789" y="94527"/>
                </a:lnTo>
                <a:moveTo>
                  <a:pt x="247135" y="326271"/>
                </a:moveTo>
                <a:lnTo>
                  <a:pt x="265614" y="326271"/>
                </a:lnTo>
                <a:lnTo>
                  <a:pt x="252907" y="394508"/>
                </a:lnTo>
                <a:cubicBezTo>
                  <a:pt x="251519" y="401990"/>
                  <a:pt x="253258" y="409714"/>
                  <a:pt x="257718" y="415881"/>
                </a:cubicBezTo>
                <a:cubicBezTo>
                  <a:pt x="262178" y="422047"/>
                  <a:pt x="268969" y="426116"/>
                  <a:pt x="276510" y="427140"/>
                </a:cubicBezTo>
                <a:lnTo>
                  <a:pt x="276510" y="427140"/>
                </a:lnTo>
                <a:cubicBezTo>
                  <a:pt x="291386" y="429147"/>
                  <a:pt x="305170" y="418988"/>
                  <a:pt x="307657" y="404185"/>
                </a:cubicBezTo>
                <a:lnTo>
                  <a:pt x="322021" y="318517"/>
                </a:lnTo>
                <a:cubicBezTo>
                  <a:pt x="325079" y="305937"/>
                  <a:pt x="322254" y="292648"/>
                  <a:pt x="314344" y="282399"/>
                </a:cubicBezTo>
                <a:cubicBezTo>
                  <a:pt x="306310" y="272237"/>
                  <a:pt x="294093" y="266279"/>
                  <a:pt x="281139" y="266206"/>
                </a:cubicBezTo>
                <a:lnTo>
                  <a:pt x="218255" y="266206"/>
                </a:lnTo>
                <a:lnTo>
                  <a:pt x="232714" y="167622"/>
                </a:lnTo>
                <a:cubicBezTo>
                  <a:pt x="234092" y="154585"/>
                  <a:pt x="225275" y="142658"/>
                  <a:pt x="212407" y="140152"/>
                </a:cubicBezTo>
                <a:lnTo>
                  <a:pt x="103441" y="116949"/>
                </a:lnTo>
                <a:cubicBezTo>
                  <a:pt x="91218" y="114553"/>
                  <a:pt x="78563" y="117715"/>
                  <a:pt x="68903" y="125579"/>
                </a:cubicBezTo>
                <a:lnTo>
                  <a:pt x="12801" y="170880"/>
                </a:lnTo>
                <a:cubicBezTo>
                  <a:pt x="2133" y="179529"/>
                  <a:pt x="0" y="198464"/>
                  <a:pt x="8705" y="209227"/>
                </a:cubicBezTo>
                <a:cubicBezTo>
                  <a:pt x="17354" y="219914"/>
                  <a:pt x="35490" y="221743"/>
                  <a:pt x="46196" y="213095"/>
                </a:cubicBezTo>
                <a:lnTo>
                  <a:pt x="97593" y="172099"/>
                </a:lnTo>
                <a:lnTo>
                  <a:pt x="152076" y="182767"/>
                </a:lnTo>
                <a:lnTo>
                  <a:pt x="148304" y="202217"/>
                </a:lnTo>
                <a:moveTo>
                  <a:pt x="244506" y="102833"/>
                </a:moveTo>
                <a:cubicBezTo>
                  <a:pt x="262306" y="99184"/>
                  <a:pt x="276779" y="86265"/>
                  <a:pt x="282417" y="68992"/>
                </a:cubicBezTo>
                <a:cubicBezTo>
                  <a:pt x="288054" y="51719"/>
                  <a:pt x="283990" y="32749"/>
                  <a:pt x="271770" y="19302"/>
                </a:cubicBezTo>
                <a:cubicBezTo>
                  <a:pt x="259550" y="5855"/>
                  <a:pt x="241055" y="0"/>
                  <a:pt x="223323" y="3964"/>
                </a:cubicBezTo>
                <a:cubicBezTo>
                  <a:pt x="196406" y="10155"/>
                  <a:pt x="179439" y="36801"/>
                  <a:pt x="185215" y="63810"/>
                </a:cubicBezTo>
                <a:cubicBezTo>
                  <a:pt x="190992" y="90819"/>
                  <a:pt x="217374" y="108194"/>
                  <a:pt x="244468" y="102833"/>
                </a:cubicBezTo>
                <a:close/>
                <a:moveTo>
                  <a:pt x="105060" y="427407"/>
                </a:moveTo>
                <a:cubicBezTo>
                  <a:pt x="157171" y="427407"/>
                  <a:pt x="199415" y="385163"/>
                  <a:pt x="199415" y="333052"/>
                </a:cubicBezTo>
                <a:cubicBezTo>
                  <a:pt x="199415" y="280942"/>
                  <a:pt x="157171" y="238698"/>
                  <a:pt x="105060" y="238698"/>
                </a:cubicBezTo>
                <a:cubicBezTo>
                  <a:pt x="52950" y="238698"/>
                  <a:pt x="10706" y="280942"/>
                  <a:pt x="10706" y="333052"/>
                </a:cubicBezTo>
                <a:cubicBezTo>
                  <a:pt x="10706" y="385163"/>
                  <a:pt x="52950" y="427407"/>
                  <a:pt x="105060" y="427407"/>
                </a:cubicBezTo>
                <a:close/>
              </a:path>
            </a:pathLst>
          </a:custGeom>
          <a:noFill/>
          <a:ln w="7143">
            <a:solidFill>
              <a:srgbClr val="000000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ounded Rectangle 17"/>
          <p:cNvSpPr/>
          <p:nvPr/>
        </p:nvSpPr>
        <p:spPr>
          <a:xfrm>
            <a:off x="2755197" y="4621682"/>
            <a:ext cx="438169" cy="381000"/>
          </a:xfrm>
          <a:custGeom>
            <a:avLst/>
            <a:gdLst/>
            <a:ahLst/>
            <a:cxnLst/>
            <a:rect l="0" t="0" r="0" b="0"/>
            <a:pathLst>
              <a:path w="438169" h="381000">
                <a:moveTo>
                  <a:pt x="0" y="228600"/>
                </a:moveTo>
                <a:lnTo>
                  <a:pt x="171449" y="228600"/>
                </a:lnTo>
                <a:lnTo>
                  <a:pt x="171449" y="381000"/>
                </a:lnTo>
                <a:lnTo>
                  <a:pt x="0" y="381000"/>
                </a:lnTo>
                <a:close/>
                <a:moveTo>
                  <a:pt x="266700" y="228600"/>
                </a:moveTo>
                <a:lnTo>
                  <a:pt x="438150" y="228600"/>
                </a:lnTo>
                <a:lnTo>
                  <a:pt x="438150" y="381000"/>
                </a:lnTo>
                <a:lnTo>
                  <a:pt x="266700" y="381000"/>
                </a:lnTo>
                <a:close/>
                <a:moveTo>
                  <a:pt x="266719" y="285750"/>
                </a:moveTo>
                <a:cubicBezTo>
                  <a:pt x="266719" y="259447"/>
                  <a:pt x="245396" y="238125"/>
                  <a:pt x="219094" y="238125"/>
                </a:cubicBezTo>
                <a:cubicBezTo>
                  <a:pt x="192791" y="238125"/>
                  <a:pt x="171469" y="259447"/>
                  <a:pt x="171469" y="285750"/>
                </a:cubicBezTo>
                <a:moveTo>
                  <a:pt x="19" y="266700"/>
                </a:moveTo>
                <a:lnTo>
                  <a:pt x="19" y="47625"/>
                </a:lnTo>
                <a:cubicBezTo>
                  <a:pt x="19" y="21322"/>
                  <a:pt x="21341" y="0"/>
                  <a:pt x="47644" y="0"/>
                </a:cubicBezTo>
                <a:moveTo>
                  <a:pt x="438169" y="266700"/>
                </a:moveTo>
                <a:lnTo>
                  <a:pt x="438169" y="47625"/>
                </a:lnTo>
                <a:cubicBezTo>
                  <a:pt x="438169" y="21322"/>
                  <a:pt x="416846" y="0"/>
                  <a:pt x="390544" y="0"/>
                </a:cubicBezTo>
              </a:path>
            </a:pathLst>
          </a:custGeom>
          <a:noFill/>
          <a:ln w="7143">
            <a:solidFill>
              <a:srgbClr val="000000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/>
      <p:bldP spid="1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4575781" y="2129742"/>
            <a:ext cx="132397" cy="734567"/>
          </a:xfrm>
          <a:custGeom>
            <a:avLst/>
            <a:gdLst/>
            <a:ahLst/>
            <a:cxnLst/>
            <a:rect l="0" t="0" r="0" b="0"/>
            <a:pathLst>
              <a:path w="132397" h="734567">
                <a:moveTo>
                  <a:pt x="66200" y="377279"/>
                </a:moveTo>
                <a:lnTo>
                  <a:pt x="66200" y="668363"/>
                </a:lnTo>
                <a:moveTo>
                  <a:pt x="66200" y="92775"/>
                </a:moveTo>
                <a:lnTo>
                  <a:pt x="66200" y="164784"/>
                </a:lnTo>
                <a:moveTo>
                  <a:pt x="66200" y="197550"/>
                </a:moveTo>
                <a:lnTo>
                  <a:pt x="66200" y="326709"/>
                </a:lnTo>
                <a:moveTo>
                  <a:pt x="66198" y="0"/>
                </a:moveTo>
                <a:lnTo>
                  <a:pt x="66198" y="43338"/>
                </a:lnTo>
                <a:moveTo>
                  <a:pt x="0" y="668369"/>
                </a:moveTo>
                <a:lnTo>
                  <a:pt x="66198" y="734567"/>
                </a:lnTo>
                <a:lnTo>
                  <a:pt x="132397" y="668369"/>
                </a:lnTo>
                <a:lnTo>
                  <a:pt x="0" y="668369"/>
                </a:lnTo>
                <a:close/>
              </a:path>
            </a:pathLst>
          </a:custGeom>
          <a:noFill/>
          <a:ln w="14287">
            <a:solidFill>
              <a:srgbClr val="484848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ounded Rectangle 2"/>
          <p:cNvSpPr/>
          <p:nvPr/>
        </p:nvSpPr>
        <p:spPr>
          <a:xfrm>
            <a:off x="5147662" y="2487691"/>
            <a:ext cx="480343" cy="562728"/>
          </a:xfrm>
          <a:custGeom>
            <a:avLst/>
            <a:gdLst/>
            <a:ahLst/>
            <a:cxnLst/>
            <a:rect l="0" t="0" r="0" b="0"/>
            <a:pathLst>
              <a:path w="480343" h="562728">
                <a:moveTo>
                  <a:pt x="237839" y="289080"/>
                </a:moveTo>
                <a:lnTo>
                  <a:pt x="50768" y="512060"/>
                </a:lnTo>
                <a:moveTo>
                  <a:pt x="420715" y="71158"/>
                </a:moveTo>
                <a:lnTo>
                  <a:pt x="374423" y="126308"/>
                </a:lnTo>
                <a:moveTo>
                  <a:pt x="353376" y="151358"/>
                </a:moveTo>
                <a:lnTo>
                  <a:pt x="270318" y="250322"/>
                </a:lnTo>
                <a:moveTo>
                  <a:pt x="480343" y="0"/>
                </a:moveTo>
                <a:lnTo>
                  <a:pt x="452530" y="33242"/>
                </a:lnTo>
                <a:moveTo>
                  <a:pt x="0" y="469478"/>
                </a:moveTo>
                <a:lnTo>
                  <a:pt x="8191" y="562728"/>
                </a:lnTo>
                <a:lnTo>
                  <a:pt x="101441" y="554536"/>
                </a:lnTo>
                <a:lnTo>
                  <a:pt x="0" y="469478"/>
                </a:lnTo>
                <a:close/>
              </a:path>
            </a:pathLst>
          </a:custGeom>
          <a:noFill/>
          <a:ln w="14287">
            <a:solidFill>
              <a:srgbClr val="484848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ounded Rectangle 3"/>
          <p:cNvSpPr/>
          <p:nvPr/>
        </p:nvSpPr>
        <p:spPr>
          <a:xfrm>
            <a:off x="5429793" y="3395804"/>
            <a:ext cx="723421" cy="181261"/>
          </a:xfrm>
          <a:custGeom>
            <a:avLst/>
            <a:gdLst/>
            <a:ahLst/>
            <a:cxnLst/>
            <a:rect l="0" t="0" r="0" b="0"/>
            <a:pathLst>
              <a:path w="723421" h="181261">
                <a:moveTo>
                  <a:pt x="351852" y="65428"/>
                </a:moveTo>
                <a:lnTo>
                  <a:pt x="65149" y="116006"/>
                </a:lnTo>
                <a:moveTo>
                  <a:pt x="632080" y="16092"/>
                </a:moveTo>
                <a:lnTo>
                  <a:pt x="561119" y="28569"/>
                </a:lnTo>
                <a:moveTo>
                  <a:pt x="528920" y="34286"/>
                </a:moveTo>
                <a:lnTo>
                  <a:pt x="401761" y="56670"/>
                </a:lnTo>
                <a:moveTo>
                  <a:pt x="723421" y="0"/>
                </a:moveTo>
                <a:lnTo>
                  <a:pt x="680749" y="7524"/>
                </a:lnTo>
                <a:moveTo>
                  <a:pt x="53720" y="50863"/>
                </a:moveTo>
                <a:lnTo>
                  <a:pt x="0" y="127540"/>
                </a:lnTo>
                <a:lnTo>
                  <a:pt x="76676" y="181261"/>
                </a:lnTo>
                <a:lnTo>
                  <a:pt x="53720" y="50863"/>
                </a:lnTo>
                <a:close/>
              </a:path>
            </a:pathLst>
          </a:custGeom>
          <a:noFill/>
          <a:ln w="14287">
            <a:solidFill>
              <a:srgbClr val="484848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5335781" y="4037399"/>
            <a:ext cx="636079" cy="391572"/>
          </a:xfrm>
          <a:custGeom>
            <a:avLst/>
            <a:gdLst/>
            <a:ahLst/>
            <a:cxnLst/>
            <a:rect l="0" t="0" r="0" b="0"/>
            <a:pathLst>
              <a:path w="636079" h="391572">
                <a:moveTo>
                  <a:pt x="309369" y="202878"/>
                </a:moveTo>
                <a:lnTo>
                  <a:pt x="57243" y="57336"/>
                </a:lnTo>
                <a:moveTo>
                  <a:pt x="555781" y="345194"/>
                </a:moveTo>
                <a:lnTo>
                  <a:pt x="493393" y="309190"/>
                </a:lnTo>
                <a:moveTo>
                  <a:pt x="465011" y="292807"/>
                </a:moveTo>
                <a:lnTo>
                  <a:pt x="353187" y="228227"/>
                </a:lnTo>
                <a:moveTo>
                  <a:pt x="636079" y="391572"/>
                </a:moveTo>
                <a:lnTo>
                  <a:pt x="598550" y="369855"/>
                </a:lnTo>
                <a:moveTo>
                  <a:pt x="90392" y="95"/>
                </a:moveTo>
                <a:lnTo>
                  <a:pt x="0" y="24288"/>
                </a:lnTo>
                <a:lnTo>
                  <a:pt x="24193" y="114681"/>
                </a:lnTo>
                <a:lnTo>
                  <a:pt x="90392" y="0"/>
                </a:lnTo>
                <a:lnTo>
                  <a:pt x="90392" y="95"/>
                </a:lnTo>
                <a:close/>
              </a:path>
            </a:pathLst>
          </a:custGeom>
          <a:noFill/>
          <a:ln w="14287">
            <a:solidFill>
              <a:srgbClr val="484848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ounded Rectangle 5"/>
          <p:cNvSpPr/>
          <p:nvPr/>
        </p:nvSpPr>
        <p:spPr>
          <a:xfrm>
            <a:off x="4878105" y="4413636"/>
            <a:ext cx="290795" cy="690271"/>
          </a:xfrm>
          <a:custGeom>
            <a:avLst/>
            <a:gdLst/>
            <a:ahLst/>
            <a:cxnLst/>
            <a:rect l="0" t="0" r="0" b="0"/>
            <a:pathLst>
              <a:path w="290795" h="690271">
                <a:moveTo>
                  <a:pt x="161737" y="335749"/>
                </a:moveTo>
                <a:lnTo>
                  <a:pt x="62200" y="62191"/>
                </a:lnTo>
                <a:moveTo>
                  <a:pt x="258981" y="603036"/>
                </a:moveTo>
                <a:lnTo>
                  <a:pt x="234311" y="535409"/>
                </a:lnTo>
                <a:moveTo>
                  <a:pt x="223171" y="504636"/>
                </a:moveTo>
                <a:lnTo>
                  <a:pt x="178975" y="383288"/>
                </a:lnTo>
                <a:moveTo>
                  <a:pt x="290795" y="690271"/>
                </a:moveTo>
                <a:lnTo>
                  <a:pt x="275936" y="649504"/>
                </a:lnTo>
                <a:moveTo>
                  <a:pt x="124396" y="39528"/>
                </a:moveTo>
                <a:lnTo>
                  <a:pt x="39528" y="0"/>
                </a:lnTo>
                <a:lnTo>
                  <a:pt x="0" y="84867"/>
                </a:lnTo>
                <a:lnTo>
                  <a:pt x="124396" y="39624"/>
                </a:lnTo>
                <a:lnTo>
                  <a:pt x="124396" y="39528"/>
                </a:lnTo>
                <a:close/>
              </a:path>
            </a:pathLst>
          </a:custGeom>
          <a:noFill/>
          <a:ln w="14287">
            <a:solidFill>
              <a:srgbClr val="484848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ounded Rectangle 6"/>
          <p:cNvSpPr/>
          <p:nvPr/>
        </p:nvSpPr>
        <p:spPr>
          <a:xfrm>
            <a:off x="3315719" y="4039599"/>
            <a:ext cx="636174" cy="391480"/>
          </a:xfrm>
          <a:custGeom>
            <a:avLst/>
            <a:gdLst/>
            <a:ahLst/>
            <a:cxnLst/>
            <a:rect l="0" t="0" r="0" b="0"/>
            <a:pathLst>
              <a:path w="636174" h="391480">
                <a:moveTo>
                  <a:pt x="326798" y="202878"/>
                </a:moveTo>
                <a:lnTo>
                  <a:pt x="578925" y="57336"/>
                </a:lnTo>
                <a:moveTo>
                  <a:pt x="80395" y="345083"/>
                </a:moveTo>
                <a:lnTo>
                  <a:pt x="142783" y="309078"/>
                </a:lnTo>
                <a:moveTo>
                  <a:pt x="171161" y="292695"/>
                </a:moveTo>
                <a:lnTo>
                  <a:pt x="282985" y="228116"/>
                </a:lnTo>
                <a:moveTo>
                  <a:pt x="0" y="391480"/>
                </a:moveTo>
                <a:lnTo>
                  <a:pt x="37528" y="369763"/>
                </a:lnTo>
                <a:moveTo>
                  <a:pt x="611981" y="114585"/>
                </a:moveTo>
                <a:lnTo>
                  <a:pt x="636174" y="24193"/>
                </a:lnTo>
                <a:lnTo>
                  <a:pt x="545782" y="0"/>
                </a:lnTo>
                <a:lnTo>
                  <a:pt x="611981" y="114681"/>
                </a:lnTo>
                <a:lnTo>
                  <a:pt x="611981" y="114585"/>
                </a:lnTo>
                <a:close/>
              </a:path>
            </a:pathLst>
          </a:custGeom>
          <a:noFill/>
          <a:ln w="14287">
            <a:solidFill>
              <a:srgbClr val="484848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ounded Rectangle 7"/>
          <p:cNvSpPr/>
          <p:nvPr/>
        </p:nvSpPr>
        <p:spPr>
          <a:xfrm>
            <a:off x="3132744" y="3398186"/>
            <a:ext cx="723427" cy="181259"/>
          </a:xfrm>
          <a:custGeom>
            <a:avLst/>
            <a:gdLst/>
            <a:ahLst/>
            <a:cxnLst/>
            <a:rect l="0" t="0" r="0" b="0"/>
            <a:pathLst>
              <a:path w="723427" h="181259">
                <a:moveTo>
                  <a:pt x="371568" y="65540"/>
                </a:moveTo>
                <a:lnTo>
                  <a:pt x="658270" y="116117"/>
                </a:lnTo>
                <a:moveTo>
                  <a:pt x="91436" y="16092"/>
                </a:moveTo>
                <a:lnTo>
                  <a:pt x="162397" y="28569"/>
                </a:lnTo>
                <a:moveTo>
                  <a:pt x="194592" y="34286"/>
                </a:moveTo>
                <a:lnTo>
                  <a:pt x="321751" y="56670"/>
                </a:lnTo>
                <a:moveTo>
                  <a:pt x="0" y="0"/>
                </a:moveTo>
                <a:lnTo>
                  <a:pt x="42671" y="7524"/>
                </a:lnTo>
                <a:moveTo>
                  <a:pt x="646751" y="181259"/>
                </a:moveTo>
                <a:lnTo>
                  <a:pt x="723427" y="127538"/>
                </a:lnTo>
                <a:lnTo>
                  <a:pt x="669706" y="50862"/>
                </a:lnTo>
                <a:lnTo>
                  <a:pt x="646751" y="181259"/>
                </a:lnTo>
                <a:close/>
              </a:path>
            </a:pathLst>
          </a:custGeom>
          <a:noFill/>
          <a:ln w="14287">
            <a:solidFill>
              <a:srgbClr val="484848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ounded Rectangle 8"/>
          <p:cNvSpPr/>
          <p:nvPr/>
        </p:nvSpPr>
        <p:spPr>
          <a:xfrm>
            <a:off x="3656524" y="2489310"/>
            <a:ext cx="480348" cy="562728"/>
          </a:xfrm>
          <a:custGeom>
            <a:avLst/>
            <a:gdLst/>
            <a:ahLst/>
            <a:cxnLst/>
            <a:rect l="0" t="0" r="0" b="0"/>
            <a:pathLst>
              <a:path w="480348" h="562728">
                <a:moveTo>
                  <a:pt x="242506" y="288988"/>
                </a:moveTo>
                <a:lnTo>
                  <a:pt x="429577" y="511968"/>
                </a:lnTo>
                <a:moveTo>
                  <a:pt x="59624" y="71065"/>
                </a:moveTo>
                <a:lnTo>
                  <a:pt x="105915" y="126215"/>
                </a:lnTo>
                <a:moveTo>
                  <a:pt x="126968" y="151358"/>
                </a:moveTo>
                <a:lnTo>
                  <a:pt x="210026" y="250322"/>
                </a:lnTo>
                <a:moveTo>
                  <a:pt x="0" y="0"/>
                </a:moveTo>
                <a:lnTo>
                  <a:pt x="27813" y="33242"/>
                </a:lnTo>
                <a:moveTo>
                  <a:pt x="378907" y="554536"/>
                </a:moveTo>
                <a:lnTo>
                  <a:pt x="472156" y="562728"/>
                </a:lnTo>
                <a:lnTo>
                  <a:pt x="480348" y="469478"/>
                </a:lnTo>
                <a:lnTo>
                  <a:pt x="378907" y="554536"/>
                </a:lnTo>
                <a:close/>
              </a:path>
            </a:pathLst>
          </a:custGeom>
          <a:noFill/>
          <a:ln w="14287">
            <a:solidFill>
              <a:srgbClr val="484848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ounded Rectangle 9"/>
          <p:cNvSpPr/>
          <p:nvPr/>
        </p:nvSpPr>
        <p:spPr>
          <a:xfrm>
            <a:off x="4119915" y="4414399"/>
            <a:ext cx="290795" cy="690271"/>
          </a:xfrm>
          <a:custGeom>
            <a:avLst/>
            <a:gdLst/>
            <a:ahLst/>
            <a:cxnLst/>
            <a:rect l="0" t="0" r="0" b="0"/>
            <a:pathLst>
              <a:path w="290795" h="690271">
                <a:moveTo>
                  <a:pt x="128968" y="335749"/>
                </a:moveTo>
                <a:lnTo>
                  <a:pt x="228505" y="62191"/>
                </a:lnTo>
                <a:moveTo>
                  <a:pt x="31718" y="603129"/>
                </a:moveTo>
                <a:lnTo>
                  <a:pt x="56388" y="535502"/>
                </a:lnTo>
                <a:moveTo>
                  <a:pt x="67532" y="504729"/>
                </a:moveTo>
                <a:lnTo>
                  <a:pt x="111728" y="383381"/>
                </a:lnTo>
                <a:moveTo>
                  <a:pt x="0" y="690271"/>
                </a:moveTo>
                <a:lnTo>
                  <a:pt x="14859" y="649504"/>
                </a:lnTo>
                <a:moveTo>
                  <a:pt x="290795" y="84867"/>
                </a:moveTo>
                <a:lnTo>
                  <a:pt x="251266" y="0"/>
                </a:lnTo>
                <a:lnTo>
                  <a:pt x="166399" y="39528"/>
                </a:lnTo>
                <a:lnTo>
                  <a:pt x="290795" y="84772"/>
                </a:lnTo>
                <a:lnTo>
                  <a:pt x="290795" y="84867"/>
                </a:lnTo>
                <a:close/>
              </a:path>
            </a:pathLst>
          </a:custGeom>
          <a:noFill/>
          <a:ln w="14287">
            <a:solidFill>
              <a:srgbClr val="484848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5119469" y="5452157"/>
            <a:ext cx="1290094" cy="3429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700" b="0">
                <a:solidFill>
                  <a:srgbClr val="484848"/>
                </a:solidFill>
                <a:latin typeface="Roboto"/>
              </a:rPr>
              <a:t>Χειρολισθήρες κατάλληλου
σχεδιασμού σε ράμπες και
κλιμακοστάσια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923069" y="2358342"/>
            <a:ext cx="1558100" cy="21544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700" b="0" dirty="0">
                <a:solidFill>
                  <a:srgbClr val="484848"/>
                </a:solidFill>
                <a:latin typeface="Roboto"/>
              </a:rPr>
              <a:t>Κα</a:t>
            </a:r>
            <a:r>
              <a:rPr sz="700" b="0" dirty="0" err="1">
                <a:solidFill>
                  <a:srgbClr val="484848"/>
                </a:solidFill>
                <a:latin typeface="Roboto"/>
              </a:rPr>
              <a:t>τάλληλη</a:t>
            </a:r>
            <a:r>
              <a:rPr sz="700" b="0" dirty="0">
                <a:solidFill>
                  <a:srgbClr val="484848"/>
                </a:solidFill>
                <a:latin typeface="Roboto"/>
              </a:rPr>
              <a:t> </a:t>
            </a:r>
            <a:r>
              <a:rPr sz="700" b="0" dirty="0" err="1">
                <a:solidFill>
                  <a:srgbClr val="484848"/>
                </a:solidFill>
                <a:latin typeface="Roboto"/>
              </a:rPr>
              <a:t>σήμ</a:t>
            </a:r>
            <a:r>
              <a:rPr sz="700" b="0" dirty="0">
                <a:solidFill>
                  <a:srgbClr val="484848"/>
                </a:solidFill>
                <a:latin typeface="Roboto"/>
              </a:rPr>
              <a:t>ανση για
πλοήγηση και πληροφορίες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805269" y="2366057"/>
            <a:ext cx="1104252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700" b="0" dirty="0" err="1">
                <a:solidFill>
                  <a:srgbClr val="484848"/>
                </a:solidFill>
                <a:latin typeface="Roboto"/>
              </a:rPr>
              <a:t>Ράμ</a:t>
            </a:r>
            <a:r>
              <a:rPr sz="700" b="0" dirty="0">
                <a:solidFill>
                  <a:srgbClr val="484848"/>
                </a:solidFill>
                <a:latin typeface="Roboto"/>
              </a:rPr>
              <a:t>πες για γεφύρωση
υψομετρικών διαφορών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214153" y="3154822"/>
            <a:ext cx="809844" cy="13335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r"/>
            <a:r>
              <a:rPr sz="900" b="1">
                <a:solidFill>
                  <a:srgbClr val="484848"/>
                </a:solidFill>
                <a:latin typeface="Roboto"/>
              </a:rPr>
              <a:t>Χώροι Υγιεινής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262469" y="3097672"/>
            <a:ext cx="765790" cy="13335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900" b="1">
                <a:solidFill>
                  <a:srgbClr val="484848"/>
                </a:solidFill>
                <a:latin typeface="Roboto"/>
              </a:rPr>
              <a:t>Ανελκυστήρες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717424" y="3337607"/>
            <a:ext cx="1306544" cy="3429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r"/>
            <a:r>
              <a:rPr sz="700" b="0" dirty="0" err="1">
                <a:solidFill>
                  <a:srgbClr val="484848"/>
                </a:solidFill>
                <a:latin typeface="Roboto"/>
              </a:rPr>
              <a:t>Προσ</a:t>
            </a:r>
            <a:r>
              <a:rPr sz="700" b="0" dirty="0">
                <a:solidFill>
                  <a:srgbClr val="484848"/>
                </a:solidFill>
                <a:latin typeface="Roboto"/>
              </a:rPr>
              <a:t>βάσιμοι χώροι υγιεινής
με κατάλληλες
εγκαταστάσεις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805269" y="2183272"/>
            <a:ext cx="405031" cy="13335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900" b="1">
                <a:solidFill>
                  <a:srgbClr val="484848"/>
                </a:solidFill>
                <a:latin typeface="Roboto"/>
              </a:rPr>
              <a:t>Ράμπες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029874" y="2183272"/>
            <a:ext cx="451246" cy="13335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r"/>
            <a:r>
              <a:rPr sz="900" b="1">
                <a:solidFill>
                  <a:srgbClr val="484848"/>
                </a:solidFill>
                <a:latin typeface="Roboto"/>
              </a:rPr>
              <a:t>Σήμανση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262469" y="3280457"/>
            <a:ext cx="1164107" cy="4572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700" b="0" dirty="0" err="1">
                <a:solidFill>
                  <a:srgbClr val="484848"/>
                </a:solidFill>
                <a:latin typeface="Roboto"/>
              </a:rPr>
              <a:t>Ανελκυστήρες</a:t>
            </a:r>
            <a:r>
              <a:rPr sz="700" b="0" dirty="0">
                <a:solidFill>
                  <a:srgbClr val="484848"/>
                </a:solidFill>
                <a:latin typeface="Roboto"/>
              </a:rPr>
              <a:t> π</a:t>
            </a:r>
            <a:r>
              <a:rPr sz="700" b="0" dirty="0" err="1">
                <a:solidFill>
                  <a:srgbClr val="484848"/>
                </a:solidFill>
                <a:latin typeface="Roboto"/>
              </a:rPr>
              <a:t>ου</a:t>
            </a:r>
            <a:r>
              <a:rPr sz="700" b="0" dirty="0">
                <a:solidFill>
                  <a:srgbClr val="484848"/>
                </a:solidFill>
                <a:latin typeface="Roboto"/>
              </a:rPr>
              <a:t>
</a:t>
            </a:r>
            <a:r>
              <a:rPr sz="700" b="0" dirty="0" err="1">
                <a:solidFill>
                  <a:srgbClr val="484848"/>
                </a:solidFill>
                <a:latin typeface="Roboto"/>
              </a:rPr>
              <a:t>εξυ</a:t>
            </a:r>
            <a:r>
              <a:rPr sz="700" b="0" dirty="0">
                <a:solidFill>
                  <a:srgbClr val="484848"/>
                </a:solidFill>
                <a:latin typeface="Roboto"/>
              </a:rPr>
              <a:t>πηρετούν όλους τους
ορόφους με κατάλληλες
διαστάσεις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040667" y="1737407"/>
            <a:ext cx="1205017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700" b="0" dirty="0" err="1">
                <a:solidFill>
                  <a:srgbClr val="484848"/>
                </a:solidFill>
                <a:latin typeface="Roboto"/>
              </a:rPr>
              <a:t>Δι</a:t>
            </a:r>
            <a:r>
              <a:rPr sz="700" b="0" dirty="0">
                <a:solidFill>
                  <a:srgbClr val="484848"/>
                </a:solidFill>
                <a:latin typeface="Roboto"/>
              </a:rPr>
              <a:t>αδρομές με επαρκές
πλάτος και χωρίς εμπόδια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357183" y="1554622"/>
            <a:ext cx="572147" cy="13335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900" b="1">
                <a:solidFill>
                  <a:srgbClr val="484848"/>
                </a:solidFill>
                <a:latin typeface="Roboto"/>
              </a:rPr>
              <a:t>Διαδρομές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149574" y="4354972"/>
            <a:ext cx="988647" cy="13335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r"/>
            <a:r>
              <a:rPr sz="900" b="1">
                <a:solidFill>
                  <a:srgbClr val="484848"/>
                </a:solidFill>
                <a:latin typeface="Roboto"/>
              </a:rPr>
              <a:t>Σχέδιο Εκκένωσης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527027" y="1062942"/>
            <a:ext cx="6232476" cy="230832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1500" b="1" dirty="0" err="1">
                <a:solidFill>
                  <a:srgbClr val="484848"/>
                </a:solidFill>
                <a:latin typeface="Roboto"/>
              </a:rPr>
              <a:t>Δημιουργί</a:t>
            </a:r>
            <a:r>
              <a:rPr sz="1500" b="1" dirty="0">
                <a:solidFill>
                  <a:srgbClr val="484848"/>
                </a:solidFill>
                <a:latin typeface="Roboto"/>
              </a:rPr>
              <a:t>α Προσβάσιμου Περιβάλλοντος</a:t>
            </a:r>
            <a:r>
              <a:rPr lang="el-GR" sz="1500" b="1" dirty="0">
                <a:solidFill>
                  <a:srgbClr val="484848"/>
                </a:solidFill>
                <a:latin typeface="Roboto"/>
              </a:rPr>
              <a:t> για κινητικά ανάπηρα άτομα</a:t>
            </a:r>
            <a:endParaRPr sz="1500" b="1" dirty="0">
              <a:solidFill>
                <a:srgbClr val="484848"/>
              </a:solidFill>
              <a:latin typeface="Roboto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148169" y="4354972"/>
            <a:ext cx="390525" cy="13335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900" b="1">
                <a:solidFill>
                  <a:srgbClr val="484848"/>
                </a:solidFill>
                <a:latin typeface="Roboto"/>
              </a:rPr>
              <a:t>Πόρτες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120808" y="4537757"/>
            <a:ext cx="1017441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r"/>
            <a:r>
              <a:rPr sz="700" b="0">
                <a:solidFill>
                  <a:srgbClr val="484848"/>
                </a:solidFill>
                <a:latin typeface="Roboto"/>
              </a:rPr>
              <a:t>Σχέδιο εκκένωσης για
ασφαλή εκκένωση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148169" y="4537757"/>
            <a:ext cx="1277112" cy="3429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700" b="0" dirty="0" err="1">
                <a:solidFill>
                  <a:srgbClr val="484848"/>
                </a:solidFill>
                <a:latin typeface="Roboto"/>
              </a:rPr>
              <a:t>Πόρτες</a:t>
            </a:r>
            <a:r>
              <a:rPr sz="700" b="0" dirty="0">
                <a:solidFill>
                  <a:srgbClr val="484848"/>
                </a:solidFill>
                <a:latin typeface="Roboto"/>
              </a:rPr>
              <a:t> </a:t>
            </a:r>
            <a:r>
              <a:rPr sz="700" b="0" dirty="0" err="1">
                <a:solidFill>
                  <a:srgbClr val="484848"/>
                </a:solidFill>
                <a:latin typeface="Roboto"/>
              </a:rPr>
              <a:t>με</a:t>
            </a:r>
            <a:r>
              <a:rPr sz="700" b="0" dirty="0">
                <a:solidFill>
                  <a:srgbClr val="484848"/>
                </a:solidFill>
                <a:latin typeface="Roboto"/>
              </a:rPr>
              <a:t> επα</a:t>
            </a:r>
            <a:r>
              <a:rPr sz="700" b="0" dirty="0" err="1">
                <a:solidFill>
                  <a:srgbClr val="484848"/>
                </a:solidFill>
                <a:latin typeface="Roboto"/>
              </a:rPr>
              <a:t>ρκές</a:t>
            </a:r>
            <a:r>
              <a:rPr sz="700" b="0" dirty="0">
                <a:solidFill>
                  <a:srgbClr val="484848"/>
                </a:solidFill>
                <a:latin typeface="Roboto"/>
              </a:rPr>
              <a:t> π</a:t>
            </a:r>
            <a:r>
              <a:rPr sz="700" b="0" dirty="0" err="1">
                <a:solidFill>
                  <a:srgbClr val="484848"/>
                </a:solidFill>
                <a:latin typeface="Roboto"/>
              </a:rPr>
              <a:t>λάτος</a:t>
            </a:r>
            <a:r>
              <a:rPr sz="700" b="0" dirty="0">
                <a:solidFill>
                  <a:srgbClr val="484848"/>
                </a:solidFill>
                <a:latin typeface="Roboto"/>
              </a:rPr>
              <a:t>
και </a:t>
            </a:r>
            <a:r>
              <a:rPr sz="700" b="0" dirty="0" err="1">
                <a:solidFill>
                  <a:srgbClr val="484848"/>
                </a:solidFill>
                <a:latin typeface="Roboto"/>
              </a:rPr>
              <a:t>εξο</a:t>
            </a:r>
            <a:r>
              <a:rPr sz="700" b="0" dirty="0">
                <a:solidFill>
                  <a:srgbClr val="484848"/>
                </a:solidFill>
                <a:latin typeface="Roboto"/>
              </a:rPr>
              <a:t>πλισμό που απαιτεί
μικρή μυϊκή δύναμη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559655" y="5269372"/>
            <a:ext cx="607323" cy="13335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r"/>
            <a:r>
              <a:rPr sz="900" b="1">
                <a:solidFill>
                  <a:srgbClr val="484848"/>
                </a:solidFill>
                <a:latin typeface="Roboto"/>
              </a:rPr>
              <a:t>Επιφάνειες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119469" y="5269372"/>
            <a:ext cx="788193" cy="13335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900" b="1">
                <a:solidFill>
                  <a:srgbClr val="484848"/>
                </a:solidFill>
                <a:latin typeface="Roboto"/>
              </a:rPr>
              <a:t>Χειρολισθήρες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107598" y="5452157"/>
            <a:ext cx="1059332" cy="3429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r"/>
            <a:r>
              <a:rPr sz="700" b="0" dirty="0" err="1">
                <a:solidFill>
                  <a:srgbClr val="484848"/>
                </a:solidFill>
                <a:latin typeface="Roboto"/>
              </a:rPr>
              <a:t>Ομ</a:t>
            </a:r>
            <a:r>
              <a:rPr sz="700" b="0" dirty="0">
                <a:solidFill>
                  <a:srgbClr val="484848"/>
                </a:solidFill>
                <a:latin typeface="Roboto"/>
              </a:rPr>
              <a:t>αλές και ανθεκτικές
επιφάνειες για εύκολη
μετακίνηση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4314606" y="3294173"/>
            <a:ext cx="662250" cy="647620"/>
          </a:xfrm>
          <a:custGeom>
            <a:avLst/>
            <a:gdLst/>
            <a:ahLst/>
            <a:cxnLst/>
            <a:rect l="0" t="0" r="0" b="0"/>
            <a:pathLst>
              <a:path w="662250" h="647620">
                <a:moveTo>
                  <a:pt x="342900" y="71437"/>
                </a:moveTo>
                <a:cubicBezTo>
                  <a:pt x="342900" y="110891"/>
                  <a:pt x="374883" y="142875"/>
                  <a:pt x="414337" y="142875"/>
                </a:cubicBezTo>
                <a:cubicBezTo>
                  <a:pt x="453791" y="142875"/>
                  <a:pt x="485775" y="110891"/>
                  <a:pt x="485775" y="71437"/>
                </a:cubicBezTo>
                <a:cubicBezTo>
                  <a:pt x="485775" y="31983"/>
                  <a:pt x="453791" y="0"/>
                  <a:pt x="414337" y="0"/>
                </a:cubicBezTo>
                <a:cubicBezTo>
                  <a:pt x="374883" y="0"/>
                  <a:pt x="342900" y="31983"/>
                  <a:pt x="342900" y="71437"/>
                </a:cubicBezTo>
                <a:moveTo>
                  <a:pt x="416337" y="328612"/>
                </a:moveTo>
                <a:lnTo>
                  <a:pt x="400907" y="251174"/>
                </a:lnTo>
                <a:cubicBezTo>
                  <a:pt x="396391" y="228950"/>
                  <a:pt x="410087" y="207087"/>
                  <a:pt x="432054" y="201453"/>
                </a:cubicBezTo>
                <a:cubicBezTo>
                  <a:pt x="546354" y="171164"/>
                  <a:pt x="538638" y="172878"/>
                  <a:pt x="542067" y="172878"/>
                </a:cubicBezTo>
                <a:cubicBezTo>
                  <a:pt x="575093" y="167939"/>
                  <a:pt x="608411" y="179759"/>
                  <a:pt x="630939" y="204408"/>
                </a:cubicBezTo>
                <a:cubicBezTo>
                  <a:pt x="653467" y="229057"/>
                  <a:pt x="662250" y="263302"/>
                  <a:pt x="654367" y="295751"/>
                </a:cubicBezTo>
                <a:lnTo>
                  <a:pt x="627792" y="435768"/>
                </a:lnTo>
                <a:cubicBezTo>
                  <a:pt x="623450" y="459044"/>
                  <a:pt x="601063" y="474393"/>
                  <a:pt x="577787" y="470054"/>
                </a:cubicBezTo>
                <a:cubicBezTo>
                  <a:pt x="554511" y="465714"/>
                  <a:pt x="539159" y="443328"/>
                  <a:pt x="543496" y="420052"/>
                </a:cubicBezTo>
                <a:lnTo>
                  <a:pt x="570356" y="277177"/>
                </a:lnTo>
                <a:cubicBezTo>
                  <a:pt x="572453" y="271676"/>
                  <a:pt x="571474" y="265476"/>
                  <a:pt x="567785" y="260889"/>
                </a:cubicBezTo>
                <a:cubicBezTo>
                  <a:pt x="564991" y="258135"/>
                  <a:pt x="561114" y="256773"/>
                  <a:pt x="557212" y="257175"/>
                </a:cubicBezTo>
                <a:lnTo>
                  <a:pt x="506348" y="270605"/>
                </a:lnTo>
                <a:cubicBezTo>
                  <a:pt x="499095" y="272565"/>
                  <a:pt x="494599" y="279808"/>
                  <a:pt x="496062" y="287178"/>
                </a:cubicBezTo>
                <a:lnTo>
                  <a:pt x="498633" y="300037"/>
                </a:lnTo>
                <a:moveTo>
                  <a:pt x="657225" y="500062"/>
                </a:moveTo>
                <a:cubicBezTo>
                  <a:pt x="657209" y="575246"/>
                  <a:pt x="598928" y="637555"/>
                  <a:pt x="523913" y="642587"/>
                </a:cubicBezTo>
                <a:cubicBezTo>
                  <a:pt x="448897" y="647620"/>
                  <a:pt x="382816" y="593654"/>
                  <a:pt x="372759" y="519145"/>
                </a:cubicBezTo>
                <a:cubicBezTo>
                  <a:pt x="362701" y="444636"/>
                  <a:pt x="412109" y="375081"/>
                  <a:pt x="485775" y="360045"/>
                </a:cubicBezTo>
                <a:moveTo>
                  <a:pt x="0" y="557212"/>
                </a:moveTo>
                <a:cubicBezTo>
                  <a:pt x="0" y="604557"/>
                  <a:pt x="38380" y="642937"/>
                  <a:pt x="85725" y="642937"/>
                </a:cubicBezTo>
                <a:cubicBezTo>
                  <a:pt x="133069" y="642937"/>
                  <a:pt x="171450" y="604557"/>
                  <a:pt x="171450" y="557212"/>
                </a:cubicBezTo>
                <a:cubicBezTo>
                  <a:pt x="171450" y="509867"/>
                  <a:pt x="133069" y="471487"/>
                  <a:pt x="85725" y="471487"/>
                </a:cubicBezTo>
                <a:cubicBezTo>
                  <a:pt x="38380" y="471487"/>
                  <a:pt x="0" y="509867"/>
                  <a:pt x="0" y="557212"/>
                </a:cubicBezTo>
                <a:moveTo>
                  <a:pt x="514350" y="500062"/>
                </a:moveTo>
                <a:lnTo>
                  <a:pt x="228600" y="500062"/>
                </a:lnTo>
                <a:lnTo>
                  <a:pt x="85725" y="557212"/>
                </a:lnTo>
              </a:path>
            </a:pathLst>
          </a:custGeom>
          <a:noFill/>
          <a:ln w="14287">
            <a:solidFill>
              <a:srgbClr val="484848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6" grpId="0"/>
      <p:bldP spid="19" grpId="0"/>
      <p:bldP spid="20" grpId="0"/>
      <p:bldP spid="25" grpId="0"/>
      <p:bldP spid="26" grpId="0"/>
      <p:bldP spid="28" grpId="0"/>
      <p:bldP spid="29" grpId="0"/>
      <p:bldP spid="3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650490" y="2950407"/>
            <a:ext cx="1543864" cy="1505153"/>
          </a:xfrm>
          <a:custGeom>
            <a:avLst/>
            <a:gdLst/>
            <a:ahLst/>
            <a:cxnLst/>
            <a:rect l="0" t="0" r="0" b="0"/>
            <a:pathLst>
              <a:path w="1543864" h="1505153">
                <a:moveTo>
                  <a:pt x="1178193" y="195643"/>
                </a:moveTo>
                <a:lnTo>
                  <a:pt x="1012602" y="307427"/>
                </a:lnTo>
                <a:lnTo>
                  <a:pt x="994457" y="107159"/>
                </a:lnTo>
                <a:lnTo>
                  <a:pt x="771928" y="0"/>
                </a:lnTo>
                <a:lnTo>
                  <a:pt x="559430" y="102338"/>
                </a:lnTo>
                <a:lnTo>
                  <a:pt x="543518" y="301888"/>
                </a:lnTo>
                <a:lnTo>
                  <a:pt x="375346" y="190983"/>
                </a:lnTo>
                <a:lnTo>
                  <a:pt x="152887" y="298114"/>
                </a:lnTo>
                <a:lnTo>
                  <a:pt x="100399" y="528080"/>
                </a:lnTo>
                <a:lnTo>
                  <a:pt x="246666" y="665132"/>
                </a:lnTo>
                <a:lnTo>
                  <a:pt x="54880" y="727511"/>
                </a:lnTo>
                <a:lnTo>
                  <a:pt x="0" y="967969"/>
                </a:lnTo>
                <a:lnTo>
                  <a:pt x="147222" y="1152584"/>
                </a:lnTo>
                <a:lnTo>
                  <a:pt x="345510" y="1123717"/>
                </a:lnTo>
                <a:lnTo>
                  <a:pt x="274710" y="1312447"/>
                </a:lnTo>
                <a:lnTo>
                  <a:pt x="428392" y="1505153"/>
                </a:lnTo>
                <a:lnTo>
                  <a:pt x="665529" y="1505153"/>
                </a:lnTo>
                <a:lnTo>
                  <a:pt x="766208" y="1332426"/>
                </a:lnTo>
                <a:lnTo>
                  <a:pt x="869656" y="1505153"/>
                </a:lnTo>
                <a:lnTo>
                  <a:pt x="1115471" y="1505153"/>
                </a:lnTo>
                <a:lnTo>
                  <a:pt x="1263273" y="1319821"/>
                </a:lnTo>
                <a:lnTo>
                  <a:pt x="1191147" y="1133699"/>
                </a:lnTo>
                <a:lnTo>
                  <a:pt x="1390328" y="1160501"/>
                </a:lnTo>
                <a:lnTo>
                  <a:pt x="1543864" y="967969"/>
                </a:lnTo>
                <a:lnTo>
                  <a:pt x="1491201" y="737243"/>
                </a:lnTo>
                <a:lnTo>
                  <a:pt x="1300797" y="677584"/>
                </a:lnTo>
                <a:lnTo>
                  <a:pt x="1445878" y="538670"/>
                </a:lnTo>
                <a:lnTo>
                  <a:pt x="1390969" y="298114"/>
                </a:lnTo>
                <a:lnTo>
                  <a:pt x="1178193" y="195643"/>
                </a:lnTo>
              </a:path>
            </a:pathLst>
          </a:custGeom>
          <a:gradFill rotWithShape="1">
            <a:gsLst>
              <a:gs pos="0">
                <a:srgbClr val="D9D9D9"/>
              </a:gs>
              <a:gs pos="100000">
                <a:srgbClr val="BCBCBC"/>
              </a:gs>
            </a:gsLst>
            <a:lin ang="5400000" scaled="1"/>
          </a:gra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ounded Rectangle 2"/>
          <p:cNvSpPr/>
          <p:nvPr/>
        </p:nvSpPr>
        <p:spPr>
          <a:xfrm>
            <a:off x="2650490" y="2950407"/>
            <a:ext cx="1543861" cy="1505153"/>
          </a:xfrm>
          <a:custGeom>
            <a:avLst/>
            <a:gdLst/>
            <a:ahLst/>
            <a:cxnLst/>
            <a:rect l="0" t="0" r="0" b="0"/>
            <a:pathLst>
              <a:path w="1543861" h="1505153">
                <a:moveTo>
                  <a:pt x="1178191" y="195644"/>
                </a:moveTo>
                <a:lnTo>
                  <a:pt x="1012601" y="307429"/>
                </a:lnTo>
                <a:lnTo>
                  <a:pt x="994456" y="107162"/>
                </a:lnTo>
                <a:lnTo>
                  <a:pt x="771930" y="0"/>
                </a:lnTo>
                <a:lnTo>
                  <a:pt x="559429" y="102335"/>
                </a:lnTo>
                <a:lnTo>
                  <a:pt x="543521" y="301890"/>
                </a:lnTo>
                <a:lnTo>
                  <a:pt x="375343" y="190986"/>
                </a:lnTo>
                <a:lnTo>
                  <a:pt x="152890" y="298114"/>
                </a:lnTo>
                <a:lnTo>
                  <a:pt x="100402" y="528079"/>
                </a:lnTo>
                <a:lnTo>
                  <a:pt x="246669" y="665135"/>
                </a:lnTo>
                <a:lnTo>
                  <a:pt x="54882" y="727513"/>
                </a:lnTo>
                <a:lnTo>
                  <a:pt x="0" y="967970"/>
                </a:lnTo>
                <a:lnTo>
                  <a:pt x="147221" y="1152581"/>
                </a:lnTo>
                <a:lnTo>
                  <a:pt x="345510" y="1123717"/>
                </a:lnTo>
                <a:lnTo>
                  <a:pt x="274710" y="1312446"/>
                </a:lnTo>
                <a:lnTo>
                  <a:pt x="428389" y="1505153"/>
                </a:lnTo>
                <a:lnTo>
                  <a:pt x="665526" y="1505153"/>
                </a:lnTo>
                <a:lnTo>
                  <a:pt x="766209" y="1332426"/>
                </a:lnTo>
                <a:lnTo>
                  <a:pt x="869654" y="1505153"/>
                </a:lnTo>
                <a:lnTo>
                  <a:pt x="1115472" y="1505153"/>
                </a:lnTo>
                <a:lnTo>
                  <a:pt x="1263273" y="1319817"/>
                </a:lnTo>
                <a:lnTo>
                  <a:pt x="1191149" y="1133699"/>
                </a:lnTo>
                <a:lnTo>
                  <a:pt x="1390325" y="1160498"/>
                </a:lnTo>
                <a:lnTo>
                  <a:pt x="1543861" y="967970"/>
                </a:lnTo>
                <a:lnTo>
                  <a:pt x="1491199" y="737240"/>
                </a:lnTo>
                <a:lnTo>
                  <a:pt x="1300800" y="677580"/>
                </a:lnTo>
                <a:lnTo>
                  <a:pt x="1445876" y="538667"/>
                </a:lnTo>
                <a:lnTo>
                  <a:pt x="1390971" y="298114"/>
                </a:lnTo>
                <a:lnTo>
                  <a:pt x="1178191" y="195644"/>
                </a:lnTo>
                <a:close/>
              </a:path>
            </a:pathLst>
          </a:custGeom>
          <a:noFill/>
          <a:ln w="10464">
            <a:solidFill>
              <a:srgbClr val="484848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ounded Rectangle 3"/>
          <p:cNvSpPr/>
          <p:nvPr/>
        </p:nvSpPr>
        <p:spPr>
          <a:xfrm>
            <a:off x="2316386" y="2207248"/>
            <a:ext cx="960944" cy="1045048"/>
          </a:xfrm>
          <a:custGeom>
            <a:avLst/>
            <a:gdLst/>
            <a:ahLst/>
            <a:cxnLst/>
            <a:rect l="0" t="0" r="0" b="0"/>
            <a:pathLst>
              <a:path w="960944" h="1045048">
                <a:moveTo>
                  <a:pt x="877636" y="1045048"/>
                </a:moveTo>
                <a:lnTo>
                  <a:pt x="960944" y="0"/>
                </a:lnTo>
                <a:lnTo>
                  <a:pt x="0" y="466293"/>
                </a:lnTo>
                <a:lnTo>
                  <a:pt x="877636" y="1045048"/>
                </a:lnTo>
              </a:path>
            </a:pathLst>
          </a:custGeom>
          <a:gradFill rotWithShape="1">
            <a:gsLst>
              <a:gs pos="0">
                <a:srgbClr val="FFA1DA"/>
              </a:gs>
              <a:gs pos="100000">
                <a:srgbClr val="F669BE"/>
              </a:gs>
            </a:gsLst>
            <a:lin ang="5400000" scaled="1"/>
          </a:gra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2316386" y="2207248"/>
            <a:ext cx="960941" cy="1045050"/>
          </a:xfrm>
          <a:custGeom>
            <a:avLst/>
            <a:gdLst/>
            <a:ahLst/>
            <a:cxnLst/>
            <a:rect l="0" t="0" r="0" b="0"/>
            <a:pathLst>
              <a:path w="960941" h="1045050">
                <a:moveTo>
                  <a:pt x="877633" y="1045050"/>
                </a:moveTo>
                <a:lnTo>
                  <a:pt x="960941" y="0"/>
                </a:lnTo>
                <a:lnTo>
                  <a:pt x="0" y="466291"/>
                </a:lnTo>
                <a:lnTo>
                  <a:pt x="877633" y="1045050"/>
                </a:lnTo>
                <a:close/>
              </a:path>
            </a:pathLst>
          </a:custGeom>
          <a:noFill/>
          <a:ln w="10464">
            <a:solidFill>
              <a:srgbClr val="484848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ounded Rectangle 5"/>
          <p:cNvSpPr/>
          <p:nvPr/>
        </p:nvSpPr>
        <p:spPr>
          <a:xfrm>
            <a:off x="1897432" y="2898715"/>
            <a:ext cx="999738" cy="1041985"/>
          </a:xfrm>
          <a:custGeom>
            <a:avLst/>
            <a:gdLst/>
            <a:ahLst/>
            <a:cxnLst/>
            <a:rect l="0" t="0" r="0" b="0"/>
            <a:pathLst>
              <a:path w="999738" h="1041985">
                <a:moveTo>
                  <a:pt x="999738" y="716824"/>
                </a:moveTo>
                <a:lnTo>
                  <a:pt x="234730" y="0"/>
                </a:lnTo>
                <a:lnTo>
                  <a:pt x="0" y="1041985"/>
                </a:lnTo>
                <a:lnTo>
                  <a:pt x="999738" y="716824"/>
                </a:lnTo>
              </a:path>
            </a:pathLst>
          </a:custGeom>
          <a:gradFill rotWithShape="1">
            <a:gsLst>
              <a:gs pos="0">
                <a:srgbClr val="BCABFF"/>
              </a:gs>
              <a:gs pos="100000">
                <a:srgbClr val="886AFF"/>
              </a:gs>
            </a:gsLst>
            <a:lin ang="5400000" scaled="1"/>
          </a:gra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ounded Rectangle 6"/>
          <p:cNvSpPr/>
          <p:nvPr/>
        </p:nvSpPr>
        <p:spPr>
          <a:xfrm>
            <a:off x="1897432" y="2898715"/>
            <a:ext cx="999735" cy="1041987"/>
          </a:xfrm>
          <a:custGeom>
            <a:avLst/>
            <a:gdLst/>
            <a:ahLst/>
            <a:cxnLst/>
            <a:rect l="0" t="0" r="0" b="0"/>
            <a:pathLst>
              <a:path w="999735" h="1041987">
                <a:moveTo>
                  <a:pt x="999735" y="716826"/>
                </a:moveTo>
                <a:lnTo>
                  <a:pt x="234731" y="0"/>
                </a:lnTo>
                <a:lnTo>
                  <a:pt x="0" y="1041987"/>
                </a:lnTo>
                <a:lnTo>
                  <a:pt x="999735" y="716826"/>
                </a:lnTo>
                <a:close/>
              </a:path>
            </a:pathLst>
          </a:custGeom>
          <a:noFill/>
          <a:ln w="10464">
            <a:solidFill>
              <a:srgbClr val="484848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ounded Rectangle 7"/>
          <p:cNvSpPr/>
          <p:nvPr/>
        </p:nvSpPr>
        <p:spPr>
          <a:xfrm>
            <a:off x="1958577" y="4074125"/>
            <a:ext cx="1037430" cy="984307"/>
          </a:xfrm>
          <a:custGeom>
            <a:avLst/>
            <a:gdLst/>
            <a:ahLst/>
            <a:cxnLst/>
            <a:rect l="0" t="0" r="0" b="0"/>
            <a:pathLst>
              <a:path w="1037430" h="984307">
                <a:moveTo>
                  <a:pt x="1037430" y="0"/>
                </a:moveTo>
                <a:lnTo>
                  <a:pt x="0" y="151017"/>
                </a:lnTo>
                <a:lnTo>
                  <a:pt x="668180" y="984307"/>
                </a:lnTo>
                <a:lnTo>
                  <a:pt x="1037430" y="0"/>
                </a:lnTo>
              </a:path>
            </a:pathLst>
          </a:custGeom>
          <a:gradFill rotWithShape="1">
            <a:gsLst>
              <a:gs pos="0">
                <a:srgbClr val="7FDFFF"/>
              </a:gs>
              <a:gs pos="100000">
                <a:srgbClr val="1AC6FF"/>
              </a:gs>
            </a:gsLst>
            <a:lin ang="5400000" scaled="1"/>
          </a:gra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ounded Rectangle 8"/>
          <p:cNvSpPr/>
          <p:nvPr/>
        </p:nvSpPr>
        <p:spPr>
          <a:xfrm>
            <a:off x="1958577" y="4074125"/>
            <a:ext cx="1037431" cy="984304"/>
          </a:xfrm>
          <a:custGeom>
            <a:avLst/>
            <a:gdLst/>
            <a:ahLst/>
            <a:cxnLst/>
            <a:rect l="0" t="0" r="0" b="0"/>
            <a:pathLst>
              <a:path w="1037431" h="984304">
                <a:moveTo>
                  <a:pt x="1037431" y="0"/>
                </a:moveTo>
                <a:lnTo>
                  <a:pt x="0" y="151015"/>
                </a:lnTo>
                <a:lnTo>
                  <a:pt x="668181" y="984304"/>
                </a:lnTo>
                <a:lnTo>
                  <a:pt x="1037431" y="0"/>
                </a:lnTo>
                <a:close/>
              </a:path>
            </a:pathLst>
          </a:custGeom>
          <a:noFill/>
          <a:ln w="10464">
            <a:solidFill>
              <a:srgbClr val="484848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ounded Rectangle 9"/>
          <p:cNvSpPr/>
          <p:nvPr/>
        </p:nvSpPr>
        <p:spPr>
          <a:xfrm>
            <a:off x="2888764" y="4282834"/>
            <a:ext cx="1068090" cy="905729"/>
          </a:xfrm>
          <a:custGeom>
            <a:avLst/>
            <a:gdLst/>
            <a:ahLst/>
            <a:cxnLst/>
            <a:rect l="0" t="0" r="0" b="0"/>
            <a:pathLst>
              <a:path w="1068090" h="905729">
                <a:moveTo>
                  <a:pt x="527947" y="0"/>
                </a:moveTo>
                <a:lnTo>
                  <a:pt x="0" y="905729"/>
                </a:lnTo>
                <a:lnTo>
                  <a:pt x="1068090" y="901913"/>
                </a:lnTo>
                <a:lnTo>
                  <a:pt x="527947" y="0"/>
                </a:lnTo>
              </a:path>
            </a:pathLst>
          </a:custGeom>
          <a:gradFill rotWithShape="1">
            <a:gsLst>
              <a:gs pos="0">
                <a:srgbClr val="FFBF84"/>
              </a:gs>
              <a:gs pos="100000">
                <a:srgbClr val="F99539"/>
              </a:gs>
            </a:gsLst>
            <a:lin ang="5400000" scaled="1"/>
          </a:gra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ounded Rectangle 10"/>
          <p:cNvSpPr/>
          <p:nvPr/>
        </p:nvSpPr>
        <p:spPr>
          <a:xfrm>
            <a:off x="2888764" y="4282834"/>
            <a:ext cx="1068093" cy="905727"/>
          </a:xfrm>
          <a:custGeom>
            <a:avLst/>
            <a:gdLst/>
            <a:ahLst/>
            <a:cxnLst/>
            <a:rect l="0" t="0" r="0" b="0"/>
            <a:pathLst>
              <a:path w="1068093" h="905727">
                <a:moveTo>
                  <a:pt x="527947" y="0"/>
                </a:moveTo>
                <a:lnTo>
                  <a:pt x="0" y="905727"/>
                </a:lnTo>
                <a:lnTo>
                  <a:pt x="1068093" y="901911"/>
                </a:lnTo>
                <a:lnTo>
                  <a:pt x="527947" y="0"/>
                </a:lnTo>
                <a:close/>
              </a:path>
            </a:pathLst>
          </a:custGeom>
          <a:noFill/>
          <a:ln w="10464">
            <a:solidFill>
              <a:srgbClr val="484848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ounded Rectangle 11"/>
          <p:cNvSpPr/>
          <p:nvPr/>
        </p:nvSpPr>
        <p:spPr>
          <a:xfrm>
            <a:off x="3841652" y="4084107"/>
            <a:ext cx="1041894" cy="977533"/>
          </a:xfrm>
          <a:custGeom>
            <a:avLst/>
            <a:gdLst/>
            <a:ahLst/>
            <a:cxnLst/>
            <a:rect l="0" t="0" r="0" b="0"/>
            <a:pathLst>
              <a:path w="1041894" h="977533">
                <a:moveTo>
                  <a:pt x="0" y="0"/>
                </a:moveTo>
                <a:lnTo>
                  <a:pt x="378806" y="977533"/>
                </a:lnTo>
                <a:lnTo>
                  <a:pt x="1041894" y="140183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rgbClr val="FFEF63"/>
              </a:gs>
              <a:gs pos="100000">
                <a:srgbClr val="FFE60A"/>
              </a:gs>
            </a:gsLst>
            <a:lin ang="5400000" scaled="1"/>
          </a:gra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ounded Rectangle 12"/>
          <p:cNvSpPr/>
          <p:nvPr/>
        </p:nvSpPr>
        <p:spPr>
          <a:xfrm>
            <a:off x="3841652" y="4084107"/>
            <a:ext cx="1041897" cy="977534"/>
          </a:xfrm>
          <a:custGeom>
            <a:avLst/>
            <a:gdLst/>
            <a:ahLst/>
            <a:cxnLst/>
            <a:rect l="0" t="0" r="0" b="0"/>
            <a:pathLst>
              <a:path w="1041897" h="977534">
                <a:moveTo>
                  <a:pt x="0" y="0"/>
                </a:moveTo>
                <a:lnTo>
                  <a:pt x="378810" y="977534"/>
                </a:lnTo>
                <a:lnTo>
                  <a:pt x="1041897" y="140185"/>
                </a:lnTo>
                <a:lnTo>
                  <a:pt x="0" y="0"/>
                </a:lnTo>
                <a:close/>
              </a:path>
            </a:pathLst>
          </a:custGeom>
          <a:noFill/>
          <a:ln w="10464">
            <a:solidFill>
              <a:srgbClr val="484848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ounded Rectangle 13"/>
          <p:cNvSpPr/>
          <p:nvPr/>
        </p:nvSpPr>
        <p:spPr>
          <a:xfrm>
            <a:off x="3951301" y="2900919"/>
            <a:ext cx="1000401" cy="1040534"/>
          </a:xfrm>
          <a:custGeom>
            <a:avLst/>
            <a:gdLst/>
            <a:ahLst/>
            <a:cxnLst/>
            <a:rect l="0" t="0" r="0" b="0"/>
            <a:pathLst>
              <a:path w="1000401" h="1040534">
                <a:moveTo>
                  <a:pt x="0" y="727072"/>
                </a:moveTo>
                <a:lnTo>
                  <a:pt x="1000401" y="1040534"/>
                </a:lnTo>
                <a:lnTo>
                  <a:pt x="759322" y="0"/>
                </a:lnTo>
                <a:lnTo>
                  <a:pt x="0" y="727072"/>
                </a:lnTo>
              </a:path>
            </a:pathLst>
          </a:custGeom>
          <a:gradFill rotWithShape="1">
            <a:gsLst>
              <a:gs pos="0">
                <a:srgbClr val="CFF976"/>
              </a:gs>
              <a:gs pos="100000">
                <a:srgbClr val="A8DD38"/>
              </a:gs>
            </a:gsLst>
            <a:lin ang="5400000" scaled="1"/>
          </a:gra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ounded Rectangle 14"/>
          <p:cNvSpPr/>
          <p:nvPr/>
        </p:nvSpPr>
        <p:spPr>
          <a:xfrm>
            <a:off x="3951301" y="2900919"/>
            <a:ext cx="1000404" cy="1040536"/>
          </a:xfrm>
          <a:custGeom>
            <a:avLst/>
            <a:gdLst/>
            <a:ahLst/>
            <a:cxnLst/>
            <a:rect l="0" t="0" r="0" b="0"/>
            <a:pathLst>
              <a:path w="1000404" h="1040536">
                <a:moveTo>
                  <a:pt x="0" y="727070"/>
                </a:moveTo>
                <a:lnTo>
                  <a:pt x="1000404" y="1040536"/>
                </a:lnTo>
                <a:lnTo>
                  <a:pt x="759322" y="0"/>
                </a:lnTo>
                <a:lnTo>
                  <a:pt x="0" y="727070"/>
                </a:lnTo>
                <a:close/>
              </a:path>
            </a:pathLst>
          </a:custGeom>
          <a:noFill/>
          <a:ln w="10464">
            <a:solidFill>
              <a:srgbClr val="484848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ounded Rectangle 15"/>
          <p:cNvSpPr/>
          <p:nvPr/>
        </p:nvSpPr>
        <p:spPr>
          <a:xfrm>
            <a:off x="3568239" y="2210841"/>
            <a:ext cx="963770" cy="1046994"/>
          </a:xfrm>
          <a:custGeom>
            <a:avLst/>
            <a:gdLst/>
            <a:ahLst/>
            <a:cxnLst/>
            <a:rect l="0" t="0" r="0" b="0"/>
            <a:pathLst>
              <a:path w="963770" h="1046994">
                <a:moveTo>
                  <a:pt x="94860" y="1046994"/>
                </a:moveTo>
                <a:lnTo>
                  <a:pt x="963770" y="460419"/>
                </a:lnTo>
                <a:lnTo>
                  <a:pt x="0" y="0"/>
                </a:lnTo>
                <a:lnTo>
                  <a:pt x="94860" y="1046994"/>
                </a:lnTo>
              </a:path>
            </a:pathLst>
          </a:custGeom>
          <a:gradFill rotWithShape="1">
            <a:gsLst>
              <a:gs pos="0">
                <a:srgbClr val="83FAC1"/>
              </a:gs>
              <a:gs pos="100000">
                <a:srgbClr val="44E095"/>
              </a:gs>
            </a:gsLst>
            <a:lin ang="5400000" scaled="1"/>
          </a:gra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ounded Rectangle 16"/>
          <p:cNvSpPr/>
          <p:nvPr/>
        </p:nvSpPr>
        <p:spPr>
          <a:xfrm>
            <a:off x="3568239" y="2210841"/>
            <a:ext cx="963767" cy="1046997"/>
          </a:xfrm>
          <a:custGeom>
            <a:avLst/>
            <a:gdLst/>
            <a:ahLst/>
            <a:cxnLst/>
            <a:rect l="0" t="0" r="0" b="0"/>
            <a:pathLst>
              <a:path w="963767" h="1046997">
                <a:moveTo>
                  <a:pt x="94860" y="1046997"/>
                </a:moveTo>
                <a:lnTo>
                  <a:pt x="963767" y="460422"/>
                </a:lnTo>
                <a:lnTo>
                  <a:pt x="0" y="0"/>
                </a:lnTo>
                <a:lnTo>
                  <a:pt x="94860" y="1046997"/>
                </a:lnTo>
                <a:close/>
              </a:path>
            </a:pathLst>
          </a:custGeom>
          <a:noFill/>
          <a:ln w="10464">
            <a:solidFill>
              <a:srgbClr val="484848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ounded Rectangle 17"/>
          <p:cNvSpPr/>
          <p:nvPr/>
        </p:nvSpPr>
        <p:spPr>
          <a:xfrm>
            <a:off x="5381728" y="1439875"/>
            <a:ext cx="167425" cy="202305"/>
          </a:xfrm>
          <a:custGeom>
            <a:avLst/>
            <a:gdLst/>
            <a:ahLst/>
            <a:cxnLst/>
            <a:rect l="0" t="0" r="0" b="0"/>
            <a:pathLst>
              <a:path w="167425" h="202305">
                <a:moveTo>
                  <a:pt x="0" y="0"/>
                </a:moveTo>
                <a:lnTo>
                  <a:pt x="0" y="202305"/>
                </a:lnTo>
                <a:lnTo>
                  <a:pt x="167425" y="98906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rgbClr val="83FAC1"/>
              </a:gs>
              <a:gs pos="100000">
                <a:srgbClr val="44E095"/>
              </a:gs>
            </a:gsLst>
            <a:lin ang="5400000" scaled="1"/>
          </a:gra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ounded Rectangle 18"/>
          <p:cNvSpPr/>
          <p:nvPr/>
        </p:nvSpPr>
        <p:spPr>
          <a:xfrm>
            <a:off x="5381728" y="1439875"/>
            <a:ext cx="167425" cy="202305"/>
          </a:xfrm>
          <a:custGeom>
            <a:avLst/>
            <a:gdLst/>
            <a:ahLst/>
            <a:cxnLst/>
            <a:rect l="0" t="0" r="0" b="0"/>
            <a:pathLst>
              <a:path w="167425" h="202305">
                <a:moveTo>
                  <a:pt x="0" y="0"/>
                </a:moveTo>
                <a:lnTo>
                  <a:pt x="0" y="202305"/>
                </a:lnTo>
                <a:lnTo>
                  <a:pt x="167425" y="98905"/>
                </a:lnTo>
                <a:lnTo>
                  <a:pt x="0" y="0"/>
                </a:lnTo>
                <a:close/>
              </a:path>
            </a:pathLst>
          </a:custGeom>
          <a:noFill/>
          <a:ln w="10464">
            <a:solidFill>
              <a:srgbClr val="484848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ounded Rectangle 19"/>
          <p:cNvSpPr/>
          <p:nvPr/>
        </p:nvSpPr>
        <p:spPr>
          <a:xfrm>
            <a:off x="5381728" y="2109576"/>
            <a:ext cx="167425" cy="202305"/>
          </a:xfrm>
          <a:custGeom>
            <a:avLst/>
            <a:gdLst/>
            <a:ahLst/>
            <a:cxnLst/>
            <a:rect l="0" t="0" r="0" b="0"/>
            <a:pathLst>
              <a:path w="167425" h="202305">
                <a:moveTo>
                  <a:pt x="0" y="0"/>
                </a:moveTo>
                <a:lnTo>
                  <a:pt x="0" y="202305"/>
                </a:lnTo>
                <a:lnTo>
                  <a:pt x="167425" y="98906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rgbClr val="CFF976"/>
              </a:gs>
              <a:gs pos="100000">
                <a:srgbClr val="A8DD38"/>
              </a:gs>
            </a:gsLst>
            <a:lin ang="5400000" scaled="1"/>
          </a:gra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Rounded Rectangle 20"/>
          <p:cNvSpPr/>
          <p:nvPr/>
        </p:nvSpPr>
        <p:spPr>
          <a:xfrm>
            <a:off x="5381728" y="2109576"/>
            <a:ext cx="167425" cy="202305"/>
          </a:xfrm>
          <a:custGeom>
            <a:avLst/>
            <a:gdLst/>
            <a:ahLst/>
            <a:cxnLst/>
            <a:rect l="0" t="0" r="0" b="0"/>
            <a:pathLst>
              <a:path w="167425" h="202305">
                <a:moveTo>
                  <a:pt x="0" y="0"/>
                </a:moveTo>
                <a:lnTo>
                  <a:pt x="0" y="202305"/>
                </a:lnTo>
                <a:lnTo>
                  <a:pt x="167425" y="98905"/>
                </a:lnTo>
                <a:lnTo>
                  <a:pt x="0" y="0"/>
                </a:lnTo>
                <a:close/>
              </a:path>
            </a:pathLst>
          </a:custGeom>
          <a:noFill/>
          <a:ln w="10464">
            <a:solidFill>
              <a:srgbClr val="484848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ounded Rectangle 21"/>
          <p:cNvSpPr/>
          <p:nvPr/>
        </p:nvSpPr>
        <p:spPr>
          <a:xfrm>
            <a:off x="5381742" y="2779278"/>
            <a:ext cx="167425" cy="202305"/>
          </a:xfrm>
          <a:custGeom>
            <a:avLst/>
            <a:gdLst/>
            <a:ahLst/>
            <a:cxnLst/>
            <a:rect l="0" t="0" r="0" b="0"/>
            <a:pathLst>
              <a:path w="167425" h="202305">
                <a:moveTo>
                  <a:pt x="0" y="0"/>
                </a:moveTo>
                <a:lnTo>
                  <a:pt x="0" y="202305"/>
                </a:lnTo>
                <a:lnTo>
                  <a:pt x="167425" y="98906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rgbClr val="FFEF63"/>
              </a:gs>
              <a:gs pos="100000">
                <a:srgbClr val="FFE60A"/>
              </a:gs>
            </a:gsLst>
            <a:lin ang="5400000" scaled="1"/>
          </a:gra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Rounded Rectangle 22"/>
          <p:cNvSpPr/>
          <p:nvPr/>
        </p:nvSpPr>
        <p:spPr>
          <a:xfrm>
            <a:off x="5381742" y="2779278"/>
            <a:ext cx="167425" cy="202305"/>
          </a:xfrm>
          <a:custGeom>
            <a:avLst/>
            <a:gdLst/>
            <a:ahLst/>
            <a:cxnLst/>
            <a:rect l="0" t="0" r="0" b="0"/>
            <a:pathLst>
              <a:path w="167425" h="202305">
                <a:moveTo>
                  <a:pt x="0" y="0"/>
                </a:moveTo>
                <a:lnTo>
                  <a:pt x="0" y="202305"/>
                </a:lnTo>
                <a:lnTo>
                  <a:pt x="167425" y="98905"/>
                </a:lnTo>
                <a:lnTo>
                  <a:pt x="0" y="0"/>
                </a:lnTo>
                <a:close/>
              </a:path>
            </a:pathLst>
          </a:custGeom>
          <a:noFill/>
          <a:ln w="10464">
            <a:solidFill>
              <a:srgbClr val="484848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ounded Rectangle 23"/>
          <p:cNvSpPr/>
          <p:nvPr/>
        </p:nvSpPr>
        <p:spPr>
          <a:xfrm>
            <a:off x="5381742" y="3448979"/>
            <a:ext cx="167425" cy="202305"/>
          </a:xfrm>
          <a:custGeom>
            <a:avLst/>
            <a:gdLst/>
            <a:ahLst/>
            <a:cxnLst/>
            <a:rect l="0" t="0" r="0" b="0"/>
            <a:pathLst>
              <a:path w="167425" h="202305">
                <a:moveTo>
                  <a:pt x="0" y="0"/>
                </a:moveTo>
                <a:lnTo>
                  <a:pt x="0" y="202305"/>
                </a:lnTo>
                <a:lnTo>
                  <a:pt x="167425" y="98906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rgbClr val="FFBF84"/>
              </a:gs>
              <a:gs pos="100000">
                <a:srgbClr val="F99539"/>
              </a:gs>
            </a:gsLst>
            <a:lin ang="5400000" scaled="1"/>
          </a:gra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Rounded Rectangle 24"/>
          <p:cNvSpPr/>
          <p:nvPr/>
        </p:nvSpPr>
        <p:spPr>
          <a:xfrm>
            <a:off x="5381742" y="3448979"/>
            <a:ext cx="167425" cy="202305"/>
          </a:xfrm>
          <a:custGeom>
            <a:avLst/>
            <a:gdLst/>
            <a:ahLst/>
            <a:cxnLst/>
            <a:rect l="0" t="0" r="0" b="0"/>
            <a:pathLst>
              <a:path w="167425" h="202305">
                <a:moveTo>
                  <a:pt x="0" y="0"/>
                </a:moveTo>
                <a:lnTo>
                  <a:pt x="0" y="202305"/>
                </a:lnTo>
                <a:lnTo>
                  <a:pt x="167425" y="98905"/>
                </a:lnTo>
                <a:lnTo>
                  <a:pt x="0" y="0"/>
                </a:lnTo>
                <a:close/>
              </a:path>
            </a:pathLst>
          </a:custGeom>
          <a:noFill/>
          <a:ln w="10464">
            <a:solidFill>
              <a:srgbClr val="484848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Rounded Rectangle 25"/>
          <p:cNvSpPr/>
          <p:nvPr/>
        </p:nvSpPr>
        <p:spPr>
          <a:xfrm>
            <a:off x="5381728" y="4118680"/>
            <a:ext cx="167425" cy="202305"/>
          </a:xfrm>
          <a:custGeom>
            <a:avLst/>
            <a:gdLst/>
            <a:ahLst/>
            <a:cxnLst/>
            <a:rect l="0" t="0" r="0" b="0"/>
            <a:pathLst>
              <a:path w="167425" h="202305">
                <a:moveTo>
                  <a:pt x="0" y="0"/>
                </a:moveTo>
                <a:lnTo>
                  <a:pt x="0" y="202305"/>
                </a:lnTo>
                <a:lnTo>
                  <a:pt x="167425" y="98906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rgbClr val="7FDFFF"/>
              </a:gs>
              <a:gs pos="100000">
                <a:srgbClr val="1AC6FF"/>
              </a:gs>
            </a:gsLst>
            <a:lin ang="5400000" scaled="1"/>
          </a:gra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Rounded Rectangle 26"/>
          <p:cNvSpPr/>
          <p:nvPr/>
        </p:nvSpPr>
        <p:spPr>
          <a:xfrm>
            <a:off x="5381728" y="4118680"/>
            <a:ext cx="167425" cy="202305"/>
          </a:xfrm>
          <a:custGeom>
            <a:avLst/>
            <a:gdLst/>
            <a:ahLst/>
            <a:cxnLst/>
            <a:rect l="0" t="0" r="0" b="0"/>
            <a:pathLst>
              <a:path w="167425" h="202305">
                <a:moveTo>
                  <a:pt x="0" y="0"/>
                </a:moveTo>
                <a:lnTo>
                  <a:pt x="0" y="202305"/>
                </a:lnTo>
                <a:lnTo>
                  <a:pt x="167425" y="98905"/>
                </a:lnTo>
                <a:lnTo>
                  <a:pt x="0" y="0"/>
                </a:lnTo>
                <a:close/>
              </a:path>
            </a:pathLst>
          </a:custGeom>
          <a:noFill/>
          <a:ln w="10464">
            <a:solidFill>
              <a:srgbClr val="484848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Rounded Rectangle 27"/>
          <p:cNvSpPr/>
          <p:nvPr/>
        </p:nvSpPr>
        <p:spPr>
          <a:xfrm>
            <a:off x="5381742" y="4788424"/>
            <a:ext cx="167425" cy="202305"/>
          </a:xfrm>
          <a:custGeom>
            <a:avLst/>
            <a:gdLst/>
            <a:ahLst/>
            <a:cxnLst/>
            <a:rect l="0" t="0" r="0" b="0"/>
            <a:pathLst>
              <a:path w="167425" h="202305">
                <a:moveTo>
                  <a:pt x="0" y="0"/>
                </a:moveTo>
                <a:lnTo>
                  <a:pt x="0" y="202305"/>
                </a:lnTo>
                <a:lnTo>
                  <a:pt x="167425" y="98906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rgbClr val="BCABFF"/>
              </a:gs>
              <a:gs pos="100000">
                <a:srgbClr val="886AFF"/>
              </a:gs>
            </a:gsLst>
            <a:lin ang="5400000" scaled="1"/>
          </a:gra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Rounded Rectangle 28"/>
          <p:cNvSpPr/>
          <p:nvPr/>
        </p:nvSpPr>
        <p:spPr>
          <a:xfrm>
            <a:off x="5381742" y="4788424"/>
            <a:ext cx="167425" cy="202305"/>
          </a:xfrm>
          <a:custGeom>
            <a:avLst/>
            <a:gdLst/>
            <a:ahLst/>
            <a:cxnLst/>
            <a:rect l="0" t="0" r="0" b="0"/>
            <a:pathLst>
              <a:path w="167425" h="202305">
                <a:moveTo>
                  <a:pt x="0" y="0"/>
                </a:moveTo>
                <a:lnTo>
                  <a:pt x="0" y="202305"/>
                </a:lnTo>
                <a:lnTo>
                  <a:pt x="167425" y="98905"/>
                </a:lnTo>
                <a:lnTo>
                  <a:pt x="0" y="0"/>
                </a:lnTo>
                <a:close/>
              </a:path>
            </a:pathLst>
          </a:custGeom>
          <a:noFill/>
          <a:ln w="10464">
            <a:solidFill>
              <a:srgbClr val="484848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Rounded Rectangle 29"/>
          <p:cNvSpPr/>
          <p:nvPr/>
        </p:nvSpPr>
        <p:spPr>
          <a:xfrm>
            <a:off x="5381742" y="5458488"/>
            <a:ext cx="167425" cy="202305"/>
          </a:xfrm>
          <a:custGeom>
            <a:avLst/>
            <a:gdLst/>
            <a:ahLst/>
            <a:cxnLst/>
            <a:rect l="0" t="0" r="0" b="0"/>
            <a:pathLst>
              <a:path w="167425" h="202305">
                <a:moveTo>
                  <a:pt x="0" y="0"/>
                </a:moveTo>
                <a:lnTo>
                  <a:pt x="0" y="202305"/>
                </a:lnTo>
                <a:lnTo>
                  <a:pt x="167425" y="98906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rgbClr val="FFA1DA"/>
              </a:gs>
              <a:gs pos="100000">
                <a:srgbClr val="F669BE"/>
              </a:gs>
            </a:gsLst>
            <a:lin ang="5400000" scaled="1"/>
          </a:gra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Rounded Rectangle 30"/>
          <p:cNvSpPr/>
          <p:nvPr/>
        </p:nvSpPr>
        <p:spPr>
          <a:xfrm>
            <a:off x="5381742" y="5458488"/>
            <a:ext cx="167425" cy="202305"/>
          </a:xfrm>
          <a:custGeom>
            <a:avLst/>
            <a:gdLst/>
            <a:ahLst/>
            <a:cxnLst/>
            <a:rect l="0" t="0" r="0" b="0"/>
            <a:pathLst>
              <a:path w="167425" h="202305">
                <a:moveTo>
                  <a:pt x="0" y="0"/>
                </a:moveTo>
                <a:lnTo>
                  <a:pt x="0" y="202305"/>
                </a:lnTo>
                <a:lnTo>
                  <a:pt x="167425" y="98905"/>
                </a:lnTo>
                <a:lnTo>
                  <a:pt x="0" y="0"/>
                </a:lnTo>
                <a:close/>
              </a:path>
            </a:pathLst>
          </a:custGeom>
          <a:noFill/>
          <a:ln w="10464">
            <a:solidFill>
              <a:srgbClr val="484848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5646832" y="2793237"/>
            <a:ext cx="1007405" cy="16742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000" b="1">
                <a:solidFill>
                  <a:srgbClr val="E0CB15"/>
                </a:solidFill>
                <a:latin typeface="Roboto"/>
              </a:rPr>
              <a:t>Οδηγοί Τυφλών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646832" y="3037050"/>
            <a:ext cx="1509046" cy="25113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700" b="0" dirty="0">
                <a:solidFill>
                  <a:srgbClr val="484848"/>
                </a:solidFill>
                <a:latin typeface="Roboto"/>
              </a:rPr>
              <a:t>Πα</a:t>
            </a:r>
            <a:r>
              <a:rPr sz="700" b="0" dirty="0" err="1">
                <a:solidFill>
                  <a:srgbClr val="484848"/>
                </a:solidFill>
                <a:latin typeface="Roboto"/>
              </a:rPr>
              <a:t>ροχή</a:t>
            </a:r>
            <a:r>
              <a:rPr sz="700" b="0" dirty="0">
                <a:solidFill>
                  <a:srgbClr val="484848"/>
                </a:solidFill>
                <a:latin typeface="Roboto"/>
              </a:rPr>
              <a:t> α</a:t>
            </a:r>
            <a:r>
              <a:rPr sz="700" b="0" dirty="0" err="1">
                <a:solidFill>
                  <a:srgbClr val="484848"/>
                </a:solidFill>
                <a:latin typeface="Roboto"/>
              </a:rPr>
              <a:t>φής</a:t>
            </a:r>
            <a:r>
              <a:rPr sz="700" b="0" dirty="0">
                <a:solidFill>
                  <a:srgbClr val="484848"/>
                </a:solidFill>
                <a:latin typeface="Roboto"/>
              </a:rPr>
              <a:t> κα</a:t>
            </a:r>
            <a:r>
              <a:rPr sz="700" b="0" dirty="0" err="1">
                <a:solidFill>
                  <a:srgbClr val="484848"/>
                </a:solidFill>
                <a:latin typeface="Roboto"/>
              </a:rPr>
              <a:t>θοδήγησης</a:t>
            </a:r>
            <a:r>
              <a:rPr sz="700" b="0" dirty="0">
                <a:solidFill>
                  <a:srgbClr val="484848"/>
                </a:solidFill>
                <a:latin typeface="Roboto"/>
              </a:rPr>
              <a:t> </a:t>
            </a:r>
            <a:r>
              <a:rPr sz="700" b="0" dirty="0" err="1">
                <a:solidFill>
                  <a:srgbClr val="484848"/>
                </a:solidFill>
                <a:latin typeface="Roboto"/>
              </a:rPr>
              <a:t>γι</a:t>
            </a:r>
            <a:r>
              <a:rPr sz="700" b="0" dirty="0">
                <a:solidFill>
                  <a:srgbClr val="484848"/>
                </a:solidFill>
                <a:latin typeface="Roboto"/>
              </a:rPr>
              <a:t>α
άτομα με προβλήματα όρασης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646832" y="5715855"/>
            <a:ext cx="1478923" cy="25113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700" b="0">
                <a:solidFill>
                  <a:srgbClr val="484848"/>
                </a:solidFill>
                <a:latin typeface="Roboto"/>
              </a:rPr>
              <a:t>Παροχή υποστήριξης και
καθοδήγησης με κιγκλιδώματα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646832" y="3462938"/>
            <a:ext cx="1302701" cy="16742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000" b="1">
                <a:solidFill>
                  <a:srgbClr val="DE8431"/>
                </a:solidFill>
                <a:latin typeface="Roboto"/>
              </a:rPr>
              <a:t>Αντίθεση Χρώματος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646832" y="3706751"/>
            <a:ext cx="1393230" cy="25113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700" b="0" dirty="0" err="1">
                <a:solidFill>
                  <a:srgbClr val="484848"/>
                </a:solidFill>
                <a:latin typeface="Roboto"/>
              </a:rPr>
              <a:t>Χρήση</a:t>
            </a:r>
            <a:r>
              <a:rPr sz="700" b="0" dirty="0">
                <a:solidFill>
                  <a:srgbClr val="484848"/>
                </a:solidFill>
                <a:latin typeface="Roboto"/>
              </a:rPr>
              <a:t> </a:t>
            </a:r>
            <a:r>
              <a:rPr sz="700" b="0" dirty="0" err="1">
                <a:solidFill>
                  <a:srgbClr val="484848"/>
                </a:solidFill>
                <a:latin typeface="Roboto"/>
              </a:rPr>
              <a:t>έντονων</a:t>
            </a:r>
            <a:r>
              <a:rPr sz="700" b="0" dirty="0">
                <a:solidFill>
                  <a:srgbClr val="484848"/>
                </a:solidFill>
                <a:latin typeface="Roboto"/>
              </a:rPr>
              <a:t> </a:t>
            </a:r>
            <a:r>
              <a:rPr sz="700" b="0" dirty="0" err="1">
                <a:solidFill>
                  <a:srgbClr val="484848"/>
                </a:solidFill>
                <a:latin typeface="Roboto"/>
              </a:rPr>
              <a:t>χρωμ</a:t>
            </a:r>
            <a:r>
              <a:rPr sz="700" b="0" dirty="0">
                <a:solidFill>
                  <a:srgbClr val="484848"/>
                </a:solidFill>
                <a:latin typeface="Roboto"/>
              </a:rPr>
              <a:t>ατικών
αντιθέσεων για ορατότητα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646832" y="2123535"/>
            <a:ext cx="1224137" cy="16742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000" b="1">
                <a:solidFill>
                  <a:srgbClr val="92BD39"/>
                </a:solidFill>
                <a:latin typeface="Roboto"/>
              </a:rPr>
              <a:t>Έλλειψη Εμποδίων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646832" y="1697647"/>
            <a:ext cx="1482174" cy="25113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700" b="0">
                <a:solidFill>
                  <a:srgbClr val="484848"/>
                </a:solidFill>
                <a:latin typeface="Roboto"/>
              </a:rPr>
              <a:t>Σχεδιασμός που είναι εύκολος
στην κατανόηση και πλοήγηση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646832" y="4132640"/>
            <a:ext cx="1184980" cy="16742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000" b="1">
                <a:solidFill>
                  <a:srgbClr val="1EABDA"/>
                </a:solidFill>
                <a:latin typeface="Roboto"/>
              </a:rPr>
              <a:t>Υψηλός Φωτισμός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646832" y="4376453"/>
            <a:ext cx="1599735" cy="25113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700" b="0" dirty="0" err="1">
                <a:solidFill>
                  <a:srgbClr val="484848"/>
                </a:solidFill>
                <a:latin typeface="Roboto"/>
              </a:rPr>
              <a:t>Εξ</a:t>
            </a:r>
            <a:r>
              <a:rPr sz="700" b="0" dirty="0">
                <a:solidFill>
                  <a:srgbClr val="484848"/>
                </a:solidFill>
                <a:latin typeface="Roboto"/>
              </a:rPr>
              <a:t>ασφάλιση επαρκούς φωτισμού
χωρίς αντανακλάσεις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646832" y="1453834"/>
            <a:ext cx="1196233" cy="16742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000" b="1">
                <a:solidFill>
                  <a:srgbClr val="3CC583"/>
                </a:solidFill>
                <a:latin typeface="Roboto"/>
              </a:rPr>
              <a:t>Απλός Σχεδιασμός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646832" y="4802341"/>
            <a:ext cx="1117675" cy="16742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000" b="1">
                <a:solidFill>
                  <a:srgbClr val="7F64EA"/>
                </a:solidFill>
                <a:latin typeface="Roboto"/>
              </a:rPr>
              <a:t>Ηχητική Σήμανση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646832" y="5046154"/>
            <a:ext cx="1537271" cy="25113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700" b="0">
                <a:solidFill>
                  <a:srgbClr val="484848"/>
                </a:solidFill>
                <a:latin typeface="Roboto"/>
              </a:rPr>
              <a:t>Χρήση ήχου για να καθοδηγήσει
και να ενημερώσει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754047" y="891006"/>
            <a:ext cx="5685852" cy="20005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1300" b="1" dirty="0" err="1">
                <a:solidFill>
                  <a:srgbClr val="484848"/>
                </a:solidFill>
                <a:latin typeface="Roboto"/>
              </a:rPr>
              <a:t>Σχεδι</a:t>
            </a:r>
            <a:r>
              <a:rPr sz="1300" b="1" dirty="0">
                <a:solidFill>
                  <a:srgbClr val="484848"/>
                </a:solidFill>
                <a:latin typeface="Roboto"/>
              </a:rPr>
              <a:t>ασμός για Προσβασιμότητα</a:t>
            </a:r>
            <a:r>
              <a:rPr lang="el-GR" sz="1300" b="1" dirty="0">
                <a:solidFill>
                  <a:srgbClr val="484848"/>
                </a:solidFill>
                <a:latin typeface="Roboto"/>
              </a:rPr>
              <a:t> ατόμων με προβλήματα όρασης/τυφλών</a:t>
            </a:r>
            <a:endParaRPr sz="1300" b="1" dirty="0">
              <a:solidFill>
                <a:srgbClr val="484848"/>
              </a:solidFill>
              <a:latin typeface="Roboto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646832" y="5472042"/>
            <a:ext cx="917749" cy="16742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000" b="1">
                <a:solidFill>
                  <a:srgbClr val="DE58A9"/>
                </a:solidFill>
                <a:latin typeface="Roboto"/>
              </a:rPr>
              <a:t>Κιγκλιδώματα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646832" y="2367349"/>
            <a:ext cx="1449673" cy="25113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700" b="0" dirty="0" err="1">
                <a:solidFill>
                  <a:srgbClr val="484848"/>
                </a:solidFill>
                <a:latin typeface="Roboto"/>
              </a:rPr>
              <a:t>Δι</a:t>
            </a:r>
            <a:r>
              <a:rPr sz="700" b="0" dirty="0">
                <a:solidFill>
                  <a:srgbClr val="484848"/>
                </a:solidFill>
                <a:latin typeface="Roboto"/>
              </a:rPr>
              <a:t>ασφάλιση ότι δεν υπάρχουν
εμπόδια σε χαμηλά ύψη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2214766" y="3379226"/>
            <a:ext cx="278720" cy="237185"/>
          </a:xfrm>
          <a:custGeom>
            <a:avLst/>
            <a:gdLst/>
            <a:ahLst/>
            <a:cxnLst/>
            <a:rect l="0" t="0" r="0" b="0"/>
            <a:pathLst>
              <a:path w="278720" h="237185">
                <a:moveTo>
                  <a:pt x="237185" y="34880"/>
                </a:moveTo>
                <a:cubicBezTo>
                  <a:pt x="263353" y="54759"/>
                  <a:pt x="278720" y="85730"/>
                  <a:pt x="278720" y="118592"/>
                </a:cubicBezTo>
                <a:cubicBezTo>
                  <a:pt x="278720" y="151455"/>
                  <a:pt x="263353" y="182426"/>
                  <a:pt x="237185" y="202305"/>
                </a:cubicBezTo>
                <a:moveTo>
                  <a:pt x="209281" y="69760"/>
                </a:moveTo>
                <a:cubicBezTo>
                  <a:pt x="246645" y="96925"/>
                  <a:pt x="246519" y="140358"/>
                  <a:pt x="209281" y="167425"/>
                </a:cubicBezTo>
                <a:moveTo>
                  <a:pt x="174401" y="0"/>
                </a:moveTo>
                <a:cubicBezTo>
                  <a:pt x="127827" y="13"/>
                  <a:pt x="85580" y="27308"/>
                  <a:pt x="66426" y="69760"/>
                </a:cubicBezTo>
                <a:lnTo>
                  <a:pt x="34880" y="69760"/>
                </a:lnTo>
                <a:cubicBezTo>
                  <a:pt x="15616" y="69760"/>
                  <a:pt x="0" y="85377"/>
                  <a:pt x="0" y="104640"/>
                </a:cubicBezTo>
                <a:lnTo>
                  <a:pt x="0" y="132545"/>
                </a:lnTo>
                <a:cubicBezTo>
                  <a:pt x="0" y="151808"/>
                  <a:pt x="15616" y="167425"/>
                  <a:pt x="34880" y="167425"/>
                </a:cubicBezTo>
                <a:lnTo>
                  <a:pt x="66426" y="167425"/>
                </a:lnTo>
                <a:cubicBezTo>
                  <a:pt x="85580" y="209877"/>
                  <a:pt x="127827" y="237172"/>
                  <a:pt x="174401" y="237185"/>
                </a:cubicBezTo>
                <a:cubicBezTo>
                  <a:pt x="178254" y="237185"/>
                  <a:pt x="181377" y="234062"/>
                  <a:pt x="181377" y="230209"/>
                </a:cubicBezTo>
                <a:lnTo>
                  <a:pt x="181377" y="6976"/>
                </a:lnTo>
                <a:cubicBezTo>
                  <a:pt x="181377" y="3123"/>
                  <a:pt x="178254" y="0"/>
                  <a:pt x="174401" y="0"/>
                </a:cubicBezTo>
                <a:close/>
              </a:path>
            </a:pathLst>
          </a:custGeom>
          <a:noFill/>
          <a:ln w="10464">
            <a:solidFill>
              <a:srgbClr val="484848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48" name="Rounded Rectangle 47"/>
          <p:cNvSpPr/>
          <p:nvPr/>
        </p:nvSpPr>
        <p:spPr>
          <a:xfrm>
            <a:off x="4384166" y="3337369"/>
            <a:ext cx="294927" cy="320898"/>
          </a:xfrm>
          <a:custGeom>
            <a:avLst/>
            <a:gdLst/>
            <a:ahLst/>
            <a:cxnLst/>
            <a:rect l="0" t="0" r="0" b="0"/>
            <a:pathLst>
              <a:path w="294927" h="320898">
                <a:moveTo>
                  <a:pt x="292994" y="193780"/>
                </a:moveTo>
                <a:cubicBezTo>
                  <a:pt x="294927" y="170126"/>
                  <a:pt x="283401" y="147393"/>
                  <a:pt x="263177" y="134972"/>
                </a:cubicBezTo>
                <a:cubicBezTo>
                  <a:pt x="242953" y="122551"/>
                  <a:pt x="217465" y="122551"/>
                  <a:pt x="197242" y="134972"/>
                </a:cubicBezTo>
                <a:cubicBezTo>
                  <a:pt x="177018" y="147393"/>
                  <a:pt x="165492" y="170126"/>
                  <a:pt x="167425" y="193780"/>
                </a:cubicBezTo>
                <a:lnTo>
                  <a:pt x="167425" y="320898"/>
                </a:lnTo>
                <a:lnTo>
                  <a:pt x="292994" y="320898"/>
                </a:lnTo>
                <a:close/>
                <a:moveTo>
                  <a:pt x="181419" y="48832"/>
                </a:moveTo>
                <a:cubicBezTo>
                  <a:pt x="181419" y="75801"/>
                  <a:pt x="203282" y="97664"/>
                  <a:pt x="230251" y="97664"/>
                </a:cubicBezTo>
                <a:cubicBezTo>
                  <a:pt x="257221" y="97664"/>
                  <a:pt x="279084" y="75801"/>
                  <a:pt x="279084" y="48832"/>
                </a:cubicBezTo>
                <a:cubicBezTo>
                  <a:pt x="279084" y="21863"/>
                  <a:pt x="257221" y="0"/>
                  <a:pt x="230251" y="0"/>
                </a:cubicBezTo>
                <a:cubicBezTo>
                  <a:pt x="203282" y="0"/>
                  <a:pt x="181419" y="21863"/>
                  <a:pt x="181419" y="48832"/>
                </a:cubicBezTo>
                <a:close/>
                <a:moveTo>
                  <a:pt x="83754" y="48832"/>
                </a:moveTo>
                <a:cubicBezTo>
                  <a:pt x="83754" y="68096"/>
                  <a:pt x="99370" y="83712"/>
                  <a:pt x="118634" y="83712"/>
                </a:cubicBezTo>
                <a:cubicBezTo>
                  <a:pt x="137898" y="83712"/>
                  <a:pt x="153515" y="68096"/>
                  <a:pt x="153515" y="48832"/>
                </a:cubicBezTo>
                <a:cubicBezTo>
                  <a:pt x="153515" y="29568"/>
                  <a:pt x="137898" y="13952"/>
                  <a:pt x="118634" y="13952"/>
                </a:cubicBezTo>
                <a:cubicBezTo>
                  <a:pt x="99370" y="13952"/>
                  <a:pt x="83754" y="29568"/>
                  <a:pt x="83754" y="48832"/>
                </a:cubicBezTo>
                <a:close/>
                <a:moveTo>
                  <a:pt x="13993" y="48832"/>
                </a:moveTo>
                <a:cubicBezTo>
                  <a:pt x="13993" y="60390"/>
                  <a:pt x="23363" y="69760"/>
                  <a:pt x="34922" y="69760"/>
                </a:cubicBezTo>
                <a:cubicBezTo>
                  <a:pt x="46480" y="69760"/>
                  <a:pt x="55850" y="60390"/>
                  <a:pt x="55850" y="48832"/>
                </a:cubicBezTo>
                <a:cubicBezTo>
                  <a:pt x="55850" y="37274"/>
                  <a:pt x="46480" y="27904"/>
                  <a:pt x="34922" y="27904"/>
                </a:cubicBezTo>
                <a:cubicBezTo>
                  <a:pt x="23363" y="27904"/>
                  <a:pt x="13993" y="37274"/>
                  <a:pt x="13993" y="48832"/>
                </a:cubicBezTo>
                <a:close/>
                <a:moveTo>
                  <a:pt x="69760" y="160449"/>
                </a:moveTo>
                <a:cubicBezTo>
                  <a:pt x="69760" y="133479"/>
                  <a:pt x="91623" y="111616"/>
                  <a:pt x="118592" y="111616"/>
                </a:cubicBezTo>
                <a:cubicBezTo>
                  <a:pt x="145562" y="111616"/>
                  <a:pt x="167425" y="133479"/>
                  <a:pt x="167425" y="160449"/>
                </a:cubicBezTo>
                <a:lnTo>
                  <a:pt x="167425" y="265090"/>
                </a:lnTo>
                <a:lnTo>
                  <a:pt x="69760" y="265090"/>
                </a:lnTo>
                <a:close/>
                <a:moveTo>
                  <a:pt x="0" y="132545"/>
                </a:moveTo>
                <a:cubicBezTo>
                  <a:pt x="0" y="113281"/>
                  <a:pt x="15616" y="97664"/>
                  <a:pt x="34880" y="97664"/>
                </a:cubicBezTo>
                <a:cubicBezTo>
                  <a:pt x="54144" y="97664"/>
                  <a:pt x="69760" y="113281"/>
                  <a:pt x="69760" y="132545"/>
                </a:cubicBezTo>
                <a:lnTo>
                  <a:pt x="69760" y="195329"/>
                </a:lnTo>
                <a:lnTo>
                  <a:pt x="0" y="195329"/>
                </a:lnTo>
                <a:close/>
              </a:path>
            </a:pathLst>
          </a:custGeom>
          <a:noFill/>
          <a:ln w="10464">
            <a:solidFill>
              <a:srgbClr val="484848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49" name="Rounded Rectangle 48"/>
          <p:cNvSpPr/>
          <p:nvPr/>
        </p:nvSpPr>
        <p:spPr>
          <a:xfrm>
            <a:off x="3735392" y="2572893"/>
            <a:ext cx="320898" cy="318009"/>
          </a:xfrm>
          <a:custGeom>
            <a:avLst/>
            <a:gdLst/>
            <a:ahLst/>
            <a:cxnLst/>
            <a:rect l="0" t="0" r="0" b="0"/>
            <a:pathLst>
              <a:path w="320898" h="318009">
                <a:moveTo>
                  <a:pt x="0" y="318009"/>
                </a:moveTo>
                <a:lnTo>
                  <a:pt x="320898" y="318009"/>
                </a:lnTo>
                <a:moveTo>
                  <a:pt x="153473" y="248248"/>
                </a:moveTo>
                <a:lnTo>
                  <a:pt x="153473" y="318009"/>
                </a:lnTo>
                <a:moveTo>
                  <a:pt x="265090" y="108727"/>
                </a:moveTo>
                <a:lnTo>
                  <a:pt x="265090" y="234296"/>
                </a:lnTo>
                <a:cubicBezTo>
                  <a:pt x="265090" y="242001"/>
                  <a:pt x="258843" y="248248"/>
                  <a:pt x="251138" y="248248"/>
                </a:cubicBezTo>
                <a:lnTo>
                  <a:pt x="55808" y="248248"/>
                </a:lnTo>
                <a:cubicBezTo>
                  <a:pt x="48102" y="248248"/>
                  <a:pt x="41856" y="242001"/>
                  <a:pt x="41856" y="234296"/>
                </a:cubicBezTo>
                <a:lnTo>
                  <a:pt x="41856" y="108727"/>
                </a:lnTo>
                <a:moveTo>
                  <a:pt x="0" y="150583"/>
                </a:moveTo>
                <a:lnTo>
                  <a:pt x="148534" y="2049"/>
                </a:lnTo>
                <a:cubicBezTo>
                  <a:pt x="149842" y="737"/>
                  <a:pt x="151620" y="0"/>
                  <a:pt x="153473" y="0"/>
                </a:cubicBezTo>
                <a:cubicBezTo>
                  <a:pt x="155326" y="0"/>
                  <a:pt x="157103" y="737"/>
                  <a:pt x="158412" y="2049"/>
                </a:cubicBezTo>
                <a:lnTo>
                  <a:pt x="306946" y="150583"/>
                </a:lnTo>
                <a:moveTo>
                  <a:pt x="111616" y="150583"/>
                </a:moveTo>
                <a:lnTo>
                  <a:pt x="111616" y="248248"/>
                </a:lnTo>
                <a:lnTo>
                  <a:pt x="195329" y="248248"/>
                </a:lnTo>
                <a:lnTo>
                  <a:pt x="195329" y="150583"/>
                </a:lnTo>
                <a:close/>
              </a:path>
            </a:pathLst>
          </a:custGeom>
          <a:noFill/>
          <a:ln w="10464">
            <a:solidFill>
              <a:srgbClr val="484848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50" name="Rounded Rectangle 49"/>
          <p:cNvSpPr/>
          <p:nvPr/>
        </p:nvSpPr>
        <p:spPr>
          <a:xfrm>
            <a:off x="2786649" y="2606181"/>
            <a:ext cx="306946" cy="248542"/>
          </a:xfrm>
          <a:custGeom>
            <a:avLst/>
            <a:gdLst/>
            <a:ahLst/>
            <a:cxnLst/>
            <a:rect l="0" t="0" r="0" b="0"/>
            <a:pathLst>
              <a:path w="306946" h="248542">
                <a:moveTo>
                  <a:pt x="279432" y="0"/>
                </a:moveTo>
                <a:lnTo>
                  <a:pt x="243966" y="18333"/>
                </a:lnTo>
                <a:lnTo>
                  <a:pt x="160253" y="25713"/>
                </a:lnTo>
                <a:cubicBezTo>
                  <a:pt x="127647" y="24932"/>
                  <a:pt x="98585" y="63872"/>
                  <a:pt x="68560" y="99059"/>
                </a:cubicBezTo>
                <a:lnTo>
                  <a:pt x="168471" y="99059"/>
                </a:lnTo>
                <a:lnTo>
                  <a:pt x="149120" y="117979"/>
                </a:lnTo>
                <a:cubicBezTo>
                  <a:pt x="140085" y="126774"/>
                  <a:pt x="139891" y="141229"/>
                  <a:pt x="148687" y="150264"/>
                </a:cubicBezTo>
                <a:cubicBezTo>
                  <a:pt x="157483" y="159298"/>
                  <a:pt x="171938" y="159492"/>
                  <a:pt x="180972" y="150696"/>
                </a:cubicBezTo>
                <a:lnTo>
                  <a:pt x="233600" y="99073"/>
                </a:lnTo>
                <a:lnTo>
                  <a:pt x="261099" y="99073"/>
                </a:lnTo>
                <a:cubicBezTo>
                  <a:pt x="277506" y="96265"/>
                  <a:pt x="293131" y="90012"/>
                  <a:pt x="306946" y="80726"/>
                </a:cubicBezTo>
                <a:moveTo>
                  <a:pt x="196934" y="71253"/>
                </a:moveTo>
                <a:lnTo>
                  <a:pt x="168471" y="99157"/>
                </a:lnTo>
                <a:moveTo>
                  <a:pt x="68560" y="99059"/>
                </a:moveTo>
                <a:lnTo>
                  <a:pt x="51622" y="99059"/>
                </a:lnTo>
                <a:cubicBezTo>
                  <a:pt x="23112" y="99059"/>
                  <a:pt x="0" y="122172"/>
                  <a:pt x="0" y="150682"/>
                </a:cubicBezTo>
                <a:lnTo>
                  <a:pt x="0" y="192539"/>
                </a:lnTo>
                <a:lnTo>
                  <a:pt x="306946" y="192539"/>
                </a:lnTo>
                <a:moveTo>
                  <a:pt x="0" y="192525"/>
                </a:moveTo>
                <a:lnTo>
                  <a:pt x="0" y="248542"/>
                </a:lnTo>
                <a:moveTo>
                  <a:pt x="51162" y="192525"/>
                </a:moveTo>
                <a:lnTo>
                  <a:pt x="51162" y="248542"/>
                </a:lnTo>
                <a:moveTo>
                  <a:pt x="102310" y="192525"/>
                </a:moveTo>
                <a:lnTo>
                  <a:pt x="102310" y="248542"/>
                </a:lnTo>
                <a:moveTo>
                  <a:pt x="153473" y="192525"/>
                </a:moveTo>
                <a:lnTo>
                  <a:pt x="153473" y="248542"/>
                </a:lnTo>
                <a:moveTo>
                  <a:pt x="204635" y="195664"/>
                </a:moveTo>
                <a:lnTo>
                  <a:pt x="204635" y="248542"/>
                </a:lnTo>
                <a:moveTo>
                  <a:pt x="255784" y="192525"/>
                </a:moveTo>
                <a:lnTo>
                  <a:pt x="255784" y="248542"/>
                </a:lnTo>
                <a:moveTo>
                  <a:pt x="306946" y="192525"/>
                </a:moveTo>
                <a:lnTo>
                  <a:pt x="306946" y="248542"/>
                </a:lnTo>
              </a:path>
            </a:pathLst>
          </a:custGeom>
          <a:noFill/>
          <a:ln w="10464">
            <a:solidFill>
              <a:srgbClr val="484848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51" name="Rounded Rectangle 50"/>
          <p:cNvSpPr/>
          <p:nvPr/>
        </p:nvSpPr>
        <p:spPr>
          <a:xfrm>
            <a:off x="2388223" y="4302191"/>
            <a:ext cx="266689" cy="302718"/>
          </a:xfrm>
          <a:custGeom>
            <a:avLst/>
            <a:gdLst/>
            <a:ahLst/>
            <a:cxnLst/>
            <a:rect l="0" t="0" r="0" b="0"/>
            <a:pathLst>
              <a:path w="266689" h="302718">
                <a:moveTo>
                  <a:pt x="137232" y="65872"/>
                </a:moveTo>
                <a:cubicBezTo>
                  <a:pt x="169493" y="59386"/>
                  <a:pt x="195468" y="33096"/>
                  <a:pt x="201964" y="0"/>
                </a:cubicBezTo>
                <a:cubicBezTo>
                  <a:pt x="208459" y="33096"/>
                  <a:pt x="234428" y="59386"/>
                  <a:pt x="266689" y="65872"/>
                </a:cubicBezTo>
                <a:moveTo>
                  <a:pt x="266689" y="65909"/>
                </a:moveTo>
                <a:cubicBezTo>
                  <a:pt x="234428" y="72395"/>
                  <a:pt x="208453" y="98685"/>
                  <a:pt x="201957" y="131782"/>
                </a:cubicBezTo>
                <a:cubicBezTo>
                  <a:pt x="195462" y="98685"/>
                  <a:pt x="169493" y="72395"/>
                  <a:pt x="137232" y="65909"/>
                </a:cubicBezTo>
                <a:moveTo>
                  <a:pt x="143418" y="15169"/>
                </a:moveTo>
                <a:cubicBezTo>
                  <a:pt x="128823" y="5599"/>
                  <a:pt x="111479" y="0"/>
                  <a:pt x="93015" y="0"/>
                </a:cubicBezTo>
                <a:cubicBezTo>
                  <a:pt x="42279" y="0"/>
                  <a:pt x="0" y="42279"/>
                  <a:pt x="0" y="93015"/>
                </a:cubicBezTo>
                <a:cubicBezTo>
                  <a:pt x="0" y="118382"/>
                  <a:pt x="10147" y="142059"/>
                  <a:pt x="27058" y="157280"/>
                </a:cubicBezTo>
                <a:cubicBezTo>
                  <a:pt x="42279" y="172500"/>
                  <a:pt x="50735" y="194486"/>
                  <a:pt x="50735" y="216472"/>
                </a:cubicBezTo>
                <a:lnTo>
                  <a:pt x="50735" y="245221"/>
                </a:lnTo>
                <a:cubicBezTo>
                  <a:pt x="50735" y="263824"/>
                  <a:pt x="65956" y="279045"/>
                  <a:pt x="84559" y="279045"/>
                </a:cubicBezTo>
                <a:lnTo>
                  <a:pt x="101471" y="279045"/>
                </a:lnTo>
                <a:cubicBezTo>
                  <a:pt x="120073" y="279045"/>
                  <a:pt x="135294" y="263824"/>
                  <a:pt x="135294" y="245221"/>
                </a:cubicBezTo>
                <a:lnTo>
                  <a:pt x="135294" y="216472"/>
                </a:lnTo>
                <a:cubicBezTo>
                  <a:pt x="135294" y="194486"/>
                  <a:pt x="143750" y="172500"/>
                  <a:pt x="158970" y="157280"/>
                </a:cubicBezTo>
                <a:cubicBezTo>
                  <a:pt x="162177" y="154394"/>
                  <a:pt x="165140" y="151205"/>
                  <a:pt x="167837" y="147757"/>
                </a:cubicBezTo>
                <a:moveTo>
                  <a:pt x="93032" y="279041"/>
                </a:moveTo>
                <a:lnTo>
                  <a:pt x="93032" y="302718"/>
                </a:lnTo>
                <a:moveTo>
                  <a:pt x="135299" y="211407"/>
                </a:moveTo>
                <a:lnTo>
                  <a:pt x="50739" y="211407"/>
                </a:lnTo>
              </a:path>
            </a:pathLst>
          </a:custGeom>
          <a:noFill/>
          <a:ln w="10464">
            <a:solidFill>
              <a:srgbClr val="484848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52" name="Rounded Rectangle 51"/>
          <p:cNvSpPr/>
          <p:nvPr/>
        </p:nvSpPr>
        <p:spPr>
          <a:xfrm>
            <a:off x="4141636" y="4306385"/>
            <a:ext cx="317633" cy="310792"/>
          </a:xfrm>
          <a:custGeom>
            <a:avLst/>
            <a:gdLst/>
            <a:ahLst/>
            <a:cxnLst/>
            <a:rect l="0" t="0" r="0" b="0"/>
            <a:pathLst>
              <a:path w="317633" h="310792">
                <a:moveTo>
                  <a:pt x="0" y="202319"/>
                </a:moveTo>
                <a:lnTo>
                  <a:pt x="0" y="118592"/>
                </a:lnTo>
                <a:moveTo>
                  <a:pt x="41368" y="202319"/>
                </a:moveTo>
                <a:lnTo>
                  <a:pt x="41368" y="118592"/>
                </a:lnTo>
                <a:moveTo>
                  <a:pt x="81829" y="202319"/>
                </a:moveTo>
                <a:lnTo>
                  <a:pt x="81829" y="118592"/>
                </a:lnTo>
                <a:moveTo>
                  <a:pt x="0" y="308257"/>
                </a:moveTo>
                <a:lnTo>
                  <a:pt x="0" y="228242"/>
                </a:lnTo>
                <a:moveTo>
                  <a:pt x="41368" y="308257"/>
                </a:moveTo>
                <a:lnTo>
                  <a:pt x="41368" y="228242"/>
                </a:lnTo>
                <a:moveTo>
                  <a:pt x="81829" y="258769"/>
                </a:moveTo>
                <a:lnTo>
                  <a:pt x="81829" y="228242"/>
                </a:lnTo>
                <a:moveTo>
                  <a:pt x="118592" y="3488"/>
                </a:moveTo>
                <a:lnTo>
                  <a:pt x="202305" y="3488"/>
                </a:lnTo>
                <a:moveTo>
                  <a:pt x="118592" y="45344"/>
                </a:moveTo>
                <a:lnTo>
                  <a:pt x="183316" y="45344"/>
                </a:lnTo>
                <a:moveTo>
                  <a:pt x="118592" y="87200"/>
                </a:moveTo>
                <a:lnTo>
                  <a:pt x="173647" y="87200"/>
                </a:lnTo>
                <a:moveTo>
                  <a:pt x="0" y="3488"/>
                </a:moveTo>
                <a:cubicBezTo>
                  <a:pt x="0" y="5414"/>
                  <a:pt x="1561" y="6976"/>
                  <a:pt x="3488" y="6976"/>
                </a:cubicBezTo>
                <a:cubicBezTo>
                  <a:pt x="5414" y="6976"/>
                  <a:pt x="6976" y="5414"/>
                  <a:pt x="6976" y="3488"/>
                </a:cubicBezTo>
                <a:cubicBezTo>
                  <a:pt x="6976" y="1561"/>
                  <a:pt x="5414" y="0"/>
                  <a:pt x="3488" y="0"/>
                </a:cubicBezTo>
                <a:cubicBezTo>
                  <a:pt x="1561" y="0"/>
                  <a:pt x="0" y="1561"/>
                  <a:pt x="0" y="3488"/>
                </a:cubicBezTo>
                <a:moveTo>
                  <a:pt x="37879" y="3488"/>
                </a:moveTo>
                <a:cubicBezTo>
                  <a:pt x="37879" y="5414"/>
                  <a:pt x="39441" y="6976"/>
                  <a:pt x="41368" y="6976"/>
                </a:cubicBezTo>
                <a:cubicBezTo>
                  <a:pt x="43294" y="6976"/>
                  <a:pt x="44856" y="5414"/>
                  <a:pt x="44856" y="3488"/>
                </a:cubicBezTo>
                <a:cubicBezTo>
                  <a:pt x="44856" y="1561"/>
                  <a:pt x="43294" y="0"/>
                  <a:pt x="41368" y="0"/>
                </a:cubicBezTo>
                <a:cubicBezTo>
                  <a:pt x="39441" y="0"/>
                  <a:pt x="37879" y="1561"/>
                  <a:pt x="37879" y="3488"/>
                </a:cubicBezTo>
                <a:moveTo>
                  <a:pt x="78341" y="3488"/>
                </a:moveTo>
                <a:cubicBezTo>
                  <a:pt x="78341" y="5414"/>
                  <a:pt x="79902" y="6976"/>
                  <a:pt x="81829" y="6976"/>
                </a:cubicBezTo>
                <a:cubicBezTo>
                  <a:pt x="83755" y="6976"/>
                  <a:pt x="85317" y="5414"/>
                  <a:pt x="85317" y="3488"/>
                </a:cubicBezTo>
                <a:cubicBezTo>
                  <a:pt x="85317" y="1561"/>
                  <a:pt x="83755" y="0"/>
                  <a:pt x="81829" y="0"/>
                </a:cubicBezTo>
                <a:cubicBezTo>
                  <a:pt x="79902" y="0"/>
                  <a:pt x="78341" y="1561"/>
                  <a:pt x="78341" y="3488"/>
                </a:cubicBezTo>
                <a:moveTo>
                  <a:pt x="0" y="45344"/>
                </a:moveTo>
                <a:cubicBezTo>
                  <a:pt x="0" y="47270"/>
                  <a:pt x="1561" y="48832"/>
                  <a:pt x="3488" y="48832"/>
                </a:cubicBezTo>
                <a:cubicBezTo>
                  <a:pt x="5414" y="48832"/>
                  <a:pt x="6976" y="47270"/>
                  <a:pt x="6976" y="45344"/>
                </a:cubicBezTo>
                <a:cubicBezTo>
                  <a:pt x="6976" y="43417"/>
                  <a:pt x="5414" y="41856"/>
                  <a:pt x="3488" y="41856"/>
                </a:cubicBezTo>
                <a:cubicBezTo>
                  <a:pt x="1561" y="41856"/>
                  <a:pt x="0" y="43417"/>
                  <a:pt x="0" y="45344"/>
                </a:cubicBezTo>
                <a:moveTo>
                  <a:pt x="37879" y="45344"/>
                </a:moveTo>
                <a:cubicBezTo>
                  <a:pt x="37879" y="47270"/>
                  <a:pt x="39441" y="48832"/>
                  <a:pt x="41368" y="48832"/>
                </a:cubicBezTo>
                <a:cubicBezTo>
                  <a:pt x="43294" y="48832"/>
                  <a:pt x="44856" y="47270"/>
                  <a:pt x="44856" y="45344"/>
                </a:cubicBezTo>
                <a:cubicBezTo>
                  <a:pt x="44856" y="43417"/>
                  <a:pt x="43294" y="41856"/>
                  <a:pt x="41368" y="41856"/>
                </a:cubicBezTo>
                <a:cubicBezTo>
                  <a:pt x="39441" y="41856"/>
                  <a:pt x="37879" y="43417"/>
                  <a:pt x="37879" y="45344"/>
                </a:cubicBezTo>
                <a:moveTo>
                  <a:pt x="78341" y="45344"/>
                </a:moveTo>
                <a:cubicBezTo>
                  <a:pt x="78341" y="47270"/>
                  <a:pt x="79902" y="48832"/>
                  <a:pt x="81829" y="48832"/>
                </a:cubicBezTo>
                <a:cubicBezTo>
                  <a:pt x="83755" y="48832"/>
                  <a:pt x="85317" y="47270"/>
                  <a:pt x="85317" y="45344"/>
                </a:cubicBezTo>
                <a:cubicBezTo>
                  <a:pt x="85317" y="43417"/>
                  <a:pt x="83755" y="41856"/>
                  <a:pt x="81829" y="41856"/>
                </a:cubicBezTo>
                <a:cubicBezTo>
                  <a:pt x="79902" y="41856"/>
                  <a:pt x="78341" y="43417"/>
                  <a:pt x="78341" y="45344"/>
                </a:cubicBezTo>
                <a:moveTo>
                  <a:pt x="0" y="87200"/>
                </a:moveTo>
                <a:cubicBezTo>
                  <a:pt x="0" y="89127"/>
                  <a:pt x="1561" y="90688"/>
                  <a:pt x="3488" y="90688"/>
                </a:cubicBezTo>
                <a:cubicBezTo>
                  <a:pt x="5414" y="90688"/>
                  <a:pt x="6976" y="89127"/>
                  <a:pt x="6976" y="87200"/>
                </a:cubicBezTo>
                <a:cubicBezTo>
                  <a:pt x="6976" y="85274"/>
                  <a:pt x="5414" y="83712"/>
                  <a:pt x="3488" y="83712"/>
                </a:cubicBezTo>
                <a:cubicBezTo>
                  <a:pt x="1561" y="83712"/>
                  <a:pt x="0" y="85274"/>
                  <a:pt x="0" y="87200"/>
                </a:cubicBezTo>
                <a:moveTo>
                  <a:pt x="37879" y="87200"/>
                </a:moveTo>
                <a:cubicBezTo>
                  <a:pt x="37879" y="89127"/>
                  <a:pt x="39441" y="90688"/>
                  <a:pt x="41368" y="90688"/>
                </a:cubicBezTo>
                <a:cubicBezTo>
                  <a:pt x="43294" y="90688"/>
                  <a:pt x="44856" y="89127"/>
                  <a:pt x="44856" y="87200"/>
                </a:cubicBezTo>
                <a:cubicBezTo>
                  <a:pt x="44856" y="85274"/>
                  <a:pt x="43294" y="83712"/>
                  <a:pt x="41368" y="83712"/>
                </a:cubicBezTo>
                <a:cubicBezTo>
                  <a:pt x="39441" y="83712"/>
                  <a:pt x="37879" y="85274"/>
                  <a:pt x="37879" y="87200"/>
                </a:cubicBezTo>
                <a:moveTo>
                  <a:pt x="78341" y="87200"/>
                </a:moveTo>
                <a:cubicBezTo>
                  <a:pt x="78341" y="89127"/>
                  <a:pt x="79902" y="90688"/>
                  <a:pt x="81829" y="90688"/>
                </a:cubicBezTo>
                <a:cubicBezTo>
                  <a:pt x="83755" y="90688"/>
                  <a:pt x="85317" y="89127"/>
                  <a:pt x="85317" y="87200"/>
                </a:cubicBezTo>
                <a:cubicBezTo>
                  <a:pt x="85317" y="85274"/>
                  <a:pt x="83755" y="83712"/>
                  <a:pt x="81829" y="83712"/>
                </a:cubicBezTo>
                <a:cubicBezTo>
                  <a:pt x="79902" y="83712"/>
                  <a:pt x="78341" y="85274"/>
                  <a:pt x="78341" y="87200"/>
                </a:cubicBezTo>
                <a:moveTo>
                  <a:pt x="272666" y="135293"/>
                </a:moveTo>
                <a:lnTo>
                  <a:pt x="249854" y="135293"/>
                </a:lnTo>
                <a:cubicBezTo>
                  <a:pt x="231683" y="135295"/>
                  <a:pt x="213967" y="140972"/>
                  <a:pt x="199180" y="151533"/>
                </a:cubicBezTo>
                <a:lnTo>
                  <a:pt x="154268" y="183623"/>
                </a:lnTo>
                <a:cubicBezTo>
                  <a:pt x="146175" y="189402"/>
                  <a:pt x="144299" y="200647"/>
                  <a:pt x="150079" y="208739"/>
                </a:cubicBezTo>
                <a:cubicBezTo>
                  <a:pt x="155859" y="216831"/>
                  <a:pt x="167105" y="218704"/>
                  <a:pt x="175196" y="212923"/>
                </a:cubicBezTo>
                <a:lnTo>
                  <a:pt x="218713" y="181837"/>
                </a:lnTo>
                <a:lnTo>
                  <a:pt x="218713" y="213146"/>
                </a:lnTo>
                <a:lnTo>
                  <a:pt x="176480" y="280716"/>
                </a:lnTo>
                <a:cubicBezTo>
                  <a:pt x="172809" y="286164"/>
                  <a:pt x="172400" y="293181"/>
                  <a:pt x="175415" y="299018"/>
                </a:cubicBezTo>
                <a:cubicBezTo>
                  <a:pt x="178429" y="304855"/>
                  <a:pt x="184387" y="308584"/>
                  <a:pt x="190955" y="308745"/>
                </a:cubicBezTo>
                <a:cubicBezTo>
                  <a:pt x="197523" y="308905"/>
                  <a:pt x="203655" y="305472"/>
                  <a:pt x="206951" y="299789"/>
                </a:cubicBezTo>
                <a:lnTo>
                  <a:pt x="236683" y="252240"/>
                </a:lnTo>
                <a:lnTo>
                  <a:pt x="266401" y="299789"/>
                </a:lnTo>
                <a:cubicBezTo>
                  <a:pt x="271667" y="308224"/>
                  <a:pt x="282775" y="310792"/>
                  <a:pt x="291209" y="305525"/>
                </a:cubicBezTo>
                <a:cubicBezTo>
                  <a:pt x="299644" y="300258"/>
                  <a:pt x="302211" y="289150"/>
                  <a:pt x="296942" y="280716"/>
                </a:cubicBezTo>
                <a:lnTo>
                  <a:pt x="254667" y="213146"/>
                </a:lnTo>
                <a:lnTo>
                  <a:pt x="254667" y="171290"/>
                </a:lnTo>
                <a:lnTo>
                  <a:pt x="272666" y="171290"/>
                </a:lnTo>
                <a:cubicBezTo>
                  <a:pt x="275182" y="171075"/>
                  <a:pt x="277713" y="171448"/>
                  <a:pt x="280060" y="172378"/>
                </a:cubicBezTo>
                <a:cubicBezTo>
                  <a:pt x="281534" y="177886"/>
                  <a:pt x="282071" y="183602"/>
                  <a:pt x="281651" y="189288"/>
                </a:cubicBezTo>
                <a:cubicBezTo>
                  <a:pt x="281922" y="199029"/>
                  <a:pt x="289897" y="206785"/>
                  <a:pt x="299642" y="206785"/>
                </a:cubicBezTo>
                <a:cubicBezTo>
                  <a:pt x="309387" y="206785"/>
                  <a:pt x="317362" y="199029"/>
                  <a:pt x="317633" y="189288"/>
                </a:cubicBezTo>
                <a:cubicBezTo>
                  <a:pt x="317633" y="173117"/>
                  <a:pt x="317633" y="135293"/>
                  <a:pt x="272666" y="135293"/>
                </a:cubicBezTo>
                <a:close/>
                <a:moveTo>
                  <a:pt x="200701" y="81326"/>
                </a:moveTo>
                <a:cubicBezTo>
                  <a:pt x="200701" y="101199"/>
                  <a:pt x="216811" y="117309"/>
                  <a:pt x="236683" y="117309"/>
                </a:cubicBezTo>
                <a:cubicBezTo>
                  <a:pt x="256556" y="117309"/>
                  <a:pt x="272666" y="101199"/>
                  <a:pt x="272666" y="81326"/>
                </a:cubicBezTo>
                <a:cubicBezTo>
                  <a:pt x="272666" y="61454"/>
                  <a:pt x="256556" y="45344"/>
                  <a:pt x="236683" y="45344"/>
                </a:cubicBezTo>
                <a:cubicBezTo>
                  <a:pt x="216811" y="45344"/>
                  <a:pt x="200701" y="61454"/>
                  <a:pt x="200701" y="81326"/>
                </a:cubicBezTo>
                <a:moveTo>
                  <a:pt x="146748" y="218294"/>
                </a:moveTo>
                <a:lnTo>
                  <a:pt x="101766" y="299244"/>
                </a:lnTo>
              </a:path>
            </a:pathLst>
          </a:custGeom>
          <a:noFill/>
          <a:ln w="10464">
            <a:solidFill>
              <a:srgbClr val="484848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53" name="Rounded Rectangle 52"/>
          <p:cNvSpPr/>
          <p:nvPr/>
        </p:nvSpPr>
        <p:spPr>
          <a:xfrm>
            <a:off x="3261021" y="4718628"/>
            <a:ext cx="320898" cy="306946"/>
          </a:xfrm>
          <a:custGeom>
            <a:avLst/>
            <a:gdLst/>
            <a:ahLst/>
            <a:cxnLst/>
            <a:rect l="0" t="0" r="0" b="0"/>
            <a:pathLst>
              <a:path w="320898" h="306946">
                <a:moveTo>
                  <a:pt x="237185" y="0"/>
                </a:moveTo>
                <a:lnTo>
                  <a:pt x="209281" y="27904"/>
                </a:lnTo>
                <a:lnTo>
                  <a:pt x="237185" y="55808"/>
                </a:lnTo>
                <a:moveTo>
                  <a:pt x="265090" y="83712"/>
                </a:moveTo>
                <a:lnTo>
                  <a:pt x="292994" y="111616"/>
                </a:lnTo>
                <a:lnTo>
                  <a:pt x="320898" y="83712"/>
                </a:lnTo>
                <a:moveTo>
                  <a:pt x="209281" y="27904"/>
                </a:moveTo>
                <a:lnTo>
                  <a:pt x="230209" y="27904"/>
                </a:lnTo>
                <a:cubicBezTo>
                  <a:pt x="264884" y="27904"/>
                  <a:pt x="292994" y="56013"/>
                  <a:pt x="292994" y="90688"/>
                </a:cubicBezTo>
                <a:lnTo>
                  <a:pt x="292994" y="111616"/>
                </a:lnTo>
                <a:moveTo>
                  <a:pt x="13952" y="55808"/>
                </a:moveTo>
                <a:lnTo>
                  <a:pt x="153473" y="55808"/>
                </a:lnTo>
                <a:cubicBezTo>
                  <a:pt x="153473" y="55808"/>
                  <a:pt x="167425" y="55808"/>
                  <a:pt x="167425" y="69760"/>
                </a:cubicBezTo>
                <a:lnTo>
                  <a:pt x="167425" y="209281"/>
                </a:lnTo>
                <a:cubicBezTo>
                  <a:pt x="167425" y="209281"/>
                  <a:pt x="167425" y="223233"/>
                  <a:pt x="153473" y="223233"/>
                </a:cubicBezTo>
                <a:lnTo>
                  <a:pt x="13952" y="223233"/>
                </a:lnTo>
                <a:cubicBezTo>
                  <a:pt x="13952" y="223233"/>
                  <a:pt x="0" y="223233"/>
                  <a:pt x="0" y="209281"/>
                </a:cubicBezTo>
                <a:lnTo>
                  <a:pt x="0" y="69760"/>
                </a:lnTo>
                <a:cubicBezTo>
                  <a:pt x="0" y="69760"/>
                  <a:pt x="0" y="55808"/>
                  <a:pt x="13952" y="55808"/>
                </a:cubicBezTo>
                <a:moveTo>
                  <a:pt x="167425" y="139521"/>
                </a:moveTo>
                <a:lnTo>
                  <a:pt x="237185" y="139521"/>
                </a:lnTo>
                <a:cubicBezTo>
                  <a:pt x="244891" y="139521"/>
                  <a:pt x="251138" y="145767"/>
                  <a:pt x="251138" y="153473"/>
                </a:cubicBezTo>
                <a:lnTo>
                  <a:pt x="251138" y="292994"/>
                </a:lnTo>
                <a:cubicBezTo>
                  <a:pt x="251138" y="300699"/>
                  <a:pt x="244891" y="306946"/>
                  <a:pt x="237185" y="306946"/>
                </a:cubicBezTo>
                <a:lnTo>
                  <a:pt x="97664" y="306946"/>
                </a:lnTo>
                <a:cubicBezTo>
                  <a:pt x="89959" y="306946"/>
                  <a:pt x="83712" y="300699"/>
                  <a:pt x="83712" y="292994"/>
                </a:cubicBezTo>
                <a:lnTo>
                  <a:pt x="83712" y="223233"/>
                </a:lnTo>
                <a:moveTo>
                  <a:pt x="125569" y="223233"/>
                </a:moveTo>
                <a:lnTo>
                  <a:pt x="125569" y="258114"/>
                </a:lnTo>
                <a:cubicBezTo>
                  <a:pt x="125569" y="261966"/>
                  <a:pt x="128692" y="265090"/>
                  <a:pt x="132545" y="265090"/>
                </a:cubicBezTo>
                <a:lnTo>
                  <a:pt x="202305" y="265090"/>
                </a:lnTo>
                <a:cubicBezTo>
                  <a:pt x="206158" y="265090"/>
                  <a:pt x="209281" y="261966"/>
                  <a:pt x="209281" y="258114"/>
                </a:cubicBezTo>
                <a:lnTo>
                  <a:pt x="209281" y="188353"/>
                </a:lnTo>
                <a:cubicBezTo>
                  <a:pt x="209281" y="184500"/>
                  <a:pt x="206158" y="181377"/>
                  <a:pt x="202305" y="181377"/>
                </a:cubicBezTo>
                <a:lnTo>
                  <a:pt x="167425" y="181377"/>
                </a:lnTo>
              </a:path>
            </a:pathLst>
          </a:custGeom>
          <a:noFill/>
          <a:ln w="10464">
            <a:solidFill>
              <a:srgbClr val="484848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6" grpId="0"/>
      <p:bldP spid="40" grpId="0"/>
      <p:bldP spid="41" grpId="0"/>
      <p:bldP spid="43" grpId="0"/>
      <p:bldP spid="45" grpId="0"/>
      <p:bldP spid="4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id="{14CBFF03-6B40-AFF0-3655-6AB45870B7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1934" y="0"/>
            <a:ext cx="742013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2299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41628A5-F71D-6CB7-1AA6-7C523AEDE4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Διαμόρφωση χώρων για αυτιστικά άτομα</a:t>
            </a:r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9C5DD108-C9A7-705B-4619-7C9167D461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166282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14139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9370197-FE6B-0030-E900-77EF3CAFE8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Ας τους συναντήσουμε στους χώρους τους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734821A9-42F1-69E2-CA83-B8A4CFFDB88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Και </a:t>
            </a:r>
            <a:r>
              <a:rPr lang="el-GR"/>
              <a:t>ας προσπαθήσουμε να…</a:t>
            </a:r>
          </a:p>
        </p:txBody>
      </p:sp>
    </p:spTree>
    <p:extLst>
      <p:ext uri="{BB962C8B-B14F-4D97-AF65-F5344CB8AC3E}">
        <p14:creationId xmlns:p14="http://schemas.microsoft.com/office/powerpoint/2010/main" val="35608618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268</Words>
  <Application>Microsoft Office PowerPoint</Application>
  <PresentationFormat>Προβολή στην οθόνη (4:3)</PresentationFormat>
  <Paragraphs>52</Paragraphs>
  <Slides>7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1" baseType="lpstr">
      <vt:lpstr>Arial</vt:lpstr>
      <vt:lpstr>Calibri</vt:lpstr>
      <vt:lpstr>Roboto</vt:lpstr>
      <vt:lpstr>Office Theme</vt:lpstr>
      <vt:lpstr>Προσβασιμότητα βασικές αρχές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Διαμόρφωση χώρων για αυτιστικά άτομα</vt:lpstr>
      <vt:lpstr>Ας τους συναντήσουμε στους χώρους τους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Stefania Fouska</dc:creator>
  <cp:keywords/>
  <dc:description>generated using python-pptx</dc:description>
  <cp:lastModifiedBy>Stefania Fouska</cp:lastModifiedBy>
  <cp:revision>2</cp:revision>
  <dcterms:created xsi:type="dcterms:W3CDTF">2013-01-27T09:14:16Z</dcterms:created>
  <dcterms:modified xsi:type="dcterms:W3CDTF">2025-12-03T20:21:04Z</dcterms:modified>
  <cp:category/>
</cp:coreProperties>
</file>