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1A66A-423F-48ED-ADD5-B1043087A59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B603A-0858-48B2-9FCA-86347458D0B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7383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B603A-0858-48B2-9FCA-86347458D0B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5520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53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334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944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530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91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538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572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737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423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467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40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F261F-8C12-4A9A-BB58-8A671A24F023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C583-641E-4898-937B-EA79E01F6D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538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3" Type="http://schemas.openxmlformats.org/officeDocument/2006/relationships/image" Target="../media/image540.png"/><Relationship Id="rId21" Type="http://schemas.openxmlformats.org/officeDocument/2006/relationships/image" Target="../media/image72.png"/><Relationship Id="rId7" Type="http://schemas.openxmlformats.org/officeDocument/2006/relationships/image" Target="../media/image580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530.png"/><Relationship Id="rId16" Type="http://schemas.openxmlformats.org/officeDocument/2006/relationships/image" Target="../media/image67.png"/><Relationship Id="rId20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0.png"/><Relationship Id="rId11" Type="http://schemas.openxmlformats.org/officeDocument/2006/relationships/image" Target="../media/image620.png"/><Relationship Id="rId5" Type="http://schemas.openxmlformats.org/officeDocument/2006/relationships/image" Target="../media/image560.png"/><Relationship Id="rId15" Type="http://schemas.openxmlformats.org/officeDocument/2006/relationships/image" Target="../media/image66.png"/><Relationship Id="rId10" Type="http://schemas.openxmlformats.org/officeDocument/2006/relationships/image" Target="../media/image610.png"/><Relationship Id="rId19" Type="http://schemas.openxmlformats.org/officeDocument/2006/relationships/image" Target="../media/image70.png"/><Relationship Id="rId4" Type="http://schemas.openxmlformats.org/officeDocument/2006/relationships/image" Target="../media/image550.png"/><Relationship Id="rId9" Type="http://schemas.openxmlformats.org/officeDocument/2006/relationships/image" Target="../media/image600.png"/><Relationship Id="rId14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6.png"/><Relationship Id="rId7" Type="http://schemas.openxmlformats.org/officeDocument/2006/relationships/image" Target="../media/image32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2.png"/><Relationship Id="rId4" Type="http://schemas.openxmlformats.org/officeDocument/2006/relationships/image" Target="../media/image37.png"/><Relationship Id="rId9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0.png"/><Relationship Id="rId7" Type="http://schemas.openxmlformats.org/officeDocument/2006/relationships/image" Target="../media/image46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0" Type="http://schemas.openxmlformats.org/officeDocument/2006/relationships/image" Target="../media/image48.png"/><Relationship Id="rId4" Type="http://schemas.openxmlformats.org/officeDocument/2006/relationships/image" Target="../media/image43.png"/><Relationship Id="rId9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3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" Type="http://schemas.openxmlformats.org/officeDocument/2006/relationships/image" Target="../media/image52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6.png"/><Relationship Id="rId15" Type="http://schemas.openxmlformats.org/officeDocument/2006/relationships/image" Target="../media/image60.png"/><Relationship Id="rId10" Type="http://schemas.openxmlformats.org/officeDocument/2006/relationships/image" Target="../media/image55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0" y="274638"/>
            <a:ext cx="12192000" cy="7021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l-G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ΗΛΕΚΤΡΙΚΟ ΡΕΥΜΑ</a:t>
            </a:r>
            <a:endParaRPr lang="el-G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2" y="3698492"/>
            <a:ext cx="12192000" cy="570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 Ρεύματος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Θέση περιεχομένου 2"/>
          <p:cNvSpPr txBox="1">
            <a:spLocks/>
          </p:cNvSpPr>
          <p:nvPr/>
        </p:nvSpPr>
        <p:spPr>
          <a:xfrm>
            <a:off x="0" y="4634342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Ισχύς του Ηλεκτρικού Ρεύματος – Νόμος του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Joule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0" y="181622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Ένταση Ηλεκτρικού Ρεύματος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6926" y="2727167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Ηλεκτρικός Αντιστάτης – Νόμος του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Ohm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85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Ισχύς Ηλεκτρικού Ρεύματος – Νόμος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Joule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Ομάδα 35"/>
          <p:cNvGrpSpPr/>
          <p:nvPr/>
        </p:nvGrpSpPr>
        <p:grpSpPr>
          <a:xfrm>
            <a:off x="117230" y="885249"/>
            <a:ext cx="6718444" cy="722235"/>
            <a:chOff x="0" y="1392543"/>
            <a:chExt cx="6718444" cy="7222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5217969" y="1392543"/>
                  <a:ext cx="1500475" cy="675634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7969" y="1392543"/>
                  <a:ext cx="1500475" cy="67563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Ορθογώνιο 37"/>
            <p:cNvSpPr/>
            <p:nvPr/>
          </p:nvSpPr>
          <p:spPr>
            <a:xfrm>
              <a:off x="0" y="1406892"/>
              <a:ext cx="5556739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ταχύτητα ολίσθησης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ελεύθερων ηλεκτρονίων αγωγού που βρίσκεται μέσα σε ηλεκτρικό πεδίο έντασης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9" name="Ορθογώνιο 38"/>
          <p:cNvSpPr/>
          <p:nvPr/>
        </p:nvSpPr>
        <p:spPr>
          <a:xfrm>
            <a:off x="350538" y="502686"/>
            <a:ext cx="1822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Αποδείξαμε:</a:t>
            </a:r>
            <a:endParaRPr lang="el-GR" sz="2400" dirty="0"/>
          </a:p>
        </p:txBody>
      </p:sp>
      <p:grpSp>
        <p:nvGrpSpPr>
          <p:cNvPr id="46" name="Ομάδα 45"/>
          <p:cNvGrpSpPr/>
          <p:nvPr/>
        </p:nvGrpSpPr>
        <p:grpSpPr>
          <a:xfrm>
            <a:off x="114281" y="1560883"/>
            <a:ext cx="3717000" cy="667683"/>
            <a:chOff x="82383" y="1560883"/>
            <a:chExt cx="3717000" cy="6676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720433" y="1560883"/>
                  <a:ext cx="1078950" cy="6676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0433" y="1560883"/>
                  <a:ext cx="1078950" cy="66768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Ορθογώνιο 40"/>
            <p:cNvSpPr/>
            <p:nvPr/>
          </p:nvSpPr>
          <p:spPr>
            <a:xfrm>
              <a:off x="82383" y="1764258"/>
              <a:ext cx="270334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Ηλεκτρικού Πεδίου: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Ομάδα 46"/>
          <p:cNvGrpSpPr/>
          <p:nvPr/>
        </p:nvGrpSpPr>
        <p:grpSpPr>
          <a:xfrm>
            <a:off x="107187" y="2288801"/>
            <a:ext cx="3755420" cy="646331"/>
            <a:chOff x="107187" y="2288801"/>
            <a:chExt cx="3755420" cy="646331"/>
          </a:xfrm>
        </p:grpSpPr>
        <p:sp>
          <p:nvSpPr>
            <p:cNvPr id="42" name="Ορθογώνιο 41"/>
            <p:cNvSpPr/>
            <p:nvPr/>
          </p:nvSpPr>
          <p:spPr>
            <a:xfrm>
              <a:off x="107187" y="2288801"/>
              <a:ext cx="280613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Ηλεκτρικό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μέσα στον όγκο του αγωγού 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808601" y="2435420"/>
                  <a:ext cx="105400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𝒒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</m:sub>
                        </m:sSub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601" y="2435420"/>
                  <a:ext cx="1054006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6936" r="-2890" b="-3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Ομάδα 47"/>
          <p:cNvGrpSpPr/>
          <p:nvPr/>
        </p:nvGrpSpPr>
        <p:grpSpPr>
          <a:xfrm>
            <a:off x="110724" y="3621432"/>
            <a:ext cx="3679383" cy="707886"/>
            <a:chOff x="110726" y="2802715"/>
            <a:chExt cx="3679383" cy="707886"/>
          </a:xfrm>
        </p:grpSpPr>
        <p:sp>
          <p:nvSpPr>
            <p:cNvPr id="44" name="Ορθογώνιο 43"/>
            <p:cNvSpPr/>
            <p:nvPr/>
          </p:nvSpPr>
          <p:spPr>
            <a:xfrm>
              <a:off x="110726" y="2802715"/>
              <a:ext cx="264160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Ηλεκτρική δύναμη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πάνω στο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854147" y="2987098"/>
                  <a:ext cx="935962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𝒒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4147" y="2987098"/>
                  <a:ext cx="935962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6494" r="-9091" b="-3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6" name="Ομάδα 95"/>
          <p:cNvGrpSpPr/>
          <p:nvPr/>
        </p:nvGrpSpPr>
        <p:grpSpPr>
          <a:xfrm>
            <a:off x="3870307" y="1677956"/>
            <a:ext cx="2796555" cy="2435636"/>
            <a:chOff x="3870307" y="1677956"/>
            <a:chExt cx="2796555" cy="2435636"/>
          </a:xfrm>
        </p:grpSpPr>
        <p:sp>
          <p:nvSpPr>
            <p:cNvPr id="49" name="Δεξί άγκιστρο 48"/>
            <p:cNvSpPr/>
            <p:nvPr/>
          </p:nvSpPr>
          <p:spPr>
            <a:xfrm>
              <a:off x="3870307" y="1677956"/>
              <a:ext cx="358153" cy="2435636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399190" y="2609210"/>
                  <a:ext cx="2267672" cy="5753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𝑨𝑳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9190" y="2609210"/>
                  <a:ext cx="2267672" cy="575350"/>
                </a:xfrm>
                <a:prstGeom prst="rect">
                  <a:avLst/>
                </a:prstGeom>
                <a:blipFill>
                  <a:blip r:embed="rId6"/>
                  <a:stretch>
                    <a:fillRect b="-85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Ομάδα 94"/>
          <p:cNvGrpSpPr/>
          <p:nvPr/>
        </p:nvGrpSpPr>
        <p:grpSpPr>
          <a:xfrm>
            <a:off x="110728" y="2972839"/>
            <a:ext cx="3588849" cy="584775"/>
            <a:chOff x="110728" y="2972839"/>
            <a:chExt cx="3588849" cy="584775"/>
          </a:xfrm>
        </p:grpSpPr>
        <p:sp>
          <p:nvSpPr>
            <p:cNvPr id="51" name="Ορθογώνιο 50"/>
            <p:cNvSpPr/>
            <p:nvPr/>
          </p:nvSpPr>
          <p:spPr>
            <a:xfrm>
              <a:off x="110728" y="2972839"/>
              <a:ext cx="240918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Αριθμητική πυκνότητα ελεύθερων ηλεκτρονίων: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811577" y="3002526"/>
                  <a:ext cx="888000" cy="516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𝑨𝑳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1577" y="3002526"/>
                  <a:ext cx="888000" cy="516745"/>
                </a:xfrm>
                <a:prstGeom prst="rect">
                  <a:avLst/>
                </a:prstGeom>
                <a:blipFill>
                  <a:blip r:embed="rId7"/>
                  <a:stretch>
                    <a:fillRect r="-2055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Ομάδα 58"/>
          <p:cNvGrpSpPr/>
          <p:nvPr/>
        </p:nvGrpSpPr>
        <p:grpSpPr>
          <a:xfrm>
            <a:off x="5578851" y="2743197"/>
            <a:ext cx="375115" cy="524543"/>
            <a:chOff x="5578851" y="2743197"/>
            <a:chExt cx="375115" cy="524543"/>
          </a:xfrm>
        </p:grpSpPr>
        <p:cxnSp>
          <p:nvCxnSpPr>
            <p:cNvPr id="55" name="Ευθεία γραμμή σύνδεσης 54"/>
            <p:cNvCxnSpPr/>
            <p:nvPr/>
          </p:nvCxnSpPr>
          <p:spPr>
            <a:xfrm flipH="1">
              <a:off x="5578851" y="2743197"/>
              <a:ext cx="95119" cy="350877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Ευθεία γραμμή σύνδεσης 57"/>
            <p:cNvCxnSpPr/>
            <p:nvPr/>
          </p:nvCxnSpPr>
          <p:spPr>
            <a:xfrm flipH="1">
              <a:off x="5858847" y="2916863"/>
              <a:ext cx="95119" cy="350877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261942" y="3352609"/>
                <a:ext cx="15365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l-GR" sz="2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942" y="3352609"/>
                <a:ext cx="1536510" cy="307777"/>
              </a:xfrm>
              <a:prstGeom prst="rect">
                <a:avLst/>
              </a:prstGeom>
              <a:blipFill>
                <a:blip r:embed="rId8"/>
                <a:stretch>
                  <a:fillRect l="-3571" r="-5556" b="-22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7" name="Ομάδα 96"/>
          <p:cNvGrpSpPr/>
          <p:nvPr/>
        </p:nvGrpSpPr>
        <p:grpSpPr>
          <a:xfrm>
            <a:off x="139085" y="4564167"/>
            <a:ext cx="3431554" cy="361043"/>
            <a:chOff x="139085" y="4564167"/>
            <a:chExt cx="3431554" cy="361043"/>
          </a:xfrm>
        </p:grpSpPr>
        <p:sp>
          <p:nvSpPr>
            <p:cNvPr id="61" name="Ορθογώνιο 60"/>
            <p:cNvSpPr/>
            <p:nvPr/>
          </p:nvSpPr>
          <p:spPr>
            <a:xfrm>
              <a:off x="139085" y="4564167"/>
              <a:ext cx="17854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Ηλεκτρική Ισχύς: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2081513" y="4617433"/>
                  <a:ext cx="148912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1513" y="4617433"/>
                  <a:ext cx="1489126" cy="307777"/>
                </a:xfrm>
                <a:prstGeom prst="rect">
                  <a:avLst/>
                </a:prstGeom>
                <a:blipFill>
                  <a:blip r:embed="rId9"/>
                  <a:stretch>
                    <a:fillRect l="-3673" r="-4898" b="-2745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8" name="Ομάδα 97"/>
          <p:cNvGrpSpPr/>
          <p:nvPr/>
        </p:nvGrpSpPr>
        <p:grpSpPr>
          <a:xfrm>
            <a:off x="2037720" y="821020"/>
            <a:ext cx="5760732" cy="4297000"/>
            <a:chOff x="2037720" y="821020"/>
            <a:chExt cx="5760732" cy="4297000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2037720" y="821020"/>
              <a:ext cx="5760732" cy="4270126"/>
              <a:chOff x="2037720" y="821020"/>
              <a:chExt cx="5760732" cy="4270126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2037720" y="821020"/>
                <a:ext cx="4807158" cy="4270126"/>
                <a:chOff x="-2740511" y="2176697"/>
                <a:chExt cx="4573821" cy="4270126"/>
              </a:xfrm>
            </p:grpSpPr>
            <p:sp>
              <p:nvSpPr>
                <p:cNvPr id="66" name="Οβάλ 65"/>
                <p:cNvSpPr/>
                <p:nvPr/>
              </p:nvSpPr>
              <p:spPr>
                <a:xfrm>
                  <a:off x="465848" y="2176697"/>
                  <a:ext cx="1367462" cy="802443"/>
                </a:xfrm>
                <a:prstGeom prst="ellipse">
                  <a:avLst/>
                </a:prstGeom>
                <a:noFill/>
                <a:ln w="2857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7" name="Οβάλ 66"/>
                <p:cNvSpPr/>
                <p:nvPr/>
              </p:nvSpPr>
              <p:spPr>
                <a:xfrm>
                  <a:off x="-2740511" y="5858891"/>
                  <a:ext cx="995706" cy="587932"/>
                </a:xfrm>
                <a:prstGeom prst="ellipse">
                  <a:avLst/>
                </a:prstGeom>
                <a:noFill/>
                <a:ln w="28575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68" name="Οβάλ 67"/>
              <p:cNvSpPr/>
              <p:nvPr/>
            </p:nvSpPr>
            <p:spPr>
              <a:xfrm>
                <a:off x="6261942" y="3158441"/>
                <a:ext cx="1536510" cy="673822"/>
              </a:xfrm>
              <a:prstGeom prst="ellipse">
                <a:avLst/>
              </a:prstGeom>
              <a:noFill/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Ορθογώνιο 69"/>
                <p:cNvSpPr/>
                <p:nvPr/>
              </p:nvSpPr>
              <p:spPr>
                <a:xfrm>
                  <a:off x="3660585" y="4442386"/>
                  <a:ext cx="3128998" cy="67563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</m:d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70" name="Ορθογώνιο 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60585" y="4442386"/>
                  <a:ext cx="3128998" cy="67563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Ομάδα 75"/>
          <p:cNvGrpSpPr/>
          <p:nvPr/>
        </p:nvGrpSpPr>
        <p:grpSpPr>
          <a:xfrm>
            <a:off x="2817457" y="1562985"/>
            <a:ext cx="7255753" cy="3608190"/>
            <a:chOff x="2817457" y="1562985"/>
            <a:chExt cx="7255753" cy="36081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Ορθογώνιο 71"/>
                <p:cNvSpPr/>
                <p:nvPr/>
              </p:nvSpPr>
              <p:spPr>
                <a:xfrm>
                  <a:off x="6640539" y="4369706"/>
                  <a:ext cx="3432671" cy="76957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</m:d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𝚫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72" name="Ορθογώνιο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0539" y="4369706"/>
                  <a:ext cx="3432671" cy="769570"/>
                </a:xfrm>
                <a:prstGeom prst="rect">
                  <a:avLst/>
                </a:prstGeom>
                <a:blipFill>
                  <a:blip r:embed="rId11"/>
                  <a:stretch>
                    <a:fillRect b="-79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5" name="Ομάδα 74"/>
            <p:cNvGrpSpPr/>
            <p:nvPr/>
          </p:nvGrpSpPr>
          <p:grpSpPr>
            <a:xfrm>
              <a:off x="2817457" y="1562985"/>
              <a:ext cx="3444485" cy="3608190"/>
              <a:chOff x="2817457" y="1562985"/>
              <a:chExt cx="3444485" cy="3608190"/>
            </a:xfrm>
          </p:grpSpPr>
          <p:sp>
            <p:nvSpPr>
              <p:cNvPr id="73" name="Οβάλ 72"/>
              <p:cNvSpPr/>
              <p:nvPr/>
            </p:nvSpPr>
            <p:spPr>
              <a:xfrm>
                <a:off x="3699577" y="4363885"/>
                <a:ext cx="2562365" cy="807290"/>
              </a:xfrm>
              <a:prstGeom prst="ellipse">
                <a:avLst/>
              </a:prstGeom>
              <a:noFill/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" name="Οβάλ 73"/>
              <p:cNvSpPr/>
              <p:nvPr/>
            </p:nvSpPr>
            <p:spPr>
              <a:xfrm>
                <a:off x="2817457" y="1562985"/>
                <a:ext cx="1118146" cy="659219"/>
              </a:xfrm>
              <a:prstGeom prst="ellipse">
                <a:avLst/>
              </a:prstGeom>
              <a:noFill/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Ορθογώνιο 76"/>
              <p:cNvSpPr/>
              <p:nvPr/>
            </p:nvSpPr>
            <p:spPr>
              <a:xfrm>
                <a:off x="266906" y="5233143"/>
                <a:ext cx="2635016" cy="769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7" name="Ορθογώνιο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06" y="5233143"/>
                <a:ext cx="2635016" cy="7695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Ορθογώνιο 77"/>
              <p:cNvSpPr/>
              <p:nvPr/>
            </p:nvSpPr>
            <p:spPr>
              <a:xfrm>
                <a:off x="748924" y="6034140"/>
                <a:ext cx="1982402" cy="769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l-GR" sz="2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8" name="Ορθογώνιο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24" y="6034140"/>
                <a:ext cx="1982402" cy="769570"/>
              </a:xfrm>
              <a:prstGeom prst="rect">
                <a:avLst/>
              </a:prstGeom>
              <a:blipFill>
                <a:blip r:embed="rId13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9" name="Ομάδα 98"/>
          <p:cNvGrpSpPr/>
          <p:nvPr/>
        </p:nvGrpSpPr>
        <p:grpSpPr>
          <a:xfrm>
            <a:off x="2716522" y="5391936"/>
            <a:ext cx="1959992" cy="1392604"/>
            <a:chOff x="2716522" y="5391936"/>
            <a:chExt cx="1959992" cy="1392604"/>
          </a:xfrm>
        </p:grpSpPr>
        <p:sp>
          <p:nvSpPr>
            <p:cNvPr id="79" name="Δεξί άγκιστρο 78"/>
            <p:cNvSpPr/>
            <p:nvPr/>
          </p:nvSpPr>
          <p:spPr>
            <a:xfrm>
              <a:off x="2716522" y="5391936"/>
              <a:ext cx="358153" cy="1392604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Ορθογώνιο 79"/>
                <p:cNvSpPr/>
                <p:nvPr/>
              </p:nvSpPr>
              <p:spPr>
                <a:xfrm>
                  <a:off x="3197712" y="5661944"/>
                  <a:ext cx="1478802" cy="715773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l-GR" sz="2000" b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𝚫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0" name="Ορθογώνιο 7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7712" y="5661944"/>
                  <a:ext cx="1478802" cy="715773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3367830" y="6466277"/>
                <a:ext cx="12899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𝐕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𝑰𝑹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30" y="6466277"/>
                <a:ext cx="1289969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0" name="Ομάδα 99"/>
          <p:cNvGrpSpPr/>
          <p:nvPr/>
        </p:nvGrpSpPr>
        <p:grpSpPr>
          <a:xfrm>
            <a:off x="4611516" y="5728143"/>
            <a:ext cx="1726248" cy="1038826"/>
            <a:chOff x="4611516" y="5728143"/>
            <a:chExt cx="1726248" cy="10388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5115122" y="5771809"/>
                  <a:ext cx="1222642" cy="407099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15122" y="5771809"/>
                  <a:ext cx="1222642" cy="407099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3" name="Δεξί άγκιστρο 82"/>
            <p:cNvSpPr/>
            <p:nvPr/>
          </p:nvSpPr>
          <p:spPr>
            <a:xfrm>
              <a:off x="4611516" y="5728143"/>
              <a:ext cx="358153" cy="1038826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01" name="Ομάδα 100"/>
          <p:cNvGrpSpPr/>
          <p:nvPr/>
        </p:nvGrpSpPr>
        <p:grpSpPr>
          <a:xfrm>
            <a:off x="5083914" y="6129253"/>
            <a:ext cx="1466555" cy="718250"/>
            <a:chOff x="5083914" y="6129253"/>
            <a:chExt cx="1466555" cy="718250"/>
          </a:xfrm>
        </p:grpSpPr>
        <p:sp>
          <p:nvSpPr>
            <p:cNvPr id="84" name="Ορθογώνιο 83"/>
            <p:cNvSpPr/>
            <p:nvPr/>
          </p:nvSpPr>
          <p:spPr>
            <a:xfrm>
              <a:off x="5495173" y="6129253"/>
              <a:ext cx="3161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ή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Ορθογώνιο 85"/>
                <p:cNvSpPr/>
                <p:nvPr/>
              </p:nvSpPr>
              <p:spPr>
                <a:xfrm>
                  <a:off x="5083914" y="6447393"/>
                  <a:ext cx="1466555" cy="400110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</m: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6" name="Ορθογώνιο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3914" y="6447393"/>
                  <a:ext cx="1466555" cy="400110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" name="Ομάδα 103"/>
          <p:cNvGrpSpPr/>
          <p:nvPr/>
        </p:nvGrpSpPr>
        <p:grpSpPr>
          <a:xfrm>
            <a:off x="7182271" y="653886"/>
            <a:ext cx="4676677" cy="2348640"/>
            <a:chOff x="7182271" y="653886"/>
            <a:chExt cx="4676677" cy="2348640"/>
          </a:xfrm>
        </p:grpSpPr>
        <p:sp>
          <p:nvSpPr>
            <p:cNvPr id="53" name="Ορθογώνιο 52"/>
            <p:cNvSpPr/>
            <p:nvPr/>
          </p:nvSpPr>
          <p:spPr>
            <a:xfrm>
              <a:off x="9277462" y="263319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dirty="0">
                <a:solidFill>
                  <a:srgbClr val="002060"/>
                </a:solidFill>
              </a:endParaRPr>
            </a:p>
          </p:txBody>
        </p:sp>
        <p:grpSp>
          <p:nvGrpSpPr>
            <p:cNvPr id="103" name="Ομάδα 102"/>
            <p:cNvGrpSpPr/>
            <p:nvPr/>
          </p:nvGrpSpPr>
          <p:grpSpPr>
            <a:xfrm>
              <a:off x="7182271" y="653886"/>
              <a:ext cx="4676677" cy="2012198"/>
              <a:chOff x="7182271" y="653886"/>
              <a:chExt cx="4676677" cy="2012198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7182271" y="653886"/>
                <a:ext cx="4676677" cy="2012198"/>
                <a:chOff x="7182271" y="239201"/>
                <a:chExt cx="4676677" cy="2012198"/>
              </a:xfrm>
            </p:grpSpPr>
            <p:grpSp>
              <p:nvGrpSpPr>
                <p:cNvPr id="6" name="Ομάδα 5"/>
                <p:cNvGrpSpPr/>
                <p:nvPr/>
              </p:nvGrpSpPr>
              <p:grpSpPr>
                <a:xfrm>
                  <a:off x="7182271" y="1403100"/>
                  <a:ext cx="4676677" cy="848299"/>
                  <a:chOff x="7182271" y="1977527"/>
                  <a:chExt cx="4676677" cy="848299"/>
                </a:xfrm>
              </p:grpSpPr>
              <p:sp>
                <p:nvSpPr>
                  <p:cNvPr id="26" name="Κύλινδρος 25"/>
                  <p:cNvSpPr/>
                  <p:nvPr/>
                </p:nvSpPr>
                <p:spPr>
                  <a:xfrm rot="5400000">
                    <a:off x="9185629" y="187677"/>
                    <a:ext cx="848299" cy="4428000"/>
                  </a:xfrm>
                  <a:prstGeom prst="can">
                    <a:avLst/>
                  </a:prstGeom>
                  <a:solidFill>
                    <a:schemeClr val="accent2">
                      <a:lumMod val="75000"/>
                      <a:alpha val="58000"/>
                    </a:schemeClr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27" name="Ομάδα 26"/>
                  <p:cNvGrpSpPr/>
                  <p:nvPr/>
                </p:nvGrpSpPr>
                <p:grpSpPr>
                  <a:xfrm>
                    <a:off x="7182271" y="2069449"/>
                    <a:ext cx="4676677" cy="445474"/>
                    <a:chOff x="7182271" y="2069449"/>
                    <a:chExt cx="4676677" cy="445474"/>
                  </a:xfrm>
                </p:grpSpPr>
                <p:grpSp>
                  <p:nvGrpSpPr>
                    <p:cNvPr id="28" name="Ομάδα 27"/>
                    <p:cNvGrpSpPr/>
                    <p:nvPr/>
                  </p:nvGrpSpPr>
                  <p:grpSpPr>
                    <a:xfrm>
                      <a:off x="7517636" y="2069449"/>
                      <a:ext cx="720000" cy="345159"/>
                      <a:chOff x="5894024" y="2134988"/>
                      <a:chExt cx="720000" cy="345159"/>
                    </a:xfrm>
                  </p:grpSpPr>
                  <p:cxnSp>
                    <p:nvCxnSpPr>
                      <p:cNvPr id="34" name="Ευθύγραμμο βέλος σύνδεσης 33"/>
                      <p:cNvCxnSpPr/>
                      <p:nvPr/>
                    </p:nvCxnSpPr>
                    <p:spPr>
                      <a:xfrm flipH="1">
                        <a:off x="5894024" y="2476283"/>
                        <a:ext cx="720000" cy="0"/>
                      </a:xfrm>
                      <a:prstGeom prst="straightConnector1">
                        <a:avLst/>
                      </a:prstGeom>
                      <a:ln w="41275">
                        <a:solidFill>
                          <a:srgbClr val="FF00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35" name="TextBox 34"/>
                          <p:cNvSpPr txBox="1"/>
                          <p:nvPr/>
                        </p:nvSpPr>
                        <p:spPr>
                          <a:xfrm>
                            <a:off x="6210864" y="2134988"/>
                            <a:ext cx="226023" cy="34515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sz="2000" b="1" i="1" smtClean="0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b="1" dirty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35" name="TextBox 34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6210864" y="2134988"/>
                            <a:ext cx="226023" cy="345159"/>
                          </a:xfrm>
                          <a:prstGeom prst="rect">
                            <a:avLst/>
                          </a:prstGeom>
                          <a:blipFill>
                            <a:blip r:embed="rId18"/>
                            <a:stretch>
                              <a:fillRect l="-27027" r="-43243" b="-14035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29" name="Ομάδα 28"/>
                    <p:cNvGrpSpPr/>
                    <p:nvPr/>
                  </p:nvGrpSpPr>
                  <p:grpSpPr>
                    <a:xfrm>
                      <a:off x="7182271" y="2298923"/>
                      <a:ext cx="4676677" cy="216000"/>
                      <a:chOff x="7182271" y="2298923"/>
                      <a:chExt cx="4676677" cy="216000"/>
                    </a:xfrm>
                  </p:grpSpPr>
                  <p:grpSp>
                    <p:nvGrpSpPr>
                      <p:cNvPr id="30" name="Ομάδα 29"/>
                      <p:cNvGrpSpPr/>
                      <p:nvPr/>
                    </p:nvGrpSpPr>
                    <p:grpSpPr>
                      <a:xfrm>
                        <a:off x="11642948" y="2298923"/>
                        <a:ext cx="216000" cy="216000"/>
                        <a:chOff x="2940001" y="2133597"/>
                        <a:chExt cx="216000" cy="216000"/>
                      </a:xfrm>
                    </p:grpSpPr>
                    <p:cxnSp>
                      <p:nvCxnSpPr>
                        <p:cNvPr id="32" name="Ευθεία γραμμή σύνδεσης 31"/>
                        <p:cNvCxnSpPr/>
                        <p:nvPr/>
                      </p:nvCxnSpPr>
                      <p:spPr>
                        <a:xfrm>
                          <a:off x="3048000" y="2133597"/>
                          <a:ext cx="0" cy="21600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Ευθεία γραμμή σύνδεσης 32"/>
                        <p:cNvCxnSpPr/>
                        <p:nvPr/>
                      </p:nvCxnSpPr>
                      <p:spPr>
                        <a:xfrm rot="5400000">
                          <a:off x="3048001" y="2145321"/>
                          <a:ext cx="0" cy="21600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31" name="Ευθεία γραμμή σύνδεσης 30"/>
                      <p:cNvCxnSpPr/>
                      <p:nvPr/>
                    </p:nvCxnSpPr>
                    <p:spPr>
                      <a:xfrm rot="5400000">
                        <a:off x="7290271" y="2265934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grpSp>
              <p:nvGrpSpPr>
                <p:cNvPr id="7" name="Ομάδα 6"/>
                <p:cNvGrpSpPr/>
                <p:nvPr/>
              </p:nvGrpSpPr>
              <p:grpSpPr>
                <a:xfrm>
                  <a:off x="9064301" y="239201"/>
                  <a:ext cx="1005822" cy="936038"/>
                  <a:chOff x="5769417" y="3961824"/>
                  <a:chExt cx="1147922" cy="1450340"/>
                </a:xfrm>
              </p:grpSpPr>
              <p:grpSp>
                <p:nvGrpSpPr>
                  <p:cNvPr id="14" name="Ομάδα 13"/>
                  <p:cNvGrpSpPr/>
                  <p:nvPr/>
                </p:nvGrpSpPr>
                <p:grpSpPr>
                  <a:xfrm>
                    <a:off x="5769417" y="3961824"/>
                    <a:ext cx="1147922" cy="1091099"/>
                    <a:chOff x="5769417" y="3961824"/>
                    <a:chExt cx="1147922" cy="1091099"/>
                  </a:xfrm>
                </p:grpSpPr>
                <p:grpSp>
                  <p:nvGrpSpPr>
                    <p:cNvPr id="16" name="Ομάδα 15"/>
                    <p:cNvGrpSpPr/>
                    <p:nvPr/>
                  </p:nvGrpSpPr>
                  <p:grpSpPr>
                    <a:xfrm>
                      <a:off x="5861998" y="3961824"/>
                      <a:ext cx="972490" cy="1091099"/>
                      <a:chOff x="1130986" y="5647555"/>
                      <a:chExt cx="972490" cy="1091099"/>
                    </a:xfrm>
                  </p:grpSpPr>
                  <p:grpSp>
                    <p:nvGrpSpPr>
                      <p:cNvPr id="19" name="Ομάδα 18"/>
                      <p:cNvGrpSpPr/>
                      <p:nvPr/>
                    </p:nvGrpSpPr>
                    <p:grpSpPr>
                      <a:xfrm>
                        <a:off x="1130986" y="5750184"/>
                        <a:ext cx="972490" cy="988470"/>
                        <a:chOff x="1130986" y="5750184"/>
                        <a:chExt cx="972490" cy="988470"/>
                      </a:xfrm>
                    </p:grpSpPr>
                    <p:cxnSp>
                      <p:nvCxnSpPr>
                        <p:cNvPr id="22" name="Ευθεία γραμμή σύνδεσης 21"/>
                        <p:cNvCxnSpPr/>
                        <p:nvPr/>
                      </p:nvCxnSpPr>
                      <p:spPr>
                        <a:xfrm>
                          <a:off x="1130986" y="6229499"/>
                          <a:ext cx="396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" name="Ευθεία γραμμή σύνδεσης 22"/>
                        <p:cNvCxnSpPr/>
                        <p:nvPr/>
                      </p:nvCxnSpPr>
                      <p:spPr>
                        <a:xfrm>
                          <a:off x="1702485" y="5750184"/>
                          <a:ext cx="0" cy="98847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" name="Ευθεία γραμμή σύνδεσης 23"/>
                        <p:cNvCxnSpPr/>
                        <p:nvPr/>
                      </p:nvCxnSpPr>
                      <p:spPr>
                        <a:xfrm>
                          <a:off x="1707476" y="6226034"/>
                          <a:ext cx="396000" cy="0"/>
                        </a:xfrm>
                        <a:prstGeom prst="line">
                          <a:avLst/>
                        </a:prstGeom>
                        <a:ln w="28575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5" name="Ευθεία γραμμή σύνδεσης 24"/>
                        <p:cNvCxnSpPr/>
                        <p:nvPr/>
                      </p:nvCxnSpPr>
                      <p:spPr>
                        <a:xfrm>
                          <a:off x="1541219" y="5980640"/>
                          <a:ext cx="0" cy="504000"/>
                        </a:xfrm>
                        <a:prstGeom prst="line">
                          <a:avLst/>
                        </a:prstGeom>
                        <a:ln w="762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0" name="TextBox 19"/>
                      <p:cNvSpPr txBox="1"/>
                      <p:nvPr/>
                    </p:nvSpPr>
                    <p:spPr>
                      <a:xfrm>
                        <a:off x="1653429" y="5647555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+</a:t>
                        </a:r>
                        <a:endParaRPr lang="el-GR" sz="2400" b="1" dirty="0"/>
                      </a:p>
                    </p:txBody>
                  </p:sp>
                  <p:sp>
                    <p:nvSpPr>
                      <p:cNvPr id="21" name="TextBox 20"/>
                      <p:cNvSpPr txBox="1"/>
                      <p:nvPr/>
                    </p:nvSpPr>
                    <p:spPr>
                      <a:xfrm>
                        <a:off x="1200696" y="5677527"/>
                        <a:ext cx="33855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400" b="1" dirty="0" smtClean="0"/>
                          <a:t>–</a:t>
                        </a:r>
                        <a:endParaRPr lang="el-GR" sz="2400" b="1" dirty="0"/>
                      </a:p>
                    </p:txBody>
                  </p:sp>
                </p:grpSp>
                <p:sp>
                  <p:nvSpPr>
                    <p:cNvPr id="17" name="Οβάλ 16"/>
                    <p:cNvSpPr/>
                    <p:nvPr/>
                  </p:nvSpPr>
                  <p:spPr>
                    <a:xfrm>
                      <a:off x="5769417" y="4497009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8" name="Οβάλ 17"/>
                    <p:cNvSpPr/>
                    <p:nvPr/>
                  </p:nvSpPr>
                  <p:spPr>
                    <a:xfrm>
                      <a:off x="6809339" y="4493544"/>
                      <a:ext cx="108000" cy="108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" name="Ορθογώνιο 14"/>
                      <p:cNvSpPr/>
                      <p:nvPr/>
                    </p:nvSpPr>
                    <p:spPr>
                      <a:xfrm>
                        <a:off x="5885069" y="4839904"/>
                        <a:ext cx="611410" cy="572260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b="1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𝚫</m:t>
                              </m:r>
                              <m:r>
                                <a:rPr lang="en-US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oMath>
                          </m:oMathPara>
                        </a14:m>
                        <a:endParaRPr lang="el-GR" i="1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" name="Ορθογώνιο 1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885069" y="4839904"/>
                        <a:ext cx="611410" cy="572260"/>
                      </a:xfrm>
                      <a:prstGeom prst="rect">
                        <a:avLst/>
                      </a:prstGeom>
                      <a:blipFill>
                        <a:blip r:embed="rId1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8" name="Ομάδα 7"/>
                <p:cNvGrpSpPr/>
                <p:nvPr/>
              </p:nvGrpSpPr>
              <p:grpSpPr>
                <a:xfrm>
                  <a:off x="7489561" y="616288"/>
                  <a:ext cx="1656000" cy="828000"/>
                  <a:chOff x="7489562" y="616288"/>
                  <a:chExt cx="1409115" cy="828000"/>
                </a:xfrm>
              </p:grpSpPr>
              <p:cxnSp>
                <p:nvCxnSpPr>
                  <p:cNvPr id="12" name="Ευθεία γραμμή σύνδεσης 11"/>
                  <p:cNvCxnSpPr/>
                  <p:nvPr/>
                </p:nvCxnSpPr>
                <p:spPr>
                  <a:xfrm flipV="1">
                    <a:off x="7489562" y="616288"/>
                    <a:ext cx="0" cy="82800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Ευθεία γραμμή σύνδεσης 12"/>
                  <p:cNvCxnSpPr/>
                  <p:nvPr/>
                </p:nvCxnSpPr>
                <p:spPr>
                  <a:xfrm flipH="1" flipV="1">
                    <a:off x="7494677" y="625842"/>
                    <a:ext cx="1404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" name="Ομάδα 8"/>
                <p:cNvGrpSpPr/>
                <p:nvPr/>
              </p:nvGrpSpPr>
              <p:grpSpPr>
                <a:xfrm flipH="1">
                  <a:off x="10056639" y="616913"/>
                  <a:ext cx="1656000" cy="828000"/>
                  <a:chOff x="7026677" y="616288"/>
                  <a:chExt cx="1872000" cy="828000"/>
                </a:xfrm>
              </p:grpSpPr>
              <p:cxnSp>
                <p:nvCxnSpPr>
                  <p:cNvPr id="10" name="Ευθεία γραμμή σύνδεσης 9"/>
                  <p:cNvCxnSpPr/>
                  <p:nvPr/>
                </p:nvCxnSpPr>
                <p:spPr>
                  <a:xfrm flipV="1">
                    <a:off x="7032365" y="616288"/>
                    <a:ext cx="0" cy="82800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Ευθεία γραμμή σύνδεσης 10"/>
                  <p:cNvCxnSpPr/>
                  <p:nvPr/>
                </p:nvCxnSpPr>
                <p:spPr>
                  <a:xfrm flipH="1" flipV="1">
                    <a:off x="7026677" y="625842"/>
                    <a:ext cx="1872000" cy="0"/>
                  </a:xfrm>
                  <a:prstGeom prst="line">
                    <a:avLst/>
                  </a:prstGeom>
                  <a:ln w="28575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1" name="Ομάδα 90"/>
              <p:cNvGrpSpPr/>
              <p:nvPr/>
            </p:nvGrpSpPr>
            <p:grpSpPr>
              <a:xfrm>
                <a:off x="9503147" y="1784130"/>
                <a:ext cx="1037547" cy="474775"/>
                <a:chOff x="9503147" y="1784130"/>
                <a:chExt cx="1037547" cy="474775"/>
              </a:xfrm>
            </p:grpSpPr>
            <p:grpSp>
              <p:nvGrpSpPr>
                <p:cNvPr id="89" name="Ομάδα 88"/>
                <p:cNvGrpSpPr/>
                <p:nvPr/>
              </p:nvGrpSpPr>
              <p:grpSpPr>
                <a:xfrm>
                  <a:off x="9503147" y="2150905"/>
                  <a:ext cx="568045" cy="108000"/>
                  <a:chOff x="9503147" y="2150905"/>
                  <a:chExt cx="568045" cy="108000"/>
                </a:xfrm>
              </p:grpSpPr>
              <p:sp>
                <p:nvSpPr>
                  <p:cNvPr id="87" name="Οβάλ 86"/>
                  <p:cNvSpPr/>
                  <p:nvPr/>
                </p:nvSpPr>
                <p:spPr>
                  <a:xfrm>
                    <a:off x="9503147" y="2150905"/>
                    <a:ext cx="108000" cy="108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>
                    <a:off x="9603192" y="2204905"/>
                    <a:ext cx="468000" cy="0"/>
                  </a:xfrm>
                  <a:prstGeom prst="straightConnector1">
                    <a:avLst/>
                  </a:prstGeom>
                  <a:ln w="41275">
                    <a:solidFill>
                      <a:srgbClr val="00206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0" name="Ορθογώνιο 89"/>
                    <p:cNvSpPr/>
                    <p:nvPr/>
                  </p:nvSpPr>
                  <p:spPr>
                    <a:xfrm>
                      <a:off x="9573057" y="1784130"/>
                      <a:ext cx="96763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00206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>
                                    <a:solidFill>
                                      <a:srgbClr val="00206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r>
                              <a:rPr lang="en-US" sz="1600" b="1" i="1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600" b="1" i="1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𝒆𝑬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0" name="Ορθογώνιο 8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573057" y="1784130"/>
                      <a:ext cx="967637" cy="338554"/>
                    </a:xfrm>
                    <a:prstGeom prst="rect">
                      <a:avLst/>
                    </a:prstGeom>
                    <a:blipFill>
                      <a:blip r:embed="rId20"/>
                      <a:stretch>
                        <a:fillRect b="-181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94" name="Ομάδα 93"/>
              <p:cNvGrpSpPr/>
              <p:nvPr/>
            </p:nvGrpSpPr>
            <p:grpSpPr>
              <a:xfrm>
                <a:off x="9584324" y="2234010"/>
                <a:ext cx="534951" cy="369332"/>
                <a:chOff x="9584324" y="2234010"/>
                <a:chExt cx="534951" cy="369332"/>
              </a:xfrm>
            </p:grpSpPr>
            <p:cxnSp>
              <p:nvCxnSpPr>
                <p:cNvPr id="92" name="Ευθύγραμμο βέλος σύνδεσης 91"/>
                <p:cNvCxnSpPr/>
                <p:nvPr/>
              </p:nvCxnSpPr>
              <p:spPr>
                <a:xfrm>
                  <a:off x="9584324" y="2288801"/>
                  <a:ext cx="468000" cy="0"/>
                </a:xfrm>
                <a:prstGeom prst="straightConnector1">
                  <a:avLst/>
                </a:prstGeom>
                <a:ln w="34925">
                  <a:solidFill>
                    <a:srgbClr val="00B05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3" name="Ορθογώνιο 92"/>
                    <p:cNvSpPr/>
                    <p:nvPr/>
                  </p:nvSpPr>
                  <p:spPr>
                    <a:xfrm>
                      <a:off x="9638118" y="2234010"/>
                      <a:ext cx="48115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B05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B05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>
                                    <a:solidFill>
                                      <a:srgbClr val="00B05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𝐝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B05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3" name="Ορθογώνιο 9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638118" y="2234010"/>
                      <a:ext cx="481157" cy="369332"/>
                    </a:xfrm>
                    <a:prstGeom prst="rect">
                      <a:avLst/>
                    </a:prstGeom>
                    <a:blipFill>
                      <a:blip r:embed="rId21"/>
                      <a:stretch>
                        <a:fillRect b="-819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sp>
        <p:nvSpPr>
          <p:cNvPr id="102" name="Ορθογώνιο 101"/>
          <p:cNvSpPr/>
          <p:nvPr/>
        </p:nvSpPr>
        <p:spPr>
          <a:xfrm>
            <a:off x="6490482" y="6055406"/>
            <a:ext cx="197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Joule</a:t>
            </a:r>
            <a:endParaRPr lang="el-G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01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77" grpId="0"/>
      <p:bldP spid="78" grpId="0"/>
      <p:bldP spid="82" grpId="0"/>
      <p:bldP spid="1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Κίνηση Ηλεκτρικών Φορτίων μέσα σε Αγωγό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" y="1124345"/>
            <a:ext cx="5039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Ένας αγωγός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χωρίς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Ηλεκτρικό Πεδίο</a:t>
            </a:r>
          </a:p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(Επικρατεί η θερμική κίνηση των ελεύθερων Ηλεκτρονίων)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5212252" y="1119845"/>
            <a:ext cx="6893155" cy="2818309"/>
            <a:chOff x="3871827" y="1119845"/>
            <a:chExt cx="6893155" cy="2818309"/>
          </a:xfrm>
        </p:grpSpPr>
        <p:sp>
          <p:nvSpPr>
            <p:cNvPr id="7" name="Ορθογώνιο 6"/>
            <p:cNvSpPr/>
            <p:nvPr/>
          </p:nvSpPr>
          <p:spPr>
            <a:xfrm>
              <a:off x="3871827" y="1119845"/>
              <a:ext cx="6893155" cy="281830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Οβάλ 7"/>
            <p:cNvSpPr/>
            <p:nvPr/>
          </p:nvSpPr>
          <p:spPr>
            <a:xfrm>
              <a:off x="4831773" y="1215736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Οβάλ 8"/>
            <p:cNvSpPr/>
            <p:nvPr/>
          </p:nvSpPr>
          <p:spPr>
            <a:xfrm>
              <a:off x="4838699" y="2843653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Οβάλ 9"/>
            <p:cNvSpPr/>
            <p:nvPr/>
          </p:nvSpPr>
          <p:spPr>
            <a:xfrm>
              <a:off x="4835234" y="366108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" name="Οβάλ 10"/>
            <p:cNvSpPr/>
            <p:nvPr/>
          </p:nvSpPr>
          <p:spPr>
            <a:xfrm>
              <a:off x="4831772" y="202623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" name="Οβάλ 11"/>
            <p:cNvSpPr/>
            <p:nvPr/>
          </p:nvSpPr>
          <p:spPr>
            <a:xfrm>
              <a:off x="4028210" y="1222662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Οβάλ 12"/>
            <p:cNvSpPr/>
            <p:nvPr/>
          </p:nvSpPr>
          <p:spPr>
            <a:xfrm>
              <a:off x="4035136" y="2850579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Οβάλ 13"/>
            <p:cNvSpPr/>
            <p:nvPr/>
          </p:nvSpPr>
          <p:spPr>
            <a:xfrm>
              <a:off x="4031671" y="3668006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" name="Οβάλ 14"/>
            <p:cNvSpPr/>
            <p:nvPr/>
          </p:nvSpPr>
          <p:spPr>
            <a:xfrm>
              <a:off x="4028209" y="2033156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" name="Οβάλ 15"/>
            <p:cNvSpPr/>
            <p:nvPr/>
          </p:nvSpPr>
          <p:spPr>
            <a:xfrm>
              <a:off x="5638806" y="1212271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Οβάλ 16"/>
            <p:cNvSpPr/>
            <p:nvPr/>
          </p:nvSpPr>
          <p:spPr>
            <a:xfrm>
              <a:off x="5645732" y="2840188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" name="Οβάλ 17"/>
            <p:cNvSpPr/>
            <p:nvPr/>
          </p:nvSpPr>
          <p:spPr>
            <a:xfrm>
              <a:off x="5642267" y="365761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Οβάλ 18"/>
            <p:cNvSpPr/>
            <p:nvPr/>
          </p:nvSpPr>
          <p:spPr>
            <a:xfrm>
              <a:off x="5638805" y="202276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Οβάλ 19"/>
            <p:cNvSpPr/>
            <p:nvPr/>
          </p:nvSpPr>
          <p:spPr>
            <a:xfrm>
              <a:off x="10519079" y="1229588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Οβάλ 20"/>
            <p:cNvSpPr/>
            <p:nvPr/>
          </p:nvSpPr>
          <p:spPr>
            <a:xfrm>
              <a:off x="10526005" y="285750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Οβάλ 21"/>
            <p:cNvSpPr/>
            <p:nvPr/>
          </p:nvSpPr>
          <p:spPr>
            <a:xfrm>
              <a:off x="10522540" y="3674932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Οβάλ 22"/>
            <p:cNvSpPr/>
            <p:nvPr/>
          </p:nvSpPr>
          <p:spPr>
            <a:xfrm>
              <a:off x="10519078" y="2040082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Οβάλ 23"/>
            <p:cNvSpPr/>
            <p:nvPr/>
          </p:nvSpPr>
          <p:spPr>
            <a:xfrm>
              <a:off x="6449298" y="1212271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Οβάλ 24"/>
            <p:cNvSpPr/>
            <p:nvPr/>
          </p:nvSpPr>
          <p:spPr>
            <a:xfrm>
              <a:off x="6456224" y="2840188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Οβάλ 25"/>
            <p:cNvSpPr/>
            <p:nvPr/>
          </p:nvSpPr>
          <p:spPr>
            <a:xfrm>
              <a:off x="6452759" y="365761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" name="Οβάλ 26"/>
            <p:cNvSpPr/>
            <p:nvPr/>
          </p:nvSpPr>
          <p:spPr>
            <a:xfrm>
              <a:off x="6449297" y="202276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" name="Οβάλ 27"/>
            <p:cNvSpPr/>
            <p:nvPr/>
          </p:nvSpPr>
          <p:spPr>
            <a:xfrm>
              <a:off x="7256331" y="1208806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" name="Οβάλ 28"/>
            <p:cNvSpPr/>
            <p:nvPr/>
          </p:nvSpPr>
          <p:spPr>
            <a:xfrm>
              <a:off x="7263257" y="2836723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" name="Οβάλ 29"/>
            <p:cNvSpPr/>
            <p:nvPr/>
          </p:nvSpPr>
          <p:spPr>
            <a:xfrm>
              <a:off x="7259792" y="365415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1" name="Οβάλ 30"/>
            <p:cNvSpPr/>
            <p:nvPr/>
          </p:nvSpPr>
          <p:spPr>
            <a:xfrm>
              <a:off x="7256330" y="201930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" name="Οβάλ 31"/>
            <p:cNvSpPr/>
            <p:nvPr/>
          </p:nvSpPr>
          <p:spPr>
            <a:xfrm>
              <a:off x="8077216" y="1208806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3" name="Οβάλ 32"/>
            <p:cNvSpPr/>
            <p:nvPr/>
          </p:nvSpPr>
          <p:spPr>
            <a:xfrm>
              <a:off x="8084142" y="2836723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" name="Οβάλ 33"/>
            <p:cNvSpPr/>
            <p:nvPr/>
          </p:nvSpPr>
          <p:spPr>
            <a:xfrm>
              <a:off x="8080677" y="365415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Οβάλ 34"/>
            <p:cNvSpPr/>
            <p:nvPr/>
          </p:nvSpPr>
          <p:spPr>
            <a:xfrm>
              <a:off x="8077215" y="2019300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" name="Οβάλ 35"/>
            <p:cNvSpPr/>
            <p:nvPr/>
          </p:nvSpPr>
          <p:spPr>
            <a:xfrm>
              <a:off x="8884249" y="1205341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7" name="Οβάλ 36"/>
            <p:cNvSpPr/>
            <p:nvPr/>
          </p:nvSpPr>
          <p:spPr>
            <a:xfrm>
              <a:off x="8891175" y="2833258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Οβάλ 37"/>
            <p:cNvSpPr/>
            <p:nvPr/>
          </p:nvSpPr>
          <p:spPr>
            <a:xfrm>
              <a:off x="8887710" y="365068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" name="Οβάλ 38"/>
            <p:cNvSpPr/>
            <p:nvPr/>
          </p:nvSpPr>
          <p:spPr>
            <a:xfrm>
              <a:off x="8884248" y="201583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" name="Οβάλ 39"/>
            <p:cNvSpPr/>
            <p:nvPr/>
          </p:nvSpPr>
          <p:spPr>
            <a:xfrm>
              <a:off x="9701673" y="1212267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" name="Οβάλ 40"/>
            <p:cNvSpPr/>
            <p:nvPr/>
          </p:nvSpPr>
          <p:spPr>
            <a:xfrm>
              <a:off x="9708599" y="2840185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Οβάλ 41"/>
            <p:cNvSpPr/>
            <p:nvPr/>
          </p:nvSpPr>
          <p:spPr>
            <a:xfrm>
              <a:off x="9705134" y="3657611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" name="Οβάλ 42"/>
            <p:cNvSpPr/>
            <p:nvPr/>
          </p:nvSpPr>
          <p:spPr>
            <a:xfrm>
              <a:off x="9701672" y="2022761"/>
              <a:ext cx="144000" cy="14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44" name="Οβάλ 43"/>
          <p:cNvSpPr/>
          <p:nvPr/>
        </p:nvSpPr>
        <p:spPr>
          <a:xfrm>
            <a:off x="8260154" y="2368283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45" name="Ομάδα 44"/>
          <p:cNvGrpSpPr/>
          <p:nvPr/>
        </p:nvGrpSpPr>
        <p:grpSpPr>
          <a:xfrm>
            <a:off x="8331557" y="2133205"/>
            <a:ext cx="292066" cy="261289"/>
            <a:chOff x="6991132" y="2133205"/>
            <a:chExt cx="292066" cy="261289"/>
          </a:xfrm>
        </p:grpSpPr>
        <p:cxnSp>
          <p:nvCxnSpPr>
            <p:cNvPr id="46" name="Ευθεία γραμμή σύνδεσης 45"/>
            <p:cNvCxnSpPr/>
            <p:nvPr/>
          </p:nvCxnSpPr>
          <p:spPr>
            <a:xfrm flipV="1">
              <a:off x="6991132" y="2228208"/>
              <a:ext cx="202806" cy="16628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Οβάλ 46"/>
            <p:cNvSpPr/>
            <p:nvPr/>
          </p:nvSpPr>
          <p:spPr>
            <a:xfrm>
              <a:off x="7175198" y="213320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8511124" y="2130652"/>
            <a:ext cx="178820" cy="734105"/>
            <a:chOff x="7170699" y="2130652"/>
            <a:chExt cx="178820" cy="734105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7187570" y="2228981"/>
              <a:ext cx="161949" cy="635776"/>
              <a:chOff x="7121249" y="1605429"/>
              <a:chExt cx="161949" cy="635776"/>
            </a:xfrm>
          </p:grpSpPr>
          <p:cxnSp>
            <p:nvCxnSpPr>
              <p:cNvPr id="51" name="Ευθεία γραμμή σύνδεσης 50"/>
              <p:cNvCxnSpPr>
                <a:stCxn id="50" idx="3"/>
                <a:endCxn id="55" idx="1"/>
              </p:cNvCxnSpPr>
              <p:nvPr/>
            </p:nvCxnSpPr>
            <p:spPr>
              <a:xfrm>
                <a:off x="7121249" y="1605429"/>
                <a:ext cx="59201" cy="53742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βάλ 51"/>
              <p:cNvSpPr/>
              <p:nvPr/>
            </p:nvSpPr>
            <p:spPr>
              <a:xfrm>
                <a:off x="7175198" y="2133205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0" name="Οβάλ 49"/>
            <p:cNvSpPr/>
            <p:nvPr/>
          </p:nvSpPr>
          <p:spPr>
            <a:xfrm>
              <a:off x="7170699" y="2130652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3" name="Ομάδα 52"/>
          <p:cNvGrpSpPr/>
          <p:nvPr/>
        </p:nvGrpSpPr>
        <p:grpSpPr>
          <a:xfrm>
            <a:off x="7133583" y="2076376"/>
            <a:ext cx="1551942" cy="788355"/>
            <a:chOff x="5793158" y="2076376"/>
            <a:chExt cx="1551942" cy="788355"/>
          </a:xfrm>
        </p:grpSpPr>
        <p:grpSp>
          <p:nvGrpSpPr>
            <p:cNvPr id="54" name="Ομάδα 53"/>
            <p:cNvGrpSpPr/>
            <p:nvPr/>
          </p:nvGrpSpPr>
          <p:grpSpPr>
            <a:xfrm>
              <a:off x="5793158" y="2076376"/>
              <a:ext cx="1453613" cy="690026"/>
              <a:chOff x="6479487" y="1423481"/>
              <a:chExt cx="1453613" cy="690026"/>
            </a:xfrm>
          </p:grpSpPr>
          <p:cxnSp>
            <p:nvCxnSpPr>
              <p:cNvPr id="56" name="Ευθεία γραμμή σύνδεσης 55"/>
              <p:cNvCxnSpPr>
                <a:stCxn id="55" idx="1"/>
              </p:cNvCxnSpPr>
              <p:nvPr/>
            </p:nvCxnSpPr>
            <p:spPr>
              <a:xfrm flipH="1" flipV="1">
                <a:off x="6630809" y="1488469"/>
                <a:ext cx="1302291" cy="62503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Οβάλ 56"/>
              <p:cNvSpPr/>
              <p:nvPr/>
            </p:nvSpPr>
            <p:spPr>
              <a:xfrm>
                <a:off x="6479487" y="1423481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5" name="Οβάλ 54"/>
            <p:cNvSpPr/>
            <p:nvPr/>
          </p:nvSpPr>
          <p:spPr>
            <a:xfrm>
              <a:off x="7229900" y="2749531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8" name="Ομάδα 57"/>
          <p:cNvGrpSpPr/>
          <p:nvPr/>
        </p:nvGrpSpPr>
        <p:grpSpPr>
          <a:xfrm>
            <a:off x="7133583" y="1329753"/>
            <a:ext cx="720167" cy="864566"/>
            <a:chOff x="5793158" y="1329753"/>
            <a:chExt cx="720167" cy="864566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5934686" y="1329753"/>
              <a:ext cx="578639" cy="790455"/>
              <a:chOff x="7296846" y="875906"/>
              <a:chExt cx="578639" cy="790455"/>
            </a:xfrm>
          </p:grpSpPr>
          <p:sp>
            <p:nvSpPr>
              <p:cNvPr id="62" name="Οβάλ 61"/>
              <p:cNvSpPr/>
              <p:nvPr/>
            </p:nvSpPr>
            <p:spPr>
              <a:xfrm>
                <a:off x="7767485" y="875906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1" name="Ευθεία γραμμή σύνδεσης 60"/>
              <p:cNvCxnSpPr>
                <a:endCxn id="65" idx="3"/>
              </p:cNvCxnSpPr>
              <p:nvPr/>
            </p:nvCxnSpPr>
            <p:spPr>
              <a:xfrm flipV="1">
                <a:off x="7296846" y="978008"/>
                <a:ext cx="475695" cy="68835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Οβάλ 59"/>
            <p:cNvSpPr/>
            <p:nvPr/>
          </p:nvSpPr>
          <p:spPr>
            <a:xfrm>
              <a:off x="5793158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3" name="Ομάδα 62"/>
          <p:cNvGrpSpPr/>
          <p:nvPr/>
        </p:nvGrpSpPr>
        <p:grpSpPr>
          <a:xfrm>
            <a:off x="7733408" y="1330453"/>
            <a:ext cx="927720" cy="718942"/>
            <a:chOff x="5782767" y="2089510"/>
            <a:chExt cx="927720" cy="718942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5800165" y="2190912"/>
              <a:ext cx="910322" cy="617540"/>
              <a:chOff x="7162325" y="1737065"/>
              <a:chExt cx="910322" cy="617540"/>
            </a:xfrm>
          </p:grpSpPr>
          <p:cxnSp>
            <p:nvCxnSpPr>
              <p:cNvPr id="66" name="Ευθεία γραμμή σύνδεσης 65"/>
              <p:cNvCxnSpPr>
                <a:stCxn id="65" idx="3"/>
              </p:cNvCxnSpPr>
              <p:nvPr/>
            </p:nvCxnSpPr>
            <p:spPr>
              <a:xfrm>
                <a:off x="7162325" y="1737065"/>
                <a:ext cx="845949" cy="56147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Οβάλ 66"/>
              <p:cNvSpPr/>
              <p:nvPr/>
            </p:nvSpPr>
            <p:spPr>
              <a:xfrm>
                <a:off x="7964647" y="2246605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65" name="Οβάλ 64"/>
            <p:cNvSpPr/>
            <p:nvPr/>
          </p:nvSpPr>
          <p:spPr>
            <a:xfrm>
              <a:off x="5782767" y="2089510"/>
              <a:ext cx="118800" cy="1188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8550424" y="1346876"/>
            <a:ext cx="169178" cy="699219"/>
            <a:chOff x="5793158" y="1495100"/>
            <a:chExt cx="169178" cy="699219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5847158" y="1495100"/>
              <a:ext cx="115178" cy="581277"/>
              <a:chOff x="7209318" y="1041253"/>
              <a:chExt cx="115178" cy="581277"/>
            </a:xfrm>
          </p:grpSpPr>
          <p:sp>
            <p:nvSpPr>
              <p:cNvPr id="72" name="Οβάλ 71"/>
              <p:cNvSpPr/>
              <p:nvPr/>
            </p:nvSpPr>
            <p:spPr>
              <a:xfrm>
                <a:off x="7216496" y="1041253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71" name="Ευθεία γραμμή σύνδεσης 70"/>
              <p:cNvCxnSpPr>
                <a:endCxn id="75" idx="4"/>
              </p:cNvCxnSpPr>
              <p:nvPr/>
            </p:nvCxnSpPr>
            <p:spPr>
              <a:xfrm flipV="1">
                <a:off x="7209318" y="1165191"/>
                <a:ext cx="61320" cy="45733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Οβάλ 69"/>
            <p:cNvSpPr/>
            <p:nvPr/>
          </p:nvSpPr>
          <p:spPr>
            <a:xfrm>
              <a:off x="5793158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73" name="Ομάδα 72"/>
          <p:cNvGrpSpPr/>
          <p:nvPr/>
        </p:nvGrpSpPr>
        <p:grpSpPr>
          <a:xfrm>
            <a:off x="8608144" y="1355614"/>
            <a:ext cx="853460" cy="1499540"/>
            <a:chOff x="5793158" y="2079119"/>
            <a:chExt cx="853460" cy="1499540"/>
          </a:xfrm>
        </p:grpSpPr>
        <p:grpSp>
          <p:nvGrpSpPr>
            <p:cNvPr id="74" name="Ομάδα 73"/>
            <p:cNvGrpSpPr/>
            <p:nvPr/>
          </p:nvGrpSpPr>
          <p:grpSpPr>
            <a:xfrm>
              <a:off x="5867931" y="2107550"/>
              <a:ext cx="778687" cy="1471109"/>
              <a:chOff x="7230091" y="1653703"/>
              <a:chExt cx="778687" cy="1471109"/>
            </a:xfrm>
          </p:grpSpPr>
          <p:cxnSp>
            <p:nvCxnSpPr>
              <p:cNvPr id="76" name="Ευθεία γραμμή σύνδεσης 75"/>
              <p:cNvCxnSpPr>
                <a:endCxn id="80" idx="1"/>
              </p:cNvCxnSpPr>
              <p:nvPr/>
            </p:nvCxnSpPr>
            <p:spPr>
              <a:xfrm>
                <a:off x="7230091" y="1653703"/>
                <a:ext cx="687624" cy="13771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Οβάλ 76"/>
              <p:cNvSpPr/>
              <p:nvPr/>
            </p:nvSpPr>
            <p:spPr>
              <a:xfrm>
                <a:off x="7900778" y="3016812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75" name="Οβάλ 74"/>
            <p:cNvSpPr/>
            <p:nvPr/>
          </p:nvSpPr>
          <p:spPr>
            <a:xfrm>
              <a:off x="5793158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78" name="Ομάδα 77"/>
          <p:cNvGrpSpPr/>
          <p:nvPr/>
        </p:nvGrpSpPr>
        <p:grpSpPr>
          <a:xfrm>
            <a:off x="8674817" y="2120208"/>
            <a:ext cx="794053" cy="739288"/>
            <a:chOff x="5135087" y="1455031"/>
            <a:chExt cx="794053" cy="739288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5135087" y="1455031"/>
              <a:ext cx="695724" cy="640959"/>
              <a:chOff x="6497247" y="1001184"/>
              <a:chExt cx="695724" cy="640959"/>
            </a:xfrm>
          </p:grpSpPr>
          <p:cxnSp>
            <p:nvCxnSpPr>
              <p:cNvPr id="81" name="Ευθεία γραμμή σύνδεσης 80"/>
              <p:cNvCxnSpPr>
                <a:stCxn id="80" idx="1"/>
              </p:cNvCxnSpPr>
              <p:nvPr/>
            </p:nvCxnSpPr>
            <p:spPr>
              <a:xfrm flipH="1" flipV="1">
                <a:off x="6553322" y="1054121"/>
                <a:ext cx="639649" cy="58802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Οβάλ 81"/>
              <p:cNvSpPr/>
              <p:nvPr/>
            </p:nvSpPr>
            <p:spPr>
              <a:xfrm>
                <a:off x="6497247" y="1001184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0" name="Οβάλ 79"/>
            <p:cNvSpPr/>
            <p:nvPr/>
          </p:nvSpPr>
          <p:spPr>
            <a:xfrm>
              <a:off x="5813940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3" name="Ομάδα 82"/>
          <p:cNvGrpSpPr/>
          <p:nvPr/>
        </p:nvGrpSpPr>
        <p:grpSpPr>
          <a:xfrm>
            <a:off x="7897036" y="2104245"/>
            <a:ext cx="882567" cy="1563761"/>
            <a:chOff x="5046573" y="2076378"/>
            <a:chExt cx="882567" cy="1563761"/>
          </a:xfrm>
        </p:grpSpPr>
        <p:grpSp>
          <p:nvGrpSpPr>
            <p:cNvPr id="84" name="Ομάδα 83"/>
            <p:cNvGrpSpPr/>
            <p:nvPr/>
          </p:nvGrpSpPr>
          <p:grpSpPr>
            <a:xfrm>
              <a:off x="5046573" y="2076378"/>
              <a:ext cx="800587" cy="1563761"/>
              <a:chOff x="6408733" y="1622531"/>
              <a:chExt cx="800587" cy="1563761"/>
            </a:xfrm>
          </p:grpSpPr>
          <p:cxnSp>
            <p:nvCxnSpPr>
              <p:cNvPr id="86" name="Ευθεία γραμμή σύνδεσης 85"/>
              <p:cNvCxnSpPr>
                <a:endCxn id="90" idx="7"/>
              </p:cNvCxnSpPr>
              <p:nvPr/>
            </p:nvCxnSpPr>
            <p:spPr>
              <a:xfrm flipH="1">
                <a:off x="6502039" y="1622531"/>
                <a:ext cx="707281" cy="14708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Οβάλ 86"/>
              <p:cNvSpPr/>
              <p:nvPr/>
            </p:nvSpPr>
            <p:spPr>
              <a:xfrm>
                <a:off x="6408733" y="3078292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5" name="Οβάλ 84"/>
            <p:cNvSpPr/>
            <p:nvPr/>
          </p:nvSpPr>
          <p:spPr>
            <a:xfrm>
              <a:off x="5813940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8" name="Ομάδα 87"/>
          <p:cNvGrpSpPr/>
          <p:nvPr/>
        </p:nvGrpSpPr>
        <p:grpSpPr>
          <a:xfrm>
            <a:off x="7892013" y="1341678"/>
            <a:ext cx="1584694" cy="2331771"/>
            <a:chOff x="5813940" y="-137452"/>
            <a:chExt cx="1584694" cy="2331771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5912269" y="-137452"/>
              <a:ext cx="1486365" cy="2233442"/>
              <a:chOff x="7274429" y="-591299"/>
              <a:chExt cx="1486365" cy="2233442"/>
            </a:xfrm>
          </p:grpSpPr>
          <p:cxnSp>
            <p:nvCxnSpPr>
              <p:cNvPr id="91" name="Ευθεία γραμμή σύνδεσης 90"/>
              <p:cNvCxnSpPr>
                <a:stCxn id="90" idx="7"/>
                <a:endCxn id="95" idx="3"/>
              </p:cNvCxnSpPr>
              <p:nvPr/>
            </p:nvCxnSpPr>
            <p:spPr>
              <a:xfrm flipV="1">
                <a:off x="7274429" y="-495962"/>
                <a:ext cx="1395619" cy="213810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Οβάλ 91"/>
              <p:cNvSpPr/>
              <p:nvPr/>
            </p:nvSpPr>
            <p:spPr>
              <a:xfrm>
                <a:off x="8652794" y="-591299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90" name="Οβάλ 89"/>
            <p:cNvSpPr/>
            <p:nvPr/>
          </p:nvSpPr>
          <p:spPr>
            <a:xfrm>
              <a:off x="5813940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3" name="Ομάδα 92"/>
          <p:cNvGrpSpPr/>
          <p:nvPr/>
        </p:nvGrpSpPr>
        <p:grpSpPr>
          <a:xfrm>
            <a:off x="8653337" y="1338686"/>
            <a:ext cx="830953" cy="2318925"/>
            <a:chOff x="5126180" y="1308778"/>
            <a:chExt cx="830953" cy="2318925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5126180" y="1407107"/>
              <a:ext cx="732624" cy="2220596"/>
              <a:chOff x="6488340" y="953260"/>
              <a:chExt cx="732624" cy="2220596"/>
            </a:xfrm>
          </p:grpSpPr>
          <p:cxnSp>
            <p:nvCxnSpPr>
              <p:cNvPr id="96" name="Ευθεία γραμμή σύνδεσης 95"/>
              <p:cNvCxnSpPr>
                <a:stCxn id="95" idx="3"/>
                <a:endCxn id="100" idx="2"/>
              </p:cNvCxnSpPr>
              <p:nvPr/>
            </p:nvCxnSpPr>
            <p:spPr>
              <a:xfrm flipH="1">
                <a:off x="6488340" y="953260"/>
                <a:ext cx="732624" cy="216164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Οβάλ 96"/>
              <p:cNvSpPr/>
              <p:nvPr/>
            </p:nvSpPr>
            <p:spPr>
              <a:xfrm>
                <a:off x="6491063" y="3065856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95" name="Οβάλ 94"/>
            <p:cNvSpPr/>
            <p:nvPr/>
          </p:nvSpPr>
          <p:spPr>
            <a:xfrm>
              <a:off x="5841933" y="1308778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8" name="Ομάδα 97"/>
          <p:cNvGrpSpPr/>
          <p:nvPr/>
        </p:nvGrpSpPr>
        <p:grpSpPr>
          <a:xfrm>
            <a:off x="8259415" y="2373901"/>
            <a:ext cx="509122" cy="1282354"/>
            <a:chOff x="5420018" y="911965"/>
            <a:chExt cx="509122" cy="1282354"/>
          </a:xfrm>
        </p:grpSpPr>
        <p:grpSp>
          <p:nvGrpSpPr>
            <p:cNvPr id="99" name="Ομάδα 98"/>
            <p:cNvGrpSpPr/>
            <p:nvPr/>
          </p:nvGrpSpPr>
          <p:grpSpPr>
            <a:xfrm>
              <a:off x="5420018" y="911965"/>
              <a:ext cx="427145" cy="1164414"/>
              <a:chOff x="6782178" y="458118"/>
              <a:chExt cx="427145" cy="1164414"/>
            </a:xfrm>
          </p:grpSpPr>
          <p:cxnSp>
            <p:nvCxnSpPr>
              <p:cNvPr id="101" name="Ευθεία γραμμή σύνδεσης 100"/>
              <p:cNvCxnSpPr>
                <a:endCxn id="102" idx="4"/>
              </p:cNvCxnSpPr>
              <p:nvPr/>
            </p:nvCxnSpPr>
            <p:spPr>
              <a:xfrm flipH="1" flipV="1">
                <a:off x="6836178" y="566118"/>
                <a:ext cx="373145" cy="10564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Οβάλ 101"/>
              <p:cNvSpPr/>
              <p:nvPr/>
            </p:nvSpPr>
            <p:spPr>
              <a:xfrm>
                <a:off x="6782178" y="458118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00" name="Οβάλ 99"/>
            <p:cNvSpPr/>
            <p:nvPr/>
          </p:nvSpPr>
          <p:spPr>
            <a:xfrm>
              <a:off x="5813940" y="2079119"/>
              <a:ext cx="115200" cy="115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14" name="Ομάδα 113"/>
          <p:cNvGrpSpPr/>
          <p:nvPr/>
        </p:nvGrpSpPr>
        <p:grpSpPr>
          <a:xfrm>
            <a:off x="114299" y="2835721"/>
            <a:ext cx="4491965" cy="981359"/>
            <a:chOff x="114299" y="2929505"/>
            <a:chExt cx="4491965" cy="9813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199371" y="3386553"/>
                  <a:ext cx="1104405" cy="5243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𝐭𝐡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𝒌𝑻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371" y="3386553"/>
                  <a:ext cx="1104405" cy="524311"/>
                </a:xfrm>
                <a:prstGeom prst="rect">
                  <a:avLst/>
                </a:prstGeom>
                <a:blipFill>
                  <a:blip r:embed="rId2"/>
                  <a:stretch>
                    <a:fillRect r="-1657" b="-814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3" name="TextBox 102"/>
            <p:cNvSpPr txBox="1"/>
            <p:nvPr/>
          </p:nvSpPr>
          <p:spPr>
            <a:xfrm>
              <a:off x="114299" y="2929505"/>
              <a:ext cx="44919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Θερμική Ενέργεια 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λεύθερων Ηλεκτρονίων</a:t>
              </a:r>
              <a:endPara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114299" y="3923942"/>
            <a:ext cx="5039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el-G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θερμοκρασία αγωγού σε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Kelvin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12462" y="4300204"/>
            <a:ext cx="4018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1,38x10</a:t>
            </a:r>
            <a:r>
              <a:rPr lang="en-US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–23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J/K  </a:t>
            </a:r>
            <a:r>
              <a:rPr lang="el-G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σταθερά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Boltzaman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" name="Ομάδα 114"/>
          <p:cNvGrpSpPr/>
          <p:nvPr/>
        </p:nvGrpSpPr>
        <p:grpSpPr>
          <a:xfrm>
            <a:off x="123478" y="4737258"/>
            <a:ext cx="4569708" cy="1006068"/>
            <a:chOff x="123478" y="4737258"/>
            <a:chExt cx="4569708" cy="1006068"/>
          </a:xfrm>
        </p:grpSpPr>
        <p:sp>
          <p:nvSpPr>
            <p:cNvPr id="106" name="TextBox 105"/>
            <p:cNvSpPr txBox="1"/>
            <p:nvPr/>
          </p:nvSpPr>
          <p:spPr>
            <a:xfrm>
              <a:off x="123478" y="4737258"/>
              <a:ext cx="4569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Κινητική Ενέργεια 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λεύθερων Ηλεκτρονίων</a:t>
              </a:r>
              <a:endPara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TextBox 106"/>
                <p:cNvSpPr txBox="1"/>
                <p:nvPr/>
              </p:nvSpPr>
              <p:spPr>
                <a:xfrm>
                  <a:off x="197533" y="5172272"/>
                  <a:ext cx="1242135" cy="5710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𝛋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𝐭𝐡</m:t>
                                </m:r>
                              </m:sub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7" name="TextBox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533" y="5172272"/>
                  <a:ext cx="1242135" cy="571054"/>
                </a:xfrm>
                <a:prstGeom prst="rect">
                  <a:avLst/>
                </a:prstGeom>
                <a:blipFill>
                  <a:blip r:embed="rId3"/>
                  <a:stretch>
                    <a:fillRect r="-1961" b="-85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8" name="TextBox 107"/>
          <p:cNvSpPr txBox="1"/>
          <p:nvPr/>
        </p:nvSpPr>
        <p:spPr>
          <a:xfrm>
            <a:off x="123479" y="5755851"/>
            <a:ext cx="3335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9,1x10</a:t>
            </a:r>
            <a:r>
              <a:rPr lang="en-US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–19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kg  </a:t>
            </a:r>
            <a:r>
              <a:rPr lang="el-G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Μάζα ηλεκτρονίου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21641" y="6132113"/>
            <a:ext cx="410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1600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θερμική ταχύτητα ελεύθερων ηλεκτρονίων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6" name="Ομάδα 115"/>
          <p:cNvGrpSpPr/>
          <p:nvPr/>
        </p:nvGrpSpPr>
        <p:grpSpPr>
          <a:xfrm>
            <a:off x="4494882" y="3386552"/>
            <a:ext cx="2846350" cy="3059751"/>
            <a:chOff x="4494882" y="3386552"/>
            <a:chExt cx="2846350" cy="3059751"/>
          </a:xfrm>
        </p:grpSpPr>
        <p:sp>
          <p:nvSpPr>
            <p:cNvPr id="3" name="Δεξί άγκιστρο 2"/>
            <p:cNvSpPr/>
            <p:nvPr/>
          </p:nvSpPr>
          <p:spPr>
            <a:xfrm>
              <a:off x="4494882" y="3386552"/>
              <a:ext cx="473725" cy="3059751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Ορθογώνιο 109"/>
                <p:cNvSpPr/>
                <p:nvPr/>
              </p:nvSpPr>
              <p:spPr>
                <a:xfrm>
                  <a:off x="5212252" y="4516982"/>
                  <a:ext cx="2128980" cy="66338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n-US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𝐭𝐡</m:t>
                                </m:r>
                              </m:sub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𝒌𝑻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0" name="Ορθογώνιο 10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2252" y="4516982"/>
                  <a:ext cx="2128980" cy="6633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Ορθογώνιο 110"/>
              <p:cNvSpPr/>
              <p:nvPr/>
            </p:nvSpPr>
            <p:spPr>
              <a:xfrm>
                <a:off x="7213562" y="4422712"/>
                <a:ext cx="1446358" cy="910699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𝐭𝐡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𝒌𝑻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3562" y="4422712"/>
                <a:ext cx="1446358" cy="9106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7" name="Ομάδα 116"/>
          <p:cNvGrpSpPr/>
          <p:nvPr/>
        </p:nvGrpSpPr>
        <p:grpSpPr>
          <a:xfrm>
            <a:off x="5213557" y="5657235"/>
            <a:ext cx="6299069" cy="859407"/>
            <a:chOff x="5213557" y="5657235"/>
            <a:chExt cx="6299069" cy="859407"/>
          </a:xfrm>
        </p:grpSpPr>
        <p:sp>
          <p:nvSpPr>
            <p:cNvPr id="112" name="TextBox 111"/>
            <p:cNvSpPr txBox="1"/>
            <p:nvPr/>
          </p:nvSpPr>
          <p:spPr>
            <a:xfrm>
              <a:off x="5213557" y="5657235"/>
              <a:ext cx="62990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Μέση θερμική ταχύτητα ολίσθησης Ελεύθερων Ηλεκτρονίων:</a:t>
              </a:r>
              <a:endPara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7312364" y="6129613"/>
                  <a:ext cx="1176091" cy="387029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d>
                                  <m:dPr>
                                    <m:ctrlP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e>
                                </m:d>
                              </m:e>
                            </m:acc>
                          </m:e>
                          <m:sub>
                            <m:r>
                              <a:rPr lang="en-US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𝐭𝐡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2364" y="6129613"/>
                  <a:ext cx="1176091" cy="387029"/>
                </a:xfrm>
                <a:prstGeom prst="rect">
                  <a:avLst/>
                </a:prstGeom>
                <a:blipFill>
                  <a:blip r:embed="rId6"/>
                  <a:stretch>
                    <a:fillRect b="-4348"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6043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8" grpId="0"/>
      <p:bldP spid="109" grpId="0"/>
      <p:bldP spid="1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Ομάδα 48"/>
          <p:cNvGrpSpPr/>
          <p:nvPr/>
        </p:nvGrpSpPr>
        <p:grpSpPr>
          <a:xfrm>
            <a:off x="5212252" y="1119845"/>
            <a:ext cx="6893155" cy="2818309"/>
            <a:chOff x="5212252" y="1119845"/>
            <a:chExt cx="6893155" cy="2818309"/>
          </a:xfrm>
        </p:grpSpPr>
        <p:grpSp>
          <p:nvGrpSpPr>
            <p:cNvPr id="6" name="Ομάδα 5"/>
            <p:cNvGrpSpPr/>
            <p:nvPr/>
          </p:nvGrpSpPr>
          <p:grpSpPr>
            <a:xfrm>
              <a:off x="5212252" y="1119845"/>
              <a:ext cx="6893155" cy="2818309"/>
              <a:chOff x="3871827" y="1119845"/>
              <a:chExt cx="6893155" cy="2818309"/>
            </a:xfrm>
          </p:grpSpPr>
          <p:sp>
            <p:nvSpPr>
              <p:cNvPr id="7" name="Ορθογώνιο 6"/>
              <p:cNvSpPr/>
              <p:nvPr/>
            </p:nvSpPr>
            <p:spPr>
              <a:xfrm>
                <a:off x="3871827" y="1119845"/>
                <a:ext cx="6893155" cy="281830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" name="Οβάλ 7"/>
              <p:cNvSpPr/>
              <p:nvPr/>
            </p:nvSpPr>
            <p:spPr>
              <a:xfrm>
                <a:off x="4831773" y="1215736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Οβάλ 8"/>
              <p:cNvSpPr/>
              <p:nvPr/>
            </p:nvSpPr>
            <p:spPr>
              <a:xfrm>
                <a:off x="4838699" y="2843653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Οβάλ 9"/>
              <p:cNvSpPr/>
              <p:nvPr/>
            </p:nvSpPr>
            <p:spPr>
              <a:xfrm>
                <a:off x="4835234" y="366108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Οβάλ 10"/>
              <p:cNvSpPr/>
              <p:nvPr/>
            </p:nvSpPr>
            <p:spPr>
              <a:xfrm>
                <a:off x="4831772" y="202623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Οβάλ 11"/>
              <p:cNvSpPr/>
              <p:nvPr/>
            </p:nvSpPr>
            <p:spPr>
              <a:xfrm>
                <a:off x="4028210" y="1222662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Οβάλ 12"/>
              <p:cNvSpPr/>
              <p:nvPr/>
            </p:nvSpPr>
            <p:spPr>
              <a:xfrm>
                <a:off x="4035136" y="2850579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Οβάλ 13"/>
              <p:cNvSpPr/>
              <p:nvPr/>
            </p:nvSpPr>
            <p:spPr>
              <a:xfrm>
                <a:off x="4031671" y="3668006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" name="Οβάλ 14"/>
              <p:cNvSpPr/>
              <p:nvPr/>
            </p:nvSpPr>
            <p:spPr>
              <a:xfrm>
                <a:off x="4028209" y="2033156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Οβάλ 15"/>
              <p:cNvSpPr/>
              <p:nvPr/>
            </p:nvSpPr>
            <p:spPr>
              <a:xfrm>
                <a:off x="5638806" y="1212271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" name="Οβάλ 16"/>
              <p:cNvSpPr/>
              <p:nvPr/>
            </p:nvSpPr>
            <p:spPr>
              <a:xfrm>
                <a:off x="5645732" y="2840188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" name="Οβάλ 17"/>
              <p:cNvSpPr/>
              <p:nvPr/>
            </p:nvSpPr>
            <p:spPr>
              <a:xfrm>
                <a:off x="5642267" y="365761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9" name="Οβάλ 18"/>
              <p:cNvSpPr/>
              <p:nvPr/>
            </p:nvSpPr>
            <p:spPr>
              <a:xfrm>
                <a:off x="5638805" y="202276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" name="Οβάλ 19"/>
              <p:cNvSpPr/>
              <p:nvPr/>
            </p:nvSpPr>
            <p:spPr>
              <a:xfrm>
                <a:off x="10519079" y="1229588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" name="Οβάλ 20"/>
              <p:cNvSpPr/>
              <p:nvPr/>
            </p:nvSpPr>
            <p:spPr>
              <a:xfrm>
                <a:off x="10526005" y="285750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" name="Οβάλ 21"/>
              <p:cNvSpPr/>
              <p:nvPr/>
            </p:nvSpPr>
            <p:spPr>
              <a:xfrm>
                <a:off x="10522540" y="3674932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3" name="Οβάλ 22"/>
              <p:cNvSpPr/>
              <p:nvPr/>
            </p:nvSpPr>
            <p:spPr>
              <a:xfrm>
                <a:off x="10519078" y="2040082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" name="Οβάλ 23"/>
              <p:cNvSpPr/>
              <p:nvPr/>
            </p:nvSpPr>
            <p:spPr>
              <a:xfrm>
                <a:off x="6449298" y="1212271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" name="Οβάλ 24"/>
              <p:cNvSpPr/>
              <p:nvPr/>
            </p:nvSpPr>
            <p:spPr>
              <a:xfrm>
                <a:off x="6456224" y="2840188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6" name="Οβάλ 25"/>
              <p:cNvSpPr/>
              <p:nvPr/>
            </p:nvSpPr>
            <p:spPr>
              <a:xfrm>
                <a:off x="6452759" y="365761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" name="Οβάλ 26"/>
              <p:cNvSpPr/>
              <p:nvPr/>
            </p:nvSpPr>
            <p:spPr>
              <a:xfrm>
                <a:off x="6449297" y="202276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8" name="Οβάλ 27"/>
              <p:cNvSpPr/>
              <p:nvPr/>
            </p:nvSpPr>
            <p:spPr>
              <a:xfrm>
                <a:off x="7256331" y="1208806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" name="Οβάλ 28"/>
              <p:cNvSpPr/>
              <p:nvPr/>
            </p:nvSpPr>
            <p:spPr>
              <a:xfrm>
                <a:off x="7263257" y="2836723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0" name="Οβάλ 29"/>
              <p:cNvSpPr/>
              <p:nvPr/>
            </p:nvSpPr>
            <p:spPr>
              <a:xfrm>
                <a:off x="7259792" y="365415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1" name="Οβάλ 30"/>
              <p:cNvSpPr/>
              <p:nvPr/>
            </p:nvSpPr>
            <p:spPr>
              <a:xfrm>
                <a:off x="7256330" y="201930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2" name="Οβάλ 31"/>
              <p:cNvSpPr/>
              <p:nvPr/>
            </p:nvSpPr>
            <p:spPr>
              <a:xfrm>
                <a:off x="8077216" y="1208806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Οβάλ 32"/>
              <p:cNvSpPr/>
              <p:nvPr/>
            </p:nvSpPr>
            <p:spPr>
              <a:xfrm>
                <a:off x="8084142" y="2836723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4" name="Οβάλ 33"/>
              <p:cNvSpPr/>
              <p:nvPr/>
            </p:nvSpPr>
            <p:spPr>
              <a:xfrm>
                <a:off x="8080677" y="365415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5" name="Οβάλ 34"/>
              <p:cNvSpPr/>
              <p:nvPr/>
            </p:nvSpPr>
            <p:spPr>
              <a:xfrm>
                <a:off x="8077215" y="2019300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6" name="Οβάλ 35"/>
              <p:cNvSpPr/>
              <p:nvPr/>
            </p:nvSpPr>
            <p:spPr>
              <a:xfrm>
                <a:off x="8884249" y="1205341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" name="Οβάλ 36"/>
              <p:cNvSpPr/>
              <p:nvPr/>
            </p:nvSpPr>
            <p:spPr>
              <a:xfrm>
                <a:off x="8891175" y="2833258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" name="Οβάλ 37"/>
              <p:cNvSpPr/>
              <p:nvPr/>
            </p:nvSpPr>
            <p:spPr>
              <a:xfrm>
                <a:off x="8887710" y="365068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" name="Οβάλ 38"/>
              <p:cNvSpPr/>
              <p:nvPr/>
            </p:nvSpPr>
            <p:spPr>
              <a:xfrm>
                <a:off x="8884248" y="201583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" name="Οβάλ 39"/>
              <p:cNvSpPr/>
              <p:nvPr/>
            </p:nvSpPr>
            <p:spPr>
              <a:xfrm>
                <a:off x="9701673" y="1212267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" name="Οβάλ 40"/>
              <p:cNvSpPr/>
              <p:nvPr/>
            </p:nvSpPr>
            <p:spPr>
              <a:xfrm>
                <a:off x="9708599" y="2840185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" name="Οβάλ 41"/>
              <p:cNvSpPr/>
              <p:nvPr/>
            </p:nvSpPr>
            <p:spPr>
              <a:xfrm>
                <a:off x="9705134" y="3657611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" name="Οβάλ 42"/>
              <p:cNvSpPr/>
              <p:nvPr/>
            </p:nvSpPr>
            <p:spPr>
              <a:xfrm>
                <a:off x="9701672" y="2022761"/>
                <a:ext cx="144000" cy="14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47" name="Ευθύγραμμο βέλος σύνδεσης 46"/>
            <p:cNvCxnSpPr/>
            <p:nvPr/>
          </p:nvCxnSpPr>
          <p:spPr>
            <a:xfrm flipH="1">
              <a:off x="5894024" y="2476283"/>
              <a:ext cx="1080000" cy="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6410155" y="2134988"/>
                  <a:ext cx="22602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0155" y="2134988"/>
                  <a:ext cx="226023" cy="345159"/>
                </a:xfrm>
                <a:prstGeom prst="rect">
                  <a:avLst/>
                </a:prstGeom>
                <a:blipFill>
                  <a:blip r:embed="rId2"/>
                  <a:stretch>
                    <a:fillRect l="-29730" r="-40541" b="-140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Κίνηση Ηλεκτρικών Φορτίων μέσα σε Αγωγό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" y="1135357"/>
            <a:ext cx="5039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Ένας αγωγός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μέσα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Ηλεκτρικό Πεδίο</a:t>
            </a:r>
          </a:p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(Θερμική κίνηση και μετατόπιση των ελεύθερων Ηλεκτρονίων)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Οβάλ 43"/>
          <p:cNvSpPr/>
          <p:nvPr/>
        </p:nvSpPr>
        <p:spPr>
          <a:xfrm>
            <a:off x="8260154" y="2368283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21" name="Ομάδα 120"/>
          <p:cNvGrpSpPr/>
          <p:nvPr/>
        </p:nvGrpSpPr>
        <p:grpSpPr>
          <a:xfrm>
            <a:off x="8379171" y="2134988"/>
            <a:ext cx="263933" cy="245732"/>
            <a:chOff x="8379171" y="2134988"/>
            <a:chExt cx="263933" cy="245732"/>
          </a:xfrm>
        </p:grpSpPr>
        <p:cxnSp>
          <p:nvCxnSpPr>
            <p:cNvPr id="111" name="Ευθεία γραμμή σύνδεσης 110"/>
            <p:cNvCxnSpPr>
              <a:endCxn id="125" idx="3"/>
            </p:cNvCxnSpPr>
            <p:nvPr/>
          </p:nvCxnSpPr>
          <p:spPr>
            <a:xfrm flipV="1">
              <a:off x="8379171" y="2236125"/>
              <a:ext cx="216000" cy="1445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Οβάλ 111"/>
            <p:cNvSpPr/>
            <p:nvPr/>
          </p:nvSpPr>
          <p:spPr>
            <a:xfrm>
              <a:off x="8535104" y="213498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29" name="Ομάδα 128"/>
          <p:cNvGrpSpPr/>
          <p:nvPr/>
        </p:nvGrpSpPr>
        <p:grpSpPr>
          <a:xfrm>
            <a:off x="8527247" y="2128577"/>
            <a:ext cx="915079" cy="1564985"/>
            <a:chOff x="8527247" y="2128577"/>
            <a:chExt cx="915079" cy="1564985"/>
          </a:xfrm>
        </p:grpSpPr>
        <p:grpSp>
          <p:nvGrpSpPr>
            <p:cNvPr id="107" name="Ομάδα 106"/>
            <p:cNvGrpSpPr/>
            <p:nvPr/>
          </p:nvGrpSpPr>
          <p:grpSpPr>
            <a:xfrm>
              <a:off x="8550821" y="2227143"/>
              <a:ext cx="891505" cy="1466419"/>
              <a:chOff x="7535180" y="-1296146"/>
              <a:chExt cx="891505" cy="1466419"/>
            </a:xfrm>
          </p:grpSpPr>
          <p:cxnSp>
            <p:nvCxnSpPr>
              <p:cNvPr id="109" name="Ευθεία γραμμή σύνδεσης 108"/>
              <p:cNvCxnSpPr>
                <a:endCxn id="110" idx="5"/>
              </p:cNvCxnSpPr>
              <p:nvPr/>
            </p:nvCxnSpPr>
            <p:spPr>
              <a:xfrm>
                <a:off x="7535180" y="-1296146"/>
                <a:ext cx="875689" cy="145060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Οβάλ 109"/>
              <p:cNvSpPr/>
              <p:nvPr/>
            </p:nvSpPr>
            <p:spPr>
              <a:xfrm>
                <a:off x="8318685" y="62273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25" name="Οβάλ 124"/>
            <p:cNvSpPr/>
            <p:nvPr/>
          </p:nvSpPr>
          <p:spPr>
            <a:xfrm>
              <a:off x="8527247" y="2128577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36" name="Ομάδα 135"/>
          <p:cNvGrpSpPr/>
          <p:nvPr/>
        </p:nvGrpSpPr>
        <p:grpSpPr>
          <a:xfrm>
            <a:off x="9325812" y="2108993"/>
            <a:ext cx="922362" cy="1603047"/>
            <a:chOff x="9325812" y="2108993"/>
            <a:chExt cx="922362" cy="1603047"/>
          </a:xfrm>
        </p:grpSpPr>
        <p:sp>
          <p:nvSpPr>
            <p:cNvPr id="134" name="Οβάλ 133"/>
            <p:cNvSpPr/>
            <p:nvPr/>
          </p:nvSpPr>
          <p:spPr>
            <a:xfrm>
              <a:off x="9325812" y="3586040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5" name="Οβάλ 134"/>
            <p:cNvSpPr/>
            <p:nvPr/>
          </p:nvSpPr>
          <p:spPr>
            <a:xfrm>
              <a:off x="10140174" y="2108993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30" name="Ευθεία γραμμή σύνδεσης 129"/>
            <p:cNvCxnSpPr>
              <a:stCxn id="147" idx="3"/>
            </p:cNvCxnSpPr>
            <p:nvPr/>
          </p:nvCxnSpPr>
          <p:spPr>
            <a:xfrm flipH="1">
              <a:off x="9357856" y="2198541"/>
              <a:ext cx="764918" cy="13818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Ομάδα 147"/>
          <p:cNvGrpSpPr/>
          <p:nvPr/>
        </p:nvGrpSpPr>
        <p:grpSpPr>
          <a:xfrm>
            <a:off x="10104322" y="1350446"/>
            <a:ext cx="218634" cy="866547"/>
            <a:chOff x="10104322" y="1350446"/>
            <a:chExt cx="218634" cy="866547"/>
          </a:xfrm>
        </p:grpSpPr>
        <p:sp>
          <p:nvSpPr>
            <p:cNvPr id="146" name="Οβάλ 145"/>
            <p:cNvSpPr/>
            <p:nvPr/>
          </p:nvSpPr>
          <p:spPr>
            <a:xfrm>
              <a:off x="10214956" y="1350446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7" name="Οβάλ 146"/>
            <p:cNvSpPr/>
            <p:nvPr/>
          </p:nvSpPr>
          <p:spPr>
            <a:xfrm>
              <a:off x="10104322" y="2090993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43" name="Ευθεία γραμμή σύνδεσης 142"/>
            <p:cNvCxnSpPr>
              <a:endCxn id="147" idx="3"/>
            </p:cNvCxnSpPr>
            <p:nvPr/>
          </p:nvCxnSpPr>
          <p:spPr>
            <a:xfrm flipH="1">
              <a:off x="10122774" y="1440906"/>
              <a:ext cx="126134" cy="7576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Ομάδα 152"/>
          <p:cNvGrpSpPr/>
          <p:nvPr/>
        </p:nvGrpSpPr>
        <p:grpSpPr>
          <a:xfrm>
            <a:off x="9477767" y="1353560"/>
            <a:ext cx="837615" cy="1486943"/>
            <a:chOff x="9477767" y="1353560"/>
            <a:chExt cx="837615" cy="1486943"/>
          </a:xfrm>
        </p:grpSpPr>
        <p:cxnSp>
          <p:nvCxnSpPr>
            <p:cNvPr id="149" name="Ευθεία γραμμή σύνδεσης 148"/>
            <p:cNvCxnSpPr/>
            <p:nvPr/>
          </p:nvCxnSpPr>
          <p:spPr>
            <a:xfrm flipH="1">
              <a:off x="9496567" y="1451914"/>
              <a:ext cx="733020" cy="1280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Οβάλ 150"/>
            <p:cNvSpPr/>
            <p:nvPr/>
          </p:nvSpPr>
          <p:spPr>
            <a:xfrm>
              <a:off x="9477767" y="2732503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" name="Οβάλ 151"/>
            <p:cNvSpPr/>
            <p:nvPr/>
          </p:nvSpPr>
          <p:spPr>
            <a:xfrm>
              <a:off x="10189382" y="1353560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68" name="Ομάδα 167"/>
          <p:cNvGrpSpPr/>
          <p:nvPr/>
        </p:nvGrpSpPr>
        <p:grpSpPr>
          <a:xfrm>
            <a:off x="9355847" y="2139925"/>
            <a:ext cx="231926" cy="720864"/>
            <a:chOff x="9355847" y="2139925"/>
            <a:chExt cx="231926" cy="720864"/>
          </a:xfrm>
        </p:grpSpPr>
        <p:cxnSp>
          <p:nvCxnSpPr>
            <p:cNvPr id="157" name="Ευθεία γραμμή σύνδεσης 156"/>
            <p:cNvCxnSpPr/>
            <p:nvPr/>
          </p:nvCxnSpPr>
          <p:spPr>
            <a:xfrm>
              <a:off x="9355847" y="2180019"/>
              <a:ext cx="146792" cy="55248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Οβάλ 161"/>
            <p:cNvSpPr/>
            <p:nvPr/>
          </p:nvSpPr>
          <p:spPr>
            <a:xfrm>
              <a:off x="9403730" y="213992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6" name="Οβάλ 165"/>
            <p:cNvSpPr/>
            <p:nvPr/>
          </p:nvSpPr>
          <p:spPr>
            <a:xfrm>
              <a:off x="9461773" y="2734789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76" name="Ομάδα 175"/>
          <p:cNvGrpSpPr/>
          <p:nvPr/>
        </p:nvGrpSpPr>
        <p:grpSpPr>
          <a:xfrm>
            <a:off x="8718254" y="1330728"/>
            <a:ext cx="787372" cy="925860"/>
            <a:chOff x="8718254" y="1330728"/>
            <a:chExt cx="787372" cy="925860"/>
          </a:xfrm>
        </p:grpSpPr>
        <p:cxnSp>
          <p:nvCxnSpPr>
            <p:cNvPr id="169" name="Ευθεία γραμμή σύνδεσης 168"/>
            <p:cNvCxnSpPr/>
            <p:nvPr/>
          </p:nvCxnSpPr>
          <p:spPr>
            <a:xfrm>
              <a:off x="8761232" y="1404455"/>
              <a:ext cx="591628" cy="7891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Οβάλ 173"/>
            <p:cNvSpPr/>
            <p:nvPr/>
          </p:nvSpPr>
          <p:spPr>
            <a:xfrm>
              <a:off x="8718254" y="133072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5" name="Οβάλ 174"/>
            <p:cNvSpPr/>
            <p:nvPr/>
          </p:nvSpPr>
          <p:spPr>
            <a:xfrm>
              <a:off x="9379626" y="2130588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83" name="Ομάδα 182"/>
          <p:cNvGrpSpPr/>
          <p:nvPr/>
        </p:nvGrpSpPr>
        <p:grpSpPr>
          <a:xfrm>
            <a:off x="8706291" y="1277341"/>
            <a:ext cx="713228" cy="167432"/>
            <a:chOff x="8706291" y="1277341"/>
            <a:chExt cx="713228" cy="167432"/>
          </a:xfrm>
        </p:grpSpPr>
        <p:cxnSp>
          <p:nvCxnSpPr>
            <p:cNvPr id="177" name="Ευθεία γραμμή σύνδεσης 176"/>
            <p:cNvCxnSpPr>
              <a:stCxn id="182" idx="4"/>
            </p:cNvCxnSpPr>
            <p:nvPr/>
          </p:nvCxnSpPr>
          <p:spPr>
            <a:xfrm flipV="1">
              <a:off x="8769291" y="1380504"/>
              <a:ext cx="565035" cy="642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Οβάλ 180"/>
            <p:cNvSpPr/>
            <p:nvPr/>
          </p:nvSpPr>
          <p:spPr>
            <a:xfrm>
              <a:off x="9311519" y="1277341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2" name="Οβάλ 181"/>
            <p:cNvSpPr/>
            <p:nvPr/>
          </p:nvSpPr>
          <p:spPr>
            <a:xfrm>
              <a:off x="8706291" y="1318773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96" name="Ομάδα 195"/>
          <p:cNvGrpSpPr/>
          <p:nvPr/>
        </p:nvGrpSpPr>
        <p:grpSpPr>
          <a:xfrm>
            <a:off x="9301888" y="1263874"/>
            <a:ext cx="924185" cy="1688048"/>
            <a:chOff x="9301888" y="1263874"/>
            <a:chExt cx="924185" cy="1688048"/>
          </a:xfrm>
        </p:grpSpPr>
        <p:cxnSp>
          <p:nvCxnSpPr>
            <p:cNvPr id="185" name="Ευθεία γραμμή σύνδεσης 184"/>
            <p:cNvCxnSpPr>
              <a:stCxn id="181" idx="3"/>
              <a:endCxn id="205" idx="3"/>
            </p:cNvCxnSpPr>
            <p:nvPr/>
          </p:nvCxnSpPr>
          <p:spPr>
            <a:xfrm>
              <a:off x="9327335" y="1369525"/>
              <a:ext cx="790706" cy="15663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Οβάλ 190"/>
            <p:cNvSpPr/>
            <p:nvPr/>
          </p:nvSpPr>
          <p:spPr>
            <a:xfrm>
              <a:off x="10118073" y="2843922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5" name="Οβάλ 194"/>
            <p:cNvSpPr/>
            <p:nvPr/>
          </p:nvSpPr>
          <p:spPr>
            <a:xfrm>
              <a:off x="9301888" y="1263874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06" name="Ομάδα 205"/>
          <p:cNvGrpSpPr/>
          <p:nvPr/>
        </p:nvGrpSpPr>
        <p:grpSpPr>
          <a:xfrm>
            <a:off x="10099589" y="2828294"/>
            <a:ext cx="244875" cy="815190"/>
            <a:chOff x="10099589" y="2828294"/>
            <a:chExt cx="244875" cy="815190"/>
          </a:xfrm>
        </p:grpSpPr>
        <p:cxnSp>
          <p:nvCxnSpPr>
            <p:cNvPr id="198" name="Ευθεία γραμμή σύνδεσης 197"/>
            <p:cNvCxnSpPr>
              <a:stCxn id="205" idx="2"/>
            </p:cNvCxnSpPr>
            <p:nvPr/>
          </p:nvCxnSpPr>
          <p:spPr>
            <a:xfrm>
              <a:off x="10099589" y="2891294"/>
              <a:ext cx="169367" cy="6457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Οβάλ 203"/>
            <p:cNvSpPr/>
            <p:nvPr/>
          </p:nvSpPr>
          <p:spPr>
            <a:xfrm>
              <a:off x="10236464" y="3535484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5" name="Οβάλ 204"/>
            <p:cNvSpPr/>
            <p:nvPr/>
          </p:nvSpPr>
          <p:spPr>
            <a:xfrm>
              <a:off x="10099589" y="2828294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0" name="Ομάδα 219"/>
          <p:cNvGrpSpPr/>
          <p:nvPr/>
        </p:nvGrpSpPr>
        <p:grpSpPr>
          <a:xfrm>
            <a:off x="10216831" y="2866435"/>
            <a:ext cx="838373" cy="777616"/>
            <a:chOff x="10216831" y="2866435"/>
            <a:chExt cx="838373" cy="777616"/>
          </a:xfrm>
        </p:grpSpPr>
        <p:cxnSp>
          <p:nvCxnSpPr>
            <p:cNvPr id="212" name="Ευθεία γραμμή σύνδεσης 211"/>
            <p:cNvCxnSpPr>
              <a:stCxn id="224" idx="2"/>
            </p:cNvCxnSpPr>
            <p:nvPr/>
          </p:nvCxnSpPr>
          <p:spPr>
            <a:xfrm flipH="1">
              <a:off x="10284928" y="2923806"/>
              <a:ext cx="633032" cy="60807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Οβάλ 214"/>
            <p:cNvSpPr/>
            <p:nvPr/>
          </p:nvSpPr>
          <p:spPr>
            <a:xfrm>
              <a:off x="10947204" y="286643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9" name="Οβάλ 218"/>
            <p:cNvSpPr/>
            <p:nvPr/>
          </p:nvSpPr>
          <p:spPr>
            <a:xfrm>
              <a:off x="10216831" y="3518051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6" name="Ομάδα 225"/>
          <p:cNvGrpSpPr/>
          <p:nvPr/>
        </p:nvGrpSpPr>
        <p:grpSpPr>
          <a:xfrm>
            <a:off x="10902993" y="2173485"/>
            <a:ext cx="269545" cy="813321"/>
            <a:chOff x="10902993" y="2173485"/>
            <a:chExt cx="269545" cy="813321"/>
          </a:xfrm>
        </p:grpSpPr>
        <p:cxnSp>
          <p:nvCxnSpPr>
            <p:cNvPr id="221" name="Ευθεία γραμμή σύνδεσης 220"/>
            <p:cNvCxnSpPr/>
            <p:nvPr/>
          </p:nvCxnSpPr>
          <p:spPr>
            <a:xfrm flipH="1">
              <a:off x="10902993" y="2259183"/>
              <a:ext cx="204859" cy="67665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Οβάλ 223"/>
            <p:cNvSpPr/>
            <p:nvPr/>
          </p:nvSpPr>
          <p:spPr>
            <a:xfrm>
              <a:off x="10917960" y="2860806"/>
              <a:ext cx="126000" cy="126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5" name="Οβάλ 224"/>
            <p:cNvSpPr/>
            <p:nvPr/>
          </p:nvSpPr>
          <p:spPr>
            <a:xfrm>
              <a:off x="11064538" y="2173485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" name="Ορθογώνιο 2"/>
          <p:cNvSpPr/>
          <p:nvPr/>
        </p:nvSpPr>
        <p:spPr>
          <a:xfrm>
            <a:off x="117190" y="2244963"/>
            <a:ext cx="5091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Τα Ελεύθερα Ηλεκτρόνια έχουν θερμική ταχύτητα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0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λόγω θερμοκρασία και ταχύτητα ολίσθησης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λόγω ηλεκτρικών δυνάμεων.</a:t>
            </a:r>
            <a:endParaRPr lang="el-GR" dirty="0"/>
          </a:p>
        </p:txBody>
      </p:sp>
      <p:grpSp>
        <p:nvGrpSpPr>
          <p:cNvPr id="84" name="Ομάδα 83"/>
          <p:cNvGrpSpPr/>
          <p:nvPr/>
        </p:nvGrpSpPr>
        <p:grpSpPr>
          <a:xfrm>
            <a:off x="110369" y="3351766"/>
            <a:ext cx="4301964" cy="803092"/>
            <a:chOff x="110369" y="3351766"/>
            <a:chExt cx="4301964" cy="803092"/>
          </a:xfrm>
        </p:grpSpPr>
        <p:sp>
          <p:nvSpPr>
            <p:cNvPr id="45" name="Ορθογώνιο 44"/>
            <p:cNvSpPr/>
            <p:nvPr/>
          </p:nvSpPr>
          <p:spPr>
            <a:xfrm>
              <a:off x="110369" y="3351766"/>
              <a:ext cx="43019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Ολική ταχύτητα Ελεύθερων 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Ηλεκτρονίων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118106" y="3818932"/>
                  <a:ext cx="2274725" cy="33592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</m:acc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𝐭𝐡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106" y="3818932"/>
                  <a:ext cx="2274725" cy="335926"/>
                </a:xfrm>
                <a:prstGeom prst="rect">
                  <a:avLst/>
                </a:prstGeom>
                <a:blipFill>
                  <a:blip r:embed="rId3"/>
                  <a:stretch>
                    <a:fillRect l="-1337" t="-21429" r="-16578" b="-303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" name="Ομάδα 70"/>
          <p:cNvGrpSpPr/>
          <p:nvPr/>
        </p:nvGrpSpPr>
        <p:grpSpPr>
          <a:xfrm>
            <a:off x="11047024" y="2169107"/>
            <a:ext cx="418431" cy="321824"/>
            <a:chOff x="11047024" y="2169107"/>
            <a:chExt cx="418431" cy="321824"/>
          </a:xfrm>
        </p:grpSpPr>
        <p:cxnSp>
          <p:nvCxnSpPr>
            <p:cNvPr id="117" name="Ευθεία γραμμή σύνδεσης 116"/>
            <p:cNvCxnSpPr/>
            <p:nvPr/>
          </p:nvCxnSpPr>
          <p:spPr>
            <a:xfrm flipH="1" flipV="1">
              <a:off x="11107853" y="2310243"/>
              <a:ext cx="249602" cy="9363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Ομάδα 69"/>
            <p:cNvGrpSpPr/>
            <p:nvPr/>
          </p:nvGrpSpPr>
          <p:grpSpPr>
            <a:xfrm>
              <a:off x="11047024" y="2169107"/>
              <a:ext cx="418431" cy="321824"/>
              <a:chOff x="11047024" y="2169107"/>
              <a:chExt cx="418431" cy="321824"/>
            </a:xfrm>
          </p:grpSpPr>
          <p:sp>
            <p:nvSpPr>
              <p:cNvPr id="118" name="Οβάλ 117"/>
              <p:cNvSpPr/>
              <p:nvPr/>
            </p:nvSpPr>
            <p:spPr>
              <a:xfrm>
                <a:off x="11357455" y="2382931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2" name="Οβάλ 121"/>
              <p:cNvSpPr/>
              <p:nvPr/>
            </p:nvSpPr>
            <p:spPr>
              <a:xfrm>
                <a:off x="11047024" y="2169107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Ορθογώνιο 72"/>
              <p:cNvSpPr/>
              <p:nvPr/>
            </p:nvSpPr>
            <p:spPr>
              <a:xfrm>
                <a:off x="84239" y="4418510"/>
                <a:ext cx="3560269" cy="4513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</m:acc>
                            </m:e>
                          </m:d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l-GR" b="1" i="1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𝐭𝐡</m:t>
                                  </m:r>
                                </m:sub>
                              </m:sSub>
                            </m:e>
                          </m:d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b>
                              </m:sSub>
                            </m:e>
                          </m:d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d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3" name="Ορθογώνιο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39" y="4418510"/>
                <a:ext cx="3560269" cy="451342"/>
              </a:xfrm>
              <a:prstGeom prst="rect">
                <a:avLst/>
              </a:prstGeom>
              <a:blipFill>
                <a:blip r:embed="rId4"/>
                <a:stretch>
                  <a:fillRect b="-108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Ομάδα 78"/>
          <p:cNvGrpSpPr/>
          <p:nvPr/>
        </p:nvGrpSpPr>
        <p:grpSpPr>
          <a:xfrm>
            <a:off x="130640" y="4418510"/>
            <a:ext cx="1209785" cy="1071635"/>
            <a:chOff x="130640" y="4418510"/>
            <a:chExt cx="1209785" cy="1071635"/>
          </a:xfrm>
        </p:grpSpPr>
        <p:cxnSp>
          <p:nvCxnSpPr>
            <p:cNvPr id="75" name="Ευθεία γραμμή σύνδεσης 74"/>
            <p:cNvCxnSpPr/>
            <p:nvPr/>
          </p:nvCxnSpPr>
          <p:spPr>
            <a:xfrm flipV="1">
              <a:off x="867508" y="4418510"/>
              <a:ext cx="472917" cy="451342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Ορθογώνιο 77"/>
                <p:cNvSpPr/>
                <p:nvPr/>
              </p:nvSpPr>
              <p:spPr>
                <a:xfrm>
                  <a:off x="130640" y="5090612"/>
                  <a:ext cx="1176091" cy="3995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b="1" i="1">
                                            <a:solidFill>
                                              <a:srgbClr val="FF0000"/>
                                            </a:solidFill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l-GR" b="1" i="1">
                                            <a:solidFill>
                                              <a:srgbClr val="FF0000"/>
                                            </a:solidFill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𝝊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𝐭𝐡</m:t>
                                    </m:r>
                                  </m:sub>
                                </m:sSub>
                              </m:e>
                            </m:d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8" name="Ορθογώνιο 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640" y="5090612"/>
                  <a:ext cx="1176091" cy="399533"/>
                </a:xfrm>
                <a:prstGeom prst="rect">
                  <a:avLst/>
                </a:prstGeom>
                <a:blipFill>
                  <a:blip r:embed="rId5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2" name="Ομάδα 81"/>
          <p:cNvGrpSpPr/>
          <p:nvPr/>
        </p:nvGrpSpPr>
        <p:grpSpPr>
          <a:xfrm>
            <a:off x="119942" y="4430234"/>
            <a:ext cx="5244304" cy="2067880"/>
            <a:chOff x="119942" y="4430234"/>
            <a:chExt cx="5244304" cy="2067880"/>
          </a:xfrm>
        </p:grpSpPr>
        <p:cxnSp>
          <p:nvCxnSpPr>
            <p:cNvPr id="131" name="Ευθεία γραμμή σύνδεσης 130"/>
            <p:cNvCxnSpPr/>
            <p:nvPr/>
          </p:nvCxnSpPr>
          <p:spPr>
            <a:xfrm flipV="1">
              <a:off x="2473568" y="4430234"/>
              <a:ext cx="472917" cy="451342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Ομάδα 80"/>
            <p:cNvGrpSpPr/>
            <p:nvPr/>
          </p:nvGrpSpPr>
          <p:grpSpPr>
            <a:xfrm>
              <a:off x="119942" y="5667117"/>
              <a:ext cx="5244304" cy="830997"/>
              <a:chOff x="119942" y="5667117"/>
              <a:chExt cx="5244304" cy="830997"/>
            </a:xfrm>
          </p:grpSpPr>
          <p:sp>
            <p:nvSpPr>
              <p:cNvPr id="137" name="Ορθογώνιο 136"/>
              <p:cNvSpPr/>
              <p:nvPr/>
            </p:nvSpPr>
            <p:spPr>
              <a:xfrm>
                <a:off x="119942" y="5667117"/>
                <a:ext cx="4118162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Ελεύθερο Ηλεκτρόνιο μετατοπίζεται μόνο παράλληλα με το φορέα του διανύσματος της ένταση του ηλεκτρικού πεδίου</a:t>
                </a:r>
                <a:endParaRPr lang="el-GR" sz="16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Ορθογώνιο 79"/>
                  <p:cNvSpPr/>
                  <p:nvPr/>
                </p:nvSpPr>
                <p:spPr>
                  <a:xfrm>
                    <a:off x="4238104" y="5861041"/>
                    <a:ext cx="1126142" cy="45134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̅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acc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80" name="Ορθογώνιο 7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38104" y="5861041"/>
                    <a:ext cx="1126142" cy="45134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1081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85" name="Ομάδα 84"/>
          <p:cNvGrpSpPr/>
          <p:nvPr/>
        </p:nvGrpSpPr>
        <p:grpSpPr>
          <a:xfrm>
            <a:off x="5459482" y="4489691"/>
            <a:ext cx="2553416" cy="1944000"/>
            <a:chOff x="5459482" y="4489691"/>
            <a:chExt cx="2553416" cy="1944000"/>
          </a:xfrm>
        </p:grpSpPr>
        <p:sp>
          <p:nvSpPr>
            <p:cNvPr id="138" name="Δεξί άγκιστρο 137"/>
            <p:cNvSpPr/>
            <p:nvPr/>
          </p:nvSpPr>
          <p:spPr>
            <a:xfrm>
              <a:off x="5459482" y="4489691"/>
              <a:ext cx="473725" cy="1944000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Ορθογώνιο 138"/>
                <p:cNvSpPr/>
                <p:nvPr/>
              </p:nvSpPr>
              <p:spPr>
                <a:xfrm>
                  <a:off x="5935150" y="5257075"/>
                  <a:ext cx="2077748" cy="3995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d>
                              <m:d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e>
                                </m:acc>
                              </m:e>
                            </m:d>
                          </m:e>
                        </m:acc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̅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l-GR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b>
                                </m:sSub>
                              </m:e>
                            </m:d>
                          </m:e>
                        </m:acc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̂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𝒊</m:t>
                            </m:r>
                          </m:e>
                        </m:acc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 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39" name="Ορθογώνιο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5150" y="5257075"/>
                  <a:ext cx="2077748" cy="399533"/>
                </a:xfrm>
                <a:prstGeom prst="rect">
                  <a:avLst/>
                </a:prstGeom>
                <a:blipFill>
                  <a:blip r:embed="rId7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3" name="Ορθογώνιο 82"/>
          <p:cNvSpPr/>
          <p:nvPr/>
        </p:nvSpPr>
        <p:spPr>
          <a:xfrm>
            <a:off x="5989419" y="5716071"/>
            <a:ext cx="507511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ταχύτητα ολίσθησης ελεύθερων ηλεκτρονίων</a:t>
            </a:r>
          </a:p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παρουσία ηλεκτρικού πεδίου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504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3" grpId="0"/>
      <p:bldP spid="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Κίνηση Ηλεκτρικών Φορτίων μέσα σε Αγωγό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8" name="Ομάδα 117"/>
          <p:cNvGrpSpPr/>
          <p:nvPr/>
        </p:nvGrpSpPr>
        <p:grpSpPr>
          <a:xfrm>
            <a:off x="5212252" y="1119845"/>
            <a:ext cx="6893155" cy="2818309"/>
            <a:chOff x="5212252" y="1119845"/>
            <a:chExt cx="6893155" cy="2818309"/>
          </a:xfrm>
        </p:grpSpPr>
        <p:grpSp>
          <p:nvGrpSpPr>
            <p:cNvPr id="4" name="Ομάδα 3"/>
            <p:cNvGrpSpPr/>
            <p:nvPr/>
          </p:nvGrpSpPr>
          <p:grpSpPr>
            <a:xfrm>
              <a:off x="5212252" y="1119845"/>
              <a:ext cx="6893155" cy="2818309"/>
              <a:chOff x="5212252" y="1119845"/>
              <a:chExt cx="6893155" cy="2818309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5212252" y="1119845"/>
                <a:ext cx="6893155" cy="2818309"/>
                <a:chOff x="3871827" y="1119845"/>
                <a:chExt cx="6893155" cy="2818309"/>
              </a:xfrm>
            </p:grpSpPr>
            <p:sp>
              <p:nvSpPr>
                <p:cNvPr id="8" name="Ορθογώνιο 7"/>
                <p:cNvSpPr/>
                <p:nvPr/>
              </p:nvSpPr>
              <p:spPr>
                <a:xfrm>
                  <a:off x="3871827" y="1119845"/>
                  <a:ext cx="6893155" cy="2818309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Οβάλ 8"/>
                <p:cNvSpPr/>
                <p:nvPr/>
              </p:nvSpPr>
              <p:spPr>
                <a:xfrm>
                  <a:off x="4831773" y="1215736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" name="Οβάλ 9"/>
                <p:cNvSpPr/>
                <p:nvPr/>
              </p:nvSpPr>
              <p:spPr>
                <a:xfrm>
                  <a:off x="4838699" y="2843653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1" name="Οβάλ 10"/>
                <p:cNvSpPr/>
                <p:nvPr/>
              </p:nvSpPr>
              <p:spPr>
                <a:xfrm>
                  <a:off x="4835234" y="366108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" name="Οβάλ 11"/>
                <p:cNvSpPr/>
                <p:nvPr/>
              </p:nvSpPr>
              <p:spPr>
                <a:xfrm>
                  <a:off x="4831772" y="202623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" name="Οβάλ 12"/>
                <p:cNvSpPr/>
                <p:nvPr/>
              </p:nvSpPr>
              <p:spPr>
                <a:xfrm>
                  <a:off x="4028210" y="1222662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" name="Οβάλ 13"/>
                <p:cNvSpPr/>
                <p:nvPr/>
              </p:nvSpPr>
              <p:spPr>
                <a:xfrm>
                  <a:off x="4035136" y="2850579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5" name="Οβάλ 14"/>
                <p:cNvSpPr/>
                <p:nvPr/>
              </p:nvSpPr>
              <p:spPr>
                <a:xfrm>
                  <a:off x="4031671" y="3668006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6" name="Οβάλ 15"/>
                <p:cNvSpPr/>
                <p:nvPr/>
              </p:nvSpPr>
              <p:spPr>
                <a:xfrm>
                  <a:off x="4028209" y="2033156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" name="Οβάλ 16"/>
                <p:cNvSpPr/>
                <p:nvPr/>
              </p:nvSpPr>
              <p:spPr>
                <a:xfrm>
                  <a:off x="5638806" y="1212271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" name="Οβάλ 17"/>
                <p:cNvSpPr/>
                <p:nvPr/>
              </p:nvSpPr>
              <p:spPr>
                <a:xfrm>
                  <a:off x="5645732" y="2840188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" name="Οβάλ 18"/>
                <p:cNvSpPr/>
                <p:nvPr/>
              </p:nvSpPr>
              <p:spPr>
                <a:xfrm>
                  <a:off x="5642267" y="365761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" name="Οβάλ 19"/>
                <p:cNvSpPr/>
                <p:nvPr/>
              </p:nvSpPr>
              <p:spPr>
                <a:xfrm>
                  <a:off x="5638805" y="202276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" name="Οβάλ 20"/>
                <p:cNvSpPr/>
                <p:nvPr/>
              </p:nvSpPr>
              <p:spPr>
                <a:xfrm>
                  <a:off x="10519079" y="1229588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" name="Οβάλ 21"/>
                <p:cNvSpPr/>
                <p:nvPr/>
              </p:nvSpPr>
              <p:spPr>
                <a:xfrm>
                  <a:off x="10526005" y="285750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" name="Οβάλ 22"/>
                <p:cNvSpPr/>
                <p:nvPr/>
              </p:nvSpPr>
              <p:spPr>
                <a:xfrm>
                  <a:off x="10522540" y="3674932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" name="Οβάλ 23"/>
                <p:cNvSpPr/>
                <p:nvPr/>
              </p:nvSpPr>
              <p:spPr>
                <a:xfrm>
                  <a:off x="10519078" y="2040082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" name="Οβάλ 24"/>
                <p:cNvSpPr/>
                <p:nvPr/>
              </p:nvSpPr>
              <p:spPr>
                <a:xfrm>
                  <a:off x="6449298" y="1212271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" name="Οβάλ 25"/>
                <p:cNvSpPr/>
                <p:nvPr/>
              </p:nvSpPr>
              <p:spPr>
                <a:xfrm>
                  <a:off x="6456224" y="2840188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" name="Οβάλ 26"/>
                <p:cNvSpPr/>
                <p:nvPr/>
              </p:nvSpPr>
              <p:spPr>
                <a:xfrm>
                  <a:off x="6452759" y="365761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" name="Οβάλ 27"/>
                <p:cNvSpPr/>
                <p:nvPr/>
              </p:nvSpPr>
              <p:spPr>
                <a:xfrm>
                  <a:off x="6449297" y="202276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" name="Οβάλ 28"/>
                <p:cNvSpPr/>
                <p:nvPr/>
              </p:nvSpPr>
              <p:spPr>
                <a:xfrm>
                  <a:off x="7256331" y="1208806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" name="Οβάλ 29"/>
                <p:cNvSpPr/>
                <p:nvPr/>
              </p:nvSpPr>
              <p:spPr>
                <a:xfrm>
                  <a:off x="7263257" y="2836723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" name="Οβάλ 30"/>
                <p:cNvSpPr/>
                <p:nvPr/>
              </p:nvSpPr>
              <p:spPr>
                <a:xfrm>
                  <a:off x="7259792" y="365415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" name="Οβάλ 31"/>
                <p:cNvSpPr/>
                <p:nvPr/>
              </p:nvSpPr>
              <p:spPr>
                <a:xfrm>
                  <a:off x="7256330" y="201930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" name="Οβάλ 32"/>
                <p:cNvSpPr/>
                <p:nvPr/>
              </p:nvSpPr>
              <p:spPr>
                <a:xfrm>
                  <a:off x="8077216" y="1208806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" name="Οβάλ 33"/>
                <p:cNvSpPr/>
                <p:nvPr/>
              </p:nvSpPr>
              <p:spPr>
                <a:xfrm>
                  <a:off x="8084142" y="2836723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" name="Οβάλ 34"/>
                <p:cNvSpPr/>
                <p:nvPr/>
              </p:nvSpPr>
              <p:spPr>
                <a:xfrm>
                  <a:off x="8080677" y="365415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" name="Οβάλ 35"/>
                <p:cNvSpPr/>
                <p:nvPr/>
              </p:nvSpPr>
              <p:spPr>
                <a:xfrm>
                  <a:off x="8077215" y="2019300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7" name="Οβάλ 36"/>
                <p:cNvSpPr/>
                <p:nvPr/>
              </p:nvSpPr>
              <p:spPr>
                <a:xfrm>
                  <a:off x="8884249" y="1205341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" name="Οβάλ 37"/>
                <p:cNvSpPr/>
                <p:nvPr/>
              </p:nvSpPr>
              <p:spPr>
                <a:xfrm>
                  <a:off x="8891175" y="2833258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" name="Οβάλ 38"/>
                <p:cNvSpPr/>
                <p:nvPr/>
              </p:nvSpPr>
              <p:spPr>
                <a:xfrm>
                  <a:off x="8887710" y="365068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" name="Οβάλ 39"/>
                <p:cNvSpPr/>
                <p:nvPr/>
              </p:nvSpPr>
              <p:spPr>
                <a:xfrm>
                  <a:off x="8884248" y="201583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1" name="Οβάλ 40"/>
                <p:cNvSpPr/>
                <p:nvPr/>
              </p:nvSpPr>
              <p:spPr>
                <a:xfrm>
                  <a:off x="9701673" y="1212267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" name="Οβάλ 41"/>
                <p:cNvSpPr/>
                <p:nvPr/>
              </p:nvSpPr>
              <p:spPr>
                <a:xfrm>
                  <a:off x="9708599" y="2840185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3" name="Οβάλ 42"/>
                <p:cNvSpPr/>
                <p:nvPr/>
              </p:nvSpPr>
              <p:spPr>
                <a:xfrm>
                  <a:off x="9705134" y="3657611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" name="Οβάλ 43"/>
                <p:cNvSpPr/>
                <p:nvPr/>
              </p:nvSpPr>
              <p:spPr>
                <a:xfrm>
                  <a:off x="9701672" y="2022761"/>
                  <a:ext cx="144000" cy="14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6" name="Ευθύγραμμο βέλος σύνδεσης 5"/>
              <p:cNvCxnSpPr/>
              <p:nvPr/>
            </p:nvCxnSpPr>
            <p:spPr>
              <a:xfrm flipH="1">
                <a:off x="5894024" y="2476283"/>
                <a:ext cx="1080000" cy="0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6410155" y="2134988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sz="20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10155" y="2134988"/>
                    <a:ext cx="226023" cy="34515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29730" r="-40541" b="-1403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47" name="Οβάλ 46"/>
            <p:cNvSpPr/>
            <p:nvPr/>
          </p:nvSpPr>
          <p:spPr>
            <a:xfrm>
              <a:off x="8260154" y="2368283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8" name="Ομάδα 47"/>
            <p:cNvGrpSpPr/>
            <p:nvPr/>
          </p:nvGrpSpPr>
          <p:grpSpPr>
            <a:xfrm>
              <a:off x="8379171" y="2134988"/>
              <a:ext cx="263933" cy="245732"/>
              <a:chOff x="8379171" y="2134988"/>
              <a:chExt cx="263933" cy="245732"/>
            </a:xfrm>
          </p:grpSpPr>
          <p:cxnSp>
            <p:nvCxnSpPr>
              <p:cNvPr id="49" name="Ευθεία γραμμή σύνδεσης 48"/>
              <p:cNvCxnSpPr>
                <a:endCxn id="53" idx="3"/>
              </p:cNvCxnSpPr>
              <p:nvPr/>
            </p:nvCxnSpPr>
            <p:spPr>
              <a:xfrm flipV="1">
                <a:off x="8379171" y="2236125"/>
                <a:ext cx="216000" cy="14459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Οβάλ 49"/>
              <p:cNvSpPr/>
              <p:nvPr/>
            </p:nvSpPr>
            <p:spPr>
              <a:xfrm>
                <a:off x="8535104" y="2134988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1" name="Ομάδα 50"/>
            <p:cNvGrpSpPr/>
            <p:nvPr/>
          </p:nvGrpSpPr>
          <p:grpSpPr>
            <a:xfrm>
              <a:off x="8527247" y="2128577"/>
              <a:ext cx="915079" cy="1564985"/>
              <a:chOff x="8527247" y="2128577"/>
              <a:chExt cx="915079" cy="1564985"/>
            </a:xfrm>
          </p:grpSpPr>
          <p:grpSp>
            <p:nvGrpSpPr>
              <p:cNvPr id="52" name="Ομάδα 51"/>
              <p:cNvGrpSpPr/>
              <p:nvPr/>
            </p:nvGrpSpPr>
            <p:grpSpPr>
              <a:xfrm>
                <a:off x="8550821" y="2227143"/>
                <a:ext cx="891505" cy="1466419"/>
                <a:chOff x="7535180" y="-1296146"/>
                <a:chExt cx="891505" cy="1466419"/>
              </a:xfrm>
            </p:grpSpPr>
            <p:cxnSp>
              <p:nvCxnSpPr>
                <p:cNvPr id="54" name="Ευθεία γραμμή σύνδεσης 53"/>
                <p:cNvCxnSpPr>
                  <a:endCxn id="55" idx="5"/>
                </p:cNvCxnSpPr>
                <p:nvPr/>
              </p:nvCxnSpPr>
              <p:spPr>
                <a:xfrm>
                  <a:off x="7535180" y="-1296146"/>
                  <a:ext cx="875689" cy="145060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" name="Οβάλ 54"/>
                <p:cNvSpPr/>
                <p:nvPr/>
              </p:nvSpPr>
              <p:spPr>
                <a:xfrm>
                  <a:off x="8318685" y="62273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3" name="Οβάλ 52"/>
              <p:cNvSpPr/>
              <p:nvPr/>
            </p:nvSpPr>
            <p:spPr>
              <a:xfrm>
                <a:off x="8527247" y="2128577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" name="Ομάδα 55"/>
            <p:cNvGrpSpPr/>
            <p:nvPr/>
          </p:nvGrpSpPr>
          <p:grpSpPr>
            <a:xfrm>
              <a:off x="9325812" y="2108993"/>
              <a:ext cx="922362" cy="1603047"/>
              <a:chOff x="9325812" y="2108993"/>
              <a:chExt cx="922362" cy="1603047"/>
            </a:xfrm>
          </p:grpSpPr>
          <p:sp>
            <p:nvSpPr>
              <p:cNvPr id="57" name="Οβάλ 56"/>
              <p:cNvSpPr/>
              <p:nvPr/>
            </p:nvSpPr>
            <p:spPr>
              <a:xfrm>
                <a:off x="9325812" y="3586040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" name="Οβάλ 57"/>
              <p:cNvSpPr/>
              <p:nvPr/>
            </p:nvSpPr>
            <p:spPr>
              <a:xfrm>
                <a:off x="10140174" y="2108993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59" name="Ευθεία γραμμή σύνδεσης 58"/>
              <p:cNvCxnSpPr>
                <a:stCxn id="62" idx="3"/>
              </p:cNvCxnSpPr>
              <p:nvPr/>
            </p:nvCxnSpPr>
            <p:spPr>
              <a:xfrm flipH="1">
                <a:off x="9357856" y="2198541"/>
                <a:ext cx="764918" cy="138181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Ομάδα 59"/>
            <p:cNvGrpSpPr/>
            <p:nvPr/>
          </p:nvGrpSpPr>
          <p:grpSpPr>
            <a:xfrm>
              <a:off x="10104322" y="1350446"/>
              <a:ext cx="218634" cy="866547"/>
              <a:chOff x="10104322" y="1350446"/>
              <a:chExt cx="218634" cy="866547"/>
            </a:xfrm>
          </p:grpSpPr>
          <p:sp>
            <p:nvSpPr>
              <p:cNvPr id="61" name="Οβάλ 60"/>
              <p:cNvSpPr/>
              <p:nvPr/>
            </p:nvSpPr>
            <p:spPr>
              <a:xfrm>
                <a:off x="10214956" y="1350446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" name="Οβάλ 61"/>
              <p:cNvSpPr/>
              <p:nvPr/>
            </p:nvSpPr>
            <p:spPr>
              <a:xfrm>
                <a:off x="10104322" y="2090993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3" name="Ευθεία γραμμή σύνδεσης 62"/>
              <p:cNvCxnSpPr>
                <a:endCxn id="62" idx="3"/>
              </p:cNvCxnSpPr>
              <p:nvPr/>
            </p:nvCxnSpPr>
            <p:spPr>
              <a:xfrm flipH="1">
                <a:off x="10122774" y="1440906"/>
                <a:ext cx="126134" cy="7576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Ομάδα 63"/>
            <p:cNvGrpSpPr/>
            <p:nvPr/>
          </p:nvGrpSpPr>
          <p:grpSpPr>
            <a:xfrm>
              <a:off x="9477767" y="1353560"/>
              <a:ext cx="837615" cy="1486943"/>
              <a:chOff x="9477767" y="1353560"/>
              <a:chExt cx="837615" cy="1486943"/>
            </a:xfrm>
          </p:grpSpPr>
          <p:cxnSp>
            <p:nvCxnSpPr>
              <p:cNvPr id="65" name="Ευθεία γραμμή σύνδεσης 64"/>
              <p:cNvCxnSpPr/>
              <p:nvPr/>
            </p:nvCxnSpPr>
            <p:spPr>
              <a:xfrm flipH="1">
                <a:off x="9496567" y="1451914"/>
                <a:ext cx="733020" cy="128058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Οβάλ 65"/>
              <p:cNvSpPr/>
              <p:nvPr/>
            </p:nvSpPr>
            <p:spPr>
              <a:xfrm>
                <a:off x="9477767" y="2732503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7" name="Οβάλ 66"/>
              <p:cNvSpPr/>
              <p:nvPr/>
            </p:nvSpPr>
            <p:spPr>
              <a:xfrm>
                <a:off x="10189382" y="1353560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8" name="Ομάδα 67"/>
            <p:cNvGrpSpPr/>
            <p:nvPr/>
          </p:nvGrpSpPr>
          <p:grpSpPr>
            <a:xfrm>
              <a:off x="9355847" y="2139925"/>
              <a:ext cx="231926" cy="720864"/>
              <a:chOff x="9355847" y="2139925"/>
              <a:chExt cx="231926" cy="720864"/>
            </a:xfrm>
          </p:grpSpPr>
          <p:cxnSp>
            <p:nvCxnSpPr>
              <p:cNvPr id="69" name="Ευθεία γραμμή σύνδεσης 68"/>
              <p:cNvCxnSpPr/>
              <p:nvPr/>
            </p:nvCxnSpPr>
            <p:spPr>
              <a:xfrm>
                <a:off x="9355847" y="2180019"/>
                <a:ext cx="146792" cy="55248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Οβάλ 69"/>
              <p:cNvSpPr/>
              <p:nvPr/>
            </p:nvSpPr>
            <p:spPr>
              <a:xfrm>
                <a:off x="9403730" y="2139925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" name="Οβάλ 70"/>
              <p:cNvSpPr/>
              <p:nvPr/>
            </p:nvSpPr>
            <p:spPr>
              <a:xfrm>
                <a:off x="9461773" y="2734789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2" name="Ομάδα 71"/>
            <p:cNvGrpSpPr/>
            <p:nvPr/>
          </p:nvGrpSpPr>
          <p:grpSpPr>
            <a:xfrm>
              <a:off x="8718254" y="1330728"/>
              <a:ext cx="787372" cy="925860"/>
              <a:chOff x="8718254" y="1330728"/>
              <a:chExt cx="787372" cy="925860"/>
            </a:xfrm>
          </p:grpSpPr>
          <p:cxnSp>
            <p:nvCxnSpPr>
              <p:cNvPr id="73" name="Ευθεία γραμμή σύνδεσης 72"/>
              <p:cNvCxnSpPr/>
              <p:nvPr/>
            </p:nvCxnSpPr>
            <p:spPr>
              <a:xfrm>
                <a:off x="8761232" y="1404455"/>
                <a:ext cx="591628" cy="78913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Οβάλ 73"/>
              <p:cNvSpPr/>
              <p:nvPr/>
            </p:nvSpPr>
            <p:spPr>
              <a:xfrm>
                <a:off x="8718254" y="1330728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" name="Οβάλ 74"/>
              <p:cNvSpPr/>
              <p:nvPr/>
            </p:nvSpPr>
            <p:spPr>
              <a:xfrm>
                <a:off x="9379626" y="2130588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6" name="Ομάδα 75"/>
            <p:cNvGrpSpPr/>
            <p:nvPr/>
          </p:nvGrpSpPr>
          <p:grpSpPr>
            <a:xfrm>
              <a:off x="8706291" y="1277341"/>
              <a:ext cx="713228" cy="167432"/>
              <a:chOff x="8706291" y="1277341"/>
              <a:chExt cx="713228" cy="167432"/>
            </a:xfrm>
          </p:grpSpPr>
          <p:cxnSp>
            <p:nvCxnSpPr>
              <p:cNvPr id="77" name="Ευθεία γραμμή σύνδεσης 76"/>
              <p:cNvCxnSpPr>
                <a:stCxn id="79" idx="4"/>
              </p:cNvCxnSpPr>
              <p:nvPr/>
            </p:nvCxnSpPr>
            <p:spPr>
              <a:xfrm flipV="1">
                <a:off x="8769291" y="1380504"/>
                <a:ext cx="565035" cy="6426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Οβάλ 77"/>
              <p:cNvSpPr/>
              <p:nvPr/>
            </p:nvSpPr>
            <p:spPr>
              <a:xfrm>
                <a:off x="9311519" y="1277341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9" name="Οβάλ 78"/>
              <p:cNvSpPr/>
              <p:nvPr/>
            </p:nvSpPr>
            <p:spPr>
              <a:xfrm>
                <a:off x="8706291" y="1318773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0" name="Ομάδα 79"/>
            <p:cNvGrpSpPr/>
            <p:nvPr/>
          </p:nvGrpSpPr>
          <p:grpSpPr>
            <a:xfrm>
              <a:off x="9301888" y="1263874"/>
              <a:ext cx="924185" cy="1688048"/>
              <a:chOff x="9301888" y="1263874"/>
              <a:chExt cx="924185" cy="1688048"/>
            </a:xfrm>
          </p:grpSpPr>
          <p:cxnSp>
            <p:nvCxnSpPr>
              <p:cNvPr id="81" name="Ευθεία γραμμή σύνδεσης 80"/>
              <p:cNvCxnSpPr>
                <a:stCxn id="78" idx="3"/>
                <a:endCxn id="87" idx="3"/>
              </p:cNvCxnSpPr>
              <p:nvPr/>
            </p:nvCxnSpPr>
            <p:spPr>
              <a:xfrm>
                <a:off x="9327335" y="1369525"/>
                <a:ext cx="790706" cy="156631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Οβάλ 81"/>
              <p:cNvSpPr/>
              <p:nvPr/>
            </p:nvSpPr>
            <p:spPr>
              <a:xfrm>
                <a:off x="10118073" y="2843922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3" name="Οβάλ 82"/>
              <p:cNvSpPr/>
              <p:nvPr/>
            </p:nvSpPr>
            <p:spPr>
              <a:xfrm>
                <a:off x="9301888" y="1263874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4" name="Ομάδα 83"/>
            <p:cNvGrpSpPr/>
            <p:nvPr/>
          </p:nvGrpSpPr>
          <p:grpSpPr>
            <a:xfrm>
              <a:off x="10099589" y="2828294"/>
              <a:ext cx="244875" cy="815190"/>
              <a:chOff x="10099589" y="2828294"/>
              <a:chExt cx="244875" cy="815190"/>
            </a:xfrm>
          </p:grpSpPr>
          <p:cxnSp>
            <p:nvCxnSpPr>
              <p:cNvPr id="85" name="Ευθεία γραμμή σύνδεσης 84"/>
              <p:cNvCxnSpPr>
                <a:stCxn id="87" idx="2"/>
              </p:cNvCxnSpPr>
              <p:nvPr/>
            </p:nvCxnSpPr>
            <p:spPr>
              <a:xfrm>
                <a:off x="10099589" y="2891294"/>
                <a:ext cx="169367" cy="64570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Οβάλ 85"/>
              <p:cNvSpPr/>
              <p:nvPr/>
            </p:nvSpPr>
            <p:spPr>
              <a:xfrm>
                <a:off x="10236464" y="3535484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" name="Οβάλ 86"/>
              <p:cNvSpPr/>
              <p:nvPr/>
            </p:nvSpPr>
            <p:spPr>
              <a:xfrm>
                <a:off x="10099589" y="2828294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8" name="Ομάδα 87"/>
            <p:cNvGrpSpPr/>
            <p:nvPr/>
          </p:nvGrpSpPr>
          <p:grpSpPr>
            <a:xfrm>
              <a:off x="10216831" y="2866435"/>
              <a:ext cx="838373" cy="777616"/>
              <a:chOff x="10216831" y="2866435"/>
              <a:chExt cx="838373" cy="777616"/>
            </a:xfrm>
          </p:grpSpPr>
          <p:cxnSp>
            <p:nvCxnSpPr>
              <p:cNvPr id="89" name="Ευθεία γραμμή σύνδεσης 88"/>
              <p:cNvCxnSpPr>
                <a:stCxn id="94" idx="2"/>
              </p:cNvCxnSpPr>
              <p:nvPr/>
            </p:nvCxnSpPr>
            <p:spPr>
              <a:xfrm flipH="1">
                <a:off x="10284928" y="2923806"/>
                <a:ext cx="633032" cy="60807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Οβάλ 89"/>
              <p:cNvSpPr/>
              <p:nvPr/>
            </p:nvSpPr>
            <p:spPr>
              <a:xfrm>
                <a:off x="10947204" y="2866435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" name="Οβάλ 90"/>
              <p:cNvSpPr/>
              <p:nvPr/>
            </p:nvSpPr>
            <p:spPr>
              <a:xfrm>
                <a:off x="10216831" y="3518051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2" name="Ομάδα 91"/>
            <p:cNvGrpSpPr/>
            <p:nvPr/>
          </p:nvGrpSpPr>
          <p:grpSpPr>
            <a:xfrm>
              <a:off x="10902993" y="2173485"/>
              <a:ext cx="269545" cy="813321"/>
              <a:chOff x="10902993" y="2173485"/>
              <a:chExt cx="269545" cy="813321"/>
            </a:xfrm>
          </p:grpSpPr>
          <p:cxnSp>
            <p:nvCxnSpPr>
              <p:cNvPr id="93" name="Ευθεία γραμμή σύνδεσης 92"/>
              <p:cNvCxnSpPr/>
              <p:nvPr/>
            </p:nvCxnSpPr>
            <p:spPr>
              <a:xfrm flipH="1">
                <a:off x="10902993" y="2259183"/>
                <a:ext cx="204859" cy="676659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Οβάλ 93"/>
              <p:cNvSpPr/>
              <p:nvPr/>
            </p:nvSpPr>
            <p:spPr>
              <a:xfrm>
                <a:off x="10917960" y="2860806"/>
                <a:ext cx="126000" cy="1260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5" name="Οβάλ 94"/>
              <p:cNvSpPr/>
              <p:nvPr/>
            </p:nvSpPr>
            <p:spPr>
              <a:xfrm>
                <a:off x="11064538" y="2173485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0" name="Ομάδα 99"/>
            <p:cNvGrpSpPr/>
            <p:nvPr/>
          </p:nvGrpSpPr>
          <p:grpSpPr>
            <a:xfrm>
              <a:off x="11047024" y="2169107"/>
              <a:ext cx="418431" cy="321824"/>
              <a:chOff x="11047024" y="2169107"/>
              <a:chExt cx="418431" cy="321824"/>
            </a:xfrm>
          </p:grpSpPr>
          <p:cxnSp>
            <p:nvCxnSpPr>
              <p:cNvPr id="101" name="Ευθεία γραμμή σύνδεσης 100"/>
              <p:cNvCxnSpPr/>
              <p:nvPr/>
            </p:nvCxnSpPr>
            <p:spPr>
              <a:xfrm flipH="1" flipV="1">
                <a:off x="11107853" y="2310243"/>
                <a:ext cx="249602" cy="936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2" name="Ομάδα 101"/>
              <p:cNvGrpSpPr/>
              <p:nvPr/>
            </p:nvGrpSpPr>
            <p:grpSpPr>
              <a:xfrm>
                <a:off x="11047024" y="2169107"/>
                <a:ext cx="418431" cy="321824"/>
                <a:chOff x="11047024" y="2169107"/>
                <a:chExt cx="418431" cy="321824"/>
              </a:xfrm>
            </p:grpSpPr>
            <p:sp>
              <p:nvSpPr>
                <p:cNvPr id="103" name="Οβάλ 102"/>
                <p:cNvSpPr/>
                <p:nvPr/>
              </p:nvSpPr>
              <p:spPr>
                <a:xfrm>
                  <a:off x="11357455" y="2382931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4" name="Οβάλ 103"/>
                <p:cNvSpPr/>
                <p:nvPr/>
              </p:nvSpPr>
              <p:spPr>
                <a:xfrm>
                  <a:off x="11047024" y="2169107"/>
                  <a:ext cx="126000" cy="12600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119" name="Ορθογώνιο 118"/>
          <p:cNvSpPr/>
          <p:nvPr/>
        </p:nvSpPr>
        <p:spPr>
          <a:xfrm>
            <a:off x="138971" y="713502"/>
            <a:ext cx="2683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Χρήσιμοι Παράμετροι</a:t>
            </a:r>
            <a:endParaRPr lang="el-GR" sz="2000" dirty="0">
              <a:solidFill>
                <a:srgbClr val="FF0000"/>
              </a:solidFill>
            </a:endParaRPr>
          </a:p>
        </p:txBody>
      </p:sp>
      <p:sp>
        <p:nvSpPr>
          <p:cNvPr id="120" name="Ορθογώνιο 119"/>
          <p:cNvSpPr/>
          <p:nvPr/>
        </p:nvSpPr>
        <p:spPr>
          <a:xfrm>
            <a:off x="60014" y="2044713"/>
            <a:ext cx="49236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μέσο χρονικό διάστημα μεταξύ δυο διαδοχικών</a:t>
            </a:r>
          </a:p>
          <a:p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συγκρούσεων ελεύθερου ηλεκτρονίου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άτομα</a:t>
            </a:r>
          </a:p>
          <a:p>
            <a:r>
              <a:rPr lang="el-G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του αγωγού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121" name="Ορθογώνιο 120"/>
          <p:cNvSpPr/>
          <p:nvPr/>
        </p:nvSpPr>
        <p:spPr>
          <a:xfrm>
            <a:off x="58176" y="2891182"/>
            <a:ext cx="48682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Αριθμητική πυκνότητα ελεύθερων ηλεκτρονίων </a:t>
            </a:r>
            <a:endParaRPr lang="el-GR" sz="1600" dirty="0">
              <a:solidFill>
                <a:srgbClr val="002060"/>
              </a:solidFill>
            </a:endParaRPr>
          </a:p>
        </p:txBody>
      </p:sp>
      <p:grpSp>
        <p:nvGrpSpPr>
          <p:cNvPr id="124" name="Ομάδα 123"/>
          <p:cNvGrpSpPr/>
          <p:nvPr/>
        </p:nvGrpSpPr>
        <p:grpSpPr>
          <a:xfrm>
            <a:off x="108992" y="3366200"/>
            <a:ext cx="4055637" cy="555795"/>
            <a:chOff x="208145" y="2407727"/>
            <a:chExt cx="4055637" cy="5557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208145" y="2407727"/>
                  <a:ext cx="1255023" cy="52540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sub>
                            </m:sSub>
                          </m:num>
                          <m:den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𝐕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145" y="2407727"/>
                  <a:ext cx="1255023" cy="525400"/>
                </a:xfrm>
                <a:prstGeom prst="rect">
                  <a:avLst/>
                </a:prstGeom>
                <a:blipFill>
                  <a:blip r:embed="rId4"/>
                  <a:stretch>
                    <a:fillRect b="-814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TextBox 122"/>
                <p:cNvSpPr txBox="1"/>
                <p:nvPr/>
              </p:nvSpPr>
              <p:spPr>
                <a:xfrm>
                  <a:off x="1531346" y="2483775"/>
                  <a:ext cx="2732436" cy="47974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500" b="1" i="1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𝚨𝛒𝛊𝛉</m:t>
                            </m:r>
                            <m:r>
                              <m:rPr>
                                <m:sty m:val="p"/>
                              </m:rP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ό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𝛓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𝛆𝛌𝛆</m:t>
                            </m:r>
                            <m:r>
                              <m:rPr>
                                <m:sty m:val="p"/>
                              </m:rP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ύ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𝛉𝛆𝛒𝛚𝛎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𝛈𝛌𝛆𝛋𝛕𝛒𝛐𝛎</m:t>
                            </m:r>
                            <m:r>
                              <a:rPr lang="el-GR" sz="1500" b="1" i="1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𝜾𝝎𝝂</m:t>
                            </m:r>
                          </m:num>
                          <m:den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𝚳𝛐𝛎𝛂𝛅𝛂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ό</m:t>
                            </m:r>
                            <m:r>
                              <a:rPr lang="el-GR" sz="1500" b="1" i="0" smtClean="0">
                                <a:solidFill>
                                  <a:srgbClr val="00206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𝛄𝛋𝛐𝛖</m:t>
                            </m:r>
                          </m:den>
                        </m:f>
                      </m:oMath>
                    </m:oMathPara>
                  </a14:m>
                  <a:endParaRPr lang="el-GR" sz="15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3" name="TextBox 1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1346" y="2483775"/>
                  <a:ext cx="2732436" cy="479747"/>
                </a:xfrm>
                <a:prstGeom prst="rect">
                  <a:avLst/>
                </a:prstGeom>
                <a:blipFill>
                  <a:blip r:embed="rId5"/>
                  <a:stretch>
                    <a:fillRect l="-446" r="-6027" b="-89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0" name="Ομάδα 129"/>
          <p:cNvGrpSpPr/>
          <p:nvPr/>
        </p:nvGrpSpPr>
        <p:grpSpPr>
          <a:xfrm>
            <a:off x="136768" y="4266844"/>
            <a:ext cx="6934227" cy="707886"/>
            <a:chOff x="136768" y="4079555"/>
            <a:chExt cx="6934227" cy="707886"/>
          </a:xfrm>
        </p:grpSpPr>
        <p:sp>
          <p:nvSpPr>
            <p:cNvPr id="125" name="Ορθογώνιο 124"/>
            <p:cNvSpPr/>
            <p:nvPr/>
          </p:nvSpPr>
          <p:spPr>
            <a:xfrm>
              <a:off x="136768" y="4079555"/>
              <a:ext cx="584539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ένταση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ηλεκτρικού πεδίου ασκεί σε κάθε ελεύθερο ηλεκτρόνιο δύναμη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παράλληλη με το διάνυσμα της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/>
                <p:cNvSpPr txBox="1"/>
                <p:nvPr/>
              </p:nvSpPr>
              <p:spPr>
                <a:xfrm>
                  <a:off x="6092329" y="4342539"/>
                  <a:ext cx="97866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𝒆𝑬</m:t>
                        </m:r>
                      </m:oMath>
                    </m:oMathPara>
                  </a14:m>
                  <a:endParaRPr lang="el-G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26" name="TextBox 1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2329" y="4342539"/>
                  <a:ext cx="978666" cy="307777"/>
                </a:xfrm>
                <a:prstGeom prst="rect">
                  <a:avLst/>
                </a:prstGeom>
                <a:blipFill>
                  <a:blip r:embed="rId6"/>
                  <a:stretch>
                    <a:fillRect l="-6211" r="-8696" b="-1960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7" name="Ορθογώνιο 126"/>
          <p:cNvSpPr/>
          <p:nvPr/>
        </p:nvSpPr>
        <p:spPr>
          <a:xfrm>
            <a:off x="58176" y="1128475"/>
            <a:ext cx="36468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1,6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6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–19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 =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φορτίο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ηλεκτρονίου</a:t>
            </a:r>
            <a:endParaRPr lang="el-GR" sz="2000" dirty="0">
              <a:solidFill>
                <a:srgbClr val="002060"/>
              </a:solidFill>
            </a:endParaRPr>
          </a:p>
        </p:txBody>
      </p:sp>
      <p:sp>
        <p:nvSpPr>
          <p:cNvPr id="128" name="Ορθογώνιο 127"/>
          <p:cNvSpPr/>
          <p:nvPr/>
        </p:nvSpPr>
        <p:spPr>
          <a:xfrm>
            <a:off x="56338" y="1567316"/>
            <a:ext cx="36468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9,1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600" b="1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–31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kg =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μάζα</a:t>
            </a:r>
            <a:r>
              <a:rPr 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ηλεκτρονίου</a:t>
            </a:r>
            <a:endParaRPr lang="el-GR" sz="2000" dirty="0">
              <a:solidFill>
                <a:srgbClr val="002060"/>
              </a:solidFill>
            </a:endParaRPr>
          </a:p>
        </p:txBody>
      </p:sp>
      <p:grpSp>
        <p:nvGrpSpPr>
          <p:cNvPr id="137" name="Ομάδα 136"/>
          <p:cNvGrpSpPr/>
          <p:nvPr/>
        </p:nvGrpSpPr>
        <p:grpSpPr>
          <a:xfrm>
            <a:off x="145948" y="4994585"/>
            <a:ext cx="7323594" cy="408670"/>
            <a:chOff x="145948" y="4807296"/>
            <a:chExt cx="7323594" cy="408670"/>
          </a:xfrm>
        </p:grpSpPr>
        <p:sp>
          <p:nvSpPr>
            <p:cNvPr id="129" name="Ορθογώνιο 128"/>
            <p:cNvSpPr/>
            <p:nvPr/>
          </p:nvSpPr>
          <p:spPr>
            <a:xfrm>
              <a:off x="145948" y="4815856"/>
              <a:ext cx="602625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δύναμη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προσδίδει στο ελεύθερο ηλεκτρόνιο επιτάχυνση  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Ορθογώνιο 130"/>
                <p:cNvSpPr/>
                <p:nvPr/>
              </p:nvSpPr>
              <p:spPr>
                <a:xfrm>
                  <a:off x="5993176" y="4807296"/>
                  <a:ext cx="147636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1" name="Ορθογώνιο 1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93176" y="4807296"/>
                  <a:ext cx="1476366" cy="400110"/>
                </a:xfrm>
                <a:prstGeom prst="rect">
                  <a:avLst/>
                </a:prstGeom>
                <a:blipFill>
                  <a:blip r:embed="rId7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8" name="Ομάδα 137"/>
          <p:cNvGrpSpPr/>
          <p:nvPr/>
        </p:nvGrpSpPr>
        <p:grpSpPr>
          <a:xfrm>
            <a:off x="7348251" y="4529828"/>
            <a:ext cx="2381382" cy="873427"/>
            <a:chOff x="7348251" y="4342539"/>
            <a:chExt cx="2381382" cy="873427"/>
          </a:xfrm>
        </p:grpSpPr>
        <p:sp>
          <p:nvSpPr>
            <p:cNvPr id="132" name="Δεξί άγκιστρο 131"/>
            <p:cNvSpPr/>
            <p:nvPr/>
          </p:nvSpPr>
          <p:spPr>
            <a:xfrm>
              <a:off x="7348251" y="4342539"/>
              <a:ext cx="358153" cy="873427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Ορθογώνιο 132"/>
                <p:cNvSpPr/>
                <p:nvPr/>
              </p:nvSpPr>
              <p:spPr>
                <a:xfrm>
                  <a:off x="7790320" y="4567869"/>
                  <a:ext cx="193931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𝒆𝑬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3" name="Ορθογώνιο 1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90320" y="4567869"/>
                  <a:ext cx="1939313" cy="400110"/>
                </a:xfrm>
                <a:prstGeom prst="rect">
                  <a:avLst/>
                </a:prstGeom>
                <a:blipFill>
                  <a:blip r:embed="rId8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Ορθογώνιο 133"/>
              <p:cNvSpPr/>
              <p:nvPr/>
            </p:nvSpPr>
            <p:spPr>
              <a:xfrm>
                <a:off x="9601949" y="4575928"/>
                <a:ext cx="1199624" cy="720325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𝒆𝑬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34" name="Ορθογώνιο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949" y="4575928"/>
                <a:ext cx="1199624" cy="7203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9" name="Ομάδα 138"/>
          <p:cNvGrpSpPr/>
          <p:nvPr/>
        </p:nvGrpSpPr>
        <p:grpSpPr>
          <a:xfrm>
            <a:off x="2920364" y="5520714"/>
            <a:ext cx="7955377" cy="409515"/>
            <a:chOff x="155127" y="5333425"/>
            <a:chExt cx="7955377" cy="409515"/>
          </a:xfrm>
        </p:grpSpPr>
        <p:sp>
          <p:nvSpPr>
            <p:cNvPr id="135" name="Ορθογώνιο 134"/>
            <p:cNvSpPr/>
            <p:nvPr/>
          </p:nvSpPr>
          <p:spPr>
            <a:xfrm>
              <a:off x="155127" y="5342830"/>
              <a:ext cx="666431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ταχύτητα ολίσθησης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αποκτάται εντός του χρονικού διαστήματος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Ορθογώνιο 135"/>
                <p:cNvSpPr/>
                <p:nvPr/>
              </p:nvSpPr>
              <p:spPr>
                <a:xfrm>
                  <a:off x="6746348" y="5333425"/>
                  <a:ext cx="13641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𝝉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36" name="Ορθογώνιο 1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6348" y="5333425"/>
                  <a:ext cx="1364156" cy="400110"/>
                </a:xfrm>
                <a:prstGeom prst="rect">
                  <a:avLst/>
                </a:prstGeom>
                <a:blipFill>
                  <a:blip r:embed="rId10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2" name="Ομάδα 141"/>
          <p:cNvGrpSpPr/>
          <p:nvPr/>
        </p:nvGrpSpPr>
        <p:grpSpPr>
          <a:xfrm>
            <a:off x="10892227" y="4557871"/>
            <a:ext cx="884254" cy="1248020"/>
            <a:chOff x="10892227" y="4370582"/>
            <a:chExt cx="884254" cy="1248020"/>
          </a:xfrm>
        </p:grpSpPr>
        <p:sp>
          <p:nvSpPr>
            <p:cNvPr id="140" name="Δεξί άγκιστρο 139"/>
            <p:cNvSpPr/>
            <p:nvPr/>
          </p:nvSpPr>
          <p:spPr>
            <a:xfrm>
              <a:off x="10892227" y="4370582"/>
              <a:ext cx="358153" cy="1248020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Ορθογώνιο 140"/>
                <p:cNvSpPr/>
                <p:nvPr/>
              </p:nvSpPr>
              <p:spPr>
                <a:xfrm>
                  <a:off x="11231139" y="4782361"/>
                  <a:ext cx="54534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41" name="Ορθογώνιο 1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31139" y="4782361"/>
                  <a:ext cx="545342" cy="40011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Ορθογώνιο 142"/>
              <p:cNvSpPr/>
              <p:nvPr/>
            </p:nvSpPr>
            <p:spPr>
              <a:xfrm>
                <a:off x="10627013" y="6132816"/>
                <a:ext cx="1500475" cy="675634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𝐝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43" name="Ορθογώνιο 1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7013" y="6132816"/>
                <a:ext cx="1500475" cy="67563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61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127" grpId="0"/>
      <p:bldP spid="128" grpId="0"/>
      <p:bldP spid="134" grpId="0" animBg="1"/>
      <p:bldP spid="1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Ομάδα 29"/>
          <p:cNvGrpSpPr/>
          <p:nvPr/>
        </p:nvGrpSpPr>
        <p:grpSpPr>
          <a:xfrm>
            <a:off x="140678" y="1981200"/>
            <a:ext cx="8726957" cy="1563396"/>
            <a:chOff x="140678" y="1981200"/>
            <a:chExt cx="8726957" cy="1563396"/>
          </a:xfrm>
        </p:grpSpPr>
        <p:sp>
          <p:nvSpPr>
            <p:cNvPr id="12" name="Οβάλ 11"/>
            <p:cNvSpPr/>
            <p:nvPr/>
          </p:nvSpPr>
          <p:spPr>
            <a:xfrm>
              <a:off x="8651635" y="1981200"/>
              <a:ext cx="216000" cy="8280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" name="Ορθογώνιο 28"/>
            <p:cNvSpPr/>
            <p:nvPr/>
          </p:nvSpPr>
          <p:spPr>
            <a:xfrm>
              <a:off x="140678" y="3206042"/>
              <a:ext cx="54160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τυχαία θέση μέσα στον αγωγό παίρνουμε τη διατομή του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Ρεύμα – Ένταση Ηλεκτρικού Ρεύματος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Ομάδα 6"/>
          <p:cNvGrpSpPr/>
          <p:nvPr/>
        </p:nvGrpSpPr>
        <p:grpSpPr>
          <a:xfrm>
            <a:off x="117230" y="747029"/>
            <a:ext cx="6846040" cy="775400"/>
            <a:chOff x="0" y="658893"/>
            <a:chExt cx="6846040" cy="775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5345565" y="658893"/>
                  <a:ext cx="1500475" cy="675634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5565" y="658893"/>
                  <a:ext cx="1500475" cy="675634"/>
                </a:xfrm>
                <a:prstGeom prst="rect">
                  <a:avLst/>
                </a:prstGeom>
                <a:blipFill>
                  <a:blip r:embed="rId2"/>
                  <a:stretch>
                    <a:fillRect b="-909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Ορθογώνιο 5"/>
            <p:cNvSpPr/>
            <p:nvPr/>
          </p:nvSpPr>
          <p:spPr>
            <a:xfrm>
              <a:off x="0" y="726407"/>
              <a:ext cx="5556739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ταχύτητα ολίσθησης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ελεύθερων ηλεκτρονίων αγωγού που βρίσκεται μέσα σε ηλεκτρικό πεδίο έντασης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9" name="Ομάδα 68"/>
          <p:cNvGrpSpPr/>
          <p:nvPr/>
        </p:nvGrpSpPr>
        <p:grpSpPr>
          <a:xfrm>
            <a:off x="128954" y="1517924"/>
            <a:ext cx="11759948" cy="1307902"/>
            <a:chOff x="128954" y="1517924"/>
            <a:chExt cx="11759948" cy="1307902"/>
          </a:xfrm>
        </p:grpSpPr>
        <p:sp>
          <p:nvSpPr>
            <p:cNvPr id="8" name="Κύλινδρος 7"/>
            <p:cNvSpPr/>
            <p:nvPr/>
          </p:nvSpPr>
          <p:spPr>
            <a:xfrm rot="5400000">
              <a:off x="9185629" y="187677"/>
              <a:ext cx="848299" cy="4428000"/>
            </a:xfrm>
            <a:prstGeom prst="can">
              <a:avLst/>
            </a:prstGeom>
            <a:solidFill>
              <a:schemeClr val="accent2">
                <a:lumMod val="75000"/>
                <a:alpha val="58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32" name="Ομάδα 31"/>
            <p:cNvGrpSpPr/>
            <p:nvPr/>
          </p:nvGrpSpPr>
          <p:grpSpPr>
            <a:xfrm>
              <a:off x="128954" y="1517924"/>
              <a:ext cx="11759948" cy="1061942"/>
              <a:chOff x="128954" y="1517924"/>
              <a:chExt cx="11759948" cy="1061942"/>
            </a:xfrm>
          </p:grpSpPr>
          <p:sp>
            <p:nvSpPr>
              <p:cNvPr id="23" name="Ορθογώνιο 22"/>
              <p:cNvSpPr/>
              <p:nvPr/>
            </p:nvSpPr>
            <p:spPr>
              <a:xfrm>
                <a:off x="128954" y="1517924"/>
                <a:ext cx="677593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 αγωγός που θα μελετήσουμε είναι κύλινδρος μήκους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sz="1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και διατομής </a:t>
                </a:r>
                <a:r>
                  <a:rPr lang="el-GR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sz="16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16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Ορθογώνιο 23"/>
              <p:cNvSpPr/>
              <p:nvPr/>
            </p:nvSpPr>
            <p:spPr>
              <a:xfrm>
                <a:off x="9086363" y="1592117"/>
                <a:ext cx="32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5" name="Ορθογώνιο 24"/>
              <p:cNvSpPr/>
              <p:nvPr/>
            </p:nvSpPr>
            <p:spPr>
              <a:xfrm>
                <a:off x="11550348" y="2210534"/>
                <a:ext cx="3385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38" name="Ομάδα 37"/>
          <p:cNvGrpSpPr/>
          <p:nvPr/>
        </p:nvGrpSpPr>
        <p:grpSpPr>
          <a:xfrm>
            <a:off x="152401" y="1984348"/>
            <a:ext cx="9519537" cy="2281271"/>
            <a:chOff x="152401" y="1984348"/>
            <a:chExt cx="9519537" cy="2281271"/>
          </a:xfrm>
        </p:grpSpPr>
        <p:sp>
          <p:nvSpPr>
            <p:cNvPr id="31" name="Ορθογώνιο 30"/>
            <p:cNvSpPr/>
            <p:nvPr/>
          </p:nvSpPr>
          <p:spPr>
            <a:xfrm>
              <a:off x="152401" y="3557733"/>
              <a:ext cx="676421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χρονικό διάστημα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μέσα από τη διατομή του αγωγού διέρχονται </a:t>
              </a:r>
              <a:r>
                <a:rPr lang="el-GR" sz="20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sz="20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ηλεκτρόνια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οποία καλύπτουν ένα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κυλινδρικό όγκο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ύψους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600" dirty="0">
                <a:solidFill>
                  <a:srgbClr val="002060"/>
                </a:solidFill>
              </a:endParaRPr>
            </a:p>
          </p:txBody>
        </p:sp>
        <p:sp>
          <p:nvSpPr>
            <p:cNvPr id="34" name="Κύλινδρος 33"/>
            <p:cNvSpPr/>
            <p:nvPr/>
          </p:nvSpPr>
          <p:spPr>
            <a:xfrm rot="5400000">
              <a:off x="8744938" y="1903348"/>
              <a:ext cx="846000" cy="1008000"/>
            </a:xfrm>
            <a:prstGeom prst="can">
              <a:avLst/>
            </a:prstGeom>
            <a:solidFill>
              <a:schemeClr val="accent2">
                <a:lumMod val="75000"/>
                <a:alpha val="58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Ορθογώνιο 34"/>
            <p:cNvSpPr/>
            <p:nvPr/>
          </p:nvSpPr>
          <p:spPr>
            <a:xfrm>
              <a:off x="8914527" y="2819746"/>
              <a:ext cx="4203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dirty="0">
                <a:solidFill>
                  <a:srgbClr val="002060"/>
                </a:solidFill>
              </a:endParaRPr>
            </a:p>
          </p:txBody>
        </p:sp>
        <p:cxnSp>
          <p:nvCxnSpPr>
            <p:cNvPr id="37" name="Ευθύγραμμο βέλος σύνδεσης 36"/>
            <p:cNvCxnSpPr/>
            <p:nvPr/>
          </p:nvCxnSpPr>
          <p:spPr>
            <a:xfrm>
              <a:off x="8759635" y="2888963"/>
              <a:ext cx="85014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152402" y="4362418"/>
            <a:ext cx="7077230" cy="583750"/>
            <a:chOff x="152402" y="4385864"/>
            <a:chExt cx="7077230" cy="583750"/>
          </a:xfrm>
        </p:grpSpPr>
        <p:sp>
          <p:nvSpPr>
            <p:cNvPr id="41" name="Ορθογώνιο 40"/>
            <p:cNvSpPr/>
            <p:nvPr/>
          </p:nvSpPr>
          <p:spPr>
            <a:xfrm>
              <a:off x="152402" y="4542468"/>
              <a:ext cx="54160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Ορισμός αριθμητικής πυκνότητας ελεύθερων ηλεκτρονίων: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556738" y="4385864"/>
                  <a:ext cx="1672894" cy="5837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sub>
                            </m:sSub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𝐕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738" y="4385864"/>
                  <a:ext cx="1672894" cy="583750"/>
                </a:xfrm>
                <a:prstGeom prst="rect">
                  <a:avLst/>
                </a:prstGeom>
                <a:blipFill>
                  <a:blip r:embed="rId3"/>
                  <a:stretch>
                    <a:fillRect b="-84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7231778" y="4516269"/>
                <a:ext cx="16644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𝛅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𝒆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𝐞</m:t>
                          </m:r>
                        </m:sub>
                      </m:sSub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𝐕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1778" y="4516269"/>
                <a:ext cx="1664495" cy="400110"/>
              </a:xfrm>
              <a:prstGeom prst="rect">
                <a:avLst/>
              </a:prstGeom>
              <a:blipFill>
                <a:blip r:embed="rId4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Ομάδα 59"/>
          <p:cNvGrpSpPr/>
          <p:nvPr/>
        </p:nvGrpSpPr>
        <p:grpSpPr>
          <a:xfrm>
            <a:off x="8818250" y="3497103"/>
            <a:ext cx="2496462" cy="1354449"/>
            <a:chOff x="8818250" y="3661225"/>
            <a:chExt cx="2496462" cy="1354449"/>
          </a:xfrm>
        </p:grpSpPr>
        <p:sp>
          <p:nvSpPr>
            <p:cNvPr id="45" name="Δεξί άγκιστρο 44"/>
            <p:cNvSpPr/>
            <p:nvPr/>
          </p:nvSpPr>
          <p:spPr>
            <a:xfrm>
              <a:off x="8818250" y="3661225"/>
              <a:ext cx="358153" cy="1354449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9211572" y="4139344"/>
                  <a:ext cx="210314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000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𝛅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1572" y="4139344"/>
                  <a:ext cx="2103140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7029991" y="3934359"/>
                <a:ext cx="1474313" cy="400110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𝐝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991" y="3934359"/>
                <a:ext cx="1474313" cy="400110"/>
              </a:xfrm>
              <a:prstGeom prst="rect">
                <a:avLst/>
              </a:prstGeom>
              <a:blipFill>
                <a:blip r:embed="rId6"/>
                <a:stretch>
                  <a:fillRect b="-909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7018267" y="3395100"/>
                <a:ext cx="1438022" cy="400110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𝐕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267" y="3395100"/>
                <a:ext cx="1438022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Ομάδα 51"/>
          <p:cNvGrpSpPr/>
          <p:nvPr/>
        </p:nvGrpSpPr>
        <p:grpSpPr>
          <a:xfrm>
            <a:off x="5528117" y="693863"/>
            <a:ext cx="5719649" cy="3925030"/>
            <a:chOff x="5528117" y="693863"/>
            <a:chExt cx="5719649" cy="3925030"/>
          </a:xfrm>
        </p:grpSpPr>
        <p:sp>
          <p:nvSpPr>
            <p:cNvPr id="50" name="Οβάλ 49"/>
            <p:cNvSpPr/>
            <p:nvPr/>
          </p:nvSpPr>
          <p:spPr>
            <a:xfrm>
              <a:off x="5528117" y="693863"/>
              <a:ext cx="1456049" cy="742971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1" name="Οβάλ 50"/>
            <p:cNvSpPr/>
            <p:nvPr/>
          </p:nvSpPr>
          <p:spPr>
            <a:xfrm>
              <a:off x="9303766" y="3816450"/>
              <a:ext cx="1944000" cy="802443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9412093" y="4950978"/>
                <a:ext cx="2532232" cy="675634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𝛅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𝒆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𝒆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093" y="4950978"/>
                <a:ext cx="2532232" cy="6756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Ομάδα 60"/>
          <p:cNvGrpSpPr/>
          <p:nvPr/>
        </p:nvGrpSpPr>
        <p:grpSpPr>
          <a:xfrm>
            <a:off x="164126" y="5198957"/>
            <a:ext cx="6257422" cy="400110"/>
            <a:chOff x="164126" y="5363079"/>
            <a:chExt cx="6257422" cy="400110"/>
          </a:xfrm>
        </p:grpSpPr>
        <p:sp>
          <p:nvSpPr>
            <p:cNvPr id="54" name="Ορθογώνιο 53"/>
            <p:cNvSpPr/>
            <p:nvPr/>
          </p:nvSpPr>
          <p:spPr>
            <a:xfrm>
              <a:off x="164126" y="5363079"/>
              <a:ext cx="4818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Μέσα στον όγκο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υπάρχει ηλεκτρικό φορτίο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4849451" y="5363079"/>
                  <a:ext cx="1572097" cy="400110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𝛅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𝒒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𝛅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9451" y="5363079"/>
                  <a:ext cx="1572097" cy="400110"/>
                </a:xfrm>
                <a:prstGeom prst="rect">
                  <a:avLst/>
                </a:prstGeom>
                <a:blipFill>
                  <a:blip r:embed="rId9"/>
                  <a:stretch>
                    <a:fillRect b="-15385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Ομάδα 57"/>
          <p:cNvGrpSpPr/>
          <p:nvPr/>
        </p:nvGrpSpPr>
        <p:grpSpPr>
          <a:xfrm>
            <a:off x="4884280" y="4859726"/>
            <a:ext cx="7028069" cy="833717"/>
            <a:chOff x="4886860" y="4894895"/>
            <a:chExt cx="6686935" cy="833717"/>
          </a:xfrm>
        </p:grpSpPr>
        <p:sp>
          <p:nvSpPr>
            <p:cNvPr id="56" name="Οβάλ 55"/>
            <p:cNvSpPr/>
            <p:nvPr/>
          </p:nvSpPr>
          <p:spPr>
            <a:xfrm>
              <a:off x="9274441" y="4894895"/>
              <a:ext cx="2299354" cy="802443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7" name="Οβάλ 56"/>
            <p:cNvSpPr/>
            <p:nvPr/>
          </p:nvSpPr>
          <p:spPr>
            <a:xfrm>
              <a:off x="4886860" y="5200778"/>
              <a:ext cx="1484103" cy="527834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164126" y="5928725"/>
                <a:ext cx="2997808" cy="769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⟹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26" y="5928725"/>
                <a:ext cx="2997808" cy="769570"/>
              </a:xfrm>
              <a:prstGeom prst="rect">
                <a:avLst/>
              </a:prstGeom>
              <a:blipFill>
                <a:blip r:embed="rId10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Ομάδα 64"/>
          <p:cNvGrpSpPr/>
          <p:nvPr/>
        </p:nvGrpSpPr>
        <p:grpSpPr>
          <a:xfrm>
            <a:off x="248214" y="2417656"/>
            <a:ext cx="3674846" cy="4280639"/>
            <a:chOff x="248214" y="2417656"/>
            <a:chExt cx="3674846" cy="4280639"/>
          </a:xfrm>
        </p:grpSpPr>
        <p:sp>
          <p:nvSpPr>
            <p:cNvPr id="63" name="Οβάλ 62"/>
            <p:cNvSpPr/>
            <p:nvPr/>
          </p:nvSpPr>
          <p:spPr>
            <a:xfrm>
              <a:off x="2878877" y="2417656"/>
              <a:ext cx="1044183" cy="749387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4" name="Οβάλ 63"/>
            <p:cNvSpPr/>
            <p:nvPr/>
          </p:nvSpPr>
          <p:spPr>
            <a:xfrm>
              <a:off x="248214" y="5940448"/>
              <a:ext cx="2377755" cy="757847"/>
            </a:xfrm>
            <a:prstGeom prst="ellipse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2989384" y="5940448"/>
                <a:ext cx="3181127" cy="769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𝒒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2000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𝐕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𝛅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⟹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9384" y="5940448"/>
                <a:ext cx="3181127" cy="76957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Ορθογώνιο 67"/>
              <p:cNvSpPr/>
              <p:nvPr/>
            </p:nvSpPr>
            <p:spPr>
              <a:xfrm>
                <a:off x="6178060" y="5940449"/>
                <a:ext cx="2331343" cy="769570"/>
              </a:xfrm>
              <a:prstGeom prst="rect">
                <a:avLst/>
              </a:prstGeom>
              <a:ln w="38100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𝛅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20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𝛅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𝐕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8" name="Ορθογώνιο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060" y="5940449"/>
                <a:ext cx="2331343" cy="7695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Ομάδα 84"/>
          <p:cNvGrpSpPr/>
          <p:nvPr/>
        </p:nvGrpSpPr>
        <p:grpSpPr>
          <a:xfrm>
            <a:off x="140678" y="778460"/>
            <a:ext cx="11929284" cy="2342051"/>
            <a:chOff x="140678" y="778460"/>
            <a:chExt cx="11929284" cy="2342051"/>
          </a:xfrm>
        </p:grpSpPr>
        <p:grpSp>
          <p:nvGrpSpPr>
            <p:cNvPr id="83" name="Ομάδα 82"/>
            <p:cNvGrpSpPr/>
            <p:nvPr/>
          </p:nvGrpSpPr>
          <p:grpSpPr>
            <a:xfrm>
              <a:off x="140678" y="778460"/>
              <a:ext cx="11929284" cy="2342051"/>
              <a:chOff x="140678" y="778460"/>
              <a:chExt cx="11929284" cy="2342051"/>
            </a:xfrm>
          </p:grpSpPr>
          <p:grpSp>
            <p:nvGrpSpPr>
              <p:cNvPr id="70" name="Ομάδα 69"/>
              <p:cNvGrpSpPr/>
              <p:nvPr/>
            </p:nvGrpSpPr>
            <p:grpSpPr>
              <a:xfrm>
                <a:off x="140678" y="1904784"/>
                <a:ext cx="11929284" cy="1215727"/>
                <a:chOff x="140678" y="1904784"/>
                <a:chExt cx="11929284" cy="1215727"/>
              </a:xfrm>
            </p:grpSpPr>
            <p:grpSp>
              <p:nvGrpSpPr>
                <p:cNvPr id="22" name="Ομάδα 21"/>
                <p:cNvGrpSpPr/>
                <p:nvPr/>
              </p:nvGrpSpPr>
              <p:grpSpPr>
                <a:xfrm>
                  <a:off x="7517636" y="2069449"/>
                  <a:ext cx="720000" cy="345159"/>
                  <a:chOff x="5894024" y="2134988"/>
                  <a:chExt cx="720000" cy="345159"/>
                </a:xfrm>
              </p:grpSpPr>
              <p:cxnSp>
                <p:nvCxnSpPr>
                  <p:cNvPr id="20" name="Ευθύγραμμο βέλος σύνδεσης 19"/>
                  <p:cNvCxnSpPr/>
                  <p:nvPr/>
                </p:nvCxnSpPr>
                <p:spPr>
                  <a:xfrm flipH="1">
                    <a:off x="5894024" y="2476283"/>
                    <a:ext cx="720000" cy="0"/>
                  </a:xfrm>
                  <a:prstGeom prst="straightConnector1">
                    <a:avLst/>
                  </a:prstGeom>
                  <a:ln w="4127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TextBox 20"/>
                      <p:cNvSpPr txBox="1"/>
                      <p:nvPr/>
                    </p:nvSpPr>
                    <p:spPr>
                      <a:xfrm>
                        <a:off x="6210864" y="2134988"/>
                        <a:ext cx="226023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1" name="TextBox 2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210864" y="2134988"/>
                        <a:ext cx="226023" cy="345159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 l="-27027" r="-43243" b="-140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33" name="Ομάδα 32"/>
                <p:cNvGrpSpPr/>
                <p:nvPr/>
              </p:nvGrpSpPr>
              <p:grpSpPr>
                <a:xfrm>
                  <a:off x="140678" y="1904784"/>
                  <a:ext cx="11929284" cy="1215727"/>
                  <a:chOff x="140678" y="1904784"/>
                  <a:chExt cx="11929284" cy="1215727"/>
                </a:xfrm>
              </p:grpSpPr>
              <p:grpSp>
                <p:nvGrpSpPr>
                  <p:cNvPr id="16" name="Ομάδα 15"/>
                  <p:cNvGrpSpPr/>
                  <p:nvPr/>
                </p:nvGrpSpPr>
                <p:grpSpPr>
                  <a:xfrm>
                    <a:off x="11853962" y="2287200"/>
                    <a:ext cx="216000" cy="216000"/>
                    <a:chOff x="3151015" y="2121874"/>
                    <a:chExt cx="216000" cy="216000"/>
                  </a:xfrm>
                </p:grpSpPr>
                <p:cxnSp>
                  <p:nvCxnSpPr>
                    <p:cNvPr id="14" name="Ευθεία γραμμή σύνδεσης 13"/>
                    <p:cNvCxnSpPr/>
                    <p:nvPr/>
                  </p:nvCxnSpPr>
                  <p:spPr>
                    <a:xfrm>
                      <a:off x="3259014" y="2121874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Ευθεία γραμμή σύνδεσης 14"/>
                    <p:cNvCxnSpPr/>
                    <p:nvPr/>
                  </p:nvCxnSpPr>
                  <p:spPr>
                    <a:xfrm rot="5400000">
                      <a:off x="3259015" y="2133598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" name="Ευθεία γραμμή σύνδεσης 18"/>
                  <p:cNvCxnSpPr/>
                  <p:nvPr/>
                </p:nvCxnSpPr>
                <p:spPr>
                  <a:xfrm rot="5400000">
                    <a:off x="7255102" y="2230765"/>
                    <a:ext cx="0" cy="216000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8" name="Ομάδα 27"/>
                  <p:cNvGrpSpPr/>
                  <p:nvPr/>
                </p:nvGrpSpPr>
                <p:grpSpPr>
                  <a:xfrm>
                    <a:off x="140678" y="1904784"/>
                    <a:ext cx="6775938" cy="1215727"/>
                    <a:chOff x="140678" y="1904784"/>
                    <a:chExt cx="6775938" cy="1215727"/>
                  </a:xfrm>
                </p:grpSpPr>
                <p:sp>
                  <p:nvSpPr>
                    <p:cNvPr id="26" name="Ορθογώνιο 25"/>
                    <p:cNvSpPr/>
                    <p:nvPr/>
                  </p:nvSpPr>
                  <p:spPr>
                    <a:xfrm>
                      <a:off x="140678" y="1904784"/>
                      <a:ext cx="6775938" cy="707886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Στα άκρα του αγωγού υπάρχει διαφορά δυναμικού </a:t>
                      </a:r>
                      <a:r>
                        <a:rPr lang="el-GR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sz="20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l-GR" sz="16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6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το ηλεκτρικό πεδίο </a:t>
                      </a:r>
                      <a:r>
                        <a:rPr lang="el-GR" sz="2000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l-GR" sz="16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μέσα στον αγωγό είναι: </a:t>
                      </a:r>
                      <a:endParaRPr lang="el-GR" sz="1600" dirty="0">
                        <a:solidFill>
                          <a:srgbClr val="FF0000"/>
                        </a:solidFill>
                      </a:endParaRP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7" name="Ορθογώνιο 26"/>
                        <p:cNvSpPr/>
                        <p:nvPr/>
                      </p:nvSpPr>
                      <p:spPr>
                        <a:xfrm>
                          <a:off x="2801646" y="2452828"/>
                          <a:ext cx="1077346" cy="667683"/>
                        </a:xfrm>
                        <a:prstGeom prst="rect">
                          <a:avLst/>
                        </a:prstGeom>
                        <a:ln w="28575"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l-GR" sz="2000" b="1" i="0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𝚫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𝑳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l-GR" sz="2000" dirty="0"/>
                        </a:p>
                      </p:txBody>
                    </p:sp>
                  </mc:Choice>
                  <mc:Fallback xmlns="">
                    <p:sp>
                      <p:nvSpPr>
                        <p:cNvPr id="27" name="Ορθογώνιο 2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801646" y="2452828"/>
                          <a:ext cx="1077346" cy="667683"/>
                        </a:xfrm>
                        <a:prstGeom prst="rect">
                          <a:avLst/>
                        </a:prstGeom>
                        <a:blipFill>
                          <a:blip r:embed="rId14"/>
                          <a:stretch>
                            <a:fillRect/>
                          </a:stretch>
                        </a:blipFill>
                        <a:ln w="28575"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</p:grpSp>
          <p:cxnSp>
            <p:nvCxnSpPr>
              <p:cNvPr id="71" name="Ευθεία γραμμή σύνδεσης 70"/>
              <p:cNvCxnSpPr/>
              <p:nvPr/>
            </p:nvCxnSpPr>
            <p:spPr>
              <a:xfrm>
                <a:off x="9646175" y="844696"/>
                <a:ext cx="0" cy="637951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εία γραμμή σύνδεσης 71"/>
              <p:cNvCxnSpPr/>
              <p:nvPr/>
            </p:nvCxnSpPr>
            <p:spPr>
              <a:xfrm>
                <a:off x="9650548" y="1151806"/>
                <a:ext cx="34698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εία γραμμή σύνδεσης 72"/>
              <p:cNvCxnSpPr/>
              <p:nvPr/>
            </p:nvCxnSpPr>
            <p:spPr>
              <a:xfrm>
                <a:off x="9504872" y="993431"/>
                <a:ext cx="0" cy="32527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9603192" y="778460"/>
                <a:ext cx="296645" cy="297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+</a:t>
                </a:r>
                <a:endParaRPr lang="el-GR" sz="2400" b="1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9206502" y="797804"/>
                <a:ext cx="296645" cy="297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–</a:t>
                </a:r>
                <a:endParaRPr lang="el-GR" sz="2400" b="1" dirty="0"/>
              </a:p>
            </p:txBody>
          </p:sp>
          <p:cxnSp>
            <p:nvCxnSpPr>
              <p:cNvPr id="76" name="Ευθεία γραμμή σύνδεσης 75"/>
              <p:cNvCxnSpPr/>
              <p:nvPr/>
            </p:nvCxnSpPr>
            <p:spPr>
              <a:xfrm flipV="1">
                <a:off x="7489561" y="1155546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 flipH="1" flipV="1">
                <a:off x="7495572" y="1165100"/>
                <a:ext cx="1649989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 flipH="1" flipV="1">
                <a:off x="11707607" y="1156171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εία γραμμή σύνδεσης 78"/>
              <p:cNvCxnSpPr/>
              <p:nvPr/>
            </p:nvCxnSpPr>
            <p:spPr>
              <a:xfrm flipV="1">
                <a:off x="10056639" y="1165725"/>
                <a:ext cx="165600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Οβάλ 79"/>
              <p:cNvSpPr/>
              <p:nvPr/>
            </p:nvSpPr>
            <p:spPr>
              <a:xfrm>
                <a:off x="9975492" y="1121628"/>
                <a:ext cx="94631" cy="69702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81" name="Ευθεία γραμμή σύνδεσης 80"/>
              <p:cNvCxnSpPr/>
              <p:nvPr/>
            </p:nvCxnSpPr>
            <p:spPr>
              <a:xfrm>
                <a:off x="9121532" y="1163529"/>
                <a:ext cx="34698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Οβάλ 81"/>
              <p:cNvSpPr/>
              <p:nvPr/>
            </p:nvSpPr>
            <p:spPr>
              <a:xfrm>
                <a:off x="9064301" y="1123864"/>
                <a:ext cx="94631" cy="69702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Ορθογώνιο 83"/>
                <p:cNvSpPr/>
                <p:nvPr/>
              </p:nvSpPr>
              <p:spPr>
                <a:xfrm>
                  <a:off x="9165637" y="1273746"/>
                  <a:ext cx="5357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84" name="Ορθογώνιο 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5637" y="1273746"/>
                  <a:ext cx="535723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0050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/>
      <p:bldP spid="48" grpId="0"/>
      <p:bldP spid="53" grpId="0"/>
      <p:bldP spid="59" grpId="0"/>
      <p:bldP spid="66" grpId="0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Ομάδα 98"/>
          <p:cNvGrpSpPr/>
          <p:nvPr/>
        </p:nvGrpSpPr>
        <p:grpSpPr>
          <a:xfrm>
            <a:off x="6953227" y="1994909"/>
            <a:ext cx="5238773" cy="1652682"/>
            <a:chOff x="6953227" y="1994909"/>
            <a:chExt cx="5238773" cy="1652682"/>
          </a:xfrm>
        </p:grpSpPr>
        <p:cxnSp>
          <p:nvCxnSpPr>
            <p:cNvPr id="92" name="Ευθύγραμμο βέλος σύνδεσης 91"/>
            <p:cNvCxnSpPr/>
            <p:nvPr/>
          </p:nvCxnSpPr>
          <p:spPr>
            <a:xfrm>
              <a:off x="9436727" y="2311701"/>
              <a:ext cx="866529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Ορθογώνιο 92"/>
            <p:cNvSpPr/>
            <p:nvPr/>
          </p:nvSpPr>
          <p:spPr>
            <a:xfrm>
              <a:off x="8821169" y="1994909"/>
              <a:ext cx="23086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Φορά κίνησης ηλεκτρονίων</a:t>
              </a:r>
              <a:endParaRPr lang="el-GR" sz="1400" dirty="0"/>
            </a:p>
          </p:txBody>
        </p:sp>
        <p:cxnSp>
          <p:nvCxnSpPr>
            <p:cNvPr id="94" name="Ευθύγραμμο βέλος σύνδεσης 93"/>
            <p:cNvCxnSpPr/>
            <p:nvPr/>
          </p:nvCxnSpPr>
          <p:spPr>
            <a:xfrm flipH="1">
              <a:off x="9403399" y="2502399"/>
              <a:ext cx="866529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Ορθογώνιο 94"/>
            <p:cNvSpPr/>
            <p:nvPr/>
          </p:nvSpPr>
          <p:spPr>
            <a:xfrm>
              <a:off x="8916794" y="2487135"/>
              <a:ext cx="230665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Φορά ηλεκτρικού ρεύματος</a:t>
              </a:r>
              <a:endParaRPr lang="el-GR" sz="1400" dirty="0"/>
            </a:p>
          </p:txBody>
        </p:sp>
        <p:sp>
          <p:nvSpPr>
            <p:cNvPr id="98" name="Ορθογώνιο 97"/>
            <p:cNvSpPr/>
            <p:nvPr/>
          </p:nvSpPr>
          <p:spPr>
            <a:xfrm>
              <a:off x="6953227" y="3001260"/>
              <a:ext cx="523877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φορά της έντασης του ηλεκτρικού ρεύματος είναι αντίθετη της φοράς κίνησης των ηλεκτρονίων  </a:t>
              </a:r>
              <a:endParaRPr lang="el-GR" dirty="0"/>
            </a:p>
          </p:txBody>
        </p:sp>
      </p:grpSp>
      <p:sp>
        <p:nvSpPr>
          <p:cNvPr id="62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Ρεύμα – Ηλεκτρική Αντίσταση Αγωγού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4" name="Ομάδα 63"/>
          <p:cNvGrpSpPr/>
          <p:nvPr/>
        </p:nvGrpSpPr>
        <p:grpSpPr>
          <a:xfrm>
            <a:off x="350538" y="758611"/>
            <a:ext cx="4278527" cy="769570"/>
            <a:chOff x="350538" y="759038"/>
            <a:chExt cx="4278527" cy="7695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2297722" y="759038"/>
                  <a:ext cx="2331343" cy="769570"/>
                </a:xfrm>
                <a:prstGeom prst="rect">
                  <a:avLst/>
                </a:prstGeom>
                <a:ln w="38100">
                  <a:solidFill>
                    <a:schemeClr val="tx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  <m:r>
                          <a:rPr lang="el-GR" sz="2000" b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7722" y="759038"/>
                  <a:ext cx="2331343" cy="76957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381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3" name="Ορθογώνιο 62"/>
            <p:cNvSpPr/>
            <p:nvPr/>
          </p:nvSpPr>
          <p:spPr>
            <a:xfrm>
              <a:off x="350538" y="912991"/>
              <a:ext cx="18225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400" dirty="0"/>
            </a:p>
          </p:txBody>
        </p:sp>
      </p:grpSp>
      <p:grpSp>
        <p:nvGrpSpPr>
          <p:cNvPr id="91" name="Ομάδα 90"/>
          <p:cNvGrpSpPr/>
          <p:nvPr/>
        </p:nvGrpSpPr>
        <p:grpSpPr>
          <a:xfrm>
            <a:off x="193315" y="1766071"/>
            <a:ext cx="6611327" cy="1776466"/>
            <a:chOff x="193315" y="2063530"/>
            <a:chExt cx="6611327" cy="1776466"/>
          </a:xfrm>
        </p:grpSpPr>
        <p:sp>
          <p:nvSpPr>
            <p:cNvPr id="65" name="Ορθογώνιο 64"/>
            <p:cNvSpPr/>
            <p:nvPr/>
          </p:nvSpPr>
          <p:spPr>
            <a:xfrm>
              <a:off x="193315" y="2063530"/>
              <a:ext cx="661132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Ορίζουμε ως </a:t>
              </a:r>
              <a:r>
                <a:rPr lang="el-GR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νταση Ηλεκτρικού Ρεύματος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το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πηλίκο του ηλεκτρικό φορτίο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που διέρχεται από μια διατομή ενός αγωγού σε χρονικό διάστημα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 του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el-GR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Ορθογώνιο 65"/>
                <p:cNvSpPr/>
                <p:nvPr/>
              </p:nvSpPr>
              <p:spPr>
                <a:xfrm>
                  <a:off x="193315" y="3162566"/>
                  <a:ext cx="1480405" cy="67743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6" name="Ορθογώνιο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315" y="3162566"/>
                  <a:ext cx="1480405" cy="67743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Ορθογώνιο 66"/>
              <p:cNvSpPr/>
              <p:nvPr/>
            </p:nvSpPr>
            <p:spPr>
              <a:xfrm>
                <a:off x="1651032" y="2841661"/>
                <a:ext cx="2665473" cy="769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7" name="Ορθογώνιο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32" y="2841661"/>
                <a:ext cx="2665473" cy="769570"/>
              </a:xfrm>
              <a:prstGeom prst="rect">
                <a:avLst/>
              </a:prstGeom>
              <a:blipFill>
                <a:blip r:embed="rId4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Ορθογώνιο 67"/>
              <p:cNvSpPr/>
              <p:nvPr/>
            </p:nvSpPr>
            <p:spPr>
              <a:xfrm>
                <a:off x="4200247" y="2876830"/>
                <a:ext cx="2235164" cy="994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l-GR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den>
                          </m:f>
                        </m:den>
                      </m:f>
                      <m:r>
                        <a:rPr lang="en-US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68" name="Ορθογώνιο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247" y="2876830"/>
                <a:ext cx="2235164" cy="994568"/>
              </a:xfrm>
              <a:prstGeom prst="rect">
                <a:avLst/>
              </a:prstGeom>
              <a:blipFill>
                <a:blip r:embed="rId5"/>
                <a:stretch>
                  <a:fillRect b="-122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Ομάδα 72"/>
          <p:cNvGrpSpPr/>
          <p:nvPr/>
        </p:nvGrpSpPr>
        <p:grpSpPr>
          <a:xfrm>
            <a:off x="195767" y="4408978"/>
            <a:ext cx="3169267" cy="720325"/>
            <a:chOff x="148880" y="3981828"/>
            <a:chExt cx="3169267" cy="7203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1449559" y="3981828"/>
                  <a:ext cx="1868588" cy="7203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9559" y="3981828"/>
                  <a:ext cx="1868588" cy="72032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0" name="Ορθογώνιο 69"/>
            <p:cNvSpPr/>
            <p:nvPr/>
          </p:nvSpPr>
          <p:spPr>
            <a:xfrm>
              <a:off x="148880" y="4149384"/>
              <a:ext cx="14911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ποσότητα  </a:t>
              </a:r>
              <a:endParaRPr lang="el-GR" dirty="0"/>
            </a:p>
          </p:txBody>
        </p:sp>
      </p:grpSp>
      <p:sp>
        <p:nvSpPr>
          <p:cNvPr id="71" name="Ορθογώνιο 70"/>
          <p:cNvSpPr/>
          <p:nvPr/>
        </p:nvSpPr>
        <p:spPr>
          <a:xfrm>
            <a:off x="160597" y="5150962"/>
            <a:ext cx="1177791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ονομάζεται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ηλεκτρική αντίσταση 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του αγωγού και εξαρτάται από τη φύση του υλικού του αγωγού, τις διαστάσεις του αγωγού και από τη θερμοκρασία του αγωγού</a:t>
            </a:r>
            <a:endParaRPr lang="el-GR" dirty="0"/>
          </a:p>
        </p:txBody>
      </p:sp>
      <p:grpSp>
        <p:nvGrpSpPr>
          <p:cNvPr id="101" name="Ομάδα 100"/>
          <p:cNvGrpSpPr/>
          <p:nvPr/>
        </p:nvGrpSpPr>
        <p:grpSpPr>
          <a:xfrm>
            <a:off x="7158825" y="778460"/>
            <a:ext cx="4887691" cy="2047366"/>
            <a:chOff x="7158825" y="778460"/>
            <a:chExt cx="4887691" cy="2047366"/>
          </a:xfrm>
        </p:grpSpPr>
        <p:grpSp>
          <p:nvGrpSpPr>
            <p:cNvPr id="90" name="Ομάδα 89"/>
            <p:cNvGrpSpPr/>
            <p:nvPr/>
          </p:nvGrpSpPr>
          <p:grpSpPr>
            <a:xfrm>
              <a:off x="7158825" y="778460"/>
              <a:ext cx="4887691" cy="2047366"/>
              <a:chOff x="7158825" y="778460"/>
              <a:chExt cx="4887691" cy="2047366"/>
            </a:xfrm>
          </p:grpSpPr>
          <p:grpSp>
            <p:nvGrpSpPr>
              <p:cNvPr id="59" name="Ομάδα 58"/>
              <p:cNvGrpSpPr/>
              <p:nvPr/>
            </p:nvGrpSpPr>
            <p:grpSpPr>
              <a:xfrm>
                <a:off x="7158825" y="1592117"/>
                <a:ext cx="4887691" cy="1233709"/>
                <a:chOff x="7158825" y="1592117"/>
                <a:chExt cx="4887691" cy="1233709"/>
              </a:xfrm>
            </p:grpSpPr>
            <p:sp>
              <p:nvSpPr>
                <p:cNvPr id="5" name="Οβάλ 4"/>
                <p:cNvSpPr/>
                <p:nvPr/>
              </p:nvSpPr>
              <p:spPr>
                <a:xfrm>
                  <a:off x="8651635" y="1981200"/>
                  <a:ext cx="216000" cy="828000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11" name="Ομάδα 10"/>
                <p:cNvGrpSpPr/>
                <p:nvPr/>
              </p:nvGrpSpPr>
              <p:grpSpPr>
                <a:xfrm>
                  <a:off x="7395779" y="1592117"/>
                  <a:ext cx="4516569" cy="1233709"/>
                  <a:chOff x="7395779" y="1592117"/>
                  <a:chExt cx="4516569" cy="1233709"/>
                </a:xfrm>
              </p:grpSpPr>
              <p:sp>
                <p:nvSpPr>
                  <p:cNvPr id="12" name="Κύλινδρος 11"/>
                  <p:cNvSpPr/>
                  <p:nvPr/>
                </p:nvSpPr>
                <p:spPr>
                  <a:xfrm rot="5400000">
                    <a:off x="9185629" y="187677"/>
                    <a:ext cx="848299" cy="4428000"/>
                  </a:xfrm>
                  <a:prstGeom prst="can">
                    <a:avLst/>
                  </a:prstGeom>
                  <a:solidFill>
                    <a:schemeClr val="accent2">
                      <a:lumMod val="75000"/>
                      <a:alpha val="58000"/>
                    </a:schemeClr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13" name="Ομάδα 12"/>
                  <p:cNvGrpSpPr/>
                  <p:nvPr/>
                </p:nvGrpSpPr>
                <p:grpSpPr>
                  <a:xfrm>
                    <a:off x="9086363" y="1592117"/>
                    <a:ext cx="2825985" cy="987749"/>
                    <a:chOff x="9086363" y="1592117"/>
                    <a:chExt cx="2825985" cy="987749"/>
                  </a:xfrm>
                </p:grpSpPr>
                <p:sp>
                  <p:nvSpPr>
                    <p:cNvPr id="15" name="Ορθογώνιο 14"/>
                    <p:cNvSpPr/>
                    <p:nvPr/>
                  </p:nvSpPr>
                  <p:spPr>
                    <a:xfrm>
                      <a:off x="9086363" y="1592117"/>
                      <a:ext cx="32573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16" name="Ορθογώνιο 15"/>
                    <p:cNvSpPr/>
                    <p:nvPr/>
                  </p:nvSpPr>
                  <p:spPr>
                    <a:xfrm>
                      <a:off x="11573794" y="2210534"/>
                      <a:ext cx="33855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7" name="Ομάδα 16"/>
                <p:cNvGrpSpPr/>
                <p:nvPr/>
              </p:nvGrpSpPr>
              <p:grpSpPr>
                <a:xfrm>
                  <a:off x="7158825" y="2069449"/>
                  <a:ext cx="4887691" cy="398582"/>
                  <a:chOff x="7158825" y="2069449"/>
                  <a:chExt cx="4887691" cy="398582"/>
                </a:xfrm>
              </p:grpSpPr>
              <p:grpSp>
                <p:nvGrpSpPr>
                  <p:cNvPr id="18" name="Ομάδα 17"/>
                  <p:cNvGrpSpPr/>
                  <p:nvPr/>
                </p:nvGrpSpPr>
                <p:grpSpPr>
                  <a:xfrm>
                    <a:off x="7517636" y="2069449"/>
                    <a:ext cx="720000" cy="345159"/>
                    <a:chOff x="5894024" y="2134988"/>
                    <a:chExt cx="720000" cy="345159"/>
                  </a:xfrm>
                </p:grpSpPr>
                <p:cxnSp>
                  <p:nvCxnSpPr>
                    <p:cNvPr id="27" name="Ευθύγραμμο βέλος σύνδεσης 26"/>
                    <p:cNvCxnSpPr/>
                    <p:nvPr/>
                  </p:nvCxnSpPr>
                  <p:spPr>
                    <a:xfrm flipH="1">
                      <a:off x="5894024" y="2476283"/>
                      <a:ext cx="720000" cy="0"/>
                    </a:xfrm>
                    <a:prstGeom prst="straightConnector1">
                      <a:avLst/>
                    </a:prstGeom>
                    <a:ln w="41275">
                      <a:solidFill>
                        <a:srgbClr val="FF00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8" name="TextBox 27"/>
                        <p:cNvSpPr txBox="1"/>
                        <p:nvPr/>
                      </p:nvSpPr>
                      <p:spPr>
                        <a:xfrm>
                          <a:off x="6210864" y="2134988"/>
                          <a:ext cx="226023" cy="34515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l-GR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000" b="1" dirty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8" name="TextBox 27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210864" y="2134988"/>
                          <a:ext cx="226023" cy="345159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 l="-27027" r="-43243" b="-1403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7158825" y="2252031"/>
                    <a:ext cx="4887691" cy="216000"/>
                    <a:chOff x="7158825" y="2252031"/>
                    <a:chExt cx="4887691" cy="216000"/>
                  </a:xfrm>
                </p:grpSpPr>
                <p:grpSp>
                  <p:nvGrpSpPr>
                    <p:cNvPr id="20" name="Ομάδα 19"/>
                    <p:cNvGrpSpPr/>
                    <p:nvPr/>
                  </p:nvGrpSpPr>
                  <p:grpSpPr>
                    <a:xfrm>
                      <a:off x="11830516" y="2252031"/>
                      <a:ext cx="216000" cy="216000"/>
                      <a:chOff x="3127569" y="2086705"/>
                      <a:chExt cx="216000" cy="216000"/>
                    </a:xfrm>
                  </p:grpSpPr>
                  <p:cxnSp>
                    <p:nvCxnSpPr>
                      <p:cNvPr id="25" name="Ευθεία γραμμή σύνδεσης 24"/>
                      <p:cNvCxnSpPr/>
                      <p:nvPr/>
                    </p:nvCxnSpPr>
                    <p:spPr>
                      <a:xfrm>
                        <a:off x="3235568" y="2086705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Ευθεία γραμμή σύνδεσης 25"/>
                      <p:cNvCxnSpPr/>
                      <p:nvPr/>
                    </p:nvCxnSpPr>
                    <p:spPr>
                      <a:xfrm rot="5400000">
                        <a:off x="3235569" y="2098429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1" name="Ευθεία γραμμή σύνδεσης 20"/>
                    <p:cNvCxnSpPr/>
                    <p:nvPr/>
                  </p:nvCxnSpPr>
                  <p:spPr>
                    <a:xfrm rot="5400000">
                      <a:off x="7266825" y="2277657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77" name="Ευθεία γραμμή σύνδεσης 76"/>
              <p:cNvCxnSpPr/>
              <p:nvPr/>
            </p:nvCxnSpPr>
            <p:spPr>
              <a:xfrm>
                <a:off x="9646175" y="844696"/>
                <a:ext cx="0" cy="637951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>
                <a:off x="9650548" y="1151806"/>
                <a:ext cx="34698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εία γραμμή σύνδεσης 78"/>
              <p:cNvCxnSpPr/>
              <p:nvPr/>
            </p:nvCxnSpPr>
            <p:spPr>
              <a:xfrm>
                <a:off x="9504872" y="993431"/>
                <a:ext cx="0" cy="32527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9603192" y="778460"/>
                <a:ext cx="296645" cy="297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+</a:t>
                </a:r>
                <a:endParaRPr lang="el-GR" sz="2400" b="1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9206502" y="797804"/>
                <a:ext cx="296645" cy="297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 smtClean="0"/>
                  <a:t>–</a:t>
                </a:r>
                <a:endParaRPr lang="el-GR" sz="2400" b="1" dirty="0"/>
              </a:p>
            </p:txBody>
          </p:sp>
          <p:cxnSp>
            <p:nvCxnSpPr>
              <p:cNvPr id="82" name="Ευθεία γραμμή σύνδεσης 81"/>
              <p:cNvCxnSpPr/>
              <p:nvPr/>
            </p:nvCxnSpPr>
            <p:spPr>
              <a:xfrm flipV="1">
                <a:off x="7489561" y="1155546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Ευθεία γραμμή σύνδεσης 82"/>
              <p:cNvCxnSpPr/>
              <p:nvPr/>
            </p:nvCxnSpPr>
            <p:spPr>
              <a:xfrm flipH="1" flipV="1">
                <a:off x="7495572" y="1165100"/>
                <a:ext cx="1649989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Ευθεία γραμμή σύνδεσης 83"/>
              <p:cNvCxnSpPr/>
              <p:nvPr/>
            </p:nvCxnSpPr>
            <p:spPr>
              <a:xfrm flipH="1" flipV="1">
                <a:off x="11707607" y="1156171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εία γραμμή σύνδεσης 84"/>
              <p:cNvCxnSpPr/>
              <p:nvPr/>
            </p:nvCxnSpPr>
            <p:spPr>
              <a:xfrm flipV="1">
                <a:off x="10056639" y="1165725"/>
                <a:ext cx="165600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Οβάλ 85"/>
              <p:cNvSpPr/>
              <p:nvPr/>
            </p:nvSpPr>
            <p:spPr>
              <a:xfrm>
                <a:off x="9975492" y="1121628"/>
                <a:ext cx="94631" cy="69702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88" name="Ευθεία γραμμή σύνδεσης 87"/>
              <p:cNvCxnSpPr/>
              <p:nvPr/>
            </p:nvCxnSpPr>
            <p:spPr>
              <a:xfrm>
                <a:off x="9121532" y="1163529"/>
                <a:ext cx="34698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Οβάλ 88"/>
              <p:cNvSpPr/>
              <p:nvPr/>
            </p:nvSpPr>
            <p:spPr>
              <a:xfrm>
                <a:off x="9064301" y="1123864"/>
                <a:ext cx="94631" cy="69702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Ορθογώνιο 99"/>
                <p:cNvSpPr/>
                <p:nvPr/>
              </p:nvSpPr>
              <p:spPr>
                <a:xfrm>
                  <a:off x="9165637" y="1284389"/>
                  <a:ext cx="5357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00" name="Ορθογώνιο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5637" y="1284389"/>
                  <a:ext cx="53572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159918" y="3810964"/>
            <a:ext cx="8953237" cy="670505"/>
            <a:chOff x="159918" y="3810964"/>
            <a:chExt cx="8953237" cy="670505"/>
          </a:xfrm>
        </p:grpSpPr>
        <p:sp>
          <p:nvSpPr>
            <p:cNvPr id="52" name="Ορθογώνιο 51"/>
            <p:cNvSpPr/>
            <p:nvPr/>
          </p:nvSpPr>
          <p:spPr>
            <a:xfrm>
              <a:off x="159918" y="3972739"/>
              <a:ext cx="785708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μονάδα μέτρησης της έντασης του ηλεκτρικού ρεύματος είναι το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Ampere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Ορθογώνιο 52"/>
                <p:cNvSpPr/>
                <p:nvPr/>
              </p:nvSpPr>
              <p:spPr>
                <a:xfrm>
                  <a:off x="7780932" y="3810964"/>
                  <a:ext cx="1332223" cy="6705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𝚨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𝑪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𝒔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3" name="Ορθογώνιο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0932" y="3810964"/>
                  <a:ext cx="1332223" cy="67050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Ομάδα 2"/>
          <p:cNvGrpSpPr/>
          <p:nvPr/>
        </p:nvGrpSpPr>
        <p:grpSpPr>
          <a:xfrm>
            <a:off x="159918" y="5858725"/>
            <a:ext cx="6957986" cy="670505"/>
            <a:chOff x="159918" y="5858725"/>
            <a:chExt cx="6957986" cy="670505"/>
          </a:xfrm>
        </p:grpSpPr>
        <p:sp>
          <p:nvSpPr>
            <p:cNvPr id="54" name="Ορθογώνιο 53"/>
            <p:cNvSpPr/>
            <p:nvPr/>
          </p:nvSpPr>
          <p:spPr>
            <a:xfrm>
              <a:off x="159918" y="6020500"/>
              <a:ext cx="56332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μονάδα μέτρησης της αντίστασης είναι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 Ohm (1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Ω)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5764841" y="5858725"/>
                  <a:ext cx="1353063" cy="6705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𝛀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𝐕</m:t>
                            </m:r>
                          </m:num>
                          <m:den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𝐀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4841" y="5858725"/>
                  <a:ext cx="1353063" cy="67050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4035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56888" y="1035679"/>
                <a:ext cx="2235164" cy="994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l-GR" sz="2000" b="1" i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𝝉</m:t>
                                  </m:r>
                                </m:e>
                                <m:sub>
                                  <m:r>
                                    <a:rPr lang="en-US" sz="2000" b="1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𝑳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den>
                          </m:f>
                        </m:den>
                      </m:f>
                      <m:r>
                        <a:rPr lang="en-US" sz="20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" y="1035679"/>
                <a:ext cx="2235164" cy="994568"/>
              </a:xfrm>
              <a:prstGeom prst="rect">
                <a:avLst/>
              </a:prstGeom>
              <a:blipFill>
                <a:blip r:embed="rId2"/>
                <a:stretch>
                  <a:fillRect b="-122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Ορθογώνιο 41"/>
              <p:cNvSpPr/>
              <p:nvPr/>
            </p:nvSpPr>
            <p:spPr>
              <a:xfrm>
                <a:off x="178348" y="2165387"/>
                <a:ext cx="1868588" cy="720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sub>
                          </m:sSub>
                        </m:den>
                      </m:f>
                      <m:r>
                        <a:rPr lang="en-US" sz="2000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2" name="Ορθογώνιο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348" y="2165387"/>
                <a:ext cx="1868588" cy="720325"/>
              </a:xfrm>
              <a:prstGeom prst="rect">
                <a:avLst/>
              </a:prstGeom>
              <a:blipFill>
                <a:blip r:embed="rId3"/>
                <a:stretch>
                  <a:fillRect b="-8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Ομάδα 88"/>
          <p:cNvGrpSpPr/>
          <p:nvPr/>
        </p:nvGrpSpPr>
        <p:grpSpPr>
          <a:xfrm>
            <a:off x="2292052" y="1382237"/>
            <a:ext cx="3640568" cy="1354449"/>
            <a:chOff x="2292052" y="1382237"/>
            <a:chExt cx="3640568" cy="1354449"/>
          </a:xfrm>
        </p:grpSpPr>
        <p:sp>
          <p:nvSpPr>
            <p:cNvPr id="43" name="Δεξί άγκιστρο 42"/>
            <p:cNvSpPr/>
            <p:nvPr/>
          </p:nvSpPr>
          <p:spPr>
            <a:xfrm>
              <a:off x="2292052" y="1382237"/>
              <a:ext cx="358153" cy="1354449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Ορθογώνιο 43"/>
                <p:cNvSpPr/>
                <p:nvPr/>
              </p:nvSpPr>
              <p:spPr>
                <a:xfrm>
                  <a:off x="2757371" y="1699700"/>
                  <a:ext cx="1299650" cy="668516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44" name="Ορθογώνιο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7371" y="1699700"/>
                  <a:ext cx="1299650" cy="66851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Ορθογώνιο 44"/>
            <p:cNvSpPr/>
            <p:nvPr/>
          </p:nvSpPr>
          <p:spPr>
            <a:xfrm>
              <a:off x="4164187" y="1869027"/>
              <a:ext cx="176843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Ohm</a:t>
              </a:r>
              <a:endParaRPr lang="el-GR" dirty="0"/>
            </a:p>
          </p:txBody>
        </p:sp>
      </p:grpSp>
      <p:sp>
        <p:nvSpPr>
          <p:cNvPr id="46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Ohm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Ορθογώνιο 46"/>
          <p:cNvSpPr/>
          <p:nvPr/>
        </p:nvSpPr>
        <p:spPr>
          <a:xfrm>
            <a:off x="350538" y="502686"/>
            <a:ext cx="1822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Αποδείξαμε:</a:t>
            </a:r>
            <a:endParaRPr lang="el-GR" sz="2400" dirty="0"/>
          </a:p>
        </p:txBody>
      </p:sp>
      <p:sp>
        <p:nvSpPr>
          <p:cNvPr id="48" name="Ορθογώνιο 47"/>
          <p:cNvSpPr/>
          <p:nvPr/>
        </p:nvSpPr>
        <p:spPr>
          <a:xfrm>
            <a:off x="2681469" y="2438958"/>
            <a:ext cx="93581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του ηλεκτρικού ρεύματος που διαρρέει συγκεκριμένο αγωγό είναι ανάλογη της διαφορά δυναμικού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των άκρων του αγωγού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58" name="Ορθογώνιο 57"/>
          <p:cNvSpPr/>
          <p:nvPr/>
        </p:nvSpPr>
        <p:spPr>
          <a:xfrm>
            <a:off x="135761" y="5437266"/>
            <a:ext cx="11903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Όσο πιο μεγάλη είναι η θερμοκρασία του αγωγού τόσο πιο συχνές είναι οι συγκρούσεις των ελεύθερων ηλεκτρονίων με τα άτομα του μεταλλικού πλέγματος του αγωγού. </a:t>
            </a:r>
            <a:endParaRPr lang="el-GR" dirty="0"/>
          </a:p>
        </p:txBody>
      </p:sp>
      <p:sp>
        <p:nvSpPr>
          <p:cNvPr id="59" name="Ορθογώνιο 58"/>
          <p:cNvSpPr/>
          <p:nvPr/>
        </p:nvSpPr>
        <p:spPr>
          <a:xfrm>
            <a:off x="160597" y="6175578"/>
            <a:ext cx="1187900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Όσο πιο συχνές είναι οι συγκρούσεις τόσο πιο μικρή είναι η παράμετρος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sz="2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Η αντίσταση ενός αγωγού αυξάνεται με την αύξηση της θερμοκρασία.</a:t>
            </a:r>
            <a:endParaRPr lang="el-GR" dirty="0"/>
          </a:p>
        </p:txBody>
      </p:sp>
      <p:grpSp>
        <p:nvGrpSpPr>
          <p:cNvPr id="64" name="Ομάδα 63"/>
          <p:cNvGrpSpPr/>
          <p:nvPr/>
        </p:nvGrpSpPr>
        <p:grpSpPr>
          <a:xfrm>
            <a:off x="160597" y="2141528"/>
            <a:ext cx="3127845" cy="3248576"/>
            <a:chOff x="160597" y="2141528"/>
            <a:chExt cx="3127845" cy="3248576"/>
          </a:xfrm>
        </p:grpSpPr>
        <p:grpSp>
          <p:nvGrpSpPr>
            <p:cNvPr id="60" name="Ομάδα 59"/>
            <p:cNvGrpSpPr/>
            <p:nvPr/>
          </p:nvGrpSpPr>
          <p:grpSpPr>
            <a:xfrm>
              <a:off x="237728" y="2141528"/>
              <a:ext cx="3050714" cy="1996840"/>
              <a:chOff x="465848" y="2176697"/>
              <a:chExt cx="2902636" cy="1996840"/>
            </a:xfrm>
          </p:grpSpPr>
          <p:sp>
            <p:nvSpPr>
              <p:cNvPr id="61" name="Οβάλ 60"/>
              <p:cNvSpPr/>
              <p:nvPr/>
            </p:nvSpPr>
            <p:spPr>
              <a:xfrm>
                <a:off x="465848" y="2176697"/>
                <a:ext cx="1852644" cy="802443"/>
              </a:xfrm>
              <a:prstGeom prst="ellipse">
                <a:avLst/>
              </a:prstGeom>
              <a:noFill/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" name="Οβάλ 61"/>
              <p:cNvSpPr/>
              <p:nvPr/>
            </p:nvSpPr>
            <p:spPr>
              <a:xfrm>
                <a:off x="1884381" y="3360865"/>
                <a:ext cx="1484103" cy="812672"/>
              </a:xfrm>
              <a:prstGeom prst="ellipse">
                <a:avLst/>
              </a:prstGeom>
              <a:noFill/>
              <a:ln w="285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160597" y="4723575"/>
                  <a:ext cx="1182631" cy="6665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97" y="4723575"/>
                  <a:ext cx="1182631" cy="66652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" name="Ομάδα 87"/>
          <p:cNvGrpSpPr/>
          <p:nvPr/>
        </p:nvGrpSpPr>
        <p:grpSpPr>
          <a:xfrm>
            <a:off x="7182271" y="239202"/>
            <a:ext cx="4676677" cy="2012197"/>
            <a:chOff x="7182271" y="239202"/>
            <a:chExt cx="4676677" cy="2012197"/>
          </a:xfrm>
        </p:grpSpPr>
        <p:grpSp>
          <p:nvGrpSpPr>
            <p:cNvPr id="5" name="Ομάδα 4"/>
            <p:cNvGrpSpPr/>
            <p:nvPr/>
          </p:nvGrpSpPr>
          <p:grpSpPr>
            <a:xfrm>
              <a:off x="7182271" y="1403100"/>
              <a:ext cx="4676677" cy="848299"/>
              <a:chOff x="7182271" y="1977527"/>
              <a:chExt cx="4676677" cy="848299"/>
            </a:xfrm>
          </p:grpSpPr>
          <p:sp>
            <p:nvSpPr>
              <p:cNvPr id="21" name="Κύλινδρος 20"/>
              <p:cNvSpPr/>
              <p:nvPr/>
            </p:nvSpPr>
            <p:spPr>
              <a:xfrm rot="5400000">
                <a:off x="9185629" y="187677"/>
                <a:ext cx="848299" cy="4428000"/>
              </a:xfrm>
              <a:prstGeom prst="can">
                <a:avLst/>
              </a:prstGeom>
              <a:solidFill>
                <a:schemeClr val="accent2">
                  <a:lumMod val="75000"/>
                  <a:alpha val="58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8" name="Ομάδα 7"/>
              <p:cNvGrpSpPr/>
              <p:nvPr/>
            </p:nvGrpSpPr>
            <p:grpSpPr>
              <a:xfrm>
                <a:off x="7182271" y="2069449"/>
                <a:ext cx="4676677" cy="445474"/>
                <a:chOff x="7182271" y="2069449"/>
                <a:chExt cx="4676677" cy="445474"/>
              </a:xfrm>
            </p:grpSpPr>
            <p:grpSp>
              <p:nvGrpSpPr>
                <p:cNvPr id="13" name="Ομάδα 12"/>
                <p:cNvGrpSpPr/>
                <p:nvPr/>
              </p:nvGrpSpPr>
              <p:grpSpPr>
                <a:xfrm>
                  <a:off x="7517636" y="2069449"/>
                  <a:ext cx="720000" cy="345159"/>
                  <a:chOff x="5894024" y="2134988"/>
                  <a:chExt cx="720000" cy="345159"/>
                </a:xfrm>
              </p:grpSpPr>
              <p:cxnSp>
                <p:nvCxnSpPr>
                  <p:cNvPr id="19" name="Ευθύγραμμο βέλος σύνδεσης 18"/>
                  <p:cNvCxnSpPr/>
                  <p:nvPr/>
                </p:nvCxnSpPr>
                <p:spPr>
                  <a:xfrm flipH="1">
                    <a:off x="5894024" y="2476283"/>
                    <a:ext cx="720000" cy="0"/>
                  </a:xfrm>
                  <a:prstGeom prst="straightConnector1">
                    <a:avLst/>
                  </a:prstGeom>
                  <a:ln w="41275">
                    <a:solidFill>
                      <a:srgbClr val="FF00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" name="TextBox 19"/>
                      <p:cNvSpPr txBox="1"/>
                      <p:nvPr/>
                    </p:nvSpPr>
                    <p:spPr>
                      <a:xfrm>
                        <a:off x="6210864" y="2134988"/>
                        <a:ext cx="226023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0" name="TextBox 1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210864" y="2134988"/>
                        <a:ext cx="226023" cy="345159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l="-27027" r="-43243" b="-140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4" name="Ομάδα 13"/>
                <p:cNvGrpSpPr/>
                <p:nvPr/>
              </p:nvGrpSpPr>
              <p:grpSpPr>
                <a:xfrm>
                  <a:off x="7182271" y="2298923"/>
                  <a:ext cx="4676677" cy="216000"/>
                  <a:chOff x="7182271" y="2298923"/>
                  <a:chExt cx="4676677" cy="216000"/>
                </a:xfrm>
              </p:grpSpPr>
              <p:grpSp>
                <p:nvGrpSpPr>
                  <p:cNvPr id="15" name="Ομάδα 14"/>
                  <p:cNvGrpSpPr/>
                  <p:nvPr/>
                </p:nvGrpSpPr>
                <p:grpSpPr>
                  <a:xfrm>
                    <a:off x="11642948" y="2298923"/>
                    <a:ext cx="216000" cy="216000"/>
                    <a:chOff x="2940001" y="2133597"/>
                    <a:chExt cx="216000" cy="216000"/>
                  </a:xfrm>
                </p:grpSpPr>
                <p:cxnSp>
                  <p:nvCxnSpPr>
                    <p:cNvPr id="17" name="Ευθεία γραμμή σύνδεσης 16"/>
                    <p:cNvCxnSpPr/>
                    <p:nvPr/>
                  </p:nvCxnSpPr>
                  <p:spPr>
                    <a:xfrm>
                      <a:off x="3048000" y="2133597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Ευθεία γραμμή σύνδεσης 17"/>
                    <p:cNvCxnSpPr/>
                    <p:nvPr/>
                  </p:nvCxnSpPr>
                  <p:spPr>
                    <a:xfrm rot="5400000">
                      <a:off x="3048001" y="2145321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" name="Ευθεία γραμμή σύνδεσης 15"/>
                  <p:cNvCxnSpPr/>
                  <p:nvPr/>
                </p:nvCxnSpPr>
                <p:spPr>
                  <a:xfrm rot="5400000">
                    <a:off x="7290271" y="2265934"/>
                    <a:ext cx="0" cy="216000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65" name="Ομάδα 64"/>
            <p:cNvGrpSpPr/>
            <p:nvPr/>
          </p:nvGrpSpPr>
          <p:grpSpPr>
            <a:xfrm>
              <a:off x="9064301" y="239202"/>
              <a:ext cx="1005822" cy="936038"/>
              <a:chOff x="5769417" y="3961824"/>
              <a:chExt cx="1147922" cy="1450340"/>
            </a:xfrm>
          </p:grpSpPr>
          <p:grpSp>
            <p:nvGrpSpPr>
              <p:cNvPr id="66" name="Ομάδα 65"/>
              <p:cNvGrpSpPr/>
              <p:nvPr/>
            </p:nvGrpSpPr>
            <p:grpSpPr>
              <a:xfrm>
                <a:off x="5769417" y="3961824"/>
                <a:ext cx="1147922" cy="1091099"/>
                <a:chOff x="5769417" y="3961824"/>
                <a:chExt cx="1147922" cy="1091099"/>
              </a:xfrm>
            </p:grpSpPr>
            <p:grpSp>
              <p:nvGrpSpPr>
                <p:cNvPr id="72" name="Ομάδα 71"/>
                <p:cNvGrpSpPr/>
                <p:nvPr/>
              </p:nvGrpSpPr>
              <p:grpSpPr>
                <a:xfrm>
                  <a:off x="5861998" y="3961824"/>
                  <a:ext cx="972490" cy="1091099"/>
                  <a:chOff x="1130986" y="5647555"/>
                  <a:chExt cx="972490" cy="1091099"/>
                </a:xfrm>
              </p:grpSpPr>
              <p:grpSp>
                <p:nvGrpSpPr>
                  <p:cNvPr id="73" name="Ομάδα 72"/>
                  <p:cNvGrpSpPr/>
                  <p:nvPr/>
                </p:nvGrpSpPr>
                <p:grpSpPr>
                  <a:xfrm>
                    <a:off x="1130986" y="5750184"/>
                    <a:ext cx="972490" cy="988470"/>
                    <a:chOff x="1130986" y="5750184"/>
                    <a:chExt cx="972490" cy="988470"/>
                  </a:xfrm>
                </p:grpSpPr>
                <p:cxnSp>
                  <p:nvCxnSpPr>
                    <p:cNvPr id="76" name="Ευθεία γραμμή σύνδεσης 75"/>
                    <p:cNvCxnSpPr/>
                    <p:nvPr/>
                  </p:nvCxnSpPr>
                  <p:spPr>
                    <a:xfrm>
                      <a:off x="1130986" y="6229499"/>
                      <a:ext cx="396000" cy="0"/>
                    </a:xfrm>
                    <a:prstGeom prst="line">
                      <a:avLst/>
                    </a:prstGeom>
                    <a:ln w="28575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7" name="Ευθεία γραμμή σύνδεσης 76"/>
                    <p:cNvCxnSpPr/>
                    <p:nvPr/>
                  </p:nvCxnSpPr>
                  <p:spPr>
                    <a:xfrm>
                      <a:off x="1702485" y="5750184"/>
                      <a:ext cx="0" cy="98847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Ευθεία γραμμή σύνδεσης 77"/>
                    <p:cNvCxnSpPr/>
                    <p:nvPr/>
                  </p:nvCxnSpPr>
                  <p:spPr>
                    <a:xfrm>
                      <a:off x="1707476" y="6226034"/>
                      <a:ext cx="396000" cy="0"/>
                    </a:xfrm>
                    <a:prstGeom prst="line">
                      <a:avLst/>
                    </a:prstGeom>
                    <a:ln w="28575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Ευθεία γραμμή σύνδεσης 78"/>
                    <p:cNvCxnSpPr/>
                    <p:nvPr/>
                  </p:nvCxnSpPr>
                  <p:spPr>
                    <a:xfrm>
                      <a:off x="1541219" y="5980640"/>
                      <a:ext cx="0" cy="504000"/>
                    </a:xfrm>
                    <a:prstGeom prst="line">
                      <a:avLst/>
                    </a:prstGeom>
                    <a:ln w="762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1653429" y="5647555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+</a:t>
                    </a:r>
                    <a:endParaRPr lang="el-GR" sz="2400" b="1" dirty="0"/>
                  </a:p>
                </p:txBody>
              </p:sp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1200696" y="5677527"/>
                    <a:ext cx="33855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dirty="0" smtClean="0"/>
                      <a:t>–</a:t>
                    </a:r>
                    <a:endParaRPr lang="el-GR" sz="2400" b="1" dirty="0"/>
                  </a:p>
                </p:txBody>
              </p:sp>
            </p:grpSp>
            <p:sp>
              <p:nvSpPr>
                <p:cNvPr id="69" name="Οβάλ 68"/>
                <p:cNvSpPr/>
                <p:nvPr/>
              </p:nvSpPr>
              <p:spPr>
                <a:xfrm>
                  <a:off x="5769417" y="4497009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0" name="Οβάλ 69"/>
                <p:cNvSpPr/>
                <p:nvPr/>
              </p:nvSpPr>
              <p:spPr>
                <a:xfrm>
                  <a:off x="6809339" y="4493544"/>
                  <a:ext cx="108000" cy="108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Ορθογώνιο 66"/>
                  <p:cNvSpPr/>
                  <p:nvPr/>
                </p:nvSpPr>
                <p:spPr>
                  <a:xfrm>
                    <a:off x="5885069" y="4839904"/>
                    <a:ext cx="611409" cy="5722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7" name="Ορθογώνιο 6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85069" y="4839904"/>
                    <a:ext cx="611409" cy="57226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4" name="Ομάδα 83"/>
            <p:cNvGrpSpPr/>
            <p:nvPr/>
          </p:nvGrpSpPr>
          <p:grpSpPr>
            <a:xfrm>
              <a:off x="7489561" y="616288"/>
              <a:ext cx="1656000" cy="828000"/>
              <a:chOff x="7489562" y="616288"/>
              <a:chExt cx="1409115" cy="828000"/>
            </a:xfrm>
          </p:grpSpPr>
          <p:cxnSp>
            <p:nvCxnSpPr>
              <p:cNvPr id="81" name="Ευθεία γραμμή σύνδεσης 80"/>
              <p:cNvCxnSpPr/>
              <p:nvPr/>
            </p:nvCxnSpPr>
            <p:spPr>
              <a:xfrm flipV="1">
                <a:off x="7489562" y="616288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Ευθεία γραμμή σύνδεσης 81"/>
              <p:cNvCxnSpPr/>
              <p:nvPr/>
            </p:nvCxnSpPr>
            <p:spPr>
              <a:xfrm flipH="1" flipV="1">
                <a:off x="7494677" y="625842"/>
                <a:ext cx="140400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Ομάδα 84"/>
            <p:cNvGrpSpPr/>
            <p:nvPr/>
          </p:nvGrpSpPr>
          <p:grpSpPr>
            <a:xfrm flipH="1">
              <a:off x="10056639" y="616913"/>
              <a:ext cx="1656000" cy="828000"/>
              <a:chOff x="7026677" y="616288"/>
              <a:chExt cx="1872000" cy="828000"/>
            </a:xfrm>
          </p:grpSpPr>
          <p:cxnSp>
            <p:nvCxnSpPr>
              <p:cNvPr id="86" name="Ευθεία γραμμή σύνδεσης 85"/>
              <p:cNvCxnSpPr/>
              <p:nvPr/>
            </p:nvCxnSpPr>
            <p:spPr>
              <a:xfrm flipV="1">
                <a:off x="7032365" y="616288"/>
                <a:ext cx="0" cy="8280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Ευθεία γραμμή σύνδεσης 86"/>
              <p:cNvCxnSpPr/>
              <p:nvPr/>
            </p:nvCxnSpPr>
            <p:spPr>
              <a:xfrm flipH="1" flipV="1">
                <a:off x="7026677" y="625842"/>
                <a:ext cx="1872000" cy="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Ομάδα 1"/>
          <p:cNvGrpSpPr/>
          <p:nvPr/>
        </p:nvGrpSpPr>
        <p:grpSpPr>
          <a:xfrm>
            <a:off x="160597" y="3325642"/>
            <a:ext cx="10894265" cy="1449568"/>
            <a:chOff x="160597" y="3325642"/>
            <a:chExt cx="10894265" cy="1449568"/>
          </a:xfrm>
        </p:grpSpPr>
        <p:grpSp>
          <p:nvGrpSpPr>
            <p:cNvPr id="90" name="Ομάδα 89"/>
            <p:cNvGrpSpPr/>
            <p:nvPr/>
          </p:nvGrpSpPr>
          <p:grpSpPr>
            <a:xfrm>
              <a:off x="160597" y="3360509"/>
              <a:ext cx="10894265" cy="1414701"/>
              <a:chOff x="160597" y="3360509"/>
              <a:chExt cx="10894265" cy="1414701"/>
            </a:xfrm>
          </p:grpSpPr>
          <p:grpSp>
            <p:nvGrpSpPr>
              <p:cNvPr id="54" name="Ομάδα 53"/>
              <p:cNvGrpSpPr/>
              <p:nvPr/>
            </p:nvGrpSpPr>
            <p:grpSpPr>
              <a:xfrm>
                <a:off x="195767" y="3360509"/>
                <a:ext cx="3068529" cy="675634"/>
                <a:chOff x="148880" y="3981828"/>
                <a:chExt cx="3068529" cy="67563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Ορθογώνιο 54"/>
                    <p:cNvSpPr/>
                    <p:nvPr/>
                  </p:nvSpPr>
                  <p:spPr>
                    <a:xfrm>
                      <a:off x="1636848" y="3981828"/>
                      <a:ext cx="1580561" cy="67563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𝝆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e>
                                  <m:sub>
                                    <m:r>
                                      <a:rPr lang="en-US" sz="2000" b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𝐞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sz="2000" b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𝐞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e>
                                  <m:sub>
                                    <m:r>
                                      <a:rPr lang="en-US" sz="2000" b="1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𝐞</m:t>
                                    </m:r>
                                  </m:sub>
                                </m:sSub>
                              </m:den>
                            </m:f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55" name="Ορθογώνιο 5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36848" y="3981828"/>
                      <a:ext cx="1580561" cy="675634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56" name="Ορθογώνιο 55"/>
                <p:cNvSpPr/>
                <p:nvPr/>
              </p:nvSpPr>
              <p:spPr>
                <a:xfrm>
                  <a:off x="148880" y="4149384"/>
                  <a:ext cx="16321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Οι ποσότητες  </a:t>
                  </a:r>
                  <a:endParaRPr lang="el-GR" dirty="0"/>
                </a:p>
              </p:txBody>
            </p:sp>
          </p:grpSp>
          <p:sp>
            <p:nvSpPr>
              <p:cNvPr id="57" name="Ορθογώνιο 56"/>
              <p:cNvSpPr/>
              <p:nvPr/>
            </p:nvSpPr>
            <p:spPr>
              <a:xfrm>
                <a:off x="160597" y="4067324"/>
                <a:ext cx="1089426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ονομάζονται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ειδική αντίσταση </a:t>
                </a:r>
                <a:r>
                  <a:rPr lang="el-GR" sz="20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ειδική αγωγιμότητα </a:t>
                </a:r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αγωγού, αντίστοιχα, οι οποίες εξαρτώνται από το υλικό (από το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και το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b="1" baseline="-250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και από τη θερμοκρασία του </a:t>
                </a:r>
                <a:r>
                  <a:rPr lang="el-GR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αγωγού </a:t>
                </a:r>
                <a:r>
                  <a:rPr lang="en-US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από το </a:t>
                </a:r>
                <a:r>
                  <a:rPr lang="el-GR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en-US" sz="2000" b="1" baseline="-250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  <a:endParaRPr lang="el-GR" dirty="0"/>
              </a:p>
            </p:txBody>
          </p:sp>
        </p:grpSp>
        <p:sp>
          <p:nvSpPr>
            <p:cNvPr id="68" name="Ορθογώνιο 67"/>
            <p:cNvSpPr/>
            <p:nvPr/>
          </p:nvSpPr>
          <p:spPr>
            <a:xfrm>
              <a:off x="3322726" y="3526227"/>
              <a:ext cx="506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Ορθογώνιο 70"/>
                <p:cNvSpPr/>
                <p:nvPr/>
              </p:nvSpPr>
              <p:spPr>
                <a:xfrm>
                  <a:off x="3829340" y="3325642"/>
                  <a:ext cx="2077300" cy="76976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𝝈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𝝆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1" name="Ορθογώνιο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9340" y="3325642"/>
                  <a:ext cx="2077300" cy="769763"/>
                </a:xfrm>
                <a:prstGeom prst="rect">
                  <a:avLst/>
                </a:prstGeom>
                <a:blipFill>
                  <a:blip r:embed="rId10"/>
                  <a:stretch>
                    <a:fillRect b="-79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3620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8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Ομάδα 57"/>
          <p:cNvGrpSpPr/>
          <p:nvPr/>
        </p:nvGrpSpPr>
        <p:grpSpPr>
          <a:xfrm>
            <a:off x="7158825" y="239202"/>
            <a:ext cx="4700123" cy="2012197"/>
            <a:chOff x="7158825" y="239202"/>
            <a:chExt cx="4700123" cy="2012197"/>
          </a:xfrm>
        </p:grpSpPr>
        <p:cxnSp>
          <p:nvCxnSpPr>
            <p:cNvPr id="12" name="Ευθύγραμμο βέλος σύνδεσης 11"/>
            <p:cNvCxnSpPr/>
            <p:nvPr/>
          </p:nvCxnSpPr>
          <p:spPr>
            <a:xfrm>
              <a:off x="9086363" y="1681459"/>
              <a:ext cx="866529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Ορθογώνιο 12"/>
            <p:cNvSpPr/>
            <p:nvPr/>
          </p:nvSpPr>
          <p:spPr>
            <a:xfrm>
              <a:off x="8470805" y="1375300"/>
              <a:ext cx="23086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Φορά κίνησης ηλεκτρονίων</a:t>
              </a:r>
              <a:endParaRPr lang="el-GR" sz="1400" dirty="0"/>
            </a:p>
          </p:txBody>
        </p:sp>
        <p:cxnSp>
          <p:nvCxnSpPr>
            <p:cNvPr id="14" name="Ευθύγραμμο βέλος σύνδεσης 13"/>
            <p:cNvCxnSpPr/>
            <p:nvPr/>
          </p:nvCxnSpPr>
          <p:spPr>
            <a:xfrm flipH="1">
              <a:off x="8992580" y="1939366"/>
              <a:ext cx="866529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Ορθογώνιο 14"/>
            <p:cNvSpPr/>
            <p:nvPr/>
          </p:nvSpPr>
          <p:spPr>
            <a:xfrm>
              <a:off x="8505975" y="1902836"/>
              <a:ext cx="230665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Φορά ηλεκτρικού ρεύματος</a:t>
              </a:r>
              <a:endParaRPr lang="el-GR" sz="1400" dirty="0"/>
            </a:p>
          </p:txBody>
        </p:sp>
        <p:grpSp>
          <p:nvGrpSpPr>
            <p:cNvPr id="27" name="Ομάδα 26"/>
            <p:cNvGrpSpPr/>
            <p:nvPr/>
          </p:nvGrpSpPr>
          <p:grpSpPr>
            <a:xfrm>
              <a:off x="7158825" y="239202"/>
              <a:ext cx="4700123" cy="2012197"/>
              <a:chOff x="7158825" y="239202"/>
              <a:chExt cx="4700123" cy="2012197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7158825" y="1403100"/>
                <a:ext cx="4700123" cy="848299"/>
                <a:chOff x="7158825" y="1977527"/>
                <a:chExt cx="4700123" cy="848299"/>
              </a:xfrm>
            </p:grpSpPr>
            <p:sp>
              <p:nvSpPr>
                <p:cNvPr id="48" name="Κύλινδρος 47"/>
                <p:cNvSpPr/>
                <p:nvPr/>
              </p:nvSpPr>
              <p:spPr>
                <a:xfrm rot="5400000">
                  <a:off x="9185629" y="187677"/>
                  <a:ext cx="848299" cy="4428000"/>
                </a:xfrm>
                <a:prstGeom prst="can">
                  <a:avLst/>
                </a:prstGeom>
                <a:solidFill>
                  <a:schemeClr val="accent2">
                    <a:lumMod val="75000"/>
                    <a:alpha val="58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49" name="Ομάδα 48"/>
                <p:cNvGrpSpPr/>
                <p:nvPr/>
              </p:nvGrpSpPr>
              <p:grpSpPr>
                <a:xfrm>
                  <a:off x="7158825" y="2069449"/>
                  <a:ext cx="4700123" cy="445474"/>
                  <a:chOff x="7158825" y="2069449"/>
                  <a:chExt cx="4700123" cy="445474"/>
                </a:xfrm>
              </p:grpSpPr>
              <p:grpSp>
                <p:nvGrpSpPr>
                  <p:cNvPr id="50" name="Ομάδα 49"/>
                  <p:cNvGrpSpPr/>
                  <p:nvPr/>
                </p:nvGrpSpPr>
                <p:grpSpPr>
                  <a:xfrm>
                    <a:off x="7517636" y="2069449"/>
                    <a:ext cx="720000" cy="345159"/>
                    <a:chOff x="5894024" y="2134988"/>
                    <a:chExt cx="720000" cy="345159"/>
                  </a:xfrm>
                </p:grpSpPr>
                <p:cxnSp>
                  <p:nvCxnSpPr>
                    <p:cNvPr id="56" name="Ευθύγραμμο βέλος σύνδεσης 55"/>
                    <p:cNvCxnSpPr/>
                    <p:nvPr/>
                  </p:nvCxnSpPr>
                  <p:spPr>
                    <a:xfrm flipH="1">
                      <a:off x="5894024" y="2476283"/>
                      <a:ext cx="720000" cy="0"/>
                    </a:xfrm>
                    <a:prstGeom prst="straightConnector1">
                      <a:avLst/>
                    </a:prstGeom>
                    <a:ln w="41275">
                      <a:solidFill>
                        <a:srgbClr val="FF00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57" name="TextBox 56"/>
                        <p:cNvSpPr txBox="1"/>
                        <p:nvPr/>
                      </p:nvSpPr>
                      <p:spPr>
                        <a:xfrm>
                          <a:off x="6210864" y="2134988"/>
                          <a:ext cx="226023" cy="34515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l-GR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0000"/>
                                        </a:solidFill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000" b="1" dirty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57" name="TextBox 5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210864" y="2134988"/>
                          <a:ext cx="226023" cy="345159"/>
                        </a:xfrm>
                        <a:prstGeom prst="rect">
                          <a:avLst/>
                        </a:prstGeom>
                        <a:blipFill>
                          <a:blip r:embed="rId2"/>
                          <a:stretch>
                            <a:fillRect l="-27027" r="-43243" b="-1403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51" name="Ομάδα 50"/>
                  <p:cNvGrpSpPr/>
                  <p:nvPr/>
                </p:nvGrpSpPr>
                <p:grpSpPr>
                  <a:xfrm>
                    <a:off x="7158825" y="2298923"/>
                    <a:ext cx="4700123" cy="216000"/>
                    <a:chOff x="7158825" y="2298923"/>
                    <a:chExt cx="4700123" cy="216000"/>
                  </a:xfrm>
                </p:grpSpPr>
                <p:grpSp>
                  <p:nvGrpSpPr>
                    <p:cNvPr id="52" name="Ομάδα 51"/>
                    <p:cNvGrpSpPr/>
                    <p:nvPr/>
                  </p:nvGrpSpPr>
                  <p:grpSpPr>
                    <a:xfrm>
                      <a:off x="11642948" y="2298923"/>
                      <a:ext cx="216000" cy="216000"/>
                      <a:chOff x="2940001" y="2133597"/>
                      <a:chExt cx="216000" cy="216000"/>
                    </a:xfrm>
                  </p:grpSpPr>
                  <p:cxnSp>
                    <p:nvCxnSpPr>
                      <p:cNvPr id="54" name="Ευθεία γραμμή σύνδεσης 53"/>
                      <p:cNvCxnSpPr/>
                      <p:nvPr/>
                    </p:nvCxnSpPr>
                    <p:spPr>
                      <a:xfrm>
                        <a:off x="3048000" y="2133597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5" name="Ευθεία γραμμή σύνδεσης 54"/>
                      <p:cNvCxnSpPr/>
                      <p:nvPr/>
                    </p:nvCxnSpPr>
                    <p:spPr>
                      <a:xfrm rot="5400000">
                        <a:off x="3048001" y="2145321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53" name="Ευθεία γραμμή σύνδεσης 52"/>
                    <p:cNvCxnSpPr/>
                    <p:nvPr/>
                  </p:nvCxnSpPr>
                  <p:spPr>
                    <a:xfrm rot="5400000">
                      <a:off x="7266825" y="2265934"/>
                      <a:ext cx="0" cy="216000"/>
                    </a:xfrm>
                    <a:prstGeom prst="line">
                      <a:avLst/>
                    </a:prstGeom>
                    <a:ln w="38100">
                      <a:solidFill>
                        <a:srgbClr val="00206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29" name="Ομάδα 28"/>
              <p:cNvGrpSpPr/>
              <p:nvPr/>
            </p:nvGrpSpPr>
            <p:grpSpPr>
              <a:xfrm>
                <a:off x="9064301" y="239202"/>
                <a:ext cx="1005822" cy="936038"/>
                <a:chOff x="5769417" y="3961824"/>
                <a:chExt cx="1147922" cy="1450340"/>
              </a:xfrm>
            </p:grpSpPr>
            <p:grpSp>
              <p:nvGrpSpPr>
                <p:cNvPr id="36" name="Ομάδα 35"/>
                <p:cNvGrpSpPr/>
                <p:nvPr/>
              </p:nvGrpSpPr>
              <p:grpSpPr>
                <a:xfrm>
                  <a:off x="5769417" y="3961824"/>
                  <a:ext cx="1147922" cy="1091099"/>
                  <a:chOff x="5769417" y="3961824"/>
                  <a:chExt cx="1147922" cy="1091099"/>
                </a:xfrm>
              </p:grpSpPr>
              <p:grpSp>
                <p:nvGrpSpPr>
                  <p:cNvPr id="38" name="Ομάδα 37"/>
                  <p:cNvGrpSpPr/>
                  <p:nvPr/>
                </p:nvGrpSpPr>
                <p:grpSpPr>
                  <a:xfrm>
                    <a:off x="5861998" y="3961824"/>
                    <a:ext cx="972490" cy="1091099"/>
                    <a:chOff x="1130986" y="5647555"/>
                    <a:chExt cx="972490" cy="1091099"/>
                  </a:xfrm>
                </p:grpSpPr>
                <p:grpSp>
                  <p:nvGrpSpPr>
                    <p:cNvPr id="41" name="Ομάδα 40"/>
                    <p:cNvGrpSpPr/>
                    <p:nvPr/>
                  </p:nvGrpSpPr>
                  <p:grpSpPr>
                    <a:xfrm>
                      <a:off x="1130986" y="5750184"/>
                      <a:ext cx="972490" cy="988470"/>
                      <a:chOff x="1130986" y="5750184"/>
                      <a:chExt cx="972490" cy="988470"/>
                    </a:xfrm>
                  </p:grpSpPr>
                  <p:cxnSp>
                    <p:nvCxnSpPr>
                      <p:cNvPr id="44" name="Ευθεία γραμμή σύνδεσης 43"/>
                      <p:cNvCxnSpPr/>
                      <p:nvPr/>
                    </p:nvCxnSpPr>
                    <p:spPr>
                      <a:xfrm>
                        <a:off x="1130986" y="6229499"/>
                        <a:ext cx="396000" cy="0"/>
                      </a:xfrm>
                      <a:prstGeom prst="line">
                        <a:avLst/>
                      </a:prstGeom>
                      <a:ln w="28575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Ευθεία γραμμή σύνδεσης 44"/>
                      <p:cNvCxnSpPr/>
                      <p:nvPr/>
                    </p:nvCxnSpPr>
                    <p:spPr>
                      <a:xfrm>
                        <a:off x="1702485" y="5750184"/>
                        <a:ext cx="0" cy="98847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Ευθεία γραμμή σύνδεσης 45"/>
                      <p:cNvCxnSpPr/>
                      <p:nvPr/>
                    </p:nvCxnSpPr>
                    <p:spPr>
                      <a:xfrm>
                        <a:off x="1707476" y="6226034"/>
                        <a:ext cx="396000" cy="0"/>
                      </a:xfrm>
                      <a:prstGeom prst="line">
                        <a:avLst/>
                      </a:prstGeom>
                      <a:ln w="28575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Ευθεία γραμμή σύνδεσης 46"/>
                      <p:cNvCxnSpPr/>
                      <p:nvPr/>
                    </p:nvCxnSpPr>
                    <p:spPr>
                      <a:xfrm>
                        <a:off x="1541219" y="5980640"/>
                        <a:ext cx="0" cy="504000"/>
                      </a:xfrm>
                      <a:prstGeom prst="line">
                        <a:avLst/>
                      </a:prstGeom>
                      <a:ln w="762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1653429" y="5647555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+</a:t>
                      </a:r>
                      <a:endParaRPr lang="el-GR" sz="2400" b="1" dirty="0"/>
                    </a:p>
                  </p:txBody>
                </p:sp>
                <p:sp>
                  <p:nvSpPr>
                    <p:cNvPr id="43" name="TextBox 42"/>
                    <p:cNvSpPr txBox="1"/>
                    <p:nvPr/>
                  </p:nvSpPr>
                  <p:spPr>
                    <a:xfrm>
                      <a:off x="1200696" y="5677527"/>
                      <a:ext cx="33855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400" b="1" dirty="0" smtClean="0"/>
                        <a:t>–</a:t>
                      </a:r>
                      <a:endParaRPr lang="el-GR" sz="2400" b="1" dirty="0"/>
                    </a:p>
                  </p:txBody>
                </p:sp>
              </p:grpSp>
              <p:sp>
                <p:nvSpPr>
                  <p:cNvPr id="39" name="Οβάλ 38"/>
                  <p:cNvSpPr/>
                  <p:nvPr/>
                </p:nvSpPr>
                <p:spPr>
                  <a:xfrm>
                    <a:off x="5769417" y="4497009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0" name="Οβάλ 39"/>
                  <p:cNvSpPr/>
                  <p:nvPr/>
                </p:nvSpPr>
                <p:spPr>
                  <a:xfrm>
                    <a:off x="6809339" y="4493544"/>
                    <a:ext cx="108000" cy="108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7" name="Ορθογώνιο 36"/>
                    <p:cNvSpPr/>
                    <p:nvPr/>
                  </p:nvSpPr>
                  <p:spPr>
                    <a:xfrm>
                      <a:off x="5885069" y="4839904"/>
                      <a:ext cx="611409" cy="57226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206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7" name="Ορθογώνιο 3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885069" y="4839904"/>
                      <a:ext cx="611409" cy="57226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0" name="Ομάδα 29"/>
              <p:cNvGrpSpPr/>
              <p:nvPr/>
            </p:nvGrpSpPr>
            <p:grpSpPr>
              <a:xfrm>
                <a:off x="7489561" y="616288"/>
                <a:ext cx="1656000" cy="828000"/>
                <a:chOff x="7489562" y="616288"/>
                <a:chExt cx="1409115" cy="828000"/>
              </a:xfrm>
            </p:grpSpPr>
            <p:cxnSp>
              <p:nvCxnSpPr>
                <p:cNvPr id="34" name="Ευθεία γραμμή σύνδεσης 33"/>
                <p:cNvCxnSpPr/>
                <p:nvPr/>
              </p:nvCxnSpPr>
              <p:spPr>
                <a:xfrm flipV="1">
                  <a:off x="7489562" y="616288"/>
                  <a:ext cx="0" cy="82800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Ευθεία γραμμή σύνδεσης 34"/>
                <p:cNvCxnSpPr/>
                <p:nvPr/>
              </p:nvCxnSpPr>
              <p:spPr>
                <a:xfrm flipH="1" flipV="1">
                  <a:off x="7494677" y="625842"/>
                  <a:ext cx="140400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Ομάδα 30"/>
              <p:cNvGrpSpPr/>
              <p:nvPr/>
            </p:nvGrpSpPr>
            <p:grpSpPr>
              <a:xfrm flipH="1">
                <a:off x="10056639" y="616913"/>
                <a:ext cx="1656000" cy="828000"/>
                <a:chOff x="7026677" y="616288"/>
                <a:chExt cx="1872000" cy="828000"/>
              </a:xfrm>
            </p:grpSpPr>
            <p:cxnSp>
              <p:nvCxnSpPr>
                <p:cNvPr id="32" name="Ευθεία γραμμή σύνδεσης 31"/>
                <p:cNvCxnSpPr/>
                <p:nvPr/>
              </p:nvCxnSpPr>
              <p:spPr>
                <a:xfrm flipV="1">
                  <a:off x="7032365" y="616288"/>
                  <a:ext cx="0" cy="82800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Ευθεία γραμμή σύνδεσης 32"/>
                <p:cNvCxnSpPr/>
                <p:nvPr/>
              </p:nvCxnSpPr>
              <p:spPr>
                <a:xfrm flipH="1" flipV="1">
                  <a:off x="7026677" y="625842"/>
                  <a:ext cx="187200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0" name="Ορθογώνιο 59"/>
          <p:cNvSpPr/>
          <p:nvPr/>
        </p:nvSpPr>
        <p:spPr>
          <a:xfrm>
            <a:off x="5198016" y="2401191"/>
            <a:ext cx="624261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Οι αγωγοί που παρουσιάζουν αντίσταση στο ηλεκτρικό ρεύμα ονομάζονται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62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Αντιστάτες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9" name="Ομάδα 68"/>
          <p:cNvGrpSpPr/>
          <p:nvPr/>
        </p:nvGrpSpPr>
        <p:grpSpPr>
          <a:xfrm>
            <a:off x="90260" y="502686"/>
            <a:ext cx="4370061" cy="2982476"/>
            <a:chOff x="90260" y="502686"/>
            <a:chExt cx="4370061" cy="2982476"/>
          </a:xfrm>
        </p:grpSpPr>
        <p:sp>
          <p:nvSpPr>
            <p:cNvPr id="59" name="Ορθογώνιο 58"/>
            <p:cNvSpPr/>
            <p:nvPr/>
          </p:nvSpPr>
          <p:spPr>
            <a:xfrm>
              <a:off x="758471" y="2096573"/>
              <a:ext cx="20350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Αντίσταση αγωγο</a:t>
              </a:r>
              <a:r>
                <a:rPr lang="el-GR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ύ</a:t>
              </a:r>
              <a:endParaRPr lang="el-GR" dirty="0"/>
            </a:p>
          </p:txBody>
        </p:sp>
        <p:sp>
          <p:nvSpPr>
            <p:cNvPr id="63" name="Ορθογώνιο 62"/>
            <p:cNvSpPr/>
            <p:nvPr/>
          </p:nvSpPr>
          <p:spPr>
            <a:xfrm>
              <a:off x="350538" y="502686"/>
              <a:ext cx="18225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Ορθογώνιο 63"/>
                <p:cNvSpPr/>
                <p:nvPr/>
              </p:nvSpPr>
              <p:spPr>
                <a:xfrm>
                  <a:off x="2857640" y="1126370"/>
                  <a:ext cx="1299650" cy="668516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64" name="Ορθογώνιο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7640" y="1126370"/>
                  <a:ext cx="1299650" cy="66851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5" name="Ορθογώνιο 64"/>
            <p:cNvSpPr/>
            <p:nvPr/>
          </p:nvSpPr>
          <p:spPr>
            <a:xfrm>
              <a:off x="1004653" y="1275962"/>
              <a:ext cx="176843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Ohm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Ορθογώνιο 65"/>
                <p:cNvSpPr/>
                <p:nvPr/>
              </p:nvSpPr>
              <p:spPr>
                <a:xfrm>
                  <a:off x="2870348" y="1928930"/>
                  <a:ext cx="1182631" cy="666529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6" name="Ορθογώνιο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0348" y="1928930"/>
                  <a:ext cx="1182631" cy="66652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Ορθογώνιο 66"/>
            <p:cNvSpPr/>
            <p:nvPr/>
          </p:nvSpPr>
          <p:spPr>
            <a:xfrm>
              <a:off x="90260" y="2965361"/>
              <a:ext cx="274947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Ειδική αντίσταση αγωγού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2879760" y="2809528"/>
                  <a:ext cx="1580561" cy="675634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9760" y="2809528"/>
                  <a:ext cx="1580561" cy="67563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5" name="Ομάδα 124"/>
          <p:cNvGrpSpPr/>
          <p:nvPr/>
        </p:nvGrpSpPr>
        <p:grpSpPr>
          <a:xfrm>
            <a:off x="141556" y="3881546"/>
            <a:ext cx="6283787" cy="1344737"/>
            <a:chOff x="5171017" y="3276622"/>
            <a:chExt cx="6283787" cy="1344737"/>
          </a:xfrm>
        </p:grpSpPr>
        <p:sp>
          <p:nvSpPr>
            <p:cNvPr id="61" name="Ορθογώνιο 60"/>
            <p:cNvSpPr/>
            <p:nvPr/>
          </p:nvSpPr>
          <p:spPr>
            <a:xfrm>
              <a:off x="5212187" y="3276622"/>
              <a:ext cx="62426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σύμβολο των αντιστατών στα ηλεκτρικά κυκλώματα είναι:</a:t>
              </a:r>
              <a:endParaRPr lang="el-GR" dirty="0">
                <a:solidFill>
                  <a:srgbClr val="FF0000"/>
                </a:solidFill>
              </a:endParaRPr>
            </a:p>
          </p:txBody>
        </p:sp>
        <p:grpSp>
          <p:nvGrpSpPr>
            <p:cNvPr id="121" name="Ομάδα 120"/>
            <p:cNvGrpSpPr/>
            <p:nvPr/>
          </p:nvGrpSpPr>
          <p:grpSpPr>
            <a:xfrm>
              <a:off x="5171017" y="3792552"/>
              <a:ext cx="2200940" cy="828807"/>
              <a:chOff x="5171017" y="3792552"/>
              <a:chExt cx="2200940" cy="828807"/>
            </a:xfrm>
          </p:grpSpPr>
          <p:sp>
            <p:nvSpPr>
              <p:cNvPr id="119" name="Ελεύθερη σχεδίαση 118"/>
              <p:cNvSpPr/>
              <p:nvPr/>
            </p:nvSpPr>
            <p:spPr>
              <a:xfrm>
                <a:off x="5171017" y="3792552"/>
                <a:ext cx="2200940" cy="393405"/>
              </a:xfrm>
              <a:custGeom>
                <a:avLst/>
                <a:gdLst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50605 w 2200940"/>
                  <a:gd name="connsiteY4" fmla="*/ 21265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180754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  <a:gd name="connsiteX0" fmla="*/ 0 w 2200940"/>
                  <a:gd name="connsiteY0" fmla="*/ 212651 h 393405"/>
                  <a:gd name="connsiteX1" fmla="*/ 393405 w 2200940"/>
                  <a:gd name="connsiteY1" fmla="*/ 202019 h 393405"/>
                  <a:gd name="connsiteX2" fmla="*/ 489098 w 2200940"/>
                  <a:gd name="connsiteY2" fmla="*/ 0 h 393405"/>
                  <a:gd name="connsiteX3" fmla="*/ 680484 w 2200940"/>
                  <a:gd name="connsiteY3" fmla="*/ 393405 h 393405"/>
                  <a:gd name="connsiteX4" fmla="*/ 839972 w 2200940"/>
                  <a:gd name="connsiteY4" fmla="*/ 0 h 393405"/>
                  <a:gd name="connsiteX5" fmla="*/ 1041991 w 2200940"/>
                  <a:gd name="connsiteY5" fmla="*/ 382772 h 393405"/>
                  <a:gd name="connsiteX6" fmla="*/ 1233377 w 2200940"/>
                  <a:gd name="connsiteY6" fmla="*/ 0 h 393405"/>
                  <a:gd name="connsiteX7" fmla="*/ 1414130 w 2200940"/>
                  <a:gd name="connsiteY7" fmla="*/ 372140 h 393405"/>
                  <a:gd name="connsiteX8" fmla="*/ 1605516 w 2200940"/>
                  <a:gd name="connsiteY8" fmla="*/ 21265 h 393405"/>
                  <a:gd name="connsiteX9" fmla="*/ 1701209 w 2200940"/>
                  <a:gd name="connsiteY9" fmla="*/ 191386 h 393405"/>
                  <a:gd name="connsiteX10" fmla="*/ 2200940 w 2200940"/>
                  <a:gd name="connsiteY10" fmla="*/ 191386 h 393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00940" h="393405">
                    <a:moveTo>
                      <a:pt x="0" y="212651"/>
                    </a:moveTo>
                    <a:lnTo>
                      <a:pt x="393405" y="202019"/>
                    </a:lnTo>
                    <a:lnTo>
                      <a:pt x="489098" y="0"/>
                    </a:lnTo>
                    <a:lnTo>
                      <a:pt x="680484" y="393405"/>
                    </a:lnTo>
                    <a:lnTo>
                      <a:pt x="839972" y="0"/>
                    </a:lnTo>
                    <a:lnTo>
                      <a:pt x="1041991" y="382772"/>
                    </a:lnTo>
                    <a:lnTo>
                      <a:pt x="1233377" y="0"/>
                    </a:lnTo>
                    <a:lnTo>
                      <a:pt x="1414130" y="372140"/>
                    </a:lnTo>
                    <a:lnTo>
                      <a:pt x="1605516" y="21265"/>
                    </a:lnTo>
                    <a:lnTo>
                      <a:pt x="1701209" y="191386"/>
                    </a:lnTo>
                    <a:lnTo>
                      <a:pt x="2200940" y="191386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" name="Ορθογώνιο 119"/>
              <p:cNvSpPr/>
              <p:nvPr/>
            </p:nvSpPr>
            <p:spPr>
              <a:xfrm>
                <a:off x="6020296" y="4221249"/>
                <a:ext cx="38343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000" dirty="0"/>
              </a:p>
            </p:txBody>
          </p:sp>
        </p:grpSp>
      </p:grpSp>
      <p:grpSp>
        <p:nvGrpSpPr>
          <p:cNvPr id="124" name="Ομάδα 123"/>
          <p:cNvGrpSpPr/>
          <p:nvPr/>
        </p:nvGrpSpPr>
        <p:grpSpPr>
          <a:xfrm>
            <a:off x="2901474" y="4641495"/>
            <a:ext cx="2377518" cy="1352435"/>
            <a:chOff x="3860218" y="4497604"/>
            <a:chExt cx="2377518" cy="1352435"/>
          </a:xfrm>
        </p:grpSpPr>
        <p:pic>
          <p:nvPicPr>
            <p:cNvPr id="122" name="Εικόνα 1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19823728">
              <a:off x="4066307" y="4516706"/>
              <a:ext cx="2171429" cy="1333333"/>
            </a:xfrm>
            <a:prstGeom prst="rect">
              <a:avLst/>
            </a:prstGeom>
          </p:spPr>
        </p:pic>
        <p:sp>
          <p:nvSpPr>
            <p:cNvPr id="123" name="Ορθογώνιο 122"/>
            <p:cNvSpPr/>
            <p:nvPr/>
          </p:nvSpPr>
          <p:spPr>
            <a:xfrm>
              <a:off x="3860218" y="4497604"/>
              <a:ext cx="2270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Αντιστάτης εμπορίου</a:t>
              </a:r>
              <a:endParaRPr lang="el-GR" dirty="0"/>
            </a:p>
          </p:txBody>
        </p:sp>
      </p:grp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044506"/>
              </p:ext>
            </p:extLst>
          </p:nvPr>
        </p:nvGraphicFramePr>
        <p:xfrm>
          <a:off x="6779655" y="3175638"/>
          <a:ext cx="519568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263">
                  <a:extLst>
                    <a:ext uri="{9D8B030D-6E8A-4147-A177-3AD203B41FA5}">
                      <a16:colId xmlns:a16="http://schemas.microsoft.com/office/drawing/2014/main" val="1688158393"/>
                    </a:ext>
                  </a:extLst>
                </a:gridCol>
                <a:gridCol w="955947">
                  <a:extLst>
                    <a:ext uri="{9D8B030D-6E8A-4147-A177-3AD203B41FA5}">
                      <a16:colId xmlns:a16="http://schemas.microsoft.com/office/drawing/2014/main" val="817311700"/>
                    </a:ext>
                  </a:extLst>
                </a:gridCol>
                <a:gridCol w="936434">
                  <a:extLst>
                    <a:ext uri="{9D8B030D-6E8A-4147-A177-3AD203B41FA5}">
                      <a16:colId xmlns:a16="http://schemas.microsoft.com/office/drawing/2014/main" val="3214218271"/>
                    </a:ext>
                  </a:extLst>
                </a:gridCol>
                <a:gridCol w="958467">
                  <a:extLst>
                    <a:ext uri="{9D8B030D-6E8A-4147-A177-3AD203B41FA5}">
                      <a16:colId xmlns:a16="http://schemas.microsoft.com/office/drawing/2014/main" val="3055822585"/>
                    </a:ext>
                  </a:extLst>
                </a:gridCol>
                <a:gridCol w="1024569">
                  <a:extLst>
                    <a:ext uri="{9D8B030D-6E8A-4147-A177-3AD203B41FA5}">
                      <a16:colId xmlns:a16="http://schemas.microsoft.com/office/drawing/2014/main" val="3773016870"/>
                    </a:ext>
                  </a:extLst>
                </a:gridCol>
              </a:tblGrid>
              <a:tr h="459928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Χρώμα</a:t>
                      </a:r>
                      <a:endParaRPr lang="el-G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14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Λωρίδα</a:t>
                      </a:r>
                      <a:endParaRPr lang="el-G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14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Λωρίδα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l-GR" sz="14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Λωρίδα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l-GR" sz="14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Λωρίδα</a:t>
                      </a:r>
                    </a:p>
                    <a:p>
                      <a:pPr algn="ctr"/>
                      <a:r>
                        <a:rPr lang="el-G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(ανοχή)</a:t>
                      </a:r>
                      <a:endParaRPr lang="el-G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2964843"/>
                  </a:ext>
                </a:extLst>
              </a:tr>
              <a:tr h="295892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Μαύρο</a:t>
                      </a:r>
                      <a:endParaRPr lang="el-G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l-G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l-G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699545"/>
                  </a:ext>
                </a:extLst>
              </a:tr>
              <a:tr h="269085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Καφέ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998670"/>
                  </a:ext>
                </a:extLst>
              </a:tr>
              <a:tr h="2973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Κόκκινο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749791"/>
                  </a:ext>
                </a:extLst>
              </a:tr>
              <a:tr h="260364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Πορτοκαλί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563924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Κίτρινο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978262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Πράσινο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010822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Μπλε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±0,25%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280631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Μωβ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x10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0,1%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459755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Γκρι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x10</a:t>
                      </a:r>
                      <a:r>
                        <a:rPr lang="en-US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1618490"/>
                  </a:ext>
                </a:extLst>
              </a:tr>
              <a:tr h="268350"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Λευκό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l-GR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1400" b="1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88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17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2"/>
          <p:cNvSpPr txBox="1">
            <a:spLocks/>
          </p:cNvSpPr>
          <p:nvPr/>
        </p:nvSpPr>
        <p:spPr>
          <a:xfrm>
            <a:off x="1340425" y="44624"/>
            <a:ext cx="9185564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 Ρεύματος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515795" y="2407192"/>
            <a:ext cx="3933007" cy="769570"/>
            <a:chOff x="350538" y="759038"/>
            <a:chExt cx="3933007" cy="7695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1912127" y="759038"/>
                  <a:ext cx="2371418" cy="769570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  <m:r>
                          <a:rPr lang="el-GR" sz="2000" b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2127" y="759038"/>
                  <a:ext cx="2371418" cy="769570"/>
                </a:xfrm>
                <a:prstGeom prst="rect">
                  <a:avLst/>
                </a:prstGeom>
                <a:blipFill>
                  <a:blip r:embed="rId2"/>
                  <a:stretch>
                    <a:fillRect b="-794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Ορθογώνιο 7"/>
            <p:cNvSpPr/>
            <p:nvPr/>
          </p:nvSpPr>
          <p:spPr>
            <a:xfrm>
              <a:off x="350538" y="912991"/>
              <a:ext cx="1547411" cy="400110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000" dirty="0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86399" y="5655526"/>
            <a:ext cx="4994109" cy="954107"/>
            <a:chOff x="0" y="726407"/>
            <a:chExt cx="4994109" cy="9541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3493634" y="897846"/>
                  <a:ext cx="1500475" cy="675634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𝒆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93634" y="897846"/>
                  <a:ext cx="1500475" cy="67563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Ορθογώνιο 10"/>
            <p:cNvSpPr/>
            <p:nvPr/>
          </p:nvSpPr>
          <p:spPr>
            <a:xfrm>
              <a:off x="0" y="726407"/>
              <a:ext cx="373645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Ταχύτητα ολίσθησης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2000" b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ελεύθερων ηλεκτρονίων αγωγού που βρίσκεται μέσα σε ηλεκτρικό πεδίο έντασης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0" name="Ομάδα 79"/>
          <p:cNvGrpSpPr/>
          <p:nvPr/>
        </p:nvGrpSpPr>
        <p:grpSpPr>
          <a:xfrm>
            <a:off x="7191876" y="425916"/>
            <a:ext cx="4887691" cy="2047366"/>
            <a:chOff x="7158825" y="778460"/>
            <a:chExt cx="4887691" cy="2047366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7158825" y="778460"/>
              <a:ext cx="4887691" cy="2047366"/>
              <a:chOff x="7158825" y="778460"/>
              <a:chExt cx="4887691" cy="2047366"/>
            </a:xfrm>
          </p:grpSpPr>
          <p:grpSp>
            <p:nvGrpSpPr>
              <p:cNvPr id="13" name="Ομάδα 12"/>
              <p:cNvGrpSpPr/>
              <p:nvPr/>
            </p:nvGrpSpPr>
            <p:grpSpPr>
              <a:xfrm>
                <a:off x="7158825" y="778460"/>
                <a:ext cx="4887691" cy="2047366"/>
                <a:chOff x="7158825" y="778460"/>
                <a:chExt cx="4887691" cy="2047366"/>
              </a:xfrm>
            </p:grpSpPr>
            <p:grpSp>
              <p:nvGrpSpPr>
                <p:cNvPr id="15" name="Ομάδα 14"/>
                <p:cNvGrpSpPr/>
                <p:nvPr/>
              </p:nvGrpSpPr>
              <p:grpSpPr>
                <a:xfrm>
                  <a:off x="7158825" y="1592117"/>
                  <a:ext cx="4887691" cy="1233709"/>
                  <a:chOff x="7158825" y="1592117"/>
                  <a:chExt cx="4887691" cy="1233709"/>
                </a:xfrm>
              </p:grpSpPr>
              <p:sp>
                <p:nvSpPr>
                  <p:cNvPr id="28" name="Οβάλ 27"/>
                  <p:cNvSpPr/>
                  <p:nvPr/>
                </p:nvSpPr>
                <p:spPr>
                  <a:xfrm>
                    <a:off x="8651635" y="1981200"/>
                    <a:ext cx="216000" cy="82800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29" name="Ομάδα 28"/>
                  <p:cNvGrpSpPr/>
                  <p:nvPr/>
                </p:nvGrpSpPr>
                <p:grpSpPr>
                  <a:xfrm>
                    <a:off x="7395779" y="1592117"/>
                    <a:ext cx="4516569" cy="1233709"/>
                    <a:chOff x="7395779" y="1592117"/>
                    <a:chExt cx="4516569" cy="1233709"/>
                  </a:xfrm>
                </p:grpSpPr>
                <p:sp>
                  <p:nvSpPr>
                    <p:cNvPr id="39" name="Κύλινδρος 38"/>
                    <p:cNvSpPr/>
                    <p:nvPr/>
                  </p:nvSpPr>
                  <p:spPr>
                    <a:xfrm rot="5400000">
                      <a:off x="9185629" y="187677"/>
                      <a:ext cx="848299" cy="4428000"/>
                    </a:xfrm>
                    <a:prstGeom prst="can">
                      <a:avLst/>
                    </a:prstGeom>
                    <a:solidFill>
                      <a:schemeClr val="accent2">
                        <a:lumMod val="75000"/>
                        <a:alpha val="58000"/>
                      </a:schemeClr>
                    </a:solidFill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40" name="Ομάδα 39"/>
                    <p:cNvGrpSpPr/>
                    <p:nvPr/>
                  </p:nvGrpSpPr>
                  <p:grpSpPr>
                    <a:xfrm>
                      <a:off x="9086363" y="1592117"/>
                      <a:ext cx="2825985" cy="987749"/>
                      <a:chOff x="9086363" y="1592117"/>
                      <a:chExt cx="2825985" cy="987749"/>
                    </a:xfrm>
                  </p:grpSpPr>
                  <p:sp>
                    <p:nvSpPr>
                      <p:cNvPr id="41" name="Ορθογώνιο 40"/>
                      <p:cNvSpPr/>
                      <p:nvPr/>
                    </p:nvSpPr>
                    <p:spPr>
                      <a:xfrm>
                        <a:off x="9086363" y="1592117"/>
                        <a:ext cx="32573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n-US" b="1" i="1" dirty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L</a:t>
                        </a:r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  <p:sp>
                    <p:nvSpPr>
                      <p:cNvPr id="42" name="Ορθογώνιο 41"/>
                      <p:cNvSpPr/>
                      <p:nvPr/>
                    </p:nvSpPr>
                    <p:spPr>
                      <a:xfrm>
                        <a:off x="11573794" y="2210534"/>
                        <a:ext cx="338554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l-GR" b="1" i="1" dirty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Α</a:t>
                        </a:r>
                        <a:endParaRPr lang="el-GR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p:grpSp>
              </p:grpSp>
              <p:grpSp>
                <p:nvGrpSpPr>
                  <p:cNvPr id="30" name="Ομάδα 29"/>
                  <p:cNvGrpSpPr/>
                  <p:nvPr/>
                </p:nvGrpSpPr>
                <p:grpSpPr>
                  <a:xfrm>
                    <a:off x="7158825" y="2069449"/>
                    <a:ext cx="4887691" cy="398582"/>
                    <a:chOff x="7158825" y="2069449"/>
                    <a:chExt cx="4887691" cy="398582"/>
                  </a:xfrm>
                </p:grpSpPr>
                <p:grpSp>
                  <p:nvGrpSpPr>
                    <p:cNvPr id="31" name="Ομάδα 30"/>
                    <p:cNvGrpSpPr/>
                    <p:nvPr/>
                  </p:nvGrpSpPr>
                  <p:grpSpPr>
                    <a:xfrm>
                      <a:off x="7517636" y="2069449"/>
                      <a:ext cx="720000" cy="345159"/>
                      <a:chOff x="5894024" y="2134988"/>
                      <a:chExt cx="720000" cy="345159"/>
                    </a:xfrm>
                  </p:grpSpPr>
                  <p:cxnSp>
                    <p:nvCxnSpPr>
                      <p:cNvPr id="37" name="Ευθύγραμμο βέλος σύνδεσης 36"/>
                      <p:cNvCxnSpPr/>
                      <p:nvPr/>
                    </p:nvCxnSpPr>
                    <p:spPr>
                      <a:xfrm flipH="1">
                        <a:off x="5894024" y="2476283"/>
                        <a:ext cx="720000" cy="0"/>
                      </a:xfrm>
                      <a:prstGeom prst="straightConnector1">
                        <a:avLst/>
                      </a:prstGeom>
                      <a:ln w="41275">
                        <a:solidFill>
                          <a:srgbClr val="FF00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38" name="TextBox 37"/>
                          <p:cNvSpPr txBox="1"/>
                          <p:nvPr/>
                        </p:nvSpPr>
                        <p:spPr>
                          <a:xfrm>
                            <a:off x="6210864" y="2134988"/>
                            <a:ext cx="226023" cy="34515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sz="2000" b="1" i="1" smtClean="0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FF0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2000" b="1" dirty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28" name="TextBox 27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6210864" y="2134988"/>
                            <a:ext cx="226023" cy="345159"/>
                          </a:xfrm>
                          <a:prstGeom prst="rect">
                            <a:avLst/>
                          </a:prstGeom>
                          <a:blipFill>
                            <a:blip r:embed="rId7"/>
                            <a:stretch>
                              <a:fillRect l="-27027" r="-43243" b="-14035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7158825" y="2252031"/>
                      <a:ext cx="4887691" cy="216000"/>
                      <a:chOff x="7158825" y="2252031"/>
                      <a:chExt cx="4887691" cy="216000"/>
                    </a:xfrm>
                  </p:grpSpPr>
                  <p:grpSp>
                    <p:nvGrpSpPr>
                      <p:cNvPr id="33" name="Ομάδα 32"/>
                      <p:cNvGrpSpPr/>
                      <p:nvPr/>
                    </p:nvGrpSpPr>
                    <p:grpSpPr>
                      <a:xfrm>
                        <a:off x="11830516" y="2252031"/>
                        <a:ext cx="216000" cy="216000"/>
                        <a:chOff x="3127569" y="2086705"/>
                        <a:chExt cx="216000" cy="216000"/>
                      </a:xfrm>
                    </p:grpSpPr>
                    <p:cxnSp>
                      <p:nvCxnSpPr>
                        <p:cNvPr id="35" name="Ευθεία γραμμή σύνδεσης 34"/>
                        <p:cNvCxnSpPr/>
                        <p:nvPr/>
                      </p:nvCxnSpPr>
                      <p:spPr>
                        <a:xfrm>
                          <a:off x="3235568" y="2086705"/>
                          <a:ext cx="0" cy="21600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6" name="Ευθεία γραμμή σύνδεσης 35"/>
                        <p:cNvCxnSpPr/>
                        <p:nvPr/>
                      </p:nvCxnSpPr>
                      <p:spPr>
                        <a:xfrm rot="5400000">
                          <a:off x="3235569" y="2098429"/>
                          <a:ext cx="0" cy="216000"/>
                        </a:xfrm>
                        <a:prstGeom prst="line">
                          <a:avLst/>
                        </a:prstGeom>
                        <a:ln w="38100">
                          <a:solidFill>
                            <a:srgbClr val="00206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34" name="Ευθεία γραμμή σύνδεσης 33"/>
                      <p:cNvCxnSpPr/>
                      <p:nvPr/>
                    </p:nvCxnSpPr>
                    <p:spPr>
                      <a:xfrm rot="5400000">
                        <a:off x="7266825" y="2277657"/>
                        <a:ext cx="0" cy="216000"/>
                      </a:xfrm>
                      <a:prstGeom prst="line">
                        <a:avLst/>
                      </a:prstGeom>
                      <a:ln w="38100">
                        <a:solidFill>
                          <a:srgbClr val="00206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cxnSp>
              <p:nvCxnSpPr>
                <p:cNvPr id="16" name="Ευθεία γραμμή σύνδεσης 15"/>
                <p:cNvCxnSpPr/>
                <p:nvPr/>
              </p:nvCxnSpPr>
              <p:spPr>
                <a:xfrm>
                  <a:off x="9646175" y="844696"/>
                  <a:ext cx="0" cy="637951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εία γραμμή σύνδεσης 16"/>
                <p:cNvCxnSpPr/>
                <p:nvPr/>
              </p:nvCxnSpPr>
              <p:spPr>
                <a:xfrm>
                  <a:off x="9650548" y="1151806"/>
                  <a:ext cx="34698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Ευθεία γραμμή σύνδεσης 17"/>
                <p:cNvCxnSpPr/>
                <p:nvPr/>
              </p:nvCxnSpPr>
              <p:spPr>
                <a:xfrm>
                  <a:off x="9504872" y="993431"/>
                  <a:ext cx="0" cy="325278"/>
                </a:xfrm>
                <a:prstGeom prst="line">
                  <a:avLst/>
                </a:prstGeom>
                <a:ln w="762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18"/>
                <p:cNvSpPr txBox="1"/>
                <p:nvPr/>
              </p:nvSpPr>
              <p:spPr>
                <a:xfrm>
                  <a:off x="9603192" y="778460"/>
                  <a:ext cx="296645" cy="2979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+</a:t>
                  </a:r>
                  <a:endParaRPr lang="el-GR" sz="2400" b="1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9206502" y="797804"/>
                  <a:ext cx="296645" cy="2979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dirty="0" smtClean="0"/>
                    <a:t>–</a:t>
                  </a:r>
                  <a:endParaRPr lang="el-GR" sz="2400" b="1" dirty="0"/>
                </a:p>
              </p:txBody>
            </p:sp>
            <p:cxnSp>
              <p:nvCxnSpPr>
                <p:cNvPr id="21" name="Ευθεία γραμμή σύνδεσης 20"/>
                <p:cNvCxnSpPr/>
                <p:nvPr/>
              </p:nvCxnSpPr>
              <p:spPr>
                <a:xfrm flipV="1">
                  <a:off x="7489561" y="1155546"/>
                  <a:ext cx="0" cy="82800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Ευθεία γραμμή σύνδεσης 21"/>
                <p:cNvCxnSpPr/>
                <p:nvPr/>
              </p:nvCxnSpPr>
              <p:spPr>
                <a:xfrm flipH="1" flipV="1">
                  <a:off x="7495572" y="1165100"/>
                  <a:ext cx="1649989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Ευθεία γραμμή σύνδεσης 22"/>
                <p:cNvCxnSpPr/>
                <p:nvPr/>
              </p:nvCxnSpPr>
              <p:spPr>
                <a:xfrm flipH="1" flipV="1">
                  <a:off x="11707607" y="1156171"/>
                  <a:ext cx="0" cy="82800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Ευθεία γραμμή σύνδεσης 23"/>
                <p:cNvCxnSpPr/>
                <p:nvPr/>
              </p:nvCxnSpPr>
              <p:spPr>
                <a:xfrm flipV="1">
                  <a:off x="10056639" y="1165725"/>
                  <a:ext cx="165600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Οβάλ 24"/>
                <p:cNvSpPr/>
                <p:nvPr/>
              </p:nvSpPr>
              <p:spPr>
                <a:xfrm>
                  <a:off x="9975492" y="1121628"/>
                  <a:ext cx="94631" cy="69702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26" name="Ευθεία γραμμή σύνδεσης 25"/>
                <p:cNvCxnSpPr/>
                <p:nvPr/>
              </p:nvCxnSpPr>
              <p:spPr>
                <a:xfrm>
                  <a:off x="9121532" y="1163529"/>
                  <a:ext cx="346980" cy="0"/>
                </a:xfrm>
                <a:prstGeom prst="line">
                  <a:avLst/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Οβάλ 26"/>
                <p:cNvSpPr/>
                <p:nvPr/>
              </p:nvSpPr>
              <p:spPr>
                <a:xfrm>
                  <a:off x="9064301" y="1123864"/>
                  <a:ext cx="94631" cy="69702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Ορθογώνιο 13"/>
                  <p:cNvSpPr/>
                  <p:nvPr/>
                </p:nvSpPr>
                <p:spPr>
                  <a:xfrm>
                    <a:off x="9165637" y="1284389"/>
                    <a:ext cx="53572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oMath>
                      </m:oMathPara>
                    </a14:m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0" name="Ορθογώνιο 9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65637" y="1284389"/>
                    <a:ext cx="535723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3" name="Ομάδα 42"/>
            <p:cNvGrpSpPr/>
            <p:nvPr/>
          </p:nvGrpSpPr>
          <p:grpSpPr>
            <a:xfrm>
              <a:off x="8821169" y="1994909"/>
              <a:ext cx="2402282" cy="800003"/>
              <a:chOff x="8821169" y="1994909"/>
              <a:chExt cx="2402282" cy="800003"/>
            </a:xfrm>
          </p:grpSpPr>
          <p:cxnSp>
            <p:nvCxnSpPr>
              <p:cNvPr id="44" name="Ευθύγραμμο βέλος σύνδεσης 43"/>
              <p:cNvCxnSpPr/>
              <p:nvPr/>
            </p:nvCxnSpPr>
            <p:spPr>
              <a:xfrm>
                <a:off x="9436727" y="2311701"/>
                <a:ext cx="866529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Ορθογώνιο 44"/>
              <p:cNvSpPr/>
              <p:nvPr/>
            </p:nvSpPr>
            <p:spPr>
              <a:xfrm>
                <a:off x="8821169" y="1994909"/>
                <a:ext cx="230864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Φορά κίνησης ηλεκτρονίων</a:t>
                </a:r>
                <a:endParaRPr lang="el-GR" sz="1400" dirty="0"/>
              </a:p>
            </p:txBody>
          </p:sp>
          <p:cxnSp>
            <p:nvCxnSpPr>
              <p:cNvPr id="46" name="Ευθύγραμμο βέλος σύνδεσης 45"/>
              <p:cNvCxnSpPr/>
              <p:nvPr/>
            </p:nvCxnSpPr>
            <p:spPr>
              <a:xfrm flipH="1">
                <a:off x="9403399" y="2502399"/>
                <a:ext cx="866529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Ορθογώνιο 46"/>
              <p:cNvSpPr/>
              <p:nvPr/>
            </p:nvSpPr>
            <p:spPr>
              <a:xfrm>
                <a:off x="8916794" y="2487135"/>
                <a:ext cx="230665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Φορά ηλεκτρικού ρεύματος</a:t>
                </a:r>
                <a:endParaRPr lang="el-GR" sz="1400" dirty="0"/>
              </a:p>
            </p:txBody>
          </p:sp>
        </p:grpSp>
      </p:grpSp>
      <p:grpSp>
        <p:nvGrpSpPr>
          <p:cNvPr id="101" name="Ομάδα 100"/>
          <p:cNvGrpSpPr/>
          <p:nvPr/>
        </p:nvGrpSpPr>
        <p:grpSpPr>
          <a:xfrm>
            <a:off x="113770" y="1062213"/>
            <a:ext cx="4292943" cy="1200329"/>
            <a:chOff x="140678" y="1904784"/>
            <a:chExt cx="4292943" cy="1200329"/>
          </a:xfrm>
        </p:grpSpPr>
        <p:sp>
          <p:nvSpPr>
            <p:cNvPr id="102" name="Ορθογώνιο 101"/>
            <p:cNvSpPr/>
            <p:nvPr/>
          </p:nvSpPr>
          <p:spPr>
            <a:xfrm>
              <a:off x="140678" y="1904784"/>
              <a:ext cx="297039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 άκρα του αγωγού υπάρχει διαφορά δυναμικού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το ηλεκτρικό πεδίο </a:t>
              </a:r>
              <a:r>
                <a:rPr lang="el-GR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μέσα στον αγωγό είναι: 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Ορθογώνιο 102"/>
                <p:cNvSpPr/>
                <p:nvPr/>
              </p:nvSpPr>
              <p:spPr>
                <a:xfrm>
                  <a:off x="3356275" y="2162125"/>
                  <a:ext cx="1077346" cy="667683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3" name="Ορθογώνιο 10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6275" y="2162125"/>
                  <a:ext cx="1077346" cy="66768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6" name="Ομάδα 125"/>
          <p:cNvGrpSpPr/>
          <p:nvPr/>
        </p:nvGrpSpPr>
        <p:grpSpPr>
          <a:xfrm>
            <a:off x="3226193" y="3081581"/>
            <a:ext cx="3593618" cy="769570"/>
            <a:chOff x="3027887" y="2508697"/>
            <a:chExt cx="3593618" cy="7695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Ορθογώνιο 108"/>
                <p:cNvSpPr/>
                <p:nvPr/>
              </p:nvSpPr>
              <p:spPr>
                <a:xfrm>
                  <a:off x="5037738" y="2508697"/>
                  <a:ext cx="1583767" cy="76957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𝝈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9" name="Ορθογώνιο 1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37738" y="2508697"/>
                  <a:ext cx="1583767" cy="76957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0" name="Ορθογώνιο 109"/>
            <p:cNvSpPr/>
            <p:nvPr/>
          </p:nvSpPr>
          <p:spPr>
            <a:xfrm>
              <a:off x="3027887" y="2777304"/>
              <a:ext cx="207595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Ειδική Αγωγιμότητα:</a:t>
              </a:r>
              <a:endParaRPr lang="el-GR" sz="1600" dirty="0"/>
            </a:p>
          </p:txBody>
        </p:sp>
      </p:grpSp>
      <p:sp>
        <p:nvSpPr>
          <p:cNvPr id="111" name="Ορθογώνιο 110"/>
          <p:cNvSpPr/>
          <p:nvPr/>
        </p:nvSpPr>
        <p:spPr>
          <a:xfrm>
            <a:off x="231636" y="3971449"/>
            <a:ext cx="64996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 Ρεύματος 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το φορτίο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που διέρχεται από μια επιφάνεια </a:t>
            </a:r>
            <a:r>
              <a:rPr 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ανά μονάδα χρόνου και ανά μονάδα επιφανείας:</a:t>
            </a:r>
            <a:endParaRPr lang="el-GR" dirty="0"/>
          </a:p>
        </p:txBody>
      </p:sp>
      <p:grpSp>
        <p:nvGrpSpPr>
          <p:cNvPr id="129" name="Ομάδα 128"/>
          <p:cNvGrpSpPr/>
          <p:nvPr/>
        </p:nvGrpSpPr>
        <p:grpSpPr>
          <a:xfrm>
            <a:off x="6770673" y="1983283"/>
            <a:ext cx="1829673" cy="2595882"/>
            <a:chOff x="6770673" y="1983283"/>
            <a:chExt cx="1829673" cy="2595882"/>
          </a:xfrm>
        </p:grpSpPr>
        <p:sp>
          <p:nvSpPr>
            <p:cNvPr id="112" name="Δεξί άγκιστρο 111"/>
            <p:cNvSpPr/>
            <p:nvPr/>
          </p:nvSpPr>
          <p:spPr>
            <a:xfrm>
              <a:off x="6770673" y="1983283"/>
              <a:ext cx="358153" cy="2595882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7325959" y="2998827"/>
                  <a:ext cx="1274387" cy="52636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25959" y="2998827"/>
                  <a:ext cx="1274387" cy="526363"/>
                </a:xfrm>
                <a:prstGeom prst="rect">
                  <a:avLst/>
                </a:prstGeom>
                <a:blipFill>
                  <a:blip r:embed="rId11"/>
                  <a:stretch>
                    <a:fillRect b="-814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7" name="Ομάδα 116"/>
          <p:cNvGrpSpPr/>
          <p:nvPr/>
        </p:nvGrpSpPr>
        <p:grpSpPr>
          <a:xfrm>
            <a:off x="7060526" y="3732971"/>
            <a:ext cx="1898038" cy="738664"/>
            <a:chOff x="6928322" y="4140593"/>
            <a:chExt cx="1898038" cy="738664"/>
          </a:xfrm>
        </p:grpSpPr>
        <p:sp>
          <p:nvSpPr>
            <p:cNvPr id="115" name="Ορθογώνιο 114"/>
            <p:cNvSpPr/>
            <p:nvPr/>
          </p:nvSpPr>
          <p:spPr>
            <a:xfrm>
              <a:off x="6928322" y="4140593"/>
              <a:ext cx="107709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ηλεκτρικού ρεύματος</a:t>
              </a:r>
              <a:endParaRPr lang="el-GR" sz="1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Ορθογώνιο 115"/>
                <p:cNvSpPr/>
                <p:nvPr/>
              </p:nvSpPr>
              <p:spPr>
                <a:xfrm>
                  <a:off x="7995492" y="4211222"/>
                  <a:ext cx="830868" cy="56047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6" name="Ορθογώνιο 1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5492" y="4211222"/>
                  <a:ext cx="830868" cy="56047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Ορθογώνιο 117"/>
              <p:cNvSpPr/>
              <p:nvPr/>
            </p:nvSpPr>
            <p:spPr>
              <a:xfrm>
                <a:off x="8611364" y="2958707"/>
                <a:ext cx="1228221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𝑱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8" name="Ορθογώνιο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1364" y="2958707"/>
                <a:ext cx="1228221" cy="6090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Ορθογώνιο 118"/>
              <p:cNvSpPr/>
              <p:nvPr/>
            </p:nvSpPr>
            <p:spPr>
              <a:xfrm>
                <a:off x="9963717" y="3069962"/>
                <a:ext cx="1179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𝑱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𝝈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el-G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9" name="Ορθογώνιο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3717" y="3069962"/>
                <a:ext cx="1179554" cy="461665"/>
              </a:xfrm>
              <a:prstGeom prst="rect">
                <a:avLst/>
              </a:prstGeom>
              <a:blipFill>
                <a:blip r:embed="rId14"/>
                <a:stretch>
                  <a:fillRect l="-515" r="-1031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4" name="Ομάδα 123"/>
          <p:cNvGrpSpPr/>
          <p:nvPr/>
        </p:nvGrpSpPr>
        <p:grpSpPr>
          <a:xfrm>
            <a:off x="1340425" y="4917091"/>
            <a:ext cx="3881394" cy="769570"/>
            <a:chOff x="1340425" y="4101833"/>
            <a:chExt cx="3881394" cy="7695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Ορθογώνιο 119"/>
                <p:cNvSpPr/>
                <p:nvPr/>
              </p:nvSpPr>
              <p:spPr>
                <a:xfrm>
                  <a:off x="3481471" y="4101833"/>
                  <a:ext cx="1740348" cy="769570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120" name="Ορθογώνιο 1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1471" y="4101833"/>
                  <a:ext cx="1740348" cy="769570"/>
                </a:xfrm>
                <a:prstGeom prst="rect">
                  <a:avLst/>
                </a:prstGeom>
                <a:blipFill>
                  <a:blip r:embed="rId15"/>
                  <a:stretch>
                    <a:fillRect b="-794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1" name="Ορθογώνιο 120"/>
            <p:cNvSpPr/>
            <p:nvPr/>
          </p:nvSpPr>
          <p:spPr>
            <a:xfrm>
              <a:off x="1340425" y="4345267"/>
              <a:ext cx="228049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Πυκνότητα Ρεύματος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5" name="Ομάδα 124"/>
          <p:cNvGrpSpPr/>
          <p:nvPr/>
        </p:nvGrpSpPr>
        <p:grpSpPr>
          <a:xfrm>
            <a:off x="5100264" y="5069548"/>
            <a:ext cx="2256903" cy="1368000"/>
            <a:chOff x="5100264" y="4254290"/>
            <a:chExt cx="2256903" cy="1368000"/>
          </a:xfrm>
        </p:grpSpPr>
        <p:sp>
          <p:nvSpPr>
            <p:cNvPr id="122" name="Δεξί άγκιστρο 121"/>
            <p:cNvSpPr/>
            <p:nvPr/>
          </p:nvSpPr>
          <p:spPr>
            <a:xfrm>
              <a:off x="5100264" y="4254290"/>
              <a:ext cx="358153" cy="1368000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Ορθογώνιο 122"/>
                <p:cNvSpPr/>
                <p:nvPr/>
              </p:nvSpPr>
              <p:spPr>
                <a:xfrm>
                  <a:off x="5677605" y="4680539"/>
                  <a:ext cx="167956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𝑱</m:t>
                        </m:r>
                        <m:r>
                          <a:rPr lang="en-US" sz="24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𝐞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𝒆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𝐝</m:t>
                            </m:r>
                          </m:sub>
                        </m:sSub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23" name="Ορθογώνιο 1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77605" y="4680539"/>
                  <a:ext cx="1679562" cy="461665"/>
                </a:xfrm>
                <a:prstGeom prst="rect">
                  <a:avLst/>
                </a:prstGeom>
                <a:blipFill>
                  <a:blip r:embed="rId16"/>
                  <a:stretch>
                    <a:fillRect l="-362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8" name="Ομάδα 127"/>
          <p:cNvGrpSpPr/>
          <p:nvPr/>
        </p:nvGrpSpPr>
        <p:grpSpPr>
          <a:xfrm>
            <a:off x="4335151" y="1338612"/>
            <a:ext cx="2512997" cy="1746955"/>
            <a:chOff x="4335151" y="1338612"/>
            <a:chExt cx="2512997" cy="17469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Ορθογώνιο 107"/>
                <p:cNvSpPr/>
                <p:nvPr/>
              </p:nvSpPr>
              <p:spPr>
                <a:xfrm>
                  <a:off x="4732697" y="1790245"/>
                  <a:ext cx="2115451" cy="769570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𝛅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en-US" sz="2000" b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𝐞</m:t>
                                </m:r>
                              </m:sub>
                            </m:sSub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i="1" dirty="0"/>
                </a:p>
              </p:txBody>
            </p:sp>
          </mc:Choice>
          <mc:Fallback xmlns="">
            <p:sp>
              <p:nvSpPr>
                <p:cNvPr id="108" name="Ορθογώνιο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2697" y="1790245"/>
                  <a:ext cx="2115451" cy="769570"/>
                </a:xfrm>
                <a:prstGeom prst="rect">
                  <a:avLst/>
                </a:prstGeom>
                <a:blipFill>
                  <a:blip r:embed="rId17"/>
                  <a:stretch>
                    <a:fillRect b="-794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7" name="Δεξί άγκιστρο 126"/>
            <p:cNvSpPr/>
            <p:nvPr/>
          </p:nvSpPr>
          <p:spPr>
            <a:xfrm>
              <a:off x="4335151" y="1338612"/>
              <a:ext cx="358153" cy="1746955"/>
            </a:xfrm>
            <a:prstGeom prst="rightBrace">
              <a:avLst>
                <a:gd name="adj1" fmla="val 19961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420470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8" grpId="0"/>
      <p:bldP spid="119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2351</Words>
  <Application>Microsoft Office PowerPoint</Application>
  <PresentationFormat>Ευρεία οθόνη</PresentationFormat>
  <Paragraphs>254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92</cp:revision>
  <dcterms:created xsi:type="dcterms:W3CDTF">2020-05-24T08:03:59Z</dcterms:created>
  <dcterms:modified xsi:type="dcterms:W3CDTF">2020-06-11T22:05:55Z</dcterms:modified>
</cp:coreProperties>
</file>