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76" r:id="rId2"/>
    <p:sldId id="384" r:id="rId3"/>
    <p:sldId id="340" r:id="rId4"/>
    <p:sldId id="344" r:id="rId5"/>
    <p:sldId id="345" r:id="rId6"/>
    <p:sldId id="346" r:id="rId7"/>
    <p:sldId id="386" r:id="rId8"/>
    <p:sldId id="387" r:id="rId9"/>
    <p:sldId id="348" r:id="rId10"/>
    <p:sldId id="388" r:id="rId11"/>
    <p:sldId id="300" r:id="rId12"/>
    <p:sldId id="379" r:id="rId13"/>
    <p:sldId id="389" r:id="rId14"/>
    <p:sldId id="390" r:id="rId15"/>
    <p:sldId id="385" r:id="rId16"/>
    <p:sldId id="377" r:id="rId17"/>
  </p:sldIdLst>
  <p:sldSz cx="9144000" cy="6858000" type="screen4x3"/>
  <p:notesSz cx="6858000" cy="9144000"/>
  <p:defaultTextStyle>
    <a:defPPr>
      <a:defRPr lang="el-G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FF9900"/>
    <a:srgbClr val="FFFF00"/>
    <a:srgbClr val="00FF00"/>
    <a:srgbClr val="0033CC"/>
    <a:srgbClr val="0000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7" autoAdjust="0"/>
    <p:restoredTop sz="94660"/>
  </p:normalViewPr>
  <p:slideViewPr>
    <p:cSldViewPr>
      <p:cViewPr varScale="1">
        <p:scale>
          <a:sx n="82" d="100"/>
          <a:sy n="82" d="100"/>
        </p:scale>
        <p:origin x="1464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Relationship Id="rId4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BC4A938-E1F3-4475-9DAF-E2EEECB66DB3}" type="datetimeFigureOut">
              <a:rPr lang="el-GR"/>
              <a:pPr>
                <a:defRPr/>
              </a:pPr>
              <a:t>17/10/2021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A86F19E-A7E1-449A-A5E3-3DC9F714F58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41532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86F19E-A7E1-449A-A5E3-3DC9F714F587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2329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/>
          </a:p>
        </p:txBody>
      </p:sp>
      <p:sp>
        <p:nvSpPr>
          <p:cNvPr id="14340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4B9902A-65ED-49C2-953B-678530F48CE5}" type="slidenum">
              <a:rPr lang="el-GR" altLang="el-GR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el-GR" altLang="el-GR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A86F19E-A7E1-449A-A5E3-3DC9F714F587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11733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43329B-6E0E-4118-B543-73813D78233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8722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A413E-6AF0-43CF-BBFA-19B44584C93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5615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4E83C-2185-4005-A1F1-BD7242FAF51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95329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2FA7C-FCF1-4FBA-8AE2-0D9F57CF07A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2336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0DC7F-49DC-453D-B8E9-1C7A42BEB92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3656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22F9D-7F33-4E2B-BBC9-94EBF2618BC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899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DD033-337E-4A55-A172-D3453E703BA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0804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88170-541D-4FB5-ADC6-0457C51FBD6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8270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90106-809E-434A-A578-5745892B716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553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E8726-4179-488B-9556-EA12874D199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5925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81160-77DE-4C37-B327-F3169BB4BC2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5772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68F46-FE02-4BE2-9AF3-A4D2B93DB77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1730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Click to edit Master text styles</a:t>
            </a:r>
          </a:p>
          <a:p>
            <a:pPr lvl="1"/>
            <a:r>
              <a:rPr lang="el-GR" altLang="el-GR"/>
              <a:t>Second level</a:t>
            </a:r>
          </a:p>
          <a:p>
            <a:pPr lvl="2"/>
            <a:r>
              <a:rPr lang="el-GR" altLang="el-GR"/>
              <a:t>Third level</a:t>
            </a:r>
          </a:p>
          <a:p>
            <a:pPr lvl="3"/>
            <a:r>
              <a:rPr lang="el-GR" altLang="el-GR"/>
              <a:t>Fourth level</a:t>
            </a:r>
          </a:p>
          <a:p>
            <a:pPr lvl="4"/>
            <a:r>
              <a:rPr lang="el-GR" altLang="el-GR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E217253-4E6D-44AC-B84A-ED625931B43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3.png"/><Relationship Id="rId16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3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3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10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0.png"/><Relationship Id="rId13" Type="http://schemas.openxmlformats.org/officeDocument/2006/relationships/image" Target="../media/image47.png"/><Relationship Id="rId3" Type="http://schemas.openxmlformats.org/officeDocument/2006/relationships/image" Target="../media/image370.png"/><Relationship Id="rId7" Type="http://schemas.openxmlformats.org/officeDocument/2006/relationships/image" Target="../media/image410.png"/><Relationship Id="rId12" Type="http://schemas.openxmlformats.org/officeDocument/2006/relationships/image" Target="../media/image46.png"/><Relationship Id="rId2" Type="http://schemas.openxmlformats.org/officeDocument/2006/relationships/image" Target="../media/image36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0.png"/><Relationship Id="rId11" Type="http://schemas.openxmlformats.org/officeDocument/2006/relationships/image" Target="../media/image45.png"/><Relationship Id="rId5" Type="http://schemas.openxmlformats.org/officeDocument/2006/relationships/image" Target="../media/image39.png"/><Relationship Id="rId15" Type="http://schemas.openxmlformats.org/officeDocument/2006/relationships/image" Target="../media/image4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Relationship Id="rId14" Type="http://schemas.openxmlformats.org/officeDocument/2006/relationships/image" Target="../media/image4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png"/><Relationship Id="rId13" Type="http://schemas.openxmlformats.org/officeDocument/2006/relationships/image" Target="../media/image61.png"/><Relationship Id="rId18" Type="http://schemas.openxmlformats.org/officeDocument/2006/relationships/image" Target="../media/image66.png"/><Relationship Id="rId3" Type="http://schemas.openxmlformats.org/officeDocument/2006/relationships/image" Target="../media/image51.png"/><Relationship Id="rId21" Type="http://schemas.openxmlformats.org/officeDocument/2006/relationships/image" Target="../media/image69.png"/><Relationship Id="rId7" Type="http://schemas.openxmlformats.org/officeDocument/2006/relationships/image" Target="../media/image55.png"/><Relationship Id="rId12" Type="http://schemas.openxmlformats.org/officeDocument/2006/relationships/image" Target="../media/image60.png"/><Relationship Id="rId17" Type="http://schemas.openxmlformats.org/officeDocument/2006/relationships/image" Target="../media/image65.png"/><Relationship Id="rId2" Type="http://schemas.openxmlformats.org/officeDocument/2006/relationships/image" Target="../media/image50.png"/><Relationship Id="rId16" Type="http://schemas.openxmlformats.org/officeDocument/2006/relationships/image" Target="../media/image64.png"/><Relationship Id="rId20" Type="http://schemas.openxmlformats.org/officeDocument/2006/relationships/image" Target="../media/image6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4.png"/><Relationship Id="rId11" Type="http://schemas.openxmlformats.org/officeDocument/2006/relationships/image" Target="../media/image59.png"/><Relationship Id="rId5" Type="http://schemas.openxmlformats.org/officeDocument/2006/relationships/image" Target="../media/image53.png"/><Relationship Id="rId15" Type="http://schemas.openxmlformats.org/officeDocument/2006/relationships/image" Target="../media/image63.png"/><Relationship Id="rId23" Type="http://schemas.openxmlformats.org/officeDocument/2006/relationships/image" Target="../media/image71.png"/><Relationship Id="rId10" Type="http://schemas.openxmlformats.org/officeDocument/2006/relationships/image" Target="../media/image58.png"/><Relationship Id="rId19" Type="http://schemas.openxmlformats.org/officeDocument/2006/relationships/image" Target="../media/image67.png"/><Relationship Id="rId4" Type="http://schemas.openxmlformats.org/officeDocument/2006/relationships/image" Target="../media/image52.png"/><Relationship Id="rId9" Type="http://schemas.openxmlformats.org/officeDocument/2006/relationships/image" Target="../media/image57.png"/><Relationship Id="rId14" Type="http://schemas.openxmlformats.org/officeDocument/2006/relationships/image" Target="../media/image62.png"/><Relationship Id="rId22" Type="http://schemas.openxmlformats.org/officeDocument/2006/relationships/image" Target="../media/image7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47.wmf"/><Relationship Id="rId18" Type="http://schemas.openxmlformats.org/officeDocument/2006/relationships/image" Target="../media/image250.pn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79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8.png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46.wmf"/><Relationship Id="rId5" Type="http://schemas.openxmlformats.org/officeDocument/2006/relationships/image" Target="../media/image43.wmf"/><Relationship Id="rId15" Type="http://schemas.openxmlformats.org/officeDocument/2006/relationships/image" Target="../media/image48.wmf"/><Relationship Id="rId10" Type="http://schemas.openxmlformats.org/officeDocument/2006/relationships/oleObject" Target="../embeddings/oleObject15.bin"/><Relationship Id="rId19" Type="http://schemas.openxmlformats.org/officeDocument/2006/relationships/image" Target="../media/image81.png"/><Relationship Id="rId4" Type="http://schemas.openxmlformats.org/officeDocument/2006/relationships/oleObject" Target="../embeddings/oleObject12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5.png"/><Relationship Id="rId3" Type="http://schemas.openxmlformats.org/officeDocument/2006/relationships/image" Target="../media/image260.png"/><Relationship Id="rId7" Type="http://schemas.openxmlformats.org/officeDocument/2006/relationships/image" Target="../media/image75.png"/><Relationship Id="rId12" Type="http://schemas.openxmlformats.org/officeDocument/2006/relationships/image" Target="../media/image84.png"/><Relationship Id="rId17" Type="http://schemas.openxmlformats.org/officeDocument/2006/relationships/image" Target="../media/image670.png"/><Relationship Id="rId2" Type="http://schemas.openxmlformats.org/officeDocument/2006/relationships/image" Target="../media/image72.png"/><Relationship Id="rId16" Type="http://schemas.openxmlformats.org/officeDocument/2006/relationships/image" Target="../media/image8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4.png"/><Relationship Id="rId11" Type="http://schemas.openxmlformats.org/officeDocument/2006/relationships/image" Target="../media/image83.png"/><Relationship Id="rId5" Type="http://schemas.openxmlformats.org/officeDocument/2006/relationships/image" Target="../media/image73.png"/><Relationship Id="rId15" Type="http://schemas.openxmlformats.org/officeDocument/2006/relationships/image" Target="../media/image87.png"/><Relationship Id="rId10" Type="http://schemas.openxmlformats.org/officeDocument/2006/relationships/image" Target="../media/image82.png"/><Relationship Id="rId4" Type="http://schemas.openxmlformats.org/officeDocument/2006/relationships/image" Target="../media/image720.png"/><Relationship Id="rId9" Type="http://schemas.openxmlformats.org/officeDocument/2006/relationships/image" Target="../media/image77.png"/><Relationship Id="rId14" Type="http://schemas.openxmlformats.org/officeDocument/2006/relationships/image" Target="../media/image8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2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5.png"/><Relationship Id="rId4" Type="http://schemas.openxmlformats.org/officeDocument/2006/relationships/image" Target="../media/image8.png"/><Relationship Id="rId9" Type="http://schemas.openxmlformats.org/officeDocument/2006/relationships/image" Target="../media/image14.png"/><Relationship Id="rId1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1.png"/><Relationship Id="rId4" Type="http://schemas.openxmlformats.org/officeDocument/2006/relationships/image" Target="../media/image20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e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emf"/><Relationship Id="rId4" Type="http://schemas.openxmlformats.org/officeDocument/2006/relationships/image" Target="../media/image7.emf"/><Relationship Id="rId9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30575" y="246063"/>
            <a:ext cx="5813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el-GR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ΝΩΤΑΤΗ</a:t>
            </a:r>
            <a:r>
              <a:rPr lang="el-GR" sz="3000" b="1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latin typeface="Times New Roman" pitchFamily="18" charset="0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el-GR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ΧΟΛΗ</a:t>
            </a:r>
            <a:br>
              <a:rPr lang="el-GR" sz="3000" b="1" dirty="0">
                <a:latin typeface="Times New Roman" pitchFamily="18" charset="0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ΠΑΙ</a:t>
            </a:r>
            <a:r>
              <a:rPr lang="el-GR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ΔΑΓΩΓΙΚΗΣ</a:t>
            </a:r>
            <a:r>
              <a:rPr lang="el-GR" sz="3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ΚΑΙ</a:t>
            </a:r>
            <a:br>
              <a:rPr lang="el-GR" sz="3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Τ</a:t>
            </a:r>
            <a:r>
              <a:rPr lang="el-GR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ΕΧΝΟΛΟΓΙΚΗΣ</a:t>
            </a:r>
            <a:br>
              <a:rPr lang="el-GR" sz="3000" b="1" dirty="0">
                <a:latin typeface="Times New Roman" pitchFamily="18" charset="0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Ε</a:t>
            </a:r>
            <a:r>
              <a:rPr lang="el-GR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ΚΠΑΙΔΕΥΣΗΣ</a:t>
            </a:r>
          </a:p>
        </p:txBody>
      </p:sp>
      <p:pic>
        <p:nvPicPr>
          <p:cNvPr id="2051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3270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4 - Ορθογώνιο"/>
          <p:cNvSpPr>
            <a:spLocks noChangeArrowheads="1"/>
          </p:cNvSpPr>
          <p:nvPr/>
        </p:nvSpPr>
        <p:spPr bwMode="auto">
          <a:xfrm>
            <a:off x="0" y="6149975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Καθηγητής Σιδερής  Ευστάθιος</a:t>
            </a:r>
          </a:p>
        </p:txBody>
      </p:sp>
      <p:pic>
        <p:nvPicPr>
          <p:cNvPr id="2053" name="tab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889250"/>
            <a:ext cx="8942387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2209800" y="0"/>
            <a:ext cx="525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800" b="1" dirty="0"/>
              <a:t>ΜΑΘΗΜΑΤΙΚΕΣ ΕΝΝΟΙΕΣ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447800" y="762000"/>
            <a:ext cx="6629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dirty="0"/>
              <a:t>ΠΑΡΑΔΕΙΓΜΑΤΑ ΜΕ ΜΕΡΙΚΕΣ ΠΑΡΑΓΩΓΟΥΣ</a:t>
            </a:r>
          </a:p>
        </p:txBody>
      </p:sp>
      <p:grpSp>
        <p:nvGrpSpPr>
          <p:cNvPr id="8" name="Ομάδα 7"/>
          <p:cNvGrpSpPr/>
          <p:nvPr/>
        </p:nvGrpSpPr>
        <p:grpSpPr>
          <a:xfrm>
            <a:off x="159534" y="1360997"/>
            <a:ext cx="8372906" cy="400110"/>
            <a:chOff x="159534" y="1360997"/>
            <a:chExt cx="8372906" cy="400110"/>
          </a:xfrm>
        </p:grpSpPr>
        <p:sp>
          <p:nvSpPr>
            <p:cNvPr id="4" name="TextBox 3"/>
            <p:cNvSpPr txBox="1"/>
            <p:nvPr/>
          </p:nvSpPr>
          <p:spPr>
            <a:xfrm>
              <a:off x="159534" y="1360997"/>
              <a:ext cx="45528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Κυματική Συνάρτηση δυο μεταβλητών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/>
                <p:cNvSpPr txBox="1"/>
                <p:nvPr/>
              </p:nvSpPr>
              <p:spPr>
                <a:xfrm>
                  <a:off x="4865795" y="1393031"/>
                  <a:ext cx="3666645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r>
                          <a:rPr lang="el-GR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𝝊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  <m:r>
                          <a:rPr lang="el-GR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 </m:t>
                        </m:r>
                        <m:r>
                          <a:rPr lang="el-GR" sz="2000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𝛍𝛆</m:t>
                        </m:r>
                        <m:r>
                          <a:rPr lang="el-GR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  <m:r>
                          <a:rPr lang="el-GR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𝝊</m:t>
                        </m:r>
                        <m:r>
                          <a:rPr lang="el-GR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𝛔𝛕𝛂𝛉</m:t>
                        </m:r>
                        <m:r>
                          <a:rPr lang="el-GR" sz="2000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5795" y="1393031"/>
                  <a:ext cx="3666645" cy="307777"/>
                </a:xfrm>
                <a:prstGeom prst="rect">
                  <a:avLst/>
                </a:prstGeom>
                <a:blipFill>
                  <a:blip r:embed="rId2"/>
                  <a:stretch>
                    <a:fillRect l="-2326" b="-380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/>
              <p:cNvSpPr txBox="1"/>
              <p:nvPr/>
            </p:nvSpPr>
            <p:spPr>
              <a:xfrm>
                <a:off x="5067948" y="2198591"/>
                <a:ext cx="2373791" cy="7263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r>
                        <a:rPr lang="el-GR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sSub>
                        <m:sSubPr>
                          <m:ctrlP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𝒅</m:t>
                                  </m:r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l-GR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𝝊</m:t>
                                  </m:r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𝒕</m:t>
                                  </m:r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𝒅𝒙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𝛔𝛕𝛂𝛉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l-GR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7948" y="2198591"/>
                <a:ext cx="2373791" cy="72635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Ορθογώνιο 10"/>
              <p:cNvSpPr/>
              <p:nvPr/>
            </p:nvSpPr>
            <p:spPr>
              <a:xfrm>
                <a:off x="7372204" y="2336075"/>
                <a:ext cx="123944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l-GR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l-GR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l-GR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l-GR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11" name="Ορθογώνιο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2204" y="2336075"/>
                <a:ext cx="1239442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Ορθογώνιο 12"/>
              <p:cNvSpPr/>
              <p:nvPr/>
            </p:nvSpPr>
            <p:spPr>
              <a:xfrm>
                <a:off x="7349679" y="3473923"/>
                <a:ext cx="1830833" cy="67691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l-GR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l-GR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𝝊</m:t>
                      </m:r>
                      <m:f>
                        <m:fPr>
                          <m:ctrlPr>
                            <a:rPr lang="el-GR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𝒅𝒕</m:t>
                          </m:r>
                        </m:num>
                        <m:den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=±</m:t>
                      </m:r>
                      <m:r>
                        <a:rPr lang="el-GR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𝝊</m:t>
                      </m:r>
                    </m:oMath>
                  </m:oMathPara>
                </a14:m>
                <a:endParaRPr lang="el-GR" sz="2000" b="1" dirty="0"/>
              </a:p>
            </p:txBody>
          </p:sp>
        </mc:Choice>
        <mc:Fallback>
          <p:sp>
            <p:nvSpPr>
              <p:cNvPr id="13" name="Ορθογώνιο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9679" y="3473923"/>
                <a:ext cx="1830833" cy="67691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Ορθογώνιο 14"/>
              <p:cNvSpPr/>
              <p:nvPr/>
            </p:nvSpPr>
            <p:spPr>
              <a:xfrm>
                <a:off x="4901407" y="3466324"/>
                <a:ext cx="2540332" cy="8186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l-GR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l-GR" sz="2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𝒅𝒙</m:t>
                                  </m:r>
                                </m:num>
                                <m:den>
                                  <m:r>
                                    <a:rPr lang="en-US" sz="2000" b="1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𝒅𝒕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0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𝛔𝛕𝛂𝛉</m:t>
                          </m:r>
                          <m:r>
                            <a:rPr lang="el-GR" sz="20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l-GR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f>
                        <m:fPr>
                          <m:ctrlPr>
                            <a:rPr lang="el-GR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l-GR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𝝊</m:t>
                          </m:r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l-GR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dirty="0"/>
              </a:p>
            </p:txBody>
          </p:sp>
        </mc:Choice>
        <mc:Fallback>
          <p:sp>
            <p:nvSpPr>
              <p:cNvPr id="15" name="Ορθογώνιο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01407" y="3466324"/>
                <a:ext cx="2540332" cy="81868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501687" y="4941168"/>
                <a:ext cx="1422441" cy="5972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0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687" y="4941168"/>
                <a:ext cx="1422441" cy="59727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496200" y="6089521"/>
                <a:ext cx="1606787" cy="5972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l-GR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𝝊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200" y="6089521"/>
                <a:ext cx="1606787" cy="59727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1" name="Ομάδα 20"/>
          <p:cNvGrpSpPr/>
          <p:nvPr/>
        </p:nvGrpSpPr>
        <p:grpSpPr>
          <a:xfrm>
            <a:off x="2037375" y="5013176"/>
            <a:ext cx="3830769" cy="1673624"/>
            <a:chOff x="2209138" y="5013176"/>
            <a:chExt cx="3830769" cy="1673624"/>
          </a:xfrm>
        </p:grpSpPr>
        <p:sp>
          <p:nvSpPr>
            <p:cNvPr id="9" name="Δεξί άγκιστρο 8"/>
            <p:cNvSpPr/>
            <p:nvPr/>
          </p:nvSpPr>
          <p:spPr bwMode="auto">
            <a:xfrm>
              <a:off x="2209138" y="5013176"/>
              <a:ext cx="418646" cy="1673624"/>
            </a:xfrm>
            <a:prstGeom prst="rightBrace">
              <a:avLst>
                <a:gd name="adj1" fmla="val 21491"/>
                <a:gd name="adj2" fmla="val 50000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2775744" y="5539266"/>
                  <a:ext cx="3264163" cy="58522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𝒅𝒇</m:t>
                        </m:r>
                        <m:d>
                          <m:d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𝒇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𝒅𝒙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𝒇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𝝏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den>
                        </m:f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𝒅𝒕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  ⇒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75744" y="5539266"/>
                  <a:ext cx="3264163" cy="58522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5894669" y="5661248"/>
                <a:ext cx="2781787" cy="369332"/>
              </a:xfrm>
              <a:prstGeom prst="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𝒅𝒇</m:t>
                      </m:r>
                      <m:d>
                        <m:dPr>
                          <m:ctrlPr>
                            <a:rPr lang="en-US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4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𝒅𝒙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𝝊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𝒅𝒕</m:t>
                      </m:r>
                    </m:oMath>
                  </m:oMathPara>
                </a14:m>
                <a:endParaRPr lang="el-GR" sz="2000" b="1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4669" y="5661248"/>
                <a:ext cx="2781787" cy="369332"/>
              </a:xfrm>
              <a:prstGeom prst="rect">
                <a:avLst/>
              </a:prstGeom>
              <a:blipFill>
                <a:blip r:embed="rId10"/>
                <a:stretch>
                  <a:fillRect l="-4338" b="-32308"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0858E00-3B86-47E1-A3D5-048741D96E43}"/>
                  </a:ext>
                </a:extLst>
              </p:cNvPr>
              <p:cNvSpPr txBox="1"/>
              <p:nvPr/>
            </p:nvSpPr>
            <p:spPr>
              <a:xfrm>
                <a:off x="-31691" y="2163324"/>
                <a:ext cx="1551362" cy="6896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0858E00-3B86-47E1-A3D5-048741D96E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1691" y="2163324"/>
                <a:ext cx="1551362" cy="68961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1308103-6B0A-4B0F-9538-15676EDC6C9A}"/>
                  </a:ext>
                </a:extLst>
              </p:cNvPr>
              <p:cNvSpPr txBox="1"/>
              <p:nvPr/>
            </p:nvSpPr>
            <p:spPr>
              <a:xfrm>
                <a:off x="1399827" y="2226788"/>
                <a:ext cx="1409617" cy="5972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d>
                            <m:d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1308103-6B0A-4B0F-9538-15676EDC6C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9827" y="2226788"/>
                <a:ext cx="1409617" cy="59727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5F3B958-2C19-4C05-B78D-F1121A0CAC30}"/>
                  </a:ext>
                </a:extLst>
              </p:cNvPr>
              <p:cNvSpPr txBox="1"/>
              <p:nvPr/>
            </p:nvSpPr>
            <p:spPr>
              <a:xfrm>
                <a:off x="2815815" y="2223526"/>
                <a:ext cx="2209964" cy="7263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𝒅</m:t>
                                  </m:r>
                                  <m:d>
                                    <m:dPr>
                                      <m:ctrlP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±</m:t>
                                      </m:r>
                                      <m:r>
                                        <a:rPr lang="el-GR" sz="2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𝝊</m:t>
                                      </m:r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𝒅𝒙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</a:rPr>
                            <m:t>𝛔𝛕𝛂𝛉</m:t>
                          </m:r>
                          <m:r>
                            <a:rPr lang="el-GR" sz="2000" b="1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l-GR" sz="2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95F3B958-2C19-4C05-B78D-F1121A0CAC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815" y="2223526"/>
                <a:ext cx="2209964" cy="72635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8498A08-B23E-44D8-960F-1FADB1A3F8DA}"/>
                  </a:ext>
                </a:extLst>
              </p:cNvPr>
              <p:cNvSpPr txBox="1"/>
              <p:nvPr/>
            </p:nvSpPr>
            <p:spPr>
              <a:xfrm>
                <a:off x="-36512" y="3443864"/>
                <a:ext cx="1551362" cy="6896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48498A08-B23E-44D8-960F-1FADB1A3F8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3443864"/>
                <a:ext cx="1551362" cy="68961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7B024B4-D583-4B6A-9B22-283D3685C06D}"/>
                  </a:ext>
                </a:extLst>
              </p:cNvPr>
              <p:cNvSpPr txBox="1"/>
              <p:nvPr/>
            </p:nvSpPr>
            <p:spPr>
              <a:xfrm>
                <a:off x="1395006" y="3507328"/>
                <a:ext cx="1409617" cy="5972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d>
                            <m:dPr>
                              <m:ctrlP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l-GR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𝝊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</m:num>
                        <m:den>
                          <m: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67B024B4-D583-4B6A-9B22-283D3685C0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5006" y="3507328"/>
                <a:ext cx="1409617" cy="597279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76A8A66-4895-4759-8F15-229B053D2A4D}"/>
                  </a:ext>
                </a:extLst>
              </p:cNvPr>
              <p:cNvSpPr txBox="1"/>
              <p:nvPr/>
            </p:nvSpPr>
            <p:spPr>
              <a:xfrm>
                <a:off x="2801388" y="3503952"/>
                <a:ext cx="2238818" cy="7263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𝒅</m:t>
                                  </m:r>
                                  <m:d>
                                    <m:dPr>
                                      <m:ctrlP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±</m:t>
                                      </m:r>
                                      <m:r>
                                        <a:rPr lang="el-GR" sz="2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𝝊</m:t>
                                      </m:r>
                                      <m:r>
                                        <a:rPr lang="en-US" sz="20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𝒕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𝒅</m:t>
                                  </m:r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</a:rPr>
                                    <m:t>𝒕</m:t>
                                  </m:r>
                                </m:den>
                              </m:f>
                            </m:e>
                          </m:d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</a:rPr>
                            <m:t>𝛔𝛕𝛂𝛉</m:t>
                          </m:r>
                          <m:r>
                            <a:rPr lang="el-GR" sz="2000" b="1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</m:sub>
                      </m:sSub>
                      <m:r>
                        <a:rPr lang="el-GR" sz="2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76A8A66-4895-4759-8F15-229B053D2A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1388" y="3503952"/>
                <a:ext cx="2238818" cy="726353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0809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5" grpId="0"/>
      <p:bldP spid="17" grpId="0"/>
      <p:bldP spid="19" grpId="0"/>
      <p:bldP spid="20" grpId="0" animBg="1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7"/>
          <p:cNvSpPr txBox="1">
            <a:spLocks noChangeArrowheads="1"/>
          </p:cNvSpPr>
          <p:nvPr/>
        </p:nvSpPr>
        <p:spPr bwMode="auto">
          <a:xfrm>
            <a:off x="2590800" y="0"/>
            <a:ext cx="49291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/>
              <a:t>ΑΟΡΙΣΤΑ ΟΛΟΚΛΗΡΩΜΑΤΑ</a:t>
            </a:r>
          </a:p>
        </p:txBody>
      </p:sp>
      <p:sp>
        <p:nvSpPr>
          <p:cNvPr id="9219" name="Text Box 8"/>
          <p:cNvSpPr txBox="1">
            <a:spLocks noChangeArrowheads="1"/>
          </p:cNvSpPr>
          <p:nvPr/>
        </p:nvSpPr>
        <p:spPr bwMode="auto">
          <a:xfrm>
            <a:off x="2209800" y="533400"/>
            <a:ext cx="58213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>
                <a:solidFill>
                  <a:srgbClr val="A50021"/>
                </a:solidFill>
              </a:rPr>
              <a:t>Η ολοκλήρωση είναι η αντίστροφη πράξη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>
                <a:solidFill>
                  <a:srgbClr val="A50021"/>
                </a:solidFill>
              </a:rPr>
              <a:t>της παραγώγισης </a:t>
            </a:r>
          </a:p>
        </p:txBody>
      </p:sp>
      <p:sp>
        <p:nvSpPr>
          <p:cNvPr id="56335" name="Text Box 15"/>
          <p:cNvSpPr txBox="1">
            <a:spLocks noChangeArrowheads="1"/>
          </p:cNvSpPr>
          <p:nvPr/>
        </p:nvSpPr>
        <p:spPr bwMode="auto">
          <a:xfrm>
            <a:off x="228600" y="2667000"/>
            <a:ext cx="8915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000" b="1" dirty="0"/>
              <a:t>H</a:t>
            </a:r>
            <a:r>
              <a:rPr lang="el-GR" altLang="el-GR" sz="2000" b="1" dirty="0"/>
              <a:t> σταθερά </a:t>
            </a:r>
            <a:r>
              <a:rPr lang="en-US" altLang="el-GR" sz="2000" b="1" i="1" dirty="0">
                <a:latin typeface="Times New Roman" pitchFamily="18" charset="0"/>
              </a:rPr>
              <a:t>C</a:t>
            </a:r>
            <a:r>
              <a:rPr lang="en-US" altLang="el-GR" sz="2000" b="1" dirty="0"/>
              <a:t> </a:t>
            </a:r>
            <a:r>
              <a:rPr lang="el-GR" altLang="el-GR" sz="2000" b="1" dirty="0"/>
              <a:t>υπολογίζεται από κάποιες συνθήκες (αρχικές ή ενδιάμεσες) του προβλήματος.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DD10318-59E6-4081-8B9B-C8D5688C9007}"/>
              </a:ext>
            </a:extLst>
          </p:cNvPr>
          <p:cNvGrpSpPr/>
          <p:nvPr/>
        </p:nvGrpSpPr>
        <p:grpSpPr>
          <a:xfrm>
            <a:off x="990600" y="1412776"/>
            <a:ext cx="3352801" cy="671512"/>
            <a:chOff x="990600" y="1412776"/>
            <a:chExt cx="3352801" cy="671512"/>
          </a:xfrm>
        </p:grpSpPr>
        <p:sp>
          <p:nvSpPr>
            <p:cNvPr id="56345" name="Text Box 25"/>
            <p:cNvSpPr txBox="1">
              <a:spLocks noChangeArrowheads="1"/>
            </p:cNvSpPr>
            <p:nvPr/>
          </p:nvSpPr>
          <p:spPr bwMode="auto">
            <a:xfrm>
              <a:off x="990600" y="1561952"/>
              <a:ext cx="5397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dirty="0"/>
                <a:t>A</a:t>
              </a:r>
              <a:r>
                <a:rPr lang="el-GR" altLang="el-GR" sz="2400" dirty="0"/>
                <a:t>ν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7936" name="Object 2048"/>
                <p:cNvSpPr txBox="1"/>
                <p:nvPr/>
              </p:nvSpPr>
              <p:spPr bwMode="auto">
                <a:xfrm>
                  <a:off x="1566864" y="1412776"/>
                  <a:ext cx="2776537" cy="67151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txBody>
                <a:bodyPr>
                  <a:no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𝒅𝑭</m:t>
                            </m:r>
                            <m:r>
                              <a:rPr lang="en-GB" sz="2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GB" sz="2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GB" sz="2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GB" sz="2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den>
                        </m:f>
                        <m:r>
                          <a:rPr lang="en-GB" sz="2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GB" sz="24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en-GB" sz="2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1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</m:d>
                        <m:r>
                          <a:rPr lang="en-US" sz="24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GB" sz="24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⇔</m:t>
                        </m:r>
                      </m:oMath>
                    </m:oMathPara>
                  </a14:m>
                  <a:endParaRPr lang="en-GB" sz="2400" b="1" dirty="0"/>
                </a:p>
              </p:txBody>
            </p:sp>
          </mc:Choice>
          <mc:Fallback>
            <p:sp>
              <p:nvSpPr>
                <p:cNvPr id="167936" name="Object 20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566864" y="1412776"/>
                  <a:ext cx="2776537" cy="671512"/>
                </a:xfrm>
                <a:prstGeom prst="rect">
                  <a:avLst/>
                </a:prstGeom>
                <a:blipFill>
                  <a:blip r:embed="rId3"/>
                  <a:stretch>
                    <a:fillRect b="-10000"/>
                  </a:stretch>
                </a:blipFill>
                <a:ln>
                  <a:noFill/>
                </a:ln>
                <a:effectLst/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" name="Group 85"/>
          <p:cNvGrpSpPr>
            <a:grpSpLocks/>
          </p:cNvGrpSpPr>
          <p:nvPr/>
        </p:nvGrpSpPr>
        <p:grpSpPr bwMode="auto">
          <a:xfrm>
            <a:off x="4355976" y="1524000"/>
            <a:ext cx="3311525" cy="1174750"/>
            <a:chOff x="2917" y="960"/>
            <a:chExt cx="2086" cy="740"/>
          </a:xfrm>
        </p:grpSpPr>
        <p:sp>
          <p:nvSpPr>
            <p:cNvPr id="9261" name="Text Box 14"/>
            <p:cNvSpPr txBox="1">
              <a:spLocks noChangeArrowheads="1"/>
            </p:cNvSpPr>
            <p:nvPr/>
          </p:nvSpPr>
          <p:spPr bwMode="auto">
            <a:xfrm>
              <a:off x="3024" y="1392"/>
              <a:ext cx="1626" cy="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400"/>
                <a:t>Όπου </a:t>
              </a:r>
              <a:r>
                <a:rPr lang="en-US" altLang="el-GR" sz="2600" i="1">
                  <a:latin typeface="Times New Roman" pitchFamily="18" charset="0"/>
                </a:rPr>
                <a:t>C</a:t>
              </a:r>
              <a:r>
                <a:rPr lang="en-US" altLang="el-GR" sz="2400"/>
                <a:t> </a:t>
              </a:r>
              <a:r>
                <a:rPr lang="el-GR" altLang="el-GR" sz="2400"/>
                <a:t>σταθερά.</a:t>
              </a:r>
            </a:p>
          </p:txBody>
        </p:sp>
        <p:graphicFrame>
          <p:nvGraphicFramePr>
            <p:cNvPr id="9262" name="Object 2050"/>
            <p:cNvGraphicFramePr>
              <a:graphicFrameLocks noChangeAspect="1"/>
            </p:cNvGraphicFramePr>
            <p:nvPr/>
          </p:nvGraphicFramePr>
          <p:xfrm>
            <a:off x="2917" y="960"/>
            <a:ext cx="2086" cy="4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89" name="Εξίσωση" r:id="rId4" imgW="1346200" imgH="279400" progId="Equation.3">
                    <p:embed/>
                  </p:oleObj>
                </mc:Choice>
                <mc:Fallback>
                  <p:oleObj name="Εξίσωση" r:id="rId4" imgW="1346200" imgH="279400" progId="Equation.3">
                    <p:embed/>
                    <p:pic>
                      <p:nvPicPr>
                        <p:cNvPr id="0" name="Object 20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17" y="960"/>
                          <a:ext cx="2086" cy="4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" name="Group 79"/>
          <p:cNvGrpSpPr>
            <a:grpSpLocks/>
          </p:cNvGrpSpPr>
          <p:nvPr/>
        </p:nvGrpSpPr>
        <p:grpSpPr bwMode="auto">
          <a:xfrm>
            <a:off x="1143000" y="3733800"/>
            <a:ext cx="3387725" cy="3124200"/>
            <a:chOff x="720" y="2352"/>
            <a:chExt cx="2134" cy="1968"/>
          </a:xfrm>
        </p:grpSpPr>
        <p:sp>
          <p:nvSpPr>
            <p:cNvPr id="9256" name="Rectangle 38"/>
            <p:cNvSpPr>
              <a:spLocks noChangeArrowheads="1"/>
            </p:cNvSpPr>
            <p:nvPr/>
          </p:nvSpPr>
          <p:spPr bwMode="auto">
            <a:xfrm>
              <a:off x="2257" y="2511"/>
              <a:ext cx="59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y = f</a:t>
              </a:r>
              <a:r>
                <a:rPr lang="en-US" altLang="el-GR" sz="2000" b="1">
                  <a:latin typeface="Times New Roman" pitchFamily="18" charset="0"/>
                </a:rPr>
                <a:t>(</a:t>
              </a:r>
              <a:r>
                <a:rPr lang="en-US" altLang="el-GR" sz="2000" b="1" i="1">
                  <a:latin typeface="Times New Roman" pitchFamily="18" charset="0"/>
                </a:rPr>
                <a:t>x</a:t>
              </a:r>
              <a:r>
                <a:rPr lang="en-US" altLang="el-GR" sz="2000" b="1">
                  <a:latin typeface="Times New Roman" pitchFamily="18" charset="0"/>
                </a:rPr>
                <a:t>)</a:t>
              </a:r>
              <a:endParaRPr lang="el-GR" altLang="el-GR" sz="2000" b="1">
                <a:latin typeface="Times New Roman" pitchFamily="18" charset="0"/>
              </a:endParaRPr>
            </a:p>
          </p:txBody>
        </p:sp>
        <p:sp>
          <p:nvSpPr>
            <p:cNvPr id="9257" name="Freeform 29"/>
            <p:cNvSpPr>
              <a:spLocks/>
            </p:cNvSpPr>
            <p:nvPr/>
          </p:nvSpPr>
          <p:spPr bwMode="auto">
            <a:xfrm>
              <a:off x="1104" y="2832"/>
              <a:ext cx="1392" cy="826"/>
            </a:xfrm>
            <a:custGeom>
              <a:avLst/>
              <a:gdLst>
                <a:gd name="T0" fmla="*/ 0 w 1591"/>
                <a:gd name="T1" fmla="*/ 826 h 826"/>
                <a:gd name="T2" fmla="*/ 26 w 1591"/>
                <a:gd name="T3" fmla="*/ 515 h 826"/>
                <a:gd name="T4" fmla="*/ 91 w 1591"/>
                <a:gd name="T5" fmla="*/ 222 h 826"/>
                <a:gd name="T6" fmla="*/ 175 w 1591"/>
                <a:gd name="T7" fmla="*/ 67 h 826"/>
                <a:gd name="T8" fmla="*/ 303 w 1591"/>
                <a:gd name="T9" fmla="*/ 3 h 826"/>
                <a:gd name="T10" fmla="*/ 419 w 1591"/>
                <a:gd name="T11" fmla="*/ 49 h 8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91"/>
                <a:gd name="T19" fmla="*/ 0 h 826"/>
                <a:gd name="T20" fmla="*/ 1591 w 1591"/>
                <a:gd name="T21" fmla="*/ 826 h 8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91" h="826">
                  <a:moveTo>
                    <a:pt x="0" y="826"/>
                  </a:moveTo>
                  <a:cubicBezTo>
                    <a:pt x="17" y="774"/>
                    <a:pt x="43" y="616"/>
                    <a:pt x="101" y="515"/>
                  </a:cubicBezTo>
                  <a:cubicBezTo>
                    <a:pt x="159" y="414"/>
                    <a:pt x="253" y="297"/>
                    <a:pt x="347" y="222"/>
                  </a:cubicBezTo>
                  <a:cubicBezTo>
                    <a:pt x="441" y="147"/>
                    <a:pt x="533" y="104"/>
                    <a:pt x="667" y="67"/>
                  </a:cubicBezTo>
                  <a:cubicBezTo>
                    <a:pt x="801" y="30"/>
                    <a:pt x="998" y="6"/>
                    <a:pt x="1152" y="3"/>
                  </a:cubicBezTo>
                  <a:cubicBezTo>
                    <a:pt x="1306" y="0"/>
                    <a:pt x="1500" y="40"/>
                    <a:pt x="1591" y="49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258" name="Text Box 30"/>
            <p:cNvSpPr txBox="1">
              <a:spLocks noChangeArrowheads="1"/>
            </p:cNvSpPr>
            <p:nvPr/>
          </p:nvSpPr>
          <p:spPr bwMode="auto">
            <a:xfrm>
              <a:off x="720" y="2352"/>
              <a:ext cx="18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y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  <p:sp>
          <p:nvSpPr>
            <p:cNvPr id="9259" name="Text Box 37"/>
            <p:cNvSpPr txBox="1">
              <a:spLocks noChangeArrowheads="1"/>
            </p:cNvSpPr>
            <p:nvPr/>
          </p:nvSpPr>
          <p:spPr bwMode="auto">
            <a:xfrm>
              <a:off x="2587" y="4032"/>
              <a:ext cx="1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 b="1" i="1" dirty="0">
                  <a:latin typeface="Times New Roman" pitchFamily="18" charset="0"/>
                </a:rPr>
                <a:t>x</a:t>
              </a:r>
              <a:endParaRPr lang="el-GR" altLang="el-GR" sz="2400" b="1" i="1" dirty="0">
                <a:latin typeface="Times New Roman" pitchFamily="18" charset="0"/>
              </a:endParaRPr>
            </a:p>
          </p:txBody>
        </p:sp>
        <p:sp>
          <p:nvSpPr>
            <p:cNvPr id="9260" name="Freeform 33"/>
            <p:cNvSpPr>
              <a:spLocks/>
            </p:cNvSpPr>
            <p:nvPr/>
          </p:nvSpPr>
          <p:spPr bwMode="auto">
            <a:xfrm>
              <a:off x="907" y="2448"/>
              <a:ext cx="1792" cy="1632"/>
            </a:xfrm>
            <a:custGeom>
              <a:avLst/>
              <a:gdLst>
                <a:gd name="T0" fmla="*/ 0 w 2304"/>
                <a:gd name="T1" fmla="*/ 0 h 1632"/>
                <a:gd name="T2" fmla="*/ 0 w 2304"/>
                <a:gd name="T3" fmla="*/ 1632 h 1632"/>
                <a:gd name="T4" fmla="*/ 187 w 2304"/>
                <a:gd name="T5" fmla="*/ 1632 h 1632"/>
                <a:gd name="T6" fmla="*/ 0 60000 65536"/>
                <a:gd name="T7" fmla="*/ 0 60000 65536"/>
                <a:gd name="T8" fmla="*/ 0 60000 65536"/>
                <a:gd name="T9" fmla="*/ 0 w 2304"/>
                <a:gd name="T10" fmla="*/ 0 h 1632"/>
                <a:gd name="T11" fmla="*/ 2304 w 2304"/>
                <a:gd name="T12" fmla="*/ 1632 h 16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04" h="1632">
                  <a:moveTo>
                    <a:pt x="0" y="0"/>
                  </a:moveTo>
                  <a:lnTo>
                    <a:pt x="0" y="1632"/>
                  </a:lnTo>
                  <a:lnTo>
                    <a:pt x="2304" y="163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9242" name="Rectangle 57"/>
          <p:cNvSpPr>
            <a:spLocks noChangeArrowheads="1"/>
          </p:cNvSpPr>
          <p:nvPr/>
        </p:nvSpPr>
        <p:spPr bwMode="auto">
          <a:xfrm>
            <a:off x="1828800" y="5410200"/>
            <a:ext cx="76200" cy="1066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9243" name="Rectangle 67"/>
          <p:cNvSpPr>
            <a:spLocks noChangeArrowheads="1"/>
          </p:cNvSpPr>
          <p:nvPr/>
        </p:nvSpPr>
        <p:spPr bwMode="auto">
          <a:xfrm>
            <a:off x="2590800" y="4648200"/>
            <a:ext cx="76200" cy="1828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9244" name="Rectangle 65"/>
          <p:cNvSpPr>
            <a:spLocks noChangeArrowheads="1"/>
          </p:cNvSpPr>
          <p:nvPr/>
        </p:nvSpPr>
        <p:spPr bwMode="auto">
          <a:xfrm>
            <a:off x="2438400" y="4713383"/>
            <a:ext cx="76200" cy="17640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9245" name="Rectangle 58"/>
          <p:cNvSpPr>
            <a:spLocks noChangeArrowheads="1"/>
          </p:cNvSpPr>
          <p:nvPr/>
        </p:nvSpPr>
        <p:spPr bwMode="auto">
          <a:xfrm>
            <a:off x="1905000" y="5257800"/>
            <a:ext cx="76200" cy="12192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9246" name="Rectangle 59"/>
          <p:cNvSpPr>
            <a:spLocks noChangeArrowheads="1"/>
          </p:cNvSpPr>
          <p:nvPr/>
        </p:nvSpPr>
        <p:spPr bwMode="auto">
          <a:xfrm>
            <a:off x="2057400" y="5029200"/>
            <a:ext cx="76200" cy="1447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9247" name="Rectangle 61"/>
          <p:cNvSpPr>
            <a:spLocks noChangeArrowheads="1"/>
          </p:cNvSpPr>
          <p:nvPr/>
        </p:nvSpPr>
        <p:spPr bwMode="auto">
          <a:xfrm>
            <a:off x="2133600" y="4953000"/>
            <a:ext cx="76200" cy="15240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9248" name="Rectangle 62"/>
          <p:cNvSpPr>
            <a:spLocks noChangeArrowheads="1"/>
          </p:cNvSpPr>
          <p:nvPr/>
        </p:nvSpPr>
        <p:spPr bwMode="auto">
          <a:xfrm>
            <a:off x="2209800" y="4876800"/>
            <a:ext cx="76200" cy="16002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9249" name="Rectangle 63"/>
          <p:cNvSpPr>
            <a:spLocks noChangeArrowheads="1"/>
          </p:cNvSpPr>
          <p:nvPr/>
        </p:nvSpPr>
        <p:spPr bwMode="auto">
          <a:xfrm>
            <a:off x="2286000" y="4800600"/>
            <a:ext cx="76200" cy="16764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9250" name="Rectangle 64"/>
          <p:cNvSpPr>
            <a:spLocks noChangeArrowheads="1"/>
          </p:cNvSpPr>
          <p:nvPr/>
        </p:nvSpPr>
        <p:spPr bwMode="auto">
          <a:xfrm>
            <a:off x="2362200" y="4724400"/>
            <a:ext cx="76200" cy="17526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9251" name="Rectangle 66"/>
          <p:cNvSpPr>
            <a:spLocks noChangeArrowheads="1"/>
          </p:cNvSpPr>
          <p:nvPr/>
        </p:nvSpPr>
        <p:spPr bwMode="auto">
          <a:xfrm>
            <a:off x="2514600" y="4648200"/>
            <a:ext cx="76200" cy="1828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9252" name="Rectangle 68"/>
          <p:cNvSpPr>
            <a:spLocks noChangeArrowheads="1"/>
          </p:cNvSpPr>
          <p:nvPr/>
        </p:nvSpPr>
        <p:spPr bwMode="auto">
          <a:xfrm>
            <a:off x="2667000" y="4604132"/>
            <a:ext cx="76200" cy="18720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9253" name="Rectangle 69"/>
          <p:cNvSpPr>
            <a:spLocks noChangeArrowheads="1"/>
          </p:cNvSpPr>
          <p:nvPr/>
        </p:nvSpPr>
        <p:spPr bwMode="auto">
          <a:xfrm>
            <a:off x="2743200" y="4572000"/>
            <a:ext cx="76200" cy="19050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9254" name="Rectangle 70"/>
          <p:cNvSpPr>
            <a:spLocks noChangeArrowheads="1"/>
          </p:cNvSpPr>
          <p:nvPr/>
        </p:nvSpPr>
        <p:spPr bwMode="auto">
          <a:xfrm>
            <a:off x="2819400" y="4564205"/>
            <a:ext cx="76200" cy="1918800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pSp>
        <p:nvGrpSpPr>
          <p:cNvPr id="5" name="Group 75"/>
          <p:cNvGrpSpPr>
            <a:grpSpLocks/>
          </p:cNvGrpSpPr>
          <p:nvPr/>
        </p:nvGrpSpPr>
        <p:grpSpPr bwMode="auto">
          <a:xfrm>
            <a:off x="2667000" y="5486400"/>
            <a:ext cx="2478088" cy="687388"/>
            <a:chOff x="1680" y="3456"/>
            <a:chExt cx="1561" cy="433"/>
          </a:xfrm>
        </p:grpSpPr>
        <p:sp>
          <p:nvSpPr>
            <p:cNvPr id="9240" name="Line 73"/>
            <p:cNvSpPr>
              <a:spLocks noChangeShapeType="1"/>
            </p:cNvSpPr>
            <p:nvPr/>
          </p:nvSpPr>
          <p:spPr bwMode="auto">
            <a:xfrm flipH="1">
              <a:off x="1680" y="3696"/>
              <a:ext cx="658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graphicFrame>
          <p:nvGraphicFramePr>
            <p:cNvPr id="9241" name="Object 20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23728700"/>
                </p:ext>
              </p:extLst>
            </p:nvPr>
          </p:nvGraphicFramePr>
          <p:xfrm>
            <a:off x="2336" y="3456"/>
            <a:ext cx="905" cy="4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390" name="Εξίσωση" r:id="rId6" imgW="583947" imgH="279279" progId="Equation.3">
                    <p:embed/>
                  </p:oleObj>
                </mc:Choice>
                <mc:Fallback>
                  <p:oleObj name="Εξίσωση" r:id="rId6" imgW="583947" imgH="279279" progId="Equation.3">
                    <p:embed/>
                    <p:pic>
                      <p:nvPicPr>
                        <p:cNvPr id="0" name="Object 20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36" y="3456"/>
                          <a:ext cx="905" cy="43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" name="Group 55"/>
          <p:cNvGrpSpPr>
            <a:grpSpLocks/>
          </p:cNvGrpSpPr>
          <p:nvPr/>
        </p:nvGrpSpPr>
        <p:grpSpPr bwMode="auto">
          <a:xfrm>
            <a:off x="1981200" y="5105400"/>
            <a:ext cx="1752600" cy="1371600"/>
            <a:chOff x="1248" y="3216"/>
            <a:chExt cx="1104" cy="864"/>
          </a:xfrm>
        </p:grpSpPr>
        <p:sp>
          <p:nvSpPr>
            <p:cNvPr id="9237" name="Rectangle 47"/>
            <p:cNvSpPr>
              <a:spLocks noChangeArrowheads="1"/>
            </p:cNvSpPr>
            <p:nvPr/>
          </p:nvSpPr>
          <p:spPr bwMode="auto">
            <a:xfrm>
              <a:off x="1248" y="3216"/>
              <a:ext cx="48" cy="864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1800"/>
            </a:p>
          </p:txBody>
        </p:sp>
        <p:sp>
          <p:nvSpPr>
            <p:cNvPr id="9238" name="Line 48"/>
            <p:cNvSpPr>
              <a:spLocks noChangeShapeType="1"/>
            </p:cNvSpPr>
            <p:nvPr/>
          </p:nvSpPr>
          <p:spPr bwMode="auto">
            <a:xfrm flipH="1">
              <a:off x="1296" y="3408"/>
              <a:ext cx="52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239" name="Rectangle 49"/>
            <p:cNvSpPr>
              <a:spLocks noChangeArrowheads="1"/>
            </p:cNvSpPr>
            <p:nvPr/>
          </p:nvSpPr>
          <p:spPr bwMode="auto">
            <a:xfrm>
              <a:off x="1797" y="3264"/>
              <a:ext cx="55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f</a:t>
              </a:r>
              <a:r>
                <a:rPr lang="en-US" altLang="el-GR" sz="2000" b="1">
                  <a:latin typeface="Times New Roman" pitchFamily="18" charset="0"/>
                </a:rPr>
                <a:t>(</a:t>
              </a:r>
              <a:r>
                <a:rPr lang="en-US" altLang="el-GR" sz="2000" b="1" i="1">
                  <a:latin typeface="Times New Roman" pitchFamily="18" charset="0"/>
                </a:rPr>
                <a:t>x</a:t>
              </a:r>
              <a:r>
                <a:rPr lang="en-US" altLang="el-GR" sz="2000" b="1">
                  <a:latin typeface="Times New Roman" pitchFamily="18" charset="0"/>
                </a:rPr>
                <a:t>) </a:t>
              </a:r>
              <a:r>
                <a:rPr lang="en-US" altLang="el-GR" sz="2000" b="1" i="1">
                  <a:latin typeface="Times New Roman" pitchFamily="18" charset="0"/>
                </a:rPr>
                <a:t>dx</a:t>
              </a:r>
              <a:endParaRPr lang="el-GR" altLang="el-GR" sz="2000" b="1" i="1">
                <a:latin typeface="Times New Roman" pitchFamily="18" charset="0"/>
              </a:endParaRPr>
            </a:p>
          </p:txBody>
        </p:sp>
      </p:grpSp>
      <p:grpSp>
        <p:nvGrpSpPr>
          <p:cNvPr id="7" name="Group 82"/>
          <p:cNvGrpSpPr>
            <a:grpSpLocks/>
          </p:cNvGrpSpPr>
          <p:nvPr/>
        </p:nvGrpSpPr>
        <p:grpSpPr bwMode="auto">
          <a:xfrm>
            <a:off x="457200" y="4953000"/>
            <a:ext cx="1981200" cy="1905000"/>
            <a:chOff x="288" y="3120"/>
            <a:chExt cx="1248" cy="1200"/>
          </a:xfrm>
        </p:grpSpPr>
        <p:sp>
          <p:nvSpPr>
            <p:cNvPr id="9229" name="Line 41"/>
            <p:cNvSpPr>
              <a:spLocks noChangeShapeType="1"/>
            </p:cNvSpPr>
            <p:nvPr/>
          </p:nvSpPr>
          <p:spPr bwMode="auto">
            <a:xfrm flipH="1">
              <a:off x="912" y="321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9230" name="Rectangle 42"/>
            <p:cNvSpPr>
              <a:spLocks noChangeArrowheads="1"/>
            </p:cNvSpPr>
            <p:nvPr/>
          </p:nvSpPr>
          <p:spPr bwMode="auto">
            <a:xfrm>
              <a:off x="288" y="3120"/>
              <a:ext cx="59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y = f</a:t>
              </a:r>
              <a:r>
                <a:rPr lang="en-US" altLang="el-GR" sz="2000" b="1">
                  <a:latin typeface="Times New Roman" pitchFamily="18" charset="0"/>
                </a:rPr>
                <a:t>(</a:t>
              </a:r>
              <a:r>
                <a:rPr lang="en-US" altLang="el-GR" sz="2000" b="1" i="1">
                  <a:latin typeface="Times New Roman" pitchFamily="18" charset="0"/>
                </a:rPr>
                <a:t>x</a:t>
              </a:r>
              <a:r>
                <a:rPr lang="en-US" altLang="el-GR" sz="2000" b="1">
                  <a:latin typeface="Times New Roman" pitchFamily="18" charset="0"/>
                </a:rPr>
                <a:t>)</a:t>
              </a:r>
              <a:endParaRPr lang="el-GR" altLang="el-GR" sz="2000" b="1">
                <a:latin typeface="Times New Roman" pitchFamily="18" charset="0"/>
              </a:endParaRPr>
            </a:p>
          </p:txBody>
        </p:sp>
        <p:grpSp>
          <p:nvGrpSpPr>
            <p:cNvPr id="9231" name="Group 54"/>
            <p:cNvGrpSpPr>
              <a:grpSpLocks/>
            </p:cNvGrpSpPr>
            <p:nvPr/>
          </p:nvGrpSpPr>
          <p:grpSpPr bwMode="auto">
            <a:xfrm>
              <a:off x="1008" y="3216"/>
              <a:ext cx="528" cy="1104"/>
              <a:chOff x="1008" y="3216"/>
              <a:chExt cx="528" cy="1104"/>
            </a:xfrm>
          </p:grpSpPr>
          <p:sp>
            <p:nvSpPr>
              <p:cNvPr id="9232" name="Line 39"/>
              <p:cNvSpPr>
                <a:spLocks noChangeShapeType="1"/>
              </p:cNvSpPr>
              <p:nvPr/>
            </p:nvSpPr>
            <p:spPr bwMode="auto">
              <a:xfrm>
                <a:off x="1248" y="3264"/>
                <a:ext cx="0" cy="91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33" name="Line 40"/>
              <p:cNvSpPr>
                <a:spLocks noChangeShapeType="1"/>
              </p:cNvSpPr>
              <p:nvPr/>
            </p:nvSpPr>
            <p:spPr bwMode="auto">
              <a:xfrm>
                <a:off x="1296" y="3216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34" name="Line 43"/>
              <p:cNvSpPr>
                <a:spLocks noChangeShapeType="1"/>
              </p:cNvSpPr>
              <p:nvPr/>
            </p:nvSpPr>
            <p:spPr bwMode="auto">
              <a:xfrm>
                <a:off x="1008" y="4128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35" name="Line 44"/>
              <p:cNvSpPr>
                <a:spLocks noChangeShapeType="1"/>
              </p:cNvSpPr>
              <p:nvPr/>
            </p:nvSpPr>
            <p:spPr bwMode="auto">
              <a:xfrm flipH="1">
                <a:off x="1296" y="4128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9236" name="Rectangle 46"/>
              <p:cNvSpPr>
                <a:spLocks noChangeArrowheads="1"/>
              </p:cNvSpPr>
              <p:nvPr/>
            </p:nvSpPr>
            <p:spPr bwMode="auto">
              <a:xfrm>
                <a:off x="1200" y="4128"/>
                <a:ext cx="16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000" b="1" i="1">
                    <a:latin typeface="Times New Roman" pitchFamily="18" charset="0"/>
                  </a:rPr>
                  <a:t>dx</a:t>
                </a:r>
                <a:endParaRPr lang="el-GR" altLang="el-GR" sz="2000" b="1">
                  <a:latin typeface="Times New Roman" pitchFamily="18" charset="0"/>
                </a:endParaRPr>
              </a:p>
            </p:txBody>
          </p:sp>
        </p:grpSp>
      </p:grpSp>
      <p:sp>
        <p:nvSpPr>
          <p:cNvPr id="46" name="Text Box 15"/>
          <p:cNvSpPr txBox="1">
            <a:spLocks noChangeArrowheads="1"/>
          </p:cNvSpPr>
          <p:nvPr/>
        </p:nvSpPr>
        <p:spPr bwMode="auto">
          <a:xfrm>
            <a:off x="5292080" y="3429000"/>
            <a:ext cx="27237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/>
              <a:t>Το ολοκλήρωμα:</a:t>
            </a:r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5148064" y="3906827"/>
            <a:ext cx="399593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/>
              <a:t>Είναι ένα άθροισμα απείρων όρων</a:t>
            </a:r>
          </a:p>
        </p:txBody>
      </p:sp>
      <p:sp>
        <p:nvSpPr>
          <p:cNvPr id="48" name="Text Box 15"/>
          <p:cNvSpPr txBox="1">
            <a:spLocks noChangeArrowheads="1"/>
          </p:cNvSpPr>
          <p:nvPr/>
        </p:nvSpPr>
        <p:spPr bwMode="auto">
          <a:xfrm>
            <a:off x="5151525" y="4365104"/>
            <a:ext cx="399247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/>
              <a:t>Αντιπροσωπεύει, εν γένει, το μέγεθος («εμβαδό») της περιοχή που βρίσκεται μεταξύ καμπύλης και οριζόντιου άξονα</a:t>
            </a:r>
          </a:p>
        </p:txBody>
      </p:sp>
      <p:sp>
        <p:nvSpPr>
          <p:cNvPr id="49" name="Text Box 15"/>
          <p:cNvSpPr txBox="1">
            <a:spLocks noChangeArrowheads="1"/>
          </p:cNvSpPr>
          <p:nvPr/>
        </p:nvSpPr>
        <p:spPr bwMode="auto">
          <a:xfrm>
            <a:off x="5162542" y="5610726"/>
            <a:ext cx="354292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/>
              <a:t>Δίνει ως αποτέλεσμα μια νέα συνάρτηση με την ίδια μεταβλητή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6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9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9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9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5" grpId="0" autoUpdateAnimBg="0"/>
      <p:bldP spid="9242" grpId="0" animBg="1"/>
      <p:bldP spid="9243" grpId="0" animBg="1"/>
      <p:bldP spid="9244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46" grpId="0" autoUpdateAnimBg="0"/>
      <p:bldP spid="47" grpId="0" autoUpdateAnimBg="0"/>
      <p:bldP spid="48" grpId="0" autoUpdateAnimBg="0"/>
      <p:bldP spid="4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13"/>
          <p:cNvSpPr txBox="1">
            <a:spLocks noChangeArrowheads="1"/>
          </p:cNvSpPr>
          <p:nvPr/>
        </p:nvSpPr>
        <p:spPr bwMode="auto">
          <a:xfrm>
            <a:off x="2093913" y="188913"/>
            <a:ext cx="58562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/>
              <a:t>ΤΟ ΟΡΙΣΜΕΝΟ ΟΛΟΚΛΗΡΩΜΑΤΑ</a:t>
            </a:r>
          </a:p>
        </p:txBody>
      </p:sp>
      <p:sp>
        <p:nvSpPr>
          <p:cNvPr id="143377" name="Text Box 17"/>
          <p:cNvSpPr txBox="1">
            <a:spLocks noChangeArrowheads="1"/>
          </p:cNvSpPr>
          <p:nvPr/>
        </p:nvSpPr>
        <p:spPr bwMode="auto">
          <a:xfrm>
            <a:off x="381000" y="2433082"/>
            <a:ext cx="82296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/>
              <a:t>Το ορισμένο ολοκλήρωμα υπολογίζεται σε συγκεκριμένο διάστημα (α, β) του πεδίου τιμών της μεταβλητής </a:t>
            </a:r>
            <a:r>
              <a:rPr lang="en-US" altLang="el-GR" sz="2000" b="1" i="1" dirty="0">
                <a:latin typeface="Times New Roman" pitchFamily="18" charset="0"/>
              </a:rPr>
              <a:t>x</a:t>
            </a:r>
            <a:endParaRPr lang="en-US" altLang="el-GR" sz="2000" b="1" dirty="0">
              <a:latin typeface="Times New Roman" pitchFamily="18" charset="0"/>
            </a:endParaRPr>
          </a:p>
        </p:txBody>
      </p: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685800" y="3124200"/>
            <a:ext cx="3387725" cy="3124200"/>
            <a:chOff x="720" y="2352"/>
            <a:chExt cx="2134" cy="1968"/>
          </a:xfrm>
        </p:grpSpPr>
        <p:sp>
          <p:nvSpPr>
            <p:cNvPr id="10269" name="Rectangle 51"/>
            <p:cNvSpPr>
              <a:spLocks noChangeArrowheads="1"/>
            </p:cNvSpPr>
            <p:nvPr/>
          </p:nvSpPr>
          <p:spPr bwMode="auto">
            <a:xfrm>
              <a:off x="2257" y="2511"/>
              <a:ext cx="59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y = f</a:t>
              </a:r>
              <a:r>
                <a:rPr lang="en-US" altLang="el-GR" sz="2000" b="1">
                  <a:latin typeface="Times New Roman" pitchFamily="18" charset="0"/>
                </a:rPr>
                <a:t>(</a:t>
              </a:r>
              <a:r>
                <a:rPr lang="en-US" altLang="el-GR" sz="2000" b="1" i="1">
                  <a:latin typeface="Times New Roman" pitchFamily="18" charset="0"/>
                </a:rPr>
                <a:t>x</a:t>
              </a:r>
              <a:r>
                <a:rPr lang="en-US" altLang="el-GR" sz="2000" b="1">
                  <a:latin typeface="Times New Roman" pitchFamily="18" charset="0"/>
                </a:rPr>
                <a:t>)</a:t>
              </a:r>
              <a:endParaRPr lang="el-GR" altLang="el-GR" sz="2000" b="1">
                <a:latin typeface="Times New Roman" pitchFamily="18" charset="0"/>
              </a:endParaRPr>
            </a:p>
          </p:txBody>
        </p:sp>
        <p:sp>
          <p:nvSpPr>
            <p:cNvPr id="10270" name="Freeform 52"/>
            <p:cNvSpPr>
              <a:spLocks/>
            </p:cNvSpPr>
            <p:nvPr/>
          </p:nvSpPr>
          <p:spPr bwMode="auto">
            <a:xfrm>
              <a:off x="1104" y="2826"/>
              <a:ext cx="1392" cy="832"/>
            </a:xfrm>
            <a:custGeom>
              <a:avLst/>
              <a:gdLst>
                <a:gd name="T0" fmla="*/ 0 w 1591"/>
                <a:gd name="T1" fmla="*/ 826 h 826"/>
                <a:gd name="T2" fmla="*/ 26 w 1591"/>
                <a:gd name="T3" fmla="*/ 515 h 826"/>
                <a:gd name="T4" fmla="*/ 91 w 1591"/>
                <a:gd name="T5" fmla="*/ 222 h 826"/>
                <a:gd name="T6" fmla="*/ 175 w 1591"/>
                <a:gd name="T7" fmla="*/ 67 h 826"/>
                <a:gd name="T8" fmla="*/ 303 w 1591"/>
                <a:gd name="T9" fmla="*/ 3 h 826"/>
                <a:gd name="T10" fmla="*/ 419 w 1591"/>
                <a:gd name="T11" fmla="*/ 49 h 8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91"/>
                <a:gd name="T19" fmla="*/ 0 h 826"/>
                <a:gd name="T20" fmla="*/ 1591 w 1591"/>
                <a:gd name="T21" fmla="*/ 826 h 8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91" h="826">
                  <a:moveTo>
                    <a:pt x="0" y="826"/>
                  </a:moveTo>
                  <a:cubicBezTo>
                    <a:pt x="17" y="774"/>
                    <a:pt x="43" y="616"/>
                    <a:pt x="101" y="515"/>
                  </a:cubicBezTo>
                  <a:cubicBezTo>
                    <a:pt x="159" y="414"/>
                    <a:pt x="253" y="297"/>
                    <a:pt x="347" y="222"/>
                  </a:cubicBezTo>
                  <a:cubicBezTo>
                    <a:pt x="441" y="147"/>
                    <a:pt x="533" y="104"/>
                    <a:pt x="667" y="67"/>
                  </a:cubicBezTo>
                  <a:cubicBezTo>
                    <a:pt x="801" y="30"/>
                    <a:pt x="998" y="6"/>
                    <a:pt x="1152" y="3"/>
                  </a:cubicBezTo>
                  <a:cubicBezTo>
                    <a:pt x="1306" y="0"/>
                    <a:pt x="1500" y="40"/>
                    <a:pt x="1591" y="49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0271" name="Text Box 53"/>
            <p:cNvSpPr txBox="1">
              <a:spLocks noChangeArrowheads="1"/>
            </p:cNvSpPr>
            <p:nvPr/>
          </p:nvSpPr>
          <p:spPr bwMode="auto">
            <a:xfrm>
              <a:off x="720" y="2352"/>
              <a:ext cx="18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y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  <p:sp>
          <p:nvSpPr>
            <p:cNvPr id="10272" name="Text Box 54"/>
            <p:cNvSpPr txBox="1">
              <a:spLocks noChangeArrowheads="1"/>
            </p:cNvSpPr>
            <p:nvPr/>
          </p:nvSpPr>
          <p:spPr bwMode="auto">
            <a:xfrm>
              <a:off x="2587" y="4032"/>
              <a:ext cx="1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x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  <p:sp>
          <p:nvSpPr>
            <p:cNvPr id="10273" name="Freeform 55"/>
            <p:cNvSpPr>
              <a:spLocks/>
            </p:cNvSpPr>
            <p:nvPr/>
          </p:nvSpPr>
          <p:spPr bwMode="auto">
            <a:xfrm>
              <a:off x="907" y="2448"/>
              <a:ext cx="1792" cy="1632"/>
            </a:xfrm>
            <a:custGeom>
              <a:avLst/>
              <a:gdLst>
                <a:gd name="T0" fmla="*/ 0 w 2304"/>
                <a:gd name="T1" fmla="*/ 0 h 1632"/>
                <a:gd name="T2" fmla="*/ 0 w 2304"/>
                <a:gd name="T3" fmla="*/ 1632 h 1632"/>
                <a:gd name="T4" fmla="*/ 187 w 2304"/>
                <a:gd name="T5" fmla="*/ 1632 h 1632"/>
                <a:gd name="T6" fmla="*/ 0 60000 65536"/>
                <a:gd name="T7" fmla="*/ 0 60000 65536"/>
                <a:gd name="T8" fmla="*/ 0 60000 65536"/>
                <a:gd name="T9" fmla="*/ 0 w 2304"/>
                <a:gd name="T10" fmla="*/ 0 h 1632"/>
                <a:gd name="T11" fmla="*/ 2304 w 2304"/>
                <a:gd name="T12" fmla="*/ 1632 h 16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04" h="1632">
                  <a:moveTo>
                    <a:pt x="0" y="0"/>
                  </a:moveTo>
                  <a:lnTo>
                    <a:pt x="0" y="1632"/>
                  </a:lnTo>
                  <a:lnTo>
                    <a:pt x="2304" y="163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  <p:grpSp>
        <p:nvGrpSpPr>
          <p:cNvPr id="5" name="Ομάδα 4"/>
          <p:cNvGrpSpPr/>
          <p:nvPr/>
        </p:nvGrpSpPr>
        <p:grpSpPr>
          <a:xfrm>
            <a:off x="1447800" y="3644654"/>
            <a:ext cx="5866541" cy="2527546"/>
            <a:chOff x="1447800" y="3644654"/>
            <a:chExt cx="5866541" cy="2527546"/>
          </a:xfrm>
        </p:grpSpPr>
        <p:grpSp>
          <p:nvGrpSpPr>
            <p:cNvPr id="4" name="Group 75"/>
            <p:cNvGrpSpPr>
              <a:grpSpLocks/>
            </p:cNvGrpSpPr>
            <p:nvPr/>
          </p:nvGrpSpPr>
          <p:grpSpPr bwMode="auto">
            <a:xfrm>
              <a:off x="1447800" y="3886200"/>
              <a:ext cx="1524000" cy="2286000"/>
              <a:chOff x="912" y="2448"/>
              <a:chExt cx="960" cy="1440"/>
            </a:xfrm>
          </p:grpSpPr>
          <p:grpSp>
            <p:nvGrpSpPr>
              <p:cNvPr id="10252" name="Group 72"/>
              <p:cNvGrpSpPr>
                <a:grpSpLocks/>
              </p:cNvGrpSpPr>
              <p:nvPr/>
            </p:nvGrpSpPr>
            <p:grpSpPr bwMode="auto">
              <a:xfrm>
                <a:off x="1056" y="2448"/>
                <a:ext cx="672" cy="1254"/>
                <a:chOff x="1344" y="2832"/>
                <a:chExt cx="672" cy="1254"/>
              </a:xfrm>
            </p:grpSpPr>
            <p:sp>
              <p:nvSpPr>
                <p:cNvPr id="10255" name="Rectangle 64"/>
                <p:cNvSpPr>
                  <a:spLocks noChangeArrowheads="1"/>
                </p:cNvSpPr>
                <p:nvPr/>
              </p:nvSpPr>
              <p:spPr bwMode="auto">
                <a:xfrm>
                  <a:off x="1728" y="2880"/>
                  <a:ext cx="48" cy="1200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10256" name="Rectangle 56"/>
                <p:cNvSpPr>
                  <a:spLocks noChangeArrowheads="1"/>
                </p:cNvSpPr>
                <p:nvPr/>
              </p:nvSpPr>
              <p:spPr bwMode="auto">
                <a:xfrm>
                  <a:off x="1344" y="3120"/>
                  <a:ext cx="48" cy="960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10257" name="Rectangle 57"/>
                <p:cNvSpPr>
                  <a:spLocks noChangeArrowheads="1"/>
                </p:cNvSpPr>
                <p:nvPr/>
              </p:nvSpPr>
              <p:spPr bwMode="auto">
                <a:xfrm>
                  <a:off x="1392" y="3072"/>
                  <a:ext cx="48" cy="1008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10258" name="Rectangle 58"/>
                <p:cNvSpPr>
                  <a:spLocks noChangeArrowheads="1"/>
                </p:cNvSpPr>
                <p:nvPr/>
              </p:nvSpPr>
              <p:spPr bwMode="auto">
                <a:xfrm>
                  <a:off x="1440" y="3024"/>
                  <a:ext cx="48" cy="105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10259" name="Rectangle 59"/>
                <p:cNvSpPr>
                  <a:spLocks noChangeArrowheads="1"/>
                </p:cNvSpPr>
                <p:nvPr/>
              </p:nvSpPr>
              <p:spPr bwMode="auto">
                <a:xfrm>
                  <a:off x="1488" y="2976"/>
                  <a:ext cx="48" cy="1104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10260" name="Rectangle 60"/>
                <p:cNvSpPr>
                  <a:spLocks noChangeArrowheads="1"/>
                </p:cNvSpPr>
                <p:nvPr/>
              </p:nvSpPr>
              <p:spPr bwMode="auto">
                <a:xfrm>
                  <a:off x="1536" y="2962"/>
                  <a:ext cx="48" cy="1123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10261" name="Rectangle 61"/>
                <p:cNvSpPr>
                  <a:spLocks noChangeArrowheads="1"/>
                </p:cNvSpPr>
                <p:nvPr/>
              </p:nvSpPr>
              <p:spPr bwMode="auto">
                <a:xfrm>
                  <a:off x="1584" y="2928"/>
                  <a:ext cx="48" cy="1152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10262" name="Rectangle 62"/>
                <p:cNvSpPr>
                  <a:spLocks noChangeArrowheads="1"/>
                </p:cNvSpPr>
                <p:nvPr/>
              </p:nvSpPr>
              <p:spPr bwMode="auto">
                <a:xfrm>
                  <a:off x="1632" y="2921"/>
                  <a:ext cx="48" cy="1161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10263" name="Rectangle 63"/>
                <p:cNvSpPr>
                  <a:spLocks noChangeArrowheads="1"/>
                </p:cNvSpPr>
                <p:nvPr/>
              </p:nvSpPr>
              <p:spPr bwMode="auto">
                <a:xfrm>
                  <a:off x="1680" y="2894"/>
                  <a:ext cx="48" cy="1191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10264" name="Rectangle 65"/>
                <p:cNvSpPr>
                  <a:spLocks noChangeArrowheads="1"/>
                </p:cNvSpPr>
                <p:nvPr/>
              </p:nvSpPr>
              <p:spPr bwMode="auto">
                <a:xfrm>
                  <a:off x="1776" y="2880"/>
                  <a:ext cx="48" cy="1200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10265" name="Rectangle 66"/>
                <p:cNvSpPr>
                  <a:spLocks noChangeArrowheads="1"/>
                </p:cNvSpPr>
                <p:nvPr/>
              </p:nvSpPr>
              <p:spPr bwMode="auto">
                <a:xfrm>
                  <a:off x="1824" y="2866"/>
                  <a:ext cx="48" cy="1220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10266" name="Rectangle 67"/>
                <p:cNvSpPr>
                  <a:spLocks noChangeArrowheads="1"/>
                </p:cNvSpPr>
                <p:nvPr/>
              </p:nvSpPr>
              <p:spPr bwMode="auto">
                <a:xfrm>
                  <a:off x="1872" y="2859"/>
                  <a:ext cx="48" cy="1225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10267" name="Rectangle 68"/>
                <p:cNvSpPr>
                  <a:spLocks noChangeArrowheads="1"/>
                </p:cNvSpPr>
                <p:nvPr/>
              </p:nvSpPr>
              <p:spPr bwMode="auto">
                <a:xfrm>
                  <a:off x="1920" y="2846"/>
                  <a:ext cx="48" cy="1236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10268" name="Rectangle 69"/>
                <p:cNvSpPr>
                  <a:spLocks noChangeArrowheads="1"/>
                </p:cNvSpPr>
                <p:nvPr/>
              </p:nvSpPr>
              <p:spPr bwMode="auto">
                <a:xfrm>
                  <a:off x="1968" y="2832"/>
                  <a:ext cx="48" cy="1248"/>
                </a:xfrm>
                <a:prstGeom prst="rect">
                  <a:avLst/>
                </a:prstGeom>
                <a:solidFill>
                  <a:srgbClr val="FF0000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</p:grpSp>
          <p:sp>
            <p:nvSpPr>
              <p:cNvPr id="10253" name="Rectangle 73"/>
              <p:cNvSpPr>
                <a:spLocks noChangeArrowheads="1"/>
              </p:cNvSpPr>
              <p:nvPr/>
            </p:nvSpPr>
            <p:spPr bwMode="auto">
              <a:xfrm>
                <a:off x="912" y="3696"/>
                <a:ext cx="288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000" b="1" i="1">
                    <a:latin typeface="Times New Roman" pitchFamily="18" charset="0"/>
                  </a:rPr>
                  <a:t>x=</a:t>
                </a:r>
                <a:r>
                  <a:rPr lang="el-GR" altLang="el-GR" sz="2000" b="1" i="1">
                    <a:latin typeface="Times New Roman" pitchFamily="18" charset="0"/>
                  </a:rPr>
                  <a:t>α</a:t>
                </a:r>
              </a:p>
            </p:txBody>
          </p:sp>
          <p:sp>
            <p:nvSpPr>
              <p:cNvPr id="10254" name="Rectangle 74"/>
              <p:cNvSpPr>
                <a:spLocks noChangeArrowheads="1"/>
              </p:cNvSpPr>
              <p:nvPr/>
            </p:nvSpPr>
            <p:spPr bwMode="auto">
              <a:xfrm>
                <a:off x="1584" y="3696"/>
                <a:ext cx="288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000" b="1" i="1">
                    <a:latin typeface="Times New Roman" pitchFamily="18" charset="0"/>
                  </a:rPr>
                  <a:t>x=</a:t>
                </a:r>
                <a:r>
                  <a:rPr lang="el-GR" altLang="el-GR" sz="2000" b="1" i="1">
                    <a:latin typeface="Times New Roman" pitchFamily="18" charset="0"/>
                  </a:rPr>
                  <a:t>β</a:t>
                </a:r>
              </a:p>
            </p:txBody>
          </p:sp>
        </p:grpSp>
        <p:grpSp>
          <p:nvGrpSpPr>
            <p:cNvPr id="6" name="Group 77"/>
            <p:cNvGrpSpPr>
              <a:grpSpLocks/>
            </p:cNvGrpSpPr>
            <p:nvPr/>
          </p:nvGrpSpPr>
          <p:grpSpPr bwMode="auto">
            <a:xfrm>
              <a:off x="2362200" y="3644654"/>
              <a:ext cx="4952141" cy="929571"/>
              <a:chOff x="1488" y="2450"/>
              <a:chExt cx="3528" cy="718"/>
            </a:xfrm>
          </p:grpSpPr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0250" name="Object 1"/>
                  <p:cNvSpPr txBox="1"/>
                  <p:nvPr/>
                </p:nvSpPr>
                <p:spPr bwMode="auto">
                  <a:xfrm>
                    <a:off x="2722" y="2450"/>
                    <a:ext cx="2294" cy="715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</p:spPr>
                <p:txBody>
                  <a:bodyPr>
                    <a:no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nary>
                            <m:naryPr>
                              <m:limLoc m:val="undOvr"/>
                              <m:ctrlPr>
                                <a:rPr lang="en-GB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/>
                                </m:r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𝒂</m:t>
                              </m:r>
                            </m:sub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𝜷</m:t>
                              </m:r>
                            </m:sup>
                            <m:e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𝒇</m:t>
                              </m:r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𝜷</m:t>
                              </m:r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)−</m:t>
                              </m:r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𝜶</m:t>
                              </m:r>
                              <m:r>
                                <a:rPr lang="en-GB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</m:nary>
                        </m:oMath>
                      </m:oMathPara>
                    </a14:m>
                    <a:endParaRPr lang="en-GB" sz="1600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0250" name="Object 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2722" y="2450"/>
                    <a:ext cx="2294" cy="715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  <a:ln>
                    <a:noFill/>
                  </a:ln>
                  <a:effectLst/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0251" name="Line 76"/>
              <p:cNvSpPr>
                <a:spLocks noChangeShapeType="1"/>
              </p:cNvSpPr>
              <p:nvPr/>
            </p:nvSpPr>
            <p:spPr bwMode="auto">
              <a:xfrm flipH="1">
                <a:off x="1488" y="2931"/>
                <a:ext cx="1309" cy="237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</p:grpSp>
      </p:grpSp>
      <p:sp>
        <p:nvSpPr>
          <p:cNvPr id="36" name="Text Box 17"/>
          <p:cNvSpPr txBox="1">
            <a:spLocks noChangeArrowheads="1"/>
          </p:cNvSpPr>
          <p:nvPr/>
        </p:nvSpPr>
        <p:spPr bwMode="auto">
          <a:xfrm>
            <a:off x="4067944" y="4725144"/>
            <a:ext cx="496093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ορισμένο ολοκλήρωμα είναι ίσο με το «εμβαδό» της περιοχής που περικλείεται μεταξύ της καμπύλη και του οριζόντιου άξονα και περιορίζεται μεταξύ των τιμών </a:t>
            </a:r>
            <a:r>
              <a:rPr lang="en-US" altLang="el-GR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</a:t>
            </a:r>
            <a:r>
              <a:rPr lang="el-GR" altLang="el-GR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alt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</a:t>
            </a:r>
            <a:r>
              <a:rPr lang="en-US" alt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alt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l-GR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= </a:t>
            </a:r>
            <a:r>
              <a:rPr lang="el-GR" altLang="el-GR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endParaRPr lang="en-US" altLang="el-GR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17"/>
          <p:cNvSpPr txBox="1">
            <a:spLocks noChangeArrowheads="1"/>
          </p:cNvSpPr>
          <p:nvPr/>
        </p:nvSpPr>
        <p:spPr bwMode="auto">
          <a:xfrm>
            <a:off x="4094242" y="6165304"/>
            <a:ext cx="49609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αποτέλεσμα του ορισμένου ολοκληρώματος είναι μια αριθμητική τιμή με μονάδες</a:t>
            </a:r>
            <a:endParaRPr lang="en-US" altLang="el-GR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F040956-C41B-4CD1-8EF1-D3AD98E024BE}"/>
              </a:ext>
            </a:extLst>
          </p:cNvPr>
          <p:cNvGrpSpPr/>
          <p:nvPr/>
        </p:nvGrpSpPr>
        <p:grpSpPr>
          <a:xfrm>
            <a:off x="990600" y="908720"/>
            <a:ext cx="6676901" cy="1285974"/>
            <a:chOff x="990600" y="908720"/>
            <a:chExt cx="6676901" cy="1285974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EDCF8B33-31E9-481E-AAAD-ABC15C277B04}"/>
                </a:ext>
              </a:extLst>
            </p:cNvPr>
            <p:cNvGrpSpPr/>
            <p:nvPr/>
          </p:nvGrpSpPr>
          <p:grpSpPr>
            <a:xfrm>
              <a:off x="990600" y="908720"/>
              <a:ext cx="3352801" cy="671512"/>
              <a:chOff x="990600" y="1412776"/>
              <a:chExt cx="3352801" cy="671512"/>
            </a:xfrm>
          </p:grpSpPr>
          <p:sp>
            <p:nvSpPr>
              <p:cNvPr id="40" name="Text Box 25">
                <a:extLst>
                  <a:ext uri="{FF2B5EF4-FFF2-40B4-BE49-F238E27FC236}">
                    <a16:creationId xmlns:a16="http://schemas.microsoft.com/office/drawing/2014/main" id="{93CDAB0C-F88A-4D72-AE10-AC0EACE264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90600" y="1561952"/>
                <a:ext cx="539750" cy="4572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400" dirty="0"/>
                  <a:t>A</a:t>
                </a:r>
                <a:r>
                  <a:rPr lang="el-GR" altLang="el-GR" sz="2400" dirty="0"/>
                  <a:t>ν</a:t>
                </a: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41" name="Object 2048">
                    <a:extLst>
                      <a:ext uri="{FF2B5EF4-FFF2-40B4-BE49-F238E27FC236}">
                        <a16:creationId xmlns:a16="http://schemas.microsoft.com/office/drawing/2014/main" id="{02AA86F4-E290-4576-ADDC-6132DA86BD59}"/>
                      </a:ext>
                    </a:extLst>
                  </p:cNvPr>
                  <p:cNvSpPr txBox="1"/>
                  <p:nvPr/>
                </p:nvSpPr>
                <p:spPr bwMode="auto">
                  <a:xfrm>
                    <a:off x="1566864" y="1412776"/>
                    <a:ext cx="2776537" cy="67151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</p:spPr>
                <p:txBody>
                  <a:bodyPr>
                    <a:no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GB" sz="2400" b="1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sz="24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𝒅𝑭</m:t>
                              </m:r>
                              <m:r>
                                <a:rPr lang="en-GB" sz="24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GB" sz="24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GB" sz="24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num>
                            <m:den>
                              <m:r>
                                <a:rPr lang="en-GB" sz="24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𝒅𝒙</m:t>
                              </m:r>
                            </m:den>
                          </m:f>
                          <m:r>
                            <a:rPr lang="en-GB" sz="24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GB" sz="24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GB" sz="24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1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sz="24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en-GB" sz="24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⇔</m:t>
                          </m:r>
                        </m:oMath>
                      </m:oMathPara>
                    </a14:m>
                    <a:endParaRPr lang="en-GB" sz="2400" b="1" dirty="0"/>
                  </a:p>
                </p:txBody>
              </p:sp>
            </mc:Choice>
            <mc:Fallback>
              <p:sp>
                <p:nvSpPr>
                  <p:cNvPr id="41" name="Object 2048">
                    <a:extLst>
                      <a:ext uri="{FF2B5EF4-FFF2-40B4-BE49-F238E27FC236}">
                        <a16:creationId xmlns:a16="http://schemas.microsoft.com/office/drawing/2014/main" id="{02AA86F4-E290-4576-ADDC-6132DA86BD59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1566864" y="1412776"/>
                    <a:ext cx="2776537" cy="67151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b="-10000"/>
                    </a:stretch>
                  </a:blipFill>
                  <a:ln>
                    <a:noFill/>
                  </a:ln>
                  <a:effectLst/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42" name="Group 85">
              <a:extLst>
                <a:ext uri="{FF2B5EF4-FFF2-40B4-BE49-F238E27FC236}">
                  <a16:creationId xmlns:a16="http://schemas.microsoft.com/office/drawing/2014/main" id="{C5828164-7DF7-47FB-BE82-C9F7FEA110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355976" y="1019944"/>
              <a:ext cx="3311525" cy="1174750"/>
              <a:chOff x="2917" y="960"/>
              <a:chExt cx="2086" cy="740"/>
            </a:xfrm>
          </p:grpSpPr>
          <p:sp>
            <p:nvSpPr>
              <p:cNvPr id="43" name="Text Box 14">
                <a:extLst>
                  <a:ext uri="{FF2B5EF4-FFF2-40B4-BE49-F238E27FC236}">
                    <a16:creationId xmlns:a16="http://schemas.microsoft.com/office/drawing/2014/main" id="{7875505F-BA43-4444-9BC5-823EE5F356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24" y="1392"/>
                <a:ext cx="1626" cy="3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400"/>
                  <a:t>Όπου </a:t>
                </a:r>
                <a:r>
                  <a:rPr lang="en-US" altLang="el-GR" sz="2600" i="1">
                    <a:latin typeface="Times New Roman" pitchFamily="18" charset="0"/>
                  </a:rPr>
                  <a:t>C</a:t>
                </a:r>
                <a:r>
                  <a:rPr lang="en-US" altLang="el-GR" sz="2400"/>
                  <a:t> </a:t>
                </a:r>
                <a:r>
                  <a:rPr lang="el-GR" altLang="el-GR" sz="2400"/>
                  <a:t>σταθερά.</a:t>
                </a: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graphicFrame>
                <p:nvGraphicFramePr>
                  <p:cNvPr id="44" name="Object 2050">
                    <a:extLst>
                      <a:ext uri="{FF2B5EF4-FFF2-40B4-BE49-F238E27FC236}">
                        <a16:creationId xmlns:a16="http://schemas.microsoft.com/office/drawing/2014/main" id="{32CF54B8-6C9E-4C18-A5ED-745670EC59A0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2917" y="960"/>
                  <a:ext cx="2086" cy="433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10403" name="Εξίσωση" r:id="rId6" imgW="1346200" imgH="279400" progId="Equation.3">
                          <p:embed/>
                        </p:oleObj>
                      </mc:Choice>
                      <mc:Fallback>
                        <p:oleObj name="Εξίσωση" r:id="rId6" imgW="1346200" imgH="279400" progId="Equation.3">
                          <p:embed/>
                          <p:pic>
                            <p:nvPicPr>
                              <p:cNvPr id="9262" name="Object 2050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7">
                                <a:extLst>
                                  <a:ext uri="{28A0092B-C50C-407E-A947-70E740481C1C}">
                                    <a14:useLocalDpi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917" y="960"/>
                                <a:ext cx="2086" cy="43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Choice>
            <mc:Fallback>
              <p:graphicFrame>
                <p:nvGraphicFramePr>
                  <p:cNvPr id="44" name="Object 2050">
                    <a:extLst>
                      <a:ext uri="{FF2B5EF4-FFF2-40B4-BE49-F238E27FC236}">
                        <a16:creationId xmlns:a16="http://schemas.microsoft.com/office/drawing/2014/main" id="{32CF54B8-6C9E-4C18-A5ED-745670EC59A0}"/>
                      </a:ext>
                    </a:extLst>
                  </p:cNvPr>
                  <p:cNvGraphicFramePr>
                    <a:graphicFrameLocks noChangeAspect="1"/>
                  </p:cNvGraphicFramePr>
                  <p:nvPr/>
                </p:nvGraphicFramePr>
                <p:xfrm>
                  <a:off x="2917" y="960"/>
                  <a:ext cx="2086" cy="433"/>
                </p:xfrm>
                <a:graphic>
                  <a:graphicData uri="http://schemas.openxmlformats.org/presentationml/2006/ole">
                    <mc:AlternateContent>
                      <mc:Choice xmlns:v="urn:schemas-microsoft-com:vml" Requires="v">
                        <p:oleObj spid="_x0000_s10403" name="Εξίσωση" r:id="rId6" imgW="1346200" imgH="279400" progId="Equation.3">
                          <p:embed/>
                        </p:oleObj>
                      </mc:Choice>
                      <mc:Fallback>
                        <p:oleObj name="Εξίσωση" r:id="rId6" imgW="1346200" imgH="279400" progId="Equation.3">
                          <p:embed/>
                          <p:pic>
                            <p:nvPicPr>
                              <p:cNvPr id="9262" name="Object 2050"/>
                              <p:cNvPicPr>
                                <a:picLocks noChangeAspect="1" noChangeArrowheads="1"/>
                              </p:cNvPicPr>
                              <p:nvPr/>
                            </p:nvPicPr>
                            <p:blipFill>
                              <a:blip r:embed="rId7">
                                <a:extLst>
                                  <a:ext uri="{28A0092B-C50C-407E-A947-70E740481C1C}">
                                    <a14:useLocalDpi xmlns:a14="http://schemas.microsoft.com/office/drawing/2010/main" val="0"/>
                                  </a:ext>
                                </a:extLst>
                              </a:blip>
                              <a:srcRect/>
                              <a:stretch>
                                <a:fillRect/>
                              </a:stretch>
                            </p:blipFill>
                            <p:spPr bwMode="auto">
                              <a:xfrm>
                                <a:off x="2917" y="960"/>
                                <a:ext cx="2086" cy="433"/>
                              </a:xfrm>
                              <a:prstGeom prst="rect">
                                <a:avLst/>
                              </a:prstGeom>
                              <a:noFill/>
                              <a:ln>
                                <a:noFill/>
                              </a:ln>
                              <a:effectLst/>
                              <a:extLst>
                                <a:ext uri="{909E8E84-426E-40DD-AFC4-6F175D3DCCD1}">
                                  <a14:hiddenFill xmlns:a14="http://schemas.microsoft.com/office/drawing/2010/main">
                                    <a:solidFill>
                                      <a:srgbClr val="FFFFFF"/>
                                    </a:solidFill>
                                  </a14:hiddenFill>
                                </a:ext>
                                <a:ext uri="{91240B29-F687-4F45-9708-019B960494DF}">
                                  <a14:hiddenLine xmlns:a14="http://schemas.microsoft.com/office/drawing/2010/main" w="9525">
                                    <a:solidFill>
                                      <a:srgbClr val="000000"/>
                                    </a:solidFill>
                                    <a:miter lim="800000"/>
                                    <a:headEnd/>
                                    <a:tailEnd/>
                                  </a14:hiddenLine>
                                </a:ext>
                                <a:ext uri="{AF507438-7753-43E0-B8FC-AC1667EBCBE1}">
                                  <a14:hiddenEffects xmlns:a14="http://schemas.microsoft.com/office/drawing/2010/main">
                                    <a:effectLst>
                                      <a:outerShdw dist="35921" dir="2700000" algn="ctr" rotWithShape="0">
                                        <a:srgbClr val="808080"/>
                                      </a:outerShdw>
                                    </a:effectLst>
                                  </a14:hiddenEffects>
                                </a:ext>
                              </a:extLst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mc:Fallback>
          </mc:AlternateContent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43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7" grpId="0" autoUpdateAnimBg="0"/>
      <p:bldP spid="36" grpId="0"/>
      <p:bldP spid="3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2093913" y="188913"/>
            <a:ext cx="58562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/>
              <a:t>ΤΟ ΟΡΙΣΜΕΝΟ ΟΛΟΚΛΗΡΩΜΑΤΑ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447800" y="762000"/>
            <a:ext cx="6629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dirty="0"/>
              <a:t>ΠΑΡΑΔΕΙΓΜΑΤΑ ΜΕ ΟΡΙΣΜΕΝΑ ΟΛΟΚΛΗΡΩΜΑΤΑ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13070" y="4076529"/>
                <a:ext cx="353814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𝒕</m:t>
                          </m:r>
                        </m:e>
                      </m:d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l-GR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l-GR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𝛔𝛕𝛂𝛉𝛆𝛒𝛈</m:t>
                      </m:r>
                      <m:r>
                        <a:rPr lang="el-GR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l-GR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𝛅</m:t>
                      </m:r>
                      <m:r>
                        <m:rPr>
                          <m:sty m:val="p"/>
                        </m:rPr>
                        <a:rPr lang="el-GR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ύ</m:t>
                      </m:r>
                      <m:r>
                        <a:rPr lang="el-GR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𝛎𝛂𝛍𝛈</m:t>
                      </m:r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070" y="4076529"/>
                <a:ext cx="3538148" cy="307777"/>
              </a:xfrm>
              <a:prstGeom prst="rect">
                <a:avLst/>
              </a:prstGeom>
              <a:blipFill>
                <a:blip r:embed="rId2"/>
                <a:stretch>
                  <a:fillRect l="-2414" t="-2000" r="-517" b="-40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Ομάδα 19"/>
          <p:cNvGrpSpPr/>
          <p:nvPr/>
        </p:nvGrpSpPr>
        <p:grpSpPr>
          <a:xfrm>
            <a:off x="269954" y="4508577"/>
            <a:ext cx="2195379" cy="2088232"/>
            <a:chOff x="269954" y="1844824"/>
            <a:chExt cx="2195379" cy="2088232"/>
          </a:xfrm>
        </p:grpSpPr>
        <p:cxnSp>
          <p:nvCxnSpPr>
            <p:cNvPr id="6" name="Ευθεία γραμμή σύνδεσης 5"/>
            <p:cNvCxnSpPr/>
            <p:nvPr/>
          </p:nvCxnSpPr>
          <p:spPr bwMode="auto">
            <a:xfrm>
              <a:off x="827584" y="2025056"/>
              <a:ext cx="0" cy="190800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" name="Ευθεία γραμμή σύνδεσης 7"/>
            <p:cNvCxnSpPr/>
            <p:nvPr/>
          </p:nvCxnSpPr>
          <p:spPr bwMode="auto">
            <a:xfrm>
              <a:off x="560439" y="3212976"/>
              <a:ext cx="1764000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Ορθογώνιο 10"/>
                <p:cNvSpPr/>
                <p:nvPr/>
              </p:nvSpPr>
              <p:spPr>
                <a:xfrm>
                  <a:off x="2120367" y="3131676"/>
                  <a:ext cx="34496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" name="Ορθογώνιο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20367" y="3131676"/>
                  <a:ext cx="344966" cy="36933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Ορθογώνιο 11"/>
                <p:cNvSpPr/>
                <p:nvPr/>
              </p:nvSpPr>
              <p:spPr>
                <a:xfrm>
                  <a:off x="269954" y="1844824"/>
                  <a:ext cx="666400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𝒇</m:t>
                        </m:r>
                        <m:d>
                          <m:d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e>
                        </m:d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2" name="Ορθογώνιο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9954" y="1844824"/>
                  <a:ext cx="666400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1818" b="-15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1" name="Ομάδα 20"/>
          <p:cNvGrpSpPr/>
          <p:nvPr/>
        </p:nvGrpSpPr>
        <p:grpSpPr>
          <a:xfrm>
            <a:off x="467544" y="5012633"/>
            <a:ext cx="1836368" cy="369332"/>
            <a:chOff x="467544" y="2348880"/>
            <a:chExt cx="1836368" cy="369332"/>
          </a:xfrm>
        </p:grpSpPr>
        <p:cxnSp>
          <p:nvCxnSpPr>
            <p:cNvPr id="10" name="Ευθεία γραμμή σύνδεσης 9"/>
            <p:cNvCxnSpPr/>
            <p:nvPr/>
          </p:nvCxnSpPr>
          <p:spPr bwMode="auto">
            <a:xfrm>
              <a:off x="827912" y="2708920"/>
              <a:ext cx="14760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Ορθογώνιο 15"/>
                <p:cNvSpPr/>
                <p:nvPr/>
              </p:nvSpPr>
              <p:spPr>
                <a:xfrm>
                  <a:off x="467544" y="2348880"/>
                  <a:ext cx="506805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𝑭</m:t>
                            </m:r>
                          </m:e>
                          <m:sub>
                            <m:r>
                              <a:rPr lang="en-US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6" name="Ορθογώνιο 1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7544" y="2348880"/>
                  <a:ext cx="506805" cy="369332"/>
                </a:xfrm>
                <a:prstGeom prst="rect">
                  <a:avLst/>
                </a:prstGeom>
                <a:blipFill>
                  <a:blip r:embed="rId5"/>
                  <a:stretch>
                    <a:fillRect b="-163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Ορθογώνιο 23"/>
              <p:cNvSpPr/>
              <p:nvPr/>
            </p:nvSpPr>
            <p:spPr>
              <a:xfrm>
                <a:off x="207322" y="1196752"/>
                <a:ext cx="2996526" cy="1051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sup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𝒄</m:t>
                      </m:r>
                      <m:nary>
                        <m:naryPr>
                          <m:limLoc m:val="undOvr"/>
                          <m:ctrlPr>
                            <a:rPr lang="el-GR" sz="2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sup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  <m:d>
                            <m:d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</m:d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4" name="Ορθογώνιο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322" y="1196752"/>
                <a:ext cx="2996526" cy="105137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 Box 17"/>
          <p:cNvSpPr txBox="1">
            <a:spLocks noChangeArrowheads="1"/>
          </p:cNvSpPr>
          <p:nvPr/>
        </p:nvSpPr>
        <p:spPr bwMode="auto">
          <a:xfrm>
            <a:off x="3422848" y="1539869"/>
            <a:ext cx="5181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l-GR" altLang="el-G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σταθερός όρος βγαίνει έξω από το ολοκλήρωμα</a:t>
            </a:r>
            <a:endParaRPr lang="en-US" altLang="el-GR" sz="1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Ορθογώνιο 25"/>
              <p:cNvSpPr/>
              <p:nvPr/>
            </p:nvSpPr>
            <p:spPr>
              <a:xfrm>
                <a:off x="179512" y="2449630"/>
                <a:ext cx="2543710" cy="1051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sup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sz="2000" b="1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0" smtClean="0"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el-GR" sz="2000" i="1" dirty="0"/>
              </a:p>
            </p:txBody>
          </p:sp>
        </mc:Choice>
        <mc:Fallback xmlns="">
          <p:sp>
            <p:nvSpPr>
              <p:cNvPr id="26" name="Ορθογώνιο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449630"/>
                <a:ext cx="2543710" cy="105137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Ορθογώνιο 26"/>
              <p:cNvSpPr/>
              <p:nvPr/>
            </p:nvSpPr>
            <p:spPr>
              <a:xfrm>
                <a:off x="3801113" y="2449630"/>
                <a:ext cx="2742482" cy="102996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sup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𝒅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nary>
                      <m:r>
                        <a:rPr lang="en-US" sz="2000" b="1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000" b="1" i="0" smtClean="0"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l-GR" sz="2000" i="1" dirty="0"/>
              </a:p>
            </p:txBody>
          </p:sp>
        </mc:Choice>
        <mc:Fallback xmlns="">
          <p:sp>
            <p:nvSpPr>
              <p:cNvPr id="27" name="Ορθογώνιο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1113" y="2449630"/>
                <a:ext cx="2742482" cy="102996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152521" y="5085184"/>
                <a:ext cx="1207959" cy="9590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l-GR" sz="2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sup>
                        <m:e>
                          <m:sSub>
                            <m:sSub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b="1" i="1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2521" y="5085184"/>
                <a:ext cx="1207959" cy="95904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Ορθογώνιο 28"/>
              <p:cNvSpPr/>
              <p:nvPr/>
            </p:nvSpPr>
            <p:spPr>
              <a:xfrm>
                <a:off x="5235856" y="5035210"/>
                <a:ext cx="1435393" cy="10513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nary>
                        <m:naryPr>
                          <m:limLoc m:val="undOvr"/>
                          <m:ctrlPr>
                            <a:rPr lang="el-GR" sz="2000" b="1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l-GR" sz="2000" b="1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𝒕</m:t>
                              </m:r>
                            </m:e>
                            <m:sub>
                              <m:r>
                                <a:rPr lang="en-US" sz="2000" b="1" i="1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sup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𝒅𝒕</m:t>
                          </m:r>
                        </m:e>
                      </m:nary>
                      <m:r>
                        <a:rPr lang="en-US" sz="2000" b="1" i="1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i="1" dirty="0"/>
              </a:p>
            </p:txBody>
          </p:sp>
        </mc:Choice>
        <mc:Fallback xmlns="">
          <p:sp>
            <p:nvSpPr>
              <p:cNvPr id="29" name="Ορθογώνιο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5856" y="5035210"/>
                <a:ext cx="1435393" cy="105137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Ορθογώνιο 29"/>
              <p:cNvSpPr/>
              <p:nvPr/>
            </p:nvSpPr>
            <p:spPr>
              <a:xfrm>
                <a:off x="6516216" y="5356293"/>
                <a:ext cx="81567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</m:sSub>
                      <m:r>
                        <a:rPr lang="el-GR" sz="2000" b="1">
                          <a:latin typeface="Cambria Math" panose="02040503050406030204" pitchFamily="18" charset="0"/>
                        </a:rPr>
                        <m:t>𝚫</m:t>
                      </m:r>
                      <m:r>
                        <a:rPr lang="en-US" sz="2000" b="1" i="1">
                          <a:latin typeface="Cambria Math" panose="02040503050406030204" pitchFamily="18" charset="0"/>
                        </a:rPr>
                        <m:t>𝒕</m:t>
                      </m:r>
                    </m:oMath>
                  </m:oMathPara>
                </a14:m>
                <a:endParaRPr lang="el-GR" sz="2000" b="1" i="1" dirty="0"/>
              </a:p>
            </p:txBody>
          </p:sp>
        </mc:Choice>
        <mc:Fallback xmlns="">
          <p:sp>
            <p:nvSpPr>
              <p:cNvPr id="30" name="Ορθογώνιο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16216" y="5356293"/>
                <a:ext cx="815673" cy="400110"/>
              </a:xfrm>
              <a:prstGeom prst="rect">
                <a:avLst/>
              </a:prstGeom>
              <a:blipFill>
                <a:blip r:embed="rId11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Ομάδα 37"/>
          <p:cNvGrpSpPr/>
          <p:nvPr/>
        </p:nvGrpSpPr>
        <p:grpSpPr>
          <a:xfrm>
            <a:off x="974349" y="4412468"/>
            <a:ext cx="7918131" cy="1799329"/>
            <a:chOff x="974349" y="4412468"/>
            <a:chExt cx="7918131" cy="1799329"/>
          </a:xfrm>
        </p:grpSpPr>
        <p:sp>
          <p:nvSpPr>
            <p:cNvPr id="22" name="Text Box 17"/>
            <p:cNvSpPr txBox="1">
              <a:spLocks noChangeArrowheads="1"/>
            </p:cNvSpPr>
            <p:nvPr/>
          </p:nvSpPr>
          <p:spPr bwMode="auto">
            <a:xfrm>
              <a:off x="2768600" y="4412468"/>
              <a:ext cx="612388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Ορισμένο ολοκλήρωμα της σταθερής δύναμη </a:t>
              </a:r>
              <a:r>
                <a:rPr lang="en-US" altLang="el-G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el-GR" sz="1800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l-GR" altLang="el-G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στο χρονικό διάστημα Δ</a:t>
              </a:r>
              <a:r>
                <a:rPr lang="en-US" altLang="el-G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 = t</a:t>
              </a:r>
              <a:r>
                <a:rPr lang="en-US" altLang="el-GR" sz="1800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l-G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– t</a:t>
              </a:r>
              <a:r>
                <a:rPr lang="en-US" altLang="el-GR" sz="1800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altLang="el-G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:</a:t>
              </a:r>
              <a:endParaRPr lang="en-US" altLang="el-GR" sz="18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TextBox 22"/>
                <p:cNvSpPr txBox="1"/>
                <p:nvPr/>
              </p:nvSpPr>
              <p:spPr>
                <a:xfrm>
                  <a:off x="2771800" y="5085184"/>
                  <a:ext cx="1386149" cy="95904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sSub>
                              <m:sSubPr>
                                <m:ctrlP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  <m:sub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sup>
                          <m:e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𝒇</m:t>
                            </m:r>
                            <m:d>
                              <m:dPr>
                                <m:ctrlP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e>
                            </m:d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𝒅𝒕</m:t>
                            </m:r>
                          </m:e>
                        </m:nary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b="1" i="1" dirty="0"/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71800" y="5085184"/>
                  <a:ext cx="1386149" cy="959045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7" name="Ομάδα 36"/>
            <p:cNvGrpSpPr/>
            <p:nvPr/>
          </p:nvGrpSpPr>
          <p:grpSpPr>
            <a:xfrm>
              <a:off x="974349" y="5373216"/>
              <a:ext cx="1077371" cy="838581"/>
              <a:chOff x="974349" y="5373216"/>
              <a:chExt cx="1077371" cy="838581"/>
            </a:xfrm>
          </p:grpSpPr>
          <p:grpSp>
            <p:nvGrpSpPr>
              <p:cNvPr id="35" name="Ομάδα 34"/>
              <p:cNvGrpSpPr/>
              <p:nvPr/>
            </p:nvGrpSpPr>
            <p:grpSpPr>
              <a:xfrm>
                <a:off x="974349" y="5373216"/>
                <a:ext cx="1077371" cy="838581"/>
                <a:chOff x="974349" y="5373216"/>
                <a:chExt cx="1077371" cy="838581"/>
              </a:xfrm>
            </p:grpSpPr>
            <p:cxnSp>
              <p:nvCxnSpPr>
                <p:cNvPr id="18" name="Ευθεία γραμμή σύνδεσης 17"/>
                <p:cNvCxnSpPr/>
                <p:nvPr/>
              </p:nvCxnSpPr>
              <p:spPr bwMode="auto">
                <a:xfrm>
                  <a:off x="1737478" y="5373216"/>
                  <a:ext cx="0" cy="504056"/>
                </a:xfrm>
                <a:prstGeom prst="line">
                  <a:avLst/>
                </a:prstGeom>
                <a:solidFill>
                  <a:schemeClr val="accent1"/>
                </a:solidFill>
                <a:ln w="1905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34" name="Ομάδα 33"/>
                <p:cNvGrpSpPr/>
                <p:nvPr/>
              </p:nvGrpSpPr>
              <p:grpSpPr>
                <a:xfrm>
                  <a:off x="974349" y="5373216"/>
                  <a:ext cx="1077371" cy="838581"/>
                  <a:chOff x="974349" y="5373216"/>
                  <a:chExt cx="1077371" cy="838581"/>
                </a:xfrm>
              </p:grpSpPr>
              <p:cxnSp>
                <p:nvCxnSpPr>
                  <p:cNvPr id="15" name="Ευθεία γραμμή σύνδεσης 14"/>
                  <p:cNvCxnSpPr/>
                  <p:nvPr/>
                </p:nvCxnSpPr>
                <p:spPr bwMode="auto">
                  <a:xfrm>
                    <a:off x="1115616" y="5373216"/>
                    <a:ext cx="0" cy="504056"/>
                  </a:xfrm>
                  <a:prstGeom prst="line">
                    <a:avLst/>
                  </a:prstGeom>
                  <a:solidFill>
                    <a:schemeClr val="accent1"/>
                  </a:solidFill>
                  <a:ln w="19050" cap="flat" cmpd="sng" algn="ctr">
                    <a:solidFill>
                      <a:schemeClr val="tx1"/>
                    </a:solidFill>
                    <a:prstDash val="dash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7" name="Ορθογώνιο 16"/>
                      <p:cNvSpPr/>
                      <p:nvPr/>
                    </p:nvSpPr>
                    <p:spPr>
                      <a:xfrm>
                        <a:off x="974349" y="5842465"/>
                        <a:ext cx="455509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dirty="0"/>
                      </a:p>
                    </p:txBody>
                  </p:sp>
                </mc:Choice>
                <mc:Fallback xmlns="">
                  <p:sp>
                    <p:nvSpPr>
                      <p:cNvPr id="17" name="Ορθογώνιο 16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974349" y="5842465"/>
                        <a:ext cx="455509" cy="369332"/>
                      </a:xfrm>
                      <a:prstGeom prst="rect">
                        <a:avLst/>
                      </a:prstGeom>
                      <a:blipFill>
                        <a:blip r:embed="rId13"/>
                        <a:stretch>
                          <a:fillRect b="-1639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9" name="Ορθογώνιο 18"/>
                      <p:cNvSpPr/>
                      <p:nvPr/>
                    </p:nvSpPr>
                    <p:spPr>
                      <a:xfrm>
                        <a:off x="1596211" y="5842465"/>
                        <a:ext cx="455509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𝒕</m:t>
                                  </m:r>
                                </m:e>
                                <m:sub>
                                  <m:r>
                                    <a:rPr lang="en-US" b="1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dirty="0"/>
                      </a:p>
                    </p:txBody>
                  </p:sp>
                </mc:Choice>
                <mc:Fallback xmlns="">
                  <p:sp>
                    <p:nvSpPr>
                      <p:cNvPr id="19" name="Ορθογώνιο 18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596211" y="5842465"/>
                        <a:ext cx="455509" cy="369332"/>
                      </a:xfrm>
                      <a:prstGeom prst="rect">
                        <a:avLst/>
                      </a:prstGeom>
                      <a:blipFill>
                        <a:blip r:embed="rId14"/>
                        <a:stretch>
                          <a:fillRect b="-1639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Ορθογώνιο 30"/>
                  <p:cNvSpPr/>
                  <p:nvPr/>
                </p:nvSpPr>
                <p:spPr>
                  <a:xfrm>
                    <a:off x="1233222" y="5804716"/>
                    <a:ext cx="461985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>
                              <a:latin typeface="Cambria Math" panose="02040503050406030204" pitchFamily="18" charset="0"/>
                            </a:rPr>
                            <m:t>𝚫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</a:rPr>
                            <m:t>𝒕</m:t>
                          </m:r>
                        </m:oMath>
                      </m:oMathPara>
                    </a14:m>
                    <a:endParaRPr lang="el-GR" sz="1600" b="1" i="1" dirty="0"/>
                  </a:p>
                </p:txBody>
              </p:sp>
            </mc:Choice>
            <mc:Fallback xmlns="">
              <p:sp>
                <p:nvSpPr>
                  <p:cNvPr id="31" name="Ορθογώνιο 3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33222" y="5804716"/>
                    <a:ext cx="461985" cy="338554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39" name="Ομάδα 38"/>
          <p:cNvGrpSpPr/>
          <p:nvPr/>
        </p:nvGrpSpPr>
        <p:grpSpPr>
          <a:xfrm>
            <a:off x="1116764" y="5381965"/>
            <a:ext cx="7919731" cy="1327365"/>
            <a:chOff x="1116764" y="5381965"/>
            <a:chExt cx="7919731" cy="1327365"/>
          </a:xfrm>
        </p:grpSpPr>
        <p:sp>
          <p:nvSpPr>
            <p:cNvPr id="32" name="Text Box 17"/>
            <p:cNvSpPr txBox="1">
              <a:spLocks noChangeArrowheads="1"/>
            </p:cNvSpPr>
            <p:nvPr/>
          </p:nvSpPr>
          <p:spPr bwMode="auto">
            <a:xfrm>
              <a:off x="2557936" y="6062999"/>
              <a:ext cx="647855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το «εμβαδό» του χρωματισμένου παραλληλογράμμου του οποίου η βάση είναι ίση με  Δ</a:t>
              </a:r>
              <a:r>
                <a:rPr lang="en-US" altLang="el-GR" sz="18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</a:t>
              </a:r>
              <a:r>
                <a:rPr lang="el-GR" altLang="el-G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και το ύψος είναι </a:t>
              </a:r>
              <a:r>
                <a:rPr lang="en-US" altLang="el-GR" sz="18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el-GR" sz="1800" b="1" baseline="-25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0</a:t>
              </a:r>
              <a:r>
                <a:rPr lang="en-US" altLang="el-GR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endParaRPr lang="en-US" altLang="el-GR" sz="18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Ορθογώνιο 32"/>
            <p:cNvSpPr/>
            <p:nvPr/>
          </p:nvSpPr>
          <p:spPr bwMode="auto">
            <a:xfrm>
              <a:off x="1116764" y="5381965"/>
              <a:ext cx="622800" cy="478800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5257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3"/>
          <p:cNvSpPr txBox="1">
            <a:spLocks noChangeArrowheads="1"/>
          </p:cNvSpPr>
          <p:nvPr/>
        </p:nvSpPr>
        <p:spPr bwMode="auto">
          <a:xfrm>
            <a:off x="2093913" y="188913"/>
            <a:ext cx="5856287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/>
              <a:t>ΤΟ ΟΡΙΣΜΕΝΟ ΟΛΟΚΛΗΡΩΜΑΤΑ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447800" y="762000"/>
            <a:ext cx="6629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dirty="0"/>
              <a:t>ΠΑΡΑΔΕΙΓΜΑΤΑ ΜΕ ΟΡΙΣΜΕΝΑ ΟΛΟΚΛΗΡΩΜΑΤΑ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28270" y="1340768"/>
                <a:ext cx="395569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𝑭</m:t>
                      </m:r>
                      <m:d>
                        <m:d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𝒌𝒙</m:t>
                      </m:r>
                      <m:r>
                        <a:rPr lang="en-US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(</m:t>
                      </m:r>
                      <m:r>
                        <a:rPr lang="el-GR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𝛅</m:t>
                      </m:r>
                      <m:r>
                        <m:rPr>
                          <m:sty m:val="p"/>
                        </m:rPr>
                        <a:rPr lang="el-GR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ύ</m:t>
                      </m:r>
                      <m:r>
                        <a:rPr lang="el-GR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𝛎𝛂𝛍𝛈</m:t>
                      </m:r>
                      <m:r>
                        <a:rPr lang="el-GR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l-GR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𝛆𝛌𝛂𝛕𝛈𝛒𝛊𝛐𝛖</m:t>
                      </m:r>
                      <m:r>
                        <a:rPr lang="el-GR" sz="20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270" y="1340768"/>
                <a:ext cx="3955698" cy="307777"/>
              </a:xfrm>
              <a:prstGeom prst="rect">
                <a:avLst/>
              </a:prstGeom>
              <a:blipFill>
                <a:blip r:embed="rId2"/>
                <a:stretch>
                  <a:fillRect l="-1695" t="-2000" r="-924" b="-40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Ομάδα 24"/>
          <p:cNvGrpSpPr/>
          <p:nvPr/>
        </p:nvGrpSpPr>
        <p:grpSpPr>
          <a:xfrm>
            <a:off x="242703" y="1772816"/>
            <a:ext cx="2241065" cy="1656184"/>
            <a:chOff x="242703" y="1988840"/>
            <a:chExt cx="2241065" cy="1656184"/>
          </a:xfrm>
        </p:grpSpPr>
        <p:grpSp>
          <p:nvGrpSpPr>
            <p:cNvPr id="5" name="Ομάδα 4"/>
            <p:cNvGrpSpPr/>
            <p:nvPr/>
          </p:nvGrpSpPr>
          <p:grpSpPr>
            <a:xfrm>
              <a:off x="242703" y="1988840"/>
              <a:ext cx="2241065" cy="1656184"/>
              <a:chOff x="242703" y="1844824"/>
              <a:chExt cx="2241065" cy="1656184"/>
            </a:xfrm>
          </p:grpSpPr>
          <p:cxnSp>
            <p:nvCxnSpPr>
              <p:cNvPr id="6" name="Ευθεία γραμμή σύνδεσης 5"/>
              <p:cNvCxnSpPr/>
              <p:nvPr/>
            </p:nvCxnSpPr>
            <p:spPr bwMode="auto">
              <a:xfrm>
                <a:off x="827584" y="2025056"/>
                <a:ext cx="0" cy="140400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7" name="Ευθεία γραμμή σύνδεσης 6"/>
              <p:cNvCxnSpPr/>
              <p:nvPr/>
            </p:nvCxnSpPr>
            <p:spPr bwMode="auto">
              <a:xfrm>
                <a:off x="560439" y="3212976"/>
                <a:ext cx="1764000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" name="Ορθογώνιο 7"/>
                  <p:cNvSpPr/>
                  <p:nvPr/>
                </p:nvSpPr>
                <p:spPr>
                  <a:xfrm>
                    <a:off x="2101933" y="3131676"/>
                    <a:ext cx="381835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8" name="Ορθογώνιο 7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01933" y="3131676"/>
                    <a:ext cx="381835" cy="369332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Ορθογώνιο 8"/>
                  <p:cNvSpPr/>
                  <p:nvPr/>
                </p:nvSpPr>
                <p:spPr>
                  <a:xfrm>
                    <a:off x="242703" y="1844824"/>
                    <a:ext cx="72090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𝑭</m:t>
                          </m:r>
                          <m:d>
                            <m:dPr>
                              <m:ctrlPr>
                                <a:rPr lang="en-US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9" name="Ορθογώνιο 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2703" y="1844824"/>
                    <a:ext cx="720903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11" name="Ευθεία γραμμή σύνδεσης 10"/>
            <p:cNvCxnSpPr/>
            <p:nvPr/>
          </p:nvCxnSpPr>
          <p:spPr bwMode="auto">
            <a:xfrm flipV="1">
              <a:off x="827584" y="2358172"/>
              <a:ext cx="1368152" cy="99882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059832" y="3212976"/>
                <a:ext cx="1275413" cy="81073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𝟎</m:t>
                          </m:r>
                        </m:sub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sup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𝑭</m:t>
                          </m:r>
                          <m:d>
                            <m:d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600" b="1" i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3212976"/>
                <a:ext cx="1275413" cy="81073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Ομάδα 31"/>
          <p:cNvGrpSpPr/>
          <p:nvPr/>
        </p:nvGrpSpPr>
        <p:grpSpPr>
          <a:xfrm>
            <a:off x="365793" y="2153165"/>
            <a:ext cx="8670703" cy="1018581"/>
            <a:chOff x="365793" y="2369189"/>
            <a:chExt cx="8670703" cy="1018581"/>
          </a:xfrm>
        </p:grpSpPr>
        <p:grpSp>
          <p:nvGrpSpPr>
            <p:cNvPr id="31" name="Ομάδα 30"/>
            <p:cNvGrpSpPr/>
            <p:nvPr/>
          </p:nvGrpSpPr>
          <p:grpSpPr>
            <a:xfrm>
              <a:off x="365793" y="2369189"/>
              <a:ext cx="8670703" cy="1018581"/>
              <a:chOff x="365793" y="2369189"/>
              <a:chExt cx="8670703" cy="1018581"/>
            </a:xfrm>
          </p:grpSpPr>
          <p:cxnSp>
            <p:nvCxnSpPr>
              <p:cNvPr id="19" name="Ευθεία γραμμή σύνδεσης 18"/>
              <p:cNvCxnSpPr/>
              <p:nvPr/>
            </p:nvCxnSpPr>
            <p:spPr bwMode="auto">
              <a:xfrm>
                <a:off x="827584" y="2600992"/>
                <a:ext cx="1025300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Ορθογώνιο 19"/>
                  <p:cNvSpPr/>
                  <p:nvPr/>
                </p:nvSpPr>
                <p:spPr>
                  <a:xfrm>
                    <a:off x="365793" y="2369189"/>
                    <a:ext cx="532518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𝒌𝒂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20" name="Ορθογώνιο 1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65793" y="2369189"/>
                    <a:ext cx="532518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1" name="Text Box 17"/>
              <p:cNvSpPr txBox="1">
                <a:spLocks noChangeArrowheads="1"/>
              </p:cNvSpPr>
              <p:nvPr/>
            </p:nvSpPr>
            <p:spPr bwMode="auto">
              <a:xfrm>
                <a:off x="2895600" y="2772217"/>
                <a:ext cx="6140896" cy="6155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 περιοχή αυτή είναι ένα ορθογώνιο τρίγωνο που έχει βάση ίση με </a:t>
                </a:r>
                <a:r>
                  <a:rPr lang="el-GR" altLang="el-GR" sz="1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</a:t>
                </a:r>
                <a:r>
                  <a:rPr lang="en-US" altLang="el-GR" sz="1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:r>
                  <a:rPr lang="el-GR" altLang="el-GR" sz="1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α </a:t>
                </a:r>
                <a:r>
                  <a:rPr lang="el-GR" altLang="el-GR" sz="1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 ύψος που είναι ίσο με  </a:t>
                </a:r>
                <a:r>
                  <a:rPr lang="en-US" altLang="el-GR" sz="1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altLang="el-GR" sz="1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el-GR" altLang="el-GR" sz="1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el-GR" altLang="el-GR" sz="1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l-GR" altLang="el-GR" sz="1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altLang="el-GR" sz="1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l-GR" altLang="el-GR" sz="1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endParaRPr lang="en-US" altLang="el-GR" sz="2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4" name="Ελεύθερη σχεδίαση 23"/>
            <p:cNvSpPr/>
            <p:nvPr/>
          </p:nvSpPr>
          <p:spPr bwMode="auto">
            <a:xfrm>
              <a:off x="826265" y="2622014"/>
              <a:ext cx="1035586" cy="738131"/>
            </a:xfrm>
            <a:custGeom>
              <a:avLst/>
              <a:gdLst>
                <a:gd name="connsiteX0" fmla="*/ 0 w 1035586"/>
                <a:gd name="connsiteY0" fmla="*/ 738131 h 738131"/>
                <a:gd name="connsiteX1" fmla="*/ 1035586 w 1035586"/>
                <a:gd name="connsiteY1" fmla="*/ 0 h 738131"/>
                <a:gd name="connsiteX2" fmla="*/ 1024569 w 1035586"/>
                <a:gd name="connsiteY2" fmla="*/ 738131 h 738131"/>
                <a:gd name="connsiteX3" fmla="*/ 0 w 1035586"/>
                <a:gd name="connsiteY3" fmla="*/ 738131 h 738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5586" h="738131">
                  <a:moveTo>
                    <a:pt x="0" y="738131"/>
                  </a:moveTo>
                  <a:lnTo>
                    <a:pt x="1035586" y="0"/>
                  </a:lnTo>
                  <a:lnTo>
                    <a:pt x="1024569" y="738131"/>
                  </a:lnTo>
                  <a:lnTo>
                    <a:pt x="0" y="738131"/>
                  </a:lnTo>
                  <a:close/>
                </a:path>
              </a:pathLst>
            </a:custGeom>
            <a:solidFill>
              <a:srgbClr val="FF00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62" name="Ομάδα 61"/>
          <p:cNvGrpSpPr/>
          <p:nvPr/>
        </p:nvGrpSpPr>
        <p:grpSpPr>
          <a:xfrm>
            <a:off x="1185135" y="1720061"/>
            <a:ext cx="7851361" cy="1708939"/>
            <a:chOff x="1185135" y="1720061"/>
            <a:chExt cx="7851361" cy="1708939"/>
          </a:xfrm>
        </p:grpSpPr>
        <p:grpSp>
          <p:nvGrpSpPr>
            <p:cNvPr id="30" name="Ομάδα 29"/>
            <p:cNvGrpSpPr/>
            <p:nvPr/>
          </p:nvGrpSpPr>
          <p:grpSpPr>
            <a:xfrm>
              <a:off x="1657157" y="1720061"/>
              <a:ext cx="7379339" cy="1699711"/>
              <a:chOff x="1657157" y="1936085"/>
              <a:chExt cx="7379339" cy="1699711"/>
            </a:xfrm>
          </p:grpSpPr>
          <p:grpSp>
            <p:nvGrpSpPr>
              <p:cNvPr id="29" name="Ομάδα 28"/>
              <p:cNvGrpSpPr/>
              <p:nvPr/>
            </p:nvGrpSpPr>
            <p:grpSpPr>
              <a:xfrm>
                <a:off x="1657157" y="1936085"/>
                <a:ext cx="7379339" cy="1699711"/>
                <a:chOff x="1657157" y="1936085"/>
                <a:chExt cx="7379339" cy="1699711"/>
              </a:xfrm>
            </p:grpSpPr>
            <p:sp>
              <p:nvSpPr>
                <p:cNvPr id="12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895600" y="1936085"/>
                  <a:ext cx="6140896" cy="8925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r>
                    <a:rPr lang="el-GR" alt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Ορισμένο ολοκλήρωμα της δύναμη </a:t>
                  </a:r>
                  <a:r>
                    <a:rPr lang="en-US" altLang="el-GR" sz="1600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r>
                    <a:rPr lang="el-GR" alt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στο διάστημα  </a:t>
                  </a:r>
                  <a:r>
                    <a:rPr lang="el-GR" altLang="el-GR" sz="18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Δ</a:t>
                  </a:r>
                  <a:r>
                    <a:rPr lang="en-US" altLang="el-GR" sz="18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x</a:t>
                  </a:r>
                  <a:r>
                    <a:rPr lang="en-US" altLang="el-GR" sz="18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= </a:t>
                  </a:r>
                  <a:r>
                    <a:rPr lang="en-US" altLang="el-GR" sz="18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r>
                    <a:rPr lang="en-US" altLang="el-GR" sz="18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– 0  </a:t>
                  </a:r>
                  <a:r>
                    <a:rPr lang="el-GR" alt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είναι ίσο με το «εμβαδό» της περιοχής που περικλείεται από την καμπύλη </a:t>
                  </a:r>
                  <a:r>
                    <a:rPr lang="en-US" alt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n-US" altLang="el-GR" sz="18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y</a:t>
                  </a:r>
                  <a:r>
                    <a:rPr lang="en-US" altLang="el-GR" sz="18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= </a:t>
                  </a:r>
                  <a:r>
                    <a:rPr lang="en-US" altLang="el-GR" sz="18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</a:t>
                  </a:r>
                  <a:r>
                    <a:rPr lang="en-US" altLang="el-GR" sz="18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</a:t>
                  </a:r>
                  <a:r>
                    <a:rPr lang="en-US" altLang="el-GR" sz="18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x</a:t>
                  </a:r>
                  <a:r>
                    <a:rPr lang="en-US" altLang="el-GR" sz="18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)</a:t>
                  </a:r>
                  <a:r>
                    <a:rPr lang="el-GR" altLang="el-GR" sz="180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:r>
                    <a:rPr lang="el-GR" alt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και το άξονα </a:t>
                  </a:r>
                  <a:r>
                    <a:rPr lang="en-US" altLang="el-GR" sz="1600" b="1" i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x</a:t>
                  </a:r>
                  <a:r>
                    <a:rPr lang="el-GR" altLang="el-GR" sz="160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μέχρι την τιμή του </a:t>
                  </a:r>
                  <a:r>
                    <a:rPr lang="en-US" altLang="el-GR" sz="18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x = </a:t>
                  </a:r>
                  <a:r>
                    <a:rPr lang="el-GR" altLang="el-GR" sz="1800" b="1" i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α</a:t>
                  </a:r>
                  <a:endParaRPr lang="en-US" altLang="el-GR" sz="1800" b="1" i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" name="Ορθογώνιο 13"/>
                    <p:cNvSpPr/>
                    <p:nvPr/>
                  </p:nvSpPr>
                  <p:spPr>
                    <a:xfrm>
                      <a:off x="1657157" y="3266464"/>
                      <a:ext cx="391454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𝒂</m:t>
                            </m:r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14" name="Ορθογώνιο 1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657157" y="3266464"/>
                      <a:ext cx="391454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cxnSp>
            <p:nvCxnSpPr>
              <p:cNvPr id="16" name="Ευθεία γραμμή σύνδεσης 15"/>
              <p:cNvCxnSpPr/>
              <p:nvPr/>
            </p:nvCxnSpPr>
            <p:spPr bwMode="auto">
              <a:xfrm>
                <a:off x="1852884" y="2600992"/>
                <a:ext cx="0" cy="75600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Ορθογώνιο 32"/>
                <p:cNvSpPr/>
                <p:nvPr/>
              </p:nvSpPr>
              <p:spPr>
                <a:xfrm>
                  <a:off x="1185135" y="3090446"/>
                  <a:ext cx="494045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smtClean="0"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oMath>
                    </m:oMathPara>
                  </a14:m>
                  <a:endParaRPr lang="el-GR" sz="1600" b="1" i="1" dirty="0"/>
                </a:p>
              </p:txBody>
            </p:sp>
          </mc:Choice>
          <mc:Fallback xmlns="">
            <p:sp>
              <p:nvSpPr>
                <p:cNvPr id="33" name="Ορθογώνιο 3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5135" y="3090446"/>
                  <a:ext cx="494045" cy="338554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358433" y="3334958"/>
                <a:ext cx="1293687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d>
                        <m:d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</m:d>
                      <m:d>
                        <m:d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𝒌𝒂</m:t>
                          </m:r>
                        </m:e>
                      </m:d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600" b="1" i="1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8433" y="3334958"/>
                <a:ext cx="1293687" cy="5186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724128" y="3342444"/>
                <a:ext cx="628313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𝒌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1600" b="1" i="1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3342444"/>
                <a:ext cx="628313" cy="51860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Ομάδα 35"/>
          <p:cNvGrpSpPr/>
          <p:nvPr/>
        </p:nvGrpSpPr>
        <p:grpSpPr>
          <a:xfrm>
            <a:off x="242703" y="4149080"/>
            <a:ext cx="2241065" cy="1656184"/>
            <a:chOff x="242703" y="1988840"/>
            <a:chExt cx="2241065" cy="1656184"/>
          </a:xfrm>
        </p:grpSpPr>
        <p:grpSp>
          <p:nvGrpSpPr>
            <p:cNvPr id="37" name="Ομάδα 36"/>
            <p:cNvGrpSpPr/>
            <p:nvPr/>
          </p:nvGrpSpPr>
          <p:grpSpPr>
            <a:xfrm>
              <a:off x="242703" y="1988840"/>
              <a:ext cx="2241065" cy="1656184"/>
              <a:chOff x="242703" y="1844824"/>
              <a:chExt cx="2241065" cy="1656184"/>
            </a:xfrm>
          </p:grpSpPr>
          <p:cxnSp>
            <p:nvCxnSpPr>
              <p:cNvPr id="39" name="Ευθεία γραμμή σύνδεσης 38"/>
              <p:cNvCxnSpPr/>
              <p:nvPr/>
            </p:nvCxnSpPr>
            <p:spPr bwMode="auto">
              <a:xfrm>
                <a:off x="827584" y="2025056"/>
                <a:ext cx="0" cy="140400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" name="Ευθεία γραμμή σύνδεσης 39"/>
              <p:cNvCxnSpPr/>
              <p:nvPr/>
            </p:nvCxnSpPr>
            <p:spPr bwMode="auto">
              <a:xfrm>
                <a:off x="560439" y="3212976"/>
                <a:ext cx="1764000" cy="0"/>
              </a:xfrm>
              <a:prstGeom prst="line">
                <a:avLst/>
              </a:prstGeom>
              <a:solidFill>
                <a:schemeClr val="accent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1" name="Ορθογώνιο 40"/>
                  <p:cNvSpPr/>
                  <p:nvPr/>
                </p:nvSpPr>
                <p:spPr>
                  <a:xfrm>
                    <a:off x="2101933" y="3131676"/>
                    <a:ext cx="381835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41" name="Ορθογώνιο 4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01933" y="3131676"/>
                    <a:ext cx="381835" cy="369332"/>
                  </a:xfrm>
                  <a:prstGeom prst="rect">
                    <a:avLst/>
                  </a:prstGeom>
                  <a:blipFill>
                    <a:blip r:embed="rId1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2" name="Ορθογώνιο 41"/>
                  <p:cNvSpPr/>
                  <p:nvPr/>
                </p:nvSpPr>
                <p:spPr>
                  <a:xfrm>
                    <a:off x="242703" y="1844824"/>
                    <a:ext cx="720903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𝑭</m:t>
                          </m:r>
                          <m:d>
                            <m:dPr>
                              <m:ctrlPr>
                                <a:rPr lang="en-US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42" name="Ορθογώνιο 4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2703" y="1844824"/>
                    <a:ext cx="720903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cxnSp>
          <p:nvCxnSpPr>
            <p:cNvPr id="38" name="Ευθεία γραμμή σύνδεσης 37"/>
            <p:cNvCxnSpPr/>
            <p:nvPr/>
          </p:nvCxnSpPr>
          <p:spPr bwMode="auto">
            <a:xfrm flipV="1">
              <a:off x="827584" y="2358172"/>
              <a:ext cx="1368152" cy="99882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5" name="Text Box 17"/>
          <p:cNvSpPr txBox="1">
            <a:spLocks noChangeArrowheads="1"/>
          </p:cNvSpPr>
          <p:nvPr/>
        </p:nvSpPr>
        <p:spPr bwMode="auto">
          <a:xfrm>
            <a:off x="2923028" y="5373216"/>
            <a:ext cx="596945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εμβαδό της περιοχής αυτής είναι ίσο με: </a:t>
            </a:r>
            <a:r>
              <a:rPr lang="el-GR" altLang="el-GR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altLang="el-GR" sz="16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ΑΒΓΔ</a:t>
            </a:r>
            <a:r>
              <a:rPr lang="el-GR" altLang="el-GR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altLang="el-GR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altLang="el-GR" sz="16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ΟΒΓΟ</a:t>
            </a:r>
            <a:r>
              <a:rPr lang="el-GR" altLang="el-GR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l-GR" altLang="el-GR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altLang="el-GR" sz="16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ΟΑΔΟ</a:t>
            </a:r>
            <a:r>
              <a:rPr lang="el-GR" altLang="el-GR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l-GR" sz="1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2899818" y="5949280"/>
                <a:ext cx="1307409" cy="85888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b="1" i="1" smtClean="0">
                              <a:latin typeface="Cambria Math" panose="02040503050406030204" pitchFamily="18" charset="0"/>
                            </a:rPr>
                            <m:t>𝜶</m:t>
                          </m:r>
                        </m:sub>
                        <m:sup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𝜷</m:t>
                          </m:r>
                        </m:sup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𝑭</m:t>
                          </m:r>
                          <m:d>
                            <m:d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𝒅𝒙</m:t>
                          </m:r>
                        </m:e>
                      </m:nary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600" b="1" i="1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9818" y="5949280"/>
                <a:ext cx="1307409" cy="858889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230397" y="6065928"/>
                <a:ext cx="2213811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𝜷</m:t>
                      </m:r>
                      <m:d>
                        <m:d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𝒌</m:t>
                          </m:r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𝜷</m:t>
                          </m:r>
                        </m:e>
                      </m:d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𝜶</m:t>
                      </m:r>
                      <m:d>
                        <m:d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𝒌</m:t>
                          </m:r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</m:d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1600" b="1" i="1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0397" y="6065928"/>
                <a:ext cx="2213811" cy="51860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6454490" y="6078748"/>
                <a:ext cx="1501886" cy="5186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𝒌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𝜷</m:t>
                          </m:r>
                        </m:e>
                        <m:sup>
                          <m:r>
                            <a:rPr lang="en-US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l-GR" b="1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l-GR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</a:rPr>
                        <m:t>𝒌</m:t>
                      </m:r>
                      <m:sSup>
                        <m:sSupPr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  <m:sup>
                          <m:r>
                            <a:rPr lang="el-GR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1600" b="1" i="1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4490" y="6078748"/>
                <a:ext cx="1501886" cy="51860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8" name="Ομάδα 67"/>
          <p:cNvGrpSpPr/>
          <p:nvPr/>
        </p:nvGrpSpPr>
        <p:grpSpPr>
          <a:xfrm>
            <a:off x="563189" y="4221088"/>
            <a:ext cx="8482506" cy="1593468"/>
            <a:chOff x="563189" y="4221088"/>
            <a:chExt cx="8482506" cy="1593468"/>
          </a:xfrm>
        </p:grpSpPr>
        <p:grpSp>
          <p:nvGrpSpPr>
            <p:cNvPr id="65" name="Ομάδα 64"/>
            <p:cNvGrpSpPr/>
            <p:nvPr/>
          </p:nvGrpSpPr>
          <p:grpSpPr>
            <a:xfrm>
              <a:off x="563189" y="4221088"/>
              <a:ext cx="8482506" cy="1593468"/>
              <a:chOff x="563189" y="4221088"/>
              <a:chExt cx="8482506" cy="159346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0" name="Ορθογώνιο 49"/>
                  <p:cNvSpPr/>
                  <p:nvPr/>
                </p:nvSpPr>
                <p:spPr>
                  <a:xfrm>
                    <a:off x="563189" y="5445224"/>
                    <a:ext cx="388248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𝚶</m:t>
                          </m:r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50" name="Ορθογώνιο 4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63189" y="5445224"/>
                    <a:ext cx="388248" cy="338554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64" name="Ομάδα 63"/>
              <p:cNvGrpSpPr/>
              <p:nvPr/>
            </p:nvGrpSpPr>
            <p:grpSpPr>
              <a:xfrm>
                <a:off x="1095941" y="4221088"/>
                <a:ext cx="7949754" cy="1593468"/>
                <a:chOff x="1095941" y="4221088"/>
                <a:chExt cx="7949754" cy="1593468"/>
              </a:xfrm>
            </p:grpSpPr>
            <p:grpSp>
              <p:nvGrpSpPr>
                <p:cNvPr id="63" name="Ομάδα 62"/>
                <p:cNvGrpSpPr/>
                <p:nvPr/>
              </p:nvGrpSpPr>
              <p:grpSpPr>
                <a:xfrm>
                  <a:off x="1095941" y="4221088"/>
                  <a:ext cx="7949754" cy="1593468"/>
                  <a:chOff x="1095941" y="4221088"/>
                  <a:chExt cx="7949754" cy="1593468"/>
                </a:xfrm>
              </p:grpSpPr>
              <p:grpSp>
                <p:nvGrpSpPr>
                  <p:cNvPr id="49" name="Ομάδα 48"/>
                  <p:cNvGrpSpPr/>
                  <p:nvPr/>
                </p:nvGrpSpPr>
                <p:grpSpPr>
                  <a:xfrm>
                    <a:off x="1156210" y="4221088"/>
                    <a:ext cx="7889485" cy="1593468"/>
                    <a:chOff x="1156210" y="4221088"/>
                    <a:chExt cx="7889485" cy="1593468"/>
                  </a:xfrm>
                </p:grpSpPr>
                <p:sp>
                  <p:nvSpPr>
                    <p:cNvPr id="43" name="Text Box 17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2904799" y="4221088"/>
                      <a:ext cx="6140896" cy="116955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 algn="ctr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 algn="l" eaLnBrk="0" hangingPunct="0">
                        <a:spcBef>
                          <a:spcPct val="20000"/>
                        </a:spcBef>
                        <a:buChar char="•"/>
                        <a:defRPr sz="32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algn="l" eaLnBrk="0" hangingPunct="0">
                        <a:spcBef>
                          <a:spcPct val="20000"/>
                        </a:spcBef>
                        <a:buChar char="–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algn="l" eaLnBrk="0" hangingPunct="0">
                        <a:spcBef>
                          <a:spcPct val="20000"/>
                        </a:spcBef>
                        <a:buChar char="•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algn="l" eaLnBrk="0" hangingPunct="0">
                        <a:spcBef>
                          <a:spcPct val="20000"/>
                        </a:spcBef>
                        <a:buChar char="–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algn="l" eaLnBrk="0" hangingPunct="0">
                        <a:spcBef>
                          <a:spcPct val="20000"/>
                        </a:spcBef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eaLnBrk="1" hangingPunct="1">
                        <a:spcBef>
                          <a:spcPct val="0"/>
                        </a:spcBef>
                        <a:buFontTx/>
                        <a:buNone/>
                      </a:pPr>
                      <a:r>
                        <a:rPr lang="el-GR" altLang="el-G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Ορισμένο ολοκλήρωμα της δύναμη </a:t>
                      </a:r>
                      <a:r>
                        <a:rPr lang="en-US" altLang="el-GR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l-GR" altLang="el-G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στο διάστημα  </a:t>
                      </a:r>
                      <a:r>
                        <a:rPr lang="el-GR" altLang="el-G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Δ</a:t>
                      </a:r>
                      <a:r>
                        <a:rPr lang="en-US" altLang="el-GR" sz="18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altLang="el-G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</a:t>
                      </a:r>
                      <a:r>
                        <a:rPr lang="el-GR" altLang="el-GR" sz="18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r>
                        <a:rPr lang="en-US" altLang="el-G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l-GR" altLang="el-G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</a:t>
                      </a:r>
                      <a:r>
                        <a:rPr lang="en-US" altLang="el-G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l-GR" altLang="el-G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είναι ίσο με το «εμβαδό» της περιοχής ΑΒΓΔ που περικλείεται από την καμπύλη</a:t>
                      </a:r>
                      <a:r>
                        <a:rPr lang="en-US" altLang="el-G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l-GR" sz="18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  <a:r>
                        <a:rPr lang="en-US" altLang="el-G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</a:t>
                      </a:r>
                      <a:r>
                        <a:rPr lang="en-US" altLang="el-GR" sz="18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r>
                        <a:rPr lang="en-US" altLang="el-G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altLang="el-GR" sz="18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n-US" altLang="el-G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l-GR" altLang="el-G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l-GR" altLang="el-G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και το άξονα </a:t>
                      </a:r>
                      <a:r>
                        <a:rPr lang="en-US" altLang="el-GR" sz="1600" b="1" i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  <a:r>
                        <a:rPr lang="el-GR" altLang="el-G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και περιορίζεται μεταξύ των τιμών </a:t>
                      </a:r>
                      <a:r>
                        <a:rPr lang="en-US" altLang="el-GR" sz="18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= </a:t>
                      </a:r>
                      <a:r>
                        <a:rPr lang="el-GR" altLang="el-GR" sz="18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  </a:t>
                      </a:r>
                      <a:r>
                        <a:rPr lang="el-GR" altLang="el-GR" sz="18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και</a:t>
                      </a:r>
                      <a:r>
                        <a:rPr lang="el-GR" altLang="el-GR" sz="18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el-GR" sz="18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= </a:t>
                      </a:r>
                      <a:r>
                        <a:rPr lang="el-GR" altLang="el-GR" sz="1800" b="1" i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β</a:t>
                      </a:r>
                      <a:endParaRPr lang="en-US" altLang="el-GR" sz="1800" b="1" i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p:txBody>
                </p:sp>
                <p:cxnSp>
                  <p:nvCxnSpPr>
                    <p:cNvPr id="45" name="Ευθεία γραμμή σύνδεσης 44"/>
                    <p:cNvCxnSpPr/>
                    <p:nvPr/>
                  </p:nvCxnSpPr>
                  <p:spPr bwMode="auto">
                    <a:xfrm flipV="1">
                      <a:off x="1331640" y="5129252"/>
                      <a:ext cx="0" cy="396000"/>
                    </a:xfrm>
                    <a:prstGeom prst="line">
                      <a:avLst/>
                    </a:prstGeom>
                    <a:solidFill>
                      <a:schemeClr val="accent1"/>
                    </a:solidFill>
                    <a:ln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p:cxnSp>
                  <p:nvCxnSpPr>
                    <p:cNvPr id="46" name="Ευθεία γραμμή σύνδεσης 45"/>
                    <p:cNvCxnSpPr/>
                    <p:nvPr/>
                  </p:nvCxnSpPr>
                  <p:spPr bwMode="auto">
                    <a:xfrm flipV="1">
                      <a:off x="1907704" y="4725144"/>
                      <a:ext cx="0" cy="792000"/>
                    </a:xfrm>
                    <a:prstGeom prst="line">
                      <a:avLst/>
                    </a:prstGeom>
                    <a:solidFill>
                      <a:schemeClr val="accent1"/>
                    </a:solidFill>
                    <a:ln w="190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>
                    <a:effectLst/>
                  </p:spPr>
                </p:cxnSp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47" name="Ορθογώνιο 46"/>
                        <p:cNvSpPr/>
                        <p:nvPr/>
                      </p:nvSpPr>
                      <p:spPr>
                        <a:xfrm>
                          <a:off x="1156210" y="5428466"/>
                          <a:ext cx="391454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𝒂</m:t>
                                </m:r>
                              </m:oMath>
                            </m:oMathPara>
                          </a14:m>
                          <a:endParaRPr lang="el-GR" dirty="0"/>
                        </a:p>
                      </p:txBody>
                    </p:sp>
                  </mc:Choice>
                  <mc:Fallback xmlns="">
                    <p:sp>
                      <p:nvSpPr>
                        <p:cNvPr id="47" name="Ορθογώνιο 46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156210" y="5428466"/>
                          <a:ext cx="391454" cy="369332"/>
                        </a:xfrm>
                        <a:prstGeom prst="rect">
                          <a:avLst/>
                        </a:prstGeom>
                        <a:blipFill>
                          <a:blip r:embed="rId17"/>
                          <a:stretch>
                            <a:fillRect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48" name="Ορθογώνιο 47"/>
                        <p:cNvSpPr/>
                        <p:nvPr/>
                      </p:nvSpPr>
                      <p:spPr>
                        <a:xfrm>
                          <a:off x="1725061" y="5445224"/>
                          <a:ext cx="405880" cy="369332"/>
                        </a:xfrm>
                        <a:prstGeom prst="rect">
                          <a:avLst/>
                        </a:prstGeom>
                      </p:spPr>
                      <p:txBody>
                        <a:bodyPr wrap="none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𝜷</m:t>
                                </m:r>
                              </m:oMath>
                            </m:oMathPara>
                          </a14:m>
                          <a:endParaRPr lang="el-GR" dirty="0"/>
                        </a:p>
                      </p:txBody>
                    </p:sp>
                  </mc:Choice>
                  <mc:Fallback xmlns="">
                    <p:sp>
                      <p:nvSpPr>
                        <p:cNvPr id="48" name="Ορθογώνιο 47"/>
                        <p:cNvSpPr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1725061" y="5445224"/>
                          <a:ext cx="405880" cy="369332"/>
                        </a:xfrm>
                        <a:prstGeom prst="rect">
                          <a:avLst/>
                        </a:prstGeom>
                        <a:blipFill>
                          <a:blip r:embed="rId18"/>
                          <a:stretch>
                            <a:fillRect l="-4478" b="-14754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51" name="Ορθογώνιο 50"/>
                      <p:cNvSpPr/>
                      <p:nvPr/>
                    </p:nvSpPr>
                    <p:spPr>
                      <a:xfrm>
                        <a:off x="1095941" y="5268414"/>
                        <a:ext cx="356188" cy="307777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l-GR" sz="1400" b="1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𝚨</m:t>
                              </m:r>
                            </m:oMath>
                          </m:oMathPara>
                        </a14:m>
                        <a:endParaRPr lang="el-GR" dirty="0"/>
                      </a:p>
                    </p:txBody>
                  </p:sp>
                </mc:Choice>
                <mc:Fallback xmlns="">
                  <p:sp>
                    <p:nvSpPr>
                      <p:cNvPr id="51" name="Ορθογώνιο 50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095941" y="5268414"/>
                        <a:ext cx="356188" cy="307777"/>
                      </a:xfrm>
                      <a:prstGeom prst="rect">
                        <a:avLst/>
                      </a:prstGeom>
                      <a:blipFill>
                        <a:blip r:embed="rId19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52" name="Ορθογώνιο 51"/>
                      <p:cNvSpPr/>
                      <p:nvPr/>
                    </p:nvSpPr>
                    <p:spPr>
                      <a:xfrm>
                        <a:off x="1839548" y="5268157"/>
                        <a:ext cx="356188" cy="307777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l-GR" sz="1400" b="1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𝚩</m:t>
                              </m:r>
                            </m:oMath>
                          </m:oMathPara>
                        </a14:m>
                        <a:endParaRPr lang="el-GR" dirty="0"/>
                      </a:p>
                    </p:txBody>
                  </p:sp>
                </mc:Choice>
                <mc:Fallback xmlns="">
                  <p:sp>
                    <p:nvSpPr>
                      <p:cNvPr id="52" name="Ορθογώνιο 51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839548" y="5268157"/>
                        <a:ext cx="356188" cy="307777"/>
                      </a:xfrm>
                      <a:prstGeom prst="rect">
                        <a:avLst/>
                      </a:prstGeom>
                      <a:blipFill>
                        <a:blip r:embed="rId20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53" name="Ορθογώνιο 52"/>
                      <p:cNvSpPr/>
                      <p:nvPr/>
                    </p:nvSpPr>
                    <p:spPr>
                      <a:xfrm>
                        <a:off x="1705952" y="4498103"/>
                        <a:ext cx="335348" cy="307777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l-GR" sz="1400" b="1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𝚪</m:t>
                              </m:r>
                            </m:oMath>
                          </m:oMathPara>
                        </a14:m>
                        <a:endParaRPr lang="el-GR" dirty="0"/>
                      </a:p>
                    </p:txBody>
                  </p:sp>
                </mc:Choice>
                <mc:Fallback xmlns="">
                  <p:sp>
                    <p:nvSpPr>
                      <p:cNvPr id="53" name="Ορθογώνιο 52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705952" y="4498103"/>
                        <a:ext cx="335348" cy="307777"/>
                      </a:xfrm>
                      <a:prstGeom prst="rect">
                        <a:avLst/>
                      </a:prstGeom>
                      <a:blipFill>
                        <a:blip r:embed="rId21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54" name="Ορθογώνιο 53"/>
                      <p:cNvSpPr/>
                      <p:nvPr/>
                    </p:nvSpPr>
                    <p:spPr>
                      <a:xfrm>
                        <a:off x="1104599" y="4899389"/>
                        <a:ext cx="356188" cy="307777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l-GR" sz="1400" b="1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𝚫</m:t>
                              </m:r>
                            </m:oMath>
                          </m:oMathPara>
                        </a14:m>
                        <a:endParaRPr lang="el-GR" dirty="0"/>
                      </a:p>
                    </p:txBody>
                  </p:sp>
                </mc:Choice>
                <mc:Fallback xmlns="">
                  <p:sp>
                    <p:nvSpPr>
                      <p:cNvPr id="54" name="Ορθογώνιο 53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104599" y="4899389"/>
                        <a:ext cx="356188" cy="307777"/>
                      </a:xfrm>
                      <a:prstGeom prst="rect">
                        <a:avLst/>
                      </a:prstGeom>
                      <a:blipFill>
                        <a:blip r:embed="rId22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sp>
              <p:nvSpPr>
                <p:cNvPr id="57" name="Ελεύθερη σχεδίαση 56"/>
                <p:cNvSpPr/>
                <p:nvPr/>
              </p:nvSpPr>
              <p:spPr bwMode="auto">
                <a:xfrm>
                  <a:off x="1334827" y="4725144"/>
                  <a:ext cx="576000" cy="781200"/>
                </a:xfrm>
                <a:custGeom>
                  <a:avLst/>
                  <a:gdLst>
                    <a:gd name="connsiteX0" fmla="*/ 11017 w 594911"/>
                    <a:gd name="connsiteY0" fmla="*/ 749147 h 749147"/>
                    <a:gd name="connsiteX1" fmla="*/ 583894 w 594911"/>
                    <a:gd name="connsiteY1" fmla="*/ 749147 h 749147"/>
                    <a:gd name="connsiteX2" fmla="*/ 594911 w 594911"/>
                    <a:gd name="connsiteY2" fmla="*/ 0 h 749147"/>
                    <a:gd name="connsiteX3" fmla="*/ 0 w 594911"/>
                    <a:gd name="connsiteY3" fmla="*/ 429658 h 749147"/>
                    <a:gd name="connsiteX4" fmla="*/ 11017 w 594911"/>
                    <a:gd name="connsiteY4" fmla="*/ 749147 h 7491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94911" h="749147">
                      <a:moveTo>
                        <a:pt x="11017" y="749147"/>
                      </a:moveTo>
                      <a:lnTo>
                        <a:pt x="583894" y="749147"/>
                      </a:lnTo>
                      <a:lnTo>
                        <a:pt x="594911" y="0"/>
                      </a:lnTo>
                      <a:lnTo>
                        <a:pt x="0" y="429658"/>
                      </a:lnTo>
                      <a:lnTo>
                        <a:pt x="11017" y="749147"/>
                      </a:lnTo>
                      <a:close/>
                    </a:path>
                  </a:pathLst>
                </a:custGeom>
                <a:solidFill>
                  <a:srgbClr val="FF00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l-GR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endParaRPr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Ορθογώνιο 65"/>
                <p:cNvSpPr/>
                <p:nvPr/>
              </p:nvSpPr>
              <p:spPr>
                <a:xfrm>
                  <a:off x="1370795" y="5445224"/>
                  <a:ext cx="494045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 smtClean="0">
                            <a:latin typeface="Cambria Math" panose="02040503050406030204" pitchFamily="18" charset="0"/>
                          </a:rPr>
                          <m:t>𝚫</m:t>
                        </m:r>
                        <m:r>
                          <a:rPr lang="en-US" sz="1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oMath>
                    </m:oMathPara>
                  </a14:m>
                  <a:endParaRPr lang="el-GR" sz="1600" b="1" i="1" dirty="0"/>
                </a:p>
              </p:txBody>
            </p:sp>
          </mc:Choice>
          <mc:Fallback xmlns="">
            <p:sp>
              <p:nvSpPr>
                <p:cNvPr id="66" name="Ορθογώνιο 6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70795" y="5445224"/>
                  <a:ext cx="494045" cy="338554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439838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/>
      <p:bldP spid="34" grpId="0"/>
      <p:bldP spid="35" grpId="0"/>
      <p:bldP spid="55" grpId="0"/>
      <p:bldP spid="56" grpId="0"/>
      <p:bldP spid="58" grpId="0"/>
      <p:bldP spid="6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026"/>
          <p:cNvSpPr txBox="1">
            <a:spLocks noChangeArrowheads="1"/>
          </p:cNvSpPr>
          <p:nvPr/>
        </p:nvSpPr>
        <p:spPr bwMode="auto">
          <a:xfrm>
            <a:off x="1295400" y="228600"/>
            <a:ext cx="65008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/>
              <a:t>ΠΑΡΑΔΕΙΓΜΑΤΑ ΟΛΟΚΛΗΡΩΜΑΤΩΝ</a:t>
            </a:r>
          </a:p>
        </p:txBody>
      </p:sp>
      <p:sp>
        <p:nvSpPr>
          <p:cNvPr id="11267" name="Text Box 1028"/>
          <p:cNvSpPr txBox="1">
            <a:spLocks noChangeArrowheads="1"/>
          </p:cNvSpPr>
          <p:nvPr/>
        </p:nvSpPr>
        <p:spPr bwMode="auto">
          <a:xfrm>
            <a:off x="304800" y="762000"/>
            <a:ext cx="4114800" cy="609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0000FF"/>
                </a:solidFill>
                <a:latin typeface="Times New Roman" pitchFamily="18" charset="0"/>
              </a:rPr>
              <a:t>Το αόριστο ολοκλήρωμα είναι μια ΣΥΝΑΡΤΗΣΗ</a:t>
            </a:r>
          </a:p>
        </p:txBody>
      </p:sp>
      <p:sp>
        <p:nvSpPr>
          <p:cNvPr id="11268" name="Text Box 1029"/>
          <p:cNvSpPr txBox="1">
            <a:spLocks noChangeArrowheads="1"/>
          </p:cNvSpPr>
          <p:nvPr/>
        </p:nvSpPr>
        <p:spPr bwMode="auto">
          <a:xfrm>
            <a:off x="4495800" y="762000"/>
            <a:ext cx="4648200" cy="609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000" b="1">
                <a:solidFill>
                  <a:srgbClr val="0000FF"/>
                </a:solidFill>
                <a:latin typeface="Times New Roman" pitchFamily="18" charset="0"/>
              </a:rPr>
              <a:t>Το ΟΡΙΣΜΕΝΟ ολοκλήρωμα στη Φυσική είναι ένας ΑΡΙΘΜΟΣ με μονάδες</a:t>
            </a:r>
          </a:p>
        </p:txBody>
      </p:sp>
      <p:sp>
        <p:nvSpPr>
          <p:cNvPr id="11269" name="Line 1027"/>
          <p:cNvSpPr>
            <a:spLocks noChangeShapeType="1"/>
          </p:cNvSpPr>
          <p:nvPr/>
        </p:nvSpPr>
        <p:spPr bwMode="auto">
          <a:xfrm>
            <a:off x="4495800" y="838200"/>
            <a:ext cx="0" cy="6019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1270" name="Line 1031"/>
          <p:cNvSpPr>
            <a:spLocks noChangeShapeType="1"/>
          </p:cNvSpPr>
          <p:nvPr/>
        </p:nvSpPr>
        <p:spPr bwMode="auto">
          <a:xfrm>
            <a:off x="0" y="1447800"/>
            <a:ext cx="914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169984" name="Object 1024"/>
          <p:cNvGraphicFramePr>
            <a:graphicFrameLocks noChangeAspect="1"/>
          </p:cNvGraphicFramePr>
          <p:nvPr/>
        </p:nvGraphicFramePr>
        <p:xfrm>
          <a:off x="123825" y="1600200"/>
          <a:ext cx="3686175" cy="1336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8" name="Εξίσωση" r:id="rId4" imgW="1473200" imgH="533400" progId="Equation.3">
                  <p:embed/>
                </p:oleObj>
              </mc:Choice>
              <mc:Fallback>
                <p:oleObj name="Εξίσωση" r:id="rId4" imgW="1473200" imgH="533400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" y="1600200"/>
                        <a:ext cx="3686175" cy="1336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85" name="Object 1025"/>
          <p:cNvGraphicFramePr>
            <a:graphicFrameLocks noChangeAspect="1"/>
          </p:cNvGraphicFramePr>
          <p:nvPr/>
        </p:nvGraphicFramePr>
        <p:xfrm>
          <a:off x="4648200" y="1524000"/>
          <a:ext cx="4267200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9" name="Εξίσωση" r:id="rId6" imgW="1688367" imgH="482391" progId="Equation.3">
                  <p:embed/>
                </p:oleObj>
              </mc:Choice>
              <mc:Fallback>
                <p:oleObj name="Εξίσωση" r:id="rId6" imgW="1688367" imgH="482391" progId="Equation.3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1524000"/>
                        <a:ext cx="4267200" cy="122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2586" name="Line 1034"/>
          <p:cNvSpPr>
            <a:spLocks noChangeShapeType="1"/>
          </p:cNvSpPr>
          <p:nvPr/>
        </p:nvSpPr>
        <p:spPr bwMode="auto">
          <a:xfrm>
            <a:off x="0" y="2996952"/>
            <a:ext cx="914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52589" name="Line 1037"/>
          <p:cNvSpPr>
            <a:spLocks noChangeShapeType="1"/>
          </p:cNvSpPr>
          <p:nvPr/>
        </p:nvSpPr>
        <p:spPr bwMode="auto">
          <a:xfrm>
            <a:off x="0" y="4365104"/>
            <a:ext cx="914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169988" name="Object 10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5874875"/>
              </p:ext>
            </p:extLst>
          </p:nvPr>
        </p:nvGraphicFramePr>
        <p:xfrm>
          <a:off x="228600" y="4663603"/>
          <a:ext cx="3697288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30" name="Εξίσωση" r:id="rId8" imgW="1459866" imgH="279279" progId="Equation.3">
                  <p:embed/>
                </p:oleObj>
              </mc:Choice>
              <mc:Fallback>
                <p:oleObj name="Εξίσωση" r:id="rId8" imgW="1459866" imgH="279279" progId="Equation.3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663603"/>
                        <a:ext cx="3697288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89" name="Object 10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240485"/>
              </p:ext>
            </p:extLst>
          </p:nvPr>
        </p:nvGraphicFramePr>
        <p:xfrm>
          <a:off x="4648200" y="4395440"/>
          <a:ext cx="42672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31" name="Εξίσωση" r:id="rId10" imgW="1726451" imgH="482391" progId="Equation.3">
                  <p:embed/>
                </p:oleObj>
              </mc:Choice>
              <mc:Fallback>
                <p:oleObj name="Εξίσωση" r:id="rId10" imgW="1726451" imgH="482391" progId="Equation.3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395440"/>
                        <a:ext cx="42672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2592" name="Line 1040"/>
          <p:cNvSpPr>
            <a:spLocks noChangeShapeType="1"/>
          </p:cNvSpPr>
          <p:nvPr/>
        </p:nvSpPr>
        <p:spPr bwMode="auto">
          <a:xfrm>
            <a:off x="0" y="5562600"/>
            <a:ext cx="9144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graphicFrame>
        <p:nvGraphicFramePr>
          <p:cNvPr id="169990" name="Object 1030"/>
          <p:cNvGraphicFramePr>
            <a:graphicFrameLocks noChangeAspect="1"/>
          </p:cNvGraphicFramePr>
          <p:nvPr/>
        </p:nvGraphicFramePr>
        <p:xfrm>
          <a:off x="100013" y="5943600"/>
          <a:ext cx="3954462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32" name="Εξίσωση" r:id="rId12" imgW="1562100" imgH="279400" progId="Equation.3">
                  <p:embed/>
                </p:oleObj>
              </mc:Choice>
              <mc:Fallback>
                <p:oleObj name="Εξίσωση" r:id="rId12" imgW="1562100" imgH="279400" progId="Equation.3">
                  <p:embed/>
                  <p:pic>
                    <p:nvPicPr>
                      <p:cNvPr id="0" name="Object 10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3" y="5943600"/>
                        <a:ext cx="3954462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1" name="Object 1031"/>
          <p:cNvGraphicFramePr>
            <a:graphicFrameLocks noChangeAspect="1"/>
          </p:cNvGraphicFramePr>
          <p:nvPr/>
        </p:nvGraphicFramePr>
        <p:xfrm>
          <a:off x="4751388" y="5664200"/>
          <a:ext cx="4392612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33" name="Εξίσωση" r:id="rId14" imgW="1777229" imgH="482391" progId="Equation.3">
                  <p:embed/>
                </p:oleObj>
              </mc:Choice>
              <mc:Fallback>
                <p:oleObj name="Εξίσωση" r:id="rId14" imgW="1777229" imgH="482391" progId="Equation.3">
                  <p:embed/>
                  <p:pic>
                    <p:nvPicPr>
                      <p:cNvPr id="0" name="Object 10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1388" y="5664200"/>
                        <a:ext cx="4392612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Ομάδα 4"/>
          <p:cNvGrpSpPr/>
          <p:nvPr/>
        </p:nvGrpSpPr>
        <p:grpSpPr>
          <a:xfrm>
            <a:off x="25308" y="3142590"/>
            <a:ext cx="4618700" cy="1222514"/>
            <a:chOff x="25308" y="3142590"/>
            <a:chExt cx="4618700" cy="122251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TextBox 1"/>
                <p:cNvSpPr txBox="1"/>
                <p:nvPr/>
              </p:nvSpPr>
              <p:spPr>
                <a:xfrm>
                  <a:off x="25308" y="3142590"/>
                  <a:ext cx="4618700" cy="122251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l-GR" sz="2800" b="1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el-GR" sz="28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𝟏</m:t>
                                </m:r>
                              </m:sup>
                            </m:sSup>
                            <m:r>
                              <a:rPr lang="en-US" sz="2800" b="1" i="1" smtClean="0">
                                <a:latin typeface="Cambria Math"/>
                              </a:rPr>
                              <m:t>𝒅𝒙</m:t>
                            </m:r>
                          </m:e>
                        </m:nary>
                        <m:r>
                          <a:rPr lang="en-US" sz="2800" b="1" i="1" smtClean="0">
                            <a:latin typeface="Cambria Math"/>
                          </a:rPr>
                          <m:t>=</m:t>
                        </m:r>
                        <m:nary>
                          <m:naryPr>
                            <m:limLoc m:val="undOvr"/>
                            <m:subHide m:val="on"/>
                            <m:supHide m:val="on"/>
                            <m:ctrlPr>
                              <a:rPr lang="el-GR" sz="2800" b="1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f>
                              <m:fPr>
                                <m:ctrlPr>
                                  <a:rPr lang="el-GR" sz="28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𝒅𝒙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𝒙</m:t>
                                </m:r>
                              </m:den>
                            </m:f>
                          </m:e>
                        </m:nary>
                        <m:r>
                          <a:rPr lang="en-US" sz="2800" b="1" i="1" smtClean="0"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800" b="1" i="0" smtClean="0">
                                <a:latin typeface="Cambria Math"/>
                              </a:rPr>
                              <m:t>𝐥𝐧</m:t>
                            </m:r>
                          </m:fName>
                          <m:e>
                            <m:r>
                              <a:rPr lang="en-US" sz="2800" b="1" i="1" smtClean="0">
                                <a:latin typeface="Cambria Math"/>
                              </a:rPr>
                              <m:t>𝒙</m:t>
                            </m:r>
                          </m:e>
                        </m:func>
                        <m:r>
                          <a:rPr lang="en-US" sz="2800" b="1" i="1" smtClean="0">
                            <a:latin typeface="Cambria Math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/>
                          </a:rPr>
                          <m:t>𝑪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2" name="TextBox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308" y="3142590"/>
                  <a:ext cx="4618700" cy="1222514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3275856" y="4057327"/>
                  <a:ext cx="706732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75856" y="4057327"/>
                  <a:ext cx="706732" cy="307777"/>
                </a:xfrm>
                <a:prstGeom prst="rect">
                  <a:avLst/>
                </a:prstGeom>
                <a:blipFill>
                  <a:blip r:embed="rId17"/>
                  <a:stretch>
                    <a:fillRect l="-8621" r="-2586" b="-10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Ομάδα 5"/>
          <p:cNvGrpSpPr/>
          <p:nvPr/>
        </p:nvGrpSpPr>
        <p:grpSpPr>
          <a:xfrm>
            <a:off x="4665217" y="2957539"/>
            <a:ext cx="3219151" cy="1427310"/>
            <a:chOff x="4665217" y="2957539"/>
            <a:chExt cx="3219151" cy="14273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665217" y="2957539"/>
                  <a:ext cx="3219151" cy="14075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l-GR" sz="2800" b="1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a:rPr lang="el-GR" sz="2800" b="1" i="1" smtClean="0">
                                <a:latin typeface="Cambria Math"/>
                              </a:rPr>
                              <m:t>𝜶</m:t>
                            </m:r>
                          </m:sub>
                          <m:sup>
                            <m: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  <m:t>𝒃</m:t>
                            </m:r>
                          </m:sup>
                          <m:e>
                            <m:f>
                              <m:fPr>
                                <m:ctrlPr>
                                  <a:rPr lang="el-GR" sz="28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𝒅𝒙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latin typeface="Cambria Math"/>
                                  </a:rPr>
                                  <m:t>𝒙</m:t>
                                </m:r>
                              </m:den>
                            </m:f>
                          </m:e>
                        </m:nary>
                        <m:r>
                          <a:rPr lang="en-US" sz="2800" b="1" i="1" smtClean="0"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800" b="1" i="0" smtClean="0">
                                <a:latin typeface="Cambria Math"/>
                              </a:rPr>
                              <m:t>𝐥𝐧</m:t>
                            </m:r>
                          </m:fName>
                          <m:e>
                            <m:r>
                              <a:rPr lang="en-US" sz="2800" b="1" i="1" smtClean="0">
                                <a:latin typeface="Cambria Math"/>
                              </a:rPr>
                              <m:t>𝒃</m:t>
                            </m:r>
                          </m:e>
                        </m:func>
                        <m:r>
                          <a:rPr lang="en-US" sz="2800" b="1" i="1" smtClean="0">
                            <a:latin typeface="Cambria Math"/>
                          </a:rPr>
                          <m:t>−</m:t>
                        </m:r>
                        <m:func>
                          <m:func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800" b="1" i="0" smtClean="0">
                                <a:latin typeface="Cambria Math"/>
                              </a:rPr>
                              <m:t>𝐥𝐧</m:t>
                            </m:r>
                          </m:fName>
                          <m:e>
                            <m:r>
                              <a:rPr lang="en-US" sz="2800" b="1" i="1" smtClean="0">
                                <a:latin typeface="Cambria Math"/>
                              </a:rPr>
                              <m:t>𝒂</m:t>
                            </m:r>
                          </m:e>
                        </m:func>
                      </m:oMath>
                    </m:oMathPara>
                  </a14:m>
                  <a:endParaRPr lang="el-GR" sz="3200" b="1" i="1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65217" y="2957539"/>
                  <a:ext cx="3219151" cy="1407565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TextBox 18"/>
                <p:cNvSpPr txBox="1"/>
                <p:nvPr/>
              </p:nvSpPr>
              <p:spPr>
                <a:xfrm>
                  <a:off x="6025508" y="4077072"/>
                  <a:ext cx="706732" cy="30777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9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25508" y="4077072"/>
                  <a:ext cx="706732" cy="307777"/>
                </a:xfrm>
                <a:prstGeom prst="rect">
                  <a:avLst/>
                </a:prstGeom>
                <a:blipFill>
                  <a:blip r:embed="rId19"/>
                  <a:stretch>
                    <a:fillRect l="-8621" r="-2586" b="-10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69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9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52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152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69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9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7" dur="500"/>
                                        <p:tgtEl>
                                          <p:spTgt spid="152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69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69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6" grpId="0" animBg="1"/>
      <p:bldP spid="152589" grpId="0" animBg="1"/>
      <p:bldP spid="15259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026"/>
          <p:cNvSpPr txBox="1">
            <a:spLocks noChangeArrowheads="1"/>
          </p:cNvSpPr>
          <p:nvPr/>
        </p:nvSpPr>
        <p:spPr bwMode="auto">
          <a:xfrm>
            <a:off x="1223963" y="29568"/>
            <a:ext cx="6777037" cy="519112"/>
          </a:xfrm>
          <a:prstGeom prst="rect">
            <a:avLst/>
          </a:prstGeom>
          <a:noFill/>
          <a:ln>
            <a:noFill/>
          </a:ln>
          <a:effectLst>
            <a:outerShdw dist="45791" dir="2021404" algn="ctr" rotWithShape="0">
              <a:srgbClr val="B2B2B2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l-GR" altLang="el-GR" sz="2800" b="1" dirty="0">
                <a:solidFill>
                  <a:srgbClr val="CC3300"/>
                </a:solidFill>
              </a:rPr>
              <a:t>ΠΡΟΣΕΓΓΙΣΕΙΣ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252780" y="620688"/>
                <a:ext cx="255146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𝒏𝒙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2780" y="620688"/>
                <a:ext cx="2551468" cy="369332"/>
              </a:xfrm>
              <a:prstGeom prst="rect">
                <a:avLst/>
              </a:prstGeom>
              <a:blipFill>
                <a:blip r:embed="rId2"/>
                <a:stretch>
                  <a:fillRect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Ομάδα 6"/>
          <p:cNvGrpSpPr/>
          <p:nvPr/>
        </p:nvGrpSpPr>
        <p:grpSpPr>
          <a:xfrm>
            <a:off x="480795" y="836712"/>
            <a:ext cx="3515141" cy="1512168"/>
            <a:chOff x="480795" y="1460804"/>
            <a:chExt cx="3515141" cy="151216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TextBox 13"/>
                <p:cNvSpPr txBox="1"/>
                <p:nvPr/>
              </p:nvSpPr>
              <p:spPr>
                <a:xfrm>
                  <a:off x="564004" y="1807247"/>
                  <a:ext cx="1478418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≪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4" name="TextBox 1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4004" y="1807247"/>
                  <a:ext cx="1478418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7025" r="-826" b="-983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480795" y="2362463"/>
                  <a:ext cx="2795061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400" b="1" i="0" smtClean="0">
                            <a:latin typeface="Cambria Math" panose="02040503050406030204" pitchFamily="18" charset="0"/>
                          </a:rPr>
                          <m:t>𝛒𝛈𝛕</m:t>
                        </m:r>
                        <m:r>
                          <m:rPr>
                            <m:sty m:val="p"/>
                          </m:rPr>
                          <a:rPr lang="el-GR" sz="2400" b="1" i="0" smtClean="0">
                            <a:latin typeface="Cambria Math" panose="02040503050406030204" pitchFamily="18" charset="0"/>
                          </a:rPr>
                          <m:t>ό</m:t>
                        </m:r>
                        <m:r>
                          <a:rPr lang="el-GR" sz="2400" b="1" i="0" smtClean="0">
                            <a:latin typeface="Cambria Math" panose="02040503050406030204" pitchFamily="18" charset="0"/>
                          </a:rPr>
                          <m:t>𝛓</m:t>
                        </m:r>
                        <m:r>
                          <a:rPr lang="el-GR" sz="2400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400" b="1" i="0" smtClean="0">
                            <a:latin typeface="Cambria Math" panose="02040503050406030204" pitchFamily="18" charset="0"/>
                          </a:rPr>
                          <m:t>𝛂𝛒𝛊𝛉𝛍</m:t>
                        </m:r>
                        <m:r>
                          <m:rPr>
                            <m:sty m:val="p"/>
                          </m:rPr>
                          <a:rPr lang="el-GR" sz="2400" b="1" i="0" smtClean="0">
                            <a:latin typeface="Cambria Math" panose="02040503050406030204" pitchFamily="18" charset="0"/>
                          </a:rPr>
                          <m:t>ό</m:t>
                        </m:r>
                        <m:r>
                          <a:rPr lang="el-GR" sz="2400" b="1" i="0" smtClean="0">
                            <a:latin typeface="Cambria Math" panose="02040503050406030204" pitchFamily="18" charset="0"/>
                          </a:rPr>
                          <m:t>𝛓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0795" y="2362463"/>
                  <a:ext cx="2795061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1747" r="-1310" b="-40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AutoShape 1036"/>
            <p:cNvSpPr>
              <a:spLocks/>
            </p:cNvSpPr>
            <p:nvPr/>
          </p:nvSpPr>
          <p:spPr bwMode="auto">
            <a:xfrm>
              <a:off x="3614710" y="1460804"/>
              <a:ext cx="381226" cy="1512168"/>
            </a:xfrm>
            <a:prstGeom prst="leftBrace">
              <a:avLst>
                <a:gd name="adj1" fmla="val 21569"/>
                <a:gd name="adj2" fmla="val 50000"/>
              </a:avLst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180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/>
              <p:cNvSpPr txBox="1"/>
              <p:nvPr/>
            </p:nvSpPr>
            <p:spPr>
              <a:xfrm>
                <a:off x="4355976" y="1412776"/>
                <a:ext cx="216302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𝐥𝐧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func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≈±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1412776"/>
                <a:ext cx="2163028" cy="369332"/>
              </a:xfrm>
              <a:prstGeom prst="rect">
                <a:avLst/>
              </a:prstGeom>
              <a:blipFill>
                <a:blip r:embed="rId5"/>
                <a:stretch>
                  <a:fillRect l="-4802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4355976" y="2142927"/>
                <a:ext cx="1689501" cy="3739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5976" y="2142927"/>
                <a:ext cx="1689501" cy="373949"/>
              </a:xfrm>
              <a:prstGeom prst="rect">
                <a:avLst/>
              </a:prstGeom>
              <a:blipFill>
                <a:blip r:embed="rId6"/>
                <a:stretch>
                  <a:fillRect l="-4332" b="-180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/>
              <p:cNvSpPr txBox="1"/>
              <p:nvPr/>
            </p:nvSpPr>
            <p:spPr>
              <a:xfrm>
                <a:off x="446620" y="2996952"/>
                <a:ext cx="282923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latin typeface="Cambria Math" panose="02040503050406030204" pitchFamily="18" charset="0"/>
                        </a:rPr>
                        <m:t>𝝋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𝟏𝟕𝟓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𝐫𝐚𝐝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620" y="2996952"/>
                <a:ext cx="2829236" cy="369332"/>
              </a:xfrm>
              <a:prstGeom prst="rect">
                <a:avLst/>
              </a:prstGeom>
              <a:blipFill>
                <a:blip r:embed="rId7"/>
                <a:stretch>
                  <a:fillRect l="-3448" b="-3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521872" y="2996952"/>
                <a:ext cx="342125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unc>
                        <m:func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𝐭𝐚𝐧</m:t>
                          </m:r>
                        </m:fName>
                        <m:e>
                          <m:r>
                            <a:rPr lang="el-GR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l-GR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𝝋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𝐫𝐚𝐝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sz="2400" b="1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1872" y="2996952"/>
                <a:ext cx="3421258" cy="369332"/>
              </a:xfrm>
              <a:prstGeom prst="rect">
                <a:avLst/>
              </a:prstGeom>
              <a:blipFill>
                <a:blip r:embed="rId8"/>
                <a:stretch>
                  <a:fillRect l="-2674" r="-1248" b="-3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Ομάδα 7"/>
          <p:cNvGrpSpPr/>
          <p:nvPr/>
        </p:nvGrpSpPr>
        <p:grpSpPr>
          <a:xfrm>
            <a:off x="998881" y="4685737"/>
            <a:ext cx="1916935" cy="1806766"/>
            <a:chOff x="998881" y="4685737"/>
            <a:chExt cx="1916935" cy="1806766"/>
          </a:xfrm>
        </p:grpSpPr>
        <p:sp>
          <p:nvSpPr>
            <p:cNvPr id="3" name="Ελεύθερη σχεδίαση 2"/>
            <p:cNvSpPr/>
            <p:nvPr/>
          </p:nvSpPr>
          <p:spPr bwMode="auto">
            <a:xfrm>
              <a:off x="998881" y="4685737"/>
              <a:ext cx="1916935" cy="1806766"/>
            </a:xfrm>
            <a:custGeom>
              <a:avLst/>
              <a:gdLst>
                <a:gd name="connsiteX0" fmla="*/ 1861851 w 1916935"/>
                <a:gd name="connsiteY0" fmla="*/ 0 h 1806766"/>
                <a:gd name="connsiteX1" fmla="*/ 0 w 1916935"/>
                <a:gd name="connsiteY1" fmla="*/ 892366 h 1806766"/>
                <a:gd name="connsiteX2" fmla="*/ 1916935 w 1916935"/>
                <a:gd name="connsiteY2" fmla="*/ 1806766 h 1806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16935" h="1806766">
                  <a:moveTo>
                    <a:pt x="1861851" y="0"/>
                  </a:moveTo>
                  <a:lnTo>
                    <a:pt x="0" y="892366"/>
                  </a:lnTo>
                  <a:lnTo>
                    <a:pt x="1916935" y="1806766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Ορθογώνιο 3"/>
                <p:cNvSpPr/>
                <p:nvPr/>
              </p:nvSpPr>
              <p:spPr>
                <a:xfrm>
                  <a:off x="1242519" y="5333146"/>
                  <a:ext cx="449161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>
                            <a:latin typeface="Cambria Math" panose="02040503050406030204" pitchFamily="18" charset="0"/>
                          </a:rPr>
                          <m:t>𝝋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" name="Ορθογώνιο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42519" y="5333146"/>
                  <a:ext cx="449161" cy="400110"/>
                </a:xfrm>
                <a:prstGeom prst="rect">
                  <a:avLst/>
                </a:prstGeom>
                <a:blipFill>
                  <a:blip r:embed="rId9"/>
                  <a:stretch>
                    <a:fillRect b="-1230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Ορθογώνιο 5"/>
              <p:cNvSpPr/>
              <p:nvPr/>
            </p:nvSpPr>
            <p:spPr>
              <a:xfrm>
                <a:off x="3212111" y="4365104"/>
                <a:ext cx="3592137" cy="729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𝝋</m:t>
                      </m:r>
                      <m:r>
                        <a:rPr lang="el-GR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l-GR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𝐫𝐚𝐝</m:t>
                          </m:r>
                        </m:e>
                      </m:d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𝛍𝛈𝛋𝛐𝛓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𝛕𝛐𝛏𝛐𝛖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𝚨𝚩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𝛂𝛋𝛕𝛊𝛎𝛂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𝛕𝛐𝛏𝛐𝛖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6" name="Ορθογώνιο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2111" y="4365104"/>
                <a:ext cx="3592137" cy="72949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Ορθογώνιο 27"/>
              <p:cNvSpPr/>
              <p:nvPr/>
            </p:nvSpPr>
            <p:spPr>
              <a:xfrm>
                <a:off x="3233947" y="5410352"/>
                <a:ext cx="5874557" cy="619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𝛑𝛌𝛈𝛒𝛈𝛓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𝛄𝛚𝛎𝛊𝛂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l-GR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𝐫𝐚𝐝</m:t>
                          </m:r>
                        </m:e>
                      </m:d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𝛍𝛈𝛋𝛐𝛓</m:t>
                          </m:r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𝛑𝛆𝛒𝛊𝛗𝛆𝛒𝛆𝛊𝛂𝛓</m:t>
                          </m:r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𝛋𝛖𝛋𝛌𝛐𝛖</m:t>
                          </m:r>
                        </m:num>
                        <m:den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𝛂𝛋𝛕𝛊𝛎𝛂</m:t>
                          </m:r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𝛋𝛖𝛋𝛌𝛐𝛖</m:t>
                          </m:r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28" name="Ορθογώνιο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3947" y="5410352"/>
                <a:ext cx="5874557" cy="61914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Ορθογώνιο 28"/>
              <p:cNvSpPr/>
              <p:nvPr/>
            </p:nvSpPr>
            <p:spPr>
              <a:xfrm>
                <a:off x="3235195" y="6130432"/>
                <a:ext cx="3556615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𝛑𝛌𝛈𝛒𝛈𝛓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𝛄𝛚𝛎𝛊𝛂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l-GR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𝐫𝐚𝐝</m:t>
                          </m:r>
                        </m:e>
                      </m:d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𝛑</m:t>
                          </m:r>
                          <m:r>
                            <a:rPr lang="en-US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𝐫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29" name="Ορθογώνιο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195" y="6130432"/>
                <a:ext cx="3556615" cy="61093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Ορθογώνιο 32"/>
              <p:cNvSpPr/>
              <p:nvPr/>
            </p:nvSpPr>
            <p:spPr>
              <a:xfrm>
                <a:off x="6601772" y="6289011"/>
                <a:ext cx="121058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𝛑</m:t>
                      </m:r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(</m:t>
                      </m:r>
                      <m:r>
                        <a:rPr lang="en-US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𝐫𝐚𝐝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33" name="Ορθογώνιο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1772" y="6289011"/>
                <a:ext cx="1210588" cy="369332"/>
              </a:xfrm>
              <a:prstGeom prst="rect">
                <a:avLst/>
              </a:prstGeom>
              <a:blipFill>
                <a:blip r:embed="rId13"/>
                <a:stretch>
                  <a:fillRect b="-15000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Ομάδα 9"/>
          <p:cNvGrpSpPr/>
          <p:nvPr/>
        </p:nvGrpSpPr>
        <p:grpSpPr>
          <a:xfrm>
            <a:off x="-396552" y="4138063"/>
            <a:ext cx="3068997" cy="2880000"/>
            <a:chOff x="-396552" y="4138063"/>
            <a:chExt cx="3068997" cy="2880000"/>
          </a:xfrm>
        </p:grpSpPr>
        <p:grpSp>
          <p:nvGrpSpPr>
            <p:cNvPr id="9" name="Ομάδα 8"/>
            <p:cNvGrpSpPr/>
            <p:nvPr/>
          </p:nvGrpSpPr>
          <p:grpSpPr>
            <a:xfrm>
              <a:off x="-396552" y="4138063"/>
              <a:ext cx="3068997" cy="2880000"/>
              <a:chOff x="-396552" y="4138063"/>
              <a:chExt cx="3068997" cy="2880000"/>
            </a:xfrm>
          </p:grpSpPr>
          <p:sp>
            <p:nvSpPr>
              <p:cNvPr id="5" name="Τόξο 4"/>
              <p:cNvSpPr/>
              <p:nvPr/>
            </p:nvSpPr>
            <p:spPr bwMode="auto">
              <a:xfrm>
                <a:off x="-396552" y="4138063"/>
                <a:ext cx="2880000" cy="2880000"/>
              </a:xfrm>
              <a:prstGeom prst="arc">
                <a:avLst>
                  <a:gd name="adj1" fmla="val 18844503"/>
                  <a:gd name="adj2" fmla="val 2668985"/>
                </a:avLst>
              </a:prstGeom>
              <a:noFill/>
              <a:ln w="2857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" name="Ορθογώνιο 24"/>
                  <p:cNvSpPr/>
                  <p:nvPr/>
                </p:nvSpPr>
                <p:spPr>
                  <a:xfrm>
                    <a:off x="2231299" y="4541058"/>
                    <a:ext cx="42511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25" name="Ορθογώνιο 2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31299" y="4541058"/>
                    <a:ext cx="425116" cy="400110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Ορθογώνιο 25"/>
                  <p:cNvSpPr/>
                  <p:nvPr/>
                </p:nvSpPr>
                <p:spPr>
                  <a:xfrm>
                    <a:off x="2231299" y="6208506"/>
                    <a:ext cx="44114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 xmlns="">
              <p:sp>
                <p:nvSpPr>
                  <p:cNvPr id="26" name="Ορθογώνιο 2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31299" y="6208506"/>
                    <a:ext cx="441146" cy="400110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Ορθογώνιο 33"/>
                <p:cNvSpPr/>
                <p:nvPr/>
              </p:nvSpPr>
              <p:spPr>
                <a:xfrm>
                  <a:off x="1486595" y="4869160"/>
                  <a:ext cx="39305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4" name="Ορθογώνιο 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86595" y="4869160"/>
                  <a:ext cx="393056" cy="400110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BF6F44D-5D64-4697-A22E-1E9A3B01BAEE}"/>
              </a:ext>
            </a:extLst>
          </p:cNvPr>
          <p:cNvGrpSpPr/>
          <p:nvPr/>
        </p:nvGrpSpPr>
        <p:grpSpPr>
          <a:xfrm>
            <a:off x="422515" y="3617253"/>
            <a:ext cx="6336170" cy="461665"/>
            <a:chOff x="1331640" y="2703327"/>
            <a:chExt cx="6336170" cy="461665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67909E1-A1A9-4815-A94F-6CA5C2F6230B}"/>
                </a:ext>
              </a:extLst>
            </p:cNvPr>
            <p:cNvSpPr txBox="1"/>
            <p:nvPr/>
          </p:nvSpPr>
          <p:spPr>
            <a:xfrm>
              <a:off x="1331640" y="2703327"/>
              <a:ext cx="7681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400" b="1" dirty="0">
                  <a:solidFill>
                    <a:srgbClr val="FF0000"/>
                  </a:solidFill>
                </a:rPr>
                <a:t>π.χ.</a:t>
              </a:r>
              <a:endParaRPr lang="en-GB" sz="2400" b="1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725B9597-6E7A-4A4C-93D3-D77BF625E2BE}"/>
                    </a:ext>
                  </a:extLst>
                </p:cNvPr>
                <p:cNvSpPr txBox="1"/>
                <p:nvPr/>
              </p:nvSpPr>
              <p:spPr>
                <a:xfrm>
                  <a:off x="2123728" y="2780928"/>
                  <a:ext cx="5544082" cy="33855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r>
                              <a:rPr lang="el-GR" sz="2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l-GR" sz="2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l-GR" sz="2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l-GR" sz="2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𝟏𝟕𝟎</m:t>
                            </m:r>
                            <m:r>
                              <a:rPr lang="el-GR" sz="2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𝐫𝐚𝐝</m:t>
                            </m:r>
                            <m:r>
                              <a:rPr lang="en-US" sz="2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  <m: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</m:t>
                        </m:r>
                        <m:func>
                          <m:funcPr>
                            <m:ctrlPr>
                              <a:rPr lang="en-US" sz="22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2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𝐭𝐚𝐧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2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n-US" sz="22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2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𝟏𝟕𝟎</m:t>
                                </m:r>
                                <m:r>
                                  <a:rPr lang="en-US" sz="22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2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𝐫𝐚𝐝</m:t>
                                </m:r>
                              </m:e>
                            </m:d>
                          </m:e>
                        </m:func>
                        <m:r>
                          <a:rPr lang="el-GR" sz="2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</m:t>
                        </m:r>
                        <m: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𝟏𝟕𝟎</m:t>
                        </m:r>
                      </m:oMath>
                    </m:oMathPara>
                  </a14:m>
                  <a:endParaRPr lang="el-GR" sz="22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1CFBCE18-F3CD-40C2-8A53-9D91A8E5956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23728" y="2780928"/>
                  <a:ext cx="5544082" cy="338554"/>
                </a:xfrm>
                <a:prstGeom prst="rect">
                  <a:avLst/>
                </a:prstGeom>
                <a:blipFill>
                  <a:blip r:embed="rId17"/>
                  <a:stretch>
                    <a:fillRect l="-220" r="-220" b="-37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8B25144-9097-4829-9E45-3E84885DF354}"/>
              </a:ext>
            </a:extLst>
          </p:cNvPr>
          <p:cNvCxnSpPr/>
          <p:nvPr/>
        </p:nvCxnSpPr>
        <p:spPr bwMode="auto">
          <a:xfrm flipV="1">
            <a:off x="0" y="4149080"/>
            <a:ext cx="910850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7" grpId="0"/>
      <p:bldP spid="18" grpId="0"/>
      <p:bldP spid="19" grpId="0"/>
      <p:bldP spid="20" grpId="0"/>
      <p:bldP spid="6" grpId="0"/>
      <p:bldP spid="28" grpId="0"/>
      <p:bldP spid="29" grpId="0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8" name="Rectangle 6"/>
          <p:cNvSpPr>
            <a:spLocks noChangeArrowheads="1"/>
          </p:cNvSpPr>
          <p:nvPr/>
        </p:nvSpPr>
        <p:spPr bwMode="auto">
          <a:xfrm>
            <a:off x="442913" y="1268413"/>
            <a:ext cx="8305800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l-GR" altLang="el-GR" sz="4000" b="1">
                <a:latin typeface="Times New Roman" pitchFamily="18" charset="0"/>
              </a:rPr>
              <a:t>ΜΑΘΗΜΑΤΙΚΕΣ ΕΝΝΟΙΕΣ</a:t>
            </a:r>
            <a:endParaRPr lang="en-US" altLang="el-GR" sz="4000" b="1"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en-US" altLang="el-GR" b="1"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l-GR" altLang="el-GR" b="1">
                <a:latin typeface="Times New Roman" pitchFamily="18" charset="0"/>
              </a:rPr>
              <a:t>Παράγωγος</a:t>
            </a:r>
          </a:p>
          <a:p>
            <a:pPr algn="ctr" eaLnBrk="1" hangingPunct="1">
              <a:buFontTx/>
              <a:buNone/>
            </a:pPr>
            <a:endParaRPr lang="en-US" altLang="el-GR" b="1"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l-GR" altLang="el-GR" b="1">
                <a:latin typeface="Times New Roman" pitchFamily="18" charset="0"/>
              </a:rPr>
              <a:t>Αόριστο Ολοκλήρωμα</a:t>
            </a:r>
          </a:p>
          <a:p>
            <a:pPr algn="ctr" eaLnBrk="1" hangingPunct="1">
              <a:buFontTx/>
              <a:buNone/>
            </a:pPr>
            <a:endParaRPr lang="en-US" altLang="el-GR" b="1"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l-GR" altLang="el-GR" b="1">
                <a:latin typeface="Times New Roman" pitchFamily="18" charset="0"/>
              </a:rPr>
              <a:t>Προσεγγίσεις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1515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15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15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4724400" y="3733800"/>
            <a:ext cx="3886200" cy="3124200"/>
            <a:chOff x="2976" y="2352"/>
            <a:chExt cx="2448" cy="1968"/>
          </a:xfrm>
        </p:grpSpPr>
        <p:grpSp>
          <p:nvGrpSpPr>
            <p:cNvPr id="4147" name="Group 54"/>
            <p:cNvGrpSpPr>
              <a:grpSpLocks/>
            </p:cNvGrpSpPr>
            <p:nvPr/>
          </p:nvGrpSpPr>
          <p:grpSpPr bwMode="auto">
            <a:xfrm>
              <a:off x="3408" y="2352"/>
              <a:ext cx="2016" cy="1968"/>
              <a:chOff x="1440" y="2304"/>
              <a:chExt cx="2592" cy="1968"/>
            </a:xfrm>
          </p:grpSpPr>
          <p:sp>
            <p:nvSpPr>
              <p:cNvPr id="4162" name="Freeform 55"/>
              <p:cNvSpPr>
                <a:spLocks/>
              </p:cNvSpPr>
              <p:nvPr/>
            </p:nvSpPr>
            <p:spPr bwMode="auto">
              <a:xfrm>
                <a:off x="1680" y="2400"/>
                <a:ext cx="2304" cy="1632"/>
              </a:xfrm>
              <a:custGeom>
                <a:avLst/>
                <a:gdLst>
                  <a:gd name="T0" fmla="*/ 0 w 2304"/>
                  <a:gd name="T1" fmla="*/ 0 h 1632"/>
                  <a:gd name="T2" fmla="*/ 0 w 2304"/>
                  <a:gd name="T3" fmla="*/ 1632 h 1632"/>
                  <a:gd name="T4" fmla="*/ 2304 w 2304"/>
                  <a:gd name="T5" fmla="*/ 1632 h 1632"/>
                  <a:gd name="T6" fmla="*/ 0 60000 65536"/>
                  <a:gd name="T7" fmla="*/ 0 60000 65536"/>
                  <a:gd name="T8" fmla="*/ 0 60000 65536"/>
                  <a:gd name="T9" fmla="*/ 0 w 2304"/>
                  <a:gd name="T10" fmla="*/ 0 h 1632"/>
                  <a:gd name="T11" fmla="*/ 2304 w 2304"/>
                  <a:gd name="T12" fmla="*/ 1632 h 16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304" h="1632">
                    <a:moveTo>
                      <a:pt x="0" y="0"/>
                    </a:moveTo>
                    <a:lnTo>
                      <a:pt x="0" y="1632"/>
                    </a:lnTo>
                    <a:lnTo>
                      <a:pt x="2304" y="1632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163" name="Text Box 56"/>
              <p:cNvSpPr txBox="1">
                <a:spLocks noChangeArrowheads="1"/>
              </p:cNvSpPr>
              <p:nvPr/>
            </p:nvSpPr>
            <p:spPr bwMode="auto">
              <a:xfrm>
                <a:off x="3840" y="3984"/>
                <a:ext cx="19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b="1" i="1">
                    <a:latin typeface="Times New Roman" pitchFamily="18" charset="0"/>
                  </a:rPr>
                  <a:t>x</a:t>
                </a:r>
                <a:endParaRPr lang="el-GR" altLang="el-GR" sz="2400" b="1" i="1">
                  <a:latin typeface="Times New Roman" pitchFamily="18" charset="0"/>
                </a:endParaRPr>
              </a:p>
            </p:txBody>
          </p:sp>
          <p:sp>
            <p:nvSpPr>
              <p:cNvPr id="4164" name="Text Box 57"/>
              <p:cNvSpPr txBox="1">
                <a:spLocks noChangeArrowheads="1"/>
              </p:cNvSpPr>
              <p:nvPr/>
            </p:nvSpPr>
            <p:spPr bwMode="auto">
              <a:xfrm>
                <a:off x="1440" y="2304"/>
                <a:ext cx="24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b="1" i="1">
                    <a:latin typeface="Times New Roman" pitchFamily="18" charset="0"/>
                  </a:rPr>
                  <a:t>y</a:t>
                </a:r>
                <a:endParaRPr lang="el-GR" altLang="el-GR" sz="2400" b="1" i="1">
                  <a:latin typeface="Times New Roman" pitchFamily="18" charset="0"/>
                </a:endParaRPr>
              </a:p>
            </p:txBody>
          </p:sp>
        </p:grpSp>
        <p:sp>
          <p:nvSpPr>
            <p:cNvPr id="4148" name="Freeform 58"/>
            <p:cNvSpPr>
              <a:spLocks/>
            </p:cNvSpPr>
            <p:nvPr/>
          </p:nvSpPr>
          <p:spPr bwMode="auto">
            <a:xfrm>
              <a:off x="3792" y="2832"/>
              <a:ext cx="1392" cy="826"/>
            </a:xfrm>
            <a:custGeom>
              <a:avLst/>
              <a:gdLst>
                <a:gd name="T0" fmla="*/ 0 w 1591"/>
                <a:gd name="T1" fmla="*/ 826 h 826"/>
                <a:gd name="T2" fmla="*/ 26 w 1591"/>
                <a:gd name="T3" fmla="*/ 515 h 826"/>
                <a:gd name="T4" fmla="*/ 91 w 1591"/>
                <a:gd name="T5" fmla="*/ 222 h 826"/>
                <a:gd name="T6" fmla="*/ 175 w 1591"/>
                <a:gd name="T7" fmla="*/ 67 h 826"/>
                <a:gd name="T8" fmla="*/ 303 w 1591"/>
                <a:gd name="T9" fmla="*/ 3 h 826"/>
                <a:gd name="T10" fmla="*/ 419 w 1591"/>
                <a:gd name="T11" fmla="*/ 49 h 8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91"/>
                <a:gd name="T19" fmla="*/ 0 h 826"/>
                <a:gd name="T20" fmla="*/ 1591 w 1591"/>
                <a:gd name="T21" fmla="*/ 826 h 8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91" h="826">
                  <a:moveTo>
                    <a:pt x="0" y="826"/>
                  </a:moveTo>
                  <a:cubicBezTo>
                    <a:pt x="17" y="774"/>
                    <a:pt x="43" y="616"/>
                    <a:pt x="101" y="515"/>
                  </a:cubicBezTo>
                  <a:cubicBezTo>
                    <a:pt x="159" y="414"/>
                    <a:pt x="253" y="297"/>
                    <a:pt x="347" y="222"/>
                  </a:cubicBezTo>
                  <a:cubicBezTo>
                    <a:pt x="441" y="147"/>
                    <a:pt x="533" y="104"/>
                    <a:pt x="667" y="67"/>
                  </a:cubicBezTo>
                  <a:cubicBezTo>
                    <a:pt x="801" y="30"/>
                    <a:pt x="998" y="6"/>
                    <a:pt x="1152" y="3"/>
                  </a:cubicBezTo>
                  <a:cubicBezTo>
                    <a:pt x="1306" y="0"/>
                    <a:pt x="1500" y="40"/>
                    <a:pt x="1591" y="49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49" name="Oval 59"/>
            <p:cNvSpPr>
              <a:spLocks noChangeArrowheads="1"/>
            </p:cNvSpPr>
            <p:nvPr/>
          </p:nvSpPr>
          <p:spPr bwMode="auto">
            <a:xfrm>
              <a:off x="3888" y="3216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1800"/>
            </a:p>
          </p:txBody>
        </p:sp>
        <p:sp>
          <p:nvSpPr>
            <p:cNvPr id="4150" name="Oval 60"/>
            <p:cNvSpPr>
              <a:spLocks noChangeArrowheads="1"/>
            </p:cNvSpPr>
            <p:nvPr/>
          </p:nvSpPr>
          <p:spPr bwMode="auto">
            <a:xfrm>
              <a:off x="4224" y="288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1800"/>
            </a:p>
          </p:txBody>
        </p:sp>
        <p:sp>
          <p:nvSpPr>
            <p:cNvPr id="4151" name="Line 61"/>
            <p:cNvSpPr>
              <a:spLocks noChangeShapeType="1"/>
            </p:cNvSpPr>
            <p:nvPr/>
          </p:nvSpPr>
          <p:spPr bwMode="auto">
            <a:xfrm flipH="1">
              <a:off x="3552" y="2928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52" name="Text Box 62"/>
            <p:cNvSpPr txBox="1">
              <a:spLocks noChangeArrowheads="1"/>
            </p:cNvSpPr>
            <p:nvPr/>
          </p:nvSpPr>
          <p:spPr bwMode="auto">
            <a:xfrm>
              <a:off x="2976" y="2832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f</a:t>
              </a:r>
              <a:r>
                <a:rPr lang="en-US" altLang="el-GR" sz="2000" b="1">
                  <a:latin typeface="Times New Roman" pitchFamily="18" charset="0"/>
                </a:rPr>
                <a:t>(</a:t>
              </a:r>
              <a:r>
                <a:rPr lang="en-US" altLang="el-GR" sz="2000" b="1" i="1">
                  <a:latin typeface="Times New Roman" pitchFamily="18" charset="0"/>
                </a:rPr>
                <a:t>x+</a:t>
              </a:r>
              <a:r>
                <a:rPr lang="el-GR" altLang="el-GR" sz="2000" b="1" i="1">
                  <a:latin typeface="Times New Roman" pitchFamily="18" charset="0"/>
                </a:rPr>
                <a:t>Δ</a:t>
              </a:r>
              <a:r>
                <a:rPr lang="en-US" altLang="el-GR" sz="2000" b="1" i="1">
                  <a:latin typeface="Times New Roman" pitchFamily="18" charset="0"/>
                </a:rPr>
                <a:t>x</a:t>
              </a:r>
              <a:r>
                <a:rPr lang="en-US" altLang="el-GR" sz="2000" b="1">
                  <a:latin typeface="Times New Roman" pitchFamily="18" charset="0"/>
                </a:rPr>
                <a:t>)</a:t>
              </a:r>
              <a:endParaRPr lang="el-GR" altLang="el-GR" sz="2000" b="1">
                <a:latin typeface="Times New Roman" pitchFamily="18" charset="0"/>
              </a:endParaRPr>
            </a:p>
          </p:txBody>
        </p:sp>
        <p:sp>
          <p:nvSpPr>
            <p:cNvPr id="4153" name="Line 63"/>
            <p:cNvSpPr>
              <a:spLocks noChangeShapeType="1"/>
            </p:cNvSpPr>
            <p:nvPr/>
          </p:nvSpPr>
          <p:spPr bwMode="auto">
            <a:xfrm>
              <a:off x="4272" y="2928"/>
              <a:ext cx="1" cy="1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54" name="Text Box 64"/>
            <p:cNvSpPr txBox="1">
              <a:spLocks noChangeArrowheads="1"/>
            </p:cNvSpPr>
            <p:nvPr/>
          </p:nvSpPr>
          <p:spPr bwMode="auto">
            <a:xfrm>
              <a:off x="4128" y="4080"/>
              <a:ext cx="3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x+</a:t>
              </a:r>
              <a:r>
                <a:rPr lang="el-GR" altLang="el-GR" sz="2000" b="1" i="1">
                  <a:latin typeface="Times New Roman" pitchFamily="18" charset="0"/>
                </a:rPr>
                <a:t>Δ</a:t>
              </a:r>
              <a:r>
                <a:rPr lang="en-US" altLang="el-GR" sz="2000" b="1" i="1">
                  <a:latin typeface="Times New Roman" pitchFamily="18" charset="0"/>
                </a:rPr>
                <a:t>x</a:t>
              </a:r>
              <a:endParaRPr lang="el-GR" altLang="el-GR" sz="2000" b="1" i="1">
                <a:latin typeface="Times New Roman" pitchFamily="18" charset="0"/>
              </a:endParaRPr>
            </a:p>
          </p:txBody>
        </p:sp>
        <p:sp>
          <p:nvSpPr>
            <p:cNvPr id="4155" name="Line 65"/>
            <p:cNvSpPr>
              <a:spLocks noChangeShapeType="1"/>
            </p:cNvSpPr>
            <p:nvPr/>
          </p:nvSpPr>
          <p:spPr bwMode="auto">
            <a:xfrm flipV="1">
              <a:off x="3648" y="2448"/>
              <a:ext cx="1104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56" name="Text Box 66"/>
            <p:cNvSpPr txBox="1">
              <a:spLocks noChangeArrowheads="1"/>
            </p:cNvSpPr>
            <p:nvPr/>
          </p:nvSpPr>
          <p:spPr bwMode="auto">
            <a:xfrm>
              <a:off x="4272" y="3024"/>
              <a:ext cx="24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000" b="1" i="1">
                  <a:latin typeface="Times New Roman" pitchFamily="18" charset="0"/>
                </a:rPr>
                <a:t>Δ</a:t>
              </a:r>
              <a:r>
                <a:rPr lang="en-US" altLang="el-GR" sz="2000" b="1" i="1">
                  <a:latin typeface="Times New Roman" pitchFamily="18" charset="0"/>
                </a:rPr>
                <a:t>y</a:t>
              </a:r>
              <a:endParaRPr lang="el-GR" altLang="el-GR" sz="2000" b="1" i="1">
                <a:latin typeface="Times New Roman" pitchFamily="18" charset="0"/>
              </a:endParaRPr>
            </a:p>
          </p:txBody>
        </p:sp>
        <p:sp>
          <p:nvSpPr>
            <p:cNvPr id="4157" name="Text Box 67"/>
            <p:cNvSpPr txBox="1">
              <a:spLocks noChangeArrowheads="1"/>
            </p:cNvSpPr>
            <p:nvPr/>
          </p:nvSpPr>
          <p:spPr bwMode="auto">
            <a:xfrm>
              <a:off x="4032" y="3264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2000" b="1" i="1">
                  <a:latin typeface="Times New Roman" pitchFamily="18" charset="0"/>
                </a:rPr>
                <a:t>Δ</a:t>
              </a:r>
              <a:r>
                <a:rPr lang="en-US" altLang="el-GR" sz="2000" b="1" i="1">
                  <a:latin typeface="Times New Roman" pitchFamily="18" charset="0"/>
                </a:rPr>
                <a:t>x</a:t>
              </a:r>
              <a:endParaRPr lang="el-GR" altLang="el-GR" sz="2000" b="1" i="1">
                <a:latin typeface="Times New Roman" pitchFamily="18" charset="0"/>
              </a:endParaRPr>
            </a:p>
          </p:txBody>
        </p:sp>
        <p:sp>
          <p:nvSpPr>
            <p:cNvPr id="4158" name="Line 68"/>
            <p:cNvSpPr>
              <a:spLocks noChangeShapeType="1"/>
            </p:cNvSpPr>
            <p:nvPr/>
          </p:nvSpPr>
          <p:spPr bwMode="auto">
            <a:xfrm flipH="1">
              <a:off x="3552" y="3264"/>
              <a:ext cx="816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59" name="Line 69"/>
            <p:cNvSpPr>
              <a:spLocks noChangeShapeType="1"/>
            </p:cNvSpPr>
            <p:nvPr/>
          </p:nvSpPr>
          <p:spPr bwMode="auto">
            <a:xfrm>
              <a:off x="3936" y="3264"/>
              <a:ext cx="1" cy="8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60" name="Text Box 70"/>
            <p:cNvSpPr txBox="1">
              <a:spLocks noChangeArrowheads="1"/>
            </p:cNvSpPr>
            <p:nvPr/>
          </p:nvSpPr>
          <p:spPr bwMode="auto">
            <a:xfrm>
              <a:off x="3888" y="4080"/>
              <a:ext cx="9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x</a:t>
              </a:r>
              <a:endParaRPr lang="el-GR" altLang="el-GR" sz="2000" b="1" i="1">
                <a:latin typeface="Times New Roman" pitchFamily="18" charset="0"/>
              </a:endParaRPr>
            </a:p>
          </p:txBody>
        </p:sp>
        <p:sp>
          <p:nvSpPr>
            <p:cNvPr id="4161" name="Text Box 71"/>
            <p:cNvSpPr txBox="1">
              <a:spLocks noChangeArrowheads="1"/>
            </p:cNvSpPr>
            <p:nvPr/>
          </p:nvSpPr>
          <p:spPr bwMode="auto">
            <a:xfrm>
              <a:off x="3264" y="3168"/>
              <a:ext cx="2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f</a:t>
              </a:r>
              <a:r>
                <a:rPr lang="en-US" altLang="el-GR" sz="2000" b="1">
                  <a:latin typeface="Times New Roman" pitchFamily="18" charset="0"/>
                </a:rPr>
                <a:t>(</a:t>
              </a:r>
              <a:r>
                <a:rPr lang="en-US" altLang="el-GR" sz="2000" b="1" i="1">
                  <a:latin typeface="Times New Roman" pitchFamily="18" charset="0"/>
                </a:rPr>
                <a:t>x</a:t>
              </a:r>
              <a:r>
                <a:rPr lang="en-US" altLang="el-GR" sz="2000" b="1">
                  <a:latin typeface="Times New Roman" pitchFamily="18" charset="0"/>
                </a:rPr>
                <a:t>)</a:t>
              </a:r>
              <a:endParaRPr lang="el-GR" altLang="el-GR" sz="2000" b="1">
                <a:latin typeface="Times New Roman" pitchFamily="18" charset="0"/>
              </a:endParaRPr>
            </a:p>
          </p:txBody>
        </p:sp>
      </p:grp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1752600" y="152400"/>
            <a:ext cx="5257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800" b="1" dirty="0"/>
              <a:t>ΜΑΘΗΜΑΤΙΚΕΣ</a:t>
            </a:r>
            <a:r>
              <a:rPr lang="el-GR" altLang="el-GR" b="1" dirty="0"/>
              <a:t> ΕΝΝΟΙΕΣ</a:t>
            </a:r>
          </a:p>
        </p:txBody>
      </p:sp>
      <p:sp>
        <p:nvSpPr>
          <p:cNvPr id="4100" name="Text Box 3"/>
          <p:cNvSpPr txBox="1">
            <a:spLocks noChangeArrowheads="1"/>
          </p:cNvSpPr>
          <p:nvPr/>
        </p:nvSpPr>
        <p:spPr bwMode="auto">
          <a:xfrm>
            <a:off x="1905000" y="838200"/>
            <a:ext cx="502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400" b="1" dirty="0"/>
              <a:t>ΠΑΡΑΓΩΓΟΣ  ΣΥΝΑΡΤΗΣΗΣ</a:t>
            </a:r>
          </a:p>
        </p:txBody>
      </p:sp>
      <p:grpSp>
        <p:nvGrpSpPr>
          <p:cNvPr id="3" name="Ομάδα 2"/>
          <p:cNvGrpSpPr/>
          <p:nvPr/>
        </p:nvGrpSpPr>
        <p:grpSpPr>
          <a:xfrm>
            <a:off x="304800" y="1412776"/>
            <a:ext cx="3048000" cy="519113"/>
            <a:chOff x="304800" y="1676400"/>
            <a:chExt cx="3048000" cy="519113"/>
          </a:xfrm>
        </p:grpSpPr>
        <p:sp>
          <p:nvSpPr>
            <p:cNvPr id="100356" name="Text Box 4"/>
            <p:cNvSpPr txBox="1">
              <a:spLocks noChangeArrowheads="1"/>
            </p:cNvSpPr>
            <p:nvPr/>
          </p:nvSpPr>
          <p:spPr bwMode="auto">
            <a:xfrm>
              <a:off x="304800" y="1828800"/>
              <a:ext cx="1676400" cy="3667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1800" b="1" dirty="0"/>
                <a:t>ΣΥΝΑΡΤΗΣΗ:</a:t>
              </a:r>
            </a:p>
          </p:txBody>
        </p:sp>
        <p:sp>
          <p:nvSpPr>
            <p:cNvPr id="100357" name="Text Box 5"/>
            <p:cNvSpPr txBox="1">
              <a:spLocks noChangeArrowheads="1"/>
            </p:cNvSpPr>
            <p:nvPr/>
          </p:nvSpPr>
          <p:spPr bwMode="auto">
            <a:xfrm>
              <a:off x="1981200" y="1676400"/>
              <a:ext cx="1371600" cy="519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800" b="1" i="1">
                  <a:latin typeface="Times New Roman" pitchFamily="18" charset="0"/>
                </a:rPr>
                <a:t>y = f</a:t>
              </a:r>
              <a:r>
                <a:rPr lang="en-US" altLang="el-GR" sz="2800" b="1">
                  <a:latin typeface="Times New Roman" pitchFamily="18" charset="0"/>
                </a:rPr>
                <a:t>(</a:t>
              </a:r>
              <a:r>
                <a:rPr lang="en-US" altLang="el-GR" sz="2800" b="1" i="1">
                  <a:latin typeface="Times New Roman" pitchFamily="18" charset="0"/>
                </a:rPr>
                <a:t>x</a:t>
              </a:r>
              <a:r>
                <a:rPr lang="en-US" altLang="el-GR" sz="2800" b="1">
                  <a:latin typeface="Times New Roman" pitchFamily="18" charset="0"/>
                </a:rPr>
                <a:t>)</a:t>
              </a:r>
              <a:endParaRPr lang="el-GR" altLang="el-GR" sz="2800" b="1">
                <a:latin typeface="Times New Roman" pitchFamily="18" charset="0"/>
              </a:endParaRPr>
            </a:p>
          </p:txBody>
        </p:sp>
      </p:grpSp>
      <p:sp>
        <p:nvSpPr>
          <p:cNvPr id="100358" name="Text Box 6"/>
          <p:cNvSpPr txBox="1">
            <a:spLocks noChangeArrowheads="1"/>
          </p:cNvSpPr>
          <p:nvPr/>
        </p:nvSpPr>
        <p:spPr bwMode="auto">
          <a:xfrm>
            <a:off x="0" y="2098576"/>
            <a:ext cx="3429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l-GR" altLang="el-GR" sz="1800" b="1" dirty="0"/>
              <a:t>ΜΑΘΗΜΑΤΙΚΗ  ΕΡΜΗΝΕΙΑ ΠΑΡΑΓΩΓΟΥ ΣΥΝΑΡΤΗΣΗΣ :</a:t>
            </a:r>
          </a:p>
        </p:txBody>
      </p:sp>
      <p:graphicFrame>
        <p:nvGraphicFramePr>
          <p:cNvPr id="10035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8606101"/>
              </p:ext>
            </p:extLst>
          </p:nvPr>
        </p:nvGraphicFramePr>
        <p:xfrm>
          <a:off x="3921125" y="1962051"/>
          <a:ext cx="3241675" cy="754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" name="Εξίσωση" r:id="rId3" imgW="1638300" imgH="381000" progId="Equation.3">
                  <p:embed/>
                </p:oleObj>
              </mc:Choice>
              <mc:Fallback>
                <p:oleObj name="Εξίσωση" r:id="rId3" imgW="1638300" imgH="381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25" y="1962051"/>
                        <a:ext cx="3241675" cy="7543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685800" y="3733800"/>
            <a:ext cx="3200400" cy="3124200"/>
            <a:chOff x="1440" y="2304"/>
            <a:chExt cx="2592" cy="1968"/>
          </a:xfrm>
        </p:grpSpPr>
        <p:sp>
          <p:nvSpPr>
            <p:cNvPr id="4144" name="Freeform 8"/>
            <p:cNvSpPr>
              <a:spLocks/>
            </p:cNvSpPr>
            <p:nvPr/>
          </p:nvSpPr>
          <p:spPr bwMode="auto">
            <a:xfrm>
              <a:off x="1680" y="2400"/>
              <a:ext cx="2304" cy="1632"/>
            </a:xfrm>
            <a:custGeom>
              <a:avLst/>
              <a:gdLst>
                <a:gd name="T0" fmla="*/ 0 w 2304"/>
                <a:gd name="T1" fmla="*/ 0 h 1632"/>
                <a:gd name="T2" fmla="*/ 0 w 2304"/>
                <a:gd name="T3" fmla="*/ 1632 h 1632"/>
                <a:gd name="T4" fmla="*/ 2304 w 2304"/>
                <a:gd name="T5" fmla="*/ 1632 h 1632"/>
                <a:gd name="T6" fmla="*/ 0 60000 65536"/>
                <a:gd name="T7" fmla="*/ 0 60000 65536"/>
                <a:gd name="T8" fmla="*/ 0 60000 65536"/>
                <a:gd name="T9" fmla="*/ 0 w 2304"/>
                <a:gd name="T10" fmla="*/ 0 h 1632"/>
                <a:gd name="T11" fmla="*/ 2304 w 2304"/>
                <a:gd name="T12" fmla="*/ 1632 h 16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04" h="1632">
                  <a:moveTo>
                    <a:pt x="0" y="0"/>
                  </a:moveTo>
                  <a:lnTo>
                    <a:pt x="0" y="1632"/>
                  </a:lnTo>
                  <a:lnTo>
                    <a:pt x="2304" y="163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45" name="Text Box 9"/>
            <p:cNvSpPr txBox="1">
              <a:spLocks noChangeArrowheads="1"/>
            </p:cNvSpPr>
            <p:nvPr/>
          </p:nvSpPr>
          <p:spPr bwMode="auto">
            <a:xfrm>
              <a:off x="3840" y="3984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x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  <p:sp>
          <p:nvSpPr>
            <p:cNvPr id="4146" name="Text Box 10"/>
            <p:cNvSpPr txBox="1">
              <a:spLocks noChangeArrowheads="1"/>
            </p:cNvSpPr>
            <p:nvPr/>
          </p:nvSpPr>
          <p:spPr bwMode="auto">
            <a:xfrm>
              <a:off x="1440" y="2304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y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</p:grpSp>
      <p:sp>
        <p:nvSpPr>
          <p:cNvPr id="100365" name="Oval 13"/>
          <p:cNvSpPr>
            <a:spLocks noChangeArrowheads="1"/>
          </p:cNvSpPr>
          <p:nvPr/>
        </p:nvSpPr>
        <p:spPr bwMode="auto">
          <a:xfrm>
            <a:off x="1447800" y="51054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sp>
        <p:nvSpPr>
          <p:cNvPr id="100366" name="Oval 14"/>
          <p:cNvSpPr>
            <a:spLocks noChangeArrowheads="1"/>
          </p:cNvSpPr>
          <p:nvPr/>
        </p:nvSpPr>
        <p:spPr bwMode="auto">
          <a:xfrm>
            <a:off x="2895600" y="4419600"/>
            <a:ext cx="1524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l-GR" altLang="el-GR" sz="1800"/>
          </a:p>
        </p:txBody>
      </p:sp>
      <p:grpSp>
        <p:nvGrpSpPr>
          <p:cNvPr id="5" name="Group 73"/>
          <p:cNvGrpSpPr>
            <a:grpSpLocks/>
          </p:cNvGrpSpPr>
          <p:nvPr/>
        </p:nvGrpSpPr>
        <p:grpSpPr bwMode="auto">
          <a:xfrm>
            <a:off x="0" y="4343400"/>
            <a:ext cx="3429000" cy="2362200"/>
            <a:chOff x="0" y="2736"/>
            <a:chExt cx="2160" cy="1488"/>
          </a:xfrm>
        </p:grpSpPr>
        <p:sp>
          <p:nvSpPr>
            <p:cNvPr id="4140" name="Line 20"/>
            <p:cNvSpPr>
              <a:spLocks noChangeShapeType="1"/>
            </p:cNvSpPr>
            <p:nvPr/>
          </p:nvSpPr>
          <p:spPr bwMode="auto">
            <a:xfrm flipH="1">
              <a:off x="576" y="2832"/>
              <a:ext cx="15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41" name="Text Box 21"/>
            <p:cNvSpPr txBox="1">
              <a:spLocks noChangeArrowheads="1"/>
            </p:cNvSpPr>
            <p:nvPr/>
          </p:nvSpPr>
          <p:spPr bwMode="auto">
            <a:xfrm>
              <a:off x="0" y="2736"/>
              <a:ext cx="57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f</a:t>
              </a:r>
              <a:r>
                <a:rPr lang="en-US" altLang="el-GR" sz="2000" b="1">
                  <a:latin typeface="Times New Roman" pitchFamily="18" charset="0"/>
                </a:rPr>
                <a:t>(</a:t>
              </a:r>
              <a:r>
                <a:rPr lang="en-US" altLang="el-GR" sz="2000" b="1" i="1">
                  <a:latin typeface="Times New Roman" pitchFamily="18" charset="0"/>
                </a:rPr>
                <a:t>x+</a:t>
              </a:r>
              <a:r>
                <a:rPr lang="el-GR" altLang="el-GR" sz="2000" b="1" i="1">
                  <a:latin typeface="Times New Roman" pitchFamily="18" charset="0"/>
                </a:rPr>
                <a:t>Δ</a:t>
              </a:r>
              <a:r>
                <a:rPr lang="en-US" altLang="el-GR" sz="2000" b="1" i="1">
                  <a:latin typeface="Times New Roman" pitchFamily="18" charset="0"/>
                </a:rPr>
                <a:t>x</a:t>
              </a:r>
              <a:r>
                <a:rPr lang="en-US" altLang="el-GR" sz="2000" b="1">
                  <a:latin typeface="Times New Roman" pitchFamily="18" charset="0"/>
                </a:rPr>
                <a:t>)</a:t>
              </a:r>
              <a:endParaRPr lang="el-GR" altLang="el-GR" sz="2000" b="1">
                <a:latin typeface="Times New Roman" pitchFamily="18" charset="0"/>
              </a:endParaRPr>
            </a:p>
          </p:txBody>
        </p:sp>
        <p:sp>
          <p:nvSpPr>
            <p:cNvPr id="4142" name="Line 16"/>
            <p:cNvSpPr>
              <a:spLocks noChangeShapeType="1"/>
            </p:cNvSpPr>
            <p:nvPr/>
          </p:nvSpPr>
          <p:spPr bwMode="auto">
            <a:xfrm>
              <a:off x="1872" y="2880"/>
              <a:ext cx="0" cy="1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43" name="Text Box 22"/>
            <p:cNvSpPr txBox="1">
              <a:spLocks noChangeArrowheads="1"/>
            </p:cNvSpPr>
            <p:nvPr/>
          </p:nvSpPr>
          <p:spPr bwMode="auto">
            <a:xfrm>
              <a:off x="1776" y="4032"/>
              <a:ext cx="38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x+</a:t>
              </a:r>
              <a:r>
                <a:rPr lang="el-GR" altLang="el-GR" sz="2000" b="1" i="1">
                  <a:latin typeface="Times New Roman" pitchFamily="18" charset="0"/>
                </a:rPr>
                <a:t>Δ</a:t>
              </a:r>
              <a:r>
                <a:rPr lang="en-US" altLang="el-GR" sz="2000" b="1" i="1">
                  <a:latin typeface="Times New Roman" pitchFamily="18" charset="0"/>
                </a:rPr>
                <a:t>x</a:t>
              </a:r>
              <a:endParaRPr lang="el-GR" altLang="el-GR" sz="2000" b="1" i="1">
                <a:latin typeface="Times New Roman" pitchFamily="18" charset="0"/>
              </a:endParaRPr>
            </a:p>
          </p:txBody>
        </p:sp>
      </p:grpSp>
      <p:sp>
        <p:nvSpPr>
          <p:cNvPr id="100375" name="Line 23"/>
          <p:cNvSpPr>
            <a:spLocks noChangeShapeType="1"/>
          </p:cNvSpPr>
          <p:nvPr/>
        </p:nvSpPr>
        <p:spPr bwMode="auto">
          <a:xfrm flipV="1">
            <a:off x="1066800" y="4191000"/>
            <a:ext cx="2590800" cy="1219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l-GR"/>
          </a:p>
        </p:txBody>
      </p:sp>
      <p:sp>
        <p:nvSpPr>
          <p:cNvPr id="100376" name="Text Box 24"/>
          <p:cNvSpPr txBox="1">
            <a:spLocks noChangeArrowheads="1"/>
          </p:cNvSpPr>
          <p:nvPr/>
        </p:nvSpPr>
        <p:spPr bwMode="auto">
          <a:xfrm>
            <a:off x="2971800" y="4724400"/>
            <a:ext cx="381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i="1">
                <a:latin typeface="Times New Roman" pitchFamily="18" charset="0"/>
              </a:rPr>
              <a:t>Δ</a:t>
            </a:r>
            <a:r>
              <a:rPr lang="en-US" altLang="el-GR" sz="2000" b="1" i="1">
                <a:latin typeface="Times New Roman" pitchFamily="18" charset="0"/>
              </a:rPr>
              <a:t>y</a:t>
            </a:r>
            <a:endParaRPr lang="el-GR" altLang="el-GR" sz="2000" b="1" i="1">
              <a:latin typeface="Times New Roman" pitchFamily="18" charset="0"/>
            </a:endParaRPr>
          </a:p>
        </p:txBody>
      </p:sp>
      <p:sp>
        <p:nvSpPr>
          <p:cNvPr id="100377" name="Text Box 25"/>
          <p:cNvSpPr txBox="1">
            <a:spLocks noChangeArrowheads="1"/>
          </p:cNvSpPr>
          <p:nvPr/>
        </p:nvSpPr>
        <p:spPr bwMode="auto">
          <a:xfrm>
            <a:off x="2133600" y="5181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i="1">
                <a:latin typeface="Times New Roman" pitchFamily="18" charset="0"/>
              </a:rPr>
              <a:t>Δ</a:t>
            </a:r>
            <a:r>
              <a:rPr lang="en-US" altLang="el-GR" sz="2000" b="1" i="1">
                <a:latin typeface="Times New Roman" pitchFamily="18" charset="0"/>
              </a:rPr>
              <a:t>x</a:t>
            </a:r>
            <a:endParaRPr lang="el-GR" altLang="el-GR" sz="2000" b="1" i="1">
              <a:latin typeface="Times New Roman" pitchFamily="18" charset="0"/>
            </a:endParaRPr>
          </a:p>
        </p:txBody>
      </p:sp>
      <p:grpSp>
        <p:nvGrpSpPr>
          <p:cNvPr id="6" name="Group 72"/>
          <p:cNvGrpSpPr>
            <a:grpSpLocks/>
          </p:cNvGrpSpPr>
          <p:nvPr/>
        </p:nvGrpSpPr>
        <p:grpSpPr bwMode="auto">
          <a:xfrm>
            <a:off x="457200" y="5029200"/>
            <a:ext cx="2743200" cy="1676400"/>
            <a:chOff x="288" y="3168"/>
            <a:chExt cx="1728" cy="1056"/>
          </a:xfrm>
        </p:grpSpPr>
        <p:sp>
          <p:nvSpPr>
            <p:cNvPr id="4136" name="Line 18"/>
            <p:cNvSpPr>
              <a:spLocks noChangeShapeType="1"/>
            </p:cNvSpPr>
            <p:nvPr/>
          </p:nvSpPr>
          <p:spPr bwMode="auto">
            <a:xfrm flipH="1">
              <a:off x="576" y="3264"/>
              <a:ext cx="144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37" name="Line 15"/>
            <p:cNvSpPr>
              <a:spLocks noChangeShapeType="1"/>
            </p:cNvSpPr>
            <p:nvPr/>
          </p:nvSpPr>
          <p:spPr bwMode="auto">
            <a:xfrm>
              <a:off x="960" y="3264"/>
              <a:ext cx="1" cy="81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38" name="Text Box 17"/>
            <p:cNvSpPr txBox="1">
              <a:spLocks noChangeArrowheads="1"/>
            </p:cNvSpPr>
            <p:nvPr/>
          </p:nvSpPr>
          <p:spPr bwMode="auto">
            <a:xfrm>
              <a:off x="912" y="4032"/>
              <a:ext cx="9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x</a:t>
              </a:r>
              <a:endParaRPr lang="el-GR" altLang="el-GR" sz="2000" b="1" i="1">
                <a:latin typeface="Times New Roman" pitchFamily="18" charset="0"/>
              </a:endParaRPr>
            </a:p>
          </p:txBody>
        </p:sp>
        <p:sp>
          <p:nvSpPr>
            <p:cNvPr id="4139" name="Text Box 19"/>
            <p:cNvSpPr txBox="1">
              <a:spLocks noChangeArrowheads="1"/>
            </p:cNvSpPr>
            <p:nvPr/>
          </p:nvSpPr>
          <p:spPr bwMode="auto">
            <a:xfrm>
              <a:off x="288" y="3168"/>
              <a:ext cx="28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f</a:t>
              </a:r>
              <a:r>
                <a:rPr lang="en-US" altLang="el-GR" sz="2000" b="1">
                  <a:latin typeface="Times New Roman" pitchFamily="18" charset="0"/>
                </a:rPr>
                <a:t>(</a:t>
              </a:r>
              <a:r>
                <a:rPr lang="en-US" altLang="el-GR" sz="2000" b="1" i="1">
                  <a:latin typeface="Times New Roman" pitchFamily="18" charset="0"/>
                </a:rPr>
                <a:t>x</a:t>
              </a:r>
              <a:r>
                <a:rPr lang="en-US" altLang="el-GR" sz="2000" b="1">
                  <a:latin typeface="Times New Roman" pitchFamily="18" charset="0"/>
                </a:rPr>
                <a:t>)</a:t>
              </a:r>
              <a:endParaRPr lang="el-GR" altLang="el-GR" sz="2000" b="1">
                <a:latin typeface="Times New Roman" pitchFamily="18" charset="0"/>
              </a:endParaRPr>
            </a:p>
          </p:txBody>
        </p:sp>
      </p:grpSp>
      <p:grpSp>
        <p:nvGrpSpPr>
          <p:cNvPr id="7" name="Group 113"/>
          <p:cNvGrpSpPr>
            <a:grpSpLocks/>
          </p:cNvGrpSpPr>
          <p:nvPr/>
        </p:nvGrpSpPr>
        <p:grpSpPr bwMode="auto">
          <a:xfrm>
            <a:off x="4648200" y="3657600"/>
            <a:ext cx="4495800" cy="3208338"/>
            <a:chOff x="2928" y="2304"/>
            <a:chExt cx="2832" cy="2021"/>
          </a:xfrm>
        </p:grpSpPr>
        <p:sp>
          <p:nvSpPr>
            <p:cNvPr id="4118" name="Rectangle 75"/>
            <p:cNvSpPr>
              <a:spLocks noChangeArrowheads="1"/>
            </p:cNvSpPr>
            <p:nvPr/>
          </p:nvSpPr>
          <p:spPr bwMode="auto">
            <a:xfrm>
              <a:off x="2928" y="2304"/>
              <a:ext cx="2832" cy="201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1800"/>
            </a:p>
          </p:txBody>
        </p:sp>
        <p:grpSp>
          <p:nvGrpSpPr>
            <p:cNvPr id="4119" name="Group 112"/>
            <p:cNvGrpSpPr>
              <a:grpSpLocks/>
            </p:cNvGrpSpPr>
            <p:nvPr/>
          </p:nvGrpSpPr>
          <p:grpSpPr bwMode="auto">
            <a:xfrm>
              <a:off x="3072" y="2357"/>
              <a:ext cx="2448" cy="1968"/>
              <a:chOff x="3072" y="2357"/>
              <a:chExt cx="2448" cy="1968"/>
            </a:xfrm>
          </p:grpSpPr>
          <p:sp>
            <p:nvSpPr>
              <p:cNvPr id="4120" name="Freeform 81"/>
              <p:cNvSpPr>
                <a:spLocks/>
              </p:cNvSpPr>
              <p:nvPr/>
            </p:nvSpPr>
            <p:spPr bwMode="auto">
              <a:xfrm>
                <a:off x="3888" y="2837"/>
                <a:ext cx="1392" cy="826"/>
              </a:xfrm>
              <a:custGeom>
                <a:avLst/>
                <a:gdLst>
                  <a:gd name="T0" fmla="*/ 0 w 1591"/>
                  <a:gd name="T1" fmla="*/ 826 h 826"/>
                  <a:gd name="T2" fmla="*/ 26 w 1591"/>
                  <a:gd name="T3" fmla="*/ 515 h 826"/>
                  <a:gd name="T4" fmla="*/ 91 w 1591"/>
                  <a:gd name="T5" fmla="*/ 222 h 826"/>
                  <a:gd name="T6" fmla="*/ 175 w 1591"/>
                  <a:gd name="T7" fmla="*/ 67 h 826"/>
                  <a:gd name="T8" fmla="*/ 303 w 1591"/>
                  <a:gd name="T9" fmla="*/ 3 h 826"/>
                  <a:gd name="T10" fmla="*/ 419 w 1591"/>
                  <a:gd name="T11" fmla="*/ 49 h 82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591"/>
                  <a:gd name="T19" fmla="*/ 0 h 826"/>
                  <a:gd name="T20" fmla="*/ 1591 w 1591"/>
                  <a:gd name="T21" fmla="*/ 826 h 82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591" h="826">
                    <a:moveTo>
                      <a:pt x="0" y="826"/>
                    </a:moveTo>
                    <a:cubicBezTo>
                      <a:pt x="17" y="774"/>
                      <a:pt x="43" y="616"/>
                      <a:pt x="101" y="515"/>
                    </a:cubicBezTo>
                    <a:cubicBezTo>
                      <a:pt x="159" y="414"/>
                      <a:pt x="253" y="297"/>
                      <a:pt x="347" y="222"/>
                    </a:cubicBezTo>
                    <a:cubicBezTo>
                      <a:pt x="441" y="147"/>
                      <a:pt x="533" y="104"/>
                      <a:pt x="667" y="67"/>
                    </a:cubicBezTo>
                    <a:cubicBezTo>
                      <a:pt x="801" y="30"/>
                      <a:pt x="998" y="6"/>
                      <a:pt x="1152" y="3"/>
                    </a:cubicBezTo>
                    <a:cubicBezTo>
                      <a:pt x="1306" y="0"/>
                      <a:pt x="1500" y="40"/>
                      <a:pt x="1591" y="49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4121" name="Group 111"/>
              <p:cNvGrpSpPr>
                <a:grpSpLocks/>
              </p:cNvGrpSpPr>
              <p:nvPr/>
            </p:nvGrpSpPr>
            <p:grpSpPr bwMode="auto">
              <a:xfrm>
                <a:off x="3072" y="2357"/>
                <a:ext cx="2448" cy="1968"/>
                <a:chOff x="3072" y="2357"/>
                <a:chExt cx="2448" cy="1968"/>
              </a:xfrm>
            </p:grpSpPr>
            <p:sp>
              <p:nvSpPr>
                <p:cNvPr id="4122" name="Text Box 80"/>
                <p:cNvSpPr txBox="1">
                  <a:spLocks noChangeArrowheads="1"/>
                </p:cNvSpPr>
                <p:nvPr/>
              </p:nvSpPr>
              <p:spPr bwMode="auto">
                <a:xfrm>
                  <a:off x="3504" y="2357"/>
                  <a:ext cx="187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b="1" i="1">
                      <a:latin typeface="Times New Roman" pitchFamily="18" charset="0"/>
                    </a:rPr>
                    <a:t>y</a:t>
                  </a:r>
                  <a:endParaRPr lang="el-GR" altLang="el-GR" sz="2400" b="1" i="1">
                    <a:latin typeface="Times New Roman" pitchFamily="18" charset="0"/>
                  </a:endParaRPr>
                </a:p>
              </p:txBody>
            </p:sp>
            <p:sp>
              <p:nvSpPr>
                <p:cNvPr id="4123" name="Line 84"/>
                <p:cNvSpPr>
                  <a:spLocks noChangeShapeType="1"/>
                </p:cNvSpPr>
                <p:nvPr/>
              </p:nvSpPr>
              <p:spPr bwMode="auto">
                <a:xfrm flipH="1">
                  <a:off x="3648" y="3168"/>
                  <a:ext cx="72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124" name="Line 91"/>
                <p:cNvSpPr>
                  <a:spLocks noChangeShapeType="1"/>
                </p:cNvSpPr>
                <p:nvPr/>
              </p:nvSpPr>
              <p:spPr bwMode="auto">
                <a:xfrm flipH="1">
                  <a:off x="3696" y="3264"/>
                  <a:ext cx="67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125" name="Line 92"/>
                <p:cNvSpPr>
                  <a:spLocks noChangeShapeType="1"/>
                </p:cNvSpPr>
                <p:nvPr/>
              </p:nvSpPr>
              <p:spPr bwMode="auto">
                <a:xfrm>
                  <a:off x="4032" y="3269"/>
                  <a:ext cx="1" cy="81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126" name="Text Box 89"/>
                <p:cNvSpPr txBox="1">
                  <a:spLocks noChangeArrowheads="1"/>
                </p:cNvSpPr>
                <p:nvPr/>
              </p:nvSpPr>
              <p:spPr bwMode="auto">
                <a:xfrm>
                  <a:off x="4368" y="3120"/>
                  <a:ext cx="192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000" b="1" i="1">
                      <a:latin typeface="Times New Roman" pitchFamily="18" charset="0"/>
                    </a:rPr>
                    <a:t>dy</a:t>
                  </a:r>
                  <a:endParaRPr lang="el-GR" altLang="el-GR" sz="2000" b="1" i="1">
                    <a:latin typeface="Times New Roman" pitchFamily="18" charset="0"/>
                  </a:endParaRPr>
                </a:p>
              </p:txBody>
            </p:sp>
            <p:sp>
              <p:nvSpPr>
                <p:cNvPr id="4127" name="Oval 82"/>
                <p:cNvSpPr>
                  <a:spLocks noChangeArrowheads="1"/>
                </p:cNvSpPr>
                <p:nvPr/>
              </p:nvSpPr>
              <p:spPr bwMode="auto">
                <a:xfrm>
                  <a:off x="3984" y="3216"/>
                  <a:ext cx="96" cy="96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4128" name="Freeform 78"/>
                <p:cNvSpPr>
                  <a:spLocks/>
                </p:cNvSpPr>
                <p:nvPr/>
              </p:nvSpPr>
              <p:spPr bwMode="auto">
                <a:xfrm>
                  <a:off x="3691" y="2453"/>
                  <a:ext cx="1792" cy="1632"/>
                </a:xfrm>
                <a:custGeom>
                  <a:avLst/>
                  <a:gdLst>
                    <a:gd name="T0" fmla="*/ 0 w 2304"/>
                    <a:gd name="T1" fmla="*/ 0 h 1632"/>
                    <a:gd name="T2" fmla="*/ 0 w 2304"/>
                    <a:gd name="T3" fmla="*/ 1632 h 1632"/>
                    <a:gd name="T4" fmla="*/ 187 w 2304"/>
                    <a:gd name="T5" fmla="*/ 1632 h 1632"/>
                    <a:gd name="T6" fmla="*/ 0 60000 65536"/>
                    <a:gd name="T7" fmla="*/ 0 60000 65536"/>
                    <a:gd name="T8" fmla="*/ 0 60000 65536"/>
                    <a:gd name="T9" fmla="*/ 0 w 2304"/>
                    <a:gd name="T10" fmla="*/ 0 h 1632"/>
                    <a:gd name="T11" fmla="*/ 2304 w 2304"/>
                    <a:gd name="T12" fmla="*/ 1632 h 1632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304" h="1632">
                      <a:moveTo>
                        <a:pt x="0" y="0"/>
                      </a:moveTo>
                      <a:lnTo>
                        <a:pt x="0" y="1632"/>
                      </a:lnTo>
                      <a:lnTo>
                        <a:pt x="2304" y="1632"/>
                      </a:lnTo>
                    </a:path>
                  </a:pathLst>
                </a:custGeom>
                <a:noFill/>
                <a:ln w="2857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129" name="Text Box 85"/>
                <p:cNvSpPr txBox="1">
                  <a:spLocks noChangeArrowheads="1"/>
                </p:cNvSpPr>
                <p:nvPr/>
              </p:nvSpPr>
              <p:spPr bwMode="auto">
                <a:xfrm>
                  <a:off x="3072" y="3024"/>
                  <a:ext cx="576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000" b="1" i="1">
                      <a:latin typeface="Times New Roman" pitchFamily="18" charset="0"/>
                    </a:rPr>
                    <a:t>f</a:t>
                  </a:r>
                  <a:r>
                    <a:rPr lang="en-US" altLang="el-GR" sz="2000" b="1">
                      <a:latin typeface="Times New Roman" pitchFamily="18" charset="0"/>
                    </a:rPr>
                    <a:t>(</a:t>
                  </a:r>
                  <a:r>
                    <a:rPr lang="en-US" altLang="el-GR" sz="2000" b="1" i="1">
                      <a:latin typeface="Times New Roman" pitchFamily="18" charset="0"/>
                    </a:rPr>
                    <a:t>x+dx</a:t>
                  </a:r>
                  <a:r>
                    <a:rPr lang="en-US" altLang="el-GR" sz="2000" b="1">
                      <a:latin typeface="Times New Roman" pitchFamily="18" charset="0"/>
                    </a:rPr>
                    <a:t>)</a:t>
                  </a:r>
                  <a:endParaRPr lang="el-GR" altLang="el-GR" sz="2000" b="1">
                    <a:latin typeface="Times New Roman" pitchFamily="18" charset="0"/>
                  </a:endParaRPr>
                </a:p>
              </p:txBody>
            </p:sp>
            <p:sp>
              <p:nvSpPr>
                <p:cNvPr id="4130" name="Line 86"/>
                <p:cNvSpPr>
                  <a:spLocks noChangeShapeType="1"/>
                </p:cNvSpPr>
                <p:nvPr/>
              </p:nvSpPr>
              <p:spPr bwMode="auto">
                <a:xfrm>
                  <a:off x="4080" y="3120"/>
                  <a:ext cx="1" cy="1013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131" name="Text Box 93"/>
                <p:cNvSpPr txBox="1">
                  <a:spLocks noChangeArrowheads="1"/>
                </p:cNvSpPr>
                <p:nvPr/>
              </p:nvSpPr>
              <p:spPr bwMode="auto">
                <a:xfrm>
                  <a:off x="3984" y="4085"/>
                  <a:ext cx="192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000" b="1" i="1">
                      <a:latin typeface="Times New Roman" pitchFamily="18" charset="0"/>
                    </a:rPr>
                    <a:t>dx</a:t>
                  </a:r>
                  <a:endParaRPr lang="el-GR" altLang="el-GR" sz="2000" b="1" i="1">
                    <a:latin typeface="Times New Roman" pitchFamily="18" charset="0"/>
                  </a:endParaRPr>
                </a:p>
              </p:txBody>
            </p:sp>
            <p:sp>
              <p:nvSpPr>
                <p:cNvPr id="4132" name="Text Box 94"/>
                <p:cNvSpPr txBox="1">
                  <a:spLocks noChangeArrowheads="1"/>
                </p:cNvSpPr>
                <p:nvPr/>
              </p:nvSpPr>
              <p:spPr bwMode="auto">
                <a:xfrm>
                  <a:off x="3360" y="3216"/>
                  <a:ext cx="288" cy="1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000" b="1" i="1">
                      <a:latin typeface="Times New Roman" pitchFamily="18" charset="0"/>
                    </a:rPr>
                    <a:t>f</a:t>
                  </a:r>
                  <a:r>
                    <a:rPr lang="en-US" altLang="el-GR" sz="2000" b="1">
                      <a:latin typeface="Times New Roman" pitchFamily="18" charset="0"/>
                    </a:rPr>
                    <a:t>(</a:t>
                  </a:r>
                  <a:r>
                    <a:rPr lang="en-US" altLang="el-GR" sz="2000" b="1" i="1">
                      <a:latin typeface="Times New Roman" pitchFamily="18" charset="0"/>
                    </a:rPr>
                    <a:t>x</a:t>
                  </a:r>
                  <a:r>
                    <a:rPr lang="en-US" altLang="el-GR" sz="2000" b="1">
                      <a:latin typeface="Times New Roman" pitchFamily="18" charset="0"/>
                    </a:rPr>
                    <a:t>)</a:t>
                  </a:r>
                  <a:endParaRPr lang="el-GR" altLang="el-GR" sz="2000" b="1">
                    <a:latin typeface="Times New Roman" pitchFamily="18" charset="0"/>
                  </a:endParaRPr>
                </a:p>
              </p:txBody>
            </p:sp>
            <p:sp>
              <p:nvSpPr>
                <p:cNvPr id="4133" name="Oval 83"/>
                <p:cNvSpPr>
                  <a:spLocks noChangeArrowheads="1"/>
                </p:cNvSpPr>
                <p:nvPr/>
              </p:nvSpPr>
              <p:spPr bwMode="auto">
                <a:xfrm>
                  <a:off x="4032" y="3120"/>
                  <a:ext cx="96" cy="96"/>
                </a:xfrm>
                <a:prstGeom prst="ellipse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FontTx/>
                    <a:buNone/>
                  </a:pPr>
                  <a:endParaRPr lang="el-GR" altLang="el-GR" sz="1800"/>
                </a:p>
              </p:txBody>
            </p:sp>
            <p:sp>
              <p:nvSpPr>
                <p:cNvPr id="4134" name="Line 88"/>
                <p:cNvSpPr>
                  <a:spLocks noChangeShapeType="1"/>
                </p:cNvSpPr>
                <p:nvPr/>
              </p:nvSpPr>
              <p:spPr bwMode="auto">
                <a:xfrm flipV="1">
                  <a:off x="3792" y="2400"/>
                  <a:ext cx="816" cy="120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4135" name="Text Box 79"/>
                <p:cNvSpPr txBox="1">
                  <a:spLocks noChangeArrowheads="1"/>
                </p:cNvSpPr>
                <p:nvPr/>
              </p:nvSpPr>
              <p:spPr bwMode="auto">
                <a:xfrm>
                  <a:off x="5371" y="4037"/>
                  <a:ext cx="149" cy="2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algn="l"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charset="0"/>
                    </a:defRPr>
                  </a:lvl1pPr>
                  <a:lvl2pPr marL="742950" indent="-285750" algn="l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charset="0"/>
                    </a:defRPr>
                  </a:lvl2pPr>
                  <a:lvl3pPr marL="1143000" indent="-228600" algn="l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charset="0"/>
                    </a:defRPr>
                  </a:lvl3pPr>
                  <a:lvl4pPr marL="1600200" indent="-228600" algn="l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4pPr>
                  <a:lvl5pPr marL="2057400" indent="-228600" algn="l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charset="0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l-GR" sz="2400" b="1" i="1">
                      <a:latin typeface="Times New Roman" pitchFamily="18" charset="0"/>
                    </a:rPr>
                    <a:t>x</a:t>
                  </a:r>
                  <a:endParaRPr lang="el-GR" altLang="el-GR" sz="2400" b="1" i="1">
                    <a:latin typeface="Times New Roman" pitchFamily="18" charset="0"/>
                  </a:endParaRPr>
                </a:p>
              </p:txBody>
            </p:sp>
          </p:grpSp>
        </p:grpSp>
      </p:grpSp>
      <p:grpSp>
        <p:nvGrpSpPr>
          <p:cNvPr id="10" name="Group 116"/>
          <p:cNvGrpSpPr>
            <a:grpSpLocks/>
          </p:cNvGrpSpPr>
          <p:nvPr/>
        </p:nvGrpSpPr>
        <p:grpSpPr bwMode="auto">
          <a:xfrm>
            <a:off x="1295400" y="4419600"/>
            <a:ext cx="3081338" cy="1387475"/>
            <a:chOff x="816" y="2784"/>
            <a:chExt cx="1941" cy="874"/>
          </a:xfrm>
        </p:grpSpPr>
        <p:sp>
          <p:nvSpPr>
            <p:cNvPr id="4116" name="Freeform 12"/>
            <p:cNvSpPr>
              <a:spLocks/>
            </p:cNvSpPr>
            <p:nvPr/>
          </p:nvSpPr>
          <p:spPr bwMode="auto">
            <a:xfrm>
              <a:off x="816" y="2832"/>
              <a:ext cx="1392" cy="826"/>
            </a:xfrm>
            <a:custGeom>
              <a:avLst/>
              <a:gdLst>
                <a:gd name="T0" fmla="*/ 0 w 1591"/>
                <a:gd name="T1" fmla="*/ 826 h 826"/>
                <a:gd name="T2" fmla="*/ 26 w 1591"/>
                <a:gd name="T3" fmla="*/ 515 h 826"/>
                <a:gd name="T4" fmla="*/ 91 w 1591"/>
                <a:gd name="T5" fmla="*/ 222 h 826"/>
                <a:gd name="T6" fmla="*/ 175 w 1591"/>
                <a:gd name="T7" fmla="*/ 67 h 826"/>
                <a:gd name="T8" fmla="*/ 303 w 1591"/>
                <a:gd name="T9" fmla="*/ 3 h 826"/>
                <a:gd name="T10" fmla="*/ 419 w 1591"/>
                <a:gd name="T11" fmla="*/ 49 h 8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91"/>
                <a:gd name="T19" fmla="*/ 0 h 826"/>
                <a:gd name="T20" fmla="*/ 1591 w 1591"/>
                <a:gd name="T21" fmla="*/ 826 h 8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91" h="826">
                  <a:moveTo>
                    <a:pt x="0" y="826"/>
                  </a:moveTo>
                  <a:cubicBezTo>
                    <a:pt x="17" y="774"/>
                    <a:pt x="43" y="616"/>
                    <a:pt x="101" y="515"/>
                  </a:cubicBezTo>
                  <a:cubicBezTo>
                    <a:pt x="159" y="414"/>
                    <a:pt x="253" y="297"/>
                    <a:pt x="347" y="222"/>
                  </a:cubicBezTo>
                  <a:cubicBezTo>
                    <a:pt x="441" y="147"/>
                    <a:pt x="533" y="104"/>
                    <a:pt x="667" y="67"/>
                  </a:cubicBezTo>
                  <a:cubicBezTo>
                    <a:pt x="801" y="30"/>
                    <a:pt x="998" y="6"/>
                    <a:pt x="1152" y="3"/>
                  </a:cubicBezTo>
                  <a:cubicBezTo>
                    <a:pt x="1306" y="0"/>
                    <a:pt x="1500" y="40"/>
                    <a:pt x="1591" y="49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4117" name="Rectangle 115"/>
            <p:cNvSpPr>
              <a:spLocks noChangeArrowheads="1"/>
            </p:cNvSpPr>
            <p:nvPr/>
          </p:nvSpPr>
          <p:spPr bwMode="auto">
            <a:xfrm>
              <a:off x="2160" y="2784"/>
              <a:ext cx="59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y = f</a:t>
              </a:r>
              <a:r>
                <a:rPr lang="en-US" altLang="el-GR" sz="2000" b="1">
                  <a:latin typeface="Times New Roman" pitchFamily="18" charset="0"/>
                </a:rPr>
                <a:t>(</a:t>
              </a:r>
              <a:r>
                <a:rPr lang="en-US" altLang="el-GR" sz="2000" b="1" i="1">
                  <a:latin typeface="Times New Roman" pitchFamily="18" charset="0"/>
                </a:rPr>
                <a:t>x</a:t>
              </a:r>
              <a:r>
                <a:rPr lang="en-US" altLang="el-GR" sz="2000" b="1">
                  <a:latin typeface="Times New Roman" pitchFamily="18" charset="0"/>
                </a:rPr>
                <a:t>)</a:t>
              </a:r>
              <a:endParaRPr lang="el-GR" altLang="el-GR" sz="2000" b="1">
                <a:latin typeface="Times New Roman" pitchFamily="18" charset="0"/>
              </a:endParaRPr>
            </a:p>
          </p:txBody>
        </p:sp>
      </p:grpSp>
      <p:sp>
        <p:nvSpPr>
          <p:cNvPr id="100469" name="Rectangle 117"/>
          <p:cNvSpPr>
            <a:spLocks noChangeArrowheads="1"/>
          </p:cNvSpPr>
          <p:nvPr/>
        </p:nvSpPr>
        <p:spPr bwMode="auto">
          <a:xfrm>
            <a:off x="8196263" y="4191000"/>
            <a:ext cx="9477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l-GR" sz="2000" b="1" i="1">
                <a:latin typeface="Times New Roman" pitchFamily="18" charset="0"/>
              </a:rPr>
              <a:t>y = f</a:t>
            </a:r>
            <a:r>
              <a:rPr lang="en-US" altLang="el-GR" sz="2000" b="1">
                <a:latin typeface="Times New Roman" pitchFamily="18" charset="0"/>
              </a:rPr>
              <a:t>(</a:t>
            </a:r>
            <a:r>
              <a:rPr lang="en-US" altLang="el-GR" sz="2000" b="1" i="1">
                <a:latin typeface="Times New Roman" pitchFamily="18" charset="0"/>
              </a:rPr>
              <a:t>x</a:t>
            </a:r>
            <a:r>
              <a:rPr lang="en-US" altLang="el-GR" sz="2000" b="1">
                <a:latin typeface="Times New Roman" pitchFamily="18" charset="0"/>
              </a:rPr>
              <a:t>)</a:t>
            </a:r>
            <a:endParaRPr lang="el-GR" altLang="el-GR" sz="2000" b="1">
              <a:latin typeface="Times New Roman" pitchFamily="18" charset="0"/>
            </a:endParaRPr>
          </a:p>
        </p:txBody>
      </p:sp>
      <p:sp>
        <p:nvSpPr>
          <p:cNvPr id="70" name="Text Box 6"/>
          <p:cNvSpPr txBox="1">
            <a:spLocks noChangeArrowheads="1"/>
          </p:cNvSpPr>
          <p:nvPr/>
        </p:nvSpPr>
        <p:spPr bwMode="auto">
          <a:xfrm>
            <a:off x="35496" y="3131676"/>
            <a:ext cx="910850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dirty="0"/>
              <a:t>Γραφική  Ερμηνεία της  Παραγώγου Συνάρτησης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183674" y="1966192"/>
                <a:ext cx="1420774" cy="69275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l-GR" sz="2400" b="1" i="0" smtClean="0">
                                  <a:latin typeface="Cambria Math" panose="02040503050406030204" pitchFamily="18" charset="0"/>
                                </a:rPr>
                                <m:t>𝚫</m:t>
                              </m:r>
                              <m:r>
                                <a:rPr lang="en-US" sz="2400" b="1" i="0" smtClean="0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l-GR" sz="2400" b="1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sz="2400" b="1">
                                  <a:latin typeface="Cambria Math" panose="02040503050406030204" pitchFamily="18" charset="0"/>
                                </a:rPr>
                                <m:t>𝚫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num>
                            <m:den>
                              <m:r>
                                <a:rPr lang="el-GR" sz="2400" b="1">
                                  <a:latin typeface="Cambria Math" panose="02040503050406030204" pitchFamily="18" charset="0"/>
                                </a:rPr>
                                <m:t>𝚫</m:t>
                              </m:r>
                              <m:r>
                                <a:rPr lang="en-US" sz="24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el-GR" sz="20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3674" y="1966192"/>
                <a:ext cx="1420774" cy="6927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00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00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0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00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7" dur="500"/>
                                        <p:tgtEl>
                                          <p:spTgt spid="100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2" dur="500"/>
                                        <p:tgtEl>
                                          <p:spTgt spid="100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2" dur="500"/>
                                        <p:tgtEl>
                                          <p:spTgt spid="100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2" dur="500"/>
                                        <p:tgtEl>
                                          <p:spTgt spid="10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8" grpId="0" autoUpdateAnimBg="0"/>
      <p:bldP spid="100365" grpId="0" animBg="1"/>
      <p:bldP spid="100366" grpId="0" animBg="1"/>
      <p:bldP spid="100375" grpId="0" animBg="1"/>
      <p:bldP spid="100376" grpId="0" autoUpdateAnimBg="0"/>
      <p:bldP spid="100377" grpId="0" autoUpdateAnimBg="0"/>
      <p:bldP spid="100469" grpId="0" autoUpdateAnimBg="0"/>
      <p:bldP spid="70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752600" y="152400"/>
            <a:ext cx="525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800" b="1"/>
              <a:t>ΜΑΘΗΜΑΤΙΚΕΣ ΕΝΝΟΙΕΣ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1905000" y="838200"/>
            <a:ext cx="502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400" b="1"/>
              <a:t>ΠΑΡΑΓΩΓΟΣ  ΣΥΝΑΡΤΗΣΗΣ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04800" y="160020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1800" b="1"/>
              <a:t>ΠΑΡΑΓΩΓΟΣ ΣΥΝΑΡΤΗΣΗΣ  </a:t>
            </a:r>
            <a:r>
              <a:rPr lang="en-US" altLang="el-GR" sz="2800" b="1" i="1">
                <a:latin typeface="Times New Roman" pitchFamily="18" charset="0"/>
              </a:rPr>
              <a:t>y = f</a:t>
            </a:r>
            <a:r>
              <a:rPr lang="en-US" altLang="el-GR" sz="2800" b="1">
                <a:latin typeface="Times New Roman" pitchFamily="18" charset="0"/>
              </a:rPr>
              <a:t>(</a:t>
            </a:r>
            <a:r>
              <a:rPr lang="en-US" altLang="el-GR" sz="2800" b="1" i="1">
                <a:latin typeface="Times New Roman" pitchFamily="18" charset="0"/>
              </a:rPr>
              <a:t>x</a:t>
            </a:r>
            <a:r>
              <a:rPr lang="en-US" altLang="el-GR" sz="2800" b="1">
                <a:latin typeface="Times New Roman" pitchFamily="18" charset="0"/>
              </a:rPr>
              <a:t>)</a:t>
            </a:r>
            <a:r>
              <a:rPr lang="el-GR" altLang="el-GR" sz="1800" b="1"/>
              <a:t> :</a:t>
            </a:r>
          </a:p>
        </p:txBody>
      </p:sp>
      <p:sp>
        <p:nvSpPr>
          <p:cNvPr id="104454" name="Text Box 6"/>
          <p:cNvSpPr txBox="1">
            <a:spLocks noChangeArrowheads="1"/>
          </p:cNvSpPr>
          <p:nvPr/>
        </p:nvSpPr>
        <p:spPr bwMode="auto">
          <a:xfrm>
            <a:off x="0" y="2514600"/>
            <a:ext cx="3276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l-GR" altLang="el-GR" sz="1800" b="1"/>
              <a:t>ΜΑΘΜΑΤΙΚΗ ΕΡΜΗΝΕΙΑ ΠΑΡΑΓΩΓΟΥ:</a:t>
            </a:r>
          </a:p>
        </p:txBody>
      </p:sp>
      <p:sp>
        <p:nvSpPr>
          <p:cNvPr id="104473" name="Text Box 25"/>
          <p:cNvSpPr txBox="1">
            <a:spLocks noChangeArrowheads="1"/>
          </p:cNvSpPr>
          <p:nvPr/>
        </p:nvSpPr>
        <p:spPr bwMode="auto">
          <a:xfrm>
            <a:off x="3429000" y="2438400"/>
            <a:ext cx="44958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400" b="1" dirty="0">
                <a:latin typeface="Times New Roman" pitchFamily="18" charset="0"/>
              </a:rPr>
              <a:t>Είναι η κλίση </a:t>
            </a:r>
            <a:r>
              <a:rPr lang="en-US" altLang="el-GR" sz="2400" b="1" i="1" dirty="0">
                <a:latin typeface="Times New Roman" pitchFamily="18" charset="0"/>
              </a:rPr>
              <a:t>k</a:t>
            </a:r>
            <a:r>
              <a:rPr lang="el-GR" altLang="el-GR" sz="2400" b="1" i="1" dirty="0">
                <a:latin typeface="Times New Roman" pitchFamily="18" charset="0"/>
              </a:rPr>
              <a:t> της εφαπτομένης</a:t>
            </a:r>
            <a:r>
              <a:rPr lang="en-US" altLang="el-GR" sz="2400" b="1" i="1" dirty="0">
                <a:latin typeface="Times New Roman" pitchFamily="18" charset="0"/>
              </a:rPr>
              <a:t> </a:t>
            </a:r>
            <a:r>
              <a:rPr lang="el-GR" altLang="el-GR" sz="2400" b="1" i="1" dirty="0">
                <a:latin typeface="Times New Roman" pitchFamily="18" charset="0"/>
              </a:rPr>
              <a:t>γραμμής στο σημείο </a:t>
            </a:r>
            <a:r>
              <a:rPr lang="en-US" altLang="el-GR" sz="2400" b="1" i="1" dirty="0">
                <a:latin typeface="Times New Roman" pitchFamily="18" charset="0"/>
              </a:rPr>
              <a:t>x</a:t>
            </a:r>
            <a:endParaRPr lang="el-GR" altLang="el-GR" sz="2400" b="1" dirty="0">
              <a:latin typeface="Times New Roman" pitchFamily="18" charset="0"/>
            </a:endParaRPr>
          </a:p>
        </p:txBody>
      </p:sp>
      <p:graphicFrame>
        <p:nvGraphicFramePr>
          <p:cNvPr id="163840" name="Object 2048"/>
          <p:cNvGraphicFramePr>
            <a:graphicFrameLocks noChangeAspect="1"/>
          </p:cNvGraphicFramePr>
          <p:nvPr/>
        </p:nvGraphicFramePr>
        <p:xfrm>
          <a:off x="4953000" y="1447800"/>
          <a:ext cx="190023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Εξίσωση" r:id="rId3" imgW="774364" imgH="380835" progId="Equation.3">
                  <p:embed/>
                </p:oleObj>
              </mc:Choice>
              <mc:Fallback>
                <p:oleObj name="Εξίσωση" r:id="rId3" imgW="774364" imgH="380835" progId="Equation.3">
                  <p:embed/>
                  <p:pic>
                    <p:nvPicPr>
                      <p:cNvPr id="0" name="Object 20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447800"/>
                        <a:ext cx="1900238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1143000" y="3733800"/>
            <a:ext cx="3387725" cy="3124200"/>
            <a:chOff x="720" y="2352"/>
            <a:chExt cx="2134" cy="1968"/>
          </a:xfrm>
        </p:grpSpPr>
        <p:sp>
          <p:nvSpPr>
            <p:cNvPr id="5129" name="Freeform 30"/>
            <p:cNvSpPr>
              <a:spLocks/>
            </p:cNvSpPr>
            <p:nvPr/>
          </p:nvSpPr>
          <p:spPr bwMode="auto">
            <a:xfrm>
              <a:off x="1104" y="2832"/>
              <a:ext cx="1392" cy="826"/>
            </a:xfrm>
            <a:custGeom>
              <a:avLst/>
              <a:gdLst>
                <a:gd name="T0" fmla="*/ 0 w 1591"/>
                <a:gd name="T1" fmla="*/ 826 h 826"/>
                <a:gd name="T2" fmla="*/ 26 w 1591"/>
                <a:gd name="T3" fmla="*/ 515 h 826"/>
                <a:gd name="T4" fmla="*/ 91 w 1591"/>
                <a:gd name="T5" fmla="*/ 222 h 826"/>
                <a:gd name="T6" fmla="*/ 175 w 1591"/>
                <a:gd name="T7" fmla="*/ 67 h 826"/>
                <a:gd name="T8" fmla="*/ 303 w 1591"/>
                <a:gd name="T9" fmla="*/ 3 h 826"/>
                <a:gd name="T10" fmla="*/ 419 w 1591"/>
                <a:gd name="T11" fmla="*/ 49 h 8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91"/>
                <a:gd name="T19" fmla="*/ 0 h 826"/>
                <a:gd name="T20" fmla="*/ 1591 w 1591"/>
                <a:gd name="T21" fmla="*/ 826 h 8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91" h="826">
                  <a:moveTo>
                    <a:pt x="0" y="826"/>
                  </a:moveTo>
                  <a:cubicBezTo>
                    <a:pt x="17" y="774"/>
                    <a:pt x="43" y="616"/>
                    <a:pt x="101" y="515"/>
                  </a:cubicBezTo>
                  <a:cubicBezTo>
                    <a:pt x="159" y="414"/>
                    <a:pt x="253" y="297"/>
                    <a:pt x="347" y="222"/>
                  </a:cubicBezTo>
                  <a:cubicBezTo>
                    <a:pt x="441" y="147"/>
                    <a:pt x="533" y="104"/>
                    <a:pt x="667" y="67"/>
                  </a:cubicBezTo>
                  <a:cubicBezTo>
                    <a:pt x="801" y="30"/>
                    <a:pt x="998" y="6"/>
                    <a:pt x="1152" y="3"/>
                  </a:cubicBezTo>
                  <a:cubicBezTo>
                    <a:pt x="1306" y="0"/>
                    <a:pt x="1500" y="40"/>
                    <a:pt x="1591" y="49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130" name="Text Box 32"/>
            <p:cNvSpPr txBox="1">
              <a:spLocks noChangeArrowheads="1"/>
            </p:cNvSpPr>
            <p:nvPr/>
          </p:nvSpPr>
          <p:spPr bwMode="auto">
            <a:xfrm>
              <a:off x="720" y="2352"/>
              <a:ext cx="18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y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  <p:sp>
          <p:nvSpPr>
            <p:cNvPr id="5131" name="Line 33"/>
            <p:cNvSpPr>
              <a:spLocks noChangeShapeType="1"/>
            </p:cNvSpPr>
            <p:nvPr/>
          </p:nvSpPr>
          <p:spPr bwMode="auto">
            <a:xfrm flipH="1">
              <a:off x="864" y="3163"/>
              <a:ext cx="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132" name="Line 35"/>
            <p:cNvSpPr>
              <a:spLocks noChangeShapeType="1"/>
            </p:cNvSpPr>
            <p:nvPr/>
          </p:nvSpPr>
          <p:spPr bwMode="auto">
            <a:xfrm>
              <a:off x="1296" y="3072"/>
              <a:ext cx="1" cy="10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133" name="Freeform 38"/>
            <p:cNvSpPr>
              <a:spLocks/>
            </p:cNvSpPr>
            <p:nvPr/>
          </p:nvSpPr>
          <p:spPr bwMode="auto">
            <a:xfrm>
              <a:off x="907" y="2448"/>
              <a:ext cx="1792" cy="1632"/>
            </a:xfrm>
            <a:custGeom>
              <a:avLst/>
              <a:gdLst>
                <a:gd name="T0" fmla="*/ 0 w 2304"/>
                <a:gd name="T1" fmla="*/ 0 h 1632"/>
                <a:gd name="T2" fmla="*/ 0 w 2304"/>
                <a:gd name="T3" fmla="*/ 1632 h 1632"/>
                <a:gd name="T4" fmla="*/ 187 w 2304"/>
                <a:gd name="T5" fmla="*/ 1632 h 1632"/>
                <a:gd name="T6" fmla="*/ 0 60000 65536"/>
                <a:gd name="T7" fmla="*/ 0 60000 65536"/>
                <a:gd name="T8" fmla="*/ 0 60000 65536"/>
                <a:gd name="T9" fmla="*/ 0 w 2304"/>
                <a:gd name="T10" fmla="*/ 0 h 1632"/>
                <a:gd name="T11" fmla="*/ 2304 w 2304"/>
                <a:gd name="T12" fmla="*/ 1632 h 16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04" h="1632">
                  <a:moveTo>
                    <a:pt x="0" y="0"/>
                  </a:moveTo>
                  <a:lnTo>
                    <a:pt x="0" y="1632"/>
                  </a:lnTo>
                  <a:lnTo>
                    <a:pt x="2304" y="163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134" name="Text Box 41"/>
            <p:cNvSpPr txBox="1">
              <a:spLocks noChangeArrowheads="1"/>
            </p:cNvSpPr>
            <p:nvPr/>
          </p:nvSpPr>
          <p:spPr bwMode="auto">
            <a:xfrm>
              <a:off x="1200" y="408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x</a:t>
              </a:r>
              <a:endParaRPr lang="el-GR" altLang="el-GR" sz="2000" b="1" i="1">
                <a:latin typeface="Times New Roman" pitchFamily="18" charset="0"/>
              </a:endParaRPr>
            </a:p>
          </p:txBody>
        </p:sp>
        <p:sp>
          <p:nvSpPr>
            <p:cNvPr id="5135" name="Oval 43"/>
            <p:cNvSpPr>
              <a:spLocks noChangeArrowheads="1"/>
            </p:cNvSpPr>
            <p:nvPr/>
          </p:nvSpPr>
          <p:spPr bwMode="auto">
            <a:xfrm>
              <a:off x="1248" y="312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1800"/>
            </a:p>
          </p:txBody>
        </p:sp>
        <p:sp>
          <p:nvSpPr>
            <p:cNvPr id="5136" name="Line 44"/>
            <p:cNvSpPr>
              <a:spLocks noChangeShapeType="1"/>
            </p:cNvSpPr>
            <p:nvPr/>
          </p:nvSpPr>
          <p:spPr bwMode="auto">
            <a:xfrm flipV="1">
              <a:off x="960" y="2448"/>
              <a:ext cx="864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5137" name="Text Box 45"/>
            <p:cNvSpPr txBox="1">
              <a:spLocks noChangeArrowheads="1"/>
            </p:cNvSpPr>
            <p:nvPr/>
          </p:nvSpPr>
          <p:spPr bwMode="auto">
            <a:xfrm>
              <a:off x="2587" y="4032"/>
              <a:ext cx="1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x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  <p:sp>
          <p:nvSpPr>
            <p:cNvPr id="5138" name="Rectangle 48"/>
            <p:cNvSpPr>
              <a:spLocks noChangeArrowheads="1"/>
            </p:cNvSpPr>
            <p:nvPr/>
          </p:nvSpPr>
          <p:spPr bwMode="auto">
            <a:xfrm>
              <a:off x="2257" y="2511"/>
              <a:ext cx="59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y = f</a:t>
              </a:r>
              <a:r>
                <a:rPr lang="en-US" altLang="el-GR" sz="2000" b="1">
                  <a:latin typeface="Times New Roman" pitchFamily="18" charset="0"/>
                </a:rPr>
                <a:t>(</a:t>
              </a:r>
              <a:r>
                <a:rPr lang="en-US" altLang="el-GR" sz="2000" b="1" i="1">
                  <a:latin typeface="Times New Roman" pitchFamily="18" charset="0"/>
                </a:rPr>
                <a:t>x</a:t>
              </a:r>
              <a:r>
                <a:rPr lang="en-US" altLang="el-GR" sz="2000" b="1">
                  <a:latin typeface="Times New Roman" pitchFamily="18" charset="0"/>
                </a:rPr>
                <a:t>)</a:t>
              </a:r>
              <a:endParaRPr lang="el-GR" altLang="el-GR" sz="20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63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0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04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4" grpId="0" autoUpdateAnimBg="0"/>
      <p:bldP spid="10447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752600" y="152400"/>
            <a:ext cx="525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800" b="1" dirty="0"/>
              <a:t>ΜΑΘΗΜΑΤΙΚΕΣ ΕΝΝΟΙΕΣ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905000" y="838200"/>
            <a:ext cx="502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400" b="1" dirty="0"/>
              <a:t>ΠΑΡΑΓΩΓΟΣ  ΣΥΝΑΡΤΗΣΗΣ</a:t>
            </a:r>
          </a:p>
        </p:txBody>
      </p:sp>
      <p:sp>
        <p:nvSpPr>
          <p:cNvPr id="105478" name="Text Box 6"/>
          <p:cNvSpPr txBox="1">
            <a:spLocks noChangeArrowheads="1"/>
          </p:cNvSpPr>
          <p:nvPr/>
        </p:nvSpPr>
        <p:spPr bwMode="auto">
          <a:xfrm>
            <a:off x="0" y="2667000"/>
            <a:ext cx="2209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el-GR" altLang="el-GR" sz="1800" b="1"/>
              <a:t>ΦΥΣΙΚΗ ΕΡΜΗΝΕΙΑ ΠΑΡΑΓΩΓΟΥ:</a:t>
            </a:r>
          </a:p>
        </p:txBody>
      </p:sp>
      <p:sp>
        <p:nvSpPr>
          <p:cNvPr id="105497" name="Text Box 25"/>
          <p:cNvSpPr txBox="1">
            <a:spLocks noChangeArrowheads="1"/>
          </p:cNvSpPr>
          <p:nvPr/>
        </p:nvSpPr>
        <p:spPr bwMode="auto">
          <a:xfrm>
            <a:off x="2667000" y="2514600"/>
            <a:ext cx="57912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</a:rPr>
              <a:t>Ο στιγμιαίος «ρυθμός» μεταβολής ενός μεγέθους σε σχέση με κάποιο άλλο μέγεθος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latin typeface="Times New Roman" pitchFamily="18" charset="0"/>
              </a:rPr>
              <a:t>(όχι απαραίτητα το χρόνο).</a:t>
            </a:r>
          </a:p>
        </p:txBody>
      </p:sp>
      <p:sp>
        <p:nvSpPr>
          <p:cNvPr id="6150" name="Text Box 27"/>
          <p:cNvSpPr txBox="1">
            <a:spLocks noChangeArrowheads="1"/>
          </p:cNvSpPr>
          <p:nvPr/>
        </p:nvSpPr>
        <p:spPr bwMode="auto">
          <a:xfrm>
            <a:off x="304800" y="1600200"/>
            <a:ext cx="4572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1800" b="1"/>
              <a:t>ΠΑΡΑΓΩΓΟΣ ΣΥΝΑΡΤΗΣΗΣ  </a:t>
            </a:r>
            <a:r>
              <a:rPr lang="en-US" altLang="el-GR" sz="2800" b="1" i="1">
                <a:latin typeface="Times New Roman" pitchFamily="18" charset="0"/>
              </a:rPr>
              <a:t>y = f</a:t>
            </a:r>
            <a:r>
              <a:rPr lang="en-US" altLang="el-GR" sz="2800" b="1">
                <a:latin typeface="Times New Roman" pitchFamily="18" charset="0"/>
              </a:rPr>
              <a:t>(</a:t>
            </a:r>
            <a:r>
              <a:rPr lang="en-US" altLang="el-GR" sz="2800" b="1" i="1">
                <a:latin typeface="Times New Roman" pitchFamily="18" charset="0"/>
              </a:rPr>
              <a:t>x</a:t>
            </a:r>
            <a:r>
              <a:rPr lang="en-US" altLang="el-GR" sz="2800" b="1">
                <a:latin typeface="Times New Roman" pitchFamily="18" charset="0"/>
              </a:rPr>
              <a:t>)</a:t>
            </a:r>
            <a:r>
              <a:rPr lang="el-GR" altLang="el-GR" sz="1800" b="1"/>
              <a:t> :</a:t>
            </a:r>
          </a:p>
        </p:txBody>
      </p:sp>
      <p:graphicFrame>
        <p:nvGraphicFramePr>
          <p:cNvPr id="6151" name="Object 1024"/>
          <p:cNvGraphicFramePr>
            <a:graphicFrameLocks noChangeAspect="1"/>
          </p:cNvGraphicFramePr>
          <p:nvPr/>
        </p:nvGraphicFramePr>
        <p:xfrm>
          <a:off x="4953000" y="1447800"/>
          <a:ext cx="1900238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4" name="Εξίσωση" r:id="rId3" imgW="774364" imgH="380835" progId="Equation.3">
                  <p:embed/>
                </p:oleObj>
              </mc:Choice>
              <mc:Fallback>
                <p:oleObj name="Εξίσωση" r:id="rId3" imgW="774364" imgH="380835" progId="Equation.3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447800"/>
                        <a:ext cx="1900238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52" name="Group 30"/>
          <p:cNvGrpSpPr>
            <a:grpSpLocks/>
          </p:cNvGrpSpPr>
          <p:nvPr/>
        </p:nvGrpSpPr>
        <p:grpSpPr bwMode="auto">
          <a:xfrm>
            <a:off x="1143000" y="3733800"/>
            <a:ext cx="3387725" cy="3124200"/>
            <a:chOff x="720" y="2352"/>
            <a:chExt cx="2134" cy="1968"/>
          </a:xfrm>
        </p:grpSpPr>
        <p:sp>
          <p:nvSpPr>
            <p:cNvPr id="6153" name="Freeform 31"/>
            <p:cNvSpPr>
              <a:spLocks/>
            </p:cNvSpPr>
            <p:nvPr/>
          </p:nvSpPr>
          <p:spPr bwMode="auto">
            <a:xfrm>
              <a:off x="1104" y="2832"/>
              <a:ext cx="1392" cy="826"/>
            </a:xfrm>
            <a:custGeom>
              <a:avLst/>
              <a:gdLst>
                <a:gd name="T0" fmla="*/ 0 w 1591"/>
                <a:gd name="T1" fmla="*/ 826 h 826"/>
                <a:gd name="T2" fmla="*/ 26 w 1591"/>
                <a:gd name="T3" fmla="*/ 515 h 826"/>
                <a:gd name="T4" fmla="*/ 91 w 1591"/>
                <a:gd name="T5" fmla="*/ 222 h 826"/>
                <a:gd name="T6" fmla="*/ 175 w 1591"/>
                <a:gd name="T7" fmla="*/ 67 h 826"/>
                <a:gd name="T8" fmla="*/ 303 w 1591"/>
                <a:gd name="T9" fmla="*/ 3 h 826"/>
                <a:gd name="T10" fmla="*/ 419 w 1591"/>
                <a:gd name="T11" fmla="*/ 49 h 82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591"/>
                <a:gd name="T19" fmla="*/ 0 h 826"/>
                <a:gd name="T20" fmla="*/ 1591 w 1591"/>
                <a:gd name="T21" fmla="*/ 826 h 82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591" h="826">
                  <a:moveTo>
                    <a:pt x="0" y="826"/>
                  </a:moveTo>
                  <a:cubicBezTo>
                    <a:pt x="17" y="774"/>
                    <a:pt x="43" y="616"/>
                    <a:pt x="101" y="515"/>
                  </a:cubicBezTo>
                  <a:cubicBezTo>
                    <a:pt x="159" y="414"/>
                    <a:pt x="253" y="297"/>
                    <a:pt x="347" y="222"/>
                  </a:cubicBezTo>
                  <a:cubicBezTo>
                    <a:pt x="441" y="147"/>
                    <a:pt x="533" y="104"/>
                    <a:pt x="667" y="67"/>
                  </a:cubicBezTo>
                  <a:cubicBezTo>
                    <a:pt x="801" y="30"/>
                    <a:pt x="998" y="6"/>
                    <a:pt x="1152" y="3"/>
                  </a:cubicBezTo>
                  <a:cubicBezTo>
                    <a:pt x="1306" y="0"/>
                    <a:pt x="1500" y="40"/>
                    <a:pt x="1591" y="49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154" name="Text Box 32"/>
            <p:cNvSpPr txBox="1">
              <a:spLocks noChangeArrowheads="1"/>
            </p:cNvSpPr>
            <p:nvPr/>
          </p:nvSpPr>
          <p:spPr bwMode="auto">
            <a:xfrm>
              <a:off x="720" y="2352"/>
              <a:ext cx="18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y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  <p:sp>
          <p:nvSpPr>
            <p:cNvPr id="6155" name="Line 33"/>
            <p:cNvSpPr>
              <a:spLocks noChangeShapeType="1"/>
            </p:cNvSpPr>
            <p:nvPr/>
          </p:nvSpPr>
          <p:spPr bwMode="auto">
            <a:xfrm flipH="1">
              <a:off x="864" y="3163"/>
              <a:ext cx="7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156" name="Line 34"/>
            <p:cNvSpPr>
              <a:spLocks noChangeShapeType="1"/>
            </p:cNvSpPr>
            <p:nvPr/>
          </p:nvSpPr>
          <p:spPr bwMode="auto">
            <a:xfrm>
              <a:off x="1296" y="3072"/>
              <a:ext cx="1" cy="100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157" name="Freeform 35"/>
            <p:cNvSpPr>
              <a:spLocks/>
            </p:cNvSpPr>
            <p:nvPr/>
          </p:nvSpPr>
          <p:spPr bwMode="auto">
            <a:xfrm>
              <a:off x="907" y="2448"/>
              <a:ext cx="1792" cy="1632"/>
            </a:xfrm>
            <a:custGeom>
              <a:avLst/>
              <a:gdLst>
                <a:gd name="T0" fmla="*/ 0 w 2304"/>
                <a:gd name="T1" fmla="*/ 0 h 1632"/>
                <a:gd name="T2" fmla="*/ 0 w 2304"/>
                <a:gd name="T3" fmla="*/ 1632 h 1632"/>
                <a:gd name="T4" fmla="*/ 187 w 2304"/>
                <a:gd name="T5" fmla="*/ 1632 h 1632"/>
                <a:gd name="T6" fmla="*/ 0 60000 65536"/>
                <a:gd name="T7" fmla="*/ 0 60000 65536"/>
                <a:gd name="T8" fmla="*/ 0 60000 65536"/>
                <a:gd name="T9" fmla="*/ 0 w 2304"/>
                <a:gd name="T10" fmla="*/ 0 h 1632"/>
                <a:gd name="T11" fmla="*/ 2304 w 2304"/>
                <a:gd name="T12" fmla="*/ 1632 h 16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304" h="1632">
                  <a:moveTo>
                    <a:pt x="0" y="0"/>
                  </a:moveTo>
                  <a:lnTo>
                    <a:pt x="0" y="1632"/>
                  </a:lnTo>
                  <a:lnTo>
                    <a:pt x="2304" y="163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158" name="Text Box 36"/>
            <p:cNvSpPr txBox="1">
              <a:spLocks noChangeArrowheads="1"/>
            </p:cNvSpPr>
            <p:nvPr/>
          </p:nvSpPr>
          <p:spPr bwMode="auto">
            <a:xfrm>
              <a:off x="1200" y="4080"/>
              <a:ext cx="192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x</a:t>
              </a:r>
              <a:endParaRPr lang="el-GR" altLang="el-GR" sz="2000" b="1" i="1">
                <a:latin typeface="Times New Roman" pitchFamily="18" charset="0"/>
              </a:endParaRPr>
            </a:p>
          </p:txBody>
        </p:sp>
        <p:sp>
          <p:nvSpPr>
            <p:cNvPr id="6159" name="Oval 37"/>
            <p:cNvSpPr>
              <a:spLocks noChangeArrowheads="1"/>
            </p:cNvSpPr>
            <p:nvPr/>
          </p:nvSpPr>
          <p:spPr bwMode="auto">
            <a:xfrm>
              <a:off x="1248" y="3120"/>
              <a:ext cx="96" cy="96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1800"/>
            </a:p>
          </p:txBody>
        </p:sp>
        <p:sp>
          <p:nvSpPr>
            <p:cNvPr id="6160" name="Line 38"/>
            <p:cNvSpPr>
              <a:spLocks noChangeShapeType="1"/>
            </p:cNvSpPr>
            <p:nvPr/>
          </p:nvSpPr>
          <p:spPr bwMode="auto">
            <a:xfrm flipV="1">
              <a:off x="960" y="2448"/>
              <a:ext cx="864" cy="115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6161" name="Text Box 39"/>
            <p:cNvSpPr txBox="1">
              <a:spLocks noChangeArrowheads="1"/>
            </p:cNvSpPr>
            <p:nvPr/>
          </p:nvSpPr>
          <p:spPr bwMode="auto">
            <a:xfrm>
              <a:off x="2587" y="4032"/>
              <a:ext cx="14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l-GR" sz="2400" b="1" i="1">
                  <a:latin typeface="Times New Roman" pitchFamily="18" charset="0"/>
                </a:rPr>
                <a:t>x</a:t>
              </a:r>
              <a:endParaRPr lang="el-GR" altLang="el-GR" sz="2400" b="1" i="1">
                <a:latin typeface="Times New Roman" pitchFamily="18" charset="0"/>
              </a:endParaRPr>
            </a:p>
          </p:txBody>
        </p:sp>
        <p:sp>
          <p:nvSpPr>
            <p:cNvPr id="6162" name="Rectangle 40"/>
            <p:cNvSpPr>
              <a:spLocks noChangeArrowheads="1"/>
            </p:cNvSpPr>
            <p:nvPr/>
          </p:nvSpPr>
          <p:spPr bwMode="auto">
            <a:xfrm>
              <a:off x="2257" y="2511"/>
              <a:ext cx="597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000" b="1" i="1">
                  <a:latin typeface="Times New Roman" pitchFamily="18" charset="0"/>
                </a:rPr>
                <a:t>y = f</a:t>
              </a:r>
              <a:r>
                <a:rPr lang="en-US" altLang="el-GR" sz="2000" b="1">
                  <a:latin typeface="Times New Roman" pitchFamily="18" charset="0"/>
                </a:rPr>
                <a:t>(</a:t>
              </a:r>
              <a:r>
                <a:rPr lang="en-US" altLang="el-GR" sz="2000" b="1" i="1">
                  <a:latin typeface="Times New Roman" pitchFamily="18" charset="0"/>
                </a:rPr>
                <a:t>x</a:t>
              </a:r>
              <a:r>
                <a:rPr lang="en-US" altLang="el-GR" sz="2000" b="1">
                  <a:latin typeface="Times New Roman" pitchFamily="18" charset="0"/>
                </a:rPr>
                <a:t>)</a:t>
              </a:r>
              <a:endParaRPr lang="el-GR" altLang="el-GR" sz="20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5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5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8" grpId="0" autoUpdateAnimBg="0"/>
      <p:bldP spid="10549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027"/>
          <p:cNvSpPr txBox="1">
            <a:spLocks noChangeArrowheads="1"/>
          </p:cNvSpPr>
          <p:nvPr/>
        </p:nvSpPr>
        <p:spPr bwMode="auto">
          <a:xfrm>
            <a:off x="1752600" y="152400"/>
            <a:ext cx="525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800" b="1" dirty="0"/>
              <a:t>ΜΑΘΗΜΑΤΙΚΕΣ ΕΝΝΟΙΕΣ</a:t>
            </a:r>
          </a:p>
        </p:txBody>
      </p:sp>
      <p:sp>
        <p:nvSpPr>
          <p:cNvPr id="7171" name="Text Box 1028"/>
          <p:cNvSpPr txBox="1">
            <a:spLocks noChangeArrowheads="1"/>
          </p:cNvSpPr>
          <p:nvPr/>
        </p:nvSpPr>
        <p:spPr bwMode="auto">
          <a:xfrm>
            <a:off x="1905000" y="838200"/>
            <a:ext cx="50292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400" b="1" dirty="0"/>
              <a:t>ΠΑΡΑΓΩΓΟΣ  ΣΥΝΑΡΤΗΣΗΣ</a:t>
            </a:r>
          </a:p>
        </p:txBody>
      </p:sp>
      <p:grpSp>
        <p:nvGrpSpPr>
          <p:cNvPr id="2" name="Group 1076"/>
          <p:cNvGrpSpPr>
            <a:grpSpLocks/>
          </p:cNvGrpSpPr>
          <p:nvPr/>
        </p:nvGrpSpPr>
        <p:grpSpPr bwMode="auto">
          <a:xfrm>
            <a:off x="685800" y="2133600"/>
            <a:ext cx="3808413" cy="4724400"/>
            <a:chOff x="432" y="1344"/>
            <a:chExt cx="2399" cy="2976"/>
          </a:xfrm>
        </p:grpSpPr>
        <p:sp>
          <p:nvSpPr>
            <p:cNvPr id="7189" name="Text Box 1029"/>
            <p:cNvSpPr txBox="1">
              <a:spLocks noChangeArrowheads="1"/>
            </p:cNvSpPr>
            <p:nvPr/>
          </p:nvSpPr>
          <p:spPr bwMode="auto">
            <a:xfrm>
              <a:off x="528" y="1344"/>
              <a:ext cx="17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1800" b="1"/>
                <a:t>ΣΥΝΑΡΤΗΣΗ</a:t>
              </a:r>
              <a:r>
                <a:rPr lang="en-US" altLang="el-GR" sz="1800" b="1"/>
                <a:t> </a:t>
              </a:r>
              <a:r>
                <a:rPr lang="en-US" altLang="el-GR" sz="2800" b="1" i="1">
                  <a:latin typeface="Times New Roman" pitchFamily="18" charset="0"/>
                </a:rPr>
                <a:t>s = f</a:t>
              </a:r>
              <a:r>
                <a:rPr lang="en-US" altLang="el-GR" sz="2800" b="1">
                  <a:latin typeface="Times New Roman" pitchFamily="18" charset="0"/>
                </a:rPr>
                <a:t>(</a:t>
              </a:r>
              <a:r>
                <a:rPr lang="en-US" altLang="el-GR" sz="2800" b="1" i="1">
                  <a:latin typeface="Times New Roman" pitchFamily="18" charset="0"/>
                </a:rPr>
                <a:t>t</a:t>
              </a:r>
              <a:r>
                <a:rPr lang="en-US" altLang="el-GR" sz="2800" b="1">
                  <a:latin typeface="Times New Roman" pitchFamily="18" charset="0"/>
                </a:rPr>
                <a:t>)</a:t>
              </a:r>
              <a:r>
                <a:rPr lang="en-US" altLang="el-GR" sz="1800" b="1"/>
                <a:t> </a:t>
              </a:r>
              <a:r>
                <a:rPr lang="el-GR" altLang="el-GR" sz="1800" b="1"/>
                <a:t>:</a:t>
              </a:r>
            </a:p>
          </p:txBody>
        </p:sp>
        <p:graphicFrame>
          <p:nvGraphicFramePr>
            <p:cNvPr id="7190" name="Object 2049"/>
            <p:cNvGraphicFramePr>
              <a:graphicFrameLocks noChangeAspect="1"/>
            </p:cNvGraphicFramePr>
            <p:nvPr/>
          </p:nvGraphicFramePr>
          <p:xfrm>
            <a:off x="480" y="1680"/>
            <a:ext cx="1638" cy="5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87" name="Εξίσωση" r:id="rId3" imgW="1002865" imgH="355446" progId="Equation.3">
                    <p:embed/>
                  </p:oleObj>
                </mc:Choice>
                <mc:Fallback>
                  <p:oleObj name="Εξίσωση" r:id="rId3" imgW="1002865" imgH="355446" progId="Equation.3">
                    <p:embed/>
                    <p:pic>
                      <p:nvPicPr>
                        <p:cNvPr id="0" name="Object 20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" y="1680"/>
                          <a:ext cx="1638" cy="5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191" name="Group 1073"/>
            <p:cNvGrpSpPr>
              <a:grpSpLocks/>
            </p:cNvGrpSpPr>
            <p:nvPr/>
          </p:nvGrpSpPr>
          <p:grpSpPr bwMode="auto">
            <a:xfrm>
              <a:off x="432" y="2352"/>
              <a:ext cx="2399" cy="1968"/>
              <a:chOff x="432" y="2352"/>
              <a:chExt cx="2399" cy="1968"/>
            </a:xfrm>
          </p:grpSpPr>
          <p:sp>
            <p:nvSpPr>
              <p:cNvPr id="7192" name="Freeform 1048"/>
              <p:cNvSpPr>
                <a:spLocks/>
              </p:cNvSpPr>
              <p:nvPr/>
            </p:nvSpPr>
            <p:spPr bwMode="auto">
              <a:xfrm>
                <a:off x="1104" y="2832"/>
                <a:ext cx="1392" cy="826"/>
              </a:xfrm>
              <a:custGeom>
                <a:avLst/>
                <a:gdLst>
                  <a:gd name="T0" fmla="*/ 0 w 1591"/>
                  <a:gd name="T1" fmla="*/ 826 h 826"/>
                  <a:gd name="T2" fmla="*/ 26 w 1591"/>
                  <a:gd name="T3" fmla="*/ 515 h 826"/>
                  <a:gd name="T4" fmla="*/ 91 w 1591"/>
                  <a:gd name="T5" fmla="*/ 222 h 826"/>
                  <a:gd name="T6" fmla="*/ 175 w 1591"/>
                  <a:gd name="T7" fmla="*/ 67 h 826"/>
                  <a:gd name="T8" fmla="*/ 303 w 1591"/>
                  <a:gd name="T9" fmla="*/ 3 h 826"/>
                  <a:gd name="T10" fmla="*/ 419 w 1591"/>
                  <a:gd name="T11" fmla="*/ 49 h 82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591"/>
                  <a:gd name="T19" fmla="*/ 0 h 826"/>
                  <a:gd name="T20" fmla="*/ 1591 w 1591"/>
                  <a:gd name="T21" fmla="*/ 826 h 82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591" h="826">
                    <a:moveTo>
                      <a:pt x="0" y="826"/>
                    </a:moveTo>
                    <a:cubicBezTo>
                      <a:pt x="17" y="774"/>
                      <a:pt x="43" y="616"/>
                      <a:pt x="101" y="515"/>
                    </a:cubicBezTo>
                    <a:cubicBezTo>
                      <a:pt x="159" y="414"/>
                      <a:pt x="253" y="297"/>
                      <a:pt x="347" y="222"/>
                    </a:cubicBezTo>
                    <a:cubicBezTo>
                      <a:pt x="441" y="147"/>
                      <a:pt x="533" y="104"/>
                      <a:pt x="667" y="67"/>
                    </a:cubicBezTo>
                    <a:cubicBezTo>
                      <a:pt x="801" y="30"/>
                      <a:pt x="998" y="6"/>
                      <a:pt x="1152" y="3"/>
                    </a:cubicBezTo>
                    <a:cubicBezTo>
                      <a:pt x="1306" y="0"/>
                      <a:pt x="1500" y="40"/>
                      <a:pt x="1591" y="49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193" name="Text Box 1049"/>
              <p:cNvSpPr txBox="1">
                <a:spLocks noChangeArrowheads="1"/>
              </p:cNvSpPr>
              <p:nvPr/>
            </p:nvSpPr>
            <p:spPr bwMode="auto">
              <a:xfrm>
                <a:off x="720" y="2352"/>
                <a:ext cx="18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b="1" i="1">
                    <a:latin typeface="Times New Roman" pitchFamily="18" charset="0"/>
                  </a:rPr>
                  <a:t>s</a:t>
                </a:r>
                <a:endParaRPr lang="el-GR" altLang="el-GR" sz="2400" b="1" i="1">
                  <a:latin typeface="Times New Roman" pitchFamily="18" charset="0"/>
                </a:endParaRPr>
              </a:p>
            </p:txBody>
          </p:sp>
          <p:sp>
            <p:nvSpPr>
              <p:cNvPr id="7194" name="Line 1050"/>
              <p:cNvSpPr>
                <a:spLocks noChangeShapeType="1"/>
              </p:cNvSpPr>
              <p:nvPr/>
            </p:nvSpPr>
            <p:spPr bwMode="auto">
              <a:xfrm flipH="1">
                <a:off x="864" y="3163"/>
                <a:ext cx="7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195" name="Line 1051"/>
              <p:cNvSpPr>
                <a:spLocks noChangeShapeType="1"/>
              </p:cNvSpPr>
              <p:nvPr/>
            </p:nvSpPr>
            <p:spPr bwMode="auto">
              <a:xfrm>
                <a:off x="1296" y="3072"/>
                <a:ext cx="1" cy="100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196" name="Freeform 1052"/>
              <p:cNvSpPr>
                <a:spLocks/>
              </p:cNvSpPr>
              <p:nvPr/>
            </p:nvSpPr>
            <p:spPr bwMode="auto">
              <a:xfrm>
                <a:off x="907" y="2448"/>
                <a:ext cx="1792" cy="1632"/>
              </a:xfrm>
              <a:custGeom>
                <a:avLst/>
                <a:gdLst>
                  <a:gd name="T0" fmla="*/ 0 w 2304"/>
                  <a:gd name="T1" fmla="*/ 0 h 1632"/>
                  <a:gd name="T2" fmla="*/ 0 w 2304"/>
                  <a:gd name="T3" fmla="*/ 1632 h 1632"/>
                  <a:gd name="T4" fmla="*/ 187 w 2304"/>
                  <a:gd name="T5" fmla="*/ 1632 h 1632"/>
                  <a:gd name="T6" fmla="*/ 0 60000 65536"/>
                  <a:gd name="T7" fmla="*/ 0 60000 65536"/>
                  <a:gd name="T8" fmla="*/ 0 60000 65536"/>
                  <a:gd name="T9" fmla="*/ 0 w 2304"/>
                  <a:gd name="T10" fmla="*/ 0 h 1632"/>
                  <a:gd name="T11" fmla="*/ 2304 w 2304"/>
                  <a:gd name="T12" fmla="*/ 1632 h 16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304" h="1632">
                    <a:moveTo>
                      <a:pt x="0" y="0"/>
                    </a:moveTo>
                    <a:lnTo>
                      <a:pt x="0" y="1632"/>
                    </a:lnTo>
                    <a:lnTo>
                      <a:pt x="2304" y="1632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197" name="Text Box 1053"/>
              <p:cNvSpPr txBox="1">
                <a:spLocks noChangeArrowheads="1"/>
              </p:cNvSpPr>
              <p:nvPr/>
            </p:nvSpPr>
            <p:spPr bwMode="auto">
              <a:xfrm>
                <a:off x="1200" y="408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000" b="1" i="1">
                    <a:latin typeface="Times New Roman" pitchFamily="18" charset="0"/>
                  </a:rPr>
                  <a:t>t</a:t>
                </a:r>
                <a:endParaRPr lang="el-GR" altLang="el-GR" sz="2000" b="1" i="1">
                  <a:latin typeface="Times New Roman" pitchFamily="18" charset="0"/>
                </a:endParaRPr>
              </a:p>
            </p:txBody>
          </p:sp>
          <p:sp>
            <p:nvSpPr>
              <p:cNvPr id="7198" name="Oval 1054"/>
              <p:cNvSpPr>
                <a:spLocks noChangeArrowheads="1"/>
              </p:cNvSpPr>
              <p:nvPr/>
            </p:nvSpPr>
            <p:spPr bwMode="auto">
              <a:xfrm>
                <a:off x="1248" y="3120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7199" name="Line 1055"/>
              <p:cNvSpPr>
                <a:spLocks noChangeShapeType="1"/>
              </p:cNvSpPr>
              <p:nvPr/>
            </p:nvSpPr>
            <p:spPr bwMode="auto">
              <a:xfrm flipV="1">
                <a:off x="960" y="2448"/>
                <a:ext cx="864" cy="115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200" name="Text Box 1056"/>
              <p:cNvSpPr txBox="1">
                <a:spLocks noChangeArrowheads="1"/>
              </p:cNvSpPr>
              <p:nvPr/>
            </p:nvSpPr>
            <p:spPr bwMode="auto">
              <a:xfrm>
                <a:off x="2587" y="4032"/>
                <a:ext cx="14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b="1" i="1">
                    <a:latin typeface="Times New Roman" pitchFamily="18" charset="0"/>
                  </a:rPr>
                  <a:t>t</a:t>
                </a:r>
                <a:endParaRPr lang="el-GR" altLang="el-GR" sz="2400" b="1" i="1">
                  <a:latin typeface="Times New Roman" pitchFamily="18" charset="0"/>
                </a:endParaRPr>
              </a:p>
            </p:txBody>
          </p:sp>
          <p:sp>
            <p:nvSpPr>
              <p:cNvPr id="7201" name="Rectangle 1057"/>
              <p:cNvSpPr>
                <a:spLocks noChangeArrowheads="1"/>
              </p:cNvSpPr>
              <p:nvPr/>
            </p:nvSpPr>
            <p:spPr bwMode="auto">
              <a:xfrm>
                <a:off x="2279" y="2511"/>
                <a:ext cx="55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000" b="1" i="1">
                    <a:latin typeface="Times New Roman" pitchFamily="18" charset="0"/>
                  </a:rPr>
                  <a:t>s = f</a:t>
                </a:r>
                <a:r>
                  <a:rPr lang="en-US" altLang="el-GR" sz="2000" b="1">
                    <a:latin typeface="Times New Roman" pitchFamily="18" charset="0"/>
                  </a:rPr>
                  <a:t>(</a:t>
                </a:r>
                <a:r>
                  <a:rPr lang="en-US" altLang="el-GR" sz="2000" b="1" i="1">
                    <a:latin typeface="Times New Roman" pitchFamily="18" charset="0"/>
                  </a:rPr>
                  <a:t>t</a:t>
                </a:r>
                <a:r>
                  <a:rPr lang="en-US" altLang="el-GR" sz="2000" b="1">
                    <a:latin typeface="Times New Roman" pitchFamily="18" charset="0"/>
                  </a:rPr>
                  <a:t>)</a:t>
                </a:r>
                <a:endParaRPr lang="el-GR" altLang="el-GR" sz="2000" b="1">
                  <a:latin typeface="Times New Roman" pitchFamily="18" charset="0"/>
                </a:endParaRPr>
              </a:p>
            </p:txBody>
          </p:sp>
          <p:sp>
            <p:nvSpPr>
              <p:cNvPr id="7202" name="Rectangle 1058"/>
              <p:cNvSpPr>
                <a:spLocks noChangeArrowheads="1"/>
              </p:cNvSpPr>
              <p:nvPr/>
            </p:nvSpPr>
            <p:spPr bwMode="auto">
              <a:xfrm>
                <a:off x="432" y="3072"/>
                <a:ext cx="436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l-GR" sz="2000" b="1" i="1">
                    <a:latin typeface="Times New Roman" pitchFamily="18" charset="0"/>
                  </a:rPr>
                  <a:t>s = f</a:t>
                </a:r>
                <a:r>
                  <a:rPr lang="en-US" altLang="el-GR" sz="2000" b="1">
                    <a:latin typeface="Times New Roman" pitchFamily="18" charset="0"/>
                  </a:rPr>
                  <a:t>(</a:t>
                </a:r>
                <a:r>
                  <a:rPr lang="en-US" altLang="el-GR" sz="2000" b="1" i="1">
                    <a:latin typeface="Times New Roman" pitchFamily="18" charset="0"/>
                  </a:rPr>
                  <a:t>t</a:t>
                </a:r>
                <a:r>
                  <a:rPr lang="en-US" altLang="el-GR" sz="2000" b="1">
                    <a:latin typeface="Times New Roman" pitchFamily="18" charset="0"/>
                  </a:rPr>
                  <a:t>)</a:t>
                </a:r>
                <a:endParaRPr lang="el-GR" altLang="el-GR" sz="2000" b="1">
                  <a:latin typeface="Times New Roman" pitchFamily="18" charset="0"/>
                </a:endParaRPr>
              </a:p>
            </p:txBody>
          </p:sp>
        </p:grpSp>
      </p:grpSp>
      <p:sp>
        <p:nvSpPr>
          <p:cNvPr id="7173" name="Text Box 1059"/>
          <p:cNvSpPr txBox="1">
            <a:spLocks noChangeArrowheads="1"/>
          </p:cNvSpPr>
          <p:nvPr/>
        </p:nvSpPr>
        <p:spPr bwMode="auto">
          <a:xfrm>
            <a:off x="1981200" y="1447800"/>
            <a:ext cx="51816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dirty="0"/>
              <a:t>ΠΑΡΑΔΕΙΓΜΑΤΑ ΠΑΡΑΓΩΓΟΥ:</a:t>
            </a:r>
          </a:p>
        </p:txBody>
      </p:sp>
      <p:grpSp>
        <p:nvGrpSpPr>
          <p:cNvPr id="4" name="Group 1077"/>
          <p:cNvGrpSpPr>
            <a:grpSpLocks/>
          </p:cNvGrpSpPr>
          <p:nvPr/>
        </p:nvGrpSpPr>
        <p:grpSpPr bwMode="auto">
          <a:xfrm>
            <a:off x="5168900" y="2133600"/>
            <a:ext cx="3987800" cy="4724400"/>
            <a:chOff x="3256" y="1344"/>
            <a:chExt cx="2512" cy="2976"/>
          </a:xfrm>
        </p:grpSpPr>
        <p:sp>
          <p:nvSpPr>
            <p:cNvPr id="7175" name="Text Box 1060"/>
            <p:cNvSpPr txBox="1">
              <a:spLocks noChangeArrowheads="1"/>
            </p:cNvSpPr>
            <p:nvPr/>
          </p:nvSpPr>
          <p:spPr bwMode="auto">
            <a:xfrm>
              <a:off x="3696" y="1344"/>
              <a:ext cx="177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l-GR" altLang="el-GR" sz="1800" b="1"/>
                <a:t>ΣΥΝΑΡΤΗΣΗ</a:t>
              </a:r>
              <a:r>
                <a:rPr lang="en-US" altLang="el-GR" sz="1800" b="1"/>
                <a:t> </a:t>
              </a:r>
              <a:r>
                <a:rPr lang="el-GR" altLang="el-GR" sz="2800" b="1" i="1">
                  <a:latin typeface="Times New Roman" pitchFamily="18" charset="0"/>
                </a:rPr>
                <a:t>υ</a:t>
              </a:r>
              <a:r>
                <a:rPr lang="en-US" altLang="el-GR" sz="2800" b="1" i="1">
                  <a:latin typeface="Times New Roman" pitchFamily="18" charset="0"/>
                </a:rPr>
                <a:t> = f</a:t>
              </a:r>
              <a:r>
                <a:rPr lang="en-US" altLang="el-GR" sz="2800" b="1">
                  <a:latin typeface="Times New Roman" pitchFamily="18" charset="0"/>
                </a:rPr>
                <a:t>(</a:t>
              </a:r>
              <a:r>
                <a:rPr lang="en-US" altLang="el-GR" sz="2800" b="1" i="1">
                  <a:latin typeface="Times New Roman" pitchFamily="18" charset="0"/>
                </a:rPr>
                <a:t>t</a:t>
              </a:r>
              <a:r>
                <a:rPr lang="en-US" altLang="el-GR" sz="2800" b="1">
                  <a:latin typeface="Times New Roman" pitchFamily="18" charset="0"/>
                </a:rPr>
                <a:t>)</a:t>
              </a:r>
              <a:r>
                <a:rPr lang="en-US" altLang="el-GR" sz="1800" b="1"/>
                <a:t> </a:t>
              </a:r>
              <a:r>
                <a:rPr lang="el-GR" altLang="el-GR" sz="1800" b="1"/>
                <a:t>:</a:t>
              </a:r>
            </a:p>
          </p:txBody>
        </p:sp>
        <p:graphicFrame>
          <p:nvGraphicFramePr>
            <p:cNvPr id="7176" name="Object 2048"/>
            <p:cNvGraphicFramePr>
              <a:graphicFrameLocks noChangeAspect="1"/>
            </p:cNvGraphicFramePr>
            <p:nvPr/>
          </p:nvGraphicFramePr>
          <p:xfrm>
            <a:off x="3648" y="1680"/>
            <a:ext cx="1825" cy="5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88" name="Εξίσωση" r:id="rId5" imgW="1117115" imgH="355446" progId="Equation.3">
                    <p:embed/>
                  </p:oleObj>
                </mc:Choice>
                <mc:Fallback>
                  <p:oleObj name="Εξίσωση" r:id="rId5" imgW="1117115" imgH="355446" progId="Equation.3">
                    <p:embed/>
                    <p:pic>
                      <p:nvPicPr>
                        <p:cNvPr id="0" name="Object 20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48" y="1680"/>
                          <a:ext cx="1825" cy="5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7177" name="Group 1075"/>
            <p:cNvGrpSpPr>
              <a:grpSpLocks/>
            </p:cNvGrpSpPr>
            <p:nvPr/>
          </p:nvGrpSpPr>
          <p:grpSpPr bwMode="auto">
            <a:xfrm>
              <a:off x="3256" y="2352"/>
              <a:ext cx="2512" cy="1968"/>
              <a:chOff x="3256" y="2352"/>
              <a:chExt cx="2512" cy="1968"/>
            </a:xfrm>
          </p:grpSpPr>
          <p:sp>
            <p:nvSpPr>
              <p:cNvPr id="7178" name="Freeform 1063"/>
              <p:cNvSpPr>
                <a:spLocks/>
              </p:cNvSpPr>
              <p:nvPr/>
            </p:nvSpPr>
            <p:spPr bwMode="auto">
              <a:xfrm>
                <a:off x="4033" y="2832"/>
                <a:ext cx="1392" cy="826"/>
              </a:xfrm>
              <a:custGeom>
                <a:avLst/>
                <a:gdLst>
                  <a:gd name="T0" fmla="*/ 0 w 1591"/>
                  <a:gd name="T1" fmla="*/ 826 h 826"/>
                  <a:gd name="T2" fmla="*/ 26 w 1591"/>
                  <a:gd name="T3" fmla="*/ 515 h 826"/>
                  <a:gd name="T4" fmla="*/ 91 w 1591"/>
                  <a:gd name="T5" fmla="*/ 222 h 826"/>
                  <a:gd name="T6" fmla="*/ 175 w 1591"/>
                  <a:gd name="T7" fmla="*/ 67 h 826"/>
                  <a:gd name="T8" fmla="*/ 303 w 1591"/>
                  <a:gd name="T9" fmla="*/ 3 h 826"/>
                  <a:gd name="T10" fmla="*/ 419 w 1591"/>
                  <a:gd name="T11" fmla="*/ 49 h 82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591"/>
                  <a:gd name="T19" fmla="*/ 0 h 826"/>
                  <a:gd name="T20" fmla="*/ 1591 w 1591"/>
                  <a:gd name="T21" fmla="*/ 826 h 82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1591" h="826">
                    <a:moveTo>
                      <a:pt x="0" y="826"/>
                    </a:moveTo>
                    <a:cubicBezTo>
                      <a:pt x="17" y="774"/>
                      <a:pt x="43" y="616"/>
                      <a:pt x="101" y="515"/>
                    </a:cubicBezTo>
                    <a:cubicBezTo>
                      <a:pt x="159" y="414"/>
                      <a:pt x="253" y="297"/>
                      <a:pt x="347" y="222"/>
                    </a:cubicBezTo>
                    <a:cubicBezTo>
                      <a:pt x="441" y="147"/>
                      <a:pt x="533" y="104"/>
                      <a:pt x="667" y="67"/>
                    </a:cubicBezTo>
                    <a:cubicBezTo>
                      <a:pt x="801" y="30"/>
                      <a:pt x="998" y="6"/>
                      <a:pt x="1152" y="3"/>
                    </a:cubicBezTo>
                    <a:cubicBezTo>
                      <a:pt x="1306" y="0"/>
                      <a:pt x="1500" y="40"/>
                      <a:pt x="1591" y="49"/>
                    </a:cubicBez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179" name="Text Box 1064"/>
              <p:cNvSpPr txBox="1">
                <a:spLocks noChangeArrowheads="1"/>
              </p:cNvSpPr>
              <p:nvPr/>
            </p:nvSpPr>
            <p:spPr bwMode="auto">
              <a:xfrm>
                <a:off x="3649" y="2352"/>
                <a:ext cx="18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l-GR" altLang="el-GR" sz="2400" b="1" i="1">
                    <a:latin typeface="Times New Roman" pitchFamily="18" charset="0"/>
                  </a:rPr>
                  <a:t>υ</a:t>
                </a:r>
              </a:p>
            </p:txBody>
          </p:sp>
          <p:sp>
            <p:nvSpPr>
              <p:cNvPr id="7180" name="Line 1065"/>
              <p:cNvSpPr>
                <a:spLocks noChangeShapeType="1"/>
              </p:cNvSpPr>
              <p:nvPr/>
            </p:nvSpPr>
            <p:spPr bwMode="auto">
              <a:xfrm flipH="1">
                <a:off x="3793" y="3163"/>
                <a:ext cx="7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181" name="Line 1066"/>
              <p:cNvSpPr>
                <a:spLocks noChangeShapeType="1"/>
              </p:cNvSpPr>
              <p:nvPr/>
            </p:nvSpPr>
            <p:spPr bwMode="auto">
              <a:xfrm>
                <a:off x="4225" y="3072"/>
                <a:ext cx="1" cy="100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182" name="Freeform 1067"/>
              <p:cNvSpPr>
                <a:spLocks/>
              </p:cNvSpPr>
              <p:nvPr/>
            </p:nvSpPr>
            <p:spPr bwMode="auto">
              <a:xfrm>
                <a:off x="3836" y="2448"/>
                <a:ext cx="1792" cy="1632"/>
              </a:xfrm>
              <a:custGeom>
                <a:avLst/>
                <a:gdLst>
                  <a:gd name="T0" fmla="*/ 0 w 2304"/>
                  <a:gd name="T1" fmla="*/ 0 h 1632"/>
                  <a:gd name="T2" fmla="*/ 0 w 2304"/>
                  <a:gd name="T3" fmla="*/ 1632 h 1632"/>
                  <a:gd name="T4" fmla="*/ 187 w 2304"/>
                  <a:gd name="T5" fmla="*/ 1632 h 1632"/>
                  <a:gd name="T6" fmla="*/ 0 60000 65536"/>
                  <a:gd name="T7" fmla="*/ 0 60000 65536"/>
                  <a:gd name="T8" fmla="*/ 0 60000 65536"/>
                  <a:gd name="T9" fmla="*/ 0 w 2304"/>
                  <a:gd name="T10" fmla="*/ 0 h 1632"/>
                  <a:gd name="T11" fmla="*/ 2304 w 2304"/>
                  <a:gd name="T12" fmla="*/ 1632 h 163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304" h="1632">
                    <a:moveTo>
                      <a:pt x="0" y="0"/>
                    </a:moveTo>
                    <a:lnTo>
                      <a:pt x="0" y="1632"/>
                    </a:lnTo>
                    <a:lnTo>
                      <a:pt x="2304" y="1632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183" name="Text Box 1068"/>
              <p:cNvSpPr txBox="1">
                <a:spLocks noChangeArrowheads="1"/>
              </p:cNvSpPr>
              <p:nvPr/>
            </p:nvSpPr>
            <p:spPr bwMode="auto">
              <a:xfrm>
                <a:off x="4129" y="4080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000" b="1" i="1">
                    <a:latin typeface="Times New Roman" pitchFamily="18" charset="0"/>
                  </a:rPr>
                  <a:t>t</a:t>
                </a:r>
                <a:endParaRPr lang="el-GR" altLang="el-GR" sz="2000" b="1" i="1">
                  <a:latin typeface="Times New Roman" pitchFamily="18" charset="0"/>
                </a:endParaRPr>
              </a:p>
            </p:txBody>
          </p:sp>
          <p:sp>
            <p:nvSpPr>
              <p:cNvPr id="7184" name="Oval 1069"/>
              <p:cNvSpPr>
                <a:spLocks noChangeArrowheads="1"/>
              </p:cNvSpPr>
              <p:nvPr/>
            </p:nvSpPr>
            <p:spPr bwMode="auto">
              <a:xfrm>
                <a:off x="4177" y="3120"/>
                <a:ext cx="96" cy="96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l-GR" altLang="el-GR" sz="1800"/>
              </a:p>
            </p:txBody>
          </p:sp>
          <p:sp>
            <p:nvSpPr>
              <p:cNvPr id="7185" name="Line 1070"/>
              <p:cNvSpPr>
                <a:spLocks noChangeShapeType="1"/>
              </p:cNvSpPr>
              <p:nvPr/>
            </p:nvSpPr>
            <p:spPr bwMode="auto">
              <a:xfrm flipV="1">
                <a:off x="3889" y="2448"/>
                <a:ext cx="864" cy="115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7186" name="Text Box 1071"/>
              <p:cNvSpPr txBox="1">
                <a:spLocks noChangeArrowheads="1"/>
              </p:cNvSpPr>
              <p:nvPr/>
            </p:nvSpPr>
            <p:spPr bwMode="auto">
              <a:xfrm>
                <a:off x="5516" y="4032"/>
                <a:ext cx="149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l-GR" sz="2400" b="1" i="1">
                    <a:latin typeface="Times New Roman" pitchFamily="18" charset="0"/>
                  </a:rPr>
                  <a:t>t</a:t>
                </a:r>
                <a:endParaRPr lang="el-GR" altLang="el-GR" sz="2400" b="1" i="1">
                  <a:latin typeface="Times New Roman" pitchFamily="18" charset="0"/>
                </a:endParaRPr>
              </a:p>
            </p:txBody>
          </p:sp>
          <p:sp>
            <p:nvSpPr>
              <p:cNvPr id="7187" name="Rectangle 1072"/>
              <p:cNvSpPr>
                <a:spLocks noChangeArrowheads="1"/>
              </p:cNvSpPr>
              <p:nvPr/>
            </p:nvSpPr>
            <p:spPr bwMode="auto">
              <a:xfrm>
                <a:off x="5200" y="2511"/>
                <a:ext cx="56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>
                    <a:latin typeface="Times New Roman" pitchFamily="18" charset="0"/>
                  </a:rPr>
                  <a:t>υ</a:t>
                </a:r>
                <a:r>
                  <a:rPr lang="en-US" altLang="el-GR" sz="2000" b="1" i="1">
                    <a:latin typeface="Times New Roman" pitchFamily="18" charset="0"/>
                  </a:rPr>
                  <a:t> = f</a:t>
                </a:r>
                <a:r>
                  <a:rPr lang="en-US" altLang="el-GR" sz="2000" b="1">
                    <a:latin typeface="Times New Roman" pitchFamily="18" charset="0"/>
                  </a:rPr>
                  <a:t>(</a:t>
                </a:r>
                <a:r>
                  <a:rPr lang="en-US" altLang="el-GR" sz="2000" b="1" i="1">
                    <a:latin typeface="Times New Roman" pitchFamily="18" charset="0"/>
                  </a:rPr>
                  <a:t>t</a:t>
                </a:r>
                <a:r>
                  <a:rPr lang="en-US" altLang="el-GR" sz="2000" b="1">
                    <a:latin typeface="Times New Roman" pitchFamily="18" charset="0"/>
                  </a:rPr>
                  <a:t>)</a:t>
                </a:r>
                <a:endParaRPr lang="el-GR" altLang="el-GR" sz="2000" b="1">
                  <a:latin typeface="Times New Roman" pitchFamily="18" charset="0"/>
                </a:endParaRPr>
              </a:p>
            </p:txBody>
          </p:sp>
          <p:sp>
            <p:nvSpPr>
              <p:cNvPr id="7188" name="Rectangle 1074"/>
              <p:cNvSpPr>
                <a:spLocks noChangeArrowheads="1"/>
              </p:cNvSpPr>
              <p:nvPr/>
            </p:nvSpPr>
            <p:spPr bwMode="auto">
              <a:xfrm>
                <a:off x="3256" y="3024"/>
                <a:ext cx="56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algn="l"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algn="l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algn="l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algn="l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algn="l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el-GR" altLang="el-GR" sz="2000" b="1" i="1">
                    <a:latin typeface="Times New Roman" pitchFamily="18" charset="0"/>
                  </a:rPr>
                  <a:t>υ</a:t>
                </a:r>
                <a:r>
                  <a:rPr lang="en-US" altLang="el-GR" sz="2000" b="1" i="1">
                    <a:latin typeface="Times New Roman" pitchFamily="18" charset="0"/>
                  </a:rPr>
                  <a:t> = f</a:t>
                </a:r>
                <a:r>
                  <a:rPr lang="en-US" altLang="el-GR" sz="2000" b="1">
                    <a:latin typeface="Times New Roman" pitchFamily="18" charset="0"/>
                  </a:rPr>
                  <a:t>(</a:t>
                </a:r>
                <a:r>
                  <a:rPr lang="en-US" altLang="el-GR" sz="2000" b="1" i="1">
                    <a:latin typeface="Times New Roman" pitchFamily="18" charset="0"/>
                  </a:rPr>
                  <a:t>t</a:t>
                </a:r>
                <a:r>
                  <a:rPr lang="en-US" altLang="el-GR" sz="2000" b="1">
                    <a:latin typeface="Times New Roman" pitchFamily="18" charset="0"/>
                  </a:rPr>
                  <a:t>)</a:t>
                </a:r>
                <a:endParaRPr lang="el-GR" altLang="el-GR" sz="2000" b="1">
                  <a:latin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27"/>
          <p:cNvSpPr txBox="1">
            <a:spLocks noChangeArrowheads="1"/>
          </p:cNvSpPr>
          <p:nvPr/>
        </p:nvSpPr>
        <p:spPr bwMode="auto">
          <a:xfrm>
            <a:off x="1752600" y="152400"/>
            <a:ext cx="525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800" b="1" dirty="0"/>
              <a:t>ΜΑΘΗΜΑΤΙΚΕΣ ΕΝΝΟΙΕΣ</a:t>
            </a:r>
          </a:p>
        </p:txBody>
      </p:sp>
      <p:sp>
        <p:nvSpPr>
          <p:cNvPr id="4" name="Text Box 1059"/>
          <p:cNvSpPr txBox="1">
            <a:spLocks noChangeArrowheads="1"/>
          </p:cNvSpPr>
          <p:nvPr/>
        </p:nvSpPr>
        <p:spPr bwMode="auto">
          <a:xfrm>
            <a:off x="0" y="764704"/>
            <a:ext cx="903649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dirty="0"/>
              <a:t>ΠΑΡΑΔΕΙΓΜΑΤΑ ΠΑΡΑΓΩΓΟΥ ΓΝΩΣΤΩΝ ΣΥΝΑΡΤΗΣΕΩΝ: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51720" y="1401740"/>
                <a:ext cx="1758430" cy="5972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d>
                            <m:d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𝒏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sSup>
                        <m:sSup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el-GR" sz="2000" b="1" i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1720" y="1401740"/>
                <a:ext cx="1758430" cy="5972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156176" y="1379610"/>
                <a:ext cx="2088649" cy="59727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d>
                            <m:d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  <m:sSup>
                                <m:sSup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𝒏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l-GR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𝜶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</m:t>
                      </m:r>
                      <m:sSup>
                        <m:sSup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</m:oMath>
                  </m:oMathPara>
                </a14:m>
                <a:endParaRPr lang="el-GR" sz="2000" b="1" i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1379610"/>
                <a:ext cx="2088649" cy="59727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Ορθογώνιο 6"/>
              <p:cNvSpPr/>
              <p:nvPr/>
            </p:nvSpPr>
            <p:spPr>
              <a:xfrm>
                <a:off x="2041205" y="2390013"/>
                <a:ext cx="2530821" cy="8576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d>
                            <m:d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𝒂𝒙</m:t>
                                  </m:r>
                                </m:e>
                              </m:rad>
                            </m:e>
                          </m:d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𝒂𝒙</m:t>
                                  </m:r>
                                </m:e>
                              </m:d>
                            </m:e>
                            <m:sup>
                              <m:f>
                                <m:f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den>
                              </m:f>
                            </m:sup>
                          </m:sSup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7" name="Ορθογώνιο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41205" y="2390013"/>
                <a:ext cx="2530821" cy="85767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Ορθογώνιο 7"/>
              <p:cNvSpPr/>
              <p:nvPr/>
            </p:nvSpPr>
            <p:spPr>
              <a:xfrm>
                <a:off x="4327247" y="2577261"/>
                <a:ext cx="1807290" cy="6685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𝒂𝒙</m:t>
                              </m:r>
                            </m:e>
                          </m:d>
                        </m:e>
                        <m:sup>
                          <m:f>
                            <m:f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p>
                      </m:sSup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7247" y="2577261"/>
                <a:ext cx="1807290" cy="6685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Ορθογώνιο 8"/>
              <p:cNvSpPr/>
              <p:nvPr/>
            </p:nvSpPr>
            <p:spPr>
              <a:xfrm>
                <a:off x="7288697" y="2603579"/>
                <a:ext cx="883703" cy="6814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ad>
                            <m:radPr>
                              <m:degHide m:val="on"/>
                              <m:ctrlP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</m:t>
                              </m:r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9" name="Ορθογώνιο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88697" y="2603579"/>
                <a:ext cx="883703" cy="68140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79512" y="3901068"/>
                <a:ext cx="2272417" cy="5845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func>
                            <m:func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000" b="1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𝐬𝐢𝐧</m:t>
                              </m:r>
                            </m:fNam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𝒂𝒙</m:t>
                              </m:r>
                            </m:e>
                          </m:func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func>
                        <m:func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𝐜𝐨𝐬</m:t>
                          </m:r>
                        </m:fName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𝒂𝒙</m:t>
                          </m:r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901068"/>
                <a:ext cx="2272417" cy="58458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059832" y="3924536"/>
                <a:ext cx="2464777" cy="5845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func>
                            <m:func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sz="2000" b="1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𝐜𝐨𝐬</m:t>
                              </m:r>
                            </m:fNam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𝒂𝒙</m:t>
                              </m:r>
                            </m:e>
                          </m:func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func>
                        <m:func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𝒂𝒙</m:t>
                          </m:r>
                        </m:e>
                      </m:func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9832" y="3924536"/>
                <a:ext cx="2464777" cy="58458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106869" y="3924536"/>
                <a:ext cx="2190728" cy="5845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func>
                            <m:func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tan</m:t>
                              </m:r>
                            </m:fNam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𝒂𝒙</m:t>
                              </m:r>
                            </m:e>
                          </m:func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func>
                            <m:func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p>
                                <m:sSupPr>
                                  <m:ctrlP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1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𝐜𝐨𝐬</m:t>
                                  </m:r>
                                </m:e>
                                <m:sup>
                                  <m:r>
                                    <a:rPr lang="en-US" sz="2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fName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𝒂𝒙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6869" y="3924536"/>
                <a:ext cx="2190728" cy="58458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147900" y="5247731"/>
                <a:ext cx="1481431" cy="5913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sSup>
                            <m:sSup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𝒆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𝒂𝒙</m:t>
                              </m:r>
                            </m:sup>
                          </m:sSup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𝒅𝒙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𝒂</m:t>
                      </m:r>
                      <m:sSup>
                        <m:sSup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𝒂𝒙</m:t>
                          </m:r>
                        </m:sup>
                      </m:sSup>
                    </m:oMath>
                  </m:oMathPara>
                </a14:m>
                <a:endParaRPr lang="el-GR" b="1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7900" y="5247731"/>
                <a:ext cx="1481431" cy="59131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Ορθογώνιο 15"/>
              <p:cNvSpPr/>
              <p:nvPr/>
            </p:nvSpPr>
            <p:spPr>
              <a:xfrm>
                <a:off x="5940152" y="2577261"/>
                <a:ext cx="1540102" cy="6615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</m:t>
                          </m:r>
                        </m:num>
                        <m:den>
                          <m: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sSup>
                        <m:sSupPr>
                          <m:ctrlPr>
                            <a:rPr lang="en-US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𝒂𝒙</m:t>
                              </m:r>
                            </m:e>
                          </m:d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 </m:t>
                          </m:r>
                          <m:f>
                            <m:fPr>
                              <m:ctrlP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>
                                <a:rPr lang="en-US" sz="2000" b="1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den>
                          </m:f>
                        </m:sup>
                      </m:sSup>
                      <m:r>
                        <a:rPr lang="en-US" sz="20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16" name="Ορθογώνιο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2577261"/>
                <a:ext cx="1540102" cy="66159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Ομάδα 9"/>
          <p:cNvGrpSpPr/>
          <p:nvPr/>
        </p:nvGrpSpPr>
        <p:grpSpPr>
          <a:xfrm>
            <a:off x="5793719" y="5229200"/>
            <a:ext cx="1298561" cy="1120190"/>
            <a:chOff x="5793719" y="5229200"/>
            <a:chExt cx="1298561" cy="112019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5868144" y="5229200"/>
                  <a:ext cx="1199431" cy="58458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func>
                              <m:funcPr>
                                <m:ctrlPr>
                                  <a:rPr lang="en-US" sz="20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sz="2000" b="1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𝐥𝐧</m:t>
                                </m:r>
                              </m:fName>
                              <m:e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func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𝒅𝒙</m:t>
                            </m:r>
                          </m:den>
                        </m:f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𝒙</m:t>
                            </m:r>
                          </m:den>
                        </m:f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68144" y="5229200"/>
                  <a:ext cx="1199431" cy="584584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Ορθογώνιο 2"/>
                <p:cNvSpPr/>
                <p:nvPr/>
              </p:nvSpPr>
              <p:spPr>
                <a:xfrm>
                  <a:off x="5793719" y="5949280"/>
                  <a:ext cx="1298561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𝛍𝛆</m:t>
                        </m:r>
                        <m:r>
                          <a:rPr lang="el-GR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&gt;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" name="Ορθογώνιο 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3719" y="5949280"/>
                  <a:ext cx="1298561" cy="400110"/>
                </a:xfrm>
                <a:prstGeom prst="rect">
                  <a:avLst/>
                </a:prstGeom>
                <a:blipFill>
                  <a:blip r:embed="rId14"/>
                  <a:stretch>
                    <a:fillRect b="-757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07668" y="1556792"/>
                <a:ext cx="1708416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sz="2000" b="1" i="1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668" y="1556792"/>
                <a:ext cx="1708416" cy="307777"/>
              </a:xfrm>
              <a:prstGeom prst="rect">
                <a:avLst/>
              </a:prstGeom>
              <a:blipFill>
                <a:blip r:embed="rId15"/>
                <a:stretch>
                  <a:fillRect l="-4643" b="-3725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4252448" y="1556792"/>
                <a:ext cx="181100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𝒂𝒙</m:t>
                          </m:r>
                        </m:e>
                        <m:sup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sz="2000" b="1" i="1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2448" y="1556792"/>
                <a:ext cx="1811009" cy="307777"/>
              </a:xfrm>
              <a:prstGeom prst="rect">
                <a:avLst/>
              </a:prstGeom>
              <a:blipFill>
                <a:blip r:embed="rId16"/>
                <a:stretch>
                  <a:fillRect l="-6397" b="-3725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51520" y="2780928"/>
                <a:ext cx="1846980" cy="31348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𝒇</m:t>
                      </m:r>
                      <m:d>
                        <m:d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e>
                      </m:d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𝒂𝒙</m:t>
                          </m:r>
                        </m:e>
                      </m:rad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⇒</m:t>
                      </m:r>
                    </m:oMath>
                  </m:oMathPara>
                </a14:m>
                <a:endParaRPr lang="el-GR" sz="2000" b="1" i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2780928"/>
                <a:ext cx="1846980" cy="313484"/>
              </a:xfrm>
              <a:prstGeom prst="rect">
                <a:avLst/>
              </a:prstGeom>
              <a:blipFill>
                <a:blip r:embed="rId17"/>
                <a:stretch>
                  <a:fillRect l="-5941" b="-3461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69768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27"/>
          <p:cNvSpPr txBox="1">
            <a:spLocks noChangeArrowheads="1"/>
          </p:cNvSpPr>
          <p:nvPr/>
        </p:nvSpPr>
        <p:spPr bwMode="auto">
          <a:xfrm>
            <a:off x="1752600" y="44624"/>
            <a:ext cx="525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800" b="1" dirty="0"/>
              <a:t>ΜΑΘΗΜΑΤΙΚΕΣ ΕΝΝΟΙΕΣ</a:t>
            </a:r>
          </a:p>
        </p:txBody>
      </p:sp>
      <p:sp>
        <p:nvSpPr>
          <p:cNvPr id="3" name="Text Box 1059"/>
          <p:cNvSpPr txBox="1">
            <a:spLocks noChangeArrowheads="1"/>
          </p:cNvSpPr>
          <p:nvPr/>
        </p:nvSpPr>
        <p:spPr bwMode="auto">
          <a:xfrm>
            <a:off x="0" y="656928"/>
            <a:ext cx="903649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dirty="0"/>
              <a:t>ΓΕΝΙΚΟΙ ΚΑΝΟΝΕΣ ΠΑΡΑΓΩΓΙΣΗΣ:</a:t>
            </a:r>
          </a:p>
        </p:txBody>
      </p:sp>
      <p:grpSp>
        <p:nvGrpSpPr>
          <p:cNvPr id="12" name="Ομάδα 11"/>
          <p:cNvGrpSpPr/>
          <p:nvPr/>
        </p:nvGrpSpPr>
        <p:grpSpPr>
          <a:xfrm>
            <a:off x="179512" y="1088976"/>
            <a:ext cx="4976298" cy="584584"/>
            <a:chOff x="179512" y="1268760"/>
            <a:chExt cx="4976298" cy="584584"/>
          </a:xfrm>
        </p:grpSpPr>
        <p:sp>
          <p:nvSpPr>
            <p:cNvPr id="4" name="TextBox 3"/>
            <p:cNvSpPr txBox="1"/>
            <p:nvPr/>
          </p:nvSpPr>
          <p:spPr>
            <a:xfrm>
              <a:off x="179512" y="1360997"/>
              <a:ext cx="380905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Παράγωγος σταθερού αριθμού 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c: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4283968" y="1268760"/>
                  <a:ext cx="871842" cy="58458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𝒅𝒄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den>
                        </m:f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83968" y="1268760"/>
                  <a:ext cx="871842" cy="584584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" name="Ομάδα 12"/>
          <p:cNvGrpSpPr/>
          <p:nvPr/>
        </p:nvGrpSpPr>
        <p:grpSpPr>
          <a:xfrm>
            <a:off x="70320" y="1844824"/>
            <a:ext cx="9073680" cy="1129223"/>
            <a:chOff x="70320" y="2276872"/>
            <a:chExt cx="9073680" cy="1129223"/>
          </a:xfrm>
        </p:grpSpPr>
        <p:sp>
          <p:nvSpPr>
            <p:cNvPr id="6" name="TextBox 5"/>
            <p:cNvSpPr txBox="1"/>
            <p:nvPr/>
          </p:nvSpPr>
          <p:spPr>
            <a:xfrm>
              <a:off x="70320" y="2276872"/>
              <a:ext cx="90736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Παράγωγος αθροίσματος συναρτήσεων </a:t>
              </a:r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. . . 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2045320" y="2820998"/>
                  <a:ext cx="4902944" cy="58509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den>
                        </m:f>
                        <m:d>
                          <m:dPr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𝒇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𝒈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𝒘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±. . .</m:t>
                            </m:r>
                          </m:e>
                        </m:d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𝒅𝒇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den>
                        </m:f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f>
                          <m:fPr>
                            <m:ctrlPr>
                              <a:rPr lang="en-US" sz="2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latin typeface="Cambria Math" panose="02040503050406030204" pitchFamily="18" charset="0"/>
                              </a:rPr>
                              <m:t>𝒅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𝒈</m:t>
                            </m:r>
                          </m:num>
                          <m:den>
                            <m:r>
                              <a:rPr lang="en-US" sz="2000" b="1" i="1"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den>
                        </m:f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𝒅𝒘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𝒅𝒙</m:t>
                            </m:r>
                          </m:den>
                        </m:f>
                        <m:r>
                          <a:rPr lang="en-US" sz="2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± . . . . </m:t>
                        </m:r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45320" y="2820998"/>
                  <a:ext cx="4902944" cy="585097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Ομάδα 13"/>
          <p:cNvGrpSpPr/>
          <p:nvPr/>
        </p:nvGrpSpPr>
        <p:grpSpPr>
          <a:xfrm>
            <a:off x="72567" y="3140968"/>
            <a:ext cx="9073680" cy="1129223"/>
            <a:chOff x="72567" y="3717032"/>
            <a:chExt cx="9073680" cy="1129223"/>
          </a:xfrm>
        </p:grpSpPr>
        <p:sp>
          <p:nvSpPr>
            <p:cNvPr id="8" name="TextBox 7"/>
            <p:cNvSpPr txBox="1"/>
            <p:nvPr/>
          </p:nvSpPr>
          <p:spPr>
            <a:xfrm>
              <a:off x="72567" y="3717032"/>
              <a:ext cx="90736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Παράγωγος γινομένου δυο συναρτήσεων </a:t>
              </a:r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3175088" y="4261158"/>
                  <a:ext cx="2647904" cy="58509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den>
                        </m:f>
                        <m:d>
                          <m:dPr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𝒇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𝒈</m:t>
                            </m:r>
                          </m:e>
                        </m:d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𝒅𝒈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den>
                        </m:f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𝒈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𝒅𝒇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den>
                        </m:f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75088" y="4261158"/>
                  <a:ext cx="2647904" cy="585097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" name="Ομάδα 14"/>
          <p:cNvGrpSpPr/>
          <p:nvPr/>
        </p:nvGrpSpPr>
        <p:grpSpPr>
          <a:xfrm>
            <a:off x="82118" y="4509120"/>
            <a:ext cx="9073680" cy="1416801"/>
            <a:chOff x="82118" y="5324567"/>
            <a:chExt cx="9073680" cy="1416801"/>
          </a:xfrm>
        </p:grpSpPr>
        <p:sp>
          <p:nvSpPr>
            <p:cNvPr id="10" name="TextBox 9"/>
            <p:cNvSpPr txBox="1"/>
            <p:nvPr/>
          </p:nvSpPr>
          <p:spPr>
            <a:xfrm>
              <a:off x="82118" y="5324567"/>
              <a:ext cx="907368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Παράγωγος πηλίκου δυο συναρτήσεων </a:t>
              </a:r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en-US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3214455" y="5868693"/>
                  <a:ext cx="2588273" cy="87267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den>
                        </m:f>
                        <m:d>
                          <m:dPr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l-GR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latin typeface="Cambria Math" panose="02040503050406030204" pitchFamily="18" charset="0"/>
                                  </a:rPr>
                                  <m:t>𝒇</m:t>
                                </m:r>
                              </m:num>
                              <m:den>
                                <m:r>
                                  <a:rPr lang="en-US" sz="2000" b="1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𝒈</m:t>
                                </m:r>
                              </m:den>
                            </m:f>
                          </m:e>
                        </m:d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latin typeface="Cambria Math" panose="02040503050406030204" pitchFamily="18" charset="0"/>
                              </a:rPr>
                              <m:t>𝒈</m:t>
                            </m:r>
                            <m:f>
                              <m:fPr>
                                <m:ctrlPr>
                                  <a:rPr lang="en-US" sz="20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latin typeface="Cambria Math" panose="02040503050406030204" pitchFamily="18" charset="0"/>
                                  </a:rPr>
                                  <m:t>𝒅𝒇</m:t>
                                </m:r>
                              </m:num>
                              <m:den>
                                <m:r>
                                  <a:rPr lang="en-US" sz="2000" b="1" i="1">
                                    <a:latin typeface="Cambria Math" panose="02040503050406030204" pitchFamily="18" charset="0"/>
                                  </a:rPr>
                                  <m:t>𝒅𝒙</m:t>
                                </m:r>
                              </m:den>
                            </m:f>
                            <m:r>
                              <a:rPr lang="el-GR" sz="2000" b="1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000" b="1" i="1">
                                <a:latin typeface="Cambria Math" panose="02040503050406030204" pitchFamily="18" charset="0"/>
                              </a:rPr>
                              <m:t>𝒇</m:t>
                            </m:r>
                            <m:f>
                              <m:fPr>
                                <m:ctrlPr>
                                  <a:rPr lang="en-US" sz="20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000" b="1" i="1">
                                    <a:latin typeface="Cambria Math" panose="02040503050406030204" pitchFamily="18" charset="0"/>
                                  </a:rPr>
                                  <m:t>𝒅𝒈</m:t>
                                </m:r>
                              </m:num>
                              <m:den>
                                <m:r>
                                  <a:rPr lang="en-US" sz="2000" b="1" i="1">
                                    <a:latin typeface="Cambria Math" panose="02040503050406030204" pitchFamily="18" charset="0"/>
                                  </a:rPr>
                                  <m:t>𝒅𝒙</m:t>
                                </m:r>
                              </m:den>
                            </m:f>
                          </m:num>
                          <m:den>
                            <m:sSup>
                              <m:sSupPr>
                                <m:ctrlP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𝒈</m:t>
                                </m:r>
                              </m:e>
                              <m:sup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14455" y="5868693"/>
                  <a:ext cx="2588273" cy="87267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Ομάδα 15"/>
          <p:cNvGrpSpPr/>
          <p:nvPr/>
        </p:nvGrpSpPr>
        <p:grpSpPr>
          <a:xfrm>
            <a:off x="179512" y="6156784"/>
            <a:ext cx="7505390" cy="651910"/>
            <a:chOff x="-16944" y="1268760"/>
            <a:chExt cx="7505390" cy="651910"/>
          </a:xfrm>
        </p:grpSpPr>
        <p:sp>
          <p:nvSpPr>
            <p:cNvPr id="17" name="TextBox 16"/>
            <p:cNvSpPr txBox="1"/>
            <p:nvPr/>
          </p:nvSpPr>
          <p:spPr>
            <a:xfrm>
              <a:off x="-16944" y="1360997"/>
              <a:ext cx="420198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Αλυσιδωτός κανόνας </a:t>
              </a:r>
              <a:r>
                <a:rPr lang="el-GR" sz="20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παραγώγισης</a:t>
              </a:r>
              <a:r>
                <a:rPr lang="en-US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sz="20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4177988" y="1268760"/>
                  <a:ext cx="3310458" cy="65191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l-GR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𝒅𝒇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𝒈</m:t>
                            </m:r>
                            <m:d>
                              <m:dPr>
                                <m:ctrlP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d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den>
                        </m:f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𝒅𝒇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𝒈</m:t>
                            </m:r>
                            <m:d>
                              <m:dPr>
                                <m:ctrlP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000" b="1" i="1" smtClean="0"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</m:e>
                            </m:d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𝒅𝒈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den>
                        </m:f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𝒅𝒈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𝒅𝒙</m:t>
                            </m:r>
                          </m:den>
                        </m:f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77988" y="1268760"/>
                  <a:ext cx="3310458" cy="65191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325575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209800" y="0"/>
            <a:ext cx="52578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800" b="1" dirty="0"/>
              <a:t>ΜΑΘΗΜΑΤΙΚΕΣ ΕΝΝΟΙΕΣ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447800" y="762000"/>
            <a:ext cx="6629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000" b="1" dirty="0"/>
              <a:t>ΜΕΡΙΚΗ ΠΑΡΑΓΩΓΟΣ  ΣΥΝΑΡΤΗΣΗΣ</a:t>
            </a:r>
          </a:p>
        </p:txBody>
      </p:sp>
      <p:sp>
        <p:nvSpPr>
          <p:cNvPr id="108565" name="Text Box 21"/>
          <p:cNvSpPr txBox="1">
            <a:spLocks noChangeArrowheads="1"/>
          </p:cNvSpPr>
          <p:nvPr/>
        </p:nvSpPr>
        <p:spPr bwMode="auto">
          <a:xfrm>
            <a:off x="152400" y="1447800"/>
            <a:ext cx="8763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400" b="1">
                <a:solidFill>
                  <a:srgbClr val="0000FF"/>
                </a:solidFill>
              </a:rPr>
              <a:t>Η μερική παράγωγος εφαρμόζεται σε συναρτήσεις πολλών μεταβλητών</a:t>
            </a:r>
          </a:p>
        </p:txBody>
      </p:sp>
      <p:sp>
        <p:nvSpPr>
          <p:cNvPr id="108566" name="Text Box 22"/>
          <p:cNvSpPr txBox="1">
            <a:spLocks noChangeArrowheads="1"/>
          </p:cNvSpPr>
          <p:nvPr/>
        </p:nvSpPr>
        <p:spPr bwMode="auto">
          <a:xfrm>
            <a:off x="152400" y="2438400"/>
            <a:ext cx="8991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400" b="1">
                <a:solidFill>
                  <a:srgbClr val="CC9900"/>
                </a:solidFill>
              </a:rPr>
              <a:t>Η παραγώγιση γίνεται ως προς κάθε μια μεταβλητή θεωρώντας όλες τις άλλες μεταβλητές ως σταθερές</a:t>
            </a:r>
          </a:p>
        </p:txBody>
      </p:sp>
      <p:sp>
        <p:nvSpPr>
          <p:cNvPr id="108567" name="Text Box 23"/>
          <p:cNvSpPr txBox="1">
            <a:spLocks noChangeArrowheads="1"/>
          </p:cNvSpPr>
          <p:nvPr/>
        </p:nvSpPr>
        <p:spPr bwMode="auto">
          <a:xfrm>
            <a:off x="228600" y="3581400"/>
            <a:ext cx="838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400" b="1">
                <a:solidFill>
                  <a:srgbClr val="990099"/>
                </a:solidFill>
              </a:rPr>
              <a:t>Αν </a:t>
            </a:r>
            <a:r>
              <a:rPr lang="en-US" altLang="el-GR" sz="2400" b="1" i="1">
                <a:solidFill>
                  <a:srgbClr val="990099"/>
                </a:solidFill>
                <a:latin typeface="Times New Roman" pitchFamily="18" charset="0"/>
              </a:rPr>
              <a:t>f</a:t>
            </a:r>
            <a:r>
              <a:rPr lang="en-US" altLang="el-GR" sz="2400" b="1">
                <a:solidFill>
                  <a:srgbClr val="990099"/>
                </a:solidFill>
                <a:latin typeface="Times New Roman" pitchFamily="18" charset="0"/>
              </a:rPr>
              <a:t>(</a:t>
            </a:r>
            <a:r>
              <a:rPr lang="en-US" altLang="el-GR" sz="2400" b="1" i="1">
                <a:solidFill>
                  <a:srgbClr val="990099"/>
                </a:solidFill>
                <a:latin typeface="Times New Roman" pitchFamily="18" charset="0"/>
              </a:rPr>
              <a:t>x,y,z</a:t>
            </a:r>
            <a:r>
              <a:rPr lang="en-US" altLang="el-GR" sz="2400" b="1">
                <a:solidFill>
                  <a:srgbClr val="990099"/>
                </a:solidFill>
                <a:latin typeface="Times New Roman" pitchFamily="18" charset="0"/>
              </a:rPr>
              <a:t>)</a:t>
            </a:r>
            <a:r>
              <a:rPr lang="el-GR" altLang="el-GR" sz="2400" b="1" i="1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l-GR" altLang="el-GR" sz="2400" b="1">
                <a:solidFill>
                  <a:srgbClr val="990099"/>
                </a:solidFill>
              </a:rPr>
              <a:t>είναι μια συνάρτηση τριών μεταβλητών,  τότε</a:t>
            </a:r>
          </a:p>
        </p:txBody>
      </p:sp>
      <p:graphicFrame>
        <p:nvGraphicFramePr>
          <p:cNvPr id="166912" name="Object 0"/>
          <p:cNvGraphicFramePr>
            <a:graphicFrameLocks noChangeAspect="1"/>
          </p:cNvGraphicFramePr>
          <p:nvPr/>
        </p:nvGraphicFramePr>
        <p:xfrm>
          <a:off x="549275" y="4267200"/>
          <a:ext cx="2438400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2" name="Εξίσωση" r:id="rId3" imgW="971450" imgH="447764" progId="Equation.3">
                  <p:embed/>
                </p:oleObj>
              </mc:Choice>
              <mc:Fallback>
                <p:oleObj name="Εξίσωση" r:id="rId3" imgW="971450" imgH="447764" progId="Equation.3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4267200"/>
                        <a:ext cx="2438400" cy="113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13" name="Object 1"/>
          <p:cNvGraphicFramePr>
            <a:graphicFrameLocks noChangeAspect="1"/>
          </p:cNvGraphicFramePr>
          <p:nvPr/>
        </p:nvGraphicFramePr>
        <p:xfrm>
          <a:off x="3292475" y="4295775"/>
          <a:ext cx="2438400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3" name="Εξίσωση" r:id="rId5" imgW="971450" imgH="485642" progId="Equation.3">
                  <p:embed/>
                </p:oleObj>
              </mc:Choice>
              <mc:Fallback>
                <p:oleObj name="Εξίσωση" r:id="rId5" imgW="971450" imgH="48564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2475" y="4295775"/>
                        <a:ext cx="2438400" cy="1235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14" name="Object 2"/>
          <p:cNvGraphicFramePr>
            <a:graphicFrameLocks noChangeAspect="1"/>
          </p:cNvGraphicFramePr>
          <p:nvPr/>
        </p:nvGraphicFramePr>
        <p:xfrm>
          <a:off x="6172200" y="4343400"/>
          <a:ext cx="2470150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4" name="Εξίσωση" r:id="rId7" imgW="981025" imgH="447764" progId="Equation.3">
                  <p:embed/>
                </p:oleObj>
              </mc:Choice>
              <mc:Fallback>
                <p:oleObj name="Εξίσωση" r:id="rId7" imgW="981025" imgH="447764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4343400"/>
                        <a:ext cx="2470150" cy="1139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71" name="Text Box 27"/>
          <p:cNvSpPr txBox="1">
            <a:spLocks noChangeArrowheads="1"/>
          </p:cNvSpPr>
          <p:nvPr/>
        </p:nvSpPr>
        <p:spPr bwMode="auto">
          <a:xfrm>
            <a:off x="304800" y="5791200"/>
            <a:ext cx="3276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l-GR" altLang="el-GR" sz="2400" b="1">
                <a:solidFill>
                  <a:srgbClr val="990099"/>
                </a:solidFill>
                <a:latin typeface="Times New Roman" pitchFamily="18" charset="0"/>
              </a:rPr>
              <a:t>Ολικό Διαφορικό</a:t>
            </a:r>
            <a:r>
              <a:rPr lang="en-US" altLang="el-GR" sz="2400" b="1">
                <a:solidFill>
                  <a:srgbClr val="990099"/>
                </a:solidFill>
                <a:latin typeface="Times New Roman" pitchFamily="18" charset="0"/>
              </a:rPr>
              <a:t> </a:t>
            </a:r>
            <a:r>
              <a:rPr lang="el-GR" altLang="el-GR" sz="2400" b="1">
                <a:solidFill>
                  <a:srgbClr val="990099"/>
                </a:solidFill>
                <a:latin typeface="Times New Roman" pitchFamily="18" charset="0"/>
              </a:rPr>
              <a:t>της της συνάρτησης </a:t>
            </a:r>
            <a:r>
              <a:rPr lang="en-US" altLang="el-GR" sz="2400" b="1" i="1">
                <a:solidFill>
                  <a:srgbClr val="990099"/>
                </a:solidFill>
                <a:latin typeface="Times New Roman" pitchFamily="18" charset="0"/>
              </a:rPr>
              <a:t>f</a:t>
            </a:r>
            <a:r>
              <a:rPr lang="en-US" altLang="el-GR" sz="2400" b="1">
                <a:solidFill>
                  <a:srgbClr val="990099"/>
                </a:solidFill>
                <a:latin typeface="Times New Roman" pitchFamily="18" charset="0"/>
              </a:rPr>
              <a:t>(</a:t>
            </a:r>
            <a:r>
              <a:rPr lang="en-US" altLang="el-GR" sz="2400" b="1" i="1">
                <a:solidFill>
                  <a:srgbClr val="990099"/>
                </a:solidFill>
                <a:latin typeface="Times New Roman" pitchFamily="18" charset="0"/>
              </a:rPr>
              <a:t>x,y,z</a:t>
            </a:r>
            <a:r>
              <a:rPr lang="en-US" altLang="el-GR" sz="2400" b="1">
                <a:solidFill>
                  <a:srgbClr val="990099"/>
                </a:solidFill>
                <a:latin typeface="Times New Roman" pitchFamily="18" charset="0"/>
              </a:rPr>
              <a:t>)</a:t>
            </a:r>
            <a:endParaRPr lang="el-GR" altLang="el-GR" sz="2400" b="1">
              <a:solidFill>
                <a:srgbClr val="990099"/>
              </a:solidFill>
              <a:latin typeface="Times New Roman" pitchFamily="18" charset="0"/>
            </a:endParaRPr>
          </a:p>
        </p:txBody>
      </p:sp>
      <p:graphicFrame>
        <p:nvGraphicFramePr>
          <p:cNvPr id="166915" name="Object 3"/>
          <p:cNvGraphicFramePr>
            <a:graphicFrameLocks noChangeAspect="1"/>
          </p:cNvGraphicFramePr>
          <p:nvPr/>
        </p:nvGraphicFramePr>
        <p:xfrm>
          <a:off x="3657600" y="5638800"/>
          <a:ext cx="5319713" cy="101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5" name="Εξίσωση" r:id="rId9" imgW="2124025" imgH="399917" progId="Equation.3">
                  <p:embed/>
                </p:oleObj>
              </mc:Choice>
              <mc:Fallback>
                <p:oleObj name="Εξίσωση" r:id="rId9" imgW="2124025" imgH="39991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638800"/>
                        <a:ext cx="5319713" cy="1012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108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108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108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66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6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66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8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500"/>
                                        <p:tgtEl>
                                          <p:spTgt spid="1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65" grpId="0" autoUpdateAnimBg="0"/>
      <p:bldP spid="108566" grpId="0" autoUpdateAnimBg="0"/>
      <p:bldP spid="108567" grpId="0" autoUpdateAnimBg="0"/>
      <p:bldP spid="108571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11889</TotalTime>
  <Words>1139</Words>
  <Application>Microsoft Office PowerPoint</Application>
  <PresentationFormat>On-screen Show (4:3)</PresentationFormat>
  <Paragraphs>232</Paragraphs>
  <Slides>16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Cambria Math</vt:lpstr>
      <vt:lpstr>Times New Roman</vt:lpstr>
      <vt:lpstr>Default Design</vt:lpstr>
      <vt:lpstr>Εξίσωση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Οικία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ΜΑΘΗΜΑ 2</dc:title>
  <dc:subject>Πράξεις Διανυσμάτων - Μαθηματικές Έννοιες</dc:subject>
  <dc:creator>Καθηγ. Σιδερής Ευστάθιος</dc:creator>
  <cp:lastModifiedBy>ΑΙΚΑΤΕΡΙΝΗ ΣΙΔΕΡΗ</cp:lastModifiedBy>
  <cp:revision>420</cp:revision>
  <dcterms:created xsi:type="dcterms:W3CDTF">2004-10-02T20:58:47Z</dcterms:created>
  <dcterms:modified xsi:type="dcterms:W3CDTF">2021-10-17T11:46:38Z</dcterms:modified>
</cp:coreProperties>
</file>