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  <p:sldId id="266" r:id="rId11"/>
    <p:sldId id="274" r:id="rId12"/>
    <p:sldId id="260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8A85-C070-4F3D-A3CF-68183A321E00}" type="datetimeFigureOut">
              <a:rPr lang="el-GR" smtClean="0"/>
              <a:t>8/6/2020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7AB9D-8C5F-4D9B-8710-98E2C7050D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452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28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14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4199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7AB9D-8C5F-4D9B-8710-98E2C7050DD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366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02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527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112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1323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5043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328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065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08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980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875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688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3F64-F3EC-4E96-887A-06B5F476A410}" type="datetimeFigureOut">
              <a:rPr lang="el-GR" smtClean="0"/>
              <a:t>8/6/2020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A79F-3B5D-4341-AD14-5BD14F7FC204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750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6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90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6.png"/><Relationship Id="rId7" Type="http://schemas.openxmlformats.org/officeDocument/2006/relationships/image" Target="../media/image530.png"/><Relationship Id="rId12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2.png"/><Relationship Id="rId5" Type="http://schemas.openxmlformats.org/officeDocument/2006/relationships/image" Target="../media/image48.png"/><Relationship Id="rId10" Type="http://schemas.openxmlformats.org/officeDocument/2006/relationships/image" Target="../media/image61.png"/><Relationship Id="rId4" Type="http://schemas.openxmlformats.org/officeDocument/2006/relationships/image" Target="../media/image47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71.png"/><Relationship Id="rId3" Type="http://schemas.openxmlformats.org/officeDocument/2006/relationships/image" Target="../media/image66.png"/><Relationship Id="rId21" Type="http://schemas.openxmlformats.org/officeDocument/2006/relationships/image" Target="../media/image74.png"/><Relationship Id="rId12" Type="http://schemas.openxmlformats.org/officeDocument/2006/relationships/image" Target="../media/image63.pn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8.png"/><Relationship Id="rId19" Type="http://schemas.openxmlformats.org/officeDocument/2006/relationships/image" Target="../media/image72.png"/><Relationship Id="rId4" Type="http://schemas.openxmlformats.org/officeDocument/2006/relationships/image" Target="../media/image67.png"/><Relationship Id="rId14" Type="http://schemas.openxmlformats.org/officeDocument/2006/relationships/image" Target="../media/image65.png"/><Relationship Id="rId22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21" Type="http://schemas.openxmlformats.org/officeDocument/2006/relationships/image" Target="../media/image70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6" Type="http://schemas.openxmlformats.org/officeDocument/2006/relationships/image" Target="../media/image91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4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3.png"/><Relationship Id="rId10" Type="http://schemas.openxmlformats.org/officeDocument/2006/relationships/image" Target="../media/image84.png"/><Relationship Id="rId19" Type="http://schemas.openxmlformats.org/officeDocument/2006/relationships/image" Target="../media/image9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0.png"/><Relationship Id="rId13" Type="http://schemas.openxmlformats.org/officeDocument/2006/relationships/image" Target="../media/image70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77.png"/><Relationship Id="rId21" Type="http://schemas.openxmlformats.org/officeDocument/2006/relationships/image" Target="../media/image104.png"/><Relationship Id="rId7" Type="http://schemas.openxmlformats.org/officeDocument/2006/relationships/image" Target="../media/image790.png"/><Relationship Id="rId12" Type="http://schemas.openxmlformats.org/officeDocument/2006/relationships/image" Target="../media/image96.png"/><Relationship Id="rId17" Type="http://schemas.openxmlformats.org/officeDocument/2006/relationships/image" Target="../media/image100.png"/><Relationship Id="rId25" Type="http://schemas.openxmlformats.org/officeDocument/2006/relationships/image" Target="../media/image108.png"/><Relationship Id="rId2" Type="http://schemas.openxmlformats.org/officeDocument/2006/relationships/image" Target="../media/image76.png"/><Relationship Id="rId16" Type="http://schemas.openxmlformats.org/officeDocument/2006/relationships/image" Target="../media/image83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95.png"/><Relationship Id="rId24" Type="http://schemas.openxmlformats.org/officeDocument/2006/relationships/image" Target="../media/image107.png"/><Relationship Id="rId5" Type="http://schemas.openxmlformats.org/officeDocument/2006/relationships/image" Target="../media/image98.png"/><Relationship Id="rId15" Type="http://schemas.openxmlformats.org/officeDocument/2006/relationships/image" Target="../media/image82.png"/><Relationship Id="rId23" Type="http://schemas.openxmlformats.org/officeDocument/2006/relationships/image" Target="../media/image106.png"/><Relationship Id="rId10" Type="http://schemas.openxmlformats.org/officeDocument/2006/relationships/image" Target="../media/image940.png"/><Relationship Id="rId19" Type="http://schemas.openxmlformats.org/officeDocument/2006/relationships/image" Target="../media/image102.png"/><Relationship Id="rId4" Type="http://schemas.openxmlformats.org/officeDocument/2006/relationships/image" Target="../media/image78.png"/><Relationship Id="rId9" Type="http://schemas.openxmlformats.org/officeDocument/2006/relationships/image" Target="../media/image930.png"/><Relationship Id="rId14" Type="http://schemas.openxmlformats.org/officeDocument/2006/relationships/image" Target="../media/image810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21" Type="http://schemas.openxmlformats.org/officeDocument/2006/relationships/image" Target="../media/image13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image" Target="../media/image111.png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380.png"/><Relationship Id="rId18" Type="http://schemas.openxmlformats.org/officeDocument/2006/relationships/image" Target="../media/image148.png"/><Relationship Id="rId26" Type="http://schemas.openxmlformats.org/officeDocument/2006/relationships/image" Target="../media/image156.png"/><Relationship Id="rId3" Type="http://schemas.openxmlformats.org/officeDocument/2006/relationships/image" Target="../media/image134.png"/><Relationship Id="rId21" Type="http://schemas.openxmlformats.org/officeDocument/2006/relationships/image" Target="../media/image151.png"/><Relationship Id="rId12" Type="http://schemas.openxmlformats.org/officeDocument/2006/relationships/image" Target="../media/image139.png"/><Relationship Id="rId17" Type="http://schemas.openxmlformats.org/officeDocument/2006/relationships/image" Target="../media/image147.png"/><Relationship Id="rId25" Type="http://schemas.openxmlformats.org/officeDocument/2006/relationships/image" Target="../media/image150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4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38.png"/><Relationship Id="rId24" Type="http://schemas.openxmlformats.org/officeDocument/2006/relationships/image" Target="../media/image150.png"/><Relationship Id="rId5" Type="http://schemas.openxmlformats.org/officeDocument/2006/relationships/image" Target="../media/image136.png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10" Type="http://schemas.openxmlformats.org/officeDocument/2006/relationships/image" Target="../media/image142.png"/><Relationship Id="rId19" Type="http://schemas.openxmlformats.org/officeDocument/2006/relationships/image" Target="../media/image146.png"/><Relationship Id="rId4" Type="http://schemas.openxmlformats.org/officeDocument/2006/relationships/image" Target="../media/image135.png"/><Relationship Id="rId9" Type="http://schemas.openxmlformats.org/officeDocument/2006/relationships/image" Target="../media/image141.png"/><Relationship Id="rId14" Type="http://schemas.openxmlformats.org/officeDocument/2006/relationships/image" Target="../media/image143.png"/><Relationship Id="rId22" Type="http://schemas.openxmlformats.org/officeDocument/2006/relationships/image" Target="../media/image152.png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8.png"/><Relationship Id="rId25" Type="http://schemas.openxmlformats.org/officeDocument/2006/relationships/image" Target="../media/image157.png"/><Relationship Id="rId16" Type="http://schemas.openxmlformats.org/officeDocument/2006/relationships/image" Target="../media/image148.png"/><Relationship Id="rId20" Type="http://schemas.openxmlformats.org/officeDocument/2006/relationships/image" Target="../media/image154.png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430.png"/><Relationship Id="rId23" Type="http://schemas.openxmlformats.org/officeDocument/2006/relationships/image" Target="../media/image156.png"/><Relationship Id="rId28" Type="http://schemas.openxmlformats.org/officeDocument/2006/relationships/image" Target="../media/image160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31" Type="http://schemas.openxmlformats.org/officeDocument/2006/relationships/image" Target="../media/image163.png"/><Relationship Id="rId9" Type="http://schemas.openxmlformats.org/officeDocument/2006/relationships/image" Target="../media/image141.png"/><Relationship Id="rId27" Type="http://schemas.openxmlformats.org/officeDocument/2006/relationships/image" Target="../media/image159.png"/><Relationship Id="rId30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5.png"/><Relationship Id="rId21" Type="http://schemas.openxmlformats.org/officeDocument/2006/relationships/image" Target="../media/image1540.png"/><Relationship Id="rId25" Type="http://schemas.openxmlformats.org/officeDocument/2006/relationships/image" Target="../media/image164.png"/><Relationship Id="rId16" Type="http://schemas.openxmlformats.org/officeDocument/2006/relationships/image" Target="../media/image148.png"/><Relationship Id="rId29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63.png"/><Relationship Id="rId23" Type="http://schemas.openxmlformats.org/officeDocument/2006/relationships/image" Target="../media/image156.png"/><Relationship Id="rId28" Type="http://schemas.openxmlformats.org/officeDocument/2006/relationships/image" Target="../media/image167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9" Type="http://schemas.openxmlformats.org/officeDocument/2006/relationships/image" Target="../media/image141.png"/><Relationship Id="rId27" Type="http://schemas.openxmlformats.org/officeDocument/2006/relationships/image" Target="../media/image166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.png"/><Relationship Id="rId21" Type="http://schemas.openxmlformats.org/officeDocument/2006/relationships/image" Target="../media/image1540.png"/><Relationship Id="rId34" Type="http://schemas.openxmlformats.org/officeDocument/2006/relationships/image" Target="../media/image179.png"/><Relationship Id="rId25" Type="http://schemas.openxmlformats.org/officeDocument/2006/relationships/image" Target="../media/image171.png"/><Relationship Id="rId33" Type="http://schemas.openxmlformats.org/officeDocument/2006/relationships/image" Target="../media/image178.png"/><Relationship Id="rId16" Type="http://schemas.openxmlformats.org/officeDocument/2006/relationships/image" Target="../media/image148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70.png"/><Relationship Id="rId32" Type="http://schemas.openxmlformats.org/officeDocument/2006/relationships/image" Target="../media/image177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10" Type="http://schemas.openxmlformats.org/officeDocument/2006/relationships/image" Target="../media/image142.png"/><Relationship Id="rId31" Type="http://schemas.openxmlformats.org/officeDocument/2006/relationships/image" Target="../media/image176.png"/><Relationship Id="rId9" Type="http://schemas.openxmlformats.org/officeDocument/2006/relationships/image" Target="../media/image141.png"/><Relationship Id="rId22" Type="http://schemas.openxmlformats.org/officeDocument/2006/relationships/image" Target="../media/image163.png"/><Relationship Id="rId27" Type="http://schemas.openxmlformats.org/officeDocument/2006/relationships/image" Target="../media/image173.png"/><Relationship Id="rId30" Type="http://schemas.openxmlformats.org/officeDocument/2006/relationships/image" Target="../media/image172.png"/><Relationship Id="rId35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ideris\Desktop\Physics-Lectures\PHYSICS-Files\Flash-Files-A\AF_3009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ideris\Desktop\Physics-Lectures\PHYSICS-Files\Flash-Files-A\AF_2901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file:///C:\Users\Sideris\Desktop\Physics-Lectures\PHYSICS-Files\Flash-Files-C\magnetic_fields.sw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23945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Μαγνητισμός</a:t>
            </a:r>
            <a:endParaRPr lang="el-G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08" y="1340768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</a:t>
            </a:r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08" y="2175247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Γραμμές του Μαγνητικού Πεδίου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2996952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Ροή Μαγνητικού Πεδίου - </a:t>
            </a:r>
          </a:p>
          <a:p>
            <a:pPr algn="ctr"/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Μαγνητικό Πεδίο</a:t>
            </a:r>
            <a:endParaRPr lang="el-GR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2008" y="419147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47" y="5013176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47" y="5847655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9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90600" y="86443"/>
            <a:ext cx="7162800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l-GR" sz="2400" b="1" i="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ΡΟΗ </a:t>
            </a:r>
            <a:r>
              <a:rPr lang="el-GR" sz="2400" b="1" i="1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="1" u="none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sz="2400" b="1" i="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i="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 ΜΑΓΝΗΤΙΚΟΥ ΠΕΔΙΟΥ</a:t>
            </a:r>
            <a:endParaRPr lang="en-US" sz="2400" b="1" i="0" u="none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0" y="623733"/>
            <a:ext cx="9143999" cy="866233"/>
            <a:chOff x="0" y="623733"/>
            <a:chExt cx="9143999" cy="866233"/>
          </a:xfrm>
        </p:grpSpPr>
        <p:sp>
          <p:nvSpPr>
            <p:cNvPr id="10" name="TextBox 9"/>
            <p:cNvSpPr txBox="1"/>
            <p:nvPr/>
          </p:nvSpPr>
          <p:spPr>
            <a:xfrm>
              <a:off x="0" y="658969"/>
              <a:ext cx="91439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i="0" u="non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έννοια της ροής </a:t>
              </a:r>
              <a:r>
                <a:rPr lang="el-GR" sz="2400" b="1" u="non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400" b="1" u="none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400" b="1" i="0" u="non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του Μαγνητικού Πεδίου       σχετίζεται με επιφάνειες που βρίσκονται μέσα στο Μαγνητικό Πεδίο</a:t>
              </a:r>
              <a:endParaRPr lang="el-GR" sz="2400" b="1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Ορθογώνιο 10"/>
                <p:cNvSpPr/>
                <p:nvPr/>
              </p:nvSpPr>
              <p:spPr>
                <a:xfrm>
                  <a:off x="6444208" y="623733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Ορθογώνιο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623733"/>
                  <a:ext cx="484428" cy="50642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Ομάδα 11"/>
          <p:cNvGrpSpPr/>
          <p:nvPr/>
        </p:nvGrpSpPr>
        <p:grpSpPr>
          <a:xfrm>
            <a:off x="6998" y="4489829"/>
            <a:ext cx="6006442" cy="438390"/>
            <a:chOff x="6998" y="4406701"/>
            <a:chExt cx="6006442" cy="438390"/>
          </a:xfrm>
        </p:grpSpPr>
        <p:sp>
          <p:nvSpPr>
            <p:cNvPr id="13" name="TextBox 12"/>
            <p:cNvSpPr txBox="1"/>
            <p:nvPr/>
          </p:nvSpPr>
          <p:spPr>
            <a:xfrm>
              <a:off x="6998" y="4426766"/>
              <a:ext cx="40761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0" u="none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Στοιχειώδης Ροή Μαγνητικού Πεδίου </a:t>
              </a:r>
              <a:r>
                <a:rPr lang="en-US" sz="2000" b="1" i="1" u="non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sz="2000" b="1" i="1" u="non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000" b="1" u="none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000" b="1" i="0" u="none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i="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4218333" y="4406701"/>
                  <a:ext cx="1795107" cy="4383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000" b="1" i="0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000" b="1" i="0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el-GR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l-GR" sz="2000" b="1" u="none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b="1" i="1" u="none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</m:t>
                        </m:r>
                        <m:acc>
                          <m:accPr>
                            <m:chr m:val="⃗"/>
                            <m:ctrlPr>
                              <a:rPr lang="en-US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u="none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8333" y="4406701"/>
                  <a:ext cx="1795107" cy="438390"/>
                </a:xfrm>
                <a:prstGeom prst="rect">
                  <a:avLst/>
                </a:prstGeom>
                <a:blipFill>
                  <a:blip r:embed="rId3"/>
                  <a:stretch>
                    <a:fillRect b="-1126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Ομάδα 14"/>
          <p:cNvGrpSpPr/>
          <p:nvPr/>
        </p:nvGrpSpPr>
        <p:grpSpPr>
          <a:xfrm>
            <a:off x="3538" y="1475124"/>
            <a:ext cx="9015772" cy="3389331"/>
            <a:chOff x="3538" y="1475124"/>
            <a:chExt cx="9015772" cy="3389331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3538" y="1475124"/>
              <a:ext cx="9015772" cy="3389331"/>
              <a:chOff x="3538" y="1475124"/>
              <a:chExt cx="9015772" cy="3389331"/>
            </a:xfrm>
          </p:grpSpPr>
          <p:grpSp>
            <p:nvGrpSpPr>
              <p:cNvPr id="18" name="Ομάδα 17"/>
              <p:cNvGrpSpPr/>
              <p:nvPr/>
            </p:nvGrpSpPr>
            <p:grpSpPr>
              <a:xfrm>
                <a:off x="3538" y="1475124"/>
                <a:ext cx="8720038" cy="3389331"/>
                <a:chOff x="3538" y="1475124"/>
                <a:chExt cx="8720038" cy="3389331"/>
              </a:xfrm>
            </p:grpSpPr>
            <p:pic>
              <p:nvPicPr>
                <p:cNvPr id="42" name="Εικόνα 4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33387" y="1475124"/>
                  <a:ext cx="2890189" cy="3389331"/>
                </a:xfrm>
                <a:prstGeom prst="rect">
                  <a:avLst/>
                </a:prstGeom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3538" y="1711268"/>
                  <a:ext cx="4797062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Για να ορίσουμε τη ροή της Μαγνητικ</a:t>
                  </a:r>
                  <a:r>
                    <a:rPr lang="el-GR" sz="1600" b="1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ής Επαγωγής</a:t>
                  </a:r>
                  <a:r>
                    <a:rPr lang="el-GR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θεωρούμε μια τυχαία επιφάνεια </a:t>
                  </a:r>
                  <a:r>
                    <a:rPr lang="el-GR" b="1" u="none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r>
                    <a:rPr lang="el-GR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μέσα σε ένα τυχαίο Μαγνητικό </a:t>
                  </a:r>
                  <a:r>
                    <a:rPr lang="el-GR" sz="1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Π</a:t>
                  </a:r>
                  <a:r>
                    <a:rPr lang="el-GR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εδίο </a:t>
                  </a:r>
                  <a:endParaRPr lang="el-GR" sz="1600" b="1" i="0" u="none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Ορθογώνιο 18"/>
                  <p:cNvSpPr/>
                  <p:nvPr/>
                </p:nvSpPr>
                <p:spPr>
                  <a:xfrm>
                    <a:off x="2267744" y="2132856"/>
                    <a:ext cx="434734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" name="Ορθογώνιο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744" y="2132856"/>
                    <a:ext cx="434734" cy="4374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0" name="Ομάδα 19"/>
              <p:cNvGrpSpPr/>
              <p:nvPr/>
            </p:nvGrpSpPr>
            <p:grpSpPr>
              <a:xfrm>
                <a:off x="5510608" y="1679647"/>
                <a:ext cx="3508702" cy="3039424"/>
                <a:chOff x="5510608" y="1679647"/>
                <a:chExt cx="3508702" cy="30394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Ορθογώνιο 20"/>
                    <p:cNvSpPr/>
                    <p:nvPr/>
                  </p:nvSpPr>
                  <p:spPr>
                    <a:xfrm>
                      <a:off x="8042252" y="1857263"/>
                      <a:ext cx="484428" cy="506421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Ορθογώνιο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42252" y="1857263"/>
                      <a:ext cx="484428" cy="50642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Ορθογώνιο 21"/>
                <p:cNvSpPr/>
                <p:nvPr/>
              </p:nvSpPr>
              <p:spPr>
                <a:xfrm>
                  <a:off x="7260860" y="4047455"/>
                  <a:ext cx="4074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400" b="1" u="none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el-GR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3" name="Ευθύγραμμο βέλος σύνδεσης 22"/>
                <p:cNvCxnSpPr/>
                <p:nvPr/>
              </p:nvCxnSpPr>
              <p:spPr bwMode="auto">
                <a:xfrm flipH="1">
                  <a:off x="5510608" y="2847933"/>
                  <a:ext cx="829319" cy="251158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4" name="Ευθύγραμμο βέλος σύνδεσης 23"/>
                <p:cNvCxnSpPr/>
                <p:nvPr/>
              </p:nvCxnSpPr>
              <p:spPr bwMode="auto">
                <a:xfrm flipH="1">
                  <a:off x="6070036" y="3334041"/>
                  <a:ext cx="696504" cy="10365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5" name="Ευθύγραμμο βέλος σύνδεσης 24"/>
                <p:cNvCxnSpPr/>
                <p:nvPr/>
              </p:nvCxnSpPr>
              <p:spPr bwMode="auto">
                <a:xfrm flipH="1">
                  <a:off x="5822996" y="3106057"/>
                  <a:ext cx="697536" cy="28758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6" name="Ευθύγραμμο βέλος σύνδεσης 25"/>
                <p:cNvCxnSpPr/>
                <p:nvPr/>
              </p:nvCxnSpPr>
              <p:spPr bwMode="auto">
                <a:xfrm flipH="1">
                  <a:off x="6507893" y="3631915"/>
                  <a:ext cx="359092" cy="95047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7" name="Ευθύγραμμο βέλος σύνδεσης 26"/>
                <p:cNvCxnSpPr/>
                <p:nvPr/>
              </p:nvCxnSpPr>
              <p:spPr bwMode="auto">
                <a:xfrm flipV="1">
                  <a:off x="6947667" y="2286920"/>
                  <a:ext cx="1012535" cy="7683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8" name="Ευθύγραμμο βέλος σύνδεσης 27"/>
                <p:cNvCxnSpPr/>
                <p:nvPr/>
              </p:nvCxnSpPr>
              <p:spPr bwMode="auto">
                <a:xfrm flipV="1">
                  <a:off x="7538115" y="2159320"/>
                  <a:ext cx="1012535" cy="7683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29" name="Ευθύγραμμο βέλος σύνδεσης 28"/>
                <p:cNvCxnSpPr/>
                <p:nvPr/>
              </p:nvCxnSpPr>
              <p:spPr bwMode="auto">
                <a:xfrm flipV="1">
                  <a:off x="7395339" y="2794588"/>
                  <a:ext cx="1008279" cy="56487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0" name="Ευθύγραμμο βέλος σύνδεσης 29"/>
                <p:cNvCxnSpPr/>
                <p:nvPr/>
              </p:nvCxnSpPr>
              <p:spPr bwMode="auto">
                <a:xfrm flipH="1">
                  <a:off x="6912014" y="3778060"/>
                  <a:ext cx="392514" cy="88348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1" name="Ευθύγραμμο βέλος σύνδεσης 30"/>
                <p:cNvCxnSpPr/>
                <p:nvPr/>
              </p:nvCxnSpPr>
              <p:spPr bwMode="auto">
                <a:xfrm>
                  <a:off x="7751355" y="3314035"/>
                  <a:ext cx="717237" cy="224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2" name="Ευθύγραμμο βέλος σύνδεσης 31"/>
                <p:cNvCxnSpPr/>
                <p:nvPr/>
              </p:nvCxnSpPr>
              <p:spPr bwMode="auto">
                <a:xfrm flipV="1">
                  <a:off x="7995595" y="3577568"/>
                  <a:ext cx="863161" cy="6175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3" name="Ευθύγραμμο βέλος σύνδεσης 32"/>
                <p:cNvCxnSpPr/>
                <p:nvPr/>
              </p:nvCxnSpPr>
              <p:spPr bwMode="auto">
                <a:xfrm>
                  <a:off x="7972937" y="3937346"/>
                  <a:ext cx="1046373" cy="18143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4" name="Ευθύγραμμο βέλος σύνδεσης 33"/>
                <p:cNvCxnSpPr/>
                <p:nvPr/>
              </p:nvCxnSpPr>
              <p:spPr bwMode="auto">
                <a:xfrm flipH="1">
                  <a:off x="5765029" y="3527351"/>
                  <a:ext cx="635010" cy="390587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5" name="Ευθύγραμμο βέλος σύνδεσης 34"/>
                <p:cNvCxnSpPr/>
                <p:nvPr/>
              </p:nvCxnSpPr>
              <p:spPr bwMode="auto">
                <a:xfrm>
                  <a:off x="7641258" y="3906723"/>
                  <a:ext cx="354337" cy="6756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6" name="Ευθύγραμμο βέλος σύνδεσης 35"/>
                <p:cNvCxnSpPr/>
                <p:nvPr/>
              </p:nvCxnSpPr>
              <p:spPr bwMode="auto">
                <a:xfrm flipV="1">
                  <a:off x="7121462" y="1743577"/>
                  <a:ext cx="501610" cy="863874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7" name="Ευθύγραμμο βέλος σύνδεσης 36"/>
                <p:cNvCxnSpPr/>
                <p:nvPr/>
              </p:nvCxnSpPr>
              <p:spPr bwMode="auto">
                <a:xfrm flipV="1">
                  <a:off x="6889735" y="1809287"/>
                  <a:ext cx="259989" cy="61821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8" name="Ευθύγραμμο βέλος σύνδεσης 37"/>
                <p:cNvCxnSpPr/>
                <p:nvPr/>
              </p:nvCxnSpPr>
              <p:spPr bwMode="auto">
                <a:xfrm flipH="1" flipV="1">
                  <a:off x="6232815" y="1778114"/>
                  <a:ext cx="269384" cy="69772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39" name="Ευθύγραμμο βέλος σύνδεσης 38"/>
                <p:cNvCxnSpPr/>
                <p:nvPr/>
              </p:nvCxnSpPr>
              <p:spPr bwMode="auto">
                <a:xfrm flipH="1">
                  <a:off x="6678252" y="3991418"/>
                  <a:ext cx="258534" cy="7276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0" name="Ευθύγραμμο βέλος σύνδεσης 39"/>
                <p:cNvCxnSpPr/>
                <p:nvPr/>
              </p:nvCxnSpPr>
              <p:spPr bwMode="auto">
                <a:xfrm flipH="1">
                  <a:off x="7325348" y="3628865"/>
                  <a:ext cx="323956" cy="51944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41" name="Ευθύγραμμο βέλος σύνδεσης 40"/>
                <p:cNvCxnSpPr/>
                <p:nvPr/>
              </p:nvCxnSpPr>
              <p:spPr bwMode="auto">
                <a:xfrm flipH="1" flipV="1">
                  <a:off x="6579939" y="1679647"/>
                  <a:ext cx="175121" cy="100209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</p:grpSp>
        <p:cxnSp>
          <p:nvCxnSpPr>
            <p:cNvPr id="17" name="Ευθύγραμμο βέλος σύνδεσης 16"/>
            <p:cNvCxnSpPr/>
            <p:nvPr/>
          </p:nvCxnSpPr>
          <p:spPr bwMode="auto">
            <a:xfrm flipH="1" flipV="1">
              <a:off x="5773986" y="2159320"/>
              <a:ext cx="343263" cy="369469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grpSp>
        <p:nvGrpSpPr>
          <p:cNvPr id="44" name="Ομάδα 43"/>
          <p:cNvGrpSpPr/>
          <p:nvPr/>
        </p:nvGrpSpPr>
        <p:grpSpPr>
          <a:xfrm>
            <a:off x="10463" y="2299718"/>
            <a:ext cx="8126321" cy="1832329"/>
            <a:chOff x="10463" y="2299718"/>
            <a:chExt cx="8126321" cy="1832329"/>
          </a:xfrm>
        </p:grpSpPr>
        <p:sp>
          <p:nvSpPr>
            <p:cNvPr id="45" name="Οβάλ 44"/>
            <p:cNvSpPr/>
            <p:nvPr/>
          </p:nvSpPr>
          <p:spPr bwMode="auto">
            <a:xfrm>
              <a:off x="6708924" y="2299718"/>
              <a:ext cx="385955" cy="234514"/>
            </a:xfrm>
            <a:prstGeom prst="ellipse">
              <a:avLst/>
            </a:prstGeom>
            <a:noFill/>
            <a:ln w="1905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indent="-28575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500" b="1" i="1" u="sng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6" name="Ομάδα 45"/>
            <p:cNvGrpSpPr/>
            <p:nvPr/>
          </p:nvGrpSpPr>
          <p:grpSpPr>
            <a:xfrm>
              <a:off x="10463" y="2348058"/>
              <a:ext cx="8126321" cy="1783989"/>
              <a:chOff x="10463" y="2348058"/>
              <a:chExt cx="8126321" cy="1783989"/>
            </a:xfrm>
          </p:grpSpPr>
          <p:sp>
            <p:nvSpPr>
              <p:cNvPr id="47" name="Οβάλ 46"/>
              <p:cNvSpPr/>
              <p:nvPr/>
            </p:nvSpPr>
            <p:spPr bwMode="auto">
              <a:xfrm>
                <a:off x="5952996" y="2414657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Οβάλ 47"/>
              <p:cNvSpPr/>
              <p:nvPr/>
            </p:nvSpPr>
            <p:spPr bwMode="auto">
              <a:xfrm>
                <a:off x="6560780" y="2576243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Οβάλ 48"/>
              <p:cNvSpPr/>
              <p:nvPr/>
            </p:nvSpPr>
            <p:spPr bwMode="auto">
              <a:xfrm>
                <a:off x="6940651" y="2479666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Οβάλ 49"/>
              <p:cNvSpPr/>
              <p:nvPr/>
            </p:nvSpPr>
            <p:spPr bwMode="auto">
              <a:xfrm>
                <a:off x="6215510" y="2681742"/>
                <a:ext cx="292383" cy="345759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Οβάλ 50"/>
              <p:cNvSpPr/>
              <p:nvPr/>
            </p:nvSpPr>
            <p:spPr bwMode="auto">
              <a:xfrm rot="20071658">
                <a:off x="6361509" y="2957127"/>
                <a:ext cx="292383" cy="345759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Οβάλ 51"/>
              <p:cNvSpPr/>
              <p:nvPr/>
            </p:nvSpPr>
            <p:spPr bwMode="auto">
              <a:xfrm rot="1760205">
                <a:off x="6607741" y="320270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Οβάλ 52"/>
              <p:cNvSpPr/>
              <p:nvPr/>
            </p:nvSpPr>
            <p:spPr bwMode="auto">
              <a:xfrm rot="1760205">
                <a:off x="6666622" y="3500575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Οβάλ 53"/>
              <p:cNvSpPr/>
              <p:nvPr/>
            </p:nvSpPr>
            <p:spPr bwMode="auto">
              <a:xfrm rot="1760205">
                <a:off x="6782154" y="290706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Οβάλ 54"/>
              <p:cNvSpPr/>
              <p:nvPr/>
            </p:nvSpPr>
            <p:spPr bwMode="auto">
              <a:xfrm rot="2618283">
                <a:off x="7372602" y="277946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Οβάλ 55"/>
              <p:cNvSpPr/>
              <p:nvPr/>
            </p:nvSpPr>
            <p:spPr bwMode="auto">
              <a:xfrm rot="20728383">
                <a:off x="7223412" y="3245436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Οβάλ 56"/>
              <p:cNvSpPr/>
              <p:nvPr/>
            </p:nvSpPr>
            <p:spPr bwMode="auto">
              <a:xfrm rot="1760205">
                <a:off x="7133276" y="366503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Οβάλ 57"/>
              <p:cNvSpPr/>
              <p:nvPr/>
            </p:nvSpPr>
            <p:spPr bwMode="auto">
              <a:xfrm rot="3287003">
                <a:off x="7575347" y="3170558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Οβάλ 58"/>
              <p:cNvSpPr/>
              <p:nvPr/>
            </p:nvSpPr>
            <p:spPr bwMode="auto">
              <a:xfrm rot="4807860">
                <a:off x="7831859" y="3487477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Οβάλ 59"/>
              <p:cNvSpPr/>
              <p:nvPr/>
            </p:nvSpPr>
            <p:spPr bwMode="auto">
              <a:xfrm rot="7313146">
                <a:off x="7818003" y="381652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Οβάλ 60"/>
              <p:cNvSpPr/>
              <p:nvPr/>
            </p:nvSpPr>
            <p:spPr bwMode="auto">
              <a:xfrm rot="1760205">
                <a:off x="6199676" y="3396011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Οβάλ 61"/>
              <p:cNvSpPr/>
              <p:nvPr/>
            </p:nvSpPr>
            <p:spPr bwMode="auto">
              <a:xfrm rot="20728383">
                <a:off x="7469331" y="3792694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Οβάλ 62"/>
              <p:cNvSpPr/>
              <p:nvPr/>
            </p:nvSpPr>
            <p:spPr bwMode="auto">
              <a:xfrm rot="1246768">
                <a:off x="6321388" y="2348058"/>
                <a:ext cx="385955" cy="234514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Οβάλ 63"/>
              <p:cNvSpPr/>
              <p:nvPr/>
            </p:nvSpPr>
            <p:spPr bwMode="auto">
              <a:xfrm rot="1760205">
                <a:off x="6765534" y="3878389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Οβάλ 64"/>
              <p:cNvSpPr/>
              <p:nvPr/>
            </p:nvSpPr>
            <p:spPr bwMode="auto">
              <a:xfrm rot="20728383">
                <a:off x="7486648" y="3519063"/>
                <a:ext cx="356191" cy="253658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accent4">
                    <a:lumMod val="1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500" b="1" i="1" u="sng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463" y="2611817"/>
                <a:ext cx="53177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i="0" u="none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Διαιρούμε την επιφάνεια </a:t>
                </a:r>
                <a:r>
                  <a:rPr lang="el-GR" sz="2000" b="1" i="0" u="none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 </a:t>
                </a:r>
                <a:r>
                  <a:rPr lang="el-GR" sz="1600" b="1" i="0" u="none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σε στοιχειώδεις επιφάνειες </a:t>
                </a:r>
                <a:r>
                  <a:rPr lang="en-US" sz="2000" b="1" i="1" u="none" dirty="0" err="1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</a:t>
                </a:r>
                <a:r>
                  <a:rPr lang="en-US" sz="2000" b="1" u="none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i="0" u="none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1600" b="1" i="0" u="none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" name="Ομάδα 66"/>
          <p:cNvGrpSpPr/>
          <p:nvPr/>
        </p:nvGrpSpPr>
        <p:grpSpPr>
          <a:xfrm>
            <a:off x="-3393" y="1732767"/>
            <a:ext cx="8618155" cy="2776999"/>
            <a:chOff x="-3393" y="1732767"/>
            <a:chExt cx="8618155" cy="2776999"/>
          </a:xfrm>
        </p:grpSpPr>
        <p:cxnSp>
          <p:nvCxnSpPr>
            <p:cNvPr id="68" name="Ευθύγραμμο βέλος σύνδεσης 67"/>
            <p:cNvCxnSpPr/>
            <p:nvPr/>
          </p:nvCxnSpPr>
          <p:spPr bwMode="auto">
            <a:xfrm flipV="1">
              <a:off x="7994170" y="3548570"/>
              <a:ext cx="494041" cy="65735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4">
                  <a:lumMod val="10000"/>
                </a:schemeClr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grpSp>
          <p:nvGrpSpPr>
            <p:cNvPr id="69" name="Ομάδα 68"/>
            <p:cNvGrpSpPr/>
            <p:nvPr/>
          </p:nvGrpSpPr>
          <p:grpSpPr>
            <a:xfrm>
              <a:off x="-3393" y="1732767"/>
              <a:ext cx="8618155" cy="2776999"/>
              <a:chOff x="-3393" y="1732767"/>
              <a:chExt cx="8618155" cy="2776999"/>
            </a:xfrm>
          </p:grpSpPr>
          <p:grpSp>
            <p:nvGrpSpPr>
              <p:cNvPr id="70" name="Ομάδα 69"/>
              <p:cNvGrpSpPr/>
              <p:nvPr/>
            </p:nvGrpSpPr>
            <p:grpSpPr>
              <a:xfrm>
                <a:off x="-3393" y="1732767"/>
                <a:ext cx="8618155" cy="2776999"/>
                <a:chOff x="-3393" y="1732767"/>
                <a:chExt cx="8618155" cy="2776999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-3393" y="3075947"/>
                  <a:ext cx="5317720" cy="1261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Κάθε στοιχειώδης επιφάνεια είναι διάνυσμα</a:t>
                  </a:r>
                  <a:r>
                    <a:rPr lang="en-US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l-GR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που έχει μέτρο ίσο με το εμβαδό </a:t>
                  </a:r>
                  <a:r>
                    <a:rPr lang="en-US" sz="2000" b="1" i="1" u="none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</a:t>
                  </a:r>
                  <a:r>
                    <a:rPr lang="el-GR" sz="1600" b="1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l-GR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διεύθυνση κάθετη στην στη στοιχειώδη επιφάνεια </a:t>
                  </a:r>
                  <a:r>
                    <a:rPr lang="en-US" sz="2000" b="1" i="1" u="none" dirty="0" err="1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dA</a:t>
                  </a:r>
                  <a:r>
                    <a:rPr lang="el-GR" sz="1600" b="1" i="0" u="none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και φορά προς τα έξω της επιφάνειας </a:t>
                  </a:r>
                  <a:r>
                    <a:rPr lang="el-GR" sz="2000" b="1" i="1" u="none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Α</a:t>
                  </a:r>
                  <a:endParaRPr lang="el-GR" sz="1600" b="1" i="1" u="none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73" name="Ευθύγραμμο βέλος σύνδεσης 72"/>
                <p:cNvCxnSpPr/>
                <p:nvPr/>
              </p:nvCxnSpPr>
              <p:spPr bwMode="auto">
                <a:xfrm flipH="1" flipV="1">
                  <a:off x="6010986" y="2038938"/>
                  <a:ext cx="133932" cy="50748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4" name="Ευθύγραμμο βέλος σύνδεσης 73"/>
                <p:cNvCxnSpPr/>
                <p:nvPr/>
              </p:nvCxnSpPr>
              <p:spPr bwMode="auto">
                <a:xfrm flipV="1">
                  <a:off x="6537542" y="2118395"/>
                  <a:ext cx="83629" cy="34212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5" name="Ευθύγραμμο βέλος σύνδεσης 74"/>
                <p:cNvCxnSpPr/>
                <p:nvPr/>
              </p:nvCxnSpPr>
              <p:spPr bwMode="auto">
                <a:xfrm flipH="1" flipV="1">
                  <a:off x="6785836" y="1944810"/>
                  <a:ext cx="116105" cy="47216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6" name="Ευθύγραμμο βέλος σύνδεσης 75"/>
                <p:cNvCxnSpPr/>
                <p:nvPr/>
              </p:nvCxnSpPr>
              <p:spPr bwMode="auto">
                <a:xfrm flipV="1">
                  <a:off x="7116373" y="2083107"/>
                  <a:ext cx="52191" cy="49703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7" name="Ευθύγραμμο βέλος σύνδεσης 76"/>
                <p:cNvCxnSpPr/>
                <p:nvPr/>
              </p:nvCxnSpPr>
              <p:spPr bwMode="auto">
                <a:xfrm flipV="1">
                  <a:off x="6946659" y="2654572"/>
                  <a:ext cx="66438" cy="37932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8" name="Ευθύγραμμο βέλος σύνδεσης 77"/>
                <p:cNvCxnSpPr/>
                <p:nvPr/>
              </p:nvCxnSpPr>
              <p:spPr bwMode="auto">
                <a:xfrm flipH="1" flipV="1">
                  <a:off x="5935791" y="2777319"/>
                  <a:ext cx="397874" cy="8047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79" name="Ευθύγραμμο βέλος σύνδεσης 78"/>
                <p:cNvCxnSpPr/>
                <p:nvPr/>
              </p:nvCxnSpPr>
              <p:spPr bwMode="auto">
                <a:xfrm flipH="1">
                  <a:off x="6256169" y="3540884"/>
                  <a:ext cx="136838" cy="37184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0" name="Ευθύγραμμο βέλος σύνδεσης 79"/>
                <p:cNvCxnSpPr>
                  <a:endCxn id="60" idx="4"/>
                </p:cNvCxnSpPr>
                <p:nvPr/>
              </p:nvCxnSpPr>
              <p:spPr bwMode="auto">
                <a:xfrm>
                  <a:off x="7641764" y="3603890"/>
                  <a:ext cx="246643" cy="2724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1" name="Ευθύγραμμο βέλος σύνδεσης 80"/>
                <p:cNvCxnSpPr/>
                <p:nvPr/>
              </p:nvCxnSpPr>
              <p:spPr bwMode="auto">
                <a:xfrm>
                  <a:off x="7649304" y="3954611"/>
                  <a:ext cx="76408" cy="41553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2" name="Ευθύγραμμο βέλος σύνδεσης 81"/>
                <p:cNvCxnSpPr/>
                <p:nvPr/>
              </p:nvCxnSpPr>
              <p:spPr bwMode="auto">
                <a:xfrm>
                  <a:off x="7969505" y="3975818"/>
                  <a:ext cx="246643" cy="27246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3" name="Ευθύγραμμο βέλος σύνδεσης 82"/>
                <p:cNvCxnSpPr/>
                <p:nvPr/>
              </p:nvCxnSpPr>
              <p:spPr bwMode="auto">
                <a:xfrm flipV="1">
                  <a:off x="7379900" y="3055062"/>
                  <a:ext cx="70946" cy="3054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4" name="Ευθύγραμμο βέλος σύνδεσης 83"/>
                <p:cNvCxnSpPr/>
                <p:nvPr/>
              </p:nvCxnSpPr>
              <p:spPr bwMode="auto">
                <a:xfrm flipH="1">
                  <a:off x="6980979" y="3793194"/>
                  <a:ext cx="312490" cy="231153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5" name="Ευθύγραμμο βέλος σύνδεσης 84"/>
                <p:cNvCxnSpPr/>
                <p:nvPr/>
              </p:nvCxnSpPr>
              <p:spPr bwMode="auto">
                <a:xfrm flipH="1">
                  <a:off x="6472060" y="3705131"/>
                  <a:ext cx="344227" cy="346486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6" name="Ευθύγραμμο βέλος σύνδεσης 85"/>
                <p:cNvCxnSpPr/>
                <p:nvPr/>
              </p:nvCxnSpPr>
              <p:spPr bwMode="auto">
                <a:xfrm flipV="1">
                  <a:off x="7751849" y="3099091"/>
                  <a:ext cx="341761" cy="203140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87" name="Ευθύγραμμο βέλος σύνδεσης 86"/>
                <p:cNvCxnSpPr/>
                <p:nvPr/>
              </p:nvCxnSpPr>
              <p:spPr bwMode="auto">
                <a:xfrm flipH="1" flipV="1">
                  <a:off x="6684724" y="2331622"/>
                  <a:ext cx="58131" cy="35997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Ορθογώνιο 87"/>
                    <p:cNvSpPr/>
                    <p:nvPr/>
                  </p:nvSpPr>
                  <p:spPr>
                    <a:xfrm>
                      <a:off x="8071023" y="4106001"/>
                      <a:ext cx="543739" cy="4037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1" i="1" u="none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8" name="Ορθογώνιο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71023" y="4106001"/>
                      <a:ext cx="543739" cy="4037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30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Ορθογώνιο 88"/>
                    <p:cNvSpPr/>
                    <p:nvPr/>
                  </p:nvSpPr>
                  <p:spPr>
                    <a:xfrm>
                      <a:off x="5666649" y="1732767"/>
                      <a:ext cx="543739" cy="4037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1" i="1" u="none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l-GR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u="none" smtClean="0"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1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Ορθογώνιο 8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666649" y="1732767"/>
                      <a:ext cx="543739" cy="4037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45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0" name="Ευθύγραμμο βέλος σύνδεσης 89"/>
                <p:cNvCxnSpPr/>
                <p:nvPr/>
              </p:nvCxnSpPr>
              <p:spPr bwMode="auto">
                <a:xfrm flipV="1">
                  <a:off x="7559072" y="2681742"/>
                  <a:ext cx="341164" cy="248515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1" name="Ευθύγραμμο βέλος σύνδεσης 90"/>
                <p:cNvCxnSpPr/>
                <p:nvPr/>
              </p:nvCxnSpPr>
              <p:spPr bwMode="auto">
                <a:xfrm flipH="1">
                  <a:off x="6776475" y="3977112"/>
                  <a:ext cx="156268" cy="422819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2" name="Ευθύγραμμο βέλος σύνδεσης 91"/>
                <p:cNvCxnSpPr/>
                <p:nvPr/>
              </p:nvCxnSpPr>
              <p:spPr bwMode="auto">
                <a:xfrm flipH="1">
                  <a:off x="6493246" y="3325385"/>
                  <a:ext cx="298275" cy="421502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  <p:cxnSp>
              <p:nvCxnSpPr>
                <p:cNvPr id="93" name="Ευθύγραμμο βέλος σύνδεσης 92"/>
                <p:cNvCxnSpPr/>
                <p:nvPr/>
              </p:nvCxnSpPr>
              <p:spPr bwMode="auto">
                <a:xfrm flipH="1">
                  <a:off x="6134728" y="3129560"/>
                  <a:ext cx="379637" cy="172671"/>
                </a:xfrm>
                <a:prstGeom prst="straightConnector1">
                  <a:avLst/>
                </a:prstGeom>
                <a:noFill/>
                <a:ln w="38100" cap="flat" cmpd="sng" algn="ctr">
                  <a:solidFill>
                    <a:schemeClr val="accent4">
                      <a:lumMod val="10000"/>
                    </a:schemeClr>
                  </a:solidFill>
                  <a:prstDash val="solid"/>
                  <a:round/>
                  <a:headEnd type="none" w="med" len="med"/>
                  <a:tailEnd type="triangle" w="med" len="lg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Ορθογώνιο 70"/>
                  <p:cNvSpPr/>
                  <p:nvPr/>
                </p:nvSpPr>
                <p:spPr>
                  <a:xfrm>
                    <a:off x="3880023" y="3010226"/>
                    <a:ext cx="543739" cy="4037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1" u="none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sz="18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u="none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oMath>
                      </m:oMathPara>
                    </a14:m>
                    <a:endParaRPr lang="el-GR" sz="1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1" name="Ορθογώνιο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80023" y="3010226"/>
                    <a:ext cx="543739" cy="4037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4" name="Ομάδα 93"/>
          <p:cNvGrpSpPr/>
          <p:nvPr/>
        </p:nvGrpSpPr>
        <p:grpSpPr>
          <a:xfrm>
            <a:off x="13924" y="5107256"/>
            <a:ext cx="6315312" cy="1143390"/>
            <a:chOff x="13924" y="5107256"/>
            <a:chExt cx="6315312" cy="11433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245781" y="5107256"/>
                  <a:ext cx="2083455" cy="114339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400" b="1" i="0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400" b="1" i="0" u="none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𝜜</m:t>
                            </m:r>
                          </m:sub>
                          <m:sup/>
                          <m:e>
                            <m:acc>
                              <m:accPr>
                                <m:chr m:val="⃗"/>
                                <m:ctrlPr>
                                  <a:rPr lang="el-GR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  <m:r>
                              <a:rPr lang="el-GR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400" b="1" i="1" u="none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1" i="1" u="none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el-GR" sz="2400" b="1" u="none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5781" y="5107256"/>
                  <a:ext cx="2083455" cy="1143390"/>
                </a:xfrm>
                <a:prstGeom prst="rect">
                  <a:avLst/>
                </a:prstGeom>
                <a:blipFill>
                  <a:blip r:embed="rId10"/>
                  <a:stretch>
                    <a:fillRect r="-865" b="-4167"/>
                  </a:stretch>
                </a:blipFill>
                <a:ln w="2857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TextBox 95"/>
            <p:cNvSpPr txBox="1"/>
            <p:nvPr/>
          </p:nvSpPr>
          <p:spPr>
            <a:xfrm>
              <a:off x="13924" y="5368880"/>
              <a:ext cx="4028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i="0" u="none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Ολική Ροή Μαγνητικού Πεδίου </a:t>
              </a:r>
              <a:r>
                <a:rPr lang="el-GR" sz="2000" b="1" i="1" u="none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sz="2000" b="1" u="none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2000" b="1" u="none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u="none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i="0" u="none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όλη την επιφάνεια </a:t>
              </a:r>
              <a:r>
                <a:rPr lang="el-GR" sz="2000" b="1" u="none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2000" b="1" i="0" u="none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600" b="1" i="0" u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0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581" y="86443"/>
            <a:ext cx="9029291" cy="48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ΡΟΗ </a:t>
            </a:r>
            <a:r>
              <a:rPr lang="el-GR" sz="2400" b="1" i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sz="2400" b="1" baseline="-25000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2400" b="1" dirty="0" smtClean="0">
                <a:solidFill>
                  <a:srgbClr val="F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του ΜΑΓΝΗΤΙΚΟΥ ΠΕΔΙΟΥ</a:t>
            </a:r>
            <a:endParaRPr lang="en-US" sz="2400" b="1" dirty="0">
              <a:solidFill>
                <a:srgbClr val="F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855" y="575919"/>
            <a:ext cx="827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Περιπτώσεις ομογενούς Μαγνητικού Πεδίου και επίπεδης επιφάνειας </a:t>
            </a:r>
            <a:r>
              <a:rPr lang="el-GR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Α</a:t>
            </a:r>
            <a:endParaRPr lang="el-G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211613" y="4213125"/>
                <a:ext cx="1544012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↑↑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⟹</m:t>
                      </m:r>
                    </m:oMath>
                  </m:oMathPara>
                </a14:m>
                <a:endParaRPr lang="el-GR" b="1" i="1" u="sng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3" y="4213125"/>
                <a:ext cx="1544012" cy="4037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0827" y="4663160"/>
                <a:ext cx="2988126" cy="8575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nary>
                        <m:naryPr>
                          <m:limLoc m:val="undOvr"/>
                          <m:ctrl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27" y="4663160"/>
                <a:ext cx="2988126" cy="857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47286" y="5662140"/>
                <a:ext cx="1174232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l-GR" sz="20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86" y="5662140"/>
                <a:ext cx="1174232" cy="307777"/>
              </a:xfrm>
              <a:prstGeom prst="rect">
                <a:avLst/>
              </a:prstGeom>
              <a:blipFill>
                <a:blip r:embed="rId4"/>
                <a:stretch>
                  <a:fillRect l="-3030" r="-2020" b="-1272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6301" y="3478824"/>
                <a:ext cx="1738105" cy="95289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6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301" y="3478824"/>
                <a:ext cx="1738105" cy="9528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Ορθογώνιο 9"/>
              <p:cNvSpPr/>
              <p:nvPr/>
            </p:nvSpPr>
            <p:spPr>
              <a:xfrm>
                <a:off x="5109884" y="4485973"/>
                <a:ext cx="2720617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l-GR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u="sng" dirty="0">
                  <a:solidFill>
                    <a:srgbClr val="FAFD0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Ορθογώνιο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9884" y="4485973"/>
                <a:ext cx="2720617" cy="4037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4929948"/>
                <a:ext cx="4190378" cy="85754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00008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nary>
                        <m:naryPr>
                          <m:limLoc m:val="undOvr"/>
                          <m:ctrl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l-GR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𝜜</m:t>
                          </m:r>
                        </m:sub>
                        <m:sup/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𝒅𝑨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929948"/>
                <a:ext cx="4190378" cy="8575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26312" y="6126270"/>
                <a:ext cx="1907382" cy="30777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sz="2000" b="1" i="0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sz="2000" b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el-GR" sz="2000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000" b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l-GR" sz="2000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l-GR" sz="2000" b="1" i="1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12" y="6126270"/>
                <a:ext cx="1907382" cy="307777"/>
              </a:xfrm>
              <a:prstGeom prst="rect">
                <a:avLst/>
              </a:prstGeom>
              <a:blipFill>
                <a:blip r:embed="rId8"/>
                <a:stretch>
                  <a:fillRect l="-314" r="-314" b="-1272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1600670" y="4233758"/>
                <a:ext cx="1699503" cy="403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00008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acc>
                      <m:r>
                        <a:rPr lang="el-GR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8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𝒅𝑨</m:t>
                      </m:r>
                    </m:oMath>
                  </m:oMathPara>
                </a14:m>
                <a:endParaRPr lang="el-GR" b="1" i="1" u="sng" dirty="0">
                  <a:solidFill>
                    <a:srgbClr val="000080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670" y="4233758"/>
                <a:ext cx="1699503" cy="4037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Ομάδα 13"/>
          <p:cNvGrpSpPr/>
          <p:nvPr/>
        </p:nvGrpSpPr>
        <p:grpSpPr>
          <a:xfrm>
            <a:off x="5150844" y="1509293"/>
            <a:ext cx="3509060" cy="3200780"/>
            <a:chOff x="5150844" y="1509293"/>
            <a:chExt cx="3509060" cy="3200780"/>
          </a:xfrm>
        </p:grpSpPr>
        <p:sp>
          <p:nvSpPr>
            <p:cNvPr id="15" name="TextBox 14"/>
            <p:cNvSpPr txBox="1"/>
            <p:nvPr/>
          </p:nvSpPr>
          <p:spPr>
            <a:xfrm>
              <a:off x="5150844" y="1509293"/>
              <a:ext cx="35090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Η Μαγνητική Επαγωγή σχηματίζει γωνία </a:t>
              </a:r>
              <a:r>
                <a:rPr kumimoji="0" lang="el-GR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θ</a:t>
              </a:r>
              <a:r>
                <a:rPr kumimoji="0" lang="el-G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 επιφάνεια </a:t>
              </a:r>
              <a:r>
                <a:rPr kumimoji="0" lang="el-GR" sz="20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</a:rPr>
                <a:t>Α</a:t>
              </a:r>
            </a:p>
          </p:txBody>
        </p:sp>
        <p:grpSp>
          <p:nvGrpSpPr>
            <p:cNvPr id="16" name="Ομάδα 15"/>
            <p:cNvGrpSpPr/>
            <p:nvPr/>
          </p:nvGrpSpPr>
          <p:grpSpPr>
            <a:xfrm>
              <a:off x="6027273" y="2665070"/>
              <a:ext cx="2047552" cy="2045003"/>
              <a:chOff x="6027273" y="2654679"/>
              <a:chExt cx="2047552" cy="2045003"/>
            </a:xfrm>
          </p:grpSpPr>
          <p:sp>
            <p:nvSpPr>
              <p:cNvPr id="17" name="Παραλληλόγραμμο 16"/>
              <p:cNvSpPr/>
              <p:nvPr/>
            </p:nvSpPr>
            <p:spPr bwMode="auto">
              <a:xfrm rot="13739002" flipH="1" flipV="1">
                <a:off x="5809754" y="2872198"/>
                <a:ext cx="2045003" cy="1609965"/>
              </a:xfrm>
              <a:prstGeom prst="parallelogram">
                <a:avLst>
                  <a:gd name="adj" fmla="val 85312"/>
                </a:avLst>
              </a:prstGeom>
              <a:solidFill>
                <a:srgbClr val="FFFFFF">
                  <a:lumMod val="50000"/>
                  <a:alpha val="54000"/>
                </a:srgbClr>
              </a:solidFill>
              <a:ln w="28575" cap="flat" cmpd="sng" algn="ctr">
                <a:solidFill>
                  <a:srgbClr val="FFFFFF">
                    <a:lumMod val="5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lvl="0" indent="-28575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500" b="1" i="1" u="sng" strike="noStrike" kern="0" cap="none" spc="0" normalizeH="0" baseline="0" noProof="0" smtClean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8" name="Ορθογώνιο 17"/>
              <p:cNvSpPr/>
              <p:nvPr/>
            </p:nvSpPr>
            <p:spPr>
              <a:xfrm>
                <a:off x="7684975" y="3547379"/>
                <a:ext cx="3898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80"/>
                    </a:solidFill>
                    <a:effectLst/>
                    <a:uLnTx/>
                    <a:uFillTx/>
                    <a:latin typeface="Times New Roman" pitchFamily="18" charset="0"/>
                  </a:rPr>
                  <a:t>Α</a:t>
                </a:r>
                <a:endParaRPr kumimoji="0" lang="el-GR" sz="2400" b="1" i="1" u="sng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9" name="Ομάδα 18"/>
          <p:cNvGrpSpPr/>
          <p:nvPr/>
        </p:nvGrpSpPr>
        <p:grpSpPr>
          <a:xfrm>
            <a:off x="5889498" y="2582439"/>
            <a:ext cx="2855874" cy="1309015"/>
            <a:chOff x="5891188" y="2580376"/>
            <a:chExt cx="2855874" cy="1309015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5891188" y="2580376"/>
              <a:ext cx="2567698" cy="1309015"/>
              <a:chOff x="5891188" y="2580376"/>
              <a:chExt cx="2567698" cy="1309015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 bwMode="auto">
              <a:xfrm flipV="1">
                <a:off x="5891188" y="259423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3" name="Ευθύγραμμο βέλος σύνδεσης 22"/>
              <p:cNvCxnSpPr/>
              <p:nvPr/>
            </p:nvCxnSpPr>
            <p:spPr bwMode="auto">
              <a:xfrm flipV="1">
                <a:off x="6074761" y="2808978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4" name="Ευθύγραμμο βέλος σύνδεσης 23"/>
              <p:cNvCxnSpPr/>
              <p:nvPr/>
            </p:nvCxnSpPr>
            <p:spPr bwMode="auto">
              <a:xfrm flipV="1">
                <a:off x="6253347" y="2993625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5" name="Ευθύγραμμο βέλος σύνδεσης 24"/>
              <p:cNvCxnSpPr/>
              <p:nvPr/>
            </p:nvCxnSpPr>
            <p:spPr bwMode="auto">
              <a:xfrm flipV="1">
                <a:off x="6500792" y="2580376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6" name="Ευθύγραμμο βέλος σύνδεσης 25"/>
              <p:cNvCxnSpPr/>
              <p:nvPr/>
            </p:nvCxnSpPr>
            <p:spPr bwMode="auto">
              <a:xfrm flipV="1">
                <a:off x="6684365" y="279512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7" name="Ευθύγραμμο βέλος σύνδεσης 26"/>
              <p:cNvCxnSpPr/>
              <p:nvPr/>
            </p:nvCxnSpPr>
            <p:spPr bwMode="auto">
              <a:xfrm flipV="1">
                <a:off x="6845327" y="3000551"/>
                <a:ext cx="1045519" cy="87385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8" name="Ευθύγραμμο βέλος σύνδεσης 27"/>
              <p:cNvCxnSpPr/>
              <p:nvPr/>
            </p:nvCxnSpPr>
            <p:spPr bwMode="auto">
              <a:xfrm flipV="1">
                <a:off x="7079223" y="2587302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29" name="Ευθύγραμμο βέλος σύνδεσης 28"/>
              <p:cNvCxnSpPr/>
              <p:nvPr/>
            </p:nvCxnSpPr>
            <p:spPr bwMode="auto">
              <a:xfrm flipV="1">
                <a:off x="7262796" y="2802048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30" name="Ευθύγραμμο βέλος σύνδεσης 29"/>
              <p:cNvCxnSpPr/>
              <p:nvPr/>
            </p:nvCxnSpPr>
            <p:spPr bwMode="auto">
              <a:xfrm flipV="1">
                <a:off x="7441382" y="2986695"/>
                <a:ext cx="1017504" cy="895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Ορθογώνιο 20"/>
                <p:cNvSpPr/>
                <p:nvPr/>
              </p:nvSpPr>
              <p:spPr>
                <a:xfrm>
                  <a:off x="8262634" y="3031936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u="sng" dirty="0">
                    <a:solidFill>
                      <a:srgbClr val="FAFD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1" name="Ορθογώνιο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634" y="3031936"/>
                  <a:ext cx="484428" cy="50642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/>
          <p:cNvSpPr txBox="1"/>
          <p:nvPr/>
        </p:nvSpPr>
        <p:spPr>
          <a:xfrm>
            <a:off x="31582" y="1502367"/>
            <a:ext cx="3509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</a:rPr>
              <a:t>Η Μαγνητική Επαγωγή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 </a:t>
            </a:r>
            <a:r>
              <a:rPr lang="el-GR" sz="2000" b="1" dirty="0" smtClean="0">
                <a:solidFill>
                  <a:srgbClr val="FF0000"/>
                </a:solidFill>
                <a:latin typeface="Times New Roman" pitchFamily="18" charset="0"/>
              </a:rPr>
              <a:t>είναι κάθετη στην επιφάνεια </a:t>
            </a:r>
            <a:r>
              <a:rPr lang="el-GR" sz="2000" b="1" i="1" dirty="0" smtClean="0">
                <a:solidFill>
                  <a:srgbClr val="FF0000"/>
                </a:solidFill>
                <a:latin typeface="Times New Roman" pitchFamily="18" charset="0"/>
              </a:rPr>
              <a:t>Α</a:t>
            </a:r>
            <a:endParaRPr lang="el-GR" sz="2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740760" y="2684288"/>
            <a:ext cx="1609965" cy="2045003"/>
            <a:chOff x="740760" y="2684288"/>
            <a:chExt cx="1609965" cy="2045003"/>
          </a:xfrm>
        </p:grpSpPr>
        <p:sp>
          <p:nvSpPr>
            <p:cNvPr id="33" name="Παραλληλόγραμμο 32"/>
            <p:cNvSpPr/>
            <p:nvPr/>
          </p:nvSpPr>
          <p:spPr bwMode="auto">
            <a:xfrm rot="13739002" flipH="1" flipV="1">
              <a:off x="523241" y="2901807"/>
              <a:ext cx="2045003" cy="1609965"/>
            </a:xfrm>
            <a:prstGeom prst="parallelogram">
              <a:avLst>
                <a:gd name="adj" fmla="val 85312"/>
              </a:avLst>
            </a:prstGeom>
            <a:solidFill>
              <a:srgbClr val="FFFFFF">
                <a:lumMod val="50000"/>
                <a:alpha val="54000"/>
              </a:srgbClr>
            </a:solidFill>
            <a:ln w="28575" cap="flat" cmpd="sng" algn="ctr">
              <a:solidFill>
                <a:srgbClr val="FFFFFF">
                  <a:lumMod val="5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85750" marR="0" lvl="0" indent="-28575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500" b="1" i="1" u="sng" strike="noStrike" kern="0" cap="none" spc="0" normalizeH="0" baseline="0" noProof="0" smtClean="0">
                <a:ln>
                  <a:noFill/>
                </a:ln>
                <a:solidFill>
                  <a:srgbClr val="FAFD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1535954" y="3650854"/>
              <a:ext cx="3898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80"/>
                  </a:solidFill>
                  <a:effectLst/>
                  <a:uLnTx/>
                  <a:uFillTx/>
                  <a:latin typeface="Times New Roman" pitchFamily="18" charset="0"/>
                </a:rPr>
                <a:t>Α</a:t>
              </a:r>
              <a:endParaRPr kumimoji="0" lang="el-GR" sz="2400" b="1" i="1" u="sng" strike="noStrike" kern="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137878" y="3057440"/>
            <a:ext cx="2545541" cy="909864"/>
            <a:chOff x="137878" y="3057440"/>
            <a:chExt cx="2545541" cy="909864"/>
          </a:xfrm>
        </p:grpSpPr>
        <p:grpSp>
          <p:nvGrpSpPr>
            <p:cNvPr id="36" name="Ομάδα 35"/>
            <p:cNvGrpSpPr/>
            <p:nvPr/>
          </p:nvGrpSpPr>
          <p:grpSpPr>
            <a:xfrm>
              <a:off x="454368" y="3184995"/>
              <a:ext cx="2229051" cy="782309"/>
              <a:chOff x="454368" y="3184995"/>
              <a:chExt cx="2229051" cy="782309"/>
            </a:xfrm>
          </p:grpSpPr>
          <p:sp>
            <p:nvSpPr>
              <p:cNvPr id="38" name="Οβάλ 37"/>
              <p:cNvSpPr/>
              <p:nvPr/>
            </p:nvSpPr>
            <p:spPr bwMode="auto">
              <a:xfrm>
                <a:off x="2220062" y="3625846"/>
                <a:ext cx="268624" cy="130374"/>
              </a:xfrm>
              <a:prstGeom prst="ellipse">
                <a:avLst/>
              </a:prstGeom>
              <a:noFill/>
              <a:ln w="19050" cap="flat" cmpd="sng" algn="ctr">
                <a:solidFill>
                  <a:srgbClr val="00008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45720" rIns="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285750" marR="0" lvl="0" indent="-285750" defTabSz="91440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500" b="1" i="1" u="sng" strike="noStrike" kern="0" cap="none" spc="0" normalizeH="0" baseline="0" noProof="0" smtClean="0">
                  <a:ln>
                    <a:noFill/>
                  </a:ln>
                  <a:solidFill>
                    <a:srgbClr val="FAFD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grpSp>
            <p:nvGrpSpPr>
              <p:cNvPr id="39" name="Ομάδα 38"/>
              <p:cNvGrpSpPr/>
              <p:nvPr/>
            </p:nvGrpSpPr>
            <p:grpSpPr>
              <a:xfrm>
                <a:off x="454368" y="3184995"/>
                <a:ext cx="2229051" cy="782309"/>
                <a:chOff x="454368" y="3184995"/>
                <a:chExt cx="2229051" cy="782309"/>
              </a:xfrm>
            </p:grpSpPr>
            <p:sp>
              <p:nvSpPr>
                <p:cNvPr id="40" name="Οβάλ 39"/>
                <p:cNvSpPr/>
                <p:nvPr/>
              </p:nvSpPr>
              <p:spPr bwMode="auto">
                <a:xfrm>
                  <a:off x="2033024" y="3418026"/>
                  <a:ext cx="268624" cy="130374"/>
                </a:xfrm>
                <a:prstGeom prst="ellipse">
                  <a:avLst/>
                </a:prstGeom>
                <a:noFill/>
                <a:ln w="19050" cap="flat" cmpd="sng" algn="ctr">
                  <a:solidFill>
                    <a:srgbClr val="00008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20" rIns="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285750" marR="0" lvl="0" indent="-28575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2500" b="1" i="1" u="sng" strike="noStrike" kern="0" cap="none" spc="0" normalizeH="0" baseline="0" noProof="0" smtClean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grpSp>
              <p:nvGrpSpPr>
                <p:cNvPr id="41" name="Ομάδα 40"/>
                <p:cNvGrpSpPr/>
                <p:nvPr/>
              </p:nvGrpSpPr>
              <p:grpSpPr>
                <a:xfrm>
                  <a:off x="454368" y="3184995"/>
                  <a:ext cx="2229051" cy="782309"/>
                  <a:chOff x="454368" y="3184995"/>
                  <a:chExt cx="2229051" cy="782309"/>
                </a:xfrm>
              </p:grpSpPr>
              <p:sp>
                <p:nvSpPr>
                  <p:cNvPr id="42" name="Οβάλ 41"/>
                  <p:cNvSpPr/>
                  <p:nvPr/>
                </p:nvSpPr>
                <p:spPr bwMode="auto">
                  <a:xfrm>
                    <a:off x="1156719" y="3611994"/>
                    <a:ext cx="268624" cy="130374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43" name="Ομάδα 42"/>
                  <p:cNvGrpSpPr/>
                  <p:nvPr/>
                </p:nvGrpSpPr>
                <p:grpSpPr>
                  <a:xfrm>
                    <a:off x="454368" y="3184995"/>
                    <a:ext cx="2229051" cy="782309"/>
                    <a:chOff x="454368" y="3184995"/>
                    <a:chExt cx="2229051" cy="782309"/>
                  </a:xfrm>
                </p:grpSpPr>
                <p:sp>
                  <p:nvSpPr>
                    <p:cNvPr id="44" name="Οβάλ 43"/>
                    <p:cNvSpPr/>
                    <p:nvPr/>
                  </p:nvSpPr>
                  <p:spPr bwMode="auto">
                    <a:xfrm>
                      <a:off x="1516939" y="3421491"/>
                      <a:ext cx="268624" cy="130374"/>
                    </a:xfrm>
                    <a:prstGeom prst="ellipse">
                      <a:avLst/>
                    </a:prstGeom>
                    <a:noFill/>
                    <a:ln w="1905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0" tIns="45720" rIns="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285750" marR="0" lvl="0" indent="-285750" defTabSz="91440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l-GR" sz="2500" b="1" i="1" u="sng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FAFD00"/>
                        </a:solidFill>
                        <a:effectLst/>
                        <a:uLnTx/>
                        <a:uFillTx/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45" name="Ομάδα 44"/>
                    <p:cNvGrpSpPr/>
                    <p:nvPr/>
                  </p:nvGrpSpPr>
                  <p:grpSpPr>
                    <a:xfrm>
                      <a:off x="454368" y="3184995"/>
                      <a:ext cx="2229051" cy="782309"/>
                      <a:chOff x="454368" y="3205777"/>
                      <a:chExt cx="2229051" cy="782309"/>
                    </a:xfrm>
                  </p:grpSpPr>
                  <p:sp>
                    <p:nvSpPr>
                      <p:cNvPr id="46" name="Οβάλ 45"/>
                      <p:cNvSpPr/>
                      <p:nvPr/>
                    </p:nvSpPr>
                    <p:spPr bwMode="auto">
                      <a:xfrm>
                        <a:off x="612925" y="3639702"/>
                        <a:ext cx="268624" cy="130374"/>
                      </a:xfrm>
                      <a:prstGeom prst="ellipse">
                        <a:avLst/>
                      </a:prstGeom>
                      <a:noFill/>
                      <a:ln w="19050" cap="flat" cmpd="sng" algn="ctr">
                        <a:solidFill>
                          <a:srgbClr val="000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0" tIns="45720" rIns="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285750" marR="0" lvl="0" indent="-285750" defTabSz="914400" eaLnBrk="0" fontAlgn="base" latinLnBrk="0" hangingPunct="0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l-GR" sz="2500" b="1" i="1" u="sng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AFD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47" name="Ομάδα 46"/>
                      <p:cNvGrpSpPr/>
                      <p:nvPr/>
                    </p:nvGrpSpPr>
                    <p:grpSpPr>
                      <a:xfrm>
                        <a:off x="454368" y="3205777"/>
                        <a:ext cx="2229051" cy="782309"/>
                        <a:chOff x="436282" y="3181731"/>
                        <a:chExt cx="2229051" cy="782309"/>
                      </a:xfrm>
                    </p:grpSpPr>
                    <p:cxnSp>
                      <p:nvCxnSpPr>
                        <p:cNvPr id="48" name="Ευθύγραμμο βέλος σύνδεσης 47"/>
                        <p:cNvCxnSpPr/>
                        <p:nvPr/>
                      </p:nvCxnSpPr>
                      <p:spPr bwMode="auto">
                        <a:xfrm flipV="1">
                          <a:off x="1250238" y="3382622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49" name="Οβάλ 48"/>
                        <p:cNvSpPr/>
                        <p:nvPr/>
                      </p:nvSpPr>
                      <p:spPr bwMode="auto">
                        <a:xfrm>
                          <a:off x="436282" y="3452664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0" name="Ευθύγραμμο βέλος σύνδεσης 49"/>
                        <p:cNvCxnSpPr/>
                        <p:nvPr/>
                      </p:nvCxnSpPr>
                      <p:spPr bwMode="auto">
                        <a:xfrm flipV="1">
                          <a:off x="540192" y="3223292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51" name="Ευθύγραμμο βέλος σύνδεσης 50"/>
                        <p:cNvCxnSpPr/>
                        <p:nvPr/>
                      </p:nvCxnSpPr>
                      <p:spPr bwMode="auto">
                        <a:xfrm flipV="1">
                          <a:off x="696053" y="3410330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2" name="Οβάλ 51"/>
                        <p:cNvSpPr/>
                        <p:nvPr/>
                      </p:nvSpPr>
                      <p:spPr bwMode="auto">
                        <a:xfrm>
                          <a:off x="799960" y="3816349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3" name="Ευθύγραμμο βέλος σύνδεσης 52"/>
                        <p:cNvCxnSpPr/>
                        <p:nvPr/>
                      </p:nvCxnSpPr>
                      <p:spPr bwMode="auto">
                        <a:xfrm flipV="1">
                          <a:off x="883088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4" name="Οβάλ 53"/>
                        <p:cNvSpPr/>
                        <p:nvPr/>
                      </p:nvSpPr>
                      <p:spPr bwMode="auto">
                        <a:xfrm>
                          <a:off x="976607" y="3431885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5" name="Ευθύγραμμο βέλος σύνδεσης 54"/>
                        <p:cNvCxnSpPr/>
                        <p:nvPr/>
                      </p:nvCxnSpPr>
                      <p:spPr bwMode="auto">
                        <a:xfrm flipV="1">
                          <a:off x="1070126" y="3181731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6" name="Οβάλ 55"/>
                        <p:cNvSpPr/>
                        <p:nvPr/>
                      </p:nvSpPr>
                      <p:spPr bwMode="auto">
                        <a:xfrm>
                          <a:off x="1340292" y="3816349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57" name="Ευθύγραμμο βέλος σύνδεσης 56"/>
                        <p:cNvCxnSpPr/>
                        <p:nvPr/>
                      </p:nvCxnSpPr>
                      <p:spPr bwMode="auto">
                        <a:xfrm flipV="1">
                          <a:off x="1433811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58" name="Ευθύγραμμο βέλος σύνδεσης 57"/>
                        <p:cNvCxnSpPr/>
                        <p:nvPr/>
                      </p:nvCxnSpPr>
                      <p:spPr bwMode="auto">
                        <a:xfrm flipV="1">
                          <a:off x="1600067" y="3192119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59" name="Οβάλ 58"/>
                        <p:cNvSpPr/>
                        <p:nvPr/>
                      </p:nvSpPr>
                      <p:spPr bwMode="auto">
                        <a:xfrm>
                          <a:off x="1683195" y="3629311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0" name="Ευθύγραμμο βέλος σύνδεσης 59"/>
                        <p:cNvCxnSpPr/>
                        <p:nvPr/>
                      </p:nvCxnSpPr>
                      <p:spPr bwMode="auto">
                        <a:xfrm flipV="1">
                          <a:off x="1776714" y="3410330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61" name="Οβάλ 60"/>
                        <p:cNvSpPr/>
                        <p:nvPr/>
                      </p:nvSpPr>
                      <p:spPr bwMode="auto">
                        <a:xfrm>
                          <a:off x="1870233" y="3805958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2" name="Ευθύγραμμο βέλος σύνδεσης 61"/>
                        <p:cNvCxnSpPr/>
                        <p:nvPr/>
                      </p:nvCxnSpPr>
                      <p:spPr bwMode="auto">
                        <a:xfrm flipV="1">
                          <a:off x="1953361" y="3586977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3" name="Ευθύγραμμο βέλος σύνδεσης 62"/>
                        <p:cNvCxnSpPr/>
                        <p:nvPr/>
                      </p:nvCxnSpPr>
                      <p:spPr bwMode="auto">
                        <a:xfrm flipV="1">
                          <a:off x="2126543" y="3199045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64" name="Ευθύγραμμο βέλος σύνδεσης 63"/>
                        <p:cNvCxnSpPr/>
                        <p:nvPr/>
                      </p:nvCxnSpPr>
                      <p:spPr bwMode="auto">
                        <a:xfrm flipV="1">
                          <a:off x="2292799" y="3396474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65" name="Οβάλ 64"/>
                        <p:cNvSpPr/>
                        <p:nvPr/>
                      </p:nvSpPr>
                      <p:spPr bwMode="auto">
                        <a:xfrm>
                          <a:off x="2396709" y="3833666"/>
                          <a:ext cx="268624" cy="130374"/>
                        </a:xfrm>
                        <a:prstGeom prst="ellipse">
                          <a:avLst/>
                        </a:prstGeom>
                        <a:noFill/>
                        <a:ln w="19050" cap="flat" cmpd="sng" algn="ctr">
                          <a:solidFill>
                            <a:srgbClr val="00008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square" lIns="0" tIns="45720" rIns="0" bIns="45720" numCol="1" rtlCol="0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285750" marR="0" lvl="0" indent="-285750" defTabSz="91440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5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l-GR" sz="2500" b="1" i="1" u="sng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AFD00"/>
                            </a:solidFill>
                            <a:effectLst/>
                            <a:uLnTx/>
                            <a:uFillTx/>
                            <a:latin typeface="Times New Roman" pitchFamily="18" charset="0"/>
                          </a:endParaRPr>
                        </a:p>
                      </p:txBody>
                    </p:sp>
                    <p:cxnSp>
                      <p:nvCxnSpPr>
                        <p:cNvPr id="66" name="Ευθύγραμμο βέλος σύνδεσης 65"/>
                        <p:cNvCxnSpPr/>
                        <p:nvPr/>
                      </p:nvCxnSpPr>
                      <p:spPr bwMode="auto">
                        <a:xfrm flipV="1">
                          <a:off x="2479837" y="3593903"/>
                          <a:ext cx="0" cy="324000"/>
                        </a:xfrm>
                        <a:prstGeom prst="straightConnector1">
                          <a:avLst/>
                        </a:prstGeom>
                        <a:noFill/>
                        <a:ln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triangle"/>
                        </a:ln>
                        <a:effectLst/>
                      </p:spPr>
                    </p:cxnSp>
                  </p:grpSp>
                </p:grpSp>
              </p:grp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Ορθογώνιο 36"/>
                <p:cNvSpPr/>
                <p:nvPr/>
              </p:nvSpPr>
              <p:spPr>
                <a:xfrm>
                  <a:off x="137878" y="3057440"/>
                  <a:ext cx="503664" cy="369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kumimoji="0" lang="el-GR" sz="1600" b="1" i="1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5" name="Ορθογώνιο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78" y="3057440"/>
                  <a:ext cx="503664" cy="36920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Ομάδα 66"/>
          <p:cNvGrpSpPr/>
          <p:nvPr/>
        </p:nvGrpSpPr>
        <p:grpSpPr>
          <a:xfrm>
            <a:off x="612993" y="2599709"/>
            <a:ext cx="2443064" cy="1329496"/>
            <a:chOff x="577266" y="2587298"/>
            <a:chExt cx="2443064" cy="1329496"/>
          </a:xfrm>
        </p:grpSpPr>
        <p:grpSp>
          <p:nvGrpSpPr>
            <p:cNvPr id="68" name="Ομάδα 67"/>
            <p:cNvGrpSpPr/>
            <p:nvPr/>
          </p:nvGrpSpPr>
          <p:grpSpPr>
            <a:xfrm>
              <a:off x="577266" y="2587298"/>
              <a:ext cx="1956965" cy="1329496"/>
              <a:chOff x="577266" y="2587298"/>
              <a:chExt cx="1956965" cy="1329496"/>
            </a:xfrm>
          </p:grpSpPr>
          <p:cxnSp>
            <p:nvCxnSpPr>
              <p:cNvPr id="70" name="Ευθύγραμμο βέλος σύνδεσης 69"/>
              <p:cNvCxnSpPr/>
              <p:nvPr/>
            </p:nvCxnSpPr>
            <p:spPr bwMode="auto">
              <a:xfrm flipH="1" flipV="1">
                <a:off x="577266" y="2618475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1" name="Ευθύγραμμο βέλος σύνδεσης 70"/>
              <p:cNvCxnSpPr/>
              <p:nvPr/>
            </p:nvCxnSpPr>
            <p:spPr bwMode="auto">
              <a:xfrm flipH="1" flipV="1">
                <a:off x="750448" y="2812439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2" name="Ευθύγραμμο βέλος σύνδεσης 71"/>
              <p:cNvCxnSpPr/>
              <p:nvPr/>
            </p:nvCxnSpPr>
            <p:spPr bwMode="auto">
              <a:xfrm flipH="1" flipV="1">
                <a:off x="934021" y="3016794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3" name="Ευθύγραμμο βέλος σύνδεσης 72"/>
              <p:cNvCxnSpPr/>
              <p:nvPr/>
            </p:nvCxnSpPr>
            <p:spPr bwMode="auto">
              <a:xfrm flipH="1" flipV="1">
                <a:off x="1124524" y="2604619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4" name="Ευθύγραμμο βέλος σύνδεσης 73"/>
              <p:cNvCxnSpPr/>
              <p:nvPr/>
            </p:nvCxnSpPr>
            <p:spPr bwMode="auto">
              <a:xfrm flipH="1" flipV="1">
                <a:off x="1297706" y="2798583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5" name="Ευθύγραμμο βέλος σύνδεσης 74"/>
              <p:cNvCxnSpPr/>
              <p:nvPr/>
            </p:nvCxnSpPr>
            <p:spPr bwMode="auto">
              <a:xfrm flipH="1" flipV="1">
                <a:off x="1481279" y="300293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6" name="Ευθύγραμμο βέλος σύνδεσης 75"/>
              <p:cNvCxnSpPr/>
              <p:nvPr/>
            </p:nvCxnSpPr>
            <p:spPr bwMode="auto">
              <a:xfrm flipH="1" flipV="1">
                <a:off x="1651000" y="2601154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7" name="Ευθύγραμμο βέλος σύνδεσης 76"/>
              <p:cNvCxnSpPr/>
              <p:nvPr/>
            </p:nvCxnSpPr>
            <p:spPr bwMode="auto">
              <a:xfrm flipH="1" flipV="1">
                <a:off x="1824182" y="279511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8" name="Ευθύγραμμο βέλος σύνδεσης 77"/>
              <p:cNvCxnSpPr/>
              <p:nvPr/>
            </p:nvCxnSpPr>
            <p:spPr bwMode="auto">
              <a:xfrm flipH="1" flipV="1">
                <a:off x="2007755" y="2999473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79" name="Ευθύγραμμο βέλος σύνδεσης 78"/>
              <p:cNvCxnSpPr/>
              <p:nvPr/>
            </p:nvCxnSpPr>
            <p:spPr bwMode="auto">
              <a:xfrm flipH="1" flipV="1">
                <a:off x="2177476" y="2587298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80" name="Ευθύγραμμο βέλος σύνδεσης 79"/>
              <p:cNvCxnSpPr/>
              <p:nvPr/>
            </p:nvCxnSpPr>
            <p:spPr bwMode="auto">
              <a:xfrm flipH="1" flipV="1">
                <a:off x="2350658" y="2781262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  <p:cxnSp>
            <p:nvCxnSpPr>
              <p:cNvPr id="81" name="Ευθύγραμμο βέλος σύνδεσης 80"/>
              <p:cNvCxnSpPr/>
              <p:nvPr/>
            </p:nvCxnSpPr>
            <p:spPr bwMode="auto">
              <a:xfrm flipH="1" flipV="1">
                <a:off x="2534231" y="2985617"/>
                <a:ext cx="0" cy="900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lg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2535902" y="2815264"/>
                  <a:ext cx="484428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sz="2400" b="1" i="1" u="sng" dirty="0">
                    <a:solidFill>
                      <a:srgbClr val="FAFD0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5902" y="2815264"/>
                  <a:ext cx="484428" cy="50642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Ομάδα 81"/>
          <p:cNvGrpSpPr/>
          <p:nvPr/>
        </p:nvGrpSpPr>
        <p:grpSpPr>
          <a:xfrm>
            <a:off x="5475157" y="3044390"/>
            <a:ext cx="2202473" cy="895438"/>
            <a:chOff x="5475157" y="3044390"/>
            <a:chExt cx="2202473" cy="895438"/>
          </a:xfrm>
        </p:grpSpPr>
        <p:grpSp>
          <p:nvGrpSpPr>
            <p:cNvPr id="83" name="Ομάδα 82"/>
            <p:cNvGrpSpPr/>
            <p:nvPr/>
          </p:nvGrpSpPr>
          <p:grpSpPr>
            <a:xfrm>
              <a:off x="5772544" y="3098597"/>
              <a:ext cx="1905086" cy="841231"/>
              <a:chOff x="5772544" y="3098597"/>
              <a:chExt cx="1905086" cy="841231"/>
            </a:xfrm>
          </p:grpSpPr>
          <p:grpSp>
            <p:nvGrpSpPr>
              <p:cNvPr id="85" name="Ομάδα 84"/>
              <p:cNvGrpSpPr/>
              <p:nvPr/>
            </p:nvGrpSpPr>
            <p:grpSpPr>
              <a:xfrm>
                <a:off x="6751807" y="3489994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26" name="Ευθύγραμμο βέλος σύνδεσης 125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27" name="Ομάδα 126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8" name="Οβάλ 127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6" name="Ομάδα 85"/>
              <p:cNvGrpSpPr/>
              <p:nvPr/>
            </p:nvGrpSpPr>
            <p:grpSpPr>
              <a:xfrm>
                <a:off x="5772544" y="3102048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22" name="Ευθύγραμμο βέλος σύνδεσης 121"/>
                <p:cNvCxnSpPr/>
                <p:nvPr/>
              </p:nvCxnSpPr>
              <p:spPr bwMode="auto">
                <a:xfrm flipV="1">
                  <a:off x="6907673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23" name="Ομάδα 122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4" name="Οβάλ 123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7" name="Ομάδα 86"/>
              <p:cNvGrpSpPr/>
              <p:nvPr/>
            </p:nvGrpSpPr>
            <p:grpSpPr>
              <a:xfrm>
                <a:off x="5956117" y="3316794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8" name="Ευθύγραμμο βέλος σύνδεσης 117"/>
                <p:cNvCxnSpPr/>
                <p:nvPr/>
              </p:nvCxnSpPr>
              <p:spPr bwMode="auto">
                <a:xfrm flipV="1">
                  <a:off x="6897282" y="3556187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9" name="Ομάδα 118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20" name="Οβάλ 119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8" name="Ομάδα 87"/>
              <p:cNvGrpSpPr/>
              <p:nvPr/>
            </p:nvGrpSpPr>
            <p:grpSpPr>
              <a:xfrm>
                <a:off x="6129299" y="3500367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4" name="Ευθύγραμμο βέλος σύνδεσης 113"/>
                <p:cNvCxnSpPr/>
                <p:nvPr/>
              </p:nvCxnSpPr>
              <p:spPr bwMode="auto">
                <a:xfrm flipV="1">
                  <a:off x="6897282" y="3566578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5" name="Ομάδα 114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16" name="Οβάλ 115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89" name="Ομάδα 88"/>
              <p:cNvGrpSpPr/>
              <p:nvPr/>
            </p:nvGrpSpPr>
            <p:grpSpPr>
              <a:xfrm>
                <a:off x="6582086" y="3309882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10" name="Ευθύγραμμο βέλος σύνδεσης 109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11" name="Ομάδα 110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12" name="Οβάλ 111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13" name="TextBox 112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0" name="Ομάδα 89"/>
              <p:cNvGrpSpPr/>
              <p:nvPr/>
            </p:nvGrpSpPr>
            <p:grpSpPr>
              <a:xfrm>
                <a:off x="6401974" y="3098597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06" name="Ευθύγραμμο βέλος σύνδεσης 105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7" name="Ομάδα 106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8" name="Οβάλ 107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1" name="Ομάδα 90"/>
              <p:cNvGrpSpPr/>
              <p:nvPr/>
            </p:nvGrpSpPr>
            <p:grpSpPr>
              <a:xfrm>
                <a:off x="7330238" y="3496920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102" name="Ευθύγραμμο βέλος σύνδεσης 101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103" name="Ομάδα 102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4" name="Οβάλ 103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2" name="Ομάδα 91"/>
              <p:cNvGrpSpPr/>
              <p:nvPr/>
            </p:nvGrpSpPr>
            <p:grpSpPr>
              <a:xfrm>
                <a:off x="7170908" y="3327199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98" name="Ευθύγραμμο βέλος σύνδεσης 97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99" name="Ομάδα 98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100" name="Οβάλ 99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  <p:grpSp>
            <p:nvGrpSpPr>
              <p:cNvPr id="93" name="Ομάδα 92"/>
              <p:cNvGrpSpPr/>
              <p:nvPr/>
            </p:nvGrpSpPr>
            <p:grpSpPr>
              <a:xfrm>
                <a:off x="6959623" y="3115916"/>
                <a:ext cx="347392" cy="439461"/>
                <a:chOff x="6793371" y="3489994"/>
                <a:chExt cx="347392" cy="439461"/>
              </a:xfrm>
            </p:grpSpPr>
            <p:cxnSp>
              <p:nvCxnSpPr>
                <p:cNvPr id="94" name="Ευθύγραμμο βέλος σύνδεσης 93"/>
                <p:cNvCxnSpPr/>
                <p:nvPr/>
              </p:nvCxnSpPr>
              <p:spPr bwMode="auto">
                <a:xfrm flipV="1">
                  <a:off x="6886891" y="3545796"/>
                  <a:ext cx="0" cy="324000"/>
                </a:xfrm>
                <a:prstGeom prst="straightConnector1">
                  <a:avLst/>
                </a:prstGeom>
                <a:noFill/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grpSp>
              <p:nvGrpSpPr>
                <p:cNvPr id="95" name="Ομάδα 94"/>
                <p:cNvGrpSpPr/>
                <p:nvPr/>
              </p:nvGrpSpPr>
              <p:grpSpPr>
                <a:xfrm>
                  <a:off x="6793371" y="3489994"/>
                  <a:ext cx="347392" cy="439461"/>
                  <a:chOff x="6793371" y="3489994"/>
                  <a:chExt cx="347392" cy="439461"/>
                </a:xfrm>
              </p:grpSpPr>
              <p:sp>
                <p:nvSpPr>
                  <p:cNvPr id="96" name="Οβάλ 95"/>
                  <p:cNvSpPr/>
                  <p:nvPr/>
                </p:nvSpPr>
                <p:spPr bwMode="auto">
                  <a:xfrm>
                    <a:off x="6793371" y="3803455"/>
                    <a:ext cx="252000" cy="126000"/>
                  </a:xfrm>
                  <a:prstGeom prst="ellipse">
                    <a:avLst/>
                  </a:prstGeom>
                  <a:noFill/>
                  <a:ln w="19050" cap="flat" cmpd="sng" algn="ctr">
                    <a:solidFill>
                      <a:srgbClr val="0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0" tIns="45720" rIns="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285750" marR="0" lvl="0" indent="-28575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2500" b="1" i="1" u="sng" strike="noStrike" kern="0" cap="none" spc="0" normalizeH="0" baseline="0" noProof="0" smtClean="0">
                      <a:ln>
                        <a:noFill/>
                      </a:ln>
                      <a:solidFill>
                        <a:srgbClr val="FAFD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6850299" y="3489994"/>
                    <a:ext cx="29046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l-GR" sz="16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40"/>
                        </a:solidFill>
                        <a:effectLst/>
                        <a:uLnTx/>
                        <a:uFillTx/>
                        <a:latin typeface="Times New Roman" pitchFamily="18" charset="0"/>
                      </a:rPr>
                      <a:t>θ</a:t>
                    </a: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Ορθογώνιο 83"/>
                <p:cNvSpPr/>
                <p:nvPr/>
              </p:nvSpPr>
              <p:spPr>
                <a:xfrm>
                  <a:off x="5475157" y="3044390"/>
                  <a:ext cx="503664" cy="3692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8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8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oMath>
                    </m:oMathPara>
                  </a14:m>
                  <a:endParaRPr kumimoji="0" lang="el-GR" sz="1600" b="1" i="1" u="sng" strike="noStrike" kern="0" cap="none" spc="0" normalizeH="0" baseline="0" noProof="0" dirty="0" smtClean="0">
                    <a:ln>
                      <a:noFill/>
                    </a:ln>
                    <a:solidFill>
                      <a:srgbClr val="FAFD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65" name="Ορθογώνιο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5157" y="3044390"/>
                  <a:ext cx="503664" cy="36920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Ομάδα 129"/>
          <p:cNvGrpSpPr/>
          <p:nvPr/>
        </p:nvGrpSpPr>
        <p:grpSpPr>
          <a:xfrm>
            <a:off x="28117" y="6174820"/>
            <a:ext cx="4231047" cy="662398"/>
            <a:chOff x="28117" y="6174820"/>
            <a:chExt cx="4231047" cy="662398"/>
          </a:xfrm>
        </p:grpSpPr>
        <p:sp>
          <p:nvSpPr>
            <p:cNvPr id="131" name="TextBox 130"/>
            <p:cNvSpPr txBox="1"/>
            <p:nvPr/>
          </p:nvSpPr>
          <p:spPr>
            <a:xfrm>
              <a:off x="28117" y="6174820"/>
              <a:ext cx="15725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2000" b="1" dirty="0" smtClean="0">
                  <a:solidFill>
                    <a:srgbClr val="FF0000"/>
                  </a:solidFill>
                  <a:latin typeface="Times New Roman" pitchFamily="18" charset="0"/>
                </a:rPr>
                <a:t>Περίπτωση:</a:t>
              </a:r>
              <a:endParaRPr lang="el-GR" sz="20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Ορθογώνιο 131"/>
                <p:cNvSpPr/>
                <p:nvPr/>
              </p:nvSpPr>
              <p:spPr>
                <a:xfrm>
                  <a:off x="1425343" y="6183383"/>
                  <a:ext cx="1544012" cy="4037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↑↓</m:t>
                        </m:r>
                        <m:r>
                          <a:rPr lang="en-US" b="1" i="1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  <m:r>
                          <a:rPr lang="el-GR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⟹</m:t>
                        </m:r>
                      </m:oMath>
                    </m:oMathPara>
                  </a14:m>
                  <a:endParaRPr lang="el-GR" b="1" i="1" u="sng" dirty="0">
                    <a:solidFill>
                      <a:srgbClr val="00008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2" name="Ορθογώνιο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343" y="6183383"/>
                  <a:ext cx="1544012" cy="4037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TextBox 132"/>
                <p:cNvSpPr txBox="1"/>
                <p:nvPr/>
              </p:nvSpPr>
              <p:spPr>
                <a:xfrm>
                  <a:off x="2908601" y="6259376"/>
                  <a:ext cx="1350563" cy="30777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𝜱</m:t>
                            </m:r>
                          </m:e>
                          <m:sub>
                            <m:r>
                              <a:rPr lang="el-GR" sz="2000" b="1" i="0" smtClean="0">
                                <a:solidFill>
                                  <a:srgbClr val="000080"/>
                                </a:solidFill>
                                <a:latin typeface="Cambria Math" panose="02040503050406030204" pitchFamily="18" charset="0"/>
                              </a:rPr>
                              <m:t>𝚩</m:t>
                            </m:r>
                          </m:sub>
                        </m:sSub>
                        <m:r>
                          <a:rPr lang="el-GR" sz="2000" b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00008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l-GR" sz="2000" b="1" i="1" dirty="0">
                    <a:solidFill>
                      <a:srgbClr val="000080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33" name="TextBox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8601" y="6259376"/>
                  <a:ext cx="1350563" cy="307777"/>
                </a:xfrm>
                <a:prstGeom prst="rect">
                  <a:avLst/>
                </a:prstGeom>
                <a:blipFill>
                  <a:blip r:embed="rId15"/>
                  <a:stretch>
                    <a:fillRect l="-2643" r="-2643" b="-12727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Ορθογώνιο 133"/>
            <p:cNvSpPr/>
            <p:nvPr/>
          </p:nvSpPr>
          <p:spPr>
            <a:xfrm>
              <a:off x="3074168" y="6498664"/>
              <a:ext cx="8242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l-GR" sz="1600" b="1" dirty="0" smtClean="0">
                  <a:solidFill>
                    <a:srgbClr val="000080"/>
                  </a:solidFill>
                  <a:latin typeface="Times New Roman" pitchFamily="18" charset="0"/>
                </a:rPr>
                <a:t>(γιατί;)</a:t>
              </a:r>
              <a:endParaRPr lang="el-GR" sz="1600" b="1" i="1" u="sng" dirty="0">
                <a:solidFill>
                  <a:srgbClr val="FAFD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Μαγνητικό Πεδίο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7504" y="692696"/>
            <a:ext cx="5437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Στατικό Ηλεκτρικό Πεδίο: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131928" y="1062028"/>
            <a:ext cx="6600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Ροή της Έντασης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του Ηλεκτρικού Πεδίου μέσα από μια κλειστή επιφάνεια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ανάλογη με την ποσότητα ηλεκτρικού φορτίου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που περικλείει η συγκεκριμένη επιφάνεια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88224" y="877362"/>
                <a:ext cx="2167516" cy="95289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𝜱</m:t>
                      </m:r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  <m:r>
                            <a:rPr lang="el-GR" sz="2000" b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l-GR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000" b="1" u="non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877362"/>
                <a:ext cx="2167516" cy="9528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/>
          <p:cNvSpPr/>
          <p:nvPr/>
        </p:nvSpPr>
        <p:spPr>
          <a:xfrm>
            <a:off x="107504" y="2204864"/>
            <a:ext cx="5480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Νόμος του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το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Στατικό Μαγνητικό Πεδίο: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131928" y="2628201"/>
            <a:ext cx="89045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Μαγνητικό Πεδίο ΔΕΝ έχει Μαγνητικά </a:t>
            </a:r>
            <a:r>
              <a:rPr lang="el-G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Μονόπολα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τα οποία θα μπορούσαν να αποτελέσουν τις πηγές πεδίου.</a:t>
            </a:r>
            <a:endParaRPr lang="el-GR" sz="1600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131928" y="3284984"/>
            <a:ext cx="8623812" cy="2889031"/>
            <a:chOff x="131928" y="3602053"/>
            <a:chExt cx="8623812" cy="2889031"/>
          </a:xfrm>
        </p:grpSpPr>
        <p:sp>
          <p:nvSpPr>
            <p:cNvPr id="14" name="Ορθογώνιο 13"/>
            <p:cNvSpPr/>
            <p:nvPr/>
          </p:nvSpPr>
          <p:spPr>
            <a:xfrm>
              <a:off x="131928" y="3602053"/>
              <a:ext cx="862381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Γραμμές Μαγνητικού Πεδίου είναι Κλειστές. Ξεκινούν από το Βόρειο Πόλο, φθάνουν στο Νότιο Πόλο και καταλήγουν στο Βόρειο Πόλο.</a:t>
              </a:r>
              <a:endParaRPr lang="el-GR" sz="1600" dirty="0"/>
            </a:p>
          </p:txBody>
        </p:sp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917" y="4264640"/>
              <a:ext cx="3300945" cy="2226444"/>
            </a:xfrm>
            <a:prstGeom prst="rect">
              <a:avLst/>
            </a:prstGeom>
          </p:spPr>
        </p:pic>
      </p:grpSp>
      <p:sp>
        <p:nvSpPr>
          <p:cNvPr id="21" name="Ορθογώνιο 20"/>
          <p:cNvSpPr/>
          <p:nvPr/>
        </p:nvSpPr>
        <p:spPr>
          <a:xfrm>
            <a:off x="3528504" y="5013176"/>
            <a:ext cx="55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Οπότε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Η ολική Ροή Μαγνητικού Πεδίου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μέσα από την κλειστή επιφάνεια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 ίση με μηδέν.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14680" y="5661248"/>
                <a:ext cx="2220415" cy="95289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𝜱</m:t>
                          </m:r>
                        </m:e>
                        <m:sub>
                          <m:r>
                            <a:rPr lang="el-GR" sz="2000" b="1" i="0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𝚩</m:t>
                          </m:r>
                        </m:sub>
                      </m:sSub>
                      <m:r>
                        <a:rPr lang="el-GR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∮"/>
                          <m:limLoc m:val="undOvr"/>
                          <m:ctrlPr>
                            <a:rPr lang="el-GR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000" b="1" i="1" u="none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l-GR" sz="2000" b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000" b="1" i="1" u="non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u="none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nary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1" i="1" u="none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000" b="1" u="none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680" y="5661248"/>
                <a:ext cx="2220415" cy="952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Ομάδα 24"/>
          <p:cNvGrpSpPr/>
          <p:nvPr/>
        </p:nvGrpSpPr>
        <p:grpSpPr>
          <a:xfrm>
            <a:off x="2267744" y="3847398"/>
            <a:ext cx="6840760" cy="1957866"/>
            <a:chOff x="2267744" y="4151982"/>
            <a:chExt cx="6840760" cy="1957866"/>
          </a:xfrm>
        </p:grpSpPr>
        <p:sp>
          <p:nvSpPr>
            <p:cNvPr id="20" name="Ορθογώνιο 19"/>
            <p:cNvSpPr/>
            <p:nvPr/>
          </p:nvSpPr>
          <p:spPr>
            <a:xfrm>
              <a:off x="3528504" y="4151982"/>
              <a:ext cx="5580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ΠΡΟΣΕΞΤΕ</a:t>
              </a:r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την κλειστή επιφάνεια 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που περικλείει το </a:t>
              </a:r>
            </a:p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Βόρειο Πόλο!!!</a:t>
              </a:r>
            </a:p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Όσες Γραμμές Μαγνητικού Πεδίου εισέρχονται στην κλειστή επιφάνεια, τόσες ακριβώς εξέρχονται από την επιφάνεια αυτή.</a:t>
              </a:r>
              <a:endParaRPr lang="el-GR" sz="1600" dirty="0"/>
            </a:p>
          </p:txBody>
        </p:sp>
        <p:grpSp>
          <p:nvGrpSpPr>
            <p:cNvPr id="24" name="Ομάδα 23"/>
            <p:cNvGrpSpPr/>
            <p:nvPr/>
          </p:nvGrpSpPr>
          <p:grpSpPr>
            <a:xfrm>
              <a:off x="2267744" y="4945817"/>
              <a:ext cx="902106" cy="1164031"/>
              <a:chOff x="2267744" y="4945817"/>
              <a:chExt cx="902106" cy="1164031"/>
            </a:xfrm>
          </p:grpSpPr>
          <p:sp>
            <p:nvSpPr>
              <p:cNvPr id="19" name="Ελεύθερη σχεδίαση 18"/>
              <p:cNvSpPr/>
              <p:nvPr/>
            </p:nvSpPr>
            <p:spPr>
              <a:xfrm>
                <a:off x="2267744" y="4945817"/>
                <a:ext cx="902106" cy="1152128"/>
              </a:xfrm>
              <a:custGeom>
                <a:avLst/>
                <a:gdLst>
                  <a:gd name="connsiteX0" fmla="*/ 192209 w 1082621"/>
                  <a:gd name="connsiteY0" fmla="*/ 80583 h 1359416"/>
                  <a:gd name="connsiteX1" fmla="*/ 4922 w 1082621"/>
                  <a:gd name="connsiteY1" fmla="*/ 378038 h 1359416"/>
                  <a:gd name="connsiteX2" fmla="*/ 71023 w 1082621"/>
                  <a:gd name="connsiteY2" fmla="*/ 785662 h 1359416"/>
                  <a:gd name="connsiteX3" fmla="*/ 247293 w 1082621"/>
                  <a:gd name="connsiteY3" fmla="*/ 939898 h 1359416"/>
                  <a:gd name="connsiteX4" fmla="*/ 434580 w 1082621"/>
                  <a:gd name="connsiteY4" fmla="*/ 1292438 h 1359416"/>
                  <a:gd name="connsiteX5" fmla="*/ 798137 w 1082621"/>
                  <a:gd name="connsiteY5" fmla="*/ 1325489 h 1359416"/>
                  <a:gd name="connsiteX6" fmla="*/ 1073558 w 1082621"/>
                  <a:gd name="connsiteY6" fmla="*/ 917864 h 1359416"/>
                  <a:gd name="connsiteX7" fmla="*/ 1007457 w 1082621"/>
                  <a:gd name="connsiteY7" fmla="*/ 587358 h 1359416"/>
                  <a:gd name="connsiteX8" fmla="*/ 919322 w 1082621"/>
                  <a:gd name="connsiteY8" fmla="*/ 400072 h 1359416"/>
                  <a:gd name="connsiteX9" fmla="*/ 721019 w 1082621"/>
                  <a:gd name="connsiteY9" fmla="*/ 278886 h 1359416"/>
                  <a:gd name="connsiteX10" fmla="*/ 632884 w 1082621"/>
                  <a:gd name="connsiteY10" fmla="*/ 14481 h 1359416"/>
                  <a:gd name="connsiteX11" fmla="*/ 192209 w 1082621"/>
                  <a:gd name="connsiteY11" fmla="*/ 80583 h 1359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82621" h="1359416">
                    <a:moveTo>
                      <a:pt x="192209" y="80583"/>
                    </a:moveTo>
                    <a:cubicBezTo>
                      <a:pt x="87549" y="141176"/>
                      <a:pt x="25120" y="260525"/>
                      <a:pt x="4922" y="378038"/>
                    </a:cubicBezTo>
                    <a:cubicBezTo>
                      <a:pt x="-15276" y="495551"/>
                      <a:pt x="30628" y="692019"/>
                      <a:pt x="71023" y="785662"/>
                    </a:cubicBezTo>
                    <a:cubicBezTo>
                      <a:pt x="111418" y="879305"/>
                      <a:pt x="186700" y="855435"/>
                      <a:pt x="247293" y="939898"/>
                    </a:cubicBezTo>
                    <a:cubicBezTo>
                      <a:pt x="307886" y="1024361"/>
                      <a:pt x="342773" y="1228173"/>
                      <a:pt x="434580" y="1292438"/>
                    </a:cubicBezTo>
                    <a:cubicBezTo>
                      <a:pt x="526387" y="1356703"/>
                      <a:pt x="691641" y="1387918"/>
                      <a:pt x="798137" y="1325489"/>
                    </a:cubicBezTo>
                    <a:cubicBezTo>
                      <a:pt x="904633" y="1263060"/>
                      <a:pt x="1038671" y="1040886"/>
                      <a:pt x="1073558" y="917864"/>
                    </a:cubicBezTo>
                    <a:cubicBezTo>
                      <a:pt x="1108445" y="794842"/>
                      <a:pt x="1033163" y="673656"/>
                      <a:pt x="1007457" y="587358"/>
                    </a:cubicBezTo>
                    <a:cubicBezTo>
                      <a:pt x="981751" y="501060"/>
                      <a:pt x="967062" y="451484"/>
                      <a:pt x="919322" y="400072"/>
                    </a:cubicBezTo>
                    <a:cubicBezTo>
                      <a:pt x="871582" y="348660"/>
                      <a:pt x="768759" y="343151"/>
                      <a:pt x="721019" y="278886"/>
                    </a:cubicBezTo>
                    <a:cubicBezTo>
                      <a:pt x="673279" y="214621"/>
                      <a:pt x="719183" y="53040"/>
                      <a:pt x="632884" y="14481"/>
                    </a:cubicBezTo>
                    <a:cubicBezTo>
                      <a:pt x="546585" y="-24078"/>
                      <a:pt x="296869" y="19990"/>
                      <a:pt x="192209" y="80583"/>
                    </a:cubicBezTo>
                    <a:close/>
                  </a:path>
                </a:pathLst>
              </a:custGeom>
              <a:gradFill>
                <a:gsLst>
                  <a:gs pos="15000">
                    <a:schemeClr val="bg2">
                      <a:lumMod val="75000"/>
                      <a:alpha val="33000"/>
                    </a:schemeClr>
                  </a:gs>
                  <a:gs pos="100000">
                    <a:schemeClr val="tx1">
                      <a:lumMod val="75000"/>
                      <a:lumOff val="25000"/>
                      <a:alpha val="8000"/>
                    </a:schemeClr>
                  </a:gs>
                  <a:gs pos="76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Ορθογώνιο 22"/>
              <p:cNvSpPr/>
              <p:nvPr/>
            </p:nvSpPr>
            <p:spPr>
              <a:xfrm>
                <a:off x="2690104" y="574051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l-G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95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/>
      <p:bldP spid="13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Ομάδα 21"/>
          <p:cNvGrpSpPr/>
          <p:nvPr/>
        </p:nvGrpSpPr>
        <p:grpSpPr>
          <a:xfrm>
            <a:off x="72008" y="1895128"/>
            <a:ext cx="4104456" cy="936104"/>
            <a:chOff x="467544" y="2327176"/>
            <a:chExt cx="4104456" cy="936104"/>
          </a:xfrm>
        </p:grpSpPr>
        <p:sp>
          <p:nvSpPr>
            <p:cNvPr id="6" name="Παραλληλόγραμμο 5"/>
            <p:cNvSpPr/>
            <p:nvPr/>
          </p:nvSpPr>
          <p:spPr>
            <a:xfrm>
              <a:off x="467544" y="2348880"/>
              <a:ext cx="4104456" cy="914400"/>
            </a:xfrm>
            <a:prstGeom prst="parallelogram">
              <a:avLst>
                <a:gd name="adj" fmla="val 12981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067944" y="2327176"/>
                  <a:ext cx="2212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𝚷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2327176"/>
                  <a:ext cx="221214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4324" r="-24324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Ομάδα 34"/>
          <p:cNvGrpSpPr/>
          <p:nvPr/>
        </p:nvGrpSpPr>
        <p:grpSpPr>
          <a:xfrm>
            <a:off x="2642270" y="1764105"/>
            <a:ext cx="6394226" cy="615553"/>
            <a:chOff x="2642270" y="2196153"/>
            <a:chExt cx="6394226" cy="615553"/>
          </a:xfrm>
        </p:grpSpPr>
        <p:grpSp>
          <p:nvGrpSpPr>
            <p:cNvPr id="32" name="Ομάδα 31"/>
            <p:cNvGrpSpPr/>
            <p:nvPr/>
          </p:nvGrpSpPr>
          <p:grpSpPr>
            <a:xfrm>
              <a:off x="2642270" y="2426443"/>
              <a:ext cx="278106" cy="276999"/>
              <a:chOff x="3037806" y="2426443"/>
              <a:chExt cx="278106" cy="276999"/>
            </a:xfrm>
          </p:grpSpPr>
          <p:sp>
            <p:nvSpPr>
              <p:cNvPr id="30" name="Οβάλ 29"/>
              <p:cNvSpPr/>
              <p:nvPr/>
            </p:nvSpPr>
            <p:spPr>
              <a:xfrm>
                <a:off x="3037806" y="2536964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105919" y="2426443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05919" y="2426443"/>
                    <a:ext cx="209993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9412" r="-26471" b="-888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3" name="Ορθογώνιο 32"/>
            <p:cNvSpPr/>
            <p:nvPr/>
          </p:nvSpPr>
          <p:spPr>
            <a:xfrm>
              <a:off x="4176464" y="2196153"/>
              <a:ext cx="486003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Υπολογισμός της Μαγνητικής Επαγωγής </a:t>
              </a:r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στο σημείο Α.</a:t>
              </a:r>
              <a:endParaRPr lang="el-GR" sz="1600" dirty="0"/>
            </a:p>
          </p:txBody>
        </p:sp>
      </p:grpSp>
      <p:grpSp>
        <p:nvGrpSpPr>
          <p:cNvPr id="54" name="Ομάδα 53"/>
          <p:cNvGrpSpPr/>
          <p:nvPr/>
        </p:nvGrpSpPr>
        <p:grpSpPr>
          <a:xfrm>
            <a:off x="936104" y="2041103"/>
            <a:ext cx="8135888" cy="945397"/>
            <a:chOff x="936104" y="2473151"/>
            <a:chExt cx="8135888" cy="945397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1055177" y="2564904"/>
              <a:ext cx="396000" cy="346058"/>
              <a:chOff x="1450713" y="2564904"/>
              <a:chExt cx="396000" cy="346058"/>
            </a:xfrm>
          </p:grpSpPr>
          <p:cxnSp>
            <p:nvCxnSpPr>
              <p:cNvPr id="24" name="Ευθύγραμμο βέλος σύνδεσης 23"/>
              <p:cNvCxnSpPr/>
              <p:nvPr/>
            </p:nvCxnSpPr>
            <p:spPr>
              <a:xfrm flipV="1">
                <a:off x="1450713" y="2802962"/>
                <a:ext cx="396000" cy="108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547664" y="2564904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7664" y="2564904"/>
                    <a:ext cx="195566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8125" t="-26000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Ομάδα 38"/>
            <p:cNvGrpSpPr/>
            <p:nvPr/>
          </p:nvGrpSpPr>
          <p:grpSpPr>
            <a:xfrm>
              <a:off x="936104" y="2473151"/>
              <a:ext cx="8135888" cy="945397"/>
              <a:chOff x="936104" y="2473151"/>
              <a:chExt cx="8135888" cy="945397"/>
            </a:xfrm>
          </p:grpSpPr>
          <p:grpSp>
            <p:nvGrpSpPr>
              <p:cNvPr id="28" name="Ομάδα 27"/>
              <p:cNvGrpSpPr/>
              <p:nvPr/>
            </p:nvGrpSpPr>
            <p:grpSpPr>
              <a:xfrm>
                <a:off x="936104" y="2473151"/>
                <a:ext cx="1728192" cy="504056"/>
                <a:chOff x="1331640" y="2473151"/>
                <a:chExt cx="1728192" cy="504056"/>
              </a:xfrm>
            </p:grpSpPr>
            <p:cxnSp>
              <p:nvCxnSpPr>
                <p:cNvPr id="11" name="Ευθύγραμμο βέλος σύνδεσης 10"/>
                <p:cNvCxnSpPr/>
                <p:nvPr/>
              </p:nvCxnSpPr>
              <p:spPr>
                <a:xfrm flipV="1">
                  <a:off x="1331640" y="2564904"/>
                  <a:ext cx="1728192" cy="41230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2093945" y="2473151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93945" y="2473151"/>
                      <a:ext cx="195566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18750" r="-218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6" name="Ορθογώνιο 35"/>
              <p:cNvSpPr/>
              <p:nvPr/>
            </p:nvSpPr>
            <p:spPr>
              <a:xfrm>
                <a:off x="4211960" y="2772217"/>
                <a:ext cx="48600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διάνυσμα θέσης του σημείου 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ως προς τη θέση του φορτίου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το     με </a:t>
                </a:r>
                <a:r>
                  <a:rPr lang="el-GR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μοναδιαίο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το    .</a:t>
                </a:r>
                <a:endParaRPr lang="el-GR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6265565" y="3079977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65565" y="3079977"/>
                    <a:ext cx="195566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750" r="-218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7904826" y="3071249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04826" y="3071249"/>
                    <a:ext cx="19556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125" t="-26000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" name="TextBox 4"/>
          <p:cNvSpPr txBox="1"/>
          <p:nvPr/>
        </p:nvSpPr>
        <p:spPr>
          <a:xfrm>
            <a:off x="72008" y="44624"/>
            <a:ext cx="900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Κινούμενο Ηλεκτρικό Φορτίο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Ομάδα 33"/>
          <p:cNvGrpSpPr/>
          <p:nvPr/>
        </p:nvGrpSpPr>
        <p:grpSpPr>
          <a:xfrm>
            <a:off x="672009" y="1153273"/>
            <a:ext cx="8364487" cy="1699663"/>
            <a:chOff x="672009" y="1585321"/>
            <a:chExt cx="8364487" cy="1699663"/>
          </a:xfrm>
        </p:grpSpPr>
        <p:grpSp>
          <p:nvGrpSpPr>
            <p:cNvPr id="20" name="Ομάδα 19"/>
            <p:cNvGrpSpPr/>
            <p:nvPr/>
          </p:nvGrpSpPr>
          <p:grpSpPr>
            <a:xfrm>
              <a:off x="672009" y="2735071"/>
              <a:ext cx="1416095" cy="549913"/>
              <a:chOff x="1067545" y="2735071"/>
              <a:chExt cx="1416095" cy="549913"/>
            </a:xfrm>
          </p:grpSpPr>
          <p:cxnSp>
            <p:nvCxnSpPr>
              <p:cNvPr id="8" name="Ευθύγραμμο βέλος σύνδεσης 7"/>
              <p:cNvCxnSpPr/>
              <p:nvPr/>
            </p:nvCxnSpPr>
            <p:spPr>
              <a:xfrm>
                <a:off x="1331640" y="2977207"/>
                <a:ext cx="1152000" cy="0"/>
              </a:xfrm>
              <a:prstGeom prst="straightConnector1">
                <a:avLst/>
              </a:prstGeom>
              <a:ln w="31750">
                <a:solidFill>
                  <a:srgbClr val="00206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051720" y="2977207"/>
                    <a:ext cx="20358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00206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20" y="2977207"/>
                    <a:ext cx="203582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8182" r="-2121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Οβάλ 16"/>
              <p:cNvSpPr/>
              <p:nvPr/>
            </p:nvSpPr>
            <p:spPr>
              <a:xfrm>
                <a:off x="1295656" y="2888960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067545" y="2735071"/>
                    <a:ext cx="21800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7545" y="2735071"/>
                    <a:ext cx="218008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7778" r="-27778" b="-26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Ορθογώνιο 22"/>
            <p:cNvSpPr/>
            <p:nvPr/>
          </p:nvSpPr>
          <p:spPr>
            <a:xfrm>
              <a:off x="4176464" y="1585321"/>
              <a:ext cx="486003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Ένα ηλεκτρικό φορτίο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κινείται με ταχύτητα υ πάνω στο επίπεδο Π.</a:t>
              </a:r>
              <a:endParaRPr lang="el-GR" sz="1600" dirty="0"/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179512" y="1124744"/>
            <a:ext cx="5797099" cy="2736304"/>
            <a:chOff x="179512" y="1556792"/>
            <a:chExt cx="5797099" cy="2736304"/>
          </a:xfrm>
        </p:grpSpPr>
        <p:grpSp>
          <p:nvGrpSpPr>
            <p:cNvPr id="29" name="Ομάδα 28"/>
            <p:cNvGrpSpPr/>
            <p:nvPr/>
          </p:nvGrpSpPr>
          <p:grpSpPr>
            <a:xfrm>
              <a:off x="2664296" y="1556792"/>
              <a:ext cx="265998" cy="1008112"/>
              <a:chOff x="3059832" y="1556792"/>
              <a:chExt cx="265998" cy="1008112"/>
            </a:xfrm>
          </p:grpSpPr>
          <p:cxnSp>
            <p:nvCxnSpPr>
              <p:cNvPr id="13" name="Ευθύγραμμο βέλος σύνδεσης 12"/>
              <p:cNvCxnSpPr/>
              <p:nvPr/>
            </p:nvCxnSpPr>
            <p:spPr>
              <a:xfrm flipV="1">
                <a:off x="3059832" y="1556792"/>
                <a:ext cx="0" cy="100811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117256" y="1700808"/>
                    <a:ext cx="208574" cy="34515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17256" y="1700808"/>
                    <a:ext cx="208574" cy="34515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34286" r="-34286" b="-526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Ομάδα 49"/>
            <p:cNvGrpSpPr/>
            <p:nvPr/>
          </p:nvGrpSpPr>
          <p:grpSpPr>
            <a:xfrm>
              <a:off x="179512" y="3645024"/>
              <a:ext cx="5797099" cy="648072"/>
              <a:chOff x="179512" y="3645024"/>
              <a:chExt cx="5797099" cy="648072"/>
            </a:xfrm>
          </p:grpSpPr>
          <p:sp>
            <p:nvSpPr>
              <p:cNvPr id="41" name="Ορθογώνιο 40"/>
              <p:cNvSpPr/>
              <p:nvPr/>
            </p:nvSpPr>
            <p:spPr>
              <a:xfrm>
                <a:off x="179512" y="3677543"/>
                <a:ext cx="3996952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το νόμο των </a:t>
                </a:r>
                <a:r>
                  <a:rPr lang="en-US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Biot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Savart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υπολογίζουμε τη Μαγνητική Επαγωγή </a:t>
                </a:r>
                <a:r>
                  <a:rPr lang="el-GR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στο σημείο Α.</a:t>
                </a:r>
                <a:endParaRPr lang="el-GR" sz="16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355976" y="3645024"/>
                    <a:ext cx="1620635" cy="5650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𝝊</m:t>
                                  </m:r>
                                </m:e>
                              </m:acc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acc>
                                <m:accPr>
                                  <m:chr m:val="̂"/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num>
                            <m:den>
                              <m:sSup>
                                <m:sSupPr>
                                  <m:ctrlP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55976" y="3645024"/>
                    <a:ext cx="1620635" cy="56509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3" name="Ορθογώνιο 42"/>
          <p:cNvSpPr/>
          <p:nvPr/>
        </p:nvSpPr>
        <p:spPr>
          <a:xfrm>
            <a:off x="179512" y="45091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μονάδα μέτρησης της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Μαγνητικής Επαγωγή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το 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Tesla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Θα ορισθεί αργότερα</a:t>
            </a:r>
            <a:endParaRPr lang="el-GR" sz="1600" dirty="0"/>
          </a:p>
        </p:txBody>
      </p:sp>
      <p:grpSp>
        <p:nvGrpSpPr>
          <p:cNvPr id="51" name="Ομάδα 50"/>
          <p:cNvGrpSpPr/>
          <p:nvPr/>
        </p:nvGrpSpPr>
        <p:grpSpPr>
          <a:xfrm>
            <a:off x="251520" y="4005064"/>
            <a:ext cx="7092280" cy="338554"/>
            <a:chOff x="251520" y="4746630"/>
            <a:chExt cx="7092280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1520" y="4797152"/>
                  <a:ext cx="2149050" cy="2506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𝟕</m:t>
                            </m:r>
                          </m:sup>
                        </m:sSup>
                        <m:r>
                          <a:rPr lang="el-GR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𝚻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𝐦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l-GR" sz="1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𝚨</m:t>
                        </m:r>
                      </m:oMath>
                    </m:oMathPara>
                  </a14:m>
                  <a:endParaRPr lang="el-GR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797152"/>
                  <a:ext cx="2149050" cy="250646"/>
                </a:xfrm>
                <a:prstGeom prst="rect">
                  <a:avLst/>
                </a:prstGeom>
                <a:blipFill>
                  <a:blip r:embed="rId12"/>
                  <a:stretch>
                    <a:fillRect l="-1700" r="-1416" b="-341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Ορθογώνιο 45"/>
            <p:cNvSpPr/>
            <p:nvPr/>
          </p:nvSpPr>
          <p:spPr>
            <a:xfrm>
              <a:off x="2483768" y="4746630"/>
              <a:ext cx="486003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Μαγνητική Διαπερατότητα του Κενού.</a:t>
              </a:r>
              <a:endParaRPr lang="el-GR" sz="1600" dirty="0"/>
            </a:p>
          </p:txBody>
        </p:sp>
      </p:grpSp>
      <p:grpSp>
        <p:nvGrpSpPr>
          <p:cNvPr id="52" name="Ομάδα 51"/>
          <p:cNvGrpSpPr/>
          <p:nvPr/>
        </p:nvGrpSpPr>
        <p:grpSpPr>
          <a:xfrm>
            <a:off x="179512" y="5157192"/>
            <a:ext cx="5032928" cy="522707"/>
            <a:chOff x="179512" y="5262251"/>
            <a:chExt cx="5032928" cy="522707"/>
          </a:xfrm>
        </p:grpSpPr>
        <p:sp>
          <p:nvSpPr>
            <p:cNvPr id="47" name="Ορθογώνιο 46"/>
            <p:cNvSpPr/>
            <p:nvPr/>
          </p:nvSpPr>
          <p:spPr>
            <a:xfrm>
              <a:off x="179512" y="5394702"/>
              <a:ext cx="331236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Μέτρο της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Μαγνητικής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Επαγωγή: 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383413" y="5262251"/>
                  <a:ext cx="1829027" cy="5227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𝝊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3413" y="5262251"/>
                  <a:ext cx="1829027" cy="52270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Ομάδα 52"/>
          <p:cNvGrpSpPr/>
          <p:nvPr/>
        </p:nvGrpSpPr>
        <p:grpSpPr>
          <a:xfrm>
            <a:off x="179512" y="2318683"/>
            <a:ext cx="7992888" cy="3927921"/>
            <a:chOff x="179512" y="2750731"/>
            <a:chExt cx="7992888" cy="39279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28192" y="2750731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8192" y="2750731"/>
                  <a:ext cx="174728" cy="246221"/>
                </a:xfrm>
                <a:prstGeom prst="rect">
                  <a:avLst/>
                </a:prstGeom>
                <a:blipFill>
                  <a:blip r:embed="rId14"/>
                  <a:stretch>
                    <a:fillRect l="-27586" r="-27586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Ορθογώνιο 48"/>
            <p:cNvSpPr/>
            <p:nvPr/>
          </p:nvSpPr>
          <p:spPr>
            <a:xfrm>
              <a:off x="179512" y="6309320"/>
              <a:ext cx="79928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γωνία που σχηματίζει το διάνυσμα της ταχύτητας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το διάνυσμα θέσης 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081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4462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Κινούμενα Ηλεκτρικά Φορτία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l-GR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q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 . . </a:t>
            </a: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των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Savart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51520" y="1124744"/>
            <a:ext cx="8712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να γνωρίζουμε τις ταχύτητες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των φορτίων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καθώς και τα διανύσματα θέσης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. . 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του σημείου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στο οποίο θέλουμε να μετρήσουμε τη Μαγνητική επαγωγή, ως προς κάθε φορτίο.</a:t>
            </a:r>
            <a:endParaRPr lang="el-GR" sz="1600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251520" y="2303726"/>
            <a:ext cx="7272808" cy="1053266"/>
            <a:chOff x="251520" y="2536448"/>
            <a:chExt cx="7272808" cy="1053266"/>
          </a:xfrm>
        </p:grpSpPr>
        <p:sp>
          <p:nvSpPr>
            <p:cNvPr id="13" name="Ορθογώνιο 12"/>
            <p:cNvSpPr/>
            <p:nvPr/>
          </p:nvSpPr>
          <p:spPr>
            <a:xfrm>
              <a:off x="251520" y="2536448"/>
              <a:ext cx="72728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Για κάθε φορτίο χωριστά υπολογίζουμε το διάνυσμα της Μαγνητικής </a:t>
              </a:r>
              <a:r>
                <a:rPr lang="el-GR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παγωγής: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95536" y="2962106"/>
                  <a:ext cx="1883272" cy="6276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2962106"/>
                  <a:ext cx="1883272" cy="6276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Ομάδα 17"/>
          <p:cNvGrpSpPr/>
          <p:nvPr/>
        </p:nvGrpSpPr>
        <p:grpSpPr>
          <a:xfrm>
            <a:off x="251520" y="3738518"/>
            <a:ext cx="8712968" cy="1593479"/>
            <a:chOff x="251520" y="3738518"/>
            <a:chExt cx="8712968" cy="1593479"/>
          </a:xfrm>
        </p:grpSpPr>
        <p:sp>
          <p:nvSpPr>
            <p:cNvPr id="15" name="Ορθογώνιο 14"/>
            <p:cNvSpPr/>
            <p:nvPr/>
          </p:nvSpPr>
          <p:spPr>
            <a:xfrm>
              <a:off x="251520" y="3738518"/>
              <a:ext cx="871296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Η ολική Μαγνητική Επαγωγή θα προκύπτει από το διανυσματικό άθροισμα των επί μέρους Μαγνητικών Επαγωγών:</a:t>
              </a:r>
              <a:endParaRPr lang="el-G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Ορθογώνιο 15"/>
                <p:cNvSpPr/>
                <p:nvPr/>
              </p:nvSpPr>
              <p:spPr>
                <a:xfrm>
                  <a:off x="277070" y="4453230"/>
                  <a:ext cx="3924151" cy="87876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𝛐𝛌𝛊𝛋</m:t>
                            </m:r>
                            <m:r>
                              <m:rPr>
                                <m:sty m:val="p"/>
                              </m:rP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ό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nary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 . . . .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Ορθογώνιο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070" y="4453230"/>
                  <a:ext cx="3924151" cy="8787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26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Ομάδα 90"/>
          <p:cNvGrpSpPr/>
          <p:nvPr/>
        </p:nvGrpSpPr>
        <p:grpSpPr>
          <a:xfrm>
            <a:off x="179512" y="2195572"/>
            <a:ext cx="8928992" cy="1369281"/>
            <a:chOff x="179512" y="2995823"/>
            <a:chExt cx="8928992" cy="1369281"/>
          </a:xfrm>
        </p:grpSpPr>
        <p:grpSp>
          <p:nvGrpSpPr>
            <p:cNvPr id="85" name="Ομάδα 84"/>
            <p:cNvGrpSpPr/>
            <p:nvPr/>
          </p:nvGrpSpPr>
          <p:grpSpPr>
            <a:xfrm>
              <a:off x="179512" y="2995823"/>
              <a:ext cx="8928992" cy="1369281"/>
              <a:chOff x="179512" y="2995823"/>
              <a:chExt cx="8928992" cy="1369281"/>
            </a:xfrm>
          </p:grpSpPr>
          <p:grpSp>
            <p:nvGrpSpPr>
              <p:cNvPr id="4" name="Ομάδα 3"/>
              <p:cNvGrpSpPr/>
              <p:nvPr/>
            </p:nvGrpSpPr>
            <p:grpSpPr>
              <a:xfrm>
                <a:off x="179512" y="3429000"/>
                <a:ext cx="4104456" cy="936104"/>
                <a:chOff x="467544" y="2327176"/>
                <a:chExt cx="4104456" cy="936104"/>
              </a:xfrm>
            </p:grpSpPr>
            <p:sp>
              <p:nvSpPr>
                <p:cNvPr id="5" name="Παραλληλόγραμμο 4"/>
                <p:cNvSpPr/>
                <p:nvPr/>
              </p:nvSpPr>
              <p:spPr>
                <a:xfrm>
                  <a:off x="467544" y="2348880"/>
                  <a:ext cx="4104456" cy="914400"/>
                </a:xfrm>
                <a:prstGeom prst="parallelogram">
                  <a:avLst>
                    <a:gd name="adj" fmla="val 129819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27778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3" name="Ορθογώνιο 42"/>
              <p:cNvSpPr/>
              <p:nvPr/>
            </p:nvSpPr>
            <p:spPr>
              <a:xfrm>
                <a:off x="4464480" y="2995823"/>
                <a:ext cx="46440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τμήμα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 το σημείο 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ορίζουν το επίπεδο 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endParaRPr lang="el-GR" sz="1400" i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78" name="Ομάδα 77"/>
            <p:cNvGrpSpPr/>
            <p:nvPr/>
          </p:nvGrpSpPr>
          <p:grpSpPr>
            <a:xfrm>
              <a:off x="1712138" y="3573016"/>
              <a:ext cx="843638" cy="493039"/>
              <a:chOff x="1712138" y="3573016"/>
              <a:chExt cx="843638" cy="493039"/>
            </a:xfrm>
          </p:grpSpPr>
          <p:cxnSp>
            <p:nvCxnSpPr>
              <p:cNvPr id="71" name="Ευθύγραμμο βέλος σύνδεσης 70"/>
              <p:cNvCxnSpPr/>
              <p:nvPr/>
            </p:nvCxnSpPr>
            <p:spPr>
              <a:xfrm flipV="1">
                <a:off x="1727728" y="3880793"/>
                <a:ext cx="288000" cy="144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1712138" y="3664769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12138" y="3664769"/>
                    <a:ext cx="19556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125" t="-23529" r="-75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3" name="Ευθύγραμμο βέλος σύνδεσης 72"/>
              <p:cNvCxnSpPr/>
              <p:nvPr/>
            </p:nvCxnSpPr>
            <p:spPr>
              <a:xfrm flipV="1">
                <a:off x="1726686" y="3664771"/>
                <a:ext cx="829090" cy="40128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2072178" y="3573016"/>
                    <a:ext cx="1955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sz="20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72178" y="3573016"/>
                    <a:ext cx="195566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750" r="-2187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3" name="TextBox 2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179511" y="620688"/>
            <a:ext cx="5437585" cy="3233290"/>
            <a:chOff x="179511" y="1420939"/>
            <a:chExt cx="5437585" cy="3233290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239067" y="2492896"/>
              <a:ext cx="4164946" cy="2161333"/>
              <a:chOff x="239067" y="2564904"/>
              <a:chExt cx="4164946" cy="2161333"/>
            </a:xfrm>
          </p:grpSpPr>
          <p:sp>
            <p:nvSpPr>
              <p:cNvPr id="12" name="Ελεύθερη σχεδίαση 11"/>
              <p:cNvSpPr/>
              <p:nvPr/>
            </p:nvSpPr>
            <p:spPr>
              <a:xfrm>
                <a:off x="239067" y="2941505"/>
                <a:ext cx="3881241" cy="1784732"/>
              </a:xfrm>
              <a:custGeom>
                <a:avLst/>
                <a:gdLst>
                  <a:gd name="connsiteX0" fmla="*/ 20941 w 3700574"/>
                  <a:gd name="connsiteY0" fmla="*/ 1696597 h 1696597"/>
                  <a:gd name="connsiteX1" fmla="*/ 362464 w 3700574"/>
                  <a:gd name="connsiteY1" fmla="*/ 1244906 h 1696597"/>
                  <a:gd name="connsiteX2" fmla="*/ 2510753 w 3700574"/>
                  <a:gd name="connsiteY2" fmla="*/ 947450 h 1696597"/>
                  <a:gd name="connsiteX3" fmla="*/ 3700574 w 3700574"/>
                  <a:gd name="connsiteY3" fmla="*/ 0 h 1696597"/>
                  <a:gd name="connsiteX0" fmla="*/ 5923 w 3883859"/>
                  <a:gd name="connsiteY0" fmla="*/ 1784732 h 1784732"/>
                  <a:gd name="connsiteX1" fmla="*/ 545749 w 3883859"/>
                  <a:gd name="connsiteY1" fmla="*/ 1244906 h 1784732"/>
                  <a:gd name="connsiteX2" fmla="*/ 2694038 w 3883859"/>
                  <a:gd name="connsiteY2" fmla="*/ 947450 h 1784732"/>
                  <a:gd name="connsiteX3" fmla="*/ 3883859 w 3883859"/>
                  <a:gd name="connsiteY3" fmla="*/ 0 h 1784732"/>
                  <a:gd name="connsiteX0" fmla="*/ 6271 w 3884207"/>
                  <a:gd name="connsiteY0" fmla="*/ 1784732 h 1784732"/>
                  <a:gd name="connsiteX1" fmla="*/ 546097 w 3884207"/>
                  <a:gd name="connsiteY1" fmla="*/ 1244906 h 1784732"/>
                  <a:gd name="connsiteX2" fmla="*/ 2760487 w 3884207"/>
                  <a:gd name="connsiteY2" fmla="*/ 1057619 h 1784732"/>
                  <a:gd name="connsiteX3" fmla="*/ 3884207 w 3884207"/>
                  <a:gd name="connsiteY3" fmla="*/ 0 h 1784732"/>
                  <a:gd name="connsiteX0" fmla="*/ 5586 w 3883522"/>
                  <a:gd name="connsiteY0" fmla="*/ 1784732 h 1784732"/>
                  <a:gd name="connsiteX1" fmla="*/ 567445 w 3883522"/>
                  <a:gd name="connsiteY1" fmla="*/ 1355074 h 1784732"/>
                  <a:gd name="connsiteX2" fmla="*/ 2759802 w 3883522"/>
                  <a:gd name="connsiteY2" fmla="*/ 1057619 h 1784732"/>
                  <a:gd name="connsiteX3" fmla="*/ 3883522 w 3883522"/>
                  <a:gd name="connsiteY3" fmla="*/ 0 h 1784732"/>
                  <a:gd name="connsiteX0" fmla="*/ 3305 w 3881241"/>
                  <a:gd name="connsiteY0" fmla="*/ 1784732 h 1784732"/>
                  <a:gd name="connsiteX1" fmla="*/ 697366 w 3881241"/>
                  <a:gd name="connsiteY1" fmla="*/ 1266939 h 1784732"/>
                  <a:gd name="connsiteX2" fmla="*/ 2757521 w 3881241"/>
                  <a:gd name="connsiteY2" fmla="*/ 1057619 h 1784732"/>
                  <a:gd name="connsiteX3" fmla="*/ 3881241 w 3881241"/>
                  <a:gd name="connsiteY3" fmla="*/ 0 h 1784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81241" h="1784732">
                    <a:moveTo>
                      <a:pt x="3305" y="1784732"/>
                    </a:moveTo>
                    <a:cubicBezTo>
                      <a:pt x="-33418" y="1621315"/>
                      <a:pt x="238330" y="1388124"/>
                      <a:pt x="697366" y="1266939"/>
                    </a:cubicBezTo>
                    <a:cubicBezTo>
                      <a:pt x="1156402" y="1145754"/>
                      <a:pt x="2226875" y="1268775"/>
                      <a:pt x="2757521" y="1057619"/>
                    </a:cubicBezTo>
                    <a:cubicBezTo>
                      <a:pt x="3288167" y="846463"/>
                      <a:pt x="3564506" y="369983"/>
                      <a:pt x="3881241" y="0"/>
                    </a:cubicBezTo>
                  </a:path>
                </a:pathLst>
              </a:custGeom>
              <a:noFill/>
              <a:ln w="762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3" name="Ευθύγραμμο βέλος σύνδεσης 12"/>
              <p:cNvCxnSpPr/>
              <p:nvPr/>
            </p:nvCxnSpPr>
            <p:spPr>
              <a:xfrm flipV="1">
                <a:off x="4120308" y="2621747"/>
                <a:ext cx="283705" cy="331137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Ορθογώνιο 14"/>
              <p:cNvSpPr/>
              <p:nvPr/>
            </p:nvSpPr>
            <p:spPr>
              <a:xfrm>
                <a:off x="3995936" y="2564904"/>
                <a:ext cx="26481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endParaRPr lang="el-GR" sz="1600" i="1" dirty="0"/>
              </a:p>
            </p:txBody>
          </p:sp>
        </p:grpSp>
        <p:sp>
          <p:nvSpPr>
            <p:cNvPr id="30" name="Ορθογώνιο 29"/>
            <p:cNvSpPr/>
            <p:nvPr/>
          </p:nvSpPr>
          <p:spPr>
            <a:xfrm>
              <a:off x="179511" y="1420939"/>
              <a:ext cx="54375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Ρευματοφόρος αγωγός διαρρέεται με ρεύμα έντασης </a:t>
              </a:r>
              <a:r>
                <a:rPr lang="el-GR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endParaRPr lang="el-GR" dirty="0"/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1549659" y="1517303"/>
            <a:ext cx="7558845" cy="2200858"/>
            <a:chOff x="1549659" y="2317554"/>
            <a:chExt cx="7558845" cy="2200858"/>
          </a:xfrm>
        </p:grpSpPr>
        <p:cxnSp>
          <p:nvCxnSpPr>
            <p:cNvPr id="27" name="Ευθύγραμμο βέλος σύνδεσης 26"/>
            <p:cNvCxnSpPr/>
            <p:nvPr/>
          </p:nvCxnSpPr>
          <p:spPr>
            <a:xfrm>
              <a:off x="1635653" y="4160097"/>
              <a:ext cx="36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1549659" y="4149080"/>
                  <a:ext cx="5020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659" y="4149080"/>
                  <a:ext cx="50206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Ορθογώνιο 31"/>
            <p:cNvSpPr/>
            <p:nvPr/>
          </p:nvSpPr>
          <p:spPr>
            <a:xfrm>
              <a:off x="4464480" y="2317554"/>
              <a:ext cx="4644024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το ρευματοφόρος αγωγός σε στοιχειώδη τμήματα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 επιλέγουμε ένα τυχαίο.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Ευθεία γραμμή σύνδεσης 16"/>
            <p:cNvCxnSpPr/>
            <p:nvPr/>
          </p:nvCxnSpPr>
          <p:spPr>
            <a:xfrm>
              <a:off x="1619164" y="4066055"/>
              <a:ext cx="360000" cy="0"/>
            </a:xfrm>
            <a:prstGeom prst="line">
              <a:avLst/>
            </a:prstGeom>
            <a:ln w="7620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Ομάδα 41"/>
          <p:cNvGrpSpPr/>
          <p:nvPr/>
        </p:nvGrpSpPr>
        <p:grpSpPr>
          <a:xfrm>
            <a:off x="179512" y="1043444"/>
            <a:ext cx="8784976" cy="1945345"/>
            <a:chOff x="179512" y="1843695"/>
            <a:chExt cx="8784976" cy="1945345"/>
          </a:xfrm>
        </p:grpSpPr>
        <p:sp>
          <p:nvSpPr>
            <p:cNvPr id="39" name="Ορθογώνιο 38"/>
            <p:cNvSpPr/>
            <p:nvPr/>
          </p:nvSpPr>
          <p:spPr>
            <a:xfrm>
              <a:off x="179512" y="1843695"/>
              <a:ext cx="87849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Θέλουμε να βρούμε τη Μαγνητική Επαγωγή που δημιουργεί ο ρευματοφόρος αγωγός στο σημείο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  <p:sp>
          <p:nvSpPr>
            <p:cNvPr id="40" name="Οβάλ 39"/>
            <p:cNvSpPr/>
            <p:nvPr/>
          </p:nvSpPr>
          <p:spPr>
            <a:xfrm>
              <a:off x="2555776" y="362256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623889" y="3512041"/>
                  <a:ext cx="2099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889" y="3512041"/>
                  <a:ext cx="20999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5714" r="-25714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Ομάδα 45"/>
          <p:cNvGrpSpPr/>
          <p:nvPr/>
        </p:nvGrpSpPr>
        <p:grpSpPr>
          <a:xfrm>
            <a:off x="4536488" y="2719893"/>
            <a:ext cx="3779928" cy="565091"/>
            <a:chOff x="4536488" y="3079933"/>
            <a:chExt cx="3779928" cy="565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695781" y="3079933"/>
                  <a:ext cx="1620635" cy="5650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</m:acc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5781" y="3079933"/>
                  <a:ext cx="1620635" cy="5650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Ορθογώνιο 44"/>
            <p:cNvSpPr/>
            <p:nvPr/>
          </p:nvSpPr>
          <p:spPr>
            <a:xfrm>
              <a:off x="4536488" y="3212976"/>
              <a:ext cx="20517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Savart: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" name="Ομάδα 85"/>
          <p:cNvGrpSpPr/>
          <p:nvPr/>
        </p:nvGrpSpPr>
        <p:grpSpPr>
          <a:xfrm>
            <a:off x="1319859" y="3265804"/>
            <a:ext cx="7788645" cy="1595193"/>
            <a:chOff x="1319859" y="4066055"/>
            <a:chExt cx="7788645" cy="1595193"/>
          </a:xfrm>
        </p:grpSpPr>
        <p:sp>
          <p:nvSpPr>
            <p:cNvPr id="47" name="Ορθογώνιο 46"/>
            <p:cNvSpPr/>
            <p:nvPr/>
          </p:nvSpPr>
          <p:spPr>
            <a:xfrm>
              <a:off x="4464480" y="4230992"/>
              <a:ext cx="46440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 τμήμα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υπάρχει φορτίο </a:t>
              </a:r>
              <a:r>
                <a:rPr lang="en-US" b="1" i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dq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οποίο κινείται με ταχύτητα </a:t>
              </a:r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υ</a:t>
              </a:r>
              <a:r>
                <a:rPr lang="en-US" b="1" i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55" name="Ομάδα 54"/>
            <p:cNvGrpSpPr/>
            <p:nvPr/>
          </p:nvGrpSpPr>
          <p:grpSpPr>
            <a:xfrm>
              <a:off x="1319859" y="4066055"/>
              <a:ext cx="1246933" cy="1271130"/>
              <a:chOff x="1319859" y="4066055"/>
              <a:chExt cx="1246933" cy="1271130"/>
            </a:xfrm>
          </p:grpSpPr>
          <p:sp>
            <p:nvSpPr>
              <p:cNvPr id="48" name="Κύλινδρος 47"/>
              <p:cNvSpPr/>
              <p:nvPr/>
            </p:nvSpPr>
            <p:spPr>
              <a:xfrm rot="5400000">
                <a:off x="1817326" y="4587718"/>
                <a:ext cx="252000" cy="1246933"/>
              </a:xfrm>
              <a:prstGeom prst="can">
                <a:avLst/>
              </a:prstGeom>
              <a:gradFill>
                <a:gsLst>
                  <a:gs pos="26000">
                    <a:schemeClr val="bg2">
                      <a:lumMod val="75000"/>
                      <a:alpha val="33000"/>
                    </a:schemeClr>
                  </a:gs>
                  <a:gs pos="65000">
                    <a:schemeClr val="bg2">
                      <a:lumMod val="50000"/>
                    </a:schemeClr>
                  </a:gs>
                </a:gsLst>
                <a:lin ang="0" scaled="1"/>
              </a:gradFill>
              <a:ln w="635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50" name="Ευθεία γραμμή σύνδεσης 49"/>
              <p:cNvCxnSpPr/>
              <p:nvPr/>
            </p:nvCxnSpPr>
            <p:spPr>
              <a:xfrm flipH="1">
                <a:off x="1373012" y="4066055"/>
                <a:ext cx="262644" cy="988351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Ευθεία γραμμή σύνδεσης 52"/>
              <p:cNvCxnSpPr/>
              <p:nvPr/>
            </p:nvCxnSpPr>
            <p:spPr>
              <a:xfrm>
                <a:off x="1979713" y="4077072"/>
                <a:ext cx="537665" cy="1008112"/>
              </a:xfrm>
              <a:prstGeom prst="line">
                <a:avLst/>
              </a:prstGeom>
              <a:ln w="12700">
                <a:solidFill>
                  <a:schemeClr val="bg2">
                    <a:lumMod val="1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Ορθογώνιο 55"/>
            <p:cNvSpPr/>
            <p:nvPr/>
          </p:nvSpPr>
          <p:spPr>
            <a:xfrm>
              <a:off x="1355618" y="501317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dq</a:t>
              </a:r>
              <a:endParaRPr lang="el-GR" dirty="0"/>
            </a:p>
          </p:txBody>
        </p:sp>
        <p:cxnSp>
          <p:nvCxnSpPr>
            <p:cNvPr id="58" name="Ευθύγραμμο βέλος σύνδεσης 57"/>
            <p:cNvCxnSpPr/>
            <p:nvPr/>
          </p:nvCxnSpPr>
          <p:spPr>
            <a:xfrm>
              <a:off x="1726686" y="5229200"/>
              <a:ext cx="613066" cy="0"/>
            </a:xfrm>
            <a:prstGeom prst="straightConnector1">
              <a:avLst/>
            </a:prstGeom>
            <a:ln w="31750">
              <a:solidFill>
                <a:schemeClr val="bg2">
                  <a:lumMod val="1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Ορθογώνιο 58"/>
                <p:cNvSpPr/>
                <p:nvPr/>
              </p:nvSpPr>
              <p:spPr>
                <a:xfrm>
                  <a:off x="1786587" y="5291916"/>
                  <a:ext cx="4811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l-GR" b="1" i="1">
                                    <a:latin typeface="Cambria Math" panose="02040503050406030204" pitchFamily="18" charset="0"/>
                                  </a:rPr>
                                  <m:t>𝝊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𝐝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Ορθογώνιο 5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6587" y="5291916"/>
                  <a:ext cx="481157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Ομάδα 86"/>
          <p:cNvGrpSpPr/>
          <p:nvPr/>
        </p:nvGrpSpPr>
        <p:grpSpPr>
          <a:xfrm>
            <a:off x="2588827" y="1811773"/>
            <a:ext cx="5583573" cy="3672248"/>
            <a:chOff x="2588827" y="1890950"/>
            <a:chExt cx="5583573" cy="3672248"/>
          </a:xfrm>
        </p:grpSpPr>
        <p:sp>
          <p:nvSpPr>
            <p:cNvPr id="67" name="Ορθογώνιο 66"/>
            <p:cNvSpPr/>
            <p:nvPr/>
          </p:nvSpPr>
          <p:spPr>
            <a:xfrm>
              <a:off x="3419872" y="4365104"/>
              <a:ext cx="47525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Στο σημείο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δημιουργείται στοιχειώδη Μαγνητική Επαγωγή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1400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516173" y="5013176"/>
                  <a:ext cx="2030941" cy="5500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𝒅𝒒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l-GR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𝝊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𝐝</m:t>
                                </m:r>
                              </m:sub>
                            </m:sSub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6173" y="5013176"/>
                  <a:ext cx="2030941" cy="55002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Ευθύγραμμο βέλος σύνδεσης 68"/>
            <p:cNvCxnSpPr/>
            <p:nvPr/>
          </p:nvCxnSpPr>
          <p:spPr>
            <a:xfrm flipV="1">
              <a:off x="2588827" y="1938866"/>
              <a:ext cx="0" cy="100811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2646249" y="1890950"/>
                  <a:ext cx="360000" cy="3105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6249" y="1890950"/>
                  <a:ext cx="360000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16949" r="-16949" b="-980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2987824" y="5654079"/>
                <a:ext cx="10582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𝝊</m:t>
                              </m:r>
                            </m:e>
                          </m:acc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54079"/>
                <a:ext cx="1058238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Ορθογώνιο 81"/>
              <p:cNvSpPr/>
              <p:nvPr/>
            </p:nvSpPr>
            <p:spPr>
              <a:xfrm>
                <a:off x="4644008" y="6194937"/>
                <a:ext cx="928459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𝒅𝒒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2" name="Ορθογώνιο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194937"/>
                <a:ext cx="928459" cy="6184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Ομάδα 89"/>
          <p:cNvGrpSpPr/>
          <p:nvPr/>
        </p:nvGrpSpPr>
        <p:grpSpPr>
          <a:xfrm>
            <a:off x="5547114" y="4975229"/>
            <a:ext cx="2553278" cy="1686962"/>
            <a:chOff x="5547114" y="5054406"/>
            <a:chExt cx="2553278" cy="1686962"/>
          </a:xfrm>
        </p:grpSpPr>
        <p:sp>
          <p:nvSpPr>
            <p:cNvPr id="83" name="Δεξί άγκιστρο 82"/>
            <p:cNvSpPr/>
            <p:nvPr/>
          </p:nvSpPr>
          <p:spPr>
            <a:xfrm>
              <a:off x="5547114" y="5054406"/>
              <a:ext cx="393038" cy="1686962"/>
            </a:xfrm>
            <a:prstGeom prst="rightBrace">
              <a:avLst>
                <a:gd name="adj1" fmla="val 23632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Ορθογώνιο 83"/>
                <p:cNvSpPr/>
                <p:nvPr/>
              </p:nvSpPr>
              <p:spPr>
                <a:xfrm>
                  <a:off x="6051433" y="5563198"/>
                  <a:ext cx="2048959" cy="657424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4" name="Ορθογώνιο 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1433" y="5563198"/>
                  <a:ext cx="2048959" cy="65742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Ορθογώνιο 87"/>
              <p:cNvSpPr/>
              <p:nvPr/>
            </p:nvSpPr>
            <p:spPr>
              <a:xfrm>
                <a:off x="4788024" y="5516540"/>
                <a:ext cx="82907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𝒅𝒒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8" name="Ορθογώνιο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516540"/>
                <a:ext cx="829073" cy="618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Ορθογώνιο 88"/>
              <p:cNvSpPr/>
              <p:nvPr/>
            </p:nvSpPr>
            <p:spPr>
              <a:xfrm>
                <a:off x="3851920" y="5473582"/>
                <a:ext cx="1117614" cy="6423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𝒅𝒒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89" name="Ορθογώνιο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473582"/>
                <a:ext cx="1117614" cy="64235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1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8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Ομάδα 53"/>
          <p:cNvGrpSpPr/>
          <p:nvPr/>
        </p:nvGrpSpPr>
        <p:grpSpPr>
          <a:xfrm>
            <a:off x="72008" y="44624"/>
            <a:ext cx="9000000" cy="4361643"/>
            <a:chOff x="72008" y="292586"/>
            <a:chExt cx="9000000" cy="4361643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79512" y="3429000"/>
              <a:ext cx="4104456" cy="936104"/>
              <a:chOff x="179512" y="3429000"/>
              <a:chExt cx="4104456" cy="936104"/>
            </a:xfrm>
          </p:grpSpPr>
          <p:grpSp>
            <p:nvGrpSpPr>
              <p:cNvPr id="9" name="Ομάδα 8"/>
              <p:cNvGrpSpPr/>
              <p:nvPr/>
            </p:nvGrpSpPr>
            <p:grpSpPr>
              <a:xfrm>
                <a:off x="179512" y="3429000"/>
                <a:ext cx="4104456" cy="936104"/>
                <a:chOff x="467544" y="2327176"/>
                <a:chExt cx="4104456" cy="936104"/>
              </a:xfrm>
            </p:grpSpPr>
            <p:sp>
              <p:nvSpPr>
                <p:cNvPr id="11" name="Παραλληλόγραμμο 10"/>
                <p:cNvSpPr/>
                <p:nvPr/>
              </p:nvSpPr>
              <p:spPr>
                <a:xfrm>
                  <a:off x="467544" y="2348880"/>
                  <a:ext cx="4104456" cy="914400"/>
                </a:xfrm>
                <a:prstGeom prst="parallelogram">
                  <a:avLst>
                    <a:gd name="adj" fmla="val 129819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𝚷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944" y="2327176"/>
                      <a:ext cx="221214" cy="276999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l="-25000" r="-27778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Ομάδα 3"/>
              <p:cNvGrpSpPr/>
              <p:nvPr/>
            </p:nvGrpSpPr>
            <p:grpSpPr>
              <a:xfrm>
                <a:off x="1712138" y="3573016"/>
                <a:ext cx="843638" cy="493039"/>
                <a:chOff x="1712138" y="3573016"/>
                <a:chExt cx="843638" cy="493039"/>
              </a:xfrm>
            </p:grpSpPr>
            <p:cxnSp>
              <p:nvCxnSpPr>
                <p:cNvPr id="5" name="Ευθύγραμμο βέλος σύνδεσης 4"/>
                <p:cNvCxnSpPr/>
                <p:nvPr/>
              </p:nvCxnSpPr>
              <p:spPr>
                <a:xfrm flipV="1">
                  <a:off x="1727728" y="3880793"/>
                  <a:ext cx="288000" cy="14400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712138" y="3664769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̂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12138" y="3664769"/>
                      <a:ext cx="195566" cy="30777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8125" t="-23529" r="-7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7" name="Ευθύγραμμο βέλος σύνδεσης 6"/>
                <p:cNvCxnSpPr/>
                <p:nvPr/>
              </p:nvCxnSpPr>
              <p:spPr>
                <a:xfrm flipV="1">
                  <a:off x="1726686" y="3664771"/>
                  <a:ext cx="829090" cy="40128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2072178" y="3573016"/>
                      <a:ext cx="19556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sz="2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72178" y="3573016"/>
                      <a:ext cx="195566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18750" r="-2187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4" name="TextBox 13"/>
            <p:cNvSpPr txBox="1"/>
            <p:nvPr/>
          </p:nvSpPr>
          <p:spPr>
            <a:xfrm>
              <a:off x="72008" y="292586"/>
              <a:ext cx="900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Μαγνητικό Πεδίο από Ρευματοφόρο Αγωγό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179512" y="1075382"/>
              <a:ext cx="5472608" cy="3578847"/>
              <a:chOff x="179512" y="1075382"/>
              <a:chExt cx="5472608" cy="3578847"/>
            </a:xfrm>
          </p:grpSpPr>
          <p:grpSp>
            <p:nvGrpSpPr>
              <p:cNvPr id="16" name="Ομάδα 15"/>
              <p:cNvGrpSpPr/>
              <p:nvPr/>
            </p:nvGrpSpPr>
            <p:grpSpPr>
              <a:xfrm>
                <a:off x="239067" y="2492896"/>
                <a:ext cx="4164946" cy="2161333"/>
                <a:chOff x="239067" y="2564904"/>
                <a:chExt cx="4164946" cy="2161333"/>
              </a:xfrm>
            </p:grpSpPr>
            <p:sp>
              <p:nvSpPr>
                <p:cNvPr id="18" name="Ελεύθερη σχεδίαση 17"/>
                <p:cNvSpPr/>
                <p:nvPr/>
              </p:nvSpPr>
              <p:spPr>
                <a:xfrm>
                  <a:off x="239067" y="2941505"/>
                  <a:ext cx="3881241" cy="1784732"/>
                </a:xfrm>
                <a:custGeom>
                  <a:avLst/>
                  <a:gdLst>
                    <a:gd name="connsiteX0" fmla="*/ 20941 w 3700574"/>
                    <a:gd name="connsiteY0" fmla="*/ 1696597 h 1696597"/>
                    <a:gd name="connsiteX1" fmla="*/ 362464 w 3700574"/>
                    <a:gd name="connsiteY1" fmla="*/ 1244906 h 1696597"/>
                    <a:gd name="connsiteX2" fmla="*/ 2510753 w 3700574"/>
                    <a:gd name="connsiteY2" fmla="*/ 947450 h 1696597"/>
                    <a:gd name="connsiteX3" fmla="*/ 3700574 w 3700574"/>
                    <a:gd name="connsiteY3" fmla="*/ 0 h 1696597"/>
                    <a:gd name="connsiteX0" fmla="*/ 5923 w 3883859"/>
                    <a:gd name="connsiteY0" fmla="*/ 1784732 h 1784732"/>
                    <a:gd name="connsiteX1" fmla="*/ 545749 w 3883859"/>
                    <a:gd name="connsiteY1" fmla="*/ 1244906 h 1784732"/>
                    <a:gd name="connsiteX2" fmla="*/ 2694038 w 3883859"/>
                    <a:gd name="connsiteY2" fmla="*/ 947450 h 1784732"/>
                    <a:gd name="connsiteX3" fmla="*/ 3883859 w 3883859"/>
                    <a:gd name="connsiteY3" fmla="*/ 0 h 1784732"/>
                    <a:gd name="connsiteX0" fmla="*/ 6271 w 3884207"/>
                    <a:gd name="connsiteY0" fmla="*/ 1784732 h 1784732"/>
                    <a:gd name="connsiteX1" fmla="*/ 546097 w 3884207"/>
                    <a:gd name="connsiteY1" fmla="*/ 1244906 h 1784732"/>
                    <a:gd name="connsiteX2" fmla="*/ 2760487 w 3884207"/>
                    <a:gd name="connsiteY2" fmla="*/ 1057619 h 1784732"/>
                    <a:gd name="connsiteX3" fmla="*/ 3884207 w 3884207"/>
                    <a:gd name="connsiteY3" fmla="*/ 0 h 1784732"/>
                    <a:gd name="connsiteX0" fmla="*/ 5586 w 3883522"/>
                    <a:gd name="connsiteY0" fmla="*/ 1784732 h 1784732"/>
                    <a:gd name="connsiteX1" fmla="*/ 567445 w 3883522"/>
                    <a:gd name="connsiteY1" fmla="*/ 1355074 h 1784732"/>
                    <a:gd name="connsiteX2" fmla="*/ 2759802 w 3883522"/>
                    <a:gd name="connsiteY2" fmla="*/ 1057619 h 1784732"/>
                    <a:gd name="connsiteX3" fmla="*/ 3883522 w 3883522"/>
                    <a:gd name="connsiteY3" fmla="*/ 0 h 1784732"/>
                    <a:gd name="connsiteX0" fmla="*/ 3305 w 3881241"/>
                    <a:gd name="connsiteY0" fmla="*/ 1784732 h 1784732"/>
                    <a:gd name="connsiteX1" fmla="*/ 697366 w 3881241"/>
                    <a:gd name="connsiteY1" fmla="*/ 1266939 h 1784732"/>
                    <a:gd name="connsiteX2" fmla="*/ 2757521 w 3881241"/>
                    <a:gd name="connsiteY2" fmla="*/ 1057619 h 1784732"/>
                    <a:gd name="connsiteX3" fmla="*/ 3881241 w 3881241"/>
                    <a:gd name="connsiteY3" fmla="*/ 0 h 1784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81241" h="1784732">
                      <a:moveTo>
                        <a:pt x="3305" y="1784732"/>
                      </a:moveTo>
                      <a:cubicBezTo>
                        <a:pt x="-33418" y="1621315"/>
                        <a:pt x="238330" y="1388124"/>
                        <a:pt x="697366" y="1266939"/>
                      </a:cubicBezTo>
                      <a:cubicBezTo>
                        <a:pt x="1156402" y="1145754"/>
                        <a:pt x="2226875" y="1268775"/>
                        <a:pt x="2757521" y="1057619"/>
                      </a:cubicBezTo>
                      <a:cubicBezTo>
                        <a:pt x="3288167" y="846463"/>
                        <a:pt x="3564506" y="369983"/>
                        <a:pt x="3881241" y="0"/>
                      </a:cubicBezTo>
                    </a:path>
                  </a:pathLst>
                </a:custGeom>
                <a:noFill/>
                <a:ln w="762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cxnSp>
              <p:nvCxnSpPr>
                <p:cNvPr id="19" name="Ευθύγραμμο βέλος σύνδεσης 18"/>
                <p:cNvCxnSpPr/>
                <p:nvPr/>
              </p:nvCxnSpPr>
              <p:spPr>
                <a:xfrm flipV="1">
                  <a:off x="4120308" y="2621747"/>
                  <a:ext cx="283705" cy="331137"/>
                </a:xfrm>
                <a:prstGeom prst="straightConnector1">
                  <a:avLst/>
                </a:prstGeom>
                <a:ln w="22225">
                  <a:solidFill>
                    <a:schemeClr val="tx1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Ορθογώνιο 19"/>
                <p:cNvSpPr/>
                <p:nvPr/>
              </p:nvSpPr>
              <p:spPr>
                <a:xfrm>
                  <a:off x="3995936" y="2564904"/>
                  <a:ext cx="2648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1600" b="1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sz="1600" i="1" dirty="0"/>
                </a:p>
              </p:txBody>
            </p:sp>
          </p:grpSp>
          <p:sp>
            <p:nvSpPr>
              <p:cNvPr id="17" name="Ορθογώνιο 16"/>
              <p:cNvSpPr/>
              <p:nvPr/>
            </p:nvSpPr>
            <p:spPr>
              <a:xfrm>
                <a:off x="179512" y="1075382"/>
                <a:ext cx="547260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Ρευματοφόρος αγωγός διαρρέεται με ρεύμα έντασης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endParaRPr lang="el-G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" name="Ομάδα 20"/>
            <p:cNvGrpSpPr/>
            <p:nvPr/>
          </p:nvGrpSpPr>
          <p:grpSpPr>
            <a:xfrm>
              <a:off x="1549659" y="4066055"/>
              <a:ext cx="502061" cy="452357"/>
              <a:chOff x="1549659" y="4066055"/>
              <a:chExt cx="502061" cy="452357"/>
            </a:xfrm>
          </p:grpSpPr>
          <p:cxnSp>
            <p:nvCxnSpPr>
              <p:cNvPr id="22" name="Ευθύγραμμο βέλος σύνδεσης 21"/>
              <p:cNvCxnSpPr/>
              <p:nvPr/>
            </p:nvCxnSpPr>
            <p:spPr>
              <a:xfrm>
                <a:off x="1635653" y="4160097"/>
                <a:ext cx="360000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Ορθογώνιο 22"/>
                  <p:cNvSpPr/>
                  <p:nvPr/>
                </p:nvSpPr>
                <p:spPr>
                  <a:xfrm>
                    <a:off x="1549659" y="4149080"/>
                    <a:ext cx="5020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</m:oMath>
                      </m:oMathPara>
                    </a14:m>
                    <a:endParaRPr lang="el-G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Ορθογώνιο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9659" y="4149080"/>
                    <a:ext cx="502061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1619164" y="4066055"/>
                <a:ext cx="360000" cy="0"/>
              </a:xfrm>
              <a:prstGeom prst="line">
                <a:avLst/>
              </a:prstGeom>
              <a:ln w="762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Ομάδα 25"/>
            <p:cNvGrpSpPr/>
            <p:nvPr/>
          </p:nvGrpSpPr>
          <p:grpSpPr>
            <a:xfrm>
              <a:off x="179512" y="1507430"/>
              <a:ext cx="8784976" cy="2281610"/>
              <a:chOff x="179512" y="1507430"/>
              <a:chExt cx="8784976" cy="2281610"/>
            </a:xfrm>
          </p:grpSpPr>
          <p:sp>
            <p:nvSpPr>
              <p:cNvPr id="27" name="Ορθογώνιο 26"/>
              <p:cNvSpPr/>
              <p:nvPr/>
            </p:nvSpPr>
            <p:spPr>
              <a:xfrm>
                <a:off x="179512" y="1507430"/>
                <a:ext cx="878497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Θέλουμε να βρούμε τη Μαγνητική Επαγωγή που δημιουργεί ο ρευματοφόρος αγωγός στο σημείο 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l-GR" sz="1600" dirty="0"/>
              </a:p>
            </p:txBody>
          </p:sp>
          <p:sp>
            <p:nvSpPr>
              <p:cNvPr id="28" name="Οβάλ 27"/>
              <p:cNvSpPr/>
              <p:nvPr/>
            </p:nvSpPr>
            <p:spPr>
              <a:xfrm>
                <a:off x="2555776" y="3622562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623889" y="3512041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23889" y="3512041"/>
                    <a:ext cx="209993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5714" r="-25714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2" name="Ομάδα 41"/>
            <p:cNvGrpSpPr/>
            <p:nvPr/>
          </p:nvGrpSpPr>
          <p:grpSpPr>
            <a:xfrm>
              <a:off x="2588827" y="2619989"/>
              <a:ext cx="417422" cy="1008112"/>
              <a:chOff x="2588827" y="2619989"/>
              <a:chExt cx="417422" cy="1008112"/>
            </a:xfrm>
          </p:grpSpPr>
          <p:cxnSp>
            <p:nvCxnSpPr>
              <p:cNvPr id="45" name="Ευθύγραμμο βέλος σύνδεσης 44"/>
              <p:cNvCxnSpPr/>
              <p:nvPr/>
            </p:nvCxnSpPr>
            <p:spPr>
              <a:xfrm flipV="1">
                <a:off x="2588827" y="2619989"/>
                <a:ext cx="0" cy="1008112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2646249" y="2764005"/>
                    <a:ext cx="360000" cy="31059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Box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46249" y="2764005"/>
                    <a:ext cx="360000" cy="31059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6949" r="-1694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Ορθογώνιο 59"/>
              <p:cNvSpPr/>
              <p:nvPr/>
            </p:nvSpPr>
            <p:spPr>
              <a:xfrm>
                <a:off x="6460532" y="2780928"/>
                <a:ext cx="2359940" cy="618439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0" name="Ορθογώνιο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532" y="2780928"/>
                <a:ext cx="2359940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Ομάδα 61"/>
          <p:cNvGrpSpPr/>
          <p:nvPr/>
        </p:nvGrpSpPr>
        <p:grpSpPr>
          <a:xfrm>
            <a:off x="1707661" y="3469070"/>
            <a:ext cx="7256827" cy="646331"/>
            <a:chOff x="1707661" y="3717032"/>
            <a:chExt cx="7256827" cy="646331"/>
          </a:xfrm>
        </p:grpSpPr>
        <p:grpSp>
          <p:nvGrpSpPr>
            <p:cNvPr id="59" name="Ομάδα 58"/>
            <p:cNvGrpSpPr/>
            <p:nvPr/>
          </p:nvGrpSpPr>
          <p:grpSpPr>
            <a:xfrm>
              <a:off x="1707661" y="3811074"/>
              <a:ext cx="2144259" cy="254981"/>
              <a:chOff x="1707661" y="3811074"/>
              <a:chExt cx="2144259" cy="254981"/>
            </a:xfrm>
          </p:grpSpPr>
          <p:cxnSp>
            <p:nvCxnSpPr>
              <p:cNvPr id="57" name="Ευθεία γραμμή σύνδεσης 56"/>
              <p:cNvCxnSpPr/>
              <p:nvPr/>
            </p:nvCxnSpPr>
            <p:spPr>
              <a:xfrm>
                <a:off x="1707661" y="4066055"/>
                <a:ext cx="21442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2176041" y="3811074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6041" y="3811074"/>
                    <a:ext cx="174728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Ορθογώνιο 60"/>
            <p:cNvSpPr/>
            <p:nvPr/>
          </p:nvSpPr>
          <p:spPr>
            <a:xfrm>
              <a:off x="3995936" y="3717032"/>
              <a:ext cx="49685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η γωνία που σχηματίζει το διάνυσμα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το διάνυσμα θέσης 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l-GR" sz="1600" dirty="0"/>
            </a:p>
          </p:txBody>
        </p:sp>
      </p:grpSp>
      <p:grpSp>
        <p:nvGrpSpPr>
          <p:cNvPr id="64" name="Ομάδα 63"/>
          <p:cNvGrpSpPr/>
          <p:nvPr/>
        </p:nvGrpSpPr>
        <p:grpSpPr>
          <a:xfrm>
            <a:off x="5035296" y="1916832"/>
            <a:ext cx="3929192" cy="642355"/>
            <a:chOff x="5035296" y="2223452"/>
            <a:chExt cx="3929192" cy="6423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6476307" y="2223452"/>
                  <a:ext cx="2488181" cy="642355"/>
                </a:xfrm>
                <a:prstGeom prst="rect">
                  <a:avLst/>
                </a:prstGeom>
                <a:ln w="28575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</m:acc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acc>
                              <m:accPr>
                                <m:chr m:val="̂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6307" y="2223452"/>
                  <a:ext cx="2488181" cy="64235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Ορθογώνιο 62"/>
            <p:cNvSpPr/>
            <p:nvPr/>
          </p:nvSpPr>
          <p:spPr>
            <a:xfrm>
              <a:off x="5035296" y="2359963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3677" y="4616516"/>
                <a:ext cx="3060132" cy="1237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4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𝛌𝛐</m:t>
                              </m:r>
                            </m:e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𝛕𝛐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𝛍𝛈𝛋𝛐𝛓</m:t>
                              </m:r>
                            </m:e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𝛂𝛄𝛚𝛄𝛐</m:t>
                              </m:r>
                              <m:r>
                                <m:rPr>
                                  <m:sty m:val="p"/>
                                </m:rP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eqArr>
                        </m:sub>
                        <m:sup/>
                        <m:e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𝒅𝒔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e>
                      </m:nary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77" y="4616516"/>
                <a:ext cx="3060132" cy="12378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Ορθογώνιο 40"/>
          <p:cNvSpPr/>
          <p:nvPr/>
        </p:nvSpPr>
        <p:spPr>
          <a:xfrm>
            <a:off x="132758" y="4866104"/>
            <a:ext cx="26390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Μαγνητική Επαγωγή Β από όλο το ρευματοφόρο αγωγό: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30" name="Ομάδα 29"/>
          <p:cNvGrpSpPr/>
          <p:nvPr/>
        </p:nvGrpSpPr>
        <p:grpSpPr>
          <a:xfrm>
            <a:off x="6083868" y="4547100"/>
            <a:ext cx="2376564" cy="1330172"/>
            <a:chOff x="6083868" y="4547100"/>
            <a:chExt cx="2376564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083868" y="4768611"/>
                  <a:ext cx="879984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3868" y="4768611"/>
                  <a:ext cx="879984" cy="51854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Ορθογώνιο 9"/>
                <p:cNvSpPr/>
                <p:nvPr/>
              </p:nvSpPr>
              <p:spPr>
                <a:xfrm>
                  <a:off x="6686604" y="4547100"/>
                  <a:ext cx="1197764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" name="Ορθογώνιο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604" y="4547100"/>
                  <a:ext cx="1197764" cy="133017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Ορθογώνιο 23"/>
                <p:cNvSpPr/>
                <p:nvPr/>
              </p:nvSpPr>
              <p:spPr>
                <a:xfrm>
                  <a:off x="7358848" y="4725144"/>
                  <a:ext cx="1101584" cy="613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𝒅𝒔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24" name="Ορθογώνιο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8848" y="4725144"/>
                  <a:ext cx="1101584" cy="61324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Ορθογώνιο 46"/>
          <p:cNvSpPr/>
          <p:nvPr/>
        </p:nvSpPr>
        <p:spPr>
          <a:xfrm>
            <a:off x="132758" y="6095037"/>
            <a:ext cx="89037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να γίνει η ολοκλήρωση θα πρέπει οι παράμετροι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να εκφραστούν συναρτήσεις μιας κοινής μεταβλητής!!!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3" grpId="0"/>
      <p:bldP spid="41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79512" y="548680"/>
            <a:ext cx="8892496" cy="2265299"/>
            <a:chOff x="179512" y="548680"/>
            <a:chExt cx="8892496" cy="2265299"/>
          </a:xfrm>
        </p:grpSpPr>
        <p:sp>
          <p:nvSpPr>
            <p:cNvPr id="3" name="Ορθογώνιο 2"/>
            <p:cNvSpPr/>
            <p:nvPr/>
          </p:nvSpPr>
          <p:spPr>
            <a:xfrm>
              <a:off x="179512" y="548680"/>
              <a:ext cx="8892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Ευθύγραμμος Ρευματοφόρος αγωγός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μεγάλου μήκους διαρρέεται με ρεύμα έντασης </a:t>
              </a:r>
              <a:r>
                <a:rPr lang="el-GR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Ι</a:t>
              </a:r>
              <a:endPara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Ευθεία γραμμή σύνδεσης 4"/>
            <p:cNvCxnSpPr/>
            <p:nvPr/>
          </p:nvCxnSpPr>
          <p:spPr>
            <a:xfrm>
              <a:off x="323528" y="2420888"/>
              <a:ext cx="4176464" cy="0"/>
            </a:xfrm>
            <a:prstGeom prst="line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ύγραμμο βέλος σύνδεσης 7"/>
            <p:cNvCxnSpPr/>
            <p:nvPr/>
          </p:nvCxnSpPr>
          <p:spPr>
            <a:xfrm>
              <a:off x="3596979" y="2525947"/>
              <a:ext cx="36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632963" y="2536980"/>
                  <a:ext cx="1538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𝜤</m:t>
                        </m:r>
                      </m:oMath>
                    </m:oMathPara>
                  </a14:m>
                  <a:endParaRPr lang="el-GR" b="1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2963" y="2536980"/>
                  <a:ext cx="15388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40000" r="-36000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Ομάδα 20"/>
          <p:cNvGrpSpPr/>
          <p:nvPr/>
        </p:nvGrpSpPr>
        <p:grpSpPr>
          <a:xfrm>
            <a:off x="1877894" y="2370914"/>
            <a:ext cx="7194138" cy="995370"/>
            <a:chOff x="1877894" y="2370914"/>
            <a:chExt cx="7194138" cy="995370"/>
          </a:xfrm>
        </p:grpSpPr>
        <p:sp>
          <p:nvSpPr>
            <p:cNvPr id="11" name="Ορθογώνιο 10"/>
            <p:cNvSpPr/>
            <p:nvPr/>
          </p:nvSpPr>
          <p:spPr>
            <a:xfrm>
              <a:off x="4860032" y="2504510"/>
              <a:ext cx="421200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</a:t>
              </a:r>
              <a:r>
                <a:rPr lang="el-GR" sz="16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τον ευθύγραμμο 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αγωγό σε στοιχειώδη τμήματα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επιλέγουμε τυχαία ένα από αυτά.</a:t>
              </a:r>
              <a:endParaRPr lang="el-GR" sz="1600" dirty="0"/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1877894" y="2370914"/>
              <a:ext cx="389850" cy="369332"/>
              <a:chOff x="1877894" y="2370914"/>
              <a:chExt cx="389850" cy="369332"/>
            </a:xfrm>
          </p:grpSpPr>
          <p:cxnSp>
            <p:nvCxnSpPr>
              <p:cNvPr id="13" name="Ευθεία γραμμή σύνδεσης 12"/>
              <p:cNvCxnSpPr/>
              <p:nvPr/>
            </p:nvCxnSpPr>
            <p:spPr>
              <a:xfrm>
                <a:off x="1979712" y="2420888"/>
                <a:ext cx="1440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Ορθογώνιο 13"/>
              <p:cNvSpPr/>
              <p:nvPr/>
            </p:nvSpPr>
            <p:spPr>
              <a:xfrm>
                <a:off x="1877894" y="237091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endParaRPr lang="el-GR" dirty="0"/>
              </a:p>
            </p:txBody>
          </p:sp>
        </p:grpSp>
      </p:grpSp>
      <p:grpSp>
        <p:nvGrpSpPr>
          <p:cNvPr id="84" name="Ομάδα 83"/>
          <p:cNvGrpSpPr/>
          <p:nvPr/>
        </p:nvGrpSpPr>
        <p:grpSpPr>
          <a:xfrm>
            <a:off x="2319839" y="2152632"/>
            <a:ext cx="6752169" cy="3722899"/>
            <a:chOff x="2319839" y="2152632"/>
            <a:chExt cx="6752169" cy="37228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19839" y="2152632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9839" y="2152632"/>
                  <a:ext cx="174728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28571" r="-32143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Ορθογώνιο 37"/>
            <p:cNvSpPr/>
            <p:nvPr/>
          </p:nvSpPr>
          <p:spPr>
            <a:xfrm>
              <a:off x="4644008" y="5229200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Εκφράζω τις παραμέτρους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και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συναρτήσει της γωνίας </a:t>
              </a:r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Ομάδα 39"/>
          <p:cNvGrpSpPr/>
          <p:nvPr/>
        </p:nvGrpSpPr>
        <p:grpSpPr>
          <a:xfrm>
            <a:off x="2084930" y="1498322"/>
            <a:ext cx="6987078" cy="2505001"/>
            <a:chOff x="2084930" y="1498322"/>
            <a:chExt cx="6987078" cy="2505001"/>
          </a:xfrm>
        </p:grpSpPr>
        <p:cxnSp>
          <p:nvCxnSpPr>
            <p:cNvPr id="23" name="Ευθύγραμμο βέλος σύνδεσης 22"/>
            <p:cNvCxnSpPr>
              <a:endCxn id="6" idx="2"/>
            </p:cNvCxnSpPr>
            <p:nvPr/>
          </p:nvCxnSpPr>
          <p:spPr>
            <a:xfrm flipV="1">
              <a:off x="2084930" y="1498322"/>
              <a:ext cx="902894" cy="900000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Ορθογώνιο 28"/>
            <p:cNvSpPr/>
            <p:nvPr/>
          </p:nvSpPr>
          <p:spPr>
            <a:xfrm>
              <a:off x="2342333" y="1661851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l-GR" dirty="0"/>
            </a:p>
          </p:txBody>
        </p:sp>
        <p:sp>
          <p:nvSpPr>
            <p:cNvPr id="39" name="Ορθογώνιο 38"/>
            <p:cNvSpPr/>
            <p:nvPr/>
          </p:nvSpPr>
          <p:spPr>
            <a:xfrm>
              <a:off x="4891597" y="3356992"/>
              <a:ext cx="418041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σημείο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απέχει από 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στοιχειώδες αυτό τμήμα απόσταση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Ορθογώνιο 40"/>
          <p:cNvSpPr/>
          <p:nvPr/>
        </p:nvSpPr>
        <p:spPr>
          <a:xfrm>
            <a:off x="4644008" y="5981799"/>
            <a:ext cx="442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Για εποπτικούς λόγους μεγεθύνω την περιοχή που βρίσκεται γύρω από το τμήμα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71" name="Ομάδα 70"/>
          <p:cNvGrpSpPr/>
          <p:nvPr/>
        </p:nvGrpSpPr>
        <p:grpSpPr>
          <a:xfrm>
            <a:off x="4644008" y="3872065"/>
            <a:ext cx="4320480" cy="1330172"/>
            <a:chOff x="4644008" y="3872065"/>
            <a:chExt cx="4320480" cy="1330172"/>
          </a:xfrm>
        </p:grpSpPr>
        <p:sp>
          <p:nvSpPr>
            <p:cNvPr id="30" name="Ορθογώνιο 29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67" name="Ομάδα 66"/>
            <p:cNvGrpSpPr/>
            <p:nvPr/>
          </p:nvGrpSpPr>
          <p:grpSpPr>
            <a:xfrm>
              <a:off x="6696488" y="3872065"/>
              <a:ext cx="2268000" cy="1330172"/>
              <a:chOff x="6083868" y="4547100"/>
              <a:chExt cx="2376564" cy="1330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6083868" y="4768611"/>
                    <a:ext cx="879984" cy="51854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868" y="4768611"/>
                    <a:ext cx="879984" cy="51854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Ορθογώνιο 68"/>
                  <p:cNvSpPr/>
                  <p:nvPr/>
                </p:nvSpPr>
                <p:spPr>
                  <a:xfrm>
                    <a:off x="6686604" y="4547100"/>
                    <a:ext cx="1197764" cy="13301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ό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𝛌𝛐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𝛕𝛐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𝛍𝛈𝛋𝛐𝛓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𝛂𝛄𝛚𝛄𝛐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ύ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10" name="Ορθογώνιο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86604" y="4547100"/>
                    <a:ext cx="1197764" cy="133017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Ορθογώνιο 69"/>
                  <p:cNvSpPr/>
                  <p:nvPr/>
                </p:nvSpPr>
                <p:spPr>
                  <a:xfrm>
                    <a:off x="7358848" y="4725144"/>
                    <a:ext cx="1101584" cy="61324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</m:func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24" name="Ορθογώνιο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8848" y="4725144"/>
                    <a:ext cx="1101584" cy="61324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Ομάδα 79"/>
          <p:cNvGrpSpPr/>
          <p:nvPr/>
        </p:nvGrpSpPr>
        <p:grpSpPr>
          <a:xfrm>
            <a:off x="179512" y="3068960"/>
            <a:ext cx="4176464" cy="3622434"/>
            <a:chOff x="179512" y="3068960"/>
            <a:chExt cx="4176464" cy="3622434"/>
          </a:xfrm>
        </p:grpSpPr>
        <p:grpSp>
          <p:nvGrpSpPr>
            <p:cNvPr id="76" name="Ομάδα 75"/>
            <p:cNvGrpSpPr/>
            <p:nvPr/>
          </p:nvGrpSpPr>
          <p:grpSpPr>
            <a:xfrm>
              <a:off x="179512" y="3068960"/>
              <a:ext cx="4176464" cy="3622434"/>
              <a:chOff x="179512" y="3068960"/>
              <a:chExt cx="4176464" cy="3622434"/>
            </a:xfrm>
          </p:grpSpPr>
          <p:sp>
            <p:nvSpPr>
              <p:cNvPr id="53" name="Ορθογώνιο 52"/>
              <p:cNvSpPr/>
              <p:nvPr/>
            </p:nvSpPr>
            <p:spPr>
              <a:xfrm>
                <a:off x="1843388" y="472514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243504" y="5993348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43504" y="5993348"/>
                    <a:ext cx="174728" cy="2462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5" name="Ομάδα 64"/>
              <p:cNvGrpSpPr/>
              <p:nvPr/>
            </p:nvGrpSpPr>
            <p:grpSpPr>
              <a:xfrm>
                <a:off x="179512" y="3068960"/>
                <a:ext cx="4176464" cy="3622434"/>
                <a:chOff x="179512" y="3068960"/>
                <a:chExt cx="4176464" cy="3622434"/>
              </a:xfrm>
            </p:grpSpPr>
            <p:sp>
              <p:nvSpPr>
                <p:cNvPr id="43" name="Ορθογώνιο 42"/>
                <p:cNvSpPr/>
                <p:nvPr/>
              </p:nvSpPr>
              <p:spPr>
                <a:xfrm>
                  <a:off x="725766" y="6266977"/>
                  <a:ext cx="3898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ds</a:t>
                  </a:r>
                  <a:endParaRPr lang="el-GR" dirty="0"/>
                </a:p>
              </p:txBody>
            </p:sp>
            <p:grpSp>
              <p:nvGrpSpPr>
                <p:cNvPr id="64" name="Ομάδα 63"/>
                <p:cNvGrpSpPr/>
                <p:nvPr/>
              </p:nvGrpSpPr>
              <p:grpSpPr>
                <a:xfrm>
                  <a:off x="179512" y="3068960"/>
                  <a:ext cx="4176464" cy="3622434"/>
                  <a:chOff x="179512" y="3068960"/>
                  <a:chExt cx="4176464" cy="3622434"/>
                </a:xfrm>
              </p:grpSpPr>
              <p:cxnSp>
                <p:nvCxnSpPr>
                  <p:cNvPr id="44" name="Ευθεία γραμμή σύνδεσης 43"/>
                  <p:cNvCxnSpPr/>
                  <p:nvPr/>
                </p:nvCxnSpPr>
                <p:spPr>
                  <a:xfrm>
                    <a:off x="179512" y="6300028"/>
                    <a:ext cx="4176464" cy="0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Ευθεία γραμμή σύνδεσης 41"/>
                  <p:cNvCxnSpPr/>
                  <p:nvPr/>
                </p:nvCxnSpPr>
                <p:spPr>
                  <a:xfrm>
                    <a:off x="539552" y="6300028"/>
                    <a:ext cx="900000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Οβάλ 44"/>
                  <p:cNvSpPr/>
                  <p:nvPr/>
                </p:nvSpPr>
                <p:spPr>
                  <a:xfrm>
                    <a:off x="3487707" y="3323497"/>
                    <a:ext cx="79200" cy="72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cxnSp>
                <p:nvCxnSpPr>
                  <p:cNvPr id="47" name="Ευθεία γραμμή σύνδεσης 46"/>
                  <p:cNvCxnSpPr/>
                  <p:nvPr/>
                </p:nvCxnSpPr>
                <p:spPr>
                  <a:xfrm>
                    <a:off x="3530837" y="3385020"/>
                    <a:ext cx="0" cy="291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9" name="TextBox 58"/>
                      <p:cNvSpPr txBox="1"/>
                      <p:nvPr/>
                    </p:nvSpPr>
                    <p:spPr>
                      <a:xfrm>
                        <a:off x="3419872" y="3068960"/>
                        <a:ext cx="23099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oMath>
                          </m:oMathPara>
                        </a14:m>
                        <a:endParaRPr lang="el-GR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9" name="TextBox 5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419872" y="3068960"/>
                        <a:ext cx="230992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18421" r="-21053" b="-65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62" name="Ευθύγραμμο βέλος σύνδεσης 61"/>
                  <p:cNvCxnSpPr/>
                  <p:nvPr/>
                </p:nvCxnSpPr>
                <p:spPr>
                  <a:xfrm>
                    <a:off x="3923968" y="6403362"/>
                    <a:ext cx="360000" cy="0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3" name="TextBox 62"/>
                      <p:cNvSpPr txBox="1"/>
                      <p:nvPr/>
                    </p:nvSpPr>
                    <p:spPr>
                      <a:xfrm>
                        <a:off x="3959952" y="6414395"/>
                        <a:ext cx="15388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𝜤</m:t>
                              </m:r>
                            </m:oMath>
                          </m:oMathPara>
                        </a14:m>
                        <a:endParaRPr lang="el-GR" b="1" i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63" name="TextBox 6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59952" y="6414395"/>
                        <a:ext cx="153888" cy="276999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40000" r="-36000" b="-652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72" name="Ευθεία γραμμή σύνδεσης 71"/>
              <p:cNvCxnSpPr/>
              <p:nvPr/>
            </p:nvCxnSpPr>
            <p:spPr>
              <a:xfrm flipH="1">
                <a:off x="1012206" y="3345959"/>
                <a:ext cx="2545196" cy="293071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Ορθογώνιο 74"/>
              <p:cNvSpPr/>
              <p:nvPr/>
            </p:nvSpPr>
            <p:spPr>
              <a:xfrm>
                <a:off x="3525764" y="466309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l-G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24056" y="6323383"/>
                  <a:ext cx="2067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𝚩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056" y="6323383"/>
                  <a:ext cx="206788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30303" r="-27273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1356466" y="6322063"/>
                  <a:ext cx="18274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466" y="6322063"/>
                  <a:ext cx="182742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34483" r="-34483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434825" y="6320670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825" y="6320670"/>
                  <a:ext cx="189154" cy="276999"/>
                </a:xfrm>
                <a:prstGeom prst="rect">
                  <a:avLst/>
                </a:prstGeom>
                <a:blipFill>
                  <a:blip r:embed="rId20"/>
                  <a:stretch>
                    <a:fillRect l="-29032" r="-3225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Ομάδα 84"/>
          <p:cNvGrpSpPr/>
          <p:nvPr/>
        </p:nvGrpSpPr>
        <p:grpSpPr>
          <a:xfrm>
            <a:off x="2907219" y="980728"/>
            <a:ext cx="6164813" cy="1748048"/>
            <a:chOff x="2907219" y="980728"/>
            <a:chExt cx="6164813" cy="1748048"/>
          </a:xfrm>
        </p:grpSpPr>
        <p:sp>
          <p:nvSpPr>
            <p:cNvPr id="6" name="Οβάλ 5"/>
            <p:cNvSpPr/>
            <p:nvPr/>
          </p:nvSpPr>
          <p:spPr>
            <a:xfrm>
              <a:off x="2987824" y="146232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83" name="Ομάδα 82"/>
            <p:cNvGrpSpPr/>
            <p:nvPr/>
          </p:nvGrpSpPr>
          <p:grpSpPr>
            <a:xfrm>
              <a:off x="2907219" y="980728"/>
              <a:ext cx="6164813" cy="1748048"/>
              <a:chOff x="2907219" y="980728"/>
              <a:chExt cx="6164813" cy="17480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2943756" y="1207769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43756" y="1207769"/>
                    <a:ext cx="209993" cy="27699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9412" r="-2647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2" name="Ομάδα 81"/>
              <p:cNvGrpSpPr/>
              <p:nvPr/>
            </p:nvGrpSpPr>
            <p:grpSpPr>
              <a:xfrm>
                <a:off x="2907219" y="980728"/>
                <a:ext cx="6164813" cy="1748048"/>
                <a:chOff x="2907219" y="980728"/>
                <a:chExt cx="6164813" cy="1748048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2975774" y="980728"/>
                  <a:ext cx="6096258" cy="1508105"/>
                  <a:chOff x="2975774" y="980728"/>
                  <a:chExt cx="6096258" cy="1508105"/>
                </a:xfrm>
              </p:grpSpPr>
              <p:sp>
                <p:nvSpPr>
                  <p:cNvPr id="10" name="Ορθογώνιο 9"/>
                  <p:cNvSpPr/>
                  <p:nvPr/>
                </p:nvSpPr>
                <p:spPr>
                  <a:xfrm>
                    <a:off x="4860032" y="980728"/>
                    <a:ext cx="4212000" cy="150810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l-G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Θέλουμε να βρούμε τη Μαγνητική Επαγωγή που δημιουργεί ο ευθύγραμμος ρευματοφόρος αγωγός στο σημείο </a:t>
                    </a:r>
                    <a:r>
                      <a:rPr lang="el-GR" sz="20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Α</a:t>
                    </a:r>
                    <a:r>
                      <a:rPr lang="el-G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το οποίο απέχει από τον αγωγό γνωστή απόσταση </a:t>
                    </a:r>
                    <a:r>
                      <a:rPr lang="en-US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l-G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el-GR" dirty="0"/>
                  </a:p>
                </p:txBody>
              </p:sp>
              <p:cxnSp>
                <p:nvCxnSpPr>
                  <p:cNvPr id="18" name="Ευθεία γραμμή σύνδεσης 17"/>
                  <p:cNvCxnSpPr/>
                  <p:nvPr/>
                </p:nvCxnSpPr>
                <p:spPr>
                  <a:xfrm>
                    <a:off x="3009858" y="1493743"/>
                    <a:ext cx="0" cy="93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" name="Ορθογώνιο 18"/>
                  <p:cNvSpPr/>
                  <p:nvPr/>
                </p:nvSpPr>
                <p:spPr>
                  <a:xfrm>
                    <a:off x="2975774" y="1691516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l-GR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2907219" y="2451777"/>
                      <a:ext cx="18915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𝚬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1" name="TextBox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07219" y="2451777"/>
                      <a:ext cx="189154" cy="276999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 l="-32258" r="-29032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6621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Ομάδα 56"/>
          <p:cNvGrpSpPr/>
          <p:nvPr/>
        </p:nvGrpSpPr>
        <p:grpSpPr>
          <a:xfrm>
            <a:off x="4392680" y="476672"/>
            <a:ext cx="4320480" cy="1330172"/>
            <a:chOff x="4644008" y="3872065"/>
            <a:chExt cx="4320480" cy="1330172"/>
          </a:xfrm>
        </p:grpSpPr>
        <p:sp>
          <p:nvSpPr>
            <p:cNvPr id="53" name="Ορθογώνιο 52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696488" y="4093576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4093576"/>
                  <a:ext cx="839785" cy="5185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Ορθογώνιο 54"/>
                <p:cNvSpPr/>
                <p:nvPr/>
              </p:nvSpPr>
              <p:spPr>
                <a:xfrm>
                  <a:off x="7271690" y="3872065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5" name="Ορθογώνιο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1690" y="3872065"/>
                  <a:ext cx="1143049" cy="1330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Ορθογώνιο 55"/>
                <p:cNvSpPr/>
                <p:nvPr/>
              </p:nvSpPr>
              <p:spPr>
                <a:xfrm>
                  <a:off x="7913226" y="4050109"/>
                  <a:ext cx="1051262" cy="61324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𝒅𝒔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6" name="Ορθογώνιο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3226" y="4050109"/>
                  <a:ext cx="1051262" cy="6132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65"/>
          <p:cNvSpPr txBox="1"/>
          <p:nvPr/>
        </p:nvSpPr>
        <p:spPr>
          <a:xfrm>
            <a:off x="0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Ορθογώνιο 66"/>
          <p:cNvSpPr/>
          <p:nvPr/>
        </p:nvSpPr>
        <p:spPr>
          <a:xfrm>
            <a:off x="4572000" y="1772816"/>
            <a:ext cx="44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Εκφράζω τις παραμέτρους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συναρτήσει της γωνίας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29559" y="4023044"/>
                <a:ext cx="209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𝚩</m:t>
                      </m:r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59" y="4023044"/>
                <a:ext cx="209993" cy="276999"/>
              </a:xfrm>
              <a:prstGeom prst="rect">
                <a:avLst/>
              </a:prstGeom>
              <a:blipFill>
                <a:blip r:embed="rId5"/>
                <a:stretch>
                  <a:fillRect l="-22857" r="-25714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264884" y="4019904"/>
                <a:ext cx="182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𝚪</m:t>
                      </m:r>
                    </m:oMath>
                  </m:oMathPara>
                </a14:m>
                <a:endParaRPr lang="el-G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84" y="4019904"/>
                <a:ext cx="182742" cy="276999"/>
              </a:xfrm>
              <a:prstGeom prst="rect">
                <a:avLst/>
              </a:prstGeom>
              <a:blipFill>
                <a:blip r:embed="rId6"/>
                <a:stretch>
                  <a:fillRect l="-30000" r="-33333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043608" y="3769860"/>
                <a:ext cx="1747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l-GR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69860"/>
                <a:ext cx="174728" cy="246221"/>
              </a:xfrm>
              <a:prstGeom prst="rect">
                <a:avLst/>
              </a:prstGeom>
              <a:blipFill>
                <a:blip r:embed="rId7"/>
                <a:stretch>
                  <a:fillRect l="-27586" r="-27586" b="-487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Ομάδα 80"/>
          <p:cNvGrpSpPr/>
          <p:nvPr/>
        </p:nvGrpSpPr>
        <p:grpSpPr>
          <a:xfrm>
            <a:off x="482164" y="1047220"/>
            <a:ext cx="8517836" cy="2924793"/>
            <a:chOff x="554172" y="1047220"/>
            <a:chExt cx="8517836" cy="2924793"/>
          </a:xfrm>
        </p:grpSpPr>
        <p:sp>
          <p:nvSpPr>
            <p:cNvPr id="74" name="Ορθογώνιο 73"/>
            <p:cNvSpPr/>
            <p:nvPr/>
          </p:nvSpPr>
          <p:spPr>
            <a:xfrm>
              <a:off x="4644008" y="2420888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τμήμα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=(ΑΒ)</a:t>
              </a:r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→0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φαίνεται από το σημείο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με γωνιακό άνοιγμα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80" name="Ομάδα 79"/>
            <p:cNvGrpSpPr/>
            <p:nvPr/>
          </p:nvGrpSpPr>
          <p:grpSpPr>
            <a:xfrm>
              <a:off x="554172" y="1047220"/>
              <a:ext cx="3005765" cy="2924793"/>
              <a:chOff x="554172" y="1047220"/>
              <a:chExt cx="3005765" cy="2924793"/>
            </a:xfrm>
          </p:grpSpPr>
          <p:cxnSp>
            <p:nvCxnSpPr>
              <p:cNvPr id="75" name="Ευθεία γραμμή σύνδεσης 74"/>
              <p:cNvCxnSpPr/>
              <p:nvPr/>
            </p:nvCxnSpPr>
            <p:spPr>
              <a:xfrm flipH="1">
                <a:off x="554172" y="1047220"/>
                <a:ext cx="3005765" cy="2919682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Ευθεία γραμμή σύνδεσης 75"/>
              <p:cNvCxnSpPr/>
              <p:nvPr/>
            </p:nvCxnSpPr>
            <p:spPr>
              <a:xfrm flipH="1">
                <a:off x="1428535" y="1047220"/>
                <a:ext cx="2120385" cy="2924793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Ορθογώνιο 76"/>
              <p:cNvSpPr/>
              <p:nvPr/>
            </p:nvSpPr>
            <p:spPr>
              <a:xfrm>
                <a:off x="1630689" y="248360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p:sp>
            <p:nvSpPr>
              <p:cNvPr id="78" name="Ορθογώνιο 77"/>
              <p:cNvSpPr/>
              <p:nvPr/>
            </p:nvSpPr>
            <p:spPr>
              <a:xfrm>
                <a:off x="2288140" y="2552921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433794" y="2030651"/>
                    <a:ext cx="306174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l-G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3794" y="2030651"/>
                    <a:ext cx="306174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6000" r="-16000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5" name="Ορθογώνιο 84"/>
          <p:cNvSpPr/>
          <p:nvPr/>
        </p:nvSpPr>
        <p:spPr>
          <a:xfrm>
            <a:off x="-36512" y="4602614"/>
            <a:ext cx="6336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ΑΔΓ είναι περίπου ισοσκελές (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προσέγγιση μικρών γωνιών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08" name="Ομάδα 107"/>
          <p:cNvGrpSpPr/>
          <p:nvPr/>
        </p:nvGrpSpPr>
        <p:grpSpPr>
          <a:xfrm>
            <a:off x="628608" y="3356992"/>
            <a:ext cx="8443384" cy="873388"/>
            <a:chOff x="700616" y="3356992"/>
            <a:chExt cx="8443384" cy="873388"/>
          </a:xfrm>
        </p:grpSpPr>
        <p:sp>
          <p:nvSpPr>
            <p:cNvPr id="84" name="Ορθογώνιο 83"/>
            <p:cNvSpPr/>
            <p:nvPr/>
          </p:nvSpPr>
          <p:spPr>
            <a:xfrm>
              <a:off x="4644008" y="3861048"/>
              <a:ext cx="44999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Από το σημείο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φέρνω τη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ΓΔ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κάθετα στην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ΑΒ</a:t>
              </a:r>
              <a:endParaRPr lang="el-GR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87" name="Ευθεία γραμμή σύνδεσης 86"/>
            <p:cNvCxnSpPr/>
            <p:nvPr/>
          </p:nvCxnSpPr>
          <p:spPr>
            <a:xfrm flipH="1" flipV="1">
              <a:off x="948866" y="3574757"/>
              <a:ext cx="479670" cy="3879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700616" y="3356992"/>
                  <a:ext cx="2099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16" y="3356992"/>
                  <a:ext cx="209993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6471" r="-2647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17718" y="5013349"/>
                <a:ext cx="1118896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𝚪𝚫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8" y="5013349"/>
                <a:ext cx="1118896" cy="5767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Ορθογώνιο 90"/>
          <p:cNvSpPr/>
          <p:nvPr/>
        </p:nvSpPr>
        <p:spPr>
          <a:xfrm>
            <a:off x="-36512" y="5704768"/>
            <a:ext cx="5074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ΔΒΓ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ορθογώνιο. Από ορισμό ημιτόνου: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Ορθογώνιο 92"/>
              <p:cNvSpPr/>
              <p:nvPr/>
            </p:nvSpPr>
            <p:spPr>
              <a:xfrm>
                <a:off x="49811" y="6084370"/>
                <a:ext cx="1524776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𝚪𝚫</m:t>
                              </m:r>
                            </m:e>
                          </m:d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𝚩𝚪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Ορθογώνιο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1" y="6084370"/>
                <a:ext cx="1524776" cy="6790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Ορθογώνιο 93"/>
              <p:cNvSpPr/>
              <p:nvPr/>
            </p:nvSpPr>
            <p:spPr>
              <a:xfrm>
                <a:off x="1475656" y="5111652"/>
                <a:ext cx="11376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4" name="Ορθογώνιο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5111652"/>
                <a:ext cx="113768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Ομάδα 108"/>
          <p:cNvGrpSpPr/>
          <p:nvPr/>
        </p:nvGrpSpPr>
        <p:grpSpPr>
          <a:xfrm>
            <a:off x="117718" y="4991862"/>
            <a:ext cx="4542703" cy="624523"/>
            <a:chOff x="189726" y="4847673"/>
            <a:chExt cx="4542703" cy="624523"/>
          </a:xfrm>
        </p:grpSpPr>
        <p:sp>
          <p:nvSpPr>
            <p:cNvPr id="95" name="Οβάλ 94"/>
            <p:cNvSpPr/>
            <p:nvPr/>
          </p:nvSpPr>
          <p:spPr>
            <a:xfrm>
              <a:off x="189726" y="4847673"/>
              <a:ext cx="2550242" cy="6245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7" name="Ευθύγραμμο βέλος σύνδεσης 96"/>
            <p:cNvCxnSpPr>
              <a:stCxn id="95" idx="6"/>
            </p:cNvCxnSpPr>
            <p:nvPr/>
          </p:nvCxnSpPr>
          <p:spPr>
            <a:xfrm flipV="1">
              <a:off x="2739968" y="5157192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Ορθογώνιο 97"/>
                <p:cNvSpPr/>
                <p:nvPr/>
              </p:nvSpPr>
              <p:spPr>
                <a:xfrm>
                  <a:off x="3254909" y="4963202"/>
                  <a:ext cx="14775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𝚪𝚫</m:t>
                            </m:r>
                          </m:e>
                        </m:d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98" name="Ορθογώνιο 9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4909" y="4963202"/>
                  <a:ext cx="147752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Ορθογώνιο 98"/>
              <p:cNvSpPr/>
              <p:nvPr/>
            </p:nvSpPr>
            <p:spPr>
              <a:xfrm>
                <a:off x="1691680" y="6259346"/>
                <a:ext cx="1278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𝚩𝚪</m:t>
                          </m:r>
                        </m:e>
                      </m:d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𝒅𝒔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9" name="Ορθογώνιο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6259346"/>
                <a:ext cx="127874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Ομάδα 109"/>
          <p:cNvGrpSpPr/>
          <p:nvPr/>
        </p:nvGrpSpPr>
        <p:grpSpPr>
          <a:xfrm>
            <a:off x="118520" y="6138879"/>
            <a:ext cx="4686540" cy="624523"/>
            <a:chOff x="190528" y="6044837"/>
            <a:chExt cx="4686540" cy="624523"/>
          </a:xfrm>
        </p:grpSpPr>
        <p:sp>
          <p:nvSpPr>
            <p:cNvPr id="100" name="Οβάλ 99"/>
            <p:cNvSpPr/>
            <p:nvPr/>
          </p:nvSpPr>
          <p:spPr>
            <a:xfrm>
              <a:off x="190528" y="6044837"/>
              <a:ext cx="2844000" cy="62452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1" name="Ευθύγραμμο βέλος σύνδεσης 100"/>
            <p:cNvCxnSpPr/>
            <p:nvPr/>
          </p:nvCxnSpPr>
          <p:spPr>
            <a:xfrm flipV="1">
              <a:off x="3023880" y="6354356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3563888" y="6049382"/>
                  <a:ext cx="1313180" cy="6199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𝚪𝚫</m:t>
                            </m:r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6049382"/>
                  <a:ext cx="1313180" cy="61997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Ομάδα 110"/>
          <p:cNvGrpSpPr/>
          <p:nvPr/>
        </p:nvGrpSpPr>
        <p:grpSpPr>
          <a:xfrm>
            <a:off x="5038019" y="5219908"/>
            <a:ext cx="1719202" cy="1521460"/>
            <a:chOff x="5110027" y="5013176"/>
            <a:chExt cx="1719202" cy="1521460"/>
          </a:xfrm>
        </p:grpSpPr>
        <p:sp>
          <p:nvSpPr>
            <p:cNvPr id="103" name="Δεξί άγκιστρο 102"/>
            <p:cNvSpPr/>
            <p:nvPr/>
          </p:nvSpPr>
          <p:spPr>
            <a:xfrm>
              <a:off x="5110027" y="5013176"/>
              <a:ext cx="398077" cy="1521460"/>
            </a:xfrm>
            <a:prstGeom prst="rightBrace">
              <a:avLst>
                <a:gd name="adj1" fmla="val 19403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Ορθογώνιο 103"/>
                <p:cNvSpPr/>
                <p:nvPr/>
              </p:nvSpPr>
              <p:spPr>
                <a:xfrm>
                  <a:off x="5516049" y="5445224"/>
                  <a:ext cx="1313180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4" name="Ορθογώνιο 10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049" y="5445224"/>
                  <a:ext cx="1313180" cy="618503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Ομάδα 106"/>
          <p:cNvGrpSpPr/>
          <p:nvPr/>
        </p:nvGrpSpPr>
        <p:grpSpPr>
          <a:xfrm>
            <a:off x="107504" y="764704"/>
            <a:ext cx="4320480" cy="3622434"/>
            <a:chOff x="179512" y="764704"/>
            <a:chExt cx="4320480" cy="3622434"/>
          </a:xfrm>
        </p:grpSpPr>
        <p:grpSp>
          <p:nvGrpSpPr>
            <p:cNvPr id="72" name="Ομάδα 71"/>
            <p:cNvGrpSpPr/>
            <p:nvPr/>
          </p:nvGrpSpPr>
          <p:grpSpPr>
            <a:xfrm>
              <a:off x="179512" y="764704"/>
              <a:ext cx="4320480" cy="3622434"/>
              <a:chOff x="179512" y="764704"/>
              <a:chExt cx="4320480" cy="3622434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179512" y="764704"/>
                <a:ext cx="4320480" cy="3622434"/>
                <a:chOff x="179512" y="3068960"/>
                <a:chExt cx="4320480" cy="3622434"/>
              </a:xfrm>
            </p:grpSpPr>
            <p:cxnSp>
              <p:nvCxnSpPr>
                <p:cNvPr id="32" name="Ευθεία γραμμή σύνδεσης 31"/>
                <p:cNvCxnSpPr/>
                <p:nvPr/>
              </p:nvCxnSpPr>
              <p:spPr>
                <a:xfrm flipV="1">
                  <a:off x="323528" y="3356992"/>
                  <a:ext cx="417646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3108918" y="3407935"/>
                      <a:ext cx="17472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918" y="3407935"/>
                      <a:ext cx="174728" cy="246221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27586" r="-27586" b="-75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5" name="Ομάδα 34"/>
                <p:cNvGrpSpPr/>
                <p:nvPr/>
              </p:nvGrpSpPr>
              <p:grpSpPr>
                <a:xfrm>
                  <a:off x="179512" y="3068960"/>
                  <a:ext cx="4176464" cy="3622434"/>
                  <a:chOff x="179512" y="3068960"/>
                  <a:chExt cx="4176464" cy="3622434"/>
                </a:xfrm>
              </p:grpSpPr>
              <p:sp>
                <p:nvSpPr>
                  <p:cNvPr id="36" name="Ορθογώνιο 35"/>
                  <p:cNvSpPr/>
                  <p:nvPr/>
                </p:nvSpPr>
                <p:spPr>
                  <a:xfrm>
                    <a:off x="725766" y="6266977"/>
                    <a:ext cx="389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endParaRPr lang="el-GR" dirty="0"/>
                  </a:p>
                </p:txBody>
              </p:sp>
              <p:grpSp>
                <p:nvGrpSpPr>
                  <p:cNvPr id="37" name="Ομάδα 36"/>
                  <p:cNvGrpSpPr/>
                  <p:nvPr/>
                </p:nvGrpSpPr>
                <p:grpSpPr>
                  <a:xfrm>
                    <a:off x="179512" y="3068960"/>
                    <a:ext cx="4176464" cy="3622434"/>
                    <a:chOff x="179512" y="3068960"/>
                    <a:chExt cx="4176464" cy="3622434"/>
                  </a:xfrm>
                </p:grpSpPr>
                <p:cxnSp>
                  <p:nvCxnSpPr>
                    <p:cNvPr id="38" name="Ευθεία γραμμή σύνδεσης 37"/>
                    <p:cNvCxnSpPr/>
                    <p:nvPr/>
                  </p:nvCxnSpPr>
                  <p:spPr>
                    <a:xfrm>
                      <a:off x="179512" y="6300028"/>
                      <a:ext cx="4176464" cy="0"/>
                    </a:xfrm>
                    <a:prstGeom prst="line">
                      <a:avLst/>
                    </a:prstGeom>
                    <a:ln w="76200">
                      <a:solidFill>
                        <a:schemeClr val="accent6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Ευθεία γραμμή σύνδεσης 38"/>
                    <p:cNvCxnSpPr/>
                    <p:nvPr/>
                  </p:nvCxnSpPr>
                  <p:spPr>
                    <a:xfrm>
                      <a:off x="539552" y="6300028"/>
                      <a:ext cx="900000" cy="0"/>
                    </a:xfrm>
                    <a:prstGeom prst="line">
                      <a:avLst/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0" name="Οβάλ 39"/>
                    <p:cNvSpPr/>
                    <p:nvPr/>
                  </p:nvSpPr>
                  <p:spPr>
                    <a:xfrm>
                      <a:off x="3487707" y="3323497"/>
                      <a:ext cx="79200" cy="72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cxnSp>
                  <p:nvCxnSpPr>
                    <p:cNvPr id="41" name="Ευθεία γραμμή σύνδεσης 40"/>
                    <p:cNvCxnSpPr/>
                    <p:nvPr/>
                  </p:nvCxnSpPr>
                  <p:spPr>
                    <a:xfrm>
                      <a:off x="3530837" y="3385020"/>
                      <a:ext cx="0" cy="2916000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2" name="TextBox 41"/>
                        <p:cNvSpPr txBox="1"/>
                        <p:nvPr/>
                      </p:nvSpPr>
                      <p:spPr>
                        <a:xfrm>
                          <a:off x="3419872" y="3068960"/>
                          <a:ext cx="230992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l-GR" b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2" name="TextBox 4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419872" y="3068960"/>
                          <a:ext cx="230992" cy="276999"/>
                        </a:xfrm>
                        <a:prstGeom prst="rect">
                          <a:avLst/>
                        </a:prstGeom>
                        <a:blipFill>
                          <a:blip r:embed="rId20"/>
                          <a:stretch>
                            <a:fillRect l="-18421" r="-21053" b="-65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43" name="Ευθύγραμμο βέλος σύνδεσης 42"/>
                    <p:cNvCxnSpPr/>
                    <p:nvPr/>
                  </p:nvCxnSpPr>
                  <p:spPr>
                    <a:xfrm>
                      <a:off x="3923968" y="6403362"/>
                      <a:ext cx="360000" cy="0"/>
                    </a:xfrm>
                    <a:prstGeom prst="straightConnector1">
                      <a:avLst/>
                    </a:prstGeom>
                    <a:ln w="22225"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44" name="TextBox 43"/>
                        <p:cNvSpPr txBox="1"/>
                        <p:nvPr/>
                      </p:nvSpPr>
                      <p:spPr>
                        <a:xfrm>
                          <a:off x="3959952" y="6414395"/>
                          <a:ext cx="15388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lIns="0" tIns="0" rIns="0" bIns="0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l-G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𝜤</m:t>
                                </m:r>
                              </m:oMath>
                            </m:oMathPara>
                          </a14:m>
                          <a:endParaRPr lang="el-GR" b="1" i="1" dirty="0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mc:Choice>
                  <mc:Fallback xmlns="">
                    <p:sp>
                      <p:nvSpPr>
                        <p:cNvPr id="44" name="TextBox 43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59952" y="6414395"/>
                          <a:ext cx="153888" cy="276999"/>
                        </a:xfrm>
                        <a:prstGeom prst="rect">
                          <a:avLst/>
                        </a:prstGeom>
                        <a:blipFill>
                          <a:blip r:embed="rId21"/>
                          <a:stretch>
                            <a:fillRect l="-40000" r="-36000" b="-6522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</p:grpSp>
            <p:cxnSp>
              <p:nvCxnSpPr>
                <p:cNvPr id="51" name="Ευθεία γραμμή σύνδεσης 50"/>
                <p:cNvCxnSpPr/>
                <p:nvPr/>
              </p:nvCxnSpPr>
              <p:spPr>
                <a:xfrm flipH="1">
                  <a:off x="1012206" y="3345959"/>
                  <a:ext cx="2545196" cy="293071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" name="Ορθογώνιο 70"/>
              <p:cNvSpPr/>
              <p:nvPr/>
            </p:nvSpPr>
            <p:spPr>
              <a:xfrm>
                <a:off x="3491880" y="2339588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l-GR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416209" y="4018362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209" y="4018362"/>
                  <a:ext cx="189154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9032" r="-32258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Ομάδα 1"/>
          <p:cNvGrpSpPr/>
          <p:nvPr/>
        </p:nvGrpSpPr>
        <p:grpSpPr>
          <a:xfrm>
            <a:off x="663173" y="3140968"/>
            <a:ext cx="8347844" cy="862403"/>
            <a:chOff x="663173" y="3140968"/>
            <a:chExt cx="8347844" cy="862403"/>
          </a:xfrm>
        </p:grpSpPr>
        <p:sp>
          <p:nvSpPr>
            <p:cNvPr id="82" name="Ορθογώνιο 81"/>
            <p:cNvSpPr/>
            <p:nvPr/>
          </p:nvSpPr>
          <p:spPr>
            <a:xfrm>
              <a:off x="4583017" y="3140968"/>
              <a:ext cx="442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Επειδή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→0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οι οξείες γωνίες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ίσες με τη γωνία </a:t>
              </a:r>
              <a:r>
                <a:rPr lang="el-G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(</a:t>
              </a:r>
              <a:r>
                <a:rPr lang="el-GR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προσέγγιση μικρών γωνιών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1527969" y="3747826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7969" y="3747826"/>
                  <a:ext cx="174728" cy="246221"/>
                </a:xfrm>
                <a:prstGeom prst="rect">
                  <a:avLst/>
                </a:prstGeom>
                <a:blipFill>
                  <a:blip r:embed="rId23"/>
                  <a:stretch>
                    <a:fillRect l="-28571" r="-32143" b="-7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663173" y="3757150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173" y="3757150"/>
                  <a:ext cx="174728" cy="246221"/>
                </a:xfrm>
                <a:prstGeom prst="rect">
                  <a:avLst/>
                </a:prstGeom>
                <a:blipFill>
                  <a:blip r:embed="rId24"/>
                  <a:stretch>
                    <a:fillRect l="-28571" r="-32143" b="-48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4289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0" grpId="0"/>
      <p:bldP spid="91" grpId="0"/>
      <p:bldP spid="93" grpId="0"/>
      <p:bldP spid="94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4464688" y="803382"/>
            <a:ext cx="1984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Νόμος </a:t>
            </a:r>
            <a:r>
              <a:rPr lang="en-US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Biot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Savart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17168" y="698183"/>
                <a:ext cx="839785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168" y="698183"/>
                <a:ext cx="839785" cy="51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Ορθογώνιο 59"/>
              <p:cNvSpPr/>
              <p:nvPr/>
            </p:nvSpPr>
            <p:spPr>
              <a:xfrm>
                <a:off x="7092370" y="476672"/>
                <a:ext cx="1143049" cy="1330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24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𝛆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ό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𝛌𝛐</m:t>
                              </m:r>
                            </m:e>
                            <m:e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𝛕𝛐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𝛍𝛈𝛋𝛐𝛓</m:t>
                              </m:r>
                            </m:e>
                            <m:e>
                              <m: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𝛂𝛄𝛚𝛄𝛐</m:t>
                              </m:r>
                              <m:r>
                                <m:rPr>
                                  <m:sty m:val="p"/>
                                </m:rPr>
                                <a:rPr lang="el-GR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eqArr>
                        </m:sub>
                        <m:sup/>
                        <m:e/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0" name="Ορθογώνιο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370" y="476672"/>
                <a:ext cx="1143049" cy="1330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Ορθογώνιο 60"/>
              <p:cNvSpPr/>
              <p:nvPr/>
            </p:nvSpPr>
            <p:spPr>
              <a:xfrm>
                <a:off x="7733906" y="654716"/>
                <a:ext cx="1051262" cy="613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𝒅𝒔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1" name="Ορθογώνιο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906" y="654716"/>
                <a:ext cx="1051262" cy="6132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Ορθογώνιο 62"/>
          <p:cNvSpPr/>
          <p:nvPr/>
        </p:nvSpPr>
        <p:spPr>
          <a:xfrm>
            <a:off x="4644008" y="1772816"/>
            <a:ext cx="44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Εκφράζω τις παραμέτρους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συναρτήσει της γωνίας 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65" name="Ομάδα 64"/>
          <p:cNvGrpSpPr/>
          <p:nvPr/>
        </p:nvGrpSpPr>
        <p:grpSpPr>
          <a:xfrm>
            <a:off x="4644008" y="2351920"/>
            <a:ext cx="2681332" cy="618503"/>
            <a:chOff x="4644008" y="2351920"/>
            <a:chExt cx="2681332" cy="6185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Ορθογώνιο 61"/>
                <p:cNvSpPr/>
                <p:nvPr/>
              </p:nvSpPr>
              <p:spPr>
                <a:xfrm>
                  <a:off x="6012160" y="2351920"/>
                  <a:ext cx="1313180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2" name="Ορθογώνιο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2351920"/>
                  <a:ext cx="1313180" cy="6185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Ορθογώνιο 63"/>
            <p:cNvSpPr/>
            <p:nvPr/>
          </p:nvSpPr>
          <p:spPr>
            <a:xfrm>
              <a:off x="4644008" y="2483604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</p:grpSp>
      <p:sp>
        <p:nvSpPr>
          <p:cNvPr id="66" name="Ορθογώνιο 65"/>
          <p:cNvSpPr/>
          <p:nvPr/>
        </p:nvSpPr>
        <p:spPr>
          <a:xfrm>
            <a:off x="4516404" y="3176945"/>
            <a:ext cx="3174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τρίγωνο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ΑΓΕ </a:t>
            </a:r>
            <a:r>
              <a:rPr lang="el-GR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είναι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ορθογώνιο. </a:t>
            </a:r>
          </a:p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Από ορισμό ημιτόνου: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Ορθογώνιο 66"/>
              <p:cNvSpPr/>
              <p:nvPr/>
            </p:nvSpPr>
            <p:spPr>
              <a:xfrm>
                <a:off x="4603167" y="3759708"/>
                <a:ext cx="2474587" cy="6790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𝚨𝚬</m:t>
                              </m:r>
                            </m:e>
                          </m:d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𝚨𝚪</m:t>
                          </m:r>
                          <m:r>
                            <a:rPr lang="el-GR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Ορθογώνιο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67" y="3759708"/>
                <a:ext cx="2474587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Ομάδα 68"/>
          <p:cNvGrpSpPr/>
          <p:nvPr/>
        </p:nvGrpSpPr>
        <p:grpSpPr>
          <a:xfrm>
            <a:off x="179512" y="764704"/>
            <a:ext cx="4320480" cy="3622434"/>
            <a:chOff x="179512" y="764704"/>
            <a:chExt cx="4320480" cy="3622434"/>
          </a:xfrm>
        </p:grpSpPr>
        <p:grpSp>
          <p:nvGrpSpPr>
            <p:cNvPr id="56" name="Ομάδα 55"/>
            <p:cNvGrpSpPr/>
            <p:nvPr/>
          </p:nvGrpSpPr>
          <p:grpSpPr>
            <a:xfrm>
              <a:off x="179512" y="764704"/>
              <a:ext cx="4320480" cy="3622434"/>
              <a:chOff x="179512" y="764704"/>
              <a:chExt cx="4320480" cy="3622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01567" y="4023044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567" y="4023044"/>
                    <a:ext cx="209993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6471" r="-2647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336892" y="4019904"/>
                    <a:ext cx="18274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6892" y="4019904"/>
                    <a:ext cx="182742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0000" r="-33333" b="-6522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1" name="Ομάδα 10"/>
              <p:cNvGrpSpPr/>
              <p:nvPr/>
            </p:nvGrpSpPr>
            <p:grpSpPr>
              <a:xfrm>
                <a:off x="179512" y="764704"/>
                <a:ext cx="4320480" cy="3622434"/>
                <a:chOff x="179512" y="764704"/>
                <a:chExt cx="4320480" cy="3622434"/>
              </a:xfrm>
            </p:grpSpPr>
            <p:grpSp>
              <p:nvGrpSpPr>
                <p:cNvPr id="12" name="Ομάδα 11"/>
                <p:cNvGrpSpPr/>
                <p:nvPr/>
              </p:nvGrpSpPr>
              <p:grpSpPr>
                <a:xfrm>
                  <a:off x="179512" y="764704"/>
                  <a:ext cx="4320480" cy="3622434"/>
                  <a:chOff x="179512" y="3068960"/>
                  <a:chExt cx="4320480" cy="362243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" name="TextBox 13"/>
                      <p:cNvSpPr txBox="1"/>
                      <p:nvPr/>
                    </p:nvSpPr>
                    <p:spPr>
                      <a:xfrm>
                        <a:off x="1599977" y="6052082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TextBox 1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599977" y="6052082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7586" r="-27586" b="-7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735181" y="6061406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5" name="TextBox 1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35181" y="6061406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28571" r="-32143" b="-48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16" name="Ευθεία γραμμή σύνδεσης 15"/>
                  <p:cNvCxnSpPr/>
                  <p:nvPr/>
                </p:nvCxnSpPr>
                <p:spPr>
                  <a:xfrm flipV="1">
                    <a:off x="323528" y="3356992"/>
                    <a:ext cx="4176464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/>
                      <p:cNvSpPr txBox="1"/>
                      <p:nvPr/>
                    </p:nvSpPr>
                    <p:spPr>
                      <a:xfrm>
                        <a:off x="3108918" y="3407935"/>
                        <a:ext cx="174728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oMath>
                          </m:oMathPara>
                        </a14:m>
                        <a:endParaRPr lang="el-GR" sz="16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7" name="TextBox 1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08918" y="3407935"/>
                        <a:ext cx="174728" cy="24622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27586" r="-27586" b="-75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8" name="Ομάδα 17"/>
                  <p:cNvGrpSpPr/>
                  <p:nvPr/>
                </p:nvGrpSpPr>
                <p:grpSpPr>
                  <a:xfrm>
                    <a:off x="179512" y="3068960"/>
                    <a:ext cx="4176464" cy="3622434"/>
                    <a:chOff x="179512" y="3068960"/>
                    <a:chExt cx="4176464" cy="3622434"/>
                  </a:xfrm>
                </p:grpSpPr>
                <p:sp>
                  <p:nvSpPr>
                    <p:cNvPr id="20" name="Ορθογώνιο 19"/>
                    <p:cNvSpPr/>
                    <p:nvPr/>
                  </p:nvSpPr>
                  <p:spPr>
                    <a:xfrm>
                      <a:off x="725766" y="6266977"/>
                      <a:ext cx="38985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endParaRPr lang="el-GR" dirty="0"/>
                    </a:p>
                  </p:txBody>
                </p:sp>
                <p:grpSp>
                  <p:nvGrpSpPr>
                    <p:cNvPr id="21" name="Ομάδα 20"/>
                    <p:cNvGrpSpPr/>
                    <p:nvPr/>
                  </p:nvGrpSpPr>
                  <p:grpSpPr>
                    <a:xfrm>
                      <a:off x="179512" y="3068960"/>
                      <a:ext cx="4176464" cy="3622434"/>
                      <a:chOff x="179512" y="3068960"/>
                      <a:chExt cx="4176464" cy="3622434"/>
                    </a:xfrm>
                  </p:grpSpPr>
                  <p:cxnSp>
                    <p:nvCxnSpPr>
                      <p:cNvPr id="22" name="Ευθεία γραμμή σύνδεσης 21"/>
                      <p:cNvCxnSpPr/>
                      <p:nvPr/>
                    </p:nvCxnSpPr>
                    <p:spPr>
                      <a:xfrm>
                        <a:off x="179512" y="6300028"/>
                        <a:ext cx="4176464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" name="Ευθεία γραμμή σύνδεσης 22"/>
                      <p:cNvCxnSpPr/>
                      <p:nvPr/>
                    </p:nvCxnSpPr>
                    <p:spPr>
                      <a:xfrm>
                        <a:off x="539552" y="6300028"/>
                        <a:ext cx="900000" cy="0"/>
                      </a:xfrm>
                      <a:prstGeom prst="line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4" name="Οβάλ 23"/>
                      <p:cNvSpPr/>
                      <p:nvPr/>
                    </p:nvSpPr>
                    <p:spPr>
                      <a:xfrm>
                        <a:off x="3487707" y="3323497"/>
                        <a:ext cx="79200" cy="7200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cxnSp>
                    <p:nvCxnSpPr>
                      <p:cNvPr id="25" name="Ευθεία γραμμή σύνδεσης 24"/>
                      <p:cNvCxnSpPr/>
                      <p:nvPr/>
                    </p:nvCxnSpPr>
                    <p:spPr>
                      <a:xfrm>
                        <a:off x="3530837" y="3385020"/>
                        <a:ext cx="0" cy="291600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6" name="TextBox 25"/>
                          <p:cNvSpPr txBox="1"/>
                          <p:nvPr/>
                        </p:nvSpPr>
                        <p:spPr>
                          <a:xfrm>
                            <a:off x="3419872" y="3068960"/>
                            <a:ext cx="230992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b="1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oMath>
                              </m:oMathPara>
                            </a14:m>
                            <a:endParaRPr lang="el-GR" b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6" name="TextBox 25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419872" y="3068960"/>
                            <a:ext cx="230992" cy="276999"/>
                          </a:xfrm>
                          <a:prstGeom prst="rect">
                            <a:avLst/>
                          </a:prstGeom>
                          <a:blipFill>
                            <a:blip r:embed="rId12"/>
                            <a:stretch>
                              <a:fillRect l="-18421" r="-21053" b="-65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27" name="Ευθύγραμμο βέλος σύνδεσης 26"/>
                      <p:cNvCxnSpPr/>
                      <p:nvPr/>
                    </p:nvCxnSpPr>
                    <p:spPr>
                      <a:xfrm>
                        <a:off x="3923968" y="6403362"/>
                        <a:ext cx="360000" cy="0"/>
                      </a:xfrm>
                      <a:prstGeom prst="straightConnector1">
                        <a:avLst/>
                      </a:prstGeom>
                      <a:ln w="22225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8" name="TextBox 27"/>
                          <p:cNvSpPr txBox="1"/>
                          <p:nvPr/>
                        </p:nvSpPr>
                        <p:spPr>
                          <a:xfrm>
                            <a:off x="3959952" y="6414395"/>
                            <a:ext cx="153888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lIns="0" tIns="0" rIns="0" bIns="0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l-GR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𝜤</m:t>
                                  </m:r>
                                </m:oMath>
                              </m:oMathPara>
                            </a14:m>
                            <a:endParaRPr lang="el-GR" b="1" i="1" dirty="0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8" name="TextBox 27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3959952" y="6414395"/>
                            <a:ext cx="153888" cy="276999"/>
                          </a:xfrm>
                          <a:prstGeom prst="rect">
                            <a:avLst/>
                          </a:prstGeom>
                          <a:blipFill>
                            <a:blip r:embed="rId13"/>
                            <a:stretch>
                              <a:fillRect l="-40000" r="-36000" b="-6522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</p:grp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 flipH="1">
                    <a:off x="1012206" y="3345959"/>
                    <a:ext cx="2545196" cy="293071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Ορθογώνιο 12"/>
                <p:cNvSpPr/>
                <p:nvPr/>
              </p:nvSpPr>
              <p:spPr>
                <a:xfrm>
                  <a:off x="3491880" y="2339588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  <a:endParaRPr lang="el-GR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115616" y="3769860"/>
                    <a:ext cx="174728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16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5616" y="3769860"/>
                    <a:ext cx="174728" cy="2462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7586" r="-27586" b="-48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32" name="Ομάδα 31"/>
              <p:cNvGrpSpPr/>
              <p:nvPr/>
            </p:nvGrpSpPr>
            <p:grpSpPr>
              <a:xfrm>
                <a:off x="554172" y="1047220"/>
                <a:ext cx="3005765" cy="2924793"/>
                <a:chOff x="554172" y="1047220"/>
                <a:chExt cx="3005765" cy="2924793"/>
              </a:xfrm>
            </p:grpSpPr>
            <p:cxnSp>
              <p:nvCxnSpPr>
                <p:cNvPr id="33" name="Ευθεία γραμμή σύνδεσης 32"/>
                <p:cNvCxnSpPr/>
                <p:nvPr/>
              </p:nvCxnSpPr>
              <p:spPr>
                <a:xfrm flipH="1">
                  <a:off x="554172" y="1047220"/>
                  <a:ext cx="3005765" cy="2919682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Ευθεία γραμμή σύνδεσης 33"/>
                <p:cNvCxnSpPr/>
                <p:nvPr/>
              </p:nvCxnSpPr>
              <p:spPr>
                <a:xfrm flipH="1">
                  <a:off x="1428535" y="1047220"/>
                  <a:ext cx="2120385" cy="2924793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Ορθογώνιο 34"/>
                <p:cNvSpPr/>
                <p:nvPr/>
              </p:nvSpPr>
              <p:spPr>
                <a:xfrm>
                  <a:off x="1630689" y="2483604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l-GR" dirty="0"/>
                </a:p>
              </p:txBody>
            </p:sp>
            <p:sp>
              <p:nvSpPr>
                <p:cNvPr id="36" name="Ορθογώνιο 35"/>
                <p:cNvSpPr/>
                <p:nvPr/>
              </p:nvSpPr>
              <p:spPr>
                <a:xfrm>
                  <a:off x="2288140" y="2552921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el-GR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2433794" y="2030651"/>
                      <a:ext cx="30617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sz="1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33794" y="2030651"/>
                      <a:ext cx="306174" cy="24622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6000" r="-16000" b="-73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1" name="Ευθεία γραμμή σύνδεσης 40"/>
              <p:cNvCxnSpPr/>
              <p:nvPr/>
            </p:nvCxnSpPr>
            <p:spPr>
              <a:xfrm flipH="1" flipV="1">
                <a:off x="948866" y="3574757"/>
                <a:ext cx="479670" cy="3879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700616" y="3356992"/>
                    <a:ext cx="20999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616" y="3356992"/>
                    <a:ext cx="209993" cy="27699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6471" r="-2647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3446742" y="4016097"/>
                  <a:ext cx="1891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𝚬</m:t>
                        </m:r>
                      </m:oMath>
                    </m:oMathPara>
                  </a14:m>
                  <a:endParaRPr lang="el-GR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742" y="4016097"/>
                  <a:ext cx="189154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9032" r="-3225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Ορθογώνιο 69"/>
              <p:cNvSpPr/>
              <p:nvPr/>
            </p:nvSpPr>
            <p:spPr>
              <a:xfrm>
                <a:off x="6970309" y="3880260"/>
                <a:ext cx="14109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0" name="Ορθογώνιο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309" y="3880260"/>
                <a:ext cx="1410963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Ομάδα 90"/>
          <p:cNvGrpSpPr/>
          <p:nvPr/>
        </p:nvGrpSpPr>
        <p:grpSpPr>
          <a:xfrm>
            <a:off x="191667" y="637328"/>
            <a:ext cx="8952333" cy="5179301"/>
            <a:chOff x="191667" y="637328"/>
            <a:chExt cx="8952333" cy="5179301"/>
          </a:xfrm>
        </p:grpSpPr>
        <p:grpSp>
          <p:nvGrpSpPr>
            <p:cNvPr id="90" name="Ομάδα 89"/>
            <p:cNvGrpSpPr/>
            <p:nvPr/>
          </p:nvGrpSpPr>
          <p:grpSpPr>
            <a:xfrm>
              <a:off x="6012160" y="637328"/>
              <a:ext cx="3131840" cy="2360113"/>
              <a:chOff x="6012160" y="637328"/>
              <a:chExt cx="3131840" cy="2360113"/>
            </a:xfrm>
          </p:grpSpPr>
          <p:sp>
            <p:nvSpPr>
              <p:cNvPr id="71" name="Οβάλ 70"/>
              <p:cNvSpPr/>
              <p:nvPr/>
            </p:nvSpPr>
            <p:spPr>
              <a:xfrm>
                <a:off x="6300000" y="637328"/>
                <a:ext cx="2844000" cy="1135488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2" name="Οβάλ 71"/>
              <p:cNvSpPr/>
              <p:nvPr/>
            </p:nvSpPr>
            <p:spPr>
              <a:xfrm>
                <a:off x="6012160" y="2372918"/>
                <a:ext cx="1440160" cy="62452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91667" y="4954499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667" y="4954499"/>
                  <a:ext cx="839785" cy="51854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Ορθογώνιο 73"/>
                <p:cNvSpPr/>
                <p:nvPr/>
              </p:nvSpPr>
              <p:spPr>
                <a:xfrm>
                  <a:off x="766869" y="4486457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4" name="Ορθογώνιο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869" y="4486457"/>
                  <a:ext cx="1143049" cy="133017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Ορθογώνιο 74"/>
                <p:cNvSpPr/>
                <p:nvPr/>
              </p:nvSpPr>
              <p:spPr>
                <a:xfrm>
                  <a:off x="1408405" y="4911032"/>
                  <a:ext cx="1837361" cy="6185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405" y="4911032"/>
                  <a:ext cx="1837361" cy="618503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Ομάδα 91"/>
          <p:cNvGrpSpPr/>
          <p:nvPr/>
        </p:nvGrpSpPr>
        <p:grpSpPr>
          <a:xfrm>
            <a:off x="1810729" y="4983039"/>
            <a:ext cx="470965" cy="439745"/>
            <a:chOff x="1810729" y="4983039"/>
            <a:chExt cx="470965" cy="439745"/>
          </a:xfrm>
        </p:grpSpPr>
        <p:cxnSp>
          <p:nvCxnSpPr>
            <p:cNvPr id="77" name="Ευθεία γραμμή σύνδεσης 76"/>
            <p:cNvCxnSpPr/>
            <p:nvPr/>
          </p:nvCxnSpPr>
          <p:spPr>
            <a:xfrm flipV="1">
              <a:off x="2101694" y="4983039"/>
              <a:ext cx="180000" cy="216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77"/>
            <p:cNvCxnSpPr/>
            <p:nvPr/>
          </p:nvCxnSpPr>
          <p:spPr>
            <a:xfrm flipV="1">
              <a:off x="1810729" y="5242784"/>
              <a:ext cx="144000" cy="18000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Ομάδα 92"/>
          <p:cNvGrpSpPr/>
          <p:nvPr/>
        </p:nvGrpSpPr>
        <p:grpSpPr>
          <a:xfrm>
            <a:off x="3139238" y="4763124"/>
            <a:ext cx="2488368" cy="1330172"/>
            <a:chOff x="3139238" y="4763124"/>
            <a:chExt cx="2488368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3139238" y="4984635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9238" y="4984635"/>
                  <a:ext cx="839785" cy="51854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Ορθογώνιο 79"/>
                <p:cNvSpPr/>
                <p:nvPr/>
              </p:nvSpPr>
              <p:spPr>
                <a:xfrm>
                  <a:off x="3714440" y="4763124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0" name="Ορθογώνιο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4440" y="4763124"/>
                  <a:ext cx="1143049" cy="133017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Ορθογώνιο 80"/>
                <p:cNvSpPr/>
                <p:nvPr/>
              </p:nvSpPr>
              <p:spPr>
                <a:xfrm>
                  <a:off x="4283968" y="4941168"/>
                  <a:ext cx="1343638" cy="61510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1" name="Ορθογώνιο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3968" y="4941168"/>
                  <a:ext cx="1343638" cy="6151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5" name="Ομάδα 94"/>
          <p:cNvGrpSpPr/>
          <p:nvPr/>
        </p:nvGrpSpPr>
        <p:grpSpPr>
          <a:xfrm>
            <a:off x="5972064" y="4755651"/>
            <a:ext cx="2377760" cy="1330172"/>
            <a:chOff x="5972064" y="4755651"/>
            <a:chExt cx="2377760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972064" y="4977162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064" y="4977162"/>
                  <a:ext cx="839785" cy="51854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Ορθογώνιο 85"/>
                <p:cNvSpPr/>
                <p:nvPr/>
              </p:nvSpPr>
              <p:spPr>
                <a:xfrm>
                  <a:off x="6547266" y="4755651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6" name="Ορθογώνιο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266" y="4755651"/>
                  <a:ext cx="1143049" cy="133017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7116794" y="4933695"/>
                  <a:ext cx="1233030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94" y="4933695"/>
                  <a:ext cx="1233030" cy="61504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Ομάδα 93"/>
          <p:cNvGrpSpPr/>
          <p:nvPr/>
        </p:nvGrpSpPr>
        <p:grpSpPr>
          <a:xfrm>
            <a:off x="3096570" y="3880260"/>
            <a:ext cx="5284702" cy="2213036"/>
            <a:chOff x="3096570" y="3880260"/>
            <a:chExt cx="5284702" cy="2213036"/>
          </a:xfrm>
        </p:grpSpPr>
        <p:sp>
          <p:nvSpPr>
            <p:cNvPr id="82" name="Ορθογώνιο 81"/>
            <p:cNvSpPr/>
            <p:nvPr/>
          </p:nvSpPr>
          <p:spPr>
            <a:xfrm>
              <a:off x="7077754" y="3880260"/>
              <a:ext cx="1303518" cy="412836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83" name="Ορθογώνιο 82"/>
            <p:cNvSpPr/>
            <p:nvPr/>
          </p:nvSpPr>
          <p:spPr>
            <a:xfrm>
              <a:off x="3096570" y="4937927"/>
              <a:ext cx="2376000" cy="115536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84" name="Ευθύγραμμο βέλος σύνδεσης 83"/>
            <p:cNvCxnSpPr/>
            <p:nvPr/>
          </p:nvCxnSpPr>
          <p:spPr>
            <a:xfrm flipV="1">
              <a:off x="5472570" y="5277133"/>
              <a:ext cx="468000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Ευθύγραμμο βέλος σύνδεσης 87"/>
            <p:cNvCxnSpPr/>
            <p:nvPr/>
          </p:nvCxnSpPr>
          <p:spPr>
            <a:xfrm>
              <a:off x="7727332" y="4298874"/>
              <a:ext cx="0" cy="57600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42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4624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Μαγνητισμός</a:t>
            </a:r>
            <a:endParaRPr lang="el-G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899428"/>
            <a:ext cx="2962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Λίγη Γεωγραφία – Ιστορία :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7" y="908720"/>
            <a:ext cx="6191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Νομός Μαγνησίας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ανήκει στην Περιφέρεια Θεσσαλίας και έχει πρωτεύουσα το Βόλο. Στα όρια του νομού αυτού υπήρχε η περιοχή της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Αρχαίας Μαγνησίας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κάτοικοι της οποίας, ως άποικοι περί το 850 π.Χ., ίδρυσαν την Αρχαία Μαγνησία στη Μικρά Ασία (σημερινή ονομασία </a:t>
            </a:r>
            <a:r>
              <a:rPr lang="el-G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Μανίσα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η οποία βρίσκεται Βορειοανατολικά της Σμύρνης. Οι κάτοικοι των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εριοχών αυτών ονομάζονταν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Μαγνήτες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4509120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Πρώτοι οι Κινέζοι χρησιμοποίησαν τους μαγνήτες για να προσανατολίζονται αλλά και ως θεαματικό παιχνίδι.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5219956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Στη σύγχρονη εποχή, οι μαγνήτες και κυρίως οι ιδιότητες αυτών, αποτέλεσαν και συνεχίζουν να αποτελούν το αντικείμενο της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Επιστήμης του Μαγνητισμού και του Ηλεκτρομαγνητισμού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971600" y="2981851"/>
            <a:ext cx="8172400" cy="1477328"/>
            <a:chOff x="971600" y="2981851"/>
            <a:chExt cx="8172400" cy="1477328"/>
          </a:xfrm>
        </p:grpSpPr>
        <p:sp>
          <p:nvSpPr>
            <p:cNvPr id="5" name="TextBox 4"/>
            <p:cNvSpPr txBox="1"/>
            <p:nvPr/>
          </p:nvSpPr>
          <p:spPr>
            <a:xfrm>
              <a:off x="2843808" y="2981851"/>
              <a:ext cx="630019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Πριν περίπου 2500 οι κάτοικοι των περιοχών αυτών εντόπισαν ορυκτά τα οποία για την εποχή εκείνη είχαν μαγικές ιδιότητες. Τα υλικά αυτά όταν τα πλησίαζαν με κατάλληλο προσανατολισμό έλκονταν ή απωθούνταν μεταξύ τους. Τα ορυκτά αυτά ονομάστηκαν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Μαγνήτες.</a:t>
              </a:r>
              <a:endPara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http://www.loukopoulos.edu.gr/oscommerce-2.3.2/catalog/images/oryktos%20magnitis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982577"/>
              <a:ext cx="1728192" cy="147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01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Ομάδα 40"/>
          <p:cNvGrpSpPr/>
          <p:nvPr/>
        </p:nvGrpSpPr>
        <p:grpSpPr>
          <a:xfrm>
            <a:off x="4685387" y="1018374"/>
            <a:ext cx="4136057" cy="1330172"/>
            <a:chOff x="4499101" y="730676"/>
            <a:chExt cx="4136057" cy="1330172"/>
          </a:xfrm>
        </p:grpSpPr>
        <p:sp>
          <p:nvSpPr>
            <p:cNvPr id="5" name="Ορθογώνιο 4"/>
            <p:cNvSpPr/>
            <p:nvPr/>
          </p:nvSpPr>
          <p:spPr>
            <a:xfrm>
              <a:off x="4499101" y="1038605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5972064" y="952187"/>
                  <a:ext cx="839785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064" y="952187"/>
                  <a:ext cx="839785" cy="51854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Ορθογώνιο 38"/>
                <p:cNvSpPr/>
                <p:nvPr/>
              </p:nvSpPr>
              <p:spPr>
                <a:xfrm>
                  <a:off x="6547266" y="730676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39" name="Ορθογώνιο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7266" y="730676"/>
                  <a:ext cx="1143049" cy="133017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Ορθογώνιο 39"/>
                <p:cNvSpPr/>
                <p:nvPr/>
              </p:nvSpPr>
              <p:spPr>
                <a:xfrm>
                  <a:off x="7116794" y="908720"/>
                  <a:ext cx="1518364" cy="6150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0" name="Ορθογώνιο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6794" y="908720"/>
                  <a:ext cx="1518364" cy="6150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3" name="TextBox 92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Ευθύγραμμο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Ορθογώνιο 93"/>
          <p:cNvSpPr/>
          <p:nvPr/>
        </p:nvSpPr>
        <p:spPr>
          <a:xfrm>
            <a:off x="179512" y="548680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Ευθύγραμμος Ρευματοφόρος αγωγός διαρρέεται με ρεύμα έντασης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6171932" y="2386860"/>
            <a:ext cx="2611798" cy="1330172"/>
            <a:chOff x="6171932" y="2386860"/>
            <a:chExt cx="2611798" cy="1330172"/>
          </a:xfrm>
        </p:grpSpPr>
        <p:grpSp>
          <p:nvGrpSpPr>
            <p:cNvPr id="2" name="Ομάδα 1"/>
            <p:cNvGrpSpPr/>
            <p:nvPr/>
          </p:nvGrpSpPr>
          <p:grpSpPr>
            <a:xfrm>
              <a:off x="6171932" y="2386860"/>
              <a:ext cx="1798026" cy="1330172"/>
              <a:chOff x="6171932" y="2386860"/>
              <a:chExt cx="1798026" cy="13301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6171932" y="2608371"/>
                    <a:ext cx="966611" cy="51854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71932" y="2608371"/>
                    <a:ext cx="966611" cy="5185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Ορθογώνιο 98"/>
                  <p:cNvSpPr/>
                  <p:nvPr/>
                </p:nvSpPr>
                <p:spPr>
                  <a:xfrm>
                    <a:off x="6826909" y="2386860"/>
                    <a:ext cx="1143049" cy="13301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𝛔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𝛆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ό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𝛌𝛐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𝛕𝛐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𝛍𝛈𝛋𝛐𝛓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𝛂𝛄𝛚𝛄𝛐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ύ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99" name="Ορθογώνιο 9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6909" y="2386860"/>
                    <a:ext cx="1143049" cy="133017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7316662" y="2692485"/>
                  <a:ext cx="14670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6662" y="2692485"/>
                  <a:ext cx="146706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5" name="Ομάδα 124"/>
          <p:cNvGrpSpPr/>
          <p:nvPr/>
        </p:nvGrpSpPr>
        <p:grpSpPr>
          <a:xfrm>
            <a:off x="2197910" y="3140968"/>
            <a:ext cx="2397499" cy="1330172"/>
            <a:chOff x="2197910" y="3140968"/>
            <a:chExt cx="2397499" cy="13301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2197910" y="3323562"/>
                  <a:ext cx="1178208" cy="5185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910" y="3323562"/>
                  <a:ext cx="1178208" cy="5185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3140919" y="3140968"/>
                  <a:ext cx="1143049" cy="13301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𝛔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𝛆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ό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𝛌𝛐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𝛕𝛐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𝛍𝛈𝛋𝛐𝛓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𝛂𝛄𝛚𝛄𝛐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ύ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919" y="3140968"/>
                  <a:ext cx="1143049" cy="133017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Ορθογώνιο 102"/>
                <p:cNvSpPr/>
                <p:nvPr/>
              </p:nvSpPr>
              <p:spPr>
                <a:xfrm>
                  <a:off x="3631684" y="3462051"/>
                  <a:ext cx="9637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</m:fun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3" name="Ορθογώνιο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1684" y="3462051"/>
                  <a:ext cx="96372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Ομάδα 123"/>
          <p:cNvGrpSpPr/>
          <p:nvPr/>
        </p:nvGrpSpPr>
        <p:grpSpPr>
          <a:xfrm>
            <a:off x="179512" y="963941"/>
            <a:ext cx="4320480" cy="2177027"/>
            <a:chOff x="179512" y="963941"/>
            <a:chExt cx="4320480" cy="2177027"/>
          </a:xfrm>
        </p:grpSpPr>
        <p:cxnSp>
          <p:nvCxnSpPr>
            <p:cNvPr id="96" name="Ευθεία γραμμή σύνδεσης 95"/>
            <p:cNvCxnSpPr/>
            <p:nvPr/>
          </p:nvCxnSpPr>
          <p:spPr>
            <a:xfrm flipV="1">
              <a:off x="251520" y="1691676"/>
              <a:ext cx="4176464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2632007" y="1687534"/>
                  <a:ext cx="17472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007" y="1687534"/>
                  <a:ext cx="174728" cy="246221"/>
                </a:xfrm>
                <a:prstGeom prst="rect">
                  <a:avLst/>
                </a:prstGeom>
                <a:blipFill>
                  <a:blip r:embed="rId11"/>
                  <a:stretch>
                    <a:fillRect l="-28571" r="-32143" b="-7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3" name="Ομάδα 122"/>
            <p:cNvGrpSpPr/>
            <p:nvPr/>
          </p:nvGrpSpPr>
          <p:grpSpPr>
            <a:xfrm>
              <a:off x="179512" y="963941"/>
              <a:ext cx="4320480" cy="2177027"/>
              <a:chOff x="179512" y="963941"/>
              <a:chExt cx="4320480" cy="2177027"/>
            </a:xfrm>
          </p:grpSpPr>
          <p:grpSp>
            <p:nvGrpSpPr>
              <p:cNvPr id="92" name="Ομάδα 91"/>
              <p:cNvGrpSpPr/>
              <p:nvPr/>
            </p:nvGrpSpPr>
            <p:grpSpPr>
              <a:xfrm>
                <a:off x="323528" y="1379725"/>
                <a:ext cx="4176464" cy="1761243"/>
                <a:chOff x="323528" y="1207769"/>
                <a:chExt cx="4176464" cy="1606210"/>
              </a:xfrm>
            </p:grpSpPr>
            <p:sp>
              <p:nvSpPr>
                <p:cNvPr id="48" name="Οβάλ 47"/>
                <p:cNvSpPr/>
                <p:nvPr/>
              </p:nvSpPr>
              <p:spPr>
                <a:xfrm>
                  <a:off x="2965790" y="1462322"/>
                  <a:ext cx="72000" cy="72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2943756" y="1207769"/>
                      <a:ext cx="20999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oMath>
                        </m:oMathPara>
                      </a14:m>
                      <a:endParaRPr lang="el-GR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43756" y="1207769"/>
                      <a:ext cx="209993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9412" r="-264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0" name="Ομάδα 49"/>
                <p:cNvGrpSpPr/>
                <p:nvPr/>
              </p:nvGrpSpPr>
              <p:grpSpPr>
                <a:xfrm>
                  <a:off x="323528" y="2420888"/>
                  <a:ext cx="4176464" cy="393091"/>
                  <a:chOff x="323528" y="2420888"/>
                  <a:chExt cx="4176464" cy="393091"/>
                </a:xfrm>
              </p:grpSpPr>
              <p:cxnSp>
                <p:nvCxnSpPr>
                  <p:cNvPr id="52" name="Ευθεία γραμμή σύνδεσης 51"/>
                  <p:cNvCxnSpPr/>
                  <p:nvPr/>
                </p:nvCxnSpPr>
                <p:spPr>
                  <a:xfrm>
                    <a:off x="323528" y="2420888"/>
                    <a:ext cx="4176464" cy="0"/>
                  </a:xfrm>
                  <a:prstGeom prst="line">
                    <a:avLst/>
                  </a:prstGeom>
                  <a:ln w="762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Ευθύγραμμο βέλος σύνδεσης 52"/>
                  <p:cNvCxnSpPr/>
                  <p:nvPr/>
                </p:nvCxnSpPr>
                <p:spPr>
                  <a:xfrm>
                    <a:off x="3596979" y="2525947"/>
                    <a:ext cx="360000" cy="0"/>
                  </a:xfrm>
                  <a:prstGeom prst="straightConnector1">
                    <a:avLst/>
                  </a:prstGeom>
                  <a:ln w="22225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/>
                      <p:cNvSpPr txBox="1"/>
                      <p:nvPr/>
                    </p:nvSpPr>
                    <p:spPr>
                      <a:xfrm>
                        <a:off x="3632963" y="2536980"/>
                        <a:ext cx="15388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l-G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𝜤</m:t>
                              </m:r>
                            </m:oMath>
                          </m:oMathPara>
                        </a14:m>
                        <a:endParaRPr lang="el-GR" b="1" i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54" name="TextBox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632963" y="2536980"/>
                        <a:ext cx="153888" cy="276999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 l="-40000" r="-3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57" name="Ομάδα 56"/>
                <p:cNvGrpSpPr/>
                <p:nvPr/>
              </p:nvGrpSpPr>
              <p:grpSpPr>
                <a:xfrm>
                  <a:off x="1877894" y="2370914"/>
                  <a:ext cx="389850" cy="369332"/>
                  <a:chOff x="1877894" y="2370914"/>
                  <a:chExt cx="389850" cy="369332"/>
                </a:xfrm>
              </p:grpSpPr>
              <p:cxnSp>
                <p:nvCxnSpPr>
                  <p:cNvPr id="58" name="Ευθεία γραμμή σύνδεσης 57"/>
                  <p:cNvCxnSpPr/>
                  <p:nvPr/>
                </p:nvCxnSpPr>
                <p:spPr>
                  <a:xfrm>
                    <a:off x="1979712" y="2420888"/>
                    <a:ext cx="144000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9" name="Ορθογώνιο 58"/>
                  <p:cNvSpPr/>
                  <p:nvPr/>
                </p:nvSpPr>
                <p:spPr>
                  <a:xfrm>
                    <a:off x="1877894" y="2370914"/>
                    <a:ext cx="38985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endParaRPr lang="el-GR" dirty="0"/>
                  </a:p>
                </p:txBody>
              </p:sp>
            </p:grpSp>
            <p:grpSp>
              <p:nvGrpSpPr>
                <p:cNvPr id="60" name="Ομάδα 59"/>
                <p:cNvGrpSpPr/>
                <p:nvPr/>
              </p:nvGrpSpPr>
              <p:grpSpPr>
                <a:xfrm>
                  <a:off x="2975774" y="1493743"/>
                  <a:ext cx="300082" cy="936000"/>
                  <a:chOff x="2975774" y="1493743"/>
                  <a:chExt cx="300082" cy="936000"/>
                </a:xfrm>
              </p:grpSpPr>
              <p:cxnSp>
                <p:nvCxnSpPr>
                  <p:cNvPr id="62" name="Ευθεία γραμμή σύνδεσης 61"/>
                  <p:cNvCxnSpPr/>
                  <p:nvPr/>
                </p:nvCxnSpPr>
                <p:spPr>
                  <a:xfrm>
                    <a:off x="3009858" y="1493743"/>
                    <a:ext cx="0" cy="93600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Ορθογώνιο 62"/>
                  <p:cNvSpPr/>
                  <p:nvPr/>
                </p:nvSpPr>
                <p:spPr>
                  <a:xfrm>
                    <a:off x="2975774" y="1691516"/>
                    <a:ext cx="30008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endParaRPr lang="el-GR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2319839" y="2152632"/>
                      <a:ext cx="174728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oMath>
                        </m:oMathPara>
                      </a14:m>
                      <a:endParaRPr lang="el-GR" sz="16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4" name="TextBox 6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19839" y="2152632"/>
                      <a:ext cx="174728" cy="24622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8571" r="-3214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6" name="Ομάδα 65"/>
                <p:cNvGrpSpPr/>
                <p:nvPr/>
              </p:nvGrpSpPr>
              <p:grpSpPr>
                <a:xfrm>
                  <a:off x="2084930" y="1498322"/>
                  <a:ext cx="902894" cy="900000"/>
                  <a:chOff x="2084930" y="1498322"/>
                  <a:chExt cx="902894" cy="900000"/>
                </a:xfrm>
              </p:grpSpPr>
              <p:cxnSp>
                <p:nvCxnSpPr>
                  <p:cNvPr id="67" name="Ευθύγραμμο βέλος σύνδεσης 66"/>
                  <p:cNvCxnSpPr/>
                  <p:nvPr/>
                </p:nvCxnSpPr>
                <p:spPr>
                  <a:xfrm flipV="1">
                    <a:off x="2084930" y="1498322"/>
                    <a:ext cx="902894" cy="90000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prstDash val="solid"/>
                    <a:tailEnd type="non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Ορθογώνιο 67"/>
                  <p:cNvSpPr/>
                  <p:nvPr/>
                </p:nvSpPr>
                <p:spPr>
                  <a:xfrm>
                    <a:off x="2342333" y="1661851"/>
                    <a:ext cx="27443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endParaRPr lang="el-GR" dirty="0"/>
                  </a:p>
                </p:txBody>
              </p:sp>
            </p:grpSp>
          </p:grpSp>
          <p:sp>
            <p:nvSpPr>
              <p:cNvPr id="95" name="Ορθογώνιο 94"/>
              <p:cNvSpPr/>
              <p:nvPr/>
            </p:nvSpPr>
            <p:spPr>
              <a:xfrm>
                <a:off x="179512" y="963941"/>
                <a:ext cx="331236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Επανερχόμαστε στο αρχικό σχήμα</a:t>
                </a:r>
                <a:endParaRPr lang="el-G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2915816" y="2730954"/>
                    <a:ext cx="18915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𝚬</m:t>
                          </m:r>
                        </m:oMath>
                      </m:oMathPara>
                    </a14:m>
                    <a:endParaRPr lang="el-G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5" name="TextBox 10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2730954"/>
                    <a:ext cx="189154" cy="27699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9032" r="-32258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8" name="Ομάδα 107"/>
          <p:cNvGrpSpPr/>
          <p:nvPr/>
        </p:nvGrpSpPr>
        <p:grpSpPr>
          <a:xfrm>
            <a:off x="95030" y="4437112"/>
            <a:ext cx="4547541" cy="389573"/>
            <a:chOff x="95030" y="4437112"/>
            <a:chExt cx="4547541" cy="389573"/>
          </a:xfrm>
        </p:grpSpPr>
        <p:sp>
          <p:nvSpPr>
            <p:cNvPr id="104" name="Ορθογώνιο 103"/>
            <p:cNvSpPr/>
            <p:nvPr/>
          </p:nvSpPr>
          <p:spPr>
            <a:xfrm>
              <a:off x="95030" y="4437112"/>
              <a:ext cx="2987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–∞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Ορθογώνιο 105"/>
                <p:cNvSpPr/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Ορθογώνιο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Ομάδα 108"/>
          <p:cNvGrpSpPr/>
          <p:nvPr/>
        </p:nvGrpSpPr>
        <p:grpSpPr>
          <a:xfrm>
            <a:off x="85470" y="4869160"/>
            <a:ext cx="4566824" cy="567078"/>
            <a:chOff x="95031" y="4393719"/>
            <a:chExt cx="4566824" cy="567078"/>
          </a:xfrm>
        </p:grpSpPr>
        <p:sp>
          <p:nvSpPr>
            <p:cNvPr id="110" name="Ορθογώνιο 109"/>
            <p:cNvSpPr/>
            <p:nvPr/>
          </p:nvSpPr>
          <p:spPr>
            <a:xfrm>
              <a:off x="95031" y="4453792"/>
              <a:ext cx="27807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Ε)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Ορθογώνιο 110"/>
                <p:cNvSpPr/>
                <p:nvPr/>
              </p:nvSpPr>
              <p:spPr>
                <a:xfrm>
                  <a:off x="2875789" y="4393719"/>
                  <a:ext cx="1786066" cy="5670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𝛑</m:t>
                            </m:r>
                          </m:num>
                          <m:den>
                            <m:r>
                              <a:rPr lang="el-GR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l-GR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Ορθογώνιο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5789" y="4393719"/>
                  <a:ext cx="1786066" cy="56707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Ομάδα 112"/>
          <p:cNvGrpSpPr/>
          <p:nvPr/>
        </p:nvGrpSpPr>
        <p:grpSpPr>
          <a:xfrm>
            <a:off x="85470" y="5487699"/>
            <a:ext cx="4547541" cy="389573"/>
            <a:chOff x="95030" y="4437112"/>
            <a:chExt cx="4547541" cy="389573"/>
          </a:xfrm>
        </p:grpSpPr>
        <p:sp>
          <p:nvSpPr>
            <p:cNvPr id="114" name="Ορθογώνιο 113"/>
            <p:cNvSpPr/>
            <p:nvPr/>
          </p:nvSpPr>
          <p:spPr>
            <a:xfrm>
              <a:off x="95030" y="4437112"/>
              <a:ext cx="29872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(Όταν το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είναι στη θέση 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∞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)</a:t>
              </a:r>
              <a:endPara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Ορθογώνιο 114"/>
                <p:cNvSpPr/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  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𝐫𝐚𝐝</m:t>
                        </m:r>
                      </m:oMath>
                    </m:oMathPara>
                  </a14:m>
                  <a:endParaRPr lang="el-G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Ορθογώνιο 1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5816" y="4457353"/>
                  <a:ext cx="1726755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Ομάδα 125"/>
          <p:cNvGrpSpPr/>
          <p:nvPr/>
        </p:nvGrpSpPr>
        <p:grpSpPr>
          <a:xfrm>
            <a:off x="4499992" y="3456780"/>
            <a:ext cx="3034892" cy="2400251"/>
            <a:chOff x="4499992" y="3456780"/>
            <a:chExt cx="3034892" cy="2400251"/>
          </a:xfrm>
        </p:grpSpPr>
        <p:sp>
          <p:nvSpPr>
            <p:cNvPr id="116" name="Δεξί άγκιστρο 115"/>
            <p:cNvSpPr/>
            <p:nvPr/>
          </p:nvSpPr>
          <p:spPr>
            <a:xfrm>
              <a:off x="4499992" y="3456780"/>
              <a:ext cx="398077" cy="2400251"/>
            </a:xfrm>
            <a:prstGeom prst="rightBrace">
              <a:avLst>
                <a:gd name="adj1" fmla="val 19403"/>
                <a:gd name="adj2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4921028" y="4382749"/>
                  <a:ext cx="2613856" cy="809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den>
                        </m:f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limLoc m:val="undOvr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sup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e>
                        </m:nary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028" y="4382749"/>
                  <a:ext cx="2613856" cy="80945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4921023" y="5213371"/>
                <a:ext cx="2587310" cy="591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]"/>
                              <m:ctrlP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num>
                                <m:den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b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𝐜𝐨𝐬</m:t>
                                      </m:r>
                                    </m:fName>
                                    <m:e>
                                      <m:r>
                                        <a:rPr lang="el-GR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p>
                      </m:sSubSup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023" y="5213371"/>
                <a:ext cx="2587310" cy="591893"/>
              </a:xfrm>
              <a:prstGeom prst="rect">
                <a:avLst/>
              </a:prstGeom>
              <a:blipFill>
                <a:blip r:embed="rId20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184490" y="6180636"/>
                <a:ext cx="312669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func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func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90" y="6180636"/>
                <a:ext cx="3126690" cy="51854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3317518" y="6176662"/>
                <a:ext cx="246945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518" y="6176662"/>
                <a:ext cx="2469458" cy="51854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Ορθογώνιο 121"/>
              <p:cNvSpPr/>
              <p:nvPr/>
            </p:nvSpPr>
            <p:spPr>
              <a:xfrm>
                <a:off x="5873423" y="6130495"/>
                <a:ext cx="1151277" cy="610873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2" name="Ορθογώνιο 1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423" y="6130495"/>
                <a:ext cx="1151277" cy="61087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78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0" grpId="0"/>
      <p:bldP spid="121" grpId="0"/>
      <p:bldP spid="1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4" name="Ομάδα 103"/>
          <p:cNvGrpSpPr/>
          <p:nvPr/>
        </p:nvGrpSpPr>
        <p:grpSpPr>
          <a:xfrm>
            <a:off x="107599" y="548680"/>
            <a:ext cx="8892496" cy="5905929"/>
            <a:chOff x="179512" y="548680"/>
            <a:chExt cx="8892496" cy="5905929"/>
          </a:xfrm>
        </p:grpSpPr>
        <p:cxnSp>
          <p:nvCxnSpPr>
            <p:cNvPr id="66" name="Ευθεία γραμμή σύνδεσης 65"/>
            <p:cNvCxnSpPr/>
            <p:nvPr/>
          </p:nvCxnSpPr>
          <p:spPr>
            <a:xfrm>
              <a:off x="611560" y="5438497"/>
              <a:ext cx="320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" name="Ομάδα 73"/>
            <p:cNvGrpSpPr/>
            <p:nvPr/>
          </p:nvGrpSpPr>
          <p:grpSpPr>
            <a:xfrm>
              <a:off x="179512" y="548680"/>
              <a:ext cx="8892496" cy="5905929"/>
              <a:chOff x="179512" y="548680"/>
              <a:chExt cx="8892496" cy="5905929"/>
            </a:xfrm>
          </p:grpSpPr>
          <p:sp>
            <p:nvSpPr>
              <p:cNvPr id="55" name="Ορθογώνιο 54"/>
              <p:cNvSpPr/>
              <p:nvPr/>
            </p:nvSpPr>
            <p:spPr>
              <a:xfrm>
                <a:off x="179512" y="548680"/>
                <a:ext cx="88924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Κυκλικός Ρευματοφόρος Αγωγός Ακτίνας 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διαρρέεται με ρεύμα έντασης </a:t>
                </a:r>
                <a:r>
                  <a:rPr lang="el-GR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</a:t>
                </a:r>
                <a:endParaRPr lang="el-GR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69" name="Ομάδα 68"/>
              <p:cNvGrpSpPr/>
              <p:nvPr/>
            </p:nvGrpSpPr>
            <p:grpSpPr>
              <a:xfrm>
                <a:off x="548646" y="4649112"/>
                <a:ext cx="3282037" cy="1805497"/>
                <a:chOff x="548646" y="4649112"/>
                <a:chExt cx="3282037" cy="1805497"/>
              </a:xfrm>
            </p:grpSpPr>
            <p:grpSp>
              <p:nvGrpSpPr>
                <p:cNvPr id="56" name="Ομάδα 55"/>
                <p:cNvGrpSpPr/>
                <p:nvPr/>
              </p:nvGrpSpPr>
              <p:grpSpPr>
                <a:xfrm>
                  <a:off x="548646" y="4649112"/>
                  <a:ext cx="3282037" cy="1732216"/>
                  <a:chOff x="763873" y="3814207"/>
                  <a:chExt cx="3282037" cy="1732216"/>
                </a:xfrm>
              </p:grpSpPr>
              <p:sp>
                <p:nvSpPr>
                  <p:cNvPr id="3" name="Οβάλ 2"/>
                  <p:cNvSpPr/>
                  <p:nvPr/>
                </p:nvSpPr>
                <p:spPr>
                  <a:xfrm>
                    <a:off x="805550" y="3814207"/>
                    <a:ext cx="3240360" cy="1620000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40" name="Τόξο 39"/>
                  <p:cNvSpPr/>
                  <p:nvPr/>
                </p:nvSpPr>
                <p:spPr>
                  <a:xfrm>
                    <a:off x="763873" y="3926423"/>
                    <a:ext cx="3276000" cy="1620000"/>
                  </a:xfrm>
                  <a:prstGeom prst="arc">
                    <a:avLst>
                      <a:gd name="adj1" fmla="val 8038934"/>
                      <a:gd name="adj2" fmla="val 9382616"/>
                    </a:avLst>
                  </a:prstGeom>
                  <a:ln w="19050">
                    <a:solidFill>
                      <a:srgbClr val="FF0000"/>
                    </a:solidFill>
                    <a:headEnd type="triangle" w="med" len="lg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68" name="Ορθογώνιο 67"/>
                <p:cNvSpPr/>
                <p:nvPr/>
              </p:nvSpPr>
              <p:spPr>
                <a:xfrm>
                  <a:off x="899592" y="6085277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dirty="0"/>
                </a:p>
              </p:txBody>
            </p:sp>
          </p:grpSp>
        </p:grpSp>
        <p:sp>
          <p:nvSpPr>
            <p:cNvPr id="86" name="Ορθογώνιο 85"/>
            <p:cNvSpPr/>
            <p:nvPr/>
          </p:nvSpPr>
          <p:spPr>
            <a:xfrm>
              <a:off x="1331738" y="5372399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l-GR" dirty="0"/>
            </a:p>
          </p:txBody>
        </p:sp>
      </p:grpSp>
      <p:sp>
        <p:nvSpPr>
          <p:cNvPr id="87" name="Ορθογώνιο 86"/>
          <p:cNvSpPr/>
          <p:nvPr/>
        </p:nvSpPr>
        <p:spPr>
          <a:xfrm>
            <a:off x="4092583" y="3284984"/>
            <a:ext cx="501601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θεωρείται πρακτικά ως στοιχειώδες ευθύγραμμο τμήμα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93" name="Ομάδα 92"/>
          <p:cNvGrpSpPr/>
          <p:nvPr/>
        </p:nvGrpSpPr>
        <p:grpSpPr>
          <a:xfrm>
            <a:off x="4572095" y="2636912"/>
            <a:ext cx="4274049" cy="526106"/>
            <a:chOff x="4644008" y="4093576"/>
            <a:chExt cx="4274049" cy="526106"/>
          </a:xfrm>
        </p:grpSpPr>
        <p:sp>
          <p:nvSpPr>
            <p:cNvPr id="94" name="Ορθογώνιο 93"/>
            <p:cNvSpPr/>
            <p:nvPr/>
          </p:nvSpPr>
          <p:spPr>
            <a:xfrm>
              <a:off x="4644008" y="4198775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6696488" y="4093576"/>
                  <a:ext cx="2221569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l-GR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4093576"/>
                  <a:ext cx="2221569" cy="5261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Ομάδα 3"/>
          <p:cNvGrpSpPr/>
          <p:nvPr/>
        </p:nvGrpSpPr>
        <p:grpSpPr>
          <a:xfrm>
            <a:off x="846709" y="2793983"/>
            <a:ext cx="7829842" cy="2361468"/>
            <a:chOff x="846709" y="2793983"/>
            <a:chExt cx="7829842" cy="2361468"/>
          </a:xfrm>
        </p:grpSpPr>
        <p:sp>
          <p:nvSpPr>
            <p:cNvPr id="64" name="TextBox 63"/>
            <p:cNvSpPr txBox="1"/>
            <p:nvPr/>
          </p:nvSpPr>
          <p:spPr>
            <a:xfrm>
              <a:off x="846709" y="279398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2" name="Ομάδα 101"/>
            <p:cNvGrpSpPr/>
            <p:nvPr/>
          </p:nvGrpSpPr>
          <p:grpSpPr>
            <a:xfrm>
              <a:off x="1346186" y="2990309"/>
              <a:ext cx="7330365" cy="2165142"/>
              <a:chOff x="1418099" y="2990309"/>
              <a:chExt cx="7330365" cy="2165142"/>
            </a:xfrm>
          </p:grpSpPr>
          <p:cxnSp>
            <p:nvCxnSpPr>
              <p:cNvPr id="62" name="Ευθύγραμμο βέλος σύνδεσης 61"/>
              <p:cNvCxnSpPr/>
              <p:nvPr/>
            </p:nvCxnSpPr>
            <p:spPr>
              <a:xfrm flipH="1" flipV="1">
                <a:off x="1418099" y="2990309"/>
                <a:ext cx="768188" cy="544371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Ορθογώνιο 98"/>
              <p:cNvSpPr/>
              <p:nvPr/>
            </p:nvSpPr>
            <p:spPr>
              <a:xfrm>
                <a:off x="4176464" y="4509120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 διάνυσμα της Μαγνητικής </a:t>
                </a:r>
                <a:r>
                  <a:rPr lang="el-G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Επαγωγής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στο σημείο </a:t>
                </a:r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είναι κάθετο στο επίπεδο </a:t>
                </a:r>
                <a:r>
                  <a:rPr lang="el-G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αυτό.</a:t>
                </a:r>
                <a:endParaRPr lang="el-GR" sz="16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1" name="Ελεύθερη σχεδίαση 100"/>
              <p:cNvSpPr/>
              <p:nvPr/>
            </p:nvSpPr>
            <p:spPr>
              <a:xfrm>
                <a:off x="1949986" y="3448280"/>
                <a:ext cx="154236" cy="253387"/>
              </a:xfrm>
              <a:custGeom>
                <a:avLst/>
                <a:gdLst>
                  <a:gd name="connsiteX0" fmla="*/ 110168 w 154236"/>
                  <a:gd name="connsiteY0" fmla="*/ 0 h 253387"/>
                  <a:gd name="connsiteX1" fmla="*/ 0 w 154236"/>
                  <a:gd name="connsiteY1" fmla="*/ 154236 h 253387"/>
                  <a:gd name="connsiteX2" fmla="*/ 154236 w 154236"/>
                  <a:gd name="connsiteY2" fmla="*/ 253387 h 253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236" h="253387">
                    <a:moveTo>
                      <a:pt x="110168" y="0"/>
                    </a:moveTo>
                    <a:lnTo>
                      <a:pt x="0" y="154236"/>
                    </a:lnTo>
                    <a:lnTo>
                      <a:pt x="154236" y="253387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grpSp>
        <p:nvGrpSpPr>
          <p:cNvPr id="81" name="Ομάδα 80"/>
          <p:cNvGrpSpPr/>
          <p:nvPr/>
        </p:nvGrpSpPr>
        <p:grpSpPr>
          <a:xfrm>
            <a:off x="95" y="1733859"/>
            <a:ext cx="9000000" cy="4525487"/>
            <a:chOff x="72008" y="1733859"/>
            <a:chExt cx="9000000" cy="4525487"/>
          </a:xfrm>
        </p:grpSpPr>
        <p:sp>
          <p:nvSpPr>
            <p:cNvPr id="70" name="Τόξο 69"/>
            <p:cNvSpPr/>
            <p:nvPr/>
          </p:nvSpPr>
          <p:spPr>
            <a:xfrm>
              <a:off x="596311" y="4639346"/>
              <a:ext cx="3240000" cy="1620000"/>
            </a:xfrm>
            <a:prstGeom prst="arc">
              <a:avLst>
                <a:gd name="adj1" fmla="val 10369789"/>
                <a:gd name="adj2" fmla="val 11181975"/>
              </a:avLst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39840" y="5235427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Ορθογώνιο 76"/>
            <p:cNvSpPr/>
            <p:nvPr/>
          </p:nvSpPr>
          <p:spPr>
            <a:xfrm>
              <a:off x="72008" y="1733859"/>
              <a:ext cx="900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Διαιρούμε τον κυκλικό αγωγό σε στοιχειώδη τμήματα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και επιλέγουμε τυχαία ένα π.χ. το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sz="1600" dirty="0"/>
            </a:p>
          </p:txBody>
        </p:sp>
      </p:grpSp>
      <p:grpSp>
        <p:nvGrpSpPr>
          <p:cNvPr id="92" name="Ομάδα 91"/>
          <p:cNvGrpSpPr/>
          <p:nvPr/>
        </p:nvGrpSpPr>
        <p:grpSpPr>
          <a:xfrm>
            <a:off x="517518" y="3561204"/>
            <a:ext cx="8447065" cy="2126255"/>
            <a:chOff x="589431" y="3561204"/>
            <a:chExt cx="8447065" cy="2126255"/>
          </a:xfrm>
        </p:grpSpPr>
        <p:sp>
          <p:nvSpPr>
            <p:cNvPr id="88" name="Ορθογώνιο 87"/>
            <p:cNvSpPr/>
            <p:nvPr/>
          </p:nvSpPr>
          <p:spPr>
            <a:xfrm>
              <a:off x="4164496" y="4005064"/>
              <a:ext cx="4872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μαζί με το σημείο Α ορίζουν ένα επίπεδο. 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58" name="Ελεύθερη σχεδίαση 57"/>
            <p:cNvSpPr/>
            <p:nvPr/>
          </p:nvSpPr>
          <p:spPr>
            <a:xfrm>
              <a:off x="589431" y="3561204"/>
              <a:ext cx="1597446" cy="2126255"/>
            </a:xfrm>
            <a:custGeom>
              <a:avLst/>
              <a:gdLst>
                <a:gd name="connsiteX0" fmla="*/ 0 w 1608463"/>
                <a:gd name="connsiteY0" fmla="*/ 1443210 h 1850834"/>
                <a:gd name="connsiteX1" fmla="*/ 1608463 w 1608463"/>
                <a:gd name="connsiteY1" fmla="*/ 0 h 1850834"/>
                <a:gd name="connsiteX2" fmla="*/ 33051 w 1608463"/>
                <a:gd name="connsiteY2" fmla="*/ 1850834 h 1850834"/>
                <a:gd name="connsiteX3" fmla="*/ 0 w 1608463"/>
                <a:gd name="connsiteY3" fmla="*/ 1443210 h 1850834"/>
                <a:gd name="connsiteX0" fmla="*/ 0 w 1597446"/>
                <a:gd name="connsiteY0" fmla="*/ 1762699 h 2170323"/>
                <a:gd name="connsiteX1" fmla="*/ 1597446 w 1597446"/>
                <a:gd name="connsiteY1" fmla="*/ 0 h 2170323"/>
                <a:gd name="connsiteX2" fmla="*/ 33051 w 1597446"/>
                <a:gd name="connsiteY2" fmla="*/ 2170323 h 2170323"/>
                <a:gd name="connsiteX3" fmla="*/ 0 w 1597446"/>
                <a:gd name="connsiteY3" fmla="*/ 1762699 h 2170323"/>
                <a:gd name="connsiteX0" fmla="*/ 0 w 1586429"/>
                <a:gd name="connsiteY0" fmla="*/ 1729648 h 2137272"/>
                <a:gd name="connsiteX1" fmla="*/ 1586429 w 1586429"/>
                <a:gd name="connsiteY1" fmla="*/ 0 h 2137272"/>
                <a:gd name="connsiteX2" fmla="*/ 33051 w 1586429"/>
                <a:gd name="connsiteY2" fmla="*/ 2137272 h 2137272"/>
                <a:gd name="connsiteX3" fmla="*/ 0 w 1586429"/>
                <a:gd name="connsiteY3" fmla="*/ 1729648 h 2137272"/>
                <a:gd name="connsiteX0" fmla="*/ 0 w 1597446"/>
                <a:gd name="connsiteY0" fmla="*/ 1729648 h 2137272"/>
                <a:gd name="connsiteX1" fmla="*/ 1597446 w 1597446"/>
                <a:gd name="connsiteY1" fmla="*/ 0 h 2137272"/>
                <a:gd name="connsiteX2" fmla="*/ 33051 w 1597446"/>
                <a:gd name="connsiteY2" fmla="*/ 2137272 h 2137272"/>
                <a:gd name="connsiteX3" fmla="*/ 0 w 1597446"/>
                <a:gd name="connsiteY3" fmla="*/ 1729648 h 2137272"/>
                <a:gd name="connsiteX0" fmla="*/ 0 w 1597446"/>
                <a:gd name="connsiteY0" fmla="*/ 1729648 h 2104221"/>
                <a:gd name="connsiteX1" fmla="*/ 1597446 w 1597446"/>
                <a:gd name="connsiteY1" fmla="*/ 0 h 2104221"/>
                <a:gd name="connsiteX2" fmla="*/ 33051 w 1597446"/>
                <a:gd name="connsiteY2" fmla="*/ 2104221 h 2104221"/>
                <a:gd name="connsiteX3" fmla="*/ 0 w 1597446"/>
                <a:gd name="connsiteY3" fmla="*/ 1729648 h 2104221"/>
                <a:gd name="connsiteX0" fmla="*/ 0 w 1597446"/>
                <a:gd name="connsiteY0" fmla="*/ 1729648 h 2115238"/>
                <a:gd name="connsiteX1" fmla="*/ 1597446 w 1597446"/>
                <a:gd name="connsiteY1" fmla="*/ 0 h 2115238"/>
                <a:gd name="connsiteX2" fmla="*/ 33051 w 1597446"/>
                <a:gd name="connsiteY2" fmla="*/ 2115238 h 2115238"/>
                <a:gd name="connsiteX3" fmla="*/ 0 w 1597446"/>
                <a:gd name="connsiteY3" fmla="*/ 1729648 h 2115238"/>
                <a:gd name="connsiteX0" fmla="*/ 0 w 1597446"/>
                <a:gd name="connsiteY0" fmla="*/ 1729648 h 2126255"/>
                <a:gd name="connsiteX1" fmla="*/ 1597446 w 1597446"/>
                <a:gd name="connsiteY1" fmla="*/ 0 h 2126255"/>
                <a:gd name="connsiteX2" fmla="*/ 22034 w 1597446"/>
                <a:gd name="connsiteY2" fmla="*/ 2126255 h 2126255"/>
                <a:gd name="connsiteX3" fmla="*/ 0 w 1597446"/>
                <a:gd name="connsiteY3" fmla="*/ 1729648 h 2126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7446" h="2126255">
                  <a:moveTo>
                    <a:pt x="0" y="1729648"/>
                  </a:moveTo>
                  <a:lnTo>
                    <a:pt x="1597446" y="0"/>
                  </a:lnTo>
                  <a:lnTo>
                    <a:pt x="22034" y="2126255"/>
                  </a:lnTo>
                  <a:lnTo>
                    <a:pt x="0" y="17296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85" name="Ομάδα 84"/>
          <p:cNvGrpSpPr/>
          <p:nvPr/>
        </p:nvGrpSpPr>
        <p:grpSpPr>
          <a:xfrm>
            <a:off x="-36417" y="2204864"/>
            <a:ext cx="9036512" cy="3277913"/>
            <a:chOff x="35496" y="2204864"/>
            <a:chExt cx="9036512" cy="3277913"/>
          </a:xfrm>
        </p:grpSpPr>
        <p:sp>
          <p:nvSpPr>
            <p:cNvPr id="82" name="Ορθογώνιο 81"/>
            <p:cNvSpPr/>
            <p:nvPr/>
          </p:nvSpPr>
          <p:spPr>
            <a:xfrm>
              <a:off x="35496" y="2204864"/>
              <a:ext cx="90365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σημείο </a:t>
              </a:r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απέχει από 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το στοιχειώδες τμήμα</a:t>
              </a:r>
              <a:r>
                <a:rPr lang="en-U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ds</a:t>
              </a:r>
              <a:r>
                <a:rPr lang="en-US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απόσταση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84" name="Ομάδα 83"/>
            <p:cNvGrpSpPr/>
            <p:nvPr/>
          </p:nvGrpSpPr>
          <p:grpSpPr>
            <a:xfrm>
              <a:off x="596311" y="3561204"/>
              <a:ext cx="1590566" cy="1921573"/>
              <a:chOff x="596311" y="3561204"/>
              <a:chExt cx="1590566" cy="1921573"/>
            </a:xfrm>
          </p:grpSpPr>
          <p:sp>
            <p:nvSpPr>
              <p:cNvPr id="83" name="Ορθογώνιο 82"/>
              <p:cNvSpPr/>
              <p:nvPr/>
            </p:nvSpPr>
            <p:spPr>
              <a:xfrm>
                <a:off x="1115616" y="4283804"/>
                <a:ext cx="2744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dirty="0"/>
              </a:p>
            </p:txBody>
          </p:sp>
          <p:cxnSp>
            <p:nvCxnSpPr>
              <p:cNvPr id="60" name="Ευθεία γραμμή σύνδεσης 59"/>
              <p:cNvCxnSpPr/>
              <p:nvPr/>
            </p:nvCxnSpPr>
            <p:spPr>
              <a:xfrm flipV="1">
                <a:off x="596311" y="3561204"/>
                <a:ext cx="1590566" cy="192157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Ομάδα 109"/>
          <p:cNvGrpSpPr/>
          <p:nvPr/>
        </p:nvGrpSpPr>
        <p:grpSpPr>
          <a:xfrm>
            <a:off x="-36512" y="980728"/>
            <a:ext cx="9069658" cy="4457769"/>
            <a:chOff x="35401" y="980728"/>
            <a:chExt cx="9069658" cy="4457769"/>
          </a:xfrm>
        </p:grpSpPr>
        <p:grpSp>
          <p:nvGrpSpPr>
            <p:cNvPr id="90" name="Ομάδα 89"/>
            <p:cNvGrpSpPr/>
            <p:nvPr/>
          </p:nvGrpSpPr>
          <p:grpSpPr>
            <a:xfrm>
              <a:off x="35401" y="980728"/>
              <a:ext cx="9069658" cy="4457769"/>
              <a:chOff x="35401" y="980728"/>
              <a:chExt cx="9069658" cy="4457769"/>
            </a:xfrm>
          </p:grpSpPr>
          <p:sp>
            <p:nvSpPr>
              <p:cNvPr id="57" name="Ορθογώνιο 56"/>
              <p:cNvSpPr/>
              <p:nvPr/>
            </p:nvSpPr>
            <p:spPr>
              <a:xfrm>
                <a:off x="35401" y="980728"/>
                <a:ext cx="906965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Θέλουμε να βρούμε τη Μαγνητική Επαγωγή</a:t>
                </a:r>
                <a:r>
                  <a:rPr lang="en-US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i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l-GR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που δημιουργεί ο κυκλικός ρευματοφόρος αγωγός πάνω στον άξονά του και σε απόσταση </a:t>
                </a:r>
                <a:r>
                  <a:rPr lang="en-US" sz="24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l-GR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από το κέντρο του (</a:t>
                </a:r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σημείο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l-GR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67" name="Ευθεία γραμμή σύνδεσης 66"/>
              <p:cNvCxnSpPr/>
              <p:nvPr/>
            </p:nvCxnSpPr>
            <p:spPr>
              <a:xfrm rot="5400000">
                <a:off x="767336" y="3998497"/>
                <a:ext cx="28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Ορθογώνιο 74"/>
              <p:cNvSpPr/>
              <p:nvPr/>
            </p:nvSpPr>
            <p:spPr>
              <a:xfrm>
                <a:off x="2195736" y="3212976"/>
                <a:ext cx="351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l-GR" dirty="0"/>
              </a:p>
            </p:txBody>
          </p:sp>
          <p:sp>
            <p:nvSpPr>
              <p:cNvPr id="76" name="Οβάλ 75"/>
              <p:cNvSpPr/>
              <p:nvPr/>
            </p:nvSpPr>
            <p:spPr>
              <a:xfrm>
                <a:off x="2172603" y="3505083"/>
                <a:ext cx="72000" cy="7895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09" name="Ορθογώνιο 108"/>
            <p:cNvSpPr/>
            <p:nvPr/>
          </p:nvSpPr>
          <p:spPr>
            <a:xfrm>
              <a:off x="2191294" y="420440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l-GR" dirty="0"/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476733" y="5013176"/>
            <a:ext cx="8213280" cy="1072101"/>
            <a:chOff x="476733" y="5013176"/>
            <a:chExt cx="8213280" cy="1072101"/>
          </a:xfrm>
        </p:grpSpPr>
        <p:grpSp>
          <p:nvGrpSpPr>
            <p:cNvPr id="108" name="Ομάδα 107"/>
            <p:cNvGrpSpPr/>
            <p:nvPr/>
          </p:nvGrpSpPr>
          <p:grpSpPr>
            <a:xfrm>
              <a:off x="476733" y="5013176"/>
              <a:ext cx="8213280" cy="1072101"/>
              <a:chOff x="548646" y="5013176"/>
              <a:chExt cx="8213280" cy="1072101"/>
            </a:xfrm>
          </p:grpSpPr>
          <p:cxnSp>
            <p:nvCxnSpPr>
              <p:cNvPr id="106" name="Ευθεία γραμμή σύνδεσης 105"/>
              <p:cNvCxnSpPr/>
              <p:nvPr/>
            </p:nvCxnSpPr>
            <p:spPr>
              <a:xfrm>
                <a:off x="548646" y="5013176"/>
                <a:ext cx="134922" cy="1072101"/>
              </a:xfrm>
              <a:prstGeom prst="line">
                <a:avLst/>
              </a:prstGeom>
              <a:ln w="19050">
                <a:solidFill>
                  <a:srgbClr val="36363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Ορθογώνιο 106"/>
              <p:cNvSpPr/>
              <p:nvPr/>
            </p:nvSpPr>
            <p:spPr>
              <a:xfrm>
                <a:off x="4189926" y="5302949"/>
                <a:ext cx="4572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l-G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Η εφαπτομένη στο κύκλο στη θέση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είναι κάθετη στο ευθύγραμμο Τμήμα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l-GR" sz="16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5" name="Ελεύθερη σχεδίαση 44"/>
            <p:cNvSpPr/>
            <p:nvPr/>
          </p:nvSpPr>
          <p:spPr>
            <a:xfrm>
              <a:off x="589549" y="5264990"/>
              <a:ext cx="182949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  <a:gd name="connsiteX0" fmla="*/ 55084 w 93311"/>
                <a:gd name="connsiteY0" fmla="*/ 0 h 393433"/>
                <a:gd name="connsiteX1" fmla="*/ 93311 w 93311"/>
                <a:gd name="connsiteY1" fmla="*/ 207744 h 393433"/>
                <a:gd name="connsiteX2" fmla="*/ 0 w 93311"/>
                <a:gd name="connsiteY2" fmla="*/ 393432 h 393433"/>
                <a:gd name="connsiteX3" fmla="*/ 28095 w 93311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11" h="393433">
                  <a:moveTo>
                    <a:pt x="55084" y="0"/>
                  </a:moveTo>
                  <a:lnTo>
                    <a:pt x="93311" y="20774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79946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Ομάδα 43"/>
          <p:cNvGrpSpPr/>
          <p:nvPr/>
        </p:nvGrpSpPr>
        <p:grpSpPr>
          <a:xfrm>
            <a:off x="3789831" y="1072013"/>
            <a:ext cx="4274049" cy="526106"/>
            <a:chOff x="4644008" y="2636912"/>
            <a:chExt cx="4274049" cy="526106"/>
          </a:xfrm>
        </p:grpSpPr>
        <p:sp>
          <p:nvSpPr>
            <p:cNvPr id="39" name="Ορθογώνιο 38"/>
            <p:cNvSpPr/>
            <p:nvPr/>
          </p:nvSpPr>
          <p:spPr>
            <a:xfrm>
              <a:off x="4644008" y="2742111"/>
              <a:ext cx="19846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Νόμος </a:t>
              </a:r>
              <a:r>
                <a:rPr lang="en-US" sz="16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Biot</a:t>
              </a:r>
              <a:r>
                <a:rPr lang="en-US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Savart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696488" y="2636912"/>
                  <a:ext cx="2221569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el-GR" b="1" dirty="0">
                                    <a:solidFill>
                                      <a:srgbClr val="FF0000"/>
                                    </a:solidFill>
                                  </a:rPr>
                                  <m:t> </m:t>
                                </m:r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𝜽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488" y="2636912"/>
                  <a:ext cx="2221569" cy="5261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Ορθογώνιο 41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777042" y="2276872"/>
                <a:ext cx="88319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042" y="2276872"/>
                <a:ext cx="883190" cy="310598"/>
              </a:xfrm>
              <a:prstGeom prst="rect">
                <a:avLst/>
              </a:prstGeom>
              <a:blipFill>
                <a:blip r:embed="rId4"/>
                <a:stretch>
                  <a:fillRect l="-6897" r="-3448"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Ομάδα 26"/>
          <p:cNvGrpSpPr/>
          <p:nvPr/>
        </p:nvGrpSpPr>
        <p:grpSpPr>
          <a:xfrm>
            <a:off x="634544" y="1742966"/>
            <a:ext cx="5402364" cy="3992194"/>
            <a:chOff x="672551" y="1797701"/>
            <a:chExt cx="5402364" cy="3992194"/>
          </a:xfrm>
        </p:grpSpPr>
        <p:sp>
          <p:nvSpPr>
            <p:cNvPr id="45" name="Ελεύθερη σχεδίαση 44"/>
            <p:cNvSpPr/>
            <p:nvPr/>
          </p:nvSpPr>
          <p:spPr>
            <a:xfrm>
              <a:off x="672551" y="5330742"/>
              <a:ext cx="216000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68" h="393433">
                  <a:moveTo>
                    <a:pt x="55084" y="0"/>
                  </a:moveTo>
                  <a:lnTo>
                    <a:pt x="110168" y="19830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3340233" y="1797701"/>
              <a:ext cx="2734682" cy="369332"/>
              <a:chOff x="3340233" y="1797701"/>
              <a:chExt cx="2734682" cy="369332"/>
            </a:xfrm>
          </p:grpSpPr>
          <p:sp>
            <p:nvSpPr>
              <p:cNvPr id="48" name="Ορθογώνιο 47"/>
              <p:cNvSpPr/>
              <p:nvPr/>
            </p:nvSpPr>
            <p:spPr>
              <a:xfrm>
                <a:off x="3340233" y="1797701"/>
                <a:ext cx="1413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Αποδείξαμε:</a:t>
                </a:r>
                <a:endParaRPr lang="el-GR" dirty="0">
                  <a:solidFill>
                    <a:srgbClr val="00206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767149" y="1877891"/>
                    <a:ext cx="130776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⟹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7149" y="1877891"/>
                    <a:ext cx="130776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09" b="-1521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345839" y="1822790"/>
                <a:ext cx="100607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839" y="1822790"/>
                <a:ext cx="1006073" cy="276999"/>
              </a:xfrm>
              <a:prstGeom prst="rect">
                <a:avLst/>
              </a:prstGeom>
              <a:blipFill>
                <a:blip r:embed="rId6"/>
                <a:stretch>
                  <a:fillRect l="-7879" b="-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Ομάδα 63"/>
          <p:cNvGrpSpPr/>
          <p:nvPr/>
        </p:nvGrpSpPr>
        <p:grpSpPr>
          <a:xfrm>
            <a:off x="143000" y="2558497"/>
            <a:ext cx="3656799" cy="3896112"/>
            <a:chOff x="179512" y="2558497"/>
            <a:chExt cx="3656799" cy="3896112"/>
          </a:xfrm>
        </p:grpSpPr>
        <p:grpSp>
          <p:nvGrpSpPr>
            <p:cNvPr id="52" name="Ομάδα 51"/>
            <p:cNvGrpSpPr/>
            <p:nvPr/>
          </p:nvGrpSpPr>
          <p:grpSpPr>
            <a:xfrm>
              <a:off x="179512" y="2558497"/>
              <a:ext cx="3656799" cy="3896112"/>
              <a:chOff x="179512" y="2558497"/>
              <a:chExt cx="3656799" cy="3896112"/>
            </a:xfrm>
          </p:grpSpPr>
          <p:grpSp>
            <p:nvGrpSpPr>
              <p:cNvPr id="47" name="Ομάδα 46"/>
              <p:cNvGrpSpPr/>
              <p:nvPr/>
            </p:nvGrpSpPr>
            <p:grpSpPr>
              <a:xfrm>
                <a:off x="548646" y="2558497"/>
                <a:ext cx="3287665" cy="3896112"/>
                <a:chOff x="548646" y="2558497"/>
                <a:chExt cx="3287665" cy="3896112"/>
              </a:xfrm>
            </p:grpSpPr>
            <p:grpSp>
              <p:nvGrpSpPr>
                <p:cNvPr id="38" name="Ομάδα 37"/>
                <p:cNvGrpSpPr/>
                <p:nvPr/>
              </p:nvGrpSpPr>
              <p:grpSpPr>
                <a:xfrm>
                  <a:off x="548646" y="2558497"/>
                  <a:ext cx="3287665" cy="3896112"/>
                  <a:chOff x="548646" y="2558497"/>
                  <a:chExt cx="3287665" cy="3896112"/>
                </a:xfrm>
              </p:grpSpPr>
              <p:cxnSp>
                <p:nvCxnSpPr>
                  <p:cNvPr id="4" name="Ευθεία γραμμή σύνδεσης 3"/>
                  <p:cNvCxnSpPr/>
                  <p:nvPr/>
                </p:nvCxnSpPr>
                <p:spPr>
                  <a:xfrm>
                    <a:off x="611560" y="5438497"/>
                    <a:ext cx="32040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" name="Ομάδα 6"/>
                  <p:cNvGrpSpPr/>
                  <p:nvPr/>
                </p:nvGrpSpPr>
                <p:grpSpPr>
                  <a:xfrm>
                    <a:off x="548646" y="4649112"/>
                    <a:ext cx="3282037" cy="1805497"/>
                    <a:chOff x="548646" y="4649112"/>
                    <a:chExt cx="3282037" cy="1805497"/>
                  </a:xfrm>
                </p:grpSpPr>
                <p:grpSp>
                  <p:nvGrpSpPr>
                    <p:cNvPr id="8" name="Ομάδα 7"/>
                    <p:cNvGrpSpPr/>
                    <p:nvPr/>
                  </p:nvGrpSpPr>
                  <p:grpSpPr>
                    <a:xfrm>
                      <a:off x="548646" y="4649112"/>
                      <a:ext cx="3282037" cy="1732216"/>
                      <a:chOff x="763873" y="3814207"/>
                      <a:chExt cx="3282037" cy="1732216"/>
                    </a:xfrm>
                  </p:grpSpPr>
                  <p:sp>
                    <p:nvSpPr>
                      <p:cNvPr id="10" name="Οβάλ 9"/>
                      <p:cNvSpPr/>
                      <p:nvPr/>
                    </p:nvSpPr>
                    <p:spPr>
                      <a:xfrm>
                        <a:off x="805550" y="3814207"/>
                        <a:ext cx="3240360" cy="1620000"/>
                      </a:xfrm>
                      <a:prstGeom prst="ellipse">
                        <a:avLst/>
                      </a:prstGeom>
                      <a:noFill/>
                      <a:ln w="76200">
                        <a:solidFill>
                          <a:schemeClr val="bg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11" name="Τόξο 10"/>
                      <p:cNvSpPr/>
                      <p:nvPr/>
                    </p:nvSpPr>
                    <p:spPr>
                      <a:xfrm>
                        <a:off x="763873" y="3926423"/>
                        <a:ext cx="3276000" cy="1620000"/>
                      </a:xfrm>
                      <a:prstGeom prst="arc">
                        <a:avLst>
                          <a:gd name="adj1" fmla="val 8038934"/>
                          <a:gd name="adj2" fmla="val 9382616"/>
                        </a:avLst>
                      </a:prstGeom>
                      <a:ln w="19050">
                        <a:solidFill>
                          <a:srgbClr val="FF0000"/>
                        </a:solidFill>
                        <a:headEnd type="triangle" w="med" len="lg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9" name="Ορθογώνιο 8"/>
                    <p:cNvSpPr/>
                    <p:nvPr/>
                  </p:nvSpPr>
                  <p:spPr>
                    <a:xfrm>
                      <a:off x="899592" y="6085277"/>
                      <a:ext cx="27443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l-GR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Ι</a:t>
                      </a:r>
                      <a:endParaRPr lang="el-GR" dirty="0"/>
                    </a:p>
                  </p:txBody>
                </p:sp>
              </p:grpSp>
              <p:grpSp>
                <p:nvGrpSpPr>
                  <p:cNvPr id="12" name="Ομάδα 11"/>
                  <p:cNvGrpSpPr/>
                  <p:nvPr/>
                </p:nvGrpSpPr>
                <p:grpSpPr>
                  <a:xfrm>
                    <a:off x="1940755" y="2558497"/>
                    <a:ext cx="351378" cy="2880000"/>
                    <a:chOff x="1940755" y="2558497"/>
                    <a:chExt cx="351378" cy="2880000"/>
                  </a:xfrm>
                </p:grpSpPr>
                <p:cxnSp>
                  <p:nvCxnSpPr>
                    <p:cNvPr id="14" name="Ευθεία γραμμή σύνδεσης 13"/>
                    <p:cNvCxnSpPr/>
                    <p:nvPr/>
                  </p:nvCxnSpPr>
                  <p:spPr>
                    <a:xfrm rot="5400000">
                      <a:off x="767336" y="3998497"/>
                      <a:ext cx="2880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" name="Ορθογώνιο 14"/>
                    <p:cNvSpPr/>
                    <p:nvPr/>
                  </p:nvSpPr>
                  <p:spPr>
                    <a:xfrm>
                      <a:off x="1940755" y="3563724"/>
                      <a:ext cx="351378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l-GR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Α</a:t>
                      </a:r>
                      <a:endParaRPr lang="el-GR" dirty="0"/>
                    </a:p>
                  </p:txBody>
                </p:sp>
                <p:sp>
                  <p:nvSpPr>
                    <p:cNvPr id="16" name="Οβάλ 15"/>
                    <p:cNvSpPr/>
                    <p:nvPr/>
                  </p:nvSpPr>
                  <p:spPr>
                    <a:xfrm>
                      <a:off x="2172603" y="3505083"/>
                      <a:ext cx="72000" cy="7895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sp>
                <p:nvSpPr>
                  <p:cNvPr id="18" name="Τόξο 17"/>
                  <p:cNvSpPr/>
                  <p:nvPr/>
                </p:nvSpPr>
                <p:spPr>
                  <a:xfrm>
                    <a:off x="596311" y="4639346"/>
                    <a:ext cx="3240000" cy="1620000"/>
                  </a:xfrm>
                  <a:prstGeom prst="arc">
                    <a:avLst>
                      <a:gd name="adj1" fmla="val 10369789"/>
                      <a:gd name="adj2" fmla="val 11181975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1" name="Ορθογώνιο 20"/>
                  <p:cNvSpPr/>
                  <p:nvPr/>
                </p:nvSpPr>
                <p:spPr>
                  <a:xfrm>
                    <a:off x="1331738" y="5372399"/>
                    <a:ext cx="33855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</a:t>
                    </a:r>
                    <a:endParaRPr lang="el-GR" dirty="0"/>
                  </a:p>
                </p:txBody>
              </p:sp>
              <p:cxnSp>
                <p:nvCxnSpPr>
                  <p:cNvPr id="30" name="Ευθεία γραμμή σύνδεσης 29"/>
                  <p:cNvCxnSpPr/>
                  <p:nvPr/>
                </p:nvCxnSpPr>
                <p:spPr>
                  <a:xfrm flipV="1">
                    <a:off x="596311" y="3572221"/>
                    <a:ext cx="1590566" cy="1921573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  <a:tailEnd type="triangle" w="med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" name="Ομάδα 33"/>
                  <p:cNvGrpSpPr/>
                  <p:nvPr/>
                </p:nvGrpSpPr>
                <p:grpSpPr>
                  <a:xfrm>
                    <a:off x="1418099" y="2990309"/>
                    <a:ext cx="768188" cy="711358"/>
                    <a:chOff x="1418099" y="2990309"/>
                    <a:chExt cx="768188" cy="711358"/>
                  </a:xfrm>
                </p:grpSpPr>
                <p:cxnSp>
                  <p:nvCxnSpPr>
                    <p:cNvPr id="35" name="Ευθύγραμμο βέλος σύνδεσης 34"/>
                    <p:cNvCxnSpPr/>
                    <p:nvPr/>
                  </p:nvCxnSpPr>
                  <p:spPr>
                    <a:xfrm flipH="1" flipV="1">
                      <a:off x="1418099" y="2990309"/>
                      <a:ext cx="768188" cy="544371"/>
                    </a:xfrm>
                    <a:prstGeom prst="straightConnector1">
                      <a:avLst/>
                    </a:prstGeom>
                    <a:ln w="31750">
                      <a:solidFill>
                        <a:srgbClr val="FF0000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7" name="Ελεύθερη σχεδίαση 36"/>
                    <p:cNvSpPr/>
                    <p:nvPr/>
                  </p:nvSpPr>
                  <p:spPr>
                    <a:xfrm>
                      <a:off x="1949986" y="3448280"/>
                      <a:ext cx="154236" cy="253387"/>
                    </a:xfrm>
                    <a:custGeom>
                      <a:avLst/>
                      <a:gdLst>
                        <a:gd name="connsiteX0" fmla="*/ 110168 w 154236"/>
                        <a:gd name="connsiteY0" fmla="*/ 0 h 253387"/>
                        <a:gd name="connsiteX1" fmla="*/ 0 w 154236"/>
                        <a:gd name="connsiteY1" fmla="*/ 154236 h 253387"/>
                        <a:gd name="connsiteX2" fmla="*/ 154236 w 154236"/>
                        <a:gd name="connsiteY2" fmla="*/ 253387 h 2533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4236" h="253387">
                          <a:moveTo>
                            <a:pt x="110168" y="0"/>
                          </a:moveTo>
                          <a:lnTo>
                            <a:pt x="0" y="154236"/>
                          </a:lnTo>
                          <a:lnTo>
                            <a:pt x="154236" y="253387"/>
                          </a:lnTo>
                        </a:path>
                      </a:pathLst>
                    </a:cu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</p:grpSp>
            <p:cxnSp>
              <p:nvCxnSpPr>
                <p:cNvPr id="46" name="Ευθεία γραμμή σύνδεσης 45"/>
                <p:cNvCxnSpPr/>
                <p:nvPr/>
              </p:nvCxnSpPr>
              <p:spPr>
                <a:xfrm>
                  <a:off x="548646" y="5013176"/>
                  <a:ext cx="134922" cy="1072101"/>
                </a:xfrm>
                <a:prstGeom prst="line">
                  <a:avLst/>
                </a:prstGeom>
                <a:ln w="19050">
                  <a:solidFill>
                    <a:srgbClr val="36363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973363" y="2674683"/>
                    <a:ext cx="425309" cy="27616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sz="1600" b="1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3363" y="2674683"/>
                    <a:ext cx="425309" cy="27616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3043" r="-4348"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299326" y="4169965"/>
                    <a:ext cx="1763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9326" y="4169965"/>
                    <a:ext cx="176330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0690" r="-1724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79512" y="5362215"/>
                    <a:ext cx="42793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12" y="5362215"/>
                    <a:ext cx="427938" cy="27699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676" t="-2222" r="-5634" b="-17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Ορθογώνιο 62"/>
            <p:cNvSpPr/>
            <p:nvPr/>
          </p:nvSpPr>
          <p:spPr>
            <a:xfrm>
              <a:off x="2166435" y="4176638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l-GR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20634" y="2758362"/>
                <a:ext cx="6395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34" y="2758362"/>
                <a:ext cx="639598" cy="276999"/>
              </a:xfrm>
              <a:prstGeom prst="rect">
                <a:avLst/>
              </a:prstGeom>
              <a:blipFill>
                <a:blip r:embed="rId11"/>
                <a:stretch>
                  <a:fillRect l="-8571" r="-8571" b="-86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Ομάδα 70"/>
          <p:cNvGrpSpPr/>
          <p:nvPr/>
        </p:nvGrpSpPr>
        <p:grpSpPr>
          <a:xfrm>
            <a:off x="799928" y="2276872"/>
            <a:ext cx="7300464" cy="3179377"/>
            <a:chOff x="1132103" y="2276872"/>
            <a:chExt cx="7300464" cy="3179377"/>
          </a:xfrm>
        </p:grpSpPr>
        <p:grpSp>
          <p:nvGrpSpPr>
            <p:cNvPr id="59" name="Ομάδα 58"/>
            <p:cNvGrpSpPr/>
            <p:nvPr/>
          </p:nvGrpSpPr>
          <p:grpSpPr>
            <a:xfrm>
              <a:off x="1132103" y="3026617"/>
              <a:ext cx="1388213" cy="2429632"/>
              <a:chOff x="1132103" y="3026617"/>
              <a:chExt cx="1388213" cy="2429632"/>
            </a:xfrm>
          </p:grpSpPr>
          <p:sp>
            <p:nvSpPr>
              <p:cNvPr id="55" name="Ορθογώνιο 54"/>
              <p:cNvSpPr/>
              <p:nvPr/>
            </p:nvSpPr>
            <p:spPr>
              <a:xfrm>
                <a:off x="1132103" y="50869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  <p:sp>
            <p:nvSpPr>
              <p:cNvPr id="56" name="Ορθογώνιο 55"/>
              <p:cNvSpPr/>
              <p:nvPr/>
            </p:nvSpPr>
            <p:spPr>
              <a:xfrm>
                <a:off x="2114436" y="30266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dirty="0"/>
              </a:p>
            </p:txBody>
          </p:sp>
          <p:sp>
            <p:nvSpPr>
              <p:cNvPr id="57" name="Ελεύθερη σχεδίαση 56"/>
              <p:cNvSpPr/>
              <p:nvPr/>
            </p:nvSpPr>
            <p:spPr>
              <a:xfrm>
                <a:off x="1255238" y="5100810"/>
                <a:ext cx="275421" cy="352539"/>
              </a:xfrm>
              <a:custGeom>
                <a:avLst/>
                <a:gdLst>
                  <a:gd name="connsiteX0" fmla="*/ 0 w 275421"/>
                  <a:gd name="connsiteY0" fmla="*/ 0 h 352539"/>
                  <a:gd name="connsiteX1" fmla="*/ 176270 w 275421"/>
                  <a:gd name="connsiteY1" fmla="*/ 77118 h 352539"/>
                  <a:gd name="connsiteX2" fmla="*/ 275421 w 275421"/>
                  <a:gd name="connsiteY2" fmla="*/ 352539 h 352539"/>
                  <a:gd name="connsiteX0" fmla="*/ 0 w 275421"/>
                  <a:gd name="connsiteY0" fmla="*/ 0 h 352539"/>
                  <a:gd name="connsiteX1" fmla="*/ 198303 w 275421"/>
                  <a:gd name="connsiteY1" fmla="*/ 99151 h 352539"/>
                  <a:gd name="connsiteX2" fmla="*/ 275421 w 275421"/>
                  <a:gd name="connsiteY2" fmla="*/ 352539 h 35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1" h="352539">
                    <a:moveTo>
                      <a:pt x="0" y="0"/>
                    </a:moveTo>
                    <a:cubicBezTo>
                      <a:pt x="65183" y="9181"/>
                      <a:pt x="152400" y="40395"/>
                      <a:pt x="198303" y="99151"/>
                    </a:cubicBezTo>
                    <a:cubicBezTo>
                      <a:pt x="244206" y="157907"/>
                      <a:pt x="248797" y="244206"/>
                      <a:pt x="275421" y="3525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Ελεύθερη σχεδίαση 57"/>
              <p:cNvSpPr/>
              <p:nvPr/>
            </p:nvSpPr>
            <p:spPr>
              <a:xfrm>
                <a:off x="2131358" y="3090087"/>
                <a:ext cx="350592" cy="166159"/>
              </a:xfrm>
              <a:custGeom>
                <a:avLst/>
                <a:gdLst>
                  <a:gd name="connsiteX0" fmla="*/ 0 w 418641"/>
                  <a:gd name="connsiteY0" fmla="*/ 201159 h 201159"/>
                  <a:gd name="connsiteX1" fmla="*/ 143220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201159 h 201159"/>
                  <a:gd name="connsiteX1" fmla="*/ 143220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201159 h 201159"/>
                  <a:gd name="connsiteX1" fmla="*/ 127206 w 418641"/>
                  <a:gd name="connsiteY1" fmla="*/ 13872 h 201159"/>
                  <a:gd name="connsiteX2" fmla="*/ 418641 w 418641"/>
                  <a:gd name="connsiteY2" fmla="*/ 13872 h 201159"/>
                  <a:gd name="connsiteX3" fmla="*/ 418641 w 418641"/>
                  <a:gd name="connsiteY3" fmla="*/ 13872 h 201159"/>
                  <a:gd name="connsiteX0" fmla="*/ 0 w 418641"/>
                  <a:gd name="connsiteY0" fmla="*/ 187287 h 187287"/>
                  <a:gd name="connsiteX1" fmla="*/ 127206 w 418641"/>
                  <a:gd name="connsiteY1" fmla="*/ 33050 h 187287"/>
                  <a:gd name="connsiteX2" fmla="*/ 418641 w 418641"/>
                  <a:gd name="connsiteY2" fmla="*/ 0 h 187287"/>
                  <a:gd name="connsiteX3" fmla="*/ 418641 w 418641"/>
                  <a:gd name="connsiteY3" fmla="*/ 0 h 187287"/>
                  <a:gd name="connsiteX0" fmla="*/ 0 w 418641"/>
                  <a:gd name="connsiteY0" fmla="*/ 187559 h 187559"/>
                  <a:gd name="connsiteX1" fmla="*/ 153516 w 418641"/>
                  <a:gd name="connsiteY1" fmla="*/ 20886 h 187559"/>
                  <a:gd name="connsiteX2" fmla="*/ 418641 w 418641"/>
                  <a:gd name="connsiteY2" fmla="*/ 272 h 187559"/>
                  <a:gd name="connsiteX3" fmla="*/ 418641 w 418641"/>
                  <a:gd name="connsiteY3" fmla="*/ 272 h 187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641" h="187559">
                    <a:moveTo>
                      <a:pt x="0" y="187559"/>
                    </a:moveTo>
                    <a:cubicBezTo>
                      <a:pt x="36723" y="109522"/>
                      <a:pt x="83743" y="52100"/>
                      <a:pt x="153516" y="20886"/>
                    </a:cubicBezTo>
                    <a:cubicBezTo>
                      <a:pt x="223289" y="-10328"/>
                      <a:pt x="374454" y="3708"/>
                      <a:pt x="418641" y="272"/>
                    </a:cubicBezTo>
                    <a:lnTo>
                      <a:pt x="418641" y="27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70" name="Ομάδα 69"/>
            <p:cNvGrpSpPr/>
            <p:nvPr/>
          </p:nvGrpSpPr>
          <p:grpSpPr>
            <a:xfrm>
              <a:off x="7003392" y="2276872"/>
              <a:ext cx="1429175" cy="690929"/>
              <a:chOff x="7003392" y="2276872"/>
              <a:chExt cx="1429175" cy="690929"/>
            </a:xfrm>
          </p:grpSpPr>
          <p:sp>
            <p:nvSpPr>
              <p:cNvPr id="67" name="Δεξί άγκιστρο 66"/>
              <p:cNvSpPr/>
              <p:nvPr/>
            </p:nvSpPr>
            <p:spPr>
              <a:xfrm>
                <a:off x="7003392" y="2276872"/>
                <a:ext cx="349055" cy="690929"/>
              </a:xfrm>
              <a:prstGeom prst="rightBrace">
                <a:avLst>
                  <a:gd name="adj1" fmla="val 19403"/>
                  <a:gd name="adj2" fmla="val 50000"/>
                </a:avLst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7407099" y="2455710"/>
                    <a:ext cx="1025468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9" name="TextBox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7099" y="2455710"/>
                    <a:ext cx="1025468" cy="27699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8333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Ομάδα 12"/>
          <p:cNvGrpSpPr/>
          <p:nvPr/>
        </p:nvGrpSpPr>
        <p:grpSpPr>
          <a:xfrm>
            <a:off x="8177384" y="1106772"/>
            <a:ext cx="717596" cy="1928589"/>
            <a:chOff x="8213896" y="1106772"/>
            <a:chExt cx="717596" cy="19285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8421417" y="1866858"/>
                  <a:ext cx="5100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1417" y="1866858"/>
                  <a:ext cx="51007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Δεξί άγκιστρο 71"/>
            <p:cNvSpPr/>
            <p:nvPr/>
          </p:nvSpPr>
          <p:spPr>
            <a:xfrm>
              <a:off x="8213896" y="1106772"/>
              <a:ext cx="349055" cy="1928589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044924" y="3068960"/>
                <a:ext cx="1658916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924" y="3068960"/>
                <a:ext cx="1658916" cy="5261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Ομάδα 80"/>
          <p:cNvGrpSpPr/>
          <p:nvPr/>
        </p:nvGrpSpPr>
        <p:grpSpPr>
          <a:xfrm>
            <a:off x="1159902" y="2143857"/>
            <a:ext cx="7449585" cy="1870499"/>
            <a:chOff x="1196414" y="2143857"/>
            <a:chExt cx="7449585" cy="1870499"/>
          </a:xfrm>
        </p:grpSpPr>
        <p:sp>
          <p:nvSpPr>
            <p:cNvPr id="74" name="Ορθογώνιο 73"/>
            <p:cNvSpPr/>
            <p:nvPr/>
          </p:nvSpPr>
          <p:spPr>
            <a:xfrm>
              <a:off x="4333600" y="3645024"/>
              <a:ext cx="43123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Αναλύουμε τη </a:t>
              </a:r>
              <a:r>
                <a:rPr lang="en-US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σε δυο κάθετες συνιστώσες: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cxnSp>
          <p:nvCxnSpPr>
            <p:cNvPr id="76" name="Ευθεία γραμμή σύνδεσης 75"/>
            <p:cNvCxnSpPr/>
            <p:nvPr/>
          </p:nvCxnSpPr>
          <p:spPr>
            <a:xfrm>
              <a:off x="1196414" y="3534059"/>
              <a:ext cx="1944000" cy="0"/>
            </a:xfrm>
            <a:prstGeom prst="line">
              <a:avLst/>
            </a:prstGeom>
            <a:ln w="12700">
              <a:solidFill>
                <a:srgbClr val="3636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Ευθεία γραμμή σύνδεσης 77"/>
            <p:cNvCxnSpPr/>
            <p:nvPr/>
          </p:nvCxnSpPr>
          <p:spPr>
            <a:xfrm flipV="1">
              <a:off x="2206753" y="2143857"/>
              <a:ext cx="0" cy="1400701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Ευθεία γραμμή σύνδεσης 74"/>
          <p:cNvCxnSpPr/>
          <p:nvPr/>
        </p:nvCxnSpPr>
        <p:spPr>
          <a:xfrm flipH="1" flipV="1">
            <a:off x="2165130" y="3544314"/>
            <a:ext cx="1631020" cy="1941294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Ομάδα 21"/>
          <p:cNvGrpSpPr/>
          <p:nvPr/>
        </p:nvGrpSpPr>
        <p:grpSpPr>
          <a:xfrm>
            <a:off x="1400187" y="2670636"/>
            <a:ext cx="5018891" cy="1708891"/>
            <a:chOff x="1436699" y="2670636"/>
            <a:chExt cx="5018891" cy="1708891"/>
          </a:xfrm>
        </p:grpSpPr>
        <p:cxnSp>
          <p:nvCxnSpPr>
            <p:cNvPr id="87" name="Ευθεία γραμμή σύνδεσης 86"/>
            <p:cNvCxnSpPr/>
            <p:nvPr/>
          </p:nvCxnSpPr>
          <p:spPr>
            <a:xfrm>
              <a:off x="1436699" y="2996952"/>
              <a:ext cx="756000" cy="0"/>
            </a:xfrm>
            <a:prstGeom prst="line">
              <a:avLst/>
            </a:prstGeom>
            <a:ln w="12700">
              <a:solidFill>
                <a:srgbClr val="36363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Ομάδα 18"/>
            <p:cNvGrpSpPr/>
            <p:nvPr/>
          </p:nvGrpSpPr>
          <p:grpSpPr>
            <a:xfrm>
              <a:off x="1627561" y="2670636"/>
              <a:ext cx="4828029" cy="1708891"/>
              <a:chOff x="1627561" y="2670636"/>
              <a:chExt cx="4828029" cy="1708891"/>
            </a:xfrm>
          </p:grpSpPr>
          <p:cxnSp>
            <p:nvCxnSpPr>
              <p:cNvPr id="88" name="Ευθύγραμμο βέλος σύνδεσης 87"/>
              <p:cNvCxnSpPr/>
              <p:nvPr/>
            </p:nvCxnSpPr>
            <p:spPr>
              <a:xfrm flipH="1" flipV="1">
                <a:off x="2167796" y="2967288"/>
                <a:ext cx="0" cy="540000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Ορθογώνιο 90"/>
                  <p:cNvSpPr/>
                  <p:nvPr/>
                </p:nvSpPr>
                <p:spPr>
                  <a:xfrm>
                    <a:off x="1627561" y="2670636"/>
                    <a:ext cx="699742" cy="36112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91" name="Ορθογώνιο 9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27561" y="2670636"/>
                    <a:ext cx="699742" cy="36112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678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4427984" y="4077072"/>
                    <a:ext cx="2027606" cy="3024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7984" y="4077072"/>
                    <a:ext cx="2027606" cy="30245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402" r="-901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4" name="Ομάδα 23"/>
          <p:cNvGrpSpPr/>
          <p:nvPr/>
        </p:nvGrpSpPr>
        <p:grpSpPr>
          <a:xfrm>
            <a:off x="553014" y="2773192"/>
            <a:ext cx="8590986" cy="3488927"/>
            <a:chOff x="589526" y="2773192"/>
            <a:chExt cx="8590986" cy="348892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589526" y="2773192"/>
              <a:ext cx="8590986" cy="3488927"/>
              <a:chOff x="589526" y="2773192"/>
              <a:chExt cx="8590986" cy="3488927"/>
            </a:xfrm>
          </p:grpSpPr>
          <p:sp>
            <p:nvSpPr>
              <p:cNvPr id="66" name="Τόξο 65"/>
              <p:cNvSpPr/>
              <p:nvPr/>
            </p:nvSpPr>
            <p:spPr>
              <a:xfrm>
                <a:off x="589526" y="4642119"/>
                <a:ext cx="3240000" cy="1620000"/>
              </a:xfrm>
              <a:prstGeom prst="arc">
                <a:avLst>
                  <a:gd name="adj1" fmla="val 21128063"/>
                  <a:gd name="adj2" fmla="val 290564"/>
                </a:avLst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840903" y="5291916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7" name="Ευθύγραμμο βέλος σύνδεσης 76"/>
              <p:cNvCxnSpPr/>
              <p:nvPr/>
            </p:nvCxnSpPr>
            <p:spPr>
              <a:xfrm flipV="1">
                <a:off x="2219555" y="3000722"/>
                <a:ext cx="768188" cy="544371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2930543" y="2773192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Ορθογώνιο 84"/>
              <p:cNvSpPr/>
              <p:nvPr/>
            </p:nvSpPr>
            <p:spPr>
              <a:xfrm>
                <a:off x="4406592" y="4465052"/>
                <a:ext cx="477392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Λόγω συμμετρίας, το τμήμα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του αγωγού, που είναι </a:t>
                </a:r>
                <a:r>
                  <a:rPr lang="el-GR" sz="16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αντιδιαμετρικό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του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ds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δημιουργεί στο σημείο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Μαγνητική Επαγωγή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</a:t>
                </a:r>
                <a:r>
                  <a:rPr lang="en-US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κατά μέτρο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4497260" y="5445224"/>
                    <a:ext cx="1658916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f>
                            <m:f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l-GR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97260" y="5445224"/>
                    <a:ext cx="1658916" cy="526106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955510" y="4160113"/>
                    <a:ext cx="17633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acc>
                        </m:oMath>
                      </m:oMathPara>
                    </a14:m>
                    <a:endParaRPr lang="el-GR" b="1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5510" y="4160113"/>
                    <a:ext cx="176330" cy="27699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0690" r="-1724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6" name="Ορθογώνιο 95"/>
            <p:cNvSpPr/>
            <p:nvPr/>
          </p:nvSpPr>
          <p:spPr>
            <a:xfrm>
              <a:off x="2173702" y="3030003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dirty="0"/>
            </a:p>
          </p:txBody>
        </p:sp>
        <p:sp>
          <p:nvSpPr>
            <p:cNvPr id="97" name="Ορθογώνιο 96"/>
            <p:cNvSpPr/>
            <p:nvPr/>
          </p:nvSpPr>
          <p:spPr>
            <a:xfrm>
              <a:off x="3291007" y="5096201"/>
              <a:ext cx="4058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φ</a:t>
              </a:r>
              <a:r>
                <a:rPr lang="el-GR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l-GR" dirty="0"/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2096537" y="2674784"/>
            <a:ext cx="6776473" cy="4105541"/>
            <a:chOff x="2133049" y="2674784"/>
            <a:chExt cx="6776473" cy="4105541"/>
          </a:xfrm>
        </p:grpSpPr>
        <p:grpSp>
          <p:nvGrpSpPr>
            <p:cNvPr id="5" name="Ομάδα 4"/>
            <p:cNvGrpSpPr/>
            <p:nvPr/>
          </p:nvGrpSpPr>
          <p:grpSpPr>
            <a:xfrm>
              <a:off x="2231149" y="2969012"/>
              <a:ext cx="6678373" cy="3811313"/>
              <a:chOff x="2231149" y="2969012"/>
              <a:chExt cx="6678373" cy="3811313"/>
            </a:xfrm>
          </p:grpSpPr>
          <p:sp>
            <p:nvSpPr>
              <p:cNvPr id="92" name="Ορθογώνιο 91"/>
              <p:cNvSpPr/>
              <p:nvPr/>
            </p:nvSpPr>
            <p:spPr>
              <a:xfrm>
                <a:off x="4355976" y="6011996"/>
                <a:ext cx="266290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Με αντίστοιχες συνιστώσες:</a:t>
                </a:r>
                <a:endParaRPr lang="el-G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4450018" y="6438913"/>
                    <a:ext cx="2027606" cy="302455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50018" y="6438913"/>
                    <a:ext cx="2027606" cy="30245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402" r="-901" b="-2200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6913976" y="6467661"/>
                    <a:ext cx="199554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𝛗</m:t>
                                  </m:r>
                                </m:e>
                                <m:sub>
                                  <m:r>
                                    <a:rPr lang="el-GR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b="1" i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3976" y="6467661"/>
                    <a:ext cx="1995546" cy="27699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439" t="-2222" r="-915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5" name="Ορθογώνιο 94"/>
              <p:cNvSpPr/>
              <p:nvPr/>
            </p:nvSpPr>
            <p:spPr>
              <a:xfrm>
                <a:off x="6442917" y="6410993"/>
                <a:ext cx="506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και</a:t>
                </a:r>
                <a:endParaRPr lang="el-GR" dirty="0"/>
              </a:p>
            </p:txBody>
          </p:sp>
          <p:cxnSp>
            <p:nvCxnSpPr>
              <p:cNvPr id="98" name="Ευθύγραμμο βέλος σύνδεσης 97"/>
              <p:cNvCxnSpPr/>
              <p:nvPr/>
            </p:nvCxnSpPr>
            <p:spPr>
              <a:xfrm flipV="1">
                <a:off x="2231149" y="3528153"/>
                <a:ext cx="756006" cy="11812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Ευθύγραμμο βέλος σύνδεσης 98"/>
              <p:cNvCxnSpPr/>
              <p:nvPr/>
            </p:nvCxnSpPr>
            <p:spPr>
              <a:xfrm flipH="1" flipV="1">
                <a:off x="2243077" y="2969012"/>
                <a:ext cx="0" cy="605183"/>
              </a:xfrm>
              <a:prstGeom prst="straightConnector1">
                <a:avLst/>
              </a:prstGeom>
              <a:ln w="31750">
                <a:solidFill>
                  <a:srgbClr val="0070C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2736842" y="3520340"/>
                  <a:ext cx="69653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842" y="3520340"/>
                  <a:ext cx="696536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Ορθογώνιο 100"/>
                <p:cNvSpPr/>
                <p:nvPr/>
              </p:nvSpPr>
              <p:spPr>
                <a:xfrm>
                  <a:off x="2133049" y="2674784"/>
                  <a:ext cx="699742" cy="3611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l-GR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Ορθογώνιο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049" y="2674784"/>
                  <a:ext cx="699742" cy="361125"/>
                </a:xfrm>
                <a:prstGeom prst="rect">
                  <a:avLst/>
                </a:prstGeom>
                <a:blipFill>
                  <a:blip r:embed="rId22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Ομάδα 28"/>
          <p:cNvGrpSpPr/>
          <p:nvPr/>
        </p:nvGrpSpPr>
        <p:grpSpPr>
          <a:xfrm>
            <a:off x="503040" y="1833823"/>
            <a:ext cx="6885375" cy="3866382"/>
            <a:chOff x="539552" y="1833823"/>
            <a:chExt cx="6885375" cy="3866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074915" y="1833823"/>
                  <a:ext cx="135001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𝟗𝟎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4915" y="1833823"/>
                  <a:ext cx="1350012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6335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539552" y="5300095"/>
                  <a:ext cx="402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300095"/>
                  <a:ext cx="40267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Ομάδα 30"/>
          <p:cNvGrpSpPr/>
          <p:nvPr/>
        </p:nvGrpSpPr>
        <p:grpSpPr>
          <a:xfrm>
            <a:off x="1014685" y="3014377"/>
            <a:ext cx="7836291" cy="1382053"/>
            <a:chOff x="1051197" y="3014377"/>
            <a:chExt cx="7836291" cy="1382053"/>
          </a:xfrm>
        </p:grpSpPr>
        <p:grpSp>
          <p:nvGrpSpPr>
            <p:cNvPr id="23" name="Ομάδα 22"/>
            <p:cNvGrpSpPr/>
            <p:nvPr/>
          </p:nvGrpSpPr>
          <p:grpSpPr>
            <a:xfrm>
              <a:off x="1430563" y="3014377"/>
              <a:ext cx="7456925" cy="1382053"/>
              <a:chOff x="1430563" y="3014377"/>
              <a:chExt cx="7456925" cy="1382053"/>
            </a:xfrm>
          </p:grpSpPr>
          <p:cxnSp>
            <p:nvCxnSpPr>
              <p:cNvPr id="82" name="Ευθεία γραμμή σύνδεσης 81"/>
              <p:cNvCxnSpPr/>
              <p:nvPr/>
            </p:nvCxnSpPr>
            <p:spPr>
              <a:xfrm flipV="1">
                <a:off x="1431588" y="3014377"/>
                <a:ext cx="0" cy="504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Ομάδα 19"/>
              <p:cNvGrpSpPr/>
              <p:nvPr/>
            </p:nvGrpSpPr>
            <p:grpSpPr>
              <a:xfrm>
                <a:off x="1430563" y="3539170"/>
                <a:ext cx="7456925" cy="857260"/>
                <a:chOff x="1430563" y="3539170"/>
                <a:chExt cx="7456925" cy="857260"/>
              </a:xfrm>
            </p:grpSpPr>
            <p:cxnSp>
              <p:nvCxnSpPr>
                <p:cNvPr id="83" name="Ευθύγραμμο βέλος σύνδεσης 82"/>
                <p:cNvCxnSpPr/>
                <p:nvPr/>
              </p:nvCxnSpPr>
              <p:spPr>
                <a:xfrm flipH="1" flipV="1">
                  <a:off x="1430563" y="3539170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6891942" y="4083766"/>
                      <a:ext cx="199554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𝛗</m:t>
                                    </m:r>
                                  </m:e>
                                  <m:sub>
                                    <m:r>
                                      <a:rPr lang="el-GR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func>
                          </m:oMath>
                        </m:oMathPara>
                      </a14:m>
                      <a:endParaRPr lang="el-GR" b="1" i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0" name="TextBox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91942" y="4083766"/>
                      <a:ext cx="1995546" cy="276999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 l="-2752" t="-2222" r="-1223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" name="Ορθογώνιο 1"/>
                <p:cNvSpPr/>
                <p:nvPr/>
              </p:nvSpPr>
              <p:spPr>
                <a:xfrm>
                  <a:off x="6420883" y="4027098"/>
                  <a:ext cx="5066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και</a:t>
                  </a:r>
                  <a:endParaRPr lang="el-GR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Ορθογώνιο 101"/>
                <p:cNvSpPr/>
                <p:nvPr/>
              </p:nvSpPr>
              <p:spPr>
                <a:xfrm>
                  <a:off x="1051197" y="3501008"/>
                  <a:ext cx="69653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m:oMathPara>
                  </a14:m>
                  <a:endParaRPr lang="el-GR" sz="1600" dirty="0"/>
                </a:p>
              </p:txBody>
            </p:sp>
          </mc:Choice>
          <mc:Fallback xmlns="">
            <p:sp>
              <p:nvSpPr>
                <p:cNvPr id="102" name="Ορθογώνιο 10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197" y="3501008"/>
                  <a:ext cx="696536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81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/>
      <p:bldP spid="65" grpId="0"/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Ομάδα 95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sp>
          <p:nvSpPr>
            <p:cNvPr id="9" name="Ελεύθερη σχεδίαση 8"/>
            <p:cNvSpPr/>
            <p:nvPr/>
          </p:nvSpPr>
          <p:spPr>
            <a:xfrm>
              <a:off x="671056" y="5276007"/>
              <a:ext cx="216000" cy="459153"/>
            </a:xfrm>
            <a:custGeom>
              <a:avLst/>
              <a:gdLst>
                <a:gd name="connsiteX0" fmla="*/ 55084 w 110168"/>
                <a:gd name="connsiteY0" fmla="*/ 0 h 308472"/>
                <a:gd name="connsiteX1" fmla="*/ 110168 w 110168"/>
                <a:gd name="connsiteY1" fmla="*/ 198304 h 308472"/>
                <a:gd name="connsiteX2" fmla="*/ 0 w 110168"/>
                <a:gd name="connsiteY2" fmla="*/ 308472 h 308472"/>
                <a:gd name="connsiteX3" fmla="*/ 0 w 110168"/>
                <a:gd name="connsiteY3" fmla="*/ 308472 h 308472"/>
                <a:gd name="connsiteX0" fmla="*/ 55084 w 110168"/>
                <a:gd name="connsiteY0" fmla="*/ 0 h 365113"/>
                <a:gd name="connsiteX1" fmla="*/ 110168 w 110168"/>
                <a:gd name="connsiteY1" fmla="*/ 198304 h 365113"/>
                <a:gd name="connsiteX2" fmla="*/ 0 w 110168"/>
                <a:gd name="connsiteY2" fmla="*/ 308472 h 365113"/>
                <a:gd name="connsiteX3" fmla="*/ 16857 w 110168"/>
                <a:gd name="connsiteY3" fmla="*/ 365113 h 365113"/>
                <a:gd name="connsiteX0" fmla="*/ 60703 w 115787"/>
                <a:gd name="connsiteY0" fmla="*/ 0 h 365113"/>
                <a:gd name="connsiteX1" fmla="*/ 115787 w 115787"/>
                <a:gd name="connsiteY1" fmla="*/ 198304 h 365113"/>
                <a:gd name="connsiteX2" fmla="*/ 0 w 115787"/>
                <a:gd name="connsiteY2" fmla="*/ 355673 h 365113"/>
                <a:gd name="connsiteX3" fmla="*/ 22476 w 115787"/>
                <a:gd name="connsiteY3" fmla="*/ 365113 h 365113"/>
                <a:gd name="connsiteX0" fmla="*/ 60703 w 115787"/>
                <a:gd name="connsiteY0" fmla="*/ 0 h 393433"/>
                <a:gd name="connsiteX1" fmla="*/ 115787 w 115787"/>
                <a:gd name="connsiteY1" fmla="*/ 198304 h 393433"/>
                <a:gd name="connsiteX2" fmla="*/ 0 w 115787"/>
                <a:gd name="connsiteY2" fmla="*/ 355673 h 393433"/>
                <a:gd name="connsiteX3" fmla="*/ 33714 w 115787"/>
                <a:gd name="connsiteY3" fmla="*/ 393433 h 393433"/>
                <a:gd name="connsiteX0" fmla="*/ 55084 w 110168"/>
                <a:gd name="connsiteY0" fmla="*/ 0 h 393433"/>
                <a:gd name="connsiteX1" fmla="*/ 110168 w 110168"/>
                <a:gd name="connsiteY1" fmla="*/ 198304 h 393433"/>
                <a:gd name="connsiteX2" fmla="*/ 0 w 110168"/>
                <a:gd name="connsiteY2" fmla="*/ 393432 h 393433"/>
                <a:gd name="connsiteX3" fmla="*/ 28095 w 110168"/>
                <a:gd name="connsiteY3" fmla="*/ 393433 h 39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168" h="393433">
                  <a:moveTo>
                    <a:pt x="55084" y="0"/>
                  </a:moveTo>
                  <a:lnTo>
                    <a:pt x="110168" y="198304"/>
                  </a:lnTo>
                  <a:lnTo>
                    <a:pt x="0" y="393432"/>
                  </a:lnTo>
                  <a:lnTo>
                    <a:pt x="28095" y="39343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14" name="Ομάδα 13"/>
            <p:cNvGrpSpPr/>
            <p:nvPr/>
          </p:nvGrpSpPr>
          <p:grpSpPr>
            <a:xfrm>
              <a:off x="179512" y="2558497"/>
              <a:ext cx="3656799" cy="3896112"/>
              <a:chOff x="179512" y="2558497"/>
              <a:chExt cx="3656799" cy="3896112"/>
            </a:xfrm>
          </p:grpSpPr>
          <p:grpSp>
            <p:nvGrpSpPr>
              <p:cNvPr id="15" name="Ομάδα 14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17" name="Ομάδα 16"/>
                <p:cNvGrpSpPr/>
                <p:nvPr/>
              </p:nvGrpSpPr>
              <p:grpSpPr>
                <a:xfrm>
                  <a:off x="548646" y="2558497"/>
                  <a:ext cx="3287665" cy="3896112"/>
                  <a:chOff x="548646" y="2558497"/>
                  <a:chExt cx="3287665" cy="3896112"/>
                </a:xfrm>
              </p:grpSpPr>
              <p:grpSp>
                <p:nvGrpSpPr>
                  <p:cNvPr id="21" name="Ομάδα 20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cxnSp>
                  <p:nvCxnSpPr>
                    <p:cNvPr id="23" name="Ευθεία γραμμή σύνδεσης 22"/>
                    <p:cNvCxnSpPr/>
                    <p:nvPr/>
                  </p:nvCxnSpPr>
                  <p:spPr>
                    <a:xfrm>
                      <a:off x="611560" y="5438497"/>
                      <a:ext cx="32040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4" name="Ομάδα 23"/>
                    <p:cNvGrpSpPr/>
                    <p:nvPr/>
                  </p:nvGrpSpPr>
                  <p:grpSpPr>
                    <a:xfrm>
                      <a:off x="548646" y="4649112"/>
                      <a:ext cx="3282037" cy="1805497"/>
                      <a:chOff x="548646" y="4649112"/>
                      <a:chExt cx="3282037" cy="1805497"/>
                    </a:xfrm>
                  </p:grpSpPr>
                  <p:grpSp>
                    <p:nvGrpSpPr>
                      <p:cNvPr id="35" name="Ομάδα 34"/>
                      <p:cNvGrpSpPr/>
                      <p:nvPr/>
                    </p:nvGrpSpPr>
                    <p:grpSpPr>
                      <a:xfrm>
                        <a:off x="548646" y="4649112"/>
                        <a:ext cx="3282037" cy="1732216"/>
                        <a:chOff x="763873" y="3814207"/>
                        <a:chExt cx="3282037" cy="1732216"/>
                      </a:xfrm>
                    </p:grpSpPr>
                    <p:sp>
                      <p:nvSpPr>
                        <p:cNvPr id="37" name="Οβάλ 36"/>
                        <p:cNvSpPr/>
                        <p:nvPr/>
                      </p:nvSpPr>
                      <p:spPr>
                        <a:xfrm>
                          <a:off x="805550" y="3814207"/>
                          <a:ext cx="3240360" cy="1620000"/>
                        </a:xfrm>
                        <a:prstGeom prst="ellipse">
                          <a:avLst/>
                        </a:prstGeom>
                        <a:noFill/>
                        <a:ln w="76200">
                          <a:solidFill>
                            <a:schemeClr val="bg2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  <p:sp>
                      <p:nvSpPr>
                        <p:cNvPr id="38" name="Τόξο 37"/>
                        <p:cNvSpPr/>
                        <p:nvPr/>
                      </p:nvSpPr>
                      <p:spPr>
                        <a:xfrm>
                          <a:off x="763873" y="3926423"/>
                          <a:ext cx="3276000" cy="1620000"/>
                        </a:xfrm>
                        <a:prstGeom prst="arc">
                          <a:avLst>
                            <a:gd name="adj1" fmla="val 8038934"/>
                            <a:gd name="adj2" fmla="val 9382616"/>
                          </a:avLst>
                        </a:prstGeom>
                        <a:ln w="19050">
                          <a:solidFill>
                            <a:srgbClr val="FF0000"/>
                          </a:solidFill>
                          <a:headEnd type="triangle" w="med" len="lg"/>
                          <a:tailEnd type="non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6" name="Ορθογώνιο 35"/>
                      <p:cNvSpPr/>
                      <p:nvPr/>
                    </p:nvSpPr>
                    <p:spPr>
                      <a:xfrm>
                        <a:off x="899592" y="6085277"/>
                        <a:ext cx="27443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l-GR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Ι</a:t>
                        </a:r>
                        <a:endParaRPr lang="el-GR" dirty="0"/>
                      </a:p>
                    </p:txBody>
                  </p:sp>
                </p:grpSp>
                <p:grpSp>
                  <p:nvGrpSpPr>
                    <p:cNvPr id="25" name="Ομάδα 24"/>
                    <p:cNvGrpSpPr/>
                    <p:nvPr/>
                  </p:nvGrpSpPr>
                  <p:grpSpPr>
                    <a:xfrm>
                      <a:off x="1940755" y="2558497"/>
                      <a:ext cx="351378" cy="2880000"/>
                      <a:chOff x="1940755" y="2558497"/>
                      <a:chExt cx="351378" cy="2880000"/>
                    </a:xfrm>
                  </p:grpSpPr>
                  <p:cxnSp>
                    <p:nvCxnSpPr>
                      <p:cNvPr id="32" name="Ευθεία γραμμή σύνδεσης 31"/>
                      <p:cNvCxnSpPr/>
                      <p:nvPr/>
                    </p:nvCxnSpPr>
                    <p:spPr>
                      <a:xfrm rot="5400000">
                        <a:off x="767336" y="3998497"/>
                        <a:ext cx="2880000" cy="0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3" name="Ορθογώνιο 32"/>
                      <p:cNvSpPr/>
                      <p:nvPr/>
                    </p:nvSpPr>
                    <p:spPr>
                      <a:xfrm>
                        <a:off x="1940755" y="3563724"/>
                        <a:ext cx="351378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l-GR" b="1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Α</a:t>
                        </a:r>
                        <a:endParaRPr lang="el-GR" dirty="0"/>
                      </a:p>
                    </p:txBody>
                  </p:sp>
                  <p:sp>
                    <p:nvSpPr>
                      <p:cNvPr id="34" name="Οβάλ 33"/>
                      <p:cNvSpPr/>
                      <p:nvPr/>
                    </p:nvSpPr>
                    <p:spPr>
                      <a:xfrm>
                        <a:off x="2172603" y="3505083"/>
                        <a:ext cx="72000" cy="7895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</p:grpSp>
                <p:sp>
                  <p:nvSpPr>
                    <p:cNvPr id="26" name="Τόξο 25"/>
                    <p:cNvSpPr/>
                    <p:nvPr/>
                  </p:nvSpPr>
                  <p:spPr>
                    <a:xfrm>
                      <a:off x="596311" y="4639346"/>
                      <a:ext cx="3240000" cy="1620000"/>
                    </a:xfrm>
                    <a:prstGeom prst="arc">
                      <a:avLst>
                        <a:gd name="adj1" fmla="val 10369789"/>
                        <a:gd name="adj2" fmla="val 11181975"/>
                      </a:avLst>
                    </a:prstGeom>
                    <a:ln w="762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27" name="Ορθογώνιο 26"/>
                    <p:cNvSpPr/>
                    <p:nvPr/>
                  </p:nvSpPr>
                  <p:spPr>
                    <a:xfrm>
                      <a:off x="1331738" y="5372399"/>
                      <a:ext cx="33855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l-GR" dirty="0"/>
                    </a:p>
                  </p:txBody>
                </p:sp>
                <p:cxnSp>
                  <p:nvCxnSpPr>
                    <p:cNvPr id="28" name="Ευθεία γραμμή σύνδεσης 27"/>
                    <p:cNvCxnSpPr/>
                    <p:nvPr/>
                  </p:nvCxnSpPr>
                  <p:spPr>
                    <a:xfrm flipV="1">
                      <a:off x="596311" y="3572221"/>
                      <a:ext cx="1590566" cy="1921573"/>
                    </a:xfrm>
                    <a:prstGeom prst="line">
                      <a:avLst/>
                    </a:prstGeom>
                    <a:ln w="19050">
                      <a:solidFill>
                        <a:schemeClr val="tx1"/>
                      </a:solidFill>
                      <a:tailEnd type="triangle" w="med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" name="Ευθεία γραμμή σύνδεσης 21"/>
                  <p:cNvCxnSpPr/>
                  <p:nvPr/>
                </p:nvCxnSpPr>
                <p:spPr>
                  <a:xfrm>
                    <a:off x="548646" y="5013176"/>
                    <a:ext cx="134922" cy="1072101"/>
                  </a:xfrm>
                  <a:prstGeom prst="line">
                    <a:avLst/>
                  </a:prstGeom>
                  <a:ln w="19050">
                    <a:solidFill>
                      <a:srgbClr val="363636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1299326" y="4169965"/>
                      <a:ext cx="17633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50" name="TextBox 4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299326" y="4169965"/>
                      <a:ext cx="176330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20690" r="-172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179512" y="5362215"/>
                      <a:ext cx="42793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512" y="5362215"/>
                      <a:ext cx="427938" cy="276999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2676" t="-2222" r="-5634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6" name="Ορθογώνιο 15"/>
              <p:cNvSpPr/>
              <p:nvPr/>
            </p:nvSpPr>
            <p:spPr>
              <a:xfrm>
                <a:off x="2166435" y="4176638"/>
                <a:ext cx="31290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el-GR" dirty="0"/>
              </a:p>
            </p:txBody>
          </p:sp>
        </p:grpSp>
        <p:grpSp>
          <p:nvGrpSpPr>
            <p:cNvPr id="41" name="Ομάδα 40"/>
            <p:cNvGrpSpPr/>
            <p:nvPr/>
          </p:nvGrpSpPr>
          <p:grpSpPr>
            <a:xfrm>
              <a:off x="836440" y="5086917"/>
              <a:ext cx="405880" cy="369332"/>
              <a:chOff x="1132103" y="5086917"/>
              <a:chExt cx="405880" cy="369332"/>
            </a:xfrm>
          </p:grpSpPr>
          <p:sp>
            <p:nvSpPr>
              <p:cNvPr id="45" name="Ορθογώνιο 44"/>
              <p:cNvSpPr/>
              <p:nvPr/>
            </p:nvSpPr>
            <p:spPr>
              <a:xfrm>
                <a:off x="1132103" y="5086917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  <p:sp>
            <p:nvSpPr>
              <p:cNvPr id="47" name="Ελεύθερη σχεδίαση 46"/>
              <p:cNvSpPr/>
              <p:nvPr/>
            </p:nvSpPr>
            <p:spPr>
              <a:xfrm>
                <a:off x="1255238" y="5100810"/>
                <a:ext cx="275421" cy="352539"/>
              </a:xfrm>
              <a:custGeom>
                <a:avLst/>
                <a:gdLst>
                  <a:gd name="connsiteX0" fmla="*/ 0 w 275421"/>
                  <a:gd name="connsiteY0" fmla="*/ 0 h 352539"/>
                  <a:gd name="connsiteX1" fmla="*/ 176270 w 275421"/>
                  <a:gd name="connsiteY1" fmla="*/ 77118 h 352539"/>
                  <a:gd name="connsiteX2" fmla="*/ 275421 w 275421"/>
                  <a:gd name="connsiteY2" fmla="*/ 352539 h 352539"/>
                  <a:gd name="connsiteX0" fmla="*/ 0 w 275421"/>
                  <a:gd name="connsiteY0" fmla="*/ 0 h 352539"/>
                  <a:gd name="connsiteX1" fmla="*/ 198303 w 275421"/>
                  <a:gd name="connsiteY1" fmla="*/ 99151 h 352539"/>
                  <a:gd name="connsiteX2" fmla="*/ 275421 w 275421"/>
                  <a:gd name="connsiteY2" fmla="*/ 352539 h 35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421" h="352539">
                    <a:moveTo>
                      <a:pt x="0" y="0"/>
                    </a:moveTo>
                    <a:cubicBezTo>
                      <a:pt x="65183" y="9181"/>
                      <a:pt x="152400" y="40395"/>
                      <a:pt x="198303" y="99151"/>
                    </a:cubicBezTo>
                    <a:cubicBezTo>
                      <a:pt x="244206" y="157907"/>
                      <a:pt x="248797" y="244206"/>
                      <a:pt x="275421" y="35253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53" name="Ομάδα 52"/>
            <p:cNvGrpSpPr/>
            <p:nvPr/>
          </p:nvGrpSpPr>
          <p:grpSpPr>
            <a:xfrm>
              <a:off x="1196414" y="2143857"/>
              <a:ext cx="1944000" cy="1400701"/>
              <a:chOff x="1196414" y="2143857"/>
              <a:chExt cx="1944000" cy="1400701"/>
            </a:xfrm>
          </p:grpSpPr>
          <p:cxnSp>
            <p:nvCxnSpPr>
              <p:cNvPr id="55" name="Ευθεία γραμμή σύνδεσης 54"/>
              <p:cNvCxnSpPr/>
              <p:nvPr/>
            </p:nvCxnSpPr>
            <p:spPr>
              <a:xfrm>
                <a:off x="1196414" y="3534059"/>
                <a:ext cx="1944000" cy="0"/>
              </a:xfrm>
              <a:prstGeom prst="line">
                <a:avLst/>
              </a:prstGeom>
              <a:ln w="12700">
                <a:solidFill>
                  <a:srgbClr val="36363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Ευθεία γραμμή σύνδεσης 55"/>
              <p:cNvCxnSpPr/>
              <p:nvPr/>
            </p:nvCxnSpPr>
            <p:spPr>
              <a:xfrm flipV="1">
                <a:off x="2206753" y="2143857"/>
                <a:ext cx="0" cy="14007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Ευθεία γραμμή σύνδεσης 56"/>
            <p:cNvCxnSpPr/>
            <p:nvPr/>
          </p:nvCxnSpPr>
          <p:spPr>
            <a:xfrm flipH="1" flipV="1">
              <a:off x="2201642" y="3544314"/>
              <a:ext cx="1631020" cy="1941294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Ευθύγραμμο βέλος σύνδεσης 60"/>
            <p:cNvCxnSpPr/>
            <p:nvPr/>
          </p:nvCxnSpPr>
          <p:spPr>
            <a:xfrm flipH="1" flipV="1">
              <a:off x="2156779" y="2967288"/>
              <a:ext cx="16712" cy="60518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4" name="Ομάδα 63"/>
            <p:cNvGrpSpPr/>
            <p:nvPr/>
          </p:nvGrpSpPr>
          <p:grpSpPr>
            <a:xfrm>
              <a:off x="589526" y="4160113"/>
              <a:ext cx="3718171" cy="2102006"/>
              <a:chOff x="589526" y="4160113"/>
              <a:chExt cx="3718171" cy="2102006"/>
            </a:xfrm>
          </p:grpSpPr>
          <p:grpSp>
            <p:nvGrpSpPr>
              <p:cNvPr id="65" name="Ομάδα 64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sp>
              <p:nvSpPr>
                <p:cNvPr id="68" name="Τόξο 67"/>
                <p:cNvSpPr/>
                <p:nvPr/>
              </p:nvSpPr>
              <p:spPr>
                <a:xfrm>
                  <a:off x="589526" y="4642119"/>
                  <a:ext cx="3240000" cy="1620000"/>
                </a:xfrm>
                <a:prstGeom prst="arc">
                  <a:avLst>
                    <a:gd name="adj1" fmla="val 21128063"/>
                    <a:gd name="adj2" fmla="val 290564"/>
                  </a:avLst>
                </a:prstGeom>
                <a:ln w="762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3840903" y="5291916"/>
                  <a:ext cx="4667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ds</a:t>
                  </a:r>
                  <a:r>
                    <a:rPr lang="en-US" b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2955510" y="4160113"/>
                      <a:ext cx="17633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oMath>
                        </m:oMathPara>
                      </a14:m>
                      <a:endParaRPr lang="el-GR" b="1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55510" y="4160113"/>
                      <a:ext cx="176330" cy="276999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0690" r="-172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7" name="Ορθογώνιο 66"/>
              <p:cNvSpPr/>
              <p:nvPr/>
            </p:nvSpPr>
            <p:spPr>
              <a:xfrm>
                <a:off x="3291007" y="5096201"/>
                <a:ext cx="4058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φ</a:t>
                </a:r>
                <a:r>
                  <a:rPr lang="el-GR" b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l-GR" dirty="0"/>
              </a:p>
            </p:txBody>
          </p:sp>
        </p:grpSp>
        <p:grpSp>
          <p:nvGrpSpPr>
            <p:cNvPr id="75" name="Ομάδα 74"/>
            <p:cNvGrpSpPr/>
            <p:nvPr/>
          </p:nvGrpSpPr>
          <p:grpSpPr>
            <a:xfrm>
              <a:off x="2231149" y="2969012"/>
              <a:ext cx="1202229" cy="889882"/>
              <a:chOff x="2231149" y="2969012"/>
              <a:chExt cx="1202229" cy="889882"/>
            </a:xfrm>
          </p:grpSpPr>
          <p:grpSp>
            <p:nvGrpSpPr>
              <p:cNvPr id="76" name="Ομάδα 75"/>
              <p:cNvGrpSpPr/>
              <p:nvPr/>
            </p:nvGrpSpPr>
            <p:grpSpPr>
              <a:xfrm>
                <a:off x="2231149" y="2969012"/>
                <a:ext cx="756006" cy="605183"/>
                <a:chOff x="2231149" y="2969012"/>
                <a:chExt cx="756006" cy="605183"/>
              </a:xfrm>
            </p:grpSpPr>
            <p:cxnSp>
              <p:nvCxnSpPr>
                <p:cNvPr id="83" name="Ευθύγραμμο βέλος σύνδεσης 82"/>
                <p:cNvCxnSpPr/>
                <p:nvPr/>
              </p:nvCxnSpPr>
              <p:spPr>
                <a:xfrm flipV="1">
                  <a:off x="2231149" y="3528153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Ευθύγραμμο βέλος σύνδεσης 83"/>
                <p:cNvCxnSpPr/>
                <p:nvPr/>
              </p:nvCxnSpPr>
              <p:spPr>
                <a:xfrm flipH="1" flipV="1">
                  <a:off x="2243077" y="2969012"/>
                  <a:ext cx="0" cy="605183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Ορθογώνιο 76"/>
                  <p:cNvSpPr/>
                  <p:nvPr/>
                </p:nvSpPr>
                <p:spPr>
                  <a:xfrm>
                    <a:off x="2736842" y="3520340"/>
                    <a:ext cx="69653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l-GR" sz="1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Ορθογώνιο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6842" y="3520340"/>
                    <a:ext cx="696536" cy="33855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Ορθογώνιο 86"/>
                <p:cNvSpPr/>
                <p:nvPr/>
              </p:nvSpPr>
              <p:spPr>
                <a:xfrm>
                  <a:off x="539552" y="5293951"/>
                  <a:ext cx="4026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7" name="Ορθογώνιο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293951"/>
                  <a:ext cx="402674" cy="400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8" name="Ομάδα 87"/>
            <p:cNvGrpSpPr/>
            <p:nvPr/>
          </p:nvGrpSpPr>
          <p:grpSpPr>
            <a:xfrm>
              <a:off x="1051197" y="3501008"/>
              <a:ext cx="1135372" cy="338554"/>
              <a:chOff x="1051197" y="3501008"/>
              <a:chExt cx="1135372" cy="338554"/>
            </a:xfrm>
          </p:grpSpPr>
          <p:cxnSp>
            <p:nvCxnSpPr>
              <p:cNvPr id="93" name="Ευθύγραμμο βέλος σύνδεσης 92"/>
              <p:cNvCxnSpPr/>
              <p:nvPr/>
            </p:nvCxnSpPr>
            <p:spPr>
              <a:xfrm flipH="1" flipV="1">
                <a:off x="1430563" y="3539170"/>
                <a:ext cx="756006" cy="11812"/>
              </a:xfrm>
              <a:prstGeom prst="straightConnector1">
                <a:avLst/>
              </a:prstGeom>
              <a:ln w="3175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Ορθογώνιο 89"/>
                  <p:cNvSpPr/>
                  <p:nvPr/>
                </p:nvSpPr>
                <p:spPr>
                  <a:xfrm>
                    <a:off x="1051197" y="3501008"/>
                    <a:ext cx="696536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oMath>
                      </m:oMathPara>
                    </a14:m>
                    <a:endParaRPr lang="el-GR" sz="1600" dirty="0"/>
                  </a:p>
                </p:txBody>
              </p:sp>
            </mc:Choice>
            <mc:Fallback xmlns="">
              <p:sp>
                <p:nvSpPr>
                  <p:cNvPr id="90" name="Ορθογώνιο 8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1197" y="3501008"/>
                    <a:ext cx="696536" cy="338554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Ορθογώνιο 1"/>
          <p:cNvSpPr/>
          <p:nvPr/>
        </p:nvSpPr>
        <p:spPr>
          <a:xfrm>
            <a:off x="7048374" y="1556792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dirty="0"/>
          </a:p>
        </p:txBody>
      </p:sp>
      <p:grpSp>
        <p:nvGrpSpPr>
          <p:cNvPr id="10" name="Ομάδα 9"/>
          <p:cNvGrpSpPr/>
          <p:nvPr/>
        </p:nvGrpSpPr>
        <p:grpSpPr>
          <a:xfrm>
            <a:off x="2411760" y="1082719"/>
            <a:ext cx="5713111" cy="390628"/>
            <a:chOff x="2411760" y="1082719"/>
            <a:chExt cx="5713111" cy="390628"/>
          </a:xfrm>
        </p:grpSpPr>
        <p:sp>
          <p:nvSpPr>
            <p:cNvPr id="85" name="Ορθογώνιο 84"/>
            <p:cNvSpPr/>
            <p:nvPr/>
          </p:nvSpPr>
          <p:spPr>
            <a:xfrm>
              <a:off x="2411760" y="1082719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3852627" y="1146778"/>
                  <a:ext cx="2027606" cy="302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627" y="1146778"/>
                  <a:ext cx="2027606" cy="302455"/>
                </a:xfrm>
                <a:prstGeom prst="rect">
                  <a:avLst/>
                </a:prstGeom>
                <a:blipFill>
                  <a:blip r:embed="rId24"/>
                  <a:stretch>
                    <a:fillRect l="-2703" r="-901" b="-26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6097265" y="1170892"/>
                  <a:ext cx="2027606" cy="3024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7265" y="1170892"/>
                  <a:ext cx="2027606" cy="302455"/>
                </a:xfrm>
                <a:prstGeom prst="rect">
                  <a:avLst/>
                </a:prstGeom>
                <a:blipFill>
                  <a:blip r:embed="rId25"/>
                  <a:stretch>
                    <a:fillRect l="-2402" r="-901" b="-22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0" name="TextBox 99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Ορθογώνιο 100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" name="Ομάδα 101"/>
          <p:cNvGrpSpPr/>
          <p:nvPr/>
        </p:nvGrpSpPr>
        <p:grpSpPr>
          <a:xfrm>
            <a:off x="8177384" y="1063752"/>
            <a:ext cx="695562" cy="1251657"/>
            <a:chOff x="8213896" y="1116414"/>
            <a:chExt cx="695562" cy="10954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Ορθογώνιο 102"/>
                <p:cNvSpPr/>
                <p:nvPr/>
              </p:nvSpPr>
              <p:spPr>
                <a:xfrm>
                  <a:off x="8399383" y="1494558"/>
                  <a:ext cx="5100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Ορθογώνιο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9383" y="1494558"/>
                  <a:ext cx="510075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Δεξί άγκιστρο 103"/>
            <p:cNvSpPr/>
            <p:nvPr/>
          </p:nvSpPr>
          <p:spPr>
            <a:xfrm>
              <a:off x="8213896" y="1116414"/>
              <a:ext cx="349055" cy="1095493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208690" y="2636912"/>
                <a:ext cx="3323750" cy="526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690" y="2636912"/>
                <a:ext cx="3323750" cy="52610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Ορθογώνιο 105"/>
          <p:cNvSpPr/>
          <p:nvPr/>
        </p:nvSpPr>
        <p:spPr>
          <a:xfrm>
            <a:off x="7209159" y="1988840"/>
            <a:ext cx="8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l-GR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l-GR" dirty="0"/>
          </a:p>
        </p:txBody>
      </p:sp>
      <p:sp>
        <p:nvSpPr>
          <p:cNvPr id="107" name="Ορθογώνιο 106"/>
          <p:cNvSpPr/>
          <p:nvPr/>
        </p:nvSpPr>
        <p:spPr>
          <a:xfrm>
            <a:off x="4319465" y="3429000"/>
            <a:ext cx="47160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Στον άξονα του κυκλικού ρευματοφόρου αγωγού, τα στοιχειώδη τμήματα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δημιουργούν συνολική στοιχειώδη Μαγνητική Επαγωγή:</a:t>
            </a:r>
            <a:endParaRPr lang="el-GR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38044" y="4550172"/>
                <a:ext cx="2348207" cy="302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l-GR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044" y="4550172"/>
                <a:ext cx="2348207" cy="302455"/>
              </a:xfrm>
              <a:prstGeom prst="rect">
                <a:avLst/>
              </a:prstGeom>
              <a:blipFill>
                <a:blip r:embed="rId28"/>
                <a:stretch>
                  <a:fillRect l="-2338" r="-519" b="-26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6909613" y="4474372"/>
                <a:ext cx="1334795" cy="3947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613" y="4474372"/>
                <a:ext cx="1334795" cy="394788"/>
              </a:xfrm>
              <a:prstGeom prst="rect">
                <a:avLst/>
              </a:prstGeom>
              <a:blipFill>
                <a:blip r:embed="rId29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2143396" y="2151034"/>
            <a:ext cx="6222672" cy="3480581"/>
            <a:chOff x="2179908" y="2151034"/>
            <a:chExt cx="6222672" cy="3480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Ορθογώνιο 3"/>
                <p:cNvSpPr/>
                <p:nvPr/>
              </p:nvSpPr>
              <p:spPr>
                <a:xfrm>
                  <a:off x="5688632" y="5013176"/>
                  <a:ext cx="2713948" cy="618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l-G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Ορθογώνιο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8632" y="5013176"/>
                  <a:ext cx="2713948" cy="618439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Ευθύγραμμο βέλος σύνδεσης 111"/>
            <p:cNvCxnSpPr/>
            <p:nvPr/>
          </p:nvCxnSpPr>
          <p:spPr>
            <a:xfrm flipH="1" flipV="1">
              <a:off x="2219555" y="2315409"/>
              <a:ext cx="0" cy="12240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Ορθογώνιο 6"/>
                <p:cNvSpPr/>
                <p:nvPr/>
              </p:nvSpPr>
              <p:spPr>
                <a:xfrm>
                  <a:off x="2179908" y="2151034"/>
                  <a:ext cx="663900" cy="394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Ορθογώνιο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9908" y="2151034"/>
                  <a:ext cx="663900" cy="394788"/>
                </a:xfrm>
                <a:prstGeom prst="rect">
                  <a:avLst/>
                </a:prstGeom>
                <a:blipFill>
                  <a:blip r:embed="rId31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2806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5" grpId="0"/>
      <p:bldP spid="106" grpId="0"/>
      <p:bldP spid="107" grpId="0"/>
      <p:bldP spid="108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Ομάδα 79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grpSp>
          <p:nvGrpSpPr>
            <p:cNvPr id="2" name="Ομάδα 1"/>
            <p:cNvGrpSpPr/>
            <p:nvPr/>
          </p:nvGrpSpPr>
          <p:grpSpPr>
            <a:xfrm>
              <a:off x="179512" y="2143857"/>
              <a:ext cx="4128185" cy="4310752"/>
              <a:chOff x="179512" y="2143857"/>
              <a:chExt cx="4128185" cy="4310752"/>
            </a:xfrm>
          </p:grpSpPr>
          <p:sp>
            <p:nvSpPr>
              <p:cNvPr id="3" name="Ελεύθερη σχεδίαση 2"/>
              <p:cNvSpPr/>
              <p:nvPr/>
            </p:nvSpPr>
            <p:spPr>
              <a:xfrm>
                <a:off x="671056" y="5276007"/>
                <a:ext cx="216000" cy="459153"/>
              </a:xfrm>
              <a:custGeom>
                <a:avLst/>
                <a:gdLst>
                  <a:gd name="connsiteX0" fmla="*/ 55084 w 110168"/>
                  <a:gd name="connsiteY0" fmla="*/ 0 h 308472"/>
                  <a:gd name="connsiteX1" fmla="*/ 110168 w 110168"/>
                  <a:gd name="connsiteY1" fmla="*/ 198304 h 308472"/>
                  <a:gd name="connsiteX2" fmla="*/ 0 w 110168"/>
                  <a:gd name="connsiteY2" fmla="*/ 308472 h 308472"/>
                  <a:gd name="connsiteX3" fmla="*/ 0 w 110168"/>
                  <a:gd name="connsiteY3" fmla="*/ 308472 h 308472"/>
                  <a:gd name="connsiteX0" fmla="*/ 55084 w 110168"/>
                  <a:gd name="connsiteY0" fmla="*/ 0 h 365113"/>
                  <a:gd name="connsiteX1" fmla="*/ 110168 w 110168"/>
                  <a:gd name="connsiteY1" fmla="*/ 198304 h 365113"/>
                  <a:gd name="connsiteX2" fmla="*/ 0 w 110168"/>
                  <a:gd name="connsiteY2" fmla="*/ 308472 h 365113"/>
                  <a:gd name="connsiteX3" fmla="*/ 16857 w 110168"/>
                  <a:gd name="connsiteY3" fmla="*/ 365113 h 365113"/>
                  <a:gd name="connsiteX0" fmla="*/ 60703 w 115787"/>
                  <a:gd name="connsiteY0" fmla="*/ 0 h 365113"/>
                  <a:gd name="connsiteX1" fmla="*/ 115787 w 115787"/>
                  <a:gd name="connsiteY1" fmla="*/ 198304 h 365113"/>
                  <a:gd name="connsiteX2" fmla="*/ 0 w 115787"/>
                  <a:gd name="connsiteY2" fmla="*/ 355673 h 365113"/>
                  <a:gd name="connsiteX3" fmla="*/ 22476 w 115787"/>
                  <a:gd name="connsiteY3" fmla="*/ 365113 h 365113"/>
                  <a:gd name="connsiteX0" fmla="*/ 60703 w 115787"/>
                  <a:gd name="connsiteY0" fmla="*/ 0 h 393433"/>
                  <a:gd name="connsiteX1" fmla="*/ 115787 w 115787"/>
                  <a:gd name="connsiteY1" fmla="*/ 198304 h 393433"/>
                  <a:gd name="connsiteX2" fmla="*/ 0 w 115787"/>
                  <a:gd name="connsiteY2" fmla="*/ 355673 h 393433"/>
                  <a:gd name="connsiteX3" fmla="*/ 33714 w 115787"/>
                  <a:gd name="connsiteY3" fmla="*/ 393433 h 393433"/>
                  <a:gd name="connsiteX0" fmla="*/ 55084 w 110168"/>
                  <a:gd name="connsiteY0" fmla="*/ 0 h 393433"/>
                  <a:gd name="connsiteX1" fmla="*/ 110168 w 110168"/>
                  <a:gd name="connsiteY1" fmla="*/ 198304 h 393433"/>
                  <a:gd name="connsiteX2" fmla="*/ 0 w 110168"/>
                  <a:gd name="connsiteY2" fmla="*/ 393432 h 393433"/>
                  <a:gd name="connsiteX3" fmla="*/ 28095 w 110168"/>
                  <a:gd name="connsiteY3" fmla="*/ 393433 h 39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68" h="393433">
                    <a:moveTo>
                      <a:pt x="55084" y="0"/>
                    </a:moveTo>
                    <a:lnTo>
                      <a:pt x="110168" y="198304"/>
                    </a:lnTo>
                    <a:lnTo>
                      <a:pt x="0" y="393432"/>
                    </a:lnTo>
                    <a:lnTo>
                      <a:pt x="28095" y="39343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4" name="Ομάδα 3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36" name="Ομάδα 35"/>
                <p:cNvGrpSpPr/>
                <p:nvPr/>
              </p:nvGrpSpPr>
              <p:grpSpPr>
                <a:xfrm>
                  <a:off x="179512" y="2558497"/>
                  <a:ext cx="3656799" cy="3896112"/>
                  <a:chOff x="179512" y="2558497"/>
                  <a:chExt cx="3656799" cy="3896112"/>
                </a:xfrm>
              </p:grpSpPr>
              <p:grpSp>
                <p:nvGrpSpPr>
                  <p:cNvPr id="38" name="Ομάδα 37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grpSp>
                  <p:nvGrpSpPr>
                    <p:cNvPr id="42" name="Ομάδα 41"/>
                    <p:cNvGrpSpPr/>
                    <p:nvPr/>
                  </p:nvGrpSpPr>
                  <p:grpSpPr>
                    <a:xfrm>
                      <a:off x="548646" y="2558497"/>
                      <a:ext cx="3287665" cy="3896112"/>
                      <a:chOff x="548646" y="2558497"/>
                      <a:chExt cx="3287665" cy="3896112"/>
                    </a:xfrm>
                  </p:grpSpPr>
                  <p:cxnSp>
                    <p:nvCxnSpPr>
                      <p:cNvPr id="44" name="Ευθεία γραμμή σύνδεσης 43"/>
                      <p:cNvCxnSpPr/>
                      <p:nvPr/>
                    </p:nvCxnSpPr>
                    <p:spPr>
                      <a:xfrm>
                        <a:off x="611560" y="5438497"/>
                        <a:ext cx="32040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45" name="Ομάδα 44"/>
                      <p:cNvGrpSpPr/>
                      <p:nvPr/>
                    </p:nvGrpSpPr>
                    <p:grpSpPr>
                      <a:xfrm>
                        <a:off x="548646" y="4649112"/>
                        <a:ext cx="3282037" cy="1805497"/>
                        <a:chOff x="548646" y="4649112"/>
                        <a:chExt cx="3282037" cy="1805497"/>
                      </a:xfrm>
                    </p:grpSpPr>
                    <p:grpSp>
                      <p:nvGrpSpPr>
                        <p:cNvPr id="56" name="Ομάδα 55"/>
                        <p:cNvGrpSpPr/>
                        <p:nvPr/>
                      </p:nvGrpSpPr>
                      <p:grpSpPr>
                        <a:xfrm>
                          <a:off x="548646" y="4649112"/>
                          <a:ext cx="3282037" cy="1732216"/>
                          <a:chOff x="763873" y="3814207"/>
                          <a:chExt cx="3282037" cy="1732216"/>
                        </a:xfrm>
                      </p:grpSpPr>
                      <p:sp>
                        <p:nvSpPr>
                          <p:cNvPr id="58" name="Οβάλ 57"/>
                          <p:cNvSpPr/>
                          <p:nvPr/>
                        </p:nvSpPr>
                        <p:spPr>
                          <a:xfrm>
                            <a:off x="805550" y="3814207"/>
                            <a:ext cx="3240360" cy="1620000"/>
                          </a:xfrm>
                          <a:prstGeom prst="ellipse">
                            <a:avLst/>
                          </a:prstGeom>
                          <a:noFill/>
                          <a:ln w="76200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59" name="Τόξο 58"/>
                          <p:cNvSpPr/>
                          <p:nvPr/>
                        </p:nvSpPr>
                        <p:spPr>
                          <a:xfrm>
                            <a:off x="763873" y="3926423"/>
                            <a:ext cx="3276000" cy="1620000"/>
                          </a:xfrm>
                          <a:prstGeom prst="arc">
                            <a:avLst>
                              <a:gd name="adj1" fmla="val 8038934"/>
                              <a:gd name="adj2" fmla="val 9382616"/>
                            </a:avLst>
                          </a:prstGeom>
                          <a:ln w="19050">
                            <a:solidFill>
                              <a:srgbClr val="FF0000"/>
                            </a:solidFill>
                            <a:headEnd type="triangle" w="med" len="lg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57" name="Ορθογώνιο 56"/>
                        <p:cNvSpPr/>
                        <p:nvPr/>
                      </p:nvSpPr>
                      <p:spPr>
                        <a:xfrm>
                          <a:off x="899592" y="6085277"/>
                          <a:ext cx="274434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Ι</a:t>
                          </a:r>
                          <a:endParaRPr lang="el-GR" dirty="0"/>
                        </a:p>
                      </p:txBody>
                    </p:sp>
                  </p:grpSp>
                  <p:grpSp>
                    <p:nvGrpSpPr>
                      <p:cNvPr id="46" name="Ομάδα 45"/>
                      <p:cNvGrpSpPr/>
                      <p:nvPr/>
                    </p:nvGrpSpPr>
                    <p:grpSpPr>
                      <a:xfrm>
                        <a:off x="1940755" y="2558497"/>
                        <a:ext cx="351378" cy="2880000"/>
                        <a:chOff x="1940755" y="2558497"/>
                        <a:chExt cx="351378" cy="2880000"/>
                      </a:xfrm>
                    </p:grpSpPr>
                    <p:cxnSp>
                      <p:nvCxnSpPr>
                        <p:cNvPr id="53" name="Ευθεία γραμμή σύνδεσης 52"/>
                        <p:cNvCxnSpPr/>
                        <p:nvPr/>
                      </p:nvCxnSpPr>
                      <p:spPr>
                        <a:xfrm rot="5400000">
                          <a:off x="767336" y="3998497"/>
                          <a:ext cx="2880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54" name="Ορθογώνιο 53"/>
                        <p:cNvSpPr/>
                        <p:nvPr/>
                      </p:nvSpPr>
                      <p:spPr>
                        <a:xfrm>
                          <a:off x="1940755" y="3563724"/>
                          <a:ext cx="351378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el-GR" dirty="0"/>
                        </a:p>
                      </p:txBody>
                    </p:sp>
                    <p:sp>
                      <p:nvSpPr>
                        <p:cNvPr id="55" name="Οβάλ 54"/>
                        <p:cNvSpPr/>
                        <p:nvPr/>
                      </p:nvSpPr>
                      <p:spPr>
                        <a:xfrm>
                          <a:off x="2172603" y="3505083"/>
                          <a:ext cx="72000" cy="789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47" name="Τόξο 46"/>
                      <p:cNvSpPr/>
                      <p:nvPr/>
                    </p:nvSpPr>
                    <p:spPr>
                      <a:xfrm>
                        <a:off x="596311" y="4639346"/>
                        <a:ext cx="3240000" cy="1620000"/>
                      </a:xfrm>
                      <a:prstGeom prst="arc">
                        <a:avLst>
                          <a:gd name="adj1" fmla="val 10369789"/>
                          <a:gd name="adj2" fmla="val 11181975"/>
                        </a:avLst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48" name="Ορθογώνιο 47"/>
                      <p:cNvSpPr/>
                      <p:nvPr/>
                    </p:nvSpPr>
                    <p:spPr>
                      <a:xfrm>
                        <a:off x="1331738" y="5372399"/>
                        <a:ext cx="33855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</a:t>
                        </a:r>
                        <a:endParaRPr lang="el-GR" dirty="0"/>
                      </a:p>
                    </p:txBody>
                  </p:sp>
                  <p:cxnSp>
                    <p:nvCxnSpPr>
                      <p:cNvPr id="49" name="Ευθεία γραμμή σύνδεσης 48"/>
                      <p:cNvCxnSpPr/>
                      <p:nvPr/>
                    </p:nvCxnSpPr>
                    <p:spPr>
                      <a:xfrm flipV="1">
                        <a:off x="596311" y="3572221"/>
                        <a:ext cx="1590566" cy="192157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43" name="Ευθεία γραμμή σύνδεσης 42"/>
                    <p:cNvCxnSpPr/>
                    <p:nvPr/>
                  </p:nvCxnSpPr>
                  <p:spPr>
                    <a:xfrm>
                      <a:off x="548646" y="5013176"/>
                      <a:ext cx="134922" cy="1072101"/>
                    </a:xfrm>
                    <a:prstGeom prst="line">
                      <a:avLst/>
                    </a:prstGeom>
                    <a:ln w="19050">
                      <a:solidFill>
                        <a:srgbClr val="36363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1" name="TextBox 40"/>
                      <p:cNvSpPr txBox="1"/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2676" t="-2222" r="-5634" b="-1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7" name="Ορθογώνιο 36"/>
                <p:cNvSpPr/>
                <p:nvPr/>
              </p:nvSpPr>
              <p:spPr>
                <a:xfrm>
                  <a:off x="2166435" y="4176638"/>
                  <a:ext cx="3129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l-GR" dirty="0"/>
                </a:p>
              </p:txBody>
            </p:sp>
          </p:grpSp>
          <p:grpSp>
            <p:nvGrpSpPr>
              <p:cNvPr id="5" name="Ομάδα 4"/>
              <p:cNvGrpSpPr/>
              <p:nvPr/>
            </p:nvGrpSpPr>
            <p:grpSpPr>
              <a:xfrm>
                <a:off x="836440" y="5086917"/>
                <a:ext cx="405880" cy="369332"/>
                <a:chOff x="1132103" y="5086917"/>
                <a:chExt cx="405880" cy="369332"/>
              </a:xfrm>
            </p:grpSpPr>
            <p:sp>
              <p:nvSpPr>
                <p:cNvPr id="32" name="Ορθογώνιο 31"/>
                <p:cNvSpPr/>
                <p:nvPr/>
              </p:nvSpPr>
              <p:spPr>
                <a:xfrm>
                  <a:off x="1132103" y="5086917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  <p:sp>
              <p:nvSpPr>
                <p:cNvPr id="34" name="Ελεύθερη σχεδίαση 33"/>
                <p:cNvSpPr/>
                <p:nvPr/>
              </p:nvSpPr>
              <p:spPr>
                <a:xfrm>
                  <a:off x="1255238" y="5100810"/>
                  <a:ext cx="275421" cy="352539"/>
                </a:xfrm>
                <a:custGeom>
                  <a:avLst/>
                  <a:gdLst>
                    <a:gd name="connsiteX0" fmla="*/ 0 w 275421"/>
                    <a:gd name="connsiteY0" fmla="*/ 0 h 352539"/>
                    <a:gd name="connsiteX1" fmla="*/ 176270 w 275421"/>
                    <a:gd name="connsiteY1" fmla="*/ 77118 h 352539"/>
                    <a:gd name="connsiteX2" fmla="*/ 275421 w 275421"/>
                    <a:gd name="connsiteY2" fmla="*/ 352539 h 352539"/>
                    <a:gd name="connsiteX0" fmla="*/ 0 w 275421"/>
                    <a:gd name="connsiteY0" fmla="*/ 0 h 352539"/>
                    <a:gd name="connsiteX1" fmla="*/ 198303 w 275421"/>
                    <a:gd name="connsiteY1" fmla="*/ 99151 h 352539"/>
                    <a:gd name="connsiteX2" fmla="*/ 275421 w 275421"/>
                    <a:gd name="connsiteY2" fmla="*/ 352539 h 35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5421" h="352539">
                      <a:moveTo>
                        <a:pt x="0" y="0"/>
                      </a:moveTo>
                      <a:cubicBezTo>
                        <a:pt x="65183" y="9181"/>
                        <a:pt x="152400" y="40395"/>
                        <a:pt x="198303" y="99151"/>
                      </a:cubicBezTo>
                      <a:cubicBezTo>
                        <a:pt x="244206" y="157907"/>
                        <a:pt x="248797" y="244206"/>
                        <a:pt x="275421" y="35253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6" name="Ομάδα 5"/>
              <p:cNvGrpSpPr/>
              <p:nvPr/>
            </p:nvGrpSpPr>
            <p:grpSpPr>
              <a:xfrm>
                <a:off x="1196414" y="2143857"/>
                <a:ext cx="1944000" cy="1400701"/>
                <a:chOff x="1196414" y="2143857"/>
                <a:chExt cx="1944000" cy="1400701"/>
              </a:xfrm>
            </p:grpSpPr>
            <p:cxnSp>
              <p:nvCxnSpPr>
                <p:cNvPr id="30" name="Ευθεία γραμμή σύνδεσης 29"/>
                <p:cNvCxnSpPr/>
                <p:nvPr/>
              </p:nvCxnSpPr>
              <p:spPr>
                <a:xfrm>
                  <a:off x="1196414" y="3534059"/>
                  <a:ext cx="1944000" cy="0"/>
                </a:xfrm>
                <a:prstGeom prst="line">
                  <a:avLst/>
                </a:prstGeom>
                <a:ln w="12700">
                  <a:solidFill>
                    <a:srgbClr val="363636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Ευθεία γραμμή σύνδεσης 30"/>
                <p:cNvCxnSpPr/>
                <p:nvPr/>
              </p:nvCxnSpPr>
              <p:spPr>
                <a:xfrm flipV="1">
                  <a:off x="2206753" y="2143857"/>
                  <a:ext cx="0" cy="140070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Ευθεία γραμμή σύνδεσης 6"/>
              <p:cNvCxnSpPr/>
              <p:nvPr/>
            </p:nvCxnSpPr>
            <p:spPr>
              <a:xfrm flipH="1" flipV="1">
                <a:off x="2201642" y="3544314"/>
                <a:ext cx="1631020" cy="194129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Ομάδα 8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589526" y="4160113"/>
                  <a:ext cx="3718171" cy="2102006"/>
                  <a:chOff x="589526" y="4160113"/>
                  <a:chExt cx="3718171" cy="2102006"/>
                </a:xfrm>
              </p:grpSpPr>
              <p:sp>
                <p:nvSpPr>
                  <p:cNvPr id="23" name="Τόξο 22"/>
                  <p:cNvSpPr/>
                  <p:nvPr/>
                </p:nvSpPr>
                <p:spPr>
                  <a:xfrm>
                    <a:off x="589526" y="4642119"/>
                    <a:ext cx="3240000" cy="1620000"/>
                  </a:xfrm>
                  <a:prstGeom prst="arc">
                    <a:avLst>
                      <a:gd name="adj1" fmla="val 21128063"/>
                      <a:gd name="adj2" fmla="val 290564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3840903" y="5291916"/>
                    <a:ext cx="4667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r>
                      <a:rPr lang="en-US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2" name="Ορθογώνιο 21"/>
                <p:cNvSpPr/>
                <p:nvPr/>
              </p:nvSpPr>
              <p:spPr>
                <a:xfrm>
                  <a:off x="3291007" y="5096201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</p:grpSp>
          <p:grpSp>
            <p:nvGrpSpPr>
              <p:cNvPr id="10" name="Ομάδα 9"/>
              <p:cNvGrpSpPr/>
              <p:nvPr/>
            </p:nvGrpSpPr>
            <p:grpSpPr>
              <a:xfrm>
                <a:off x="2231149" y="3520340"/>
                <a:ext cx="1202229" cy="338554"/>
                <a:chOff x="2231149" y="3520340"/>
                <a:chExt cx="1202229" cy="338554"/>
              </a:xfrm>
            </p:grpSpPr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V="1">
                  <a:off x="2231149" y="3528153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0070C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Ορθογώνιο 15"/>
                    <p:cNvSpPr/>
                    <p:nvPr/>
                  </p:nvSpPr>
                  <p:spPr>
                    <a:xfrm>
                      <a:off x="2736842" y="3520340"/>
                      <a:ext cx="69653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l-GR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16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7" name="Ορθογώνιο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36842" y="3520340"/>
                      <a:ext cx="696536" cy="338554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Ορθογώνιο 10"/>
                  <p:cNvSpPr/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87" name="Ορθογώνιο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2" name="Ομάδα 11"/>
              <p:cNvGrpSpPr/>
              <p:nvPr/>
            </p:nvGrpSpPr>
            <p:grpSpPr>
              <a:xfrm>
                <a:off x="1051197" y="3501008"/>
                <a:ext cx="1135372" cy="338554"/>
                <a:chOff x="1051197" y="3501008"/>
                <a:chExt cx="1135372" cy="338554"/>
              </a:xfrm>
            </p:grpSpPr>
            <p:cxnSp>
              <p:nvCxnSpPr>
                <p:cNvPr id="13" name="Ευθύγραμμο βέλος σύνδεσης 12"/>
                <p:cNvCxnSpPr/>
                <p:nvPr/>
              </p:nvCxnSpPr>
              <p:spPr>
                <a:xfrm flipH="1" flipV="1">
                  <a:off x="1430563" y="3539170"/>
                  <a:ext cx="756006" cy="11812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Ορθογώνιο 13"/>
                    <p:cNvSpPr/>
                    <p:nvPr/>
                  </p:nvSpPr>
                  <p:spPr>
                    <a:xfrm>
                      <a:off x="1051197" y="3501008"/>
                      <a:ext cx="696536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b>
                              <m:sSubPr>
                                <m:ctrlP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  <m:sub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1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1600" dirty="0"/>
                    </a:p>
                  </p:txBody>
                </p:sp>
              </mc:Choice>
              <mc:Fallback xmlns="">
                <p:sp>
                  <p:nvSpPr>
                    <p:cNvPr id="90" name="Ορθογώνιο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1197" y="3501008"/>
                      <a:ext cx="696536" cy="338554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6" name="Ομάδα 75"/>
            <p:cNvGrpSpPr/>
            <p:nvPr/>
          </p:nvGrpSpPr>
          <p:grpSpPr>
            <a:xfrm>
              <a:off x="2179908" y="2151034"/>
              <a:ext cx="663900" cy="1388375"/>
              <a:chOff x="2179908" y="2151034"/>
              <a:chExt cx="663900" cy="1388375"/>
            </a:xfrm>
          </p:grpSpPr>
          <p:cxnSp>
            <p:nvCxnSpPr>
              <p:cNvPr id="78" name="Ευθύγραμμο βέλος σύνδεσης 77"/>
              <p:cNvCxnSpPr/>
              <p:nvPr/>
            </p:nvCxnSpPr>
            <p:spPr>
              <a:xfrm flipH="1" flipV="1">
                <a:off x="2208538" y="2315409"/>
                <a:ext cx="0" cy="1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Ορθογώνιο 78"/>
                  <p:cNvSpPr/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9" name="Ορθογώνιο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1" name="TextBox 80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Ορθογώνιο 81"/>
          <p:cNvSpPr/>
          <p:nvPr/>
        </p:nvSpPr>
        <p:spPr>
          <a:xfrm>
            <a:off x="143000" y="548680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Ορθογώνιο 82"/>
          <p:cNvSpPr/>
          <p:nvPr/>
        </p:nvSpPr>
        <p:spPr>
          <a:xfrm>
            <a:off x="2401559" y="1071702"/>
            <a:ext cx="1413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Αποδείξαμε: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08" name="Ομάδα 107"/>
          <p:cNvGrpSpPr/>
          <p:nvPr/>
        </p:nvGrpSpPr>
        <p:grpSpPr>
          <a:xfrm>
            <a:off x="3852627" y="1141667"/>
            <a:ext cx="4269038" cy="301113"/>
            <a:chOff x="3852627" y="1141667"/>
            <a:chExt cx="4269038" cy="301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3852627" y="1141667"/>
                  <a:ext cx="20244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627" y="1141667"/>
                  <a:ext cx="2024400" cy="276999"/>
                </a:xfrm>
                <a:prstGeom prst="rect">
                  <a:avLst/>
                </a:prstGeom>
                <a:blipFill>
                  <a:blip r:embed="rId25"/>
                  <a:stretch>
                    <a:fillRect l="-2711" r="-1205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6097265" y="1165781"/>
                  <a:ext cx="202440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l-GR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func>
                          <m:func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𝛗</m:t>
                                </m:r>
                              </m:e>
                              <m:sub>
                                <m:r>
                                  <a:rPr lang="el-GR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func>
                      </m:oMath>
                    </m:oMathPara>
                  </a14:m>
                  <a:endParaRPr lang="el-GR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TextBox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7265" y="1165781"/>
                  <a:ext cx="2024400" cy="276999"/>
                </a:xfrm>
                <a:prstGeom prst="rect">
                  <a:avLst/>
                </a:prstGeom>
                <a:blipFill>
                  <a:blip r:embed="rId26"/>
                  <a:stretch>
                    <a:fillRect l="-2410" r="-1205" b="-2391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Ομάδα 103"/>
          <p:cNvGrpSpPr/>
          <p:nvPr/>
        </p:nvGrpSpPr>
        <p:grpSpPr>
          <a:xfrm>
            <a:off x="8105377" y="1268760"/>
            <a:ext cx="673585" cy="581004"/>
            <a:chOff x="8141889" y="1911892"/>
            <a:chExt cx="673585" cy="581004"/>
          </a:xfrm>
        </p:grpSpPr>
        <p:sp>
          <p:nvSpPr>
            <p:cNvPr id="90" name="Δεξί άγκιστρο 89"/>
            <p:cNvSpPr/>
            <p:nvPr/>
          </p:nvSpPr>
          <p:spPr>
            <a:xfrm>
              <a:off x="8141889" y="1911892"/>
              <a:ext cx="318543" cy="581004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Ορθογώνιο 90"/>
                <p:cNvSpPr/>
                <p:nvPr/>
              </p:nvSpPr>
              <p:spPr>
                <a:xfrm>
                  <a:off x="8305399" y="2009924"/>
                  <a:ext cx="510075" cy="421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Ορθογώνιο 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399" y="2009924"/>
                  <a:ext cx="510075" cy="42198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011863" y="2132856"/>
                <a:ext cx="177209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l-GR" sz="20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el-GR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863" y="2132856"/>
                <a:ext cx="1772098" cy="307777"/>
              </a:xfrm>
              <a:prstGeom prst="rect">
                <a:avLst/>
              </a:prstGeom>
              <a:blipFill>
                <a:blip r:embed="rId28"/>
                <a:stretch>
                  <a:fillRect b="-1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Ομάδα 100"/>
          <p:cNvGrpSpPr/>
          <p:nvPr/>
        </p:nvGrpSpPr>
        <p:grpSpPr>
          <a:xfrm>
            <a:off x="1439144" y="2564904"/>
            <a:ext cx="7491293" cy="1117690"/>
            <a:chOff x="1475656" y="2564904"/>
            <a:chExt cx="7491293" cy="1117690"/>
          </a:xfrm>
        </p:grpSpPr>
        <p:sp>
          <p:nvSpPr>
            <p:cNvPr id="92" name="Ορθογώνιο 91"/>
            <p:cNvSpPr/>
            <p:nvPr/>
          </p:nvSpPr>
          <p:spPr>
            <a:xfrm>
              <a:off x="4250917" y="2564904"/>
              <a:ext cx="471603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συνιστώσες 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2x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dB</a:t>
              </a:r>
              <a:r>
                <a:rPr lang="en-US" sz="2000" b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1x</a:t>
              </a:r>
              <a:r>
                <a:rPr lang="el-GR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είναι ίσες και αντίθετες και αλληλοαναιρούνται</a:t>
              </a:r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l-GR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7" name="Ομάδα 96"/>
            <p:cNvGrpSpPr/>
            <p:nvPr/>
          </p:nvGrpSpPr>
          <p:grpSpPr>
            <a:xfrm>
              <a:off x="1475656" y="3386766"/>
              <a:ext cx="288032" cy="295828"/>
              <a:chOff x="467544" y="1391385"/>
              <a:chExt cx="288032" cy="295828"/>
            </a:xfrm>
          </p:grpSpPr>
          <p:cxnSp>
            <p:nvCxnSpPr>
              <p:cNvPr id="95" name="Ευθεία γραμμή σύνδεσης 94"/>
              <p:cNvCxnSpPr/>
              <p:nvPr/>
            </p:nvCxnSpPr>
            <p:spPr>
              <a:xfrm>
                <a:off x="467544" y="1391385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Ευθεία γραμμή σύνδεσης 95"/>
              <p:cNvCxnSpPr/>
              <p:nvPr/>
            </p:nvCxnSpPr>
            <p:spPr>
              <a:xfrm flipH="1">
                <a:off x="467544" y="1412776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Ομάδα 97"/>
            <p:cNvGrpSpPr/>
            <p:nvPr/>
          </p:nvGrpSpPr>
          <p:grpSpPr>
            <a:xfrm>
              <a:off x="2627784" y="3383435"/>
              <a:ext cx="288032" cy="295828"/>
              <a:chOff x="467544" y="1391385"/>
              <a:chExt cx="288032" cy="295828"/>
            </a:xfrm>
          </p:grpSpPr>
          <p:cxnSp>
            <p:nvCxnSpPr>
              <p:cNvPr id="99" name="Ευθεία γραμμή σύνδεσης 98"/>
              <p:cNvCxnSpPr/>
              <p:nvPr/>
            </p:nvCxnSpPr>
            <p:spPr>
              <a:xfrm>
                <a:off x="467544" y="1391385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Ευθεία γραμμή σύνδεσης 99"/>
              <p:cNvCxnSpPr/>
              <p:nvPr/>
            </p:nvCxnSpPr>
            <p:spPr>
              <a:xfrm flipH="1">
                <a:off x="467544" y="1412776"/>
                <a:ext cx="288032" cy="274437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Ορθογώνιο 101"/>
              <p:cNvSpPr/>
              <p:nvPr/>
            </p:nvSpPr>
            <p:spPr>
              <a:xfrm>
                <a:off x="4201422" y="4610761"/>
                <a:ext cx="2603405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2" name="Ορθογώνιο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422" y="4610761"/>
                <a:ext cx="2603405" cy="61843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Ορθογώνιο 102"/>
          <p:cNvSpPr/>
          <p:nvPr/>
        </p:nvSpPr>
        <p:spPr>
          <a:xfrm>
            <a:off x="7011862" y="1573715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l-GR" dirty="0"/>
          </a:p>
        </p:txBody>
      </p:sp>
      <p:sp>
        <p:nvSpPr>
          <p:cNvPr id="105" name="Ορθογώνιο 104"/>
          <p:cNvSpPr/>
          <p:nvPr/>
        </p:nvSpPr>
        <p:spPr>
          <a:xfrm>
            <a:off x="4215395" y="3389511"/>
            <a:ext cx="4823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Τα δυο στοιχειώδη τμήματα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l-G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δημιουργούν Μαγνητική Επαγωγή </a:t>
            </a:r>
            <a:r>
              <a:rPr lang="en-US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sz="20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που είναι παράλληλη με το άξονα του κυκλικού ρευματοφόρου αγωγού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Ορθογώνιο 106"/>
          <p:cNvSpPr/>
          <p:nvPr/>
        </p:nvSpPr>
        <p:spPr>
          <a:xfrm>
            <a:off x="4225422" y="5356373"/>
            <a:ext cx="4810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ολική Μαγνητική Επαγωγή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προκύπτει από το ολοκλήρωμα του </a:t>
            </a:r>
            <a:r>
              <a:rPr lang="en-US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</a:t>
            </a:r>
            <a:r>
              <a:rPr lang="en-US" sz="2400" b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κατά μήκος της μισής περιφέρειας του κυκλικού ρευματοφόρου αγωγού 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(γιατί?):</a:t>
            </a:r>
            <a:endParaRPr lang="el-GR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3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02" grpId="0"/>
      <p:bldP spid="103" grpId="0"/>
      <p:bldP spid="105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Ομάδα 1"/>
          <p:cNvGrpSpPr/>
          <p:nvPr/>
        </p:nvGrpSpPr>
        <p:grpSpPr>
          <a:xfrm>
            <a:off x="143000" y="2143857"/>
            <a:ext cx="4128185" cy="4310752"/>
            <a:chOff x="179512" y="2143857"/>
            <a:chExt cx="4128185" cy="4310752"/>
          </a:xfrm>
        </p:grpSpPr>
        <p:grpSp>
          <p:nvGrpSpPr>
            <p:cNvPr id="3" name="Ομάδα 2"/>
            <p:cNvGrpSpPr/>
            <p:nvPr/>
          </p:nvGrpSpPr>
          <p:grpSpPr>
            <a:xfrm>
              <a:off x="179512" y="2143857"/>
              <a:ext cx="4128185" cy="4310752"/>
              <a:chOff x="179512" y="2143857"/>
              <a:chExt cx="4128185" cy="4310752"/>
            </a:xfrm>
          </p:grpSpPr>
          <p:sp>
            <p:nvSpPr>
              <p:cNvPr id="7" name="Ελεύθερη σχεδίαση 6"/>
              <p:cNvSpPr/>
              <p:nvPr/>
            </p:nvSpPr>
            <p:spPr>
              <a:xfrm>
                <a:off x="671056" y="5276007"/>
                <a:ext cx="216000" cy="459153"/>
              </a:xfrm>
              <a:custGeom>
                <a:avLst/>
                <a:gdLst>
                  <a:gd name="connsiteX0" fmla="*/ 55084 w 110168"/>
                  <a:gd name="connsiteY0" fmla="*/ 0 h 308472"/>
                  <a:gd name="connsiteX1" fmla="*/ 110168 w 110168"/>
                  <a:gd name="connsiteY1" fmla="*/ 198304 h 308472"/>
                  <a:gd name="connsiteX2" fmla="*/ 0 w 110168"/>
                  <a:gd name="connsiteY2" fmla="*/ 308472 h 308472"/>
                  <a:gd name="connsiteX3" fmla="*/ 0 w 110168"/>
                  <a:gd name="connsiteY3" fmla="*/ 308472 h 308472"/>
                  <a:gd name="connsiteX0" fmla="*/ 55084 w 110168"/>
                  <a:gd name="connsiteY0" fmla="*/ 0 h 365113"/>
                  <a:gd name="connsiteX1" fmla="*/ 110168 w 110168"/>
                  <a:gd name="connsiteY1" fmla="*/ 198304 h 365113"/>
                  <a:gd name="connsiteX2" fmla="*/ 0 w 110168"/>
                  <a:gd name="connsiteY2" fmla="*/ 308472 h 365113"/>
                  <a:gd name="connsiteX3" fmla="*/ 16857 w 110168"/>
                  <a:gd name="connsiteY3" fmla="*/ 365113 h 365113"/>
                  <a:gd name="connsiteX0" fmla="*/ 60703 w 115787"/>
                  <a:gd name="connsiteY0" fmla="*/ 0 h 365113"/>
                  <a:gd name="connsiteX1" fmla="*/ 115787 w 115787"/>
                  <a:gd name="connsiteY1" fmla="*/ 198304 h 365113"/>
                  <a:gd name="connsiteX2" fmla="*/ 0 w 115787"/>
                  <a:gd name="connsiteY2" fmla="*/ 355673 h 365113"/>
                  <a:gd name="connsiteX3" fmla="*/ 22476 w 115787"/>
                  <a:gd name="connsiteY3" fmla="*/ 365113 h 365113"/>
                  <a:gd name="connsiteX0" fmla="*/ 60703 w 115787"/>
                  <a:gd name="connsiteY0" fmla="*/ 0 h 393433"/>
                  <a:gd name="connsiteX1" fmla="*/ 115787 w 115787"/>
                  <a:gd name="connsiteY1" fmla="*/ 198304 h 393433"/>
                  <a:gd name="connsiteX2" fmla="*/ 0 w 115787"/>
                  <a:gd name="connsiteY2" fmla="*/ 355673 h 393433"/>
                  <a:gd name="connsiteX3" fmla="*/ 33714 w 115787"/>
                  <a:gd name="connsiteY3" fmla="*/ 393433 h 393433"/>
                  <a:gd name="connsiteX0" fmla="*/ 55084 w 110168"/>
                  <a:gd name="connsiteY0" fmla="*/ 0 h 393433"/>
                  <a:gd name="connsiteX1" fmla="*/ 110168 w 110168"/>
                  <a:gd name="connsiteY1" fmla="*/ 198304 h 393433"/>
                  <a:gd name="connsiteX2" fmla="*/ 0 w 110168"/>
                  <a:gd name="connsiteY2" fmla="*/ 393432 h 393433"/>
                  <a:gd name="connsiteX3" fmla="*/ 28095 w 110168"/>
                  <a:gd name="connsiteY3" fmla="*/ 393433 h 393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168" h="393433">
                    <a:moveTo>
                      <a:pt x="55084" y="0"/>
                    </a:moveTo>
                    <a:lnTo>
                      <a:pt x="110168" y="198304"/>
                    </a:lnTo>
                    <a:lnTo>
                      <a:pt x="0" y="393432"/>
                    </a:lnTo>
                    <a:lnTo>
                      <a:pt x="28095" y="393433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8" name="Ομάδα 7"/>
              <p:cNvGrpSpPr/>
              <p:nvPr/>
            </p:nvGrpSpPr>
            <p:grpSpPr>
              <a:xfrm>
                <a:off x="179512" y="2558497"/>
                <a:ext cx="3656799" cy="3896112"/>
                <a:chOff x="179512" y="2558497"/>
                <a:chExt cx="3656799" cy="3896112"/>
              </a:xfrm>
            </p:grpSpPr>
            <p:grpSp>
              <p:nvGrpSpPr>
                <p:cNvPr id="29" name="Ομάδα 28"/>
                <p:cNvGrpSpPr/>
                <p:nvPr/>
              </p:nvGrpSpPr>
              <p:grpSpPr>
                <a:xfrm>
                  <a:off x="179512" y="2558497"/>
                  <a:ext cx="3656799" cy="3896112"/>
                  <a:chOff x="179512" y="2558497"/>
                  <a:chExt cx="3656799" cy="3896112"/>
                </a:xfrm>
              </p:grpSpPr>
              <p:grpSp>
                <p:nvGrpSpPr>
                  <p:cNvPr id="31" name="Ομάδα 30"/>
                  <p:cNvGrpSpPr/>
                  <p:nvPr/>
                </p:nvGrpSpPr>
                <p:grpSpPr>
                  <a:xfrm>
                    <a:off x="548646" y="2558497"/>
                    <a:ext cx="3287665" cy="3896112"/>
                    <a:chOff x="548646" y="2558497"/>
                    <a:chExt cx="3287665" cy="3896112"/>
                  </a:xfrm>
                </p:grpSpPr>
                <p:grpSp>
                  <p:nvGrpSpPr>
                    <p:cNvPr id="34" name="Ομάδα 33"/>
                    <p:cNvGrpSpPr/>
                    <p:nvPr/>
                  </p:nvGrpSpPr>
                  <p:grpSpPr>
                    <a:xfrm>
                      <a:off x="548646" y="2558497"/>
                      <a:ext cx="3287665" cy="3896112"/>
                      <a:chOff x="548646" y="2558497"/>
                      <a:chExt cx="3287665" cy="3896112"/>
                    </a:xfrm>
                  </p:grpSpPr>
                  <p:cxnSp>
                    <p:nvCxnSpPr>
                      <p:cNvPr id="36" name="Ευθεία γραμμή σύνδεσης 35"/>
                      <p:cNvCxnSpPr/>
                      <p:nvPr/>
                    </p:nvCxnSpPr>
                    <p:spPr>
                      <a:xfrm>
                        <a:off x="611560" y="5438497"/>
                        <a:ext cx="3204000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Ομάδα 36"/>
                      <p:cNvGrpSpPr/>
                      <p:nvPr/>
                    </p:nvGrpSpPr>
                    <p:grpSpPr>
                      <a:xfrm>
                        <a:off x="548646" y="4649112"/>
                        <a:ext cx="3282037" cy="1805497"/>
                        <a:chOff x="548646" y="4649112"/>
                        <a:chExt cx="3282037" cy="1805497"/>
                      </a:xfrm>
                    </p:grpSpPr>
                    <p:grpSp>
                      <p:nvGrpSpPr>
                        <p:cNvPr id="45" name="Ομάδα 44"/>
                        <p:cNvGrpSpPr/>
                        <p:nvPr/>
                      </p:nvGrpSpPr>
                      <p:grpSpPr>
                        <a:xfrm>
                          <a:off x="548646" y="4649112"/>
                          <a:ext cx="3282037" cy="1732216"/>
                          <a:chOff x="763873" y="3814207"/>
                          <a:chExt cx="3282037" cy="1732216"/>
                        </a:xfrm>
                      </p:grpSpPr>
                      <p:sp>
                        <p:nvSpPr>
                          <p:cNvPr id="47" name="Οβάλ 46"/>
                          <p:cNvSpPr/>
                          <p:nvPr/>
                        </p:nvSpPr>
                        <p:spPr>
                          <a:xfrm>
                            <a:off x="805550" y="3814207"/>
                            <a:ext cx="3240360" cy="1620000"/>
                          </a:xfrm>
                          <a:prstGeom prst="ellipse">
                            <a:avLst/>
                          </a:prstGeom>
                          <a:noFill/>
                          <a:ln w="76200">
                            <a:solidFill>
                              <a:schemeClr val="bg2">
                                <a:lumMod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  <p:sp>
                        <p:nvSpPr>
                          <p:cNvPr id="48" name="Τόξο 47"/>
                          <p:cNvSpPr/>
                          <p:nvPr/>
                        </p:nvSpPr>
                        <p:spPr>
                          <a:xfrm>
                            <a:off x="763873" y="3926423"/>
                            <a:ext cx="3276000" cy="1620000"/>
                          </a:xfrm>
                          <a:prstGeom prst="arc">
                            <a:avLst>
                              <a:gd name="adj1" fmla="val 8038934"/>
                              <a:gd name="adj2" fmla="val 9382616"/>
                            </a:avLst>
                          </a:prstGeom>
                          <a:ln w="19050">
                            <a:solidFill>
                              <a:srgbClr val="FF0000"/>
                            </a:solidFill>
                            <a:headEnd type="triangle" w="med" len="lg"/>
                            <a:tailEnd type="non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l-GR"/>
                          </a:p>
                        </p:txBody>
                      </p:sp>
                    </p:grpSp>
                    <p:sp>
                      <p:nvSpPr>
                        <p:cNvPr id="46" name="Ορθογώνιο 45"/>
                        <p:cNvSpPr/>
                        <p:nvPr/>
                      </p:nvSpPr>
                      <p:spPr>
                        <a:xfrm>
                          <a:off x="899592" y="6085277"/>
                          <a:ext cx="274434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i="1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Ι</a:t>
                          </a:r>
                          <a:endParaRPr lang="el-GR" dirty="0"/>
                        </a:p>
                      </p:txBody>
                    </p:sp>
                  </p:grpSp>
                  <p:grpSp>
                    <p:nvGrpSpPr>
                      <p:cNvPr id="38" name="Ομάδα 37"/>
                      <p:cNvGrpSpPr/>
                      <p:nvPr/>
                    </p:nvGrpSpPr>
                    <p:grpSpPr>
                      <a:xfrm>
                        <a:off x="2168902" y="2558497"/>
                        <a:ext cx="351378" cy="2880000"/>
                        <a:chOff x="2168902" y="2558497"/>
                        <a:chExt cx="351378" cy="2880000"/>
                      </a:xfrm>
                    </p:grpSpPr>
                    <p:cxnSp>
                      <p:nvCxnSpPr>
                        <p:cNvPr id="42" name="Ευθεία γραμμή σύνδεσης 41"/>
                        <p:cNvCxnSpPr/>
                        <p:nvPr/>
                      </p:nvCxnSpPr>
                      <p:spPr>
                        <a:xfrm rot="5400000">
                          <a:off x="767336" y="3998497"/>
                          <a:ext cx="2880000" cy="0"/>
                        </a:xfrm>
                        <a:prstGeom prst="line">
                          <a:avLst/>
                        </a:prstGeom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3" name="Ορθογώνιο 42"/>
                        <p:cNvSpPr/>
                        <p:nvPr/>
                      </p:nvSpPr>
                      <p:spPr>
                        <a:xfrm>
                          <a:off x="2168902" y="3284984"/>
                          <a:ext cx="351378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r>
                            <a:rPr lang="el-GR" b="1" dirty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Α</a:t>
                          </a:r>
                          <a:endParaRPr lang="el-GR" dirty="0"/>
                        </a:p>
                      </p:txBody>
                    </p:sp>
                    <p:sp>
                      <p:nvSpPr>
                        <p:cNvPr id="44" name="Οβάλ 43"/>
                        <p:cNvSpPr/>
                        <p:nvPr/>
                      </p:nvSpPr>
                      <p:spPr>
                        <a:xfrm>
                          <a:off x="2172603" y="3505083"/>
                          <a:ext cx="72000" cy="78950"/>
                        </a:xfrm>
                        <a:prstGeom prst="ellipse">
                          <a:avLst/>
                        </a:prstGeom>
                        <a:solidFill>
                          <a:schemeClr val="tx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l-GR"/>
                        </a:p>
                      </p:txBody>
                    </p:sp>
                  </p:grpSp>
                  <p:sp>
                    <p:nvSpPr>
                      <p:cNvPr id="39" name="Τόξο 38"/>
                      <p:cNvSpPr/>
                      <p:nvPr/>
                    </p:nvSpPr>
                    <p:spPr>
                      <a:xfrm>
                        <a:off x="596311" y="4639346"/>
                        <a:ext cx="3240000" cy="1620000"/>
                      </a:xfrm>
                      <a:prstGeom prst="arc">
                        <a:avLst>
                          <a:gd name="adj1" fmla="val 10369789"/>
                          <a:gd name="adj2" fmla="val 11181975"/>
                        </a:avLst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l-GR"/>
                      </a:p>
                    </p:txBody>
                  </p:sp>
                  <p:sp>
                    <p:nvSpPr>
                      <p:cNvPr id="40" name="Ορθογώνιο 39"/>
                      <p:cNvSpPr/>
                      <p:nvPr/>
                    </p:nvSpPr>
                    <p:spPr>
                      <a:xfrm>
                        <a:off x="1331738" y="5372399"/>
                        <a:ext cx="338554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r>
                          <a:rPr lang="en-US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R</a:t>
                        </a:r>
                        <a:endParaRPr lang="el-GR" dirty="0"/>
                      </a:p>
                    </p:txBody>
                  </p:sp>
                  <p:cxnSp>
                    <p:nvCxnSpPr>
                      <p:cNvPr id="41" name="Ευθεία γραμμή σύνδεσης 40"/>
                      <p:cNvCxnSpPr/>
                      <p:nvPr/>
                    </p:nvCxnSpPr>
                    <p:spPr>
                      <a:xfrm flipV="1">
                        <a:off x="596311" y="3561999"/>
                        <a:ext cx="1612292" cy="190976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 w="med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5" name="Ευθεία γραμμή σύνδεσης 34"/>
                    <p:cNvCxnSpPr/>
                    <p:nvPr/>
                  </p:nvCxnSpPr>
                  <p:spPr>
                    <a:xfrm>
                      <a:off x="548646" y="5013176"/>
                      <a:ext cx="134922" cy="1072101"/>
                    </a:xfrm>
                    <a:prstGeom prst="line">
                      <a:avLst/>
                    </a:prstGeom>
                    <a:ln w="19050">
                      <a:solidFill>
                        <a:srgbClr val="363636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2" name="TextBox 31"/>
                      <p:cNvSpPr txBox="1"/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0" name="TextBox 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299326" y="4169965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/>
                      <p:cNvSpPr txBox="1"/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79512" y="5362215"/>
                        <a:ext cx="427938" cy="276999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 l="-12676" t="-2222" r="-5634" b="-1777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30" name="Ορθογώνιο 29"/>
                <p:cNvSpPr/>
                <p:nvPr/>
              </p:nvSpPr>
              <p:spPr>
                <a:xfrm>
                  <a:off x="2166435" y="4176638"/>
                  <a:ext cx="3129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el-GR" dirty="0"/>
                </a:p>
              </p:txBody>
            </p:sp>
          </p:grpSp>
          <p:grpSp>
            <p:nvGrpSpPr>
              <p:cNvPr id="9" name="Ομάδα 8"/>
              <p:cNvGrpSpPr/>
              <p:nvPr/>
            </p:nvGrpSpPr>
            <p:grpSpPr>
              <a:xfrm>
                <a:off x="836440" y="5086917"/>
                <a:ext cx="405880" cy="369332"/>
                <a:chOff x="1132103" y="5086917"/>
                <a:chExt cx="405880" cy="369332"/>
              </a:xfrm>
            </p:grpSpPr>
            <p:sp>
              <p:nvSpPr>
                <p:cNvPr id="27" name="Ορθογώνιο 26"/>
                <p:cNvSpPr/>
                <p:nvPr/>
              </p:nvSpPr>
              <p:spPr>
                <a:xfrm>
                  <a:off x="1132103" y="5086917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  <p:sp>
              <p:nvSpPr>
                <p:cNvPr id="28" name="Ελεύθερη σχεδίαση 27"/>
                <p:cNvSpPr/>
                <p:nvPr/>
              </p:nvSpPr>
              <p:spPr>
                <a:xfrm>
                  <a:off x="1255238" y="5100810"/>
                  <a:ext cx="275421" cy="352539"/>
                </a:xfrm>
                <a:custGeom>
                  <a:avLst/>
                  <a:gdLst>
                    <a:gd name="connsiteX0" fmla="*/ 0 w 275421"/>
                    <a:gd name="connsiteY0" fmla="*/ 0 h 352539"/>
                    <a:gd name="connsiteX1" fmla="*/ 176270 w 275421"/>
                    <a:gd name="connsiteY1" fmla="*/ 77118 h 352539"/>
                    <a:gd name="connsiteX2" fmla="*/ 275421 w 275421"/>
                    <a:gd name="connsiteY2" fmla="*/ 352539 h 352539"/>
                    <a:gd name="connsiteX0" fmla="*/ 0 w 275421"/>
                    <a:gd name="connsiteY0" fmla="*/ 0 h 352539"/>
                    <a:gd name="connsiteX1" fmla="*/ 198303 w 275421"/>
                    <a:gd name="connsiteY1" fmla="*/ 99151 h 352539"/>
                    <a:gd name="connsiteX2" fmla="*/ 275421 w 275421"/>
                    <a:gd name="connsiteY2" fmla="*/ 352539 h 352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75421" h="352539">
                      <a:moveTo>
                        <a:pt x="0" y="0"/>
                      </a:moveTo>
                      <a:cubicBezTo>
                        <a:pt x="65183" y="9181"/>
                        <a:pt x="152400" y="40395"/>
                        <a:pt x="198303" y="99151"/>
                      </a:cubicBezTo>
                      <a:cubicBezTo>
                        <a:pt x="244206" y="157907"/>
                        <a:pt x="248797" y="244206"/>
                        <a:pt x="275421" y="35253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cxnSp>
            <p:nvCxnSpPr>
              <p:cNvPr id="26" name="Ευθεία γραμμή σύνδεσης 25"/>
              <p:cNvCxnSpPr/>
              <p:nvPr/>
            </p:nvCxnSpPr>
            <p:spPr>
              <a:xfrm flipV="1">
                <a:off x="2206753" y="2143857"/>
                <a:ext cx="0" cy="1400701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Ευθεία γραμμή σύνδεσης 10"/>
              <p:cNvCxnSpPr/>
              <p:nvPr/>
            </p:nvCxnSpPr>
            <p:spPr>
              <a:xfrm flipH="1" flipV="1">
                <a:off x="2201642" y="3544314"/>
                <a:ext cx="1631020" cy="1941294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Ομάδα 11"/>
              <p:cNvGrpSpPr/>
              <p:nvPr/>
            </p:nvGrpSpPr>
            <p:grpSpPr>
              <a:xfrm>
                <a:off x="589526" y="4160113"/>
                <a:ext cx="3718171" cy="2102006"/>
                <a:chOff x="589526" y="4160113"/>
                <a:chExt cx="3718171" cy="2102006"/>
              </a:xfrm>
            </p:grpSpPr>
            <p:grpSp>
              <p:nvGrpSpPr>
                <p:cNvPr id="20" name="Ομάδα 19"/>
                <p:cNvGrpSpPr/>
                <p:nvPr/>
              </p:nvGrpSpPr>
              <p:grpSpPr>
                <a:xfrm>
                  <a:off x="589526" y="4160113"/>
                  <a:ext cx="3718171" cy="2102006"/>
                  <a:chOff x="589526" y="4160113"/>
                  <a:chExt cx="3718171" cy="2102006"/>
                </a:xfrm>
              </p:grpSpPr>
              <p:sp>
                <p:nvSpPr>
                  <p:cNvPr id="22" name="Τόξο 21"/>
                  <p:cNvSpPr/>
                  <p:nvPr/>
                </p:nvSpPr>
                <p:spPr>
                  <a:xfrm>
                    <a:off x="589526" y="4642119"/>
                    <a:ext cx="3240000" cy="1620000"/>
                  </a:xfrm>
                  <a:prstGeom prst="arc">
                    <a:avLst>
                      <a:gd name="adj1" fmla="val 21128063"/>
                      <a:gd name="adj2" fmla="val 290564"/>
                    </a:avLst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840903" y="5291916"/>
                    <a:ext cx="4667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ds</a:t>
                    </a:r>
                    <a:r>
                      <a:rPr lang="en-US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l-GR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TextBox 23"/>
                      <p:cNvSpPr txBox="1"/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</m:acc>
                            </m:oMath>
                          </m:oMathPara>
                        </a14:m>
                        <a:endParaRPr lang="el-GR" b="1" dirty="0"/>
                      </a:p>
                    </p:txBody>
                  </p:sp>
                </mc:Choice>
                <mc:Fallback xmlns="">
                  <p:sp>
                    <p:nvSpPr>
                      <p:cNvPr id="74" name="TextBox 7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55510" y="4160113"/>
                        <a:ext cx="176330" cy="276999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20690" r="-172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1" name="Ορθογώνιο 20"/>
                <p:cNvSpPr/>
                <p:nvPr/>
              </p:nvSpPr>
              <p:spPr>
                <a:xfrm>
                  <a:off x="3291007" y="5096201"/>
                  <a:ext cx="40588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φ</a:t>
                  </a:r>
                  <a:r>
                    <a:rPr lang="el-GR" b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l-GR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Ορθογώνιο 13"/>
                  <p:cNvSpPr/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87" name="Ορθογώνιο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9552" y="5293951"/>
                    <a:ext cx="402674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Ομάδα 3"/>
            <p:cNvGrpSpPr/>
            <p:nvPr/>
          </p:nvGrpSpPr>
          <p:grpSpPr>
            <a:xfrm>
              <a:off x="2179908" y="2151034"/>
              <a:ext cx="663900" cy="1388375"/>
              <a:chOff x="2179908" y="2151034"/>
              <a:chExt cx="663900" cy="1388375"/>
            </a:xfrm>
          </p:grpSpPr>
          <p:cxnSp>
            <p:nvCxnSpPr>
              <p:cNvPr id="5" name="Ευθύγραμμο βέλος σύνδεσης 4"/>
              <p:cNvCxnSpPr/>
              <p:nvPr/>
            </p:nvCxnSpPr>
            <p:spPr>
              <a:xfrm flipH="1" flipV="1">
                <a:off x="2208538" y="2315409"/>
                <a:ext cx="0" cy="1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Ορθογώνιο 5"/>
                  <p:cNvSpPr/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6" name="Ορθογώνιο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9908" y="2151034"/>
                    <a:ext cx="663900" cy="394788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1" name="TextBox 70"/>
          <p:cNvSpPr txBox="1"/>
          <p:nvPr/>
        </p:nvSpPr>
        <p:spPr>
          <a:xfrm>
            <a:off x="35496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 από Κυκλικό Ρευματοφόρο Αγωγό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143000" y="476672"/>
            <a:ext cx="8892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Κυκλικός Ρευματοφόρος Αγωγός Ακτίνας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διαρρέεται με ρεύμα έντασης </a:t>
            </a:r>
            <a:r>
              <a:rPr lang="el-G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Ι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0" name="Ομάδα 109"/>
          <p:cNvGrpSpPr/>
          <p:nvPr/>
        </p:nvGrpSpPr>
        <p:grpSpPr>
          <a:xfrm>
            <a:off x="2726103" y="836712"/>
            <a:ext cx="4139941" cy="1115690"/>
            <a:chOff x="2726103" y="996972"/>
            <a:chExt cx="4139941" cy="1115690"/>
          </a:xfrm>
        </p:grpSpPr>
        <p:sp>
          <p:nvSpPr>
            <p:cNvPr id="73" name="Ορθογώνιο 72"/>
            <p:cNvSpPr/>
            <p:nvPr/>
          </p:nvSpPr>
          <p:spPr>
            <a:xfrm>
              <a:off x="2726103" y="1268760"/>
              <a:ext cx="14138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Αποδείξαμε: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grpSp>
          <p:nvGrpSpPr>
            <p:cNvPr id="78" name="Ομάδα 77"/>
            <p:cNvGrpSpPr/>
            <p:nvPr/>
          </p:nvGrpSpPr>
          <p:grpSpPr>
            <a:xfrm>
              <a:off x="4271185" y="996972"/>
              <a:ext cx="2594859" cy="1115690"/>
              <a:chOff x="4121428" y="2939348"/>
              <a:chExt cx="2594859" cy="111569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Ορθογώνιο 74"/>
                  <p:cNvSpPr/>
                  <p:nvPr/>
                </p:nvSpPr>
                <p:spPr>
                  <a:xfrm>
                    <a:off x="4121428" y="3231606"/>
                    <a:ext cx="752064" cy="39478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5" name="Ορθογώνιο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1428" y="3231606"/>
                    <a:ext cx="752064" cy="394788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Ορθογώνιο 75"/>
                  <p:cNvSpPr/>
                  <p:nvPr/>
                </p:nvSpPr>
                <p:spPr>
                  <a:xfrm>
                    <a:off x="4244363" y="2939348"/>
                    <a:ext cx="1407757" cy="11156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limLoc m:val="undOvr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𝛍</m:t>
                                  </m:r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𝛊𝛔𝛈</m:t>
                                  </m:r>
                                </m:e>
                                <m:e>
                                  <m:r>
                                    <a:rPr lang="el-GR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𝛑𝛆𝛒𝛊𝛗𝛆𝛒𝛆𝛊𝛂</m:t>
                                  </m:r>
                                </m:e>
                              </m:eqArr>
                            </m:sub>
                            <m:sup/>
                            <m:e/>
                          </m:nary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6" name="Ορθογώνιο 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4363" y="2939348"/>
                    <a:ext cx="1407757" cy="111569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Ορθογώνιο 76"/>
                  <p:cNvSpPr/>
                  <p:nvPr/>
                </p:nvSpPr>
                <p:spPr>
                  <a:xfrm>
                    <a:off x="4840582" y="3095606"/>
                    <a:ext cx="1875705" cy="6184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l-GR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num>
                            <m:den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den>
                          </m:f>
                          <m:f>
                            <m:f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7" name="Ορθογώνιο 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0582" y="3095606"/>
                    <a:ext cx="1875705" cy="61843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3" name="Ορθογώνιο 82"/>
          <p:cNvSpPr/>
          <p:nvPr/>
        </p:nvSpPr>
        <p:spPr>
          <a:xfrm>
            <a:off x="3419872" y="2060848"/>
            <a:ext cx="367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Ι, μ</a:t>
            </a:r>
            <a:r>
              <a:rPr lang="el-GR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φ</a:t>
            </a:r>
            <a:r>
              <a:rPr lang="el-GR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παραμένουν σταθερά σε όλη τη διαδρομή της ολοκλήρωσης 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(γιατί?)</a:t>
            </a:r>
            <a:r>
              <a:rPr lang="el-GR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4" name="Ομάδα 83"/>
          <p:cNvGrpSpPr/>
          <p:nvPr/>
        </p:nvGrpSpPr>
        <p:grpSpPr>
          <a:xfrm>
            <a:off x="6976588" y="1171946"/>
            <a:ext cx="673585" cy="1512000"/>
            <a:chOff x="8141889" y="1911891"/>
            <a:chExt cx="673585" cy="1512000"/>
          </a:xfrm>
        </p:grpSpPr>
        <p:sp>
          <p:nvSpPr>
            <p:cNvPr id="85" name="Δεξί άγκιστρο 84"/>
            <p:cNvSpPr/>
            <p:nvPr/>
          </p:nvSpPr>
          <p:spPr>
            <a:xfrm>
              <a:off x="8141889" y="1911891"/>
              <a:ext cx="318543" cy="1512000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Ορθογώνιο 85"/>
                <p:cNvSpPr/>
                <p:nvPr/>
              </p:nvSpPr>
              <p:spPr>
                <a:xfrm>
                  <a:off x="8305399" y="2479964"/>
                  <a:ext cx="510075" cy="4219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Ορθογώνιο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5399" y="2479964"/>
                  <a:ext cx="510075" cy="42198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Ομάδα 86"/>
          <p:cNvGrpSpPr/>
          <p:nvPr/>
        </p:nvGrpSpPr>
        <p:grpSpPr>
          <a:xfrm>
            <a:off x="3419872" y="2708920"/>
            <a:ext cx="3174141" cy="1115690"/>
            <a:chOff x="2708004" y="2939348"/>
            <a:chExt cx="3174141" cy="11156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Ορθογώνιο 87"/>
                <p:cNvSpPr/>
                <p:nvPr/>
              </p:nvSpPr>
              <p:spPr>
                <a:xfrm>
                  <a:off x="2708004" y="3146477"/>
                  <a:ext cx="2048766" cy="6108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</m:num>
                          <m:den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l-G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8" name="Ορθογώνιο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8004" y="3146477"/>
                  <a:ext cx="2048766" cy="61087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Ορθογώνιο 88"/>
                <p:cNvSpPr/>
                <p:nvPr/>
              </p:nvSpPr>
              <p:spPr>
                <a:xfrm>
                  <a:off x="4244363" y="2939348"/>
                  <a:ext cx="1407757" cy="11156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24"/>
                                  </m:rP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𝛍</m:t>
                                </m:r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𝛊𝛔𝛈</m:t>
                                </m:r>
                              </m:e>
                              <m:e>
                                <m:r>
                                  <a:rPr lang="el-GR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𝛑𝛆𝛒𝛊𝛗𝛆𝛒𝛆𝛊𝛂</m:t>
                                </m:r>
                              </m:e>
                            </m:eqArr>
                          </m:sub>
                          <m:sup/>
                          <m:e/>
                        </m:nary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89" name="Ορθογώνιο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4363" y="2939348"/>
                  <a:ext cx="1407757" cy="111569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Ορθογώνιο 89"/>
                <p:cNvSpPr/>
                <p:nvPr/>
              </p:nvSpPr>
              <p:spPr>
                <a:xfrm>
                  <a:off x="4900786" y="3240519"/>
                  <a:ext cx="981359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𝒅𝒔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⟹</m:t>
                        </m:r>
                      </m:oMath>
                    </m:oMathPara>
                  </a14:m>
                  <a:endParaRPr lang="el-GR" dirty="0">
                    <a:solidFill>
                      <a:srgbClr val="002060"/>
                    </a:solidFill>
                  </a:endParaRPr>
                </a:p>
                <a:p>
                  <a:endParaRPr lang="el-GR" dirty="0"/>
                </a:p>
              </p:txBody>
            </p:sp>
          </mc:Choice>
          <mc:Fallback xmlns="">
            <p:sp>
              <p:nvSpPr>
                <p:cNvPr id="90" name="Ορθογώνιο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0786" y="3240519"/>
                  <a:ext cx="981359" cy="646331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Ορθογώνιο 90"/>
              <p:cNvSpPr/>
              <p:nvPr/>
            </p:nvSpPr>
            <p:spPr>
              <a:xfrm>
                <a:off x="6496545" y="2865514"/>
                <a:ext cx="2595390" cy="612732"/>
              </a:xfrm>
              <a:prstGeom prst="rect">
                <a:avLst/>
              </a:prstGeom>
              <a:ln w="28575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l-G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1" name="Ορθογώνιο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545" y="2865514"/>
                <a:ext cx="2595390" cy="6127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Ομάδα 101"/>
          <p:cNvGrpSpPr/>
          <p:nvPr/>
        </p:nvGrpSpPr>
        <p:grpSpPr>
          <a:xfrm>
            <a:off x="7186322" y="2855058"/>
            <a:ext cx="1483356" cy="711618"/>
            <a:chOff x="7186322" y="3057943"/>
            <a:chExt cx="1483356" cy="711618"/>
          </a:xfrm>
        </p:grpSpPr>
        <p:cxnSp>
          <p:nvCxnSpPr>
            <p:cNvPr id="93" name="Ευθεία γραμμή σύνδεσης 92"/>
            <p:cNvCxnSpPr/>
            <p:nvPr/>
          </p:nvCxnSpPr>
          <p:spPr>
            <a:xfrm flipH="1">
              <a:off x="7186322" y="3212976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Ευθεία γραμμή σύνδεσης 93"/>
            <p:cNvCxnSpPr/>
            <p:nvPr/>
          </p:nvCxnSpPr>
          <p:spPr>
            <a:xfrm flipH="1">
              <a:off x="7379347" y="3398504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Ευθεία γραμμή σύνδεσης 95"/>
            <p:cNvCxnSpPr/>
            <p:nvPr/>
          </p:nvCxnSpPr>
          <p:spPr>
            <a:xfrm flipH="1">
              <a:off x="8510406" y="3057943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Ομάδα 103"/>
          <p:cNvGrpSpPr/>
          <p:nvPr/>
        </p:nvGrpSpPr>
        <p:grpSpPr>
          <a:xfrm>
            <a:off x="6787736" y="3478246"/>
            <a:ext cx="2032736" cy="1063887"/>
            <a:chOff x="6787736" y="3478246"/>
            <a:chExt cx="2032736" cy="1063887"/>
          </a:xfrm>
        </p:grpSpPr>
        <p:cxnSp>
          <p:nvCxnSpPr>
            <p:cNvPr id="99" name="Ευθύγραμμο βέλος σύνδεσης 98"/>
            <p:cNvCxnSpPr>
              <a:stCxn id="91" idx="2"/>
            </p:cNvCxnSpPr>
            <p:nvPr/>
          </p:nvCxnSpPr>
          <p:spPr>
            <a:xfrm>
              <a:off x="7794240" y="3478246"/>
              <a:ext cx="0" cy="432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Ορθογώνιο 99"/>
                <p:cNvSpPr/>
                <p:nvPr/>
              </p:nvSpPr>
              <p:spPr>
                <a:xfrm>
                  <a:off x="6787736" y="3933056"/>
                  <a:ext cx="2032736" cy="60907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𝑰𝑹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b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l-G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00" name="Ορθογώνιο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7736" y="3933056"/>
                  <a:ext cx="2032736" cy="609077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 w="28575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Ομάδα 102"/>
          <p:cNvGrpSpPr/>
          <p:nvPr/>
        </p:nvGrpSpPr>
        <p:grpSpPr>
          <a:xfrm>
            <a:off x="7562490" y="2860640"/>
            <a:ext cx="1246965" cy="672908"/>
            <a:chOff x="7562490" y="3063525"/>
            <a:chExt cx="1246965" cy="672908"/>
          </a:xfrm>
        </p:grpSpPr>
        <p:cxnSp>
          <p:nvCxnSpPr>
            <p:cNvPr id="95" name="Ευθεία γραμμή σύνδεσης 94"/>
            <p:cNvCxnSpPr/>
            <p:nvPr/>
          </p:nvCxnSpPr>
          <p:spPr>
            <a:xfrm flipH="1">
              <a:off x="7562490" y="3365376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Ευθεία γραμμή σύνδεσης 100"/>
            <p:cNvCxnSpPr/>
            <p:nvPr/>
          </p:nvCxnSpPr>
          <p:spPr>
            <a:xfrm flipH="1">
              <a:off x="8650183" y="3063525"/>
              <a:ext cx="159272" cy="371057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Ορθογώνιο 104"/>
              <p:cNvSpPr/>
              <p:nvPr/>
            </p:nvSpPr>
            <p:spPr>
              <a:xfrm>
                <a:off x="4139952" y="4581128"/>
                <a:ext cx="2226635" cy="734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l-G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𝒉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5" name="Ορθογώνιο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581128"/>
                <a:ext cx="2226635" cy="73475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Ορθογώνιο 105"/>
              <p:cNvSpPr/>
              <p:nvPr/>
            </p:nvSpPr>
            <p:spPr>
              <a:xfrm>
                <a:off x="4756550" y="5537544"/>
                <a:ext cx="157588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6" name="Ορθογώνιο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550" y="5537544"/>
                <a:ext cx="1575881" cy="37555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" name="Ομάδα 110"/>
          <p:cNvGrpSpPr/>
          <p:nvPr/>
        </p:nvGrpSpPr>
        <p:grpSpPr>
          <a:xfrm>
            <a:off x="6252211" y="4552552"/>
            <a:ext cx="2842793" cy="1260032"/>
            <a:chOff x="6252211" y="4725144"/>
            <a:chExt cx="2842793" cy="1260032"/>
          </a:xfrm>
        </p:grpSpPr>
        <p:sp>
          <p:nvSpPr>
            <p:cNvPr id="107" name="Δεξί άγκιστρο 106"/>
            <p:cNvSpPr/>
            <p:nvPr/>
          </p:nvSpPr>
          <p:spPr>
            <a:xfrm>
              <a:off x="6252211" y="5013176"/>
              <a:ext cx="318543" cy="972000"/>
            </a:xfrm>
            <a:prstGeom prst="rightBrace">
              <a:avLst>
                <a:gd name="adj1" fmla="val 19403"/>
                <a:gd name="adj2" fmla="val 5000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08" name="Ευθύγραμμο βέλος σύνδεσης 107"/>
            <p:cNvCxnSpPr/>
            <p:nvPr/>
          </p:nvCxnSpPr>
          <p:spPr>
            <a:xfrm>
              <a:off x="7784420" y="4725144"/>
              <a:ext cx="0" cy="432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Ορθογώνιο 108"/>
                <p:cNvSpPr/>
                <p:nvPr/>
              </p:nvSpPr>
              <p:spPr>
                <a:xfrm>
                  <a:off x="6623878" y="5157192"/>
                  <a:ext cx="2471126" cy="765146"/>
                </a:xfrm>
                <a:prstGeom prst="rect">
                  <a:avLst/>
                </a:prstGeom>
                <a:ln w="38100">
                  <a:solidFill>
                    <a:srgbClr val="00206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l-GR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𝑰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𝑹</m:t>
                                        </m:r>
                                      </m:e>
                                      <m:sup>
                                        <m:r>
                                          <a:rPr lang="en-US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09" name="Ορθογώνιο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878" y="5157192"/>
                  <a:ext cx="2471126" cy="765146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 w="3810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Ορθογώνιο 9"/>
          <p:cNvSpPr/>
          <p:nvPr/>
        </p:nvSpPr>
        <p:spPr>
          <a:xfrm>
            <a:off x="3558797" y="6093296"/>
            <a:ext cx="37363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Μαγνητική Επαγωγή στο Κέντρο του Κυκλικού Αγωγού (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7380312" y="6146847"/>
                <a:ext cx="1284582" cy="666529"/>
              </a:xfrm>
              <a:prstGeom prst="rect">
                <a:avLst/>
              </a:prstGeom>
              <a:ln w="38100">
                <a:solidFill>
                  <a:srgbClr val="00206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6146847"/>
                <a:ext cx="1284582" cy="66652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2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91" grpId="0"/>
      <p:bldP spid="105" grpId="0"/>
      <p:bldP spid="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391901" y="764704"/>
            <a:ext cx="6628626" cy="1184958"/>
            <a:chOff x="391901" y="1184810"/>
            <a:chExt cx="6628626" cy="1184958"/>
          </a:xfrm>
        </p:grpSpPr>
        <p:grpSp>
          <p:nvGrpSpPr>
            <p:cNvPr id="25" name="Ομάδα 24"/>
            <p:cNvGrpSpPr/>
            <p:nvPr/>
          </p:nvGrpSpPr>
          <p:grpSpPr>
            <a:xfrm>
              <a:off x="391901" y="1186299"/>
              <a:ext cx="2617371" cy="1183469"/>
              <a:chOff x="391901" y="1465039"/>
              <a:chExt cx="2617371" cy="1183469"/>
            </a:xfrm>
          </p:grpSpPr>
          <p:grpSp>
            <p:nvGrpSpPr>
              <p:cNvPr id="13" name="Ομάδα 12"/>
              <p:cNvGrpSpPr/>
              <p:nvPr/>
            </p:nvGrpSpPr>
            <p:grpSpPr>
              <a:xfrm>
                <a:off x="391901" y="1555177"/>
                <a:ext cx="2592288" cy="297085"/>
                <a:chOff x="2267744" y="2692690"/>
                <a:chExt cx="2592288" cy="297085"/>
              </a:xfrm>
            </p:grpSpPr>
            <p:sp>
              <p:nvSpPr>
                <p:cNvPr id="9" name="Κύβος 8"/>
                <p:cNvSpPr/>
                <p:nvPr/>
              </p:nvSpPr>
              <p:spPr>
                <a:xfrm>
                  <a:off x="2267744" y="2692690"/>
                  <a:ext cx="1368152" cy="291600"/>
                </a:xfrm>
                <a:prstGeom prst="cube">
                  <a:avLst>
                    <a:gd name="adj" fmla="val 47949"/>
                  </a:avLst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2" name="Κύβος 11"/>
                <p:cNvSpPr/>
                <p:nvPr/>
              </p:nvSpPr>
              <p:spPr>
                <a:xfrm>
                  <a:off x="3491880" y="2698175"/>
                  <a:ext cx="1368152" cy="291600"/>
                </a:xfrm>
                <a:prstGeom prst="cube">
                  <a:avLst>
                    <a:gd name="adj" fmla="val 47949"/>
                  </a:avLst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grpSp>
            <p:nvGrpSpPr>
              <p:cNvPr id="18" name="Ομάδα 17"/>
              <p:cNvGrpSpPr/>
              <p:nvPr/>
            </p:nvGrpSpPr>
            <p:grpSpPr>
              <a:xfrm>
                <a:off x="416984" y="2276872"/>
                <a:ext cx="2592288" cy="371636"/>
                <a:chOff x="2230025" y="3489412"/>
                <a:chExt cx="2701999" cy="914649"/>
              </a:xfrm>
            </p:grpSpPr>
            <p:sp>
              <p:nvSpPr>
                <p:cNvPr id="14" name="Κύλινδρος 13"/>
                <p:cNvSpPr/>
                <p:nvPr/>
              </p:nvSpPr>
              <p:spPr>
                <a:xfrm rot="5400000">
                  <a:off x="2494620" y="3224817"/>
                  <a:ext cx="914400" cy="1443590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grpSp>
              <p:nvGrpSpPr>
                <p:cNvPr id="17" name="Ομάδα 16"/>
                <p:cNvGrpSpPr/>
                <p:nvPr/>
              </p:nvGrpSpPr>
              <p:grpSpPr>
                <a:xfrm>
                  <a:off x="3449493" y="3489661"/>
                  <a:ext cx="1482531" cy="914400"/>
                  <a:chOff x="3441906" y="4530824"/>
                  <a:chExt cx="1482531" cy="914400"/>
                </a:xfrm>
              </p:grpSpPr>
              <p:sp>
                <p:nvSpPr>
                  <p:cNvPr id="15" name="Κύλινδρος 14"/>
                  <p:cNvSpPr/>
                  <p:nvPr/>
                </p:nvSpPr>
                <p:spPr>
                  <a:xfrm rot="5400000">
                    <a:off x="3706501" y="4266229"/>
                    <a:ext cx="914400" cy="1443590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16" name="Οβάλ 15"/>
                  <p:cNvSpPr/>
                  <p:nvPr/>
                </p:nvSpPr>
                <p:spPr>
                  <a:xfrm>
                    <a:off x="4780437" y="4530824"/>
                    <a:ext cx="144000" cy="914400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sp>
            <p:nvSpPr>
              <p:cNvPr id="19" name="TextBox 18"/>
              <p:cNvSpPr txBox="1"/>
              <p:nvPr/>
            </p:nvSpPr>
            <p:spPr>
              <a:xfrm>
                <a:off x="428001" y="146503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31764" y="146503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95536" y="2276872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99299" y="227687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645501" y="1184810"/>
              <a:ext cx="3375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Κάθε μαγνήτης έχει δυο πόλους:</a:t>
              </a:r>
              <a:endParaRPr 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646913" y="1196752"/>
            <a:ext cx="467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Βόρειο Πόλο που συμβολίζεται με το γράμμα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5481" y="1588118"/>
            <a:ext cx="454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Νότιο Πόλο που συμβολίζεται με το γράμμα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266172" y="2697631"/>
            <a:ext cx="7992043" cy="481478"/>
            <a:chOff x="266172" y="2934236"/>
            <a:chExt cx="7992043" cy="481478"/>
          </a:xfrm>
        </p:grpSpPr>
        <p:sp>
          <p:nvSpPr>
            <p:cNvPr id="53" name="TextBox 52"/>
            <p:cNvSpPr txBox="1"/>
            <p:nvPr/>
          </p:nvSpPr>
          <p:spPr>
            <a:xfrm>
              <a:off x="5436096" y="2955722"/>
              <a:ext cx="28221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ετερώνυμοι πόλοι έλκονται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Ομάδα 5"/>
            <p:cNvGrpSpPr/>
            <p:nvPr/>
          </p:nvGrpSpPr>
          <p:grpSpPr>
            <a:xfrm>
              <a:off x="266172" y="2934236"/>
              <a:ext cx="4881892" cy="481478"/>
              <a:chOff x="266172" y="2934236"/>
              <a:chExt cx="4881892" cy="481478"/>
            </a:xfrm>
          </p:grpSpPr>
          <p:grpSp>
            <p:nvGrpSpPr>
              <p:cNvPr id="46" name="Ομάδα 45"/>
              <p:cNvGrpSpPr/>
              <p:nvPr/>
            </p:nvGrpSpPr>
            <p:grpSpPr>
              <a:xfrm>
                <a:off x="266172" y="2936359"/>
                <a:ext cx="1921966" cy="371636"/>
                <a:chOff x="431636" y="4024809"/>
                <a:chExt cx="2584112" cy="371636"/>
              </a:xfrm>
            </p:grpSpPr>
            <p:sp>
              <p:nvSpPr>
                <p:cNvPr id="41" name="Κύλινδρος 40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2" name="Κύλινδρος 41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3" name="Οβάλ 42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431636" y="4024809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2541884" y="4024809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7" name="Ομάδα 46"/>
              <p:cNvGrpSpPr/>
              <p:nvPr/>
            </p:nvGrpSpPr>
            <p:grpSpPr>
              <a:xfrm>
                <a:off x="3226098" y="2934236"/>
                <a:ext cx="1921966" cy="371636"/>
                <a:chOff x="431636" y="4024809"/>
                <a:chExt cx="2584112" cy="371636"/>
              </a:xfrm>
            </p:grpSpPr>
            <p:sp>
              <p:nvSpPr>
                <p:cNvPr id="48" name="Κύλινδρος 47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" name="Κύλινδρος 48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0" name="Οβάλ 49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431636" y="4024809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590421" y="4024809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6" name="Ομάδα 75"/>
              <p:cNvGrpSpPr/>
              <p:nvPr/>
            </p:nvGrpSpPr>
            <p:grpSpPr>
              <a:xfrm>
                <a:off x="2132780" y="3103926"/>
                <a:ext cx="1114766" cy="311788"/>
                <a:chOff x="2132780" y="3382666"/>
                <a:chExt cx="1114766" cy="311788"/>
              </a:xfrm>
            </p:grpSpPr>
            <p:cxnSp>
              <p:nvCxnSpPr>
                <p:cNvPr id="55" name="Ευθύγραμμο βέλος σύνδεσης 54"/>
                <p:cNvCxnSpPr/>
                <p:nvPr/>
              </p:nvCxnSpPr>
              <p:spPr>
                <a:xfrm flipV="1">
                  <a:off x="2132780" y="3406694"/>
                  <a:ext cx="5040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Ευθύγραμμο βέλος σύνδεσης 55"/>
                <p:cNvCxnSpPr/>
                <p:nvPr/>
              </p:nvCxnSpPr>
              <p:spPr>
                <a:xfrm flipH="1" flipV="1">
                  <a:off x="2743546" y="3406422"/>
                  <a:ext cx="50400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2303340" y="3386677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699792" y="3382666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endParaRPr lang="el-GR" sz="14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" name="Ομάδα 2"/>
          <p:cNvGrpSpPr/>
          <p:nvPr/>
        </p:nvGrpSpPr>
        <p:grpSpPr>
          <a:xfrm>
            <a:off x="251520" y="3367189"/>
            <a:ext cx="8276691" cy="493859"/>
            <a:chOff x="251520" y="3603794"/>
            <a:chExt cx="8276691" cy="493859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251520" y="3642720"/>
              <a:ext cx="1921966" cy="371636"/>
              <a:chOff x="431636" y="4024809"/>
              <a:chExt cx="2584112" cy="371636"/>
            </a:xfrm>
          </p:grpSpPr>
          <p:sp>
            <p:nvSpPr>
              <p:cNvPr id="58" name="Κύλινδρος 57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Κύλινδρος 58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Οβάλ 59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Ομάδα 62"/>
            <p:cNvGrpSpPr/>
            <p:nvPr/>
          </p:nvGrpSpPr>
          <p:grpSpPr>
            <a:xfrm>
              <a:off x="3211446" y="3640597"/>
              <a:ext cx="1921966" cy="371636"/>
              <a:chOff x="431636" y="4024809"/>
              <a:chExt cx="2584112" cy="371636"/>
            </a:xfrm>
          </p:grpSpPr>
          <p:sp>
            <p:nvSpPr>
              <p:cNvPr id="64" name="Κύλινδρος 63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" name="Κύλινδρος 64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6" name="Οβάλ 65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551369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5462948" y="3603794"/>
              <a:ext cx="30652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ομώνυμοι πόλοι απωθούνται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Ομάδα 76"/>
            <p:cNvGrpSpPr/>
            <p:nvPr/>
          </p:nvGrpSpPr>
          <p:grpSpPr>
            <a:xfrm>
              <a:off x="1619288" y="3785865"/>
              <a:ext cx="2110810" cy="311788"/>
              <a:chOff x="1619288" y="4064605"/>
              <a:chExt cx="2110810" cy="311788"/>
            </a:xfrm>
          </p:grpSpPr>
          <p:cxnSp>
            <p:nvCxnSpPr>
              <p:cNvPr id="69" name="Ευθύγραμμο βέλος σύνδεσης 68"/>
              <p:cNvCxnSpPr/>
              <p:nvPr/>
            </p:nvCxnSpPr>
            <p:spPr>
              <a:xfrm flipV="1">
                <a:off x="3226098" y="4108117"/>
                <a:ext cx="504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Ευθύγραμμο βέλος σύνδεσης 69"/>
              <p:cNvCxnSpPr/>
              <p:nvPr/>
            </p:nvCxnSpPr>
            <p:spPr>
              <a:xfrm flipH="1" flipV="1">
                <a:off x="1619288" y="4099650"/>
                <a:ext cx="504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1676491" y="4068616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320816" y="4064605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sz="1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Ομάδα 7"/>
          <p:cNvGrpSpPr/>
          <p:nvPr/>
        </p:nvGrpSpPr>
        <p:grpSpPr>
          <a:xfrm>
            <a:off x="251520" y="4581128"/>
            <a:ext cx="8784976" cy="1095962"/>
            <a:chOff x="251520" y="4646586"/>
            <a:chExt cx="8784976" cy="1095962"/>
          </a:xfrm>
        </p:grpSpPr>
        <p:grpSp>
          <p:nvGrpSpPr>
            <p:cNvPr id="95" name="Ομάδα 94"/>
            <p:cNvGrpSpPr/>
            <p:nvPr/>
          </p:nvGrpSpPr>
          <p:grpSpPr>
            <a:xfrm>
              <a:off x="251520" y="5298904"/>
              <a:ext cx="1921966" cy="371636"/>
              <a:chOff x="431636" y="4024809"/>
              <a:chExt cx="2584112" cy="371636"/>
            </a:xfrm>
          </p:grpSpPr>
          <p:sp>
            <p:nvSpPr>
              <p:cNvPr id="96" name="Κύλινδρος 95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7" name="Κύλινδρος 96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8" name="Οβάλ 97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17" name="Εικόνα 1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5776" y="5313923"/>
              <a:ext cx="1762125" cy="428625"/>
            </a:xfrm>
            <a:prstGeom prst="rect">
              <a:avLst/>
            </a:prstGeom>
          </p:spPr>
        </p:pic>
        <p:grpSp>
          <p:nvGrpSpPr>
            <p:cNvPr id="7" name="Ομάδα 6"/>
            <p:cNvGrpSpPr/>
            <p:nvPr/>
          </p:nvGrpSpPr>
          <p:grpSpPr>
            <a:xfrm>
              <a:off x="251520" y="4646586"/>
              <a:ext cx="8784976" cy="870646"/>
              <a:chOff x="251520" y="4646586"/>
              <a:chExt cx="8784976" cy="870646"/>
            </a:xfrm>
          </p:grpSpPr>
          <p:grpSp>
            <p:nvGrpSpPr>
              <p:cNvPr id="101" name="Ομάδα 100"/>
              <p:cNvGrpSpPr/>
              <p:nvPr/>
            </p:nvGrpSpPr>
            <p:grpSpPr>
              <a:xfrm>
                <a:off x="251520" y="4646586"/>
                <a:ext cx="1921966" cy="371636"/>
                <a:chOff x="431636" y="4024809"/>
                <a:chExt cx="2584112" cy="371636"/>
              </a:xfrm>
            </p:grpSpPr>
            <p:sp>
              <p:nvSpPr>
                <p:cNvPr id="102" name="Κύλινδρος 101"/>
                <p:cNvSpPr/>
                <p:nvPr/>
              </p:nvSpPr>
              <p:spPr>
                <a:xfrm rot="5400000">
                  <a:off x="959804" y="3518089"/>
                  <a:ext cx="371535" cy="1384975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3" name="Κύλινδρος 102"/>
                <p:cNvSpPr/>
                <p:nvPr/>
              </p:nvSpPr>
              <p:spPr>
                <a:xfrm rot="5400000">
                  <a:off x="2129757" y="3518190"/>
                  <a:ext cx="371535" cy="1384975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4" name="Οβάλ 103"/>
                <p:cNvSpPr/>
                <p:nvPr/>
              </p:nvSpPr>
              <p:spPr>
                <a:xfrm>
                  <a:off x="2877595" y="4024910"/>
                  <a:ext cx="138153" cy="371535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431636" y="4024809"/>
                  <a:ext cx="38191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551369" y="4024809"/>
                  <a:ext cx="4228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11" name="Εικόνα 1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0018" y="4646586"/>
                <a:ext cx="1762125" cy="428625"/>
              </a:xfrm>
              <a:prstGeom prst="rect">
                <a:avLst/>
              </a:prstGeom>
            </p:spPr>
          </p:pic>
          <p:sp>
            <p:nvSpPr>
              <p:cNvPr id="125" name="TextBox 124"/>
              <p:cNvSpPr txBox="1"/>
              <p:nvPr/>
            </p:nvSpPr>
            <p:spPr>
              <a:xfrm>
                <a:off x="4716016" y="4686235"/>
                <a:ext cx="4320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Οι μαγνήτες έλκουν αντικείμενα τα οποία είναι κατασκευασμένα από κάποια μέταλλα, όπως το σίδηρο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Ομάδα 9"/>
          <p:cNvGrpSpPr/>
          <p:nvPr/>
        </p:nvGrpSpPr>
        <p:grpSpPr>
          <a:xfrm>
            <a:off x="251520" y="6084585"/>
            <a:ext cx="8784976" cy="670412"/>
            <a:chOff x="251520" y="6084585"/>
            <a:chExt cx="8784976" cy="670412"/>
          </a:xfrm>
        </p:grpSpPr>
        <p:pic>
          <p:nvPicPr>
            <p:cNvPr id="3078" name="Picture 6" descr="Fifty (50) cent euro coin. Illustration of a fifty (50) cent euro ..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6093296"/>
              <a:ext cx="648071" cy="66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Ομάδα 118"/>
            <p:cNvGrpSpPr/>
            <p:nvPr/>
          </p:nvGrpSpPr>
          <p:grpSpPr>
            <a:xfrm>
              <a:off x="251520" y="6225716"/>
              <a:ext cx="1921966" cy="371636"/>
              <a:chOff x="431636" y="4024809"/>
              <a:chExt cx="2584112" cy="371636"/>
            </a:xfrm>
          </p:grpSpPr>
          <p:sp>
            <p:nvSpPr>
              <p:cNvPr id="120" name="Κύλινδρος 119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1" name="Κύλινδρος 120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2" name="Οβάλ 121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551369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6" name="TextBox 125"/>
            <p:cNvSpPr txBox="1"/>
            <p:nvPr/>
          </p:nvSpPr>
          <p:spPr>
            <a:xfrm>
              <a:off x="3707904" y="6084585"/>
              <a:ext cx="5328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Τα περισσότερα υλικά, όπως ο χαλκό, το αλουμίνιο, το γυαλί και όλα τα πλαστικά δεν έλκονται από τους μαγνήτες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415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Ομάδα 15"/>
          <p:cNvGrpSpPr/>
          <p:nvPr/>
        </p:nvGrpSpPr>
        <p:grpSpPr>
          <a:xfrm>
            <a:off x="57530" y="836712"/>
            <a:ext cx="8978966" cy="2092717"/>
            <a:chOff x="57530" y="1052736"/>
            <a:chExt cx="8978966" cy="2092717"/>
          </a:xfrm>
        </p:grpSpPr>
        <p:sp>
          <p:nvSpPr>
            <p:cNvPr id="4" name="TextBox 3"/>
            <p:cNvSpPr txBox="1"/>
            <p:nvPr/>
          </p:nvSpPr>
          <p:spPr>
            <a:xfrm>
              <a:off x="3957172" y="1916832"/>
              <a:ext cx="5079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Ένας ελεύθερος ραβδωτός μαγνήτης προσανατολίζεται περίπου στη διεύθυνση Βορρά – Νότου της Γης.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Ομάδα 4"/>
            <p:cNvGrpSpPr/>
            <p:nvPr/>
          </p:nvGrpSpPr>
          <p:grpSpPr>
            <a:xfrm>
              <a:off x="57530" y="1052736"/>
              <a:ext cx="3794390" cy="2092717"/>
              <a:chOff x="-14478" y="4531154"/>
              <a:chExt cx="3794390" cy="2092717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343" y="4653136"/>
                <a:ext cx="3573235" cy="1970735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34809" y="4531154"/>
                <a:ext cx="84510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Βορράς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14478" y="6237312"/>
                <a:ext cx="718466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Νότος</a:t>
                </a:r>
                <a:endParaRPr lang="el-GR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Ομάδα 30"/>
          <p:cNvGrpSpPr/>
          <p:nvPr/>
        </p:nvGrpSpPr>
        <p:grpSpPr>
          <a:xfrm>
            <a:off x="262414" y="3748499"/>
            <a:ext cx="8774082" cy="2344797"/>
            <a:chOff x="262414" y="3501008"/>
            <a:chExt cx="8774082" cy="2344797"/>
          </a:xfrm>
        </p:grpSpPr>
        <p:grpSp>
          <p:nvGrpSpPr>
            <p:cNvPr id="24" name="Ομάδα 23"/>
            <p:cNvGrpSpPr/>
            <p:nvPr/>
          </p:nvGrpSpPr>
          <p:grpSpPr>
            <a:xfrm>
              <a:off x="262414" y="3501008"/>
              <a:ext cx="3694758" cy="2344797"/>
              <a:chOff x="262414" y="3501008"/>
              <a:chExt cx="3694758" cy="2344797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683568" y="3501008"/>
                <a:ext cx="2592288" cy="2344797"/>
                <a:chOff x="827584" y="3748499"/>
                <a:chExt cx="2218917" cy="2056765"/>
              </a:xfrm>
            </p:grpSpPr>
            <p:pic>
              <p:nvPicPr>
                <p:cNvPr id="11" name="Εικόνα 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7584" y="3748499"/>
                  <a:ext cx="2218917" cy="2056765"/>
                </a:xfrm>
                <a:prstGeom prst="rect">
                  <a:avLst/>
                </a:prstGeom>
              </p:spPr>
            </p:pic>
            <p:grpSp>
              <p:nvGrpSpPr>
                <p:cNvPr id="15" name="Ομάδα 14"/>
                <p:cNvGrpSpPr/>
                <p:nvPr/>
              </p:nvGrpSpPr>
              <p:grpSpPr>
                <a:xfrm rot="20271063">
                  <a:off x="1852804" y="4394893"/>
                  <a:ext cx="162000" cy="828000"/>
                  <a:chOff x="5004048" y="3145453"/>
                  <a:chExt cx="216024" cy="1213582"/>
                </a:xfrm>
              </p:grpSpPr>
              <p:sp>
                <p:nvSpPr>
                  <p:cNvPr id="13" name="Ορθογώνιο 12"/>
                  <p:cNvSpPr/>
                  <p:nvPr/>
                </p:nvSpPr>
                <p:spPr>
                  <a:xfrm>
                    <a:off x="5004048" y="3145453"/>
                    <a:ext cx="216024" cy="60304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14" name="Ορθογώνιο 13"/>
                  <p:cNvSpPr/>
                  <p:nvPr/>
                </p:nvSpPr>
                <p:spPr>
                  <a:xfrm>
                    <a:off x="5004048" y="3755989"/>
                    <a:ext cx="216024" cy="603046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</p:grpSp>
          <p:sp>
            <p:nvSpPr>
              <p:cNvPr id="18" name="TextBox 17"/>
              <p:cNvSpPr txBox="1"/>
              <p:nvPr/>
            </p:nvSpPr>
            <p:spPr>
              <a:xfrm>
                <a:off x="2123728" y="3562335"/>
                <a:ext cx="1224000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Γεωγραφικός Βορράς</a:t>
                </a:r>
                <a:endParaRPr lang="el-GR" sz="1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2414" y="3501008"/>
                <a:ext cx="12240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l-GR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Νότιος Μαγνητικός Πόλος</a:t>
                </a:r>
                <a:endParaRPr lang="el-GR" sz="1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55776" y="5085184"/>
                <a:ext cx="122400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Βόρειος Μαγνητικός Πόλος</a:t>
                </a:r>
                <a:endParaRPr lang="el-GR" sz="1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33172" y="4395507"/>
                <a:ext cx="122400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Ισημερινός</a:t>
                </a:r>
                <a:endParaRPr lang="el-GR" sz="14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61815" y="4921423"/>
                <a:ext cx="2339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1680" y="4201343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957172" y="3861048"/>
              <a:ext cx="5079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Γη είναι ένας τεράστιος μαγνήτης με το Νότιο Μαγνητικό Πόλο στην περιοχή του Βόρειου Γεωγραφικού Πόλου και το ΄Βόρειο Μαγνητικό Πόλο στην περιοχή του Νότιου Γεωγραφικού Πόλου.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Ομάδα 32"/>
          <p:cNvGrpSpPr/>
          <p:nvPr/>
        </p:nvGrpSpPr>
        <p:grpSpPr>
          <a:xfrm>
            <a:off x="1151800" y="3881107"/>
            <a:ext cx="7863057" cy="2212189"/>
            <a:chOff x="1151800" y="3633616"/>
            <a:chExt cx="7863057" cy="2212189"/>
          </a:xfrm>
        </p:grpSpPr>
        <p:cxnSp>
          <p:nvCxnSpPr>
            <p:cNvPr id="28" name="Ευθεία γραμμή σύνδεσης 27"/>
            <p:cNvCxnSpPr/>
            <p:nvPr/>
          </p:nvCxnSpPr>
          <p:spPr>
            <a:xfrm>
              <a:off x="1961815" y="3633616"/>
              <a:ext cx="0" cy="22121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>
              <a:off x="1514613" y="3708321"/>
              <a:ext cx="936104" cy="202493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935533" y="5157192"/>
              <a:ext cx="50793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γωνία που σχηματίζουν ο Γεωμαγνητικός Άξονας με τον Άξονα περιστροφής της Γης είναι περίπου 11,4</a:t>
              </a:r>
              <a:r>
                <a:rPr lang="el-GR" sz="16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Τόξο 1"/>
            <p:cNvSpPr/>
            <p:nvPr/>
          </p:nvSpPr>
          <p:spPr>
            <a:xfrm>
              <a:off x="1151800" y="3933056"/>
              <a:ext cx="1620000" cy="1620000"/>
            </a:xfrm>
            <a:prstGeom prst="arc">
              <a:avLst>
                <a:gd name="adj1" fmla="val 3708506"/>
                <a:gd name="adj2" fmla="val 5524016"/>
              </a:avLst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" name="Ορθογώνιο 2"/>
            <p:cNvSpPr/>
            <p:nvPr/>
          </p:nvSpPr>
          <p:spPr>
            <a:xfrm>
              <a:off x="1918786" y="5513566"/>
              <a:ext cx="5482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11,4</a:t>
              </a:r>
              <a:r>
                <a:rPr lang="el-GR" sz="14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</a:t>
              </a:r>
              <a:endParaRPr lang="el-GR" sz="14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1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Ομάδα 11"/>
          <p:cNvGrpSpPr/>
          <p:nvPr/>
        </p:nvGrpSpPr>
        <p:grpSpPr>
          <a:xfrm>
            <a:off x="590112" y="1329172"/>
            <a:ext cx="2613736" cy="371636"/>
            <a:chOff x="395536" y="2276872"/>
            <a:chExt cx="2613736" cy="371636"/>
          </a:xfrm>
        </p:grpSpPr>
        <p:grpSp>
          <p:nvGrpSpPr>
            <p:cNvPr id="14" name="Ομάδα 13"/>
            <p:cNvGrpSpPr/>
            <p:nvPr/>
          </p:nvGrpSpPr>
          <p:grpSpPr>
            <a:xfrm>
              <a:off x="416984" y="2276872"/>
              <a:ext cx="2592288" cy="371636"/>
              <a:chOff x="2230025" y="3489412"/>
              <a:chExt cx="2701999" cy="914649"/>
            </a:xfrm>
          </p:grpSpPr>
          <p:sp>
            <p:nvSpPr>
              <p:cNvPr id="19" name="Κύλινδρος 18"/>
              <p:cNvSpPr/>
              <p:nvPr/>
            </p:nvSpPr>
            <p:spPr>
              <a:xfrm rot="5400000">
                <a:off x="2494620" y="3224817"/>
                <a:ext cx="914400" cy="144359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20" name="Ομάδα 19"/>
              <p:cNvGrpSpPr/>
              <p:nvPr/>
            </p:nvGrpSpPr>
            <p:grpSpPr>
              <a:xfrm>
                <a:off x="3449493" y="3489661"/>
                <a:ext cx="1482531" cy="914400"/>
                <a:chOff x="3441906" y="4530824"/>
                <a:chExt cx="1482531" cy="914400"/>
              </a:xfrm>
            </p:grpSpPr>
            <p:sp>
              <p:nvSpPr>
                <p:cNvPr id="21" name="Κύλινδρος 20"/>
                <p:cNvSpPr/>
                <p:nvPr/>
              </p:nvSpPr>
              <p:spPr>
                <a:xfrm rot="5400000">
                  <a:off x="3706501" y="4266229"/>
                  <a:ext cx="914400" cy="1443590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22" name="Οβάλ 21"/>
                <p:cNvSpPr/>
                <p:nvPr/>
              </p:nvSpPr>
              <p:spPr>
                <a:xfrm>
                  <a:off x="4780437" y="4530824"/>
                  <a:ext cx="144000" cy="914400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395536" y="2276872"/>
              <a:ext cx="3145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9299" y="227687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el-GR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Ομάδα 113"/>
          <p:cNvGrpSpPr/>
          <p:nvPr/>
        </p:nvGrpSpPr>
        <p:grpSpPr>
          <a:xfrm>
            <a:off x="467544" y="1904857"/>
            <a:ext cx="2952328" cy="401449"/>
            <a:chOff x="467544" y="1904857"/>
            <a:chExt cx="2952328" cy="401449"/>
          </a:xfrm>
        </p:grpSpPr>
        <p:grpSp>
          <p:nvGrpSpPr>
            <p:cNvPr id="51" name="Ομάδα 50"/>
            <p:cNvGrpSpPr/>
            <p:nvPr/>
          </p:nvGrpSpPr>
          <p:grpSpPr>
            <a:xfrm>
              <a:off x="1547872" y="1934670"/>
              <a:ext cx="1872000" cy="371636"/>
              <a:chOff x="1259632" y="1977244"/>
              <a:chExt cx="1690245" cy="371636"/>
            </a:xfrm>
          </p:grpSpPr>
          <p:sp>
            <p:nvSpPr>
              <p:cNvPr id="47" name="Κύλινδρος 46"/>
              <p:cNvSpPr/>
              <p:nvPr/>
            </p:nvSpPr>
            <p:spPr>
              <a:xfrm rot="5400000">
                <a:off x="1550028" y="1731112"/>
                <a:ext cx="371536" cy="86400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38" name="Ομάδα 37"/>
              <p:cNvGrpSpPr/>
              <p:nvPr/>
            </p:nvGrpSpPr>
            <p:grpSpPr>
              <a:xfrm>
                <a:off x="1259632" y="1977244"/>
                <a:ext cx="1690245" cy="371624"/>
                <a:chOff x="1270649" y="2276872"/>
                <a:chExt cx="1690245" cy="371624"/>
              </a:xfrm>
            </p:grpSpPr>
            <p:grpSp>
              <p:nvGrpSpPr>
                <p:cNvPr id="43" name="Ομάδα 42"/>
                <p:cNvGrpSpPr/>
                <p:nvPr/>
              </p:nvGrpSpPr>
              <p:grpSpPr>
                <a:xfrm>
                  <a:off x="2096895" y="2276947"/>
                  <a:ext cx="863999" cy="371549"/>
                  <a:chOff x="3973441" y="4530783"/>
                  <a:chExt cx="900564" cy="914441"/>
                </a:xfrm>
              </p:grpSpPr>
              <p:sp>
                <p:nvSpPr>
                  <p:cNvPr id="44" name="Κύλινδρος 43"/>
                  <p:cNvSpPr/>
                  <p:nvPr/>
                </p:nvSpPr>
                <p:spPr>
                  <a:xfrm rot="5400000">
                    <a:off x="3966519" y="4537705"/>
                    <a:ext cx="914408" cy="900564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45" name="Οβάλ 44"/>
                  <p:cNvSpPr/>
                  <p:nvPr/>
                </p:nvSpPr>
                <p:spPr>
                  <a:xfrm>
                    <a:off x="4775713" y="4530822"/>
                    <a:ext cx="93809" cy="914402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1270649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2599299" y="2276872"/>
                  <a:ext cx="28405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54" name="Ομάδα 53"/>
            <p:cNvGrpSpPr/>
            <p:nvPr/>
          </p:nvGrpSpPr>
          <p:grpSpPr>
            <a:xfrm>
              <a:off x="467544" y="1904857"/>
              <a:ext cx="883083" cy="372015"/>
              <a:chOff x="347468" y="1945323"/>
              <a:chExt cx="883083" cy="372015"/>
            </a:xfrm>
          </p:grpSpPr>
          <p:grpSp>
            <p:nvGrpSpPr>
              <p:cNvPr id="50" name="Ομάδα 49"/>
              <p:cNvGrpSpPr/>
              <p:nvPr/>
            </p:nvGrpSpPr>
            <p:grpSpPr>
              <a:xfrm>
                <a:off x="395536" y="1945323"/>
                <a:ext cx="835015" cy="372015"/>
                <a:chOff x="874657" y="2625416"/>
                <a:chExt cx="835015" cy="372015"/>
              </a:xfrm>
            </p:grpSpPr>
            <p:sp>
              <p:nvSpPr>
                <p:cNvPr id="46" name="Κύλινδρος 45"/>
                <p:cNvSpPr/>
                <p:nvPr/>
              </p:nvSpPr>
              <p:spPr>
                <a:xfrm rot="5400000">
                  <a:off x="922889" y="2577184"/>
                  <a:ext cx="371535" cy="468000"/>
                </a:xfrm>
                <a:prstGeom prst="can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8" name="Κύλινδρος 47"/>
                <p:cNvSpPr/>
                <p:nvPr/>
              </p:nvSpPr>
              <p:spPr>
                <a:xfrm rot="5400000">
                  <a:off x="1288835" y="2577664"/>
                  <a:ext cx="371535" cy="468000"/>
                </a:xfrm>
                <a:prstGeom prst="can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49" name="Οβάλ 48"/>
                <p:cNvSpPr/>
                <p:nvPr/>
              </p:nvSpPr>
              <p:spPr>
                <a:xfrm>
                  <a:off x="1619672" y="2625895"/>
                  <a:ext cx="90000" cy="371533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47468" y="1969095"/>
                <a:ext cx="3483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899592" y="1969095"/>
                <a:ext cx="31459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6" name="Ομάδα 115"/>
          <p:cNvGrpSpPr/>
          <p:nvPr/>
        </p:nvGrpSpPr>
        <p:grpSpPr>
          <a:xfrm>
            <a:off x="1403648" y="2564904"/>
            <a:ext cx="2232248" cy="371636"/>
            <a:chOff x="1403648" y="2564904"/>
            <a:chExt cx="2232248" cy="371636"/>
          </a:xfrm>
        </p:grpSpPr>
        <p:grpSp>
          <p:nvGrpSpPr>
            <p:cNvPr id="55" name="Ομάδα 54"/>
            <p:cNvGrpSpPr/>
            <p:nvPr/>
          </p:nvGrpSpPr>
          <p:grpSpPr>
            <a:xfrm>
              <a:off x="2843896" y="2564904"/>
              <a:ext cx="792000" cy="371636"/>
              <a:chOff x="1625889" y="1977244"/>
              <a:chExt cx="1324014" cy="371636"/>
            </a:xfrm>
          </p:grpSpPr>
          <p:sp>
            <p:nvSpPr>
              <p:cNvPr id="56" name="Κύλινδρος 55"/>
              <p:cNvSpPr/>
              <p:nvPr/>
            </p:nvSpPr>
            <p:spPr>
              <a:xfrm rot="5400000">
                <a:off x="1854401" y="1810089"/>
                <a:ext cx="371536" cy="706046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57" name="Ομάδα 56"/>
              <p:cNvGrpSpPr/>
              <p:nvPr/>
            </p:nvGrpSpPr>
            <p:grpSpPr>
              <a:xfrm>
                <a:off x="1625889" y="1977244"/>
                <a:ext cx="1324014" cy="371623"/>
                <a:chOff x="1636906" y="2276872"/>
                <a:chExt cx="1324014" cy="371623"/>
              </a:xfrm>
            </p:grpSpPr>
            <p:grpSp>
              <p:nvGrpSpPr>
                <p:cNvPr id="58" name="Ομάδα 57"/>
                <p:cNvGrpSpPr/>
                <p:nvPr/>
              </p:nvGrpSpPr>
              <p:grpSpPr>
                <a:xfrm>
                  <a:off x="2254874" y="2276939"/>
                  <a:ext cx="706046" cy="371556"/>
                  <a:chOff x="4138079" y="4530765"/>
                  <a:chExt cx="735922" cy="914459"/>
                </a:xfrm>
              </p:grpSpPr>
              <p:sp>
                <p:nvSpPr>
                  <p:cNvPr id="61" name="Κύλινδρος 60"/>
                  <p:cNvSpPr/>
                  <p:nvPr/>
                </p:nvSpPr>
                <p:spPr>
                  <a:xfrm rot="5400000">
                    <a:off x="4048835" y="4620009"/>
                    <a:ext cx="914410" cy="735922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62" name="Οβάλ 61"/>
                  <p:cNvSpPr/>
                  <p:nvPr/>
                </p:nvSpPr>
                <p:spPr>
                  <a:xfrm>
                    <a:off x="4713043" y="4530822"/>
                    <a:ext cx="132254" cy="914402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59" name="TextBox 58"/>
                <p:cNvSpPr txBox="1"/>
                <p:nvPr/>
              </p:nvSpPr>
              <p:spPr>
                <a:xfrm>
                  <a:off x="1636906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416949" y="2276872"/>
                  <a:ext cx="28405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3" name="Ομάδα 62"/>
            <p:cNvGrpSpPr/>
            <p:nvPr/>
          </p:nvGrpSpPr>
          <p:grpSpPr>
            <a:xfrm>
              <a:off x="1403648" y="2564904"/>
              <a:ext cx="1140984" cy="371636"/>
              <a:chOff x="1259632" y="1977244"/>
              <a:chExt cx="1614796" cy="371636"/>
            </a:xfrm>
          </p:grpSpPr>
          <p:sp>
            <p:nvSpPr>
              <p:cNvPr id="64" name="Κύλινδρος 63"/>
              <p:cNvSpPr/>
              <p:nvPr/>
            </p:nvSpPr>
            <p:spPr>
              <a:xfrm rot="5400000">
                <a:off x="1550028" y="1731112"/>
                <a:ext cx="371536" cy="864000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grpSp>
            <p:nvGrpSpPr>
              <p:cNvPr id="65" name="Ομάδα 64"/>
              <p:cNvGrpSpPr/>
              <p:nvPr/>
            </p:nvGrpSpPr>
            <p:grpSpPr>
              <a:xfrm>
                <a:off x="1259632" y="1977244"/>
                <a:ext cx="1614796" cy="371625"/>
                <a:chOff x="1270649" y="2276872"/>
                <a:chExt cx="1614796" cy="371625"/>
              </a:xfrm>
            </p:grpSpPr>
            <p:grpSp>
              <p:nvGrpSpPr>
                <p:cNvPr id="66" name="Ομάδα 65"/>
                <p:cNvGrpSpPr/>
                <p:nvPr/>
              </p:nvGrpSpPr>
              <p:grpSpPr>
                <a:xfrm>
                  <a:off x="2005315" y="2276947"/>
                  <a:ext cx="880130" cy="371550"/>
                  <a:chOff x="3877988" y="4530781"/>
                  <a:chExt cx="917378" cy="914443"/>
                </a:xfrm>
              </p:grpSpPr>
              <p:sp>
                <p:nvSpPr>
                  <p:cNvPr id="69" name="Κύλινδρος 68"/>
                  <p:cNvSpPr/>
                  <p:nvPr/>
                </p:nvSpPr>
                <p:spPr>
                  <a:xfrm rot="5400000">
                    <a:off x="3871065" y="4537704"/>
                    <a:ext cx="914409" cy="900564"/>
                  </a:xfrm>
                  <a:prstGeom prst="can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  <p:sp>
                <p:nvSpPr>
                  <p:cNvPr id="70" name="Οβάλ 69"/>
                  <p:cNvSpPr/>
                  <p:nvPr/>
                </p:nvSpPr>
                <p:spPr>
                  <a:xfrm>
                    <a:off x="4659428" y="4530823"/>
                    <a:ext cx="135938" cy="914401"/>
                  </a:xfrm>
                  <a:prstGeom prst="ellips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l-GR"/>
                  </a:p>
                </p:txBody>
              </p:sp>
            </p:grpSp>
            <p:sp>
              <p:nvSpPr>
                <p:cNvPr id="67" name="TextBox 66"/>
                <p:cNvSpPr txBox="1"/>
                <p:nvPr/>
              </p:nvSpPr>
              <p:spPr>
                <a:xfrm>
                  <a:off x="1270649" y="2276872"/>
                  <a:ext cx="31451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2372999" y="2276872"/>
                  <a:ext cx="28405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el-GR" sz="1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13" name="Ομάδα 112"/>
          <p:cNvGrpSpPr/>
          <p:nvPr/>
        </p:nvGrpSpPr>
        <p:grpSpPr>
          <a:xfrm>
            <a:off x="1414665" y="1196752"/>
            <a:ext cx="7632004" cy="856797"/>
            <a:chOff x="1414665" y="1196752"/>
            <a:chExt cx="7632004" cy="856797"/>
          </a:xfrm>
        </p:grpSpPr>
        <p:cxnSp>
          <p:nvCxnSpPr>
            <p:cNvPr id="72" name="Ευθεία γραμμή σύνδεσης 71"/>
            <p:cNvCxnSpPr/>
            <p:nvPr/>
          </p:nvCxnSpPr>
          <p:spPr>
            <a:xfrm>
              <a:off x="1414665" y="1196752"/>
              <a:ext cx="0" cy="68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3967345" y="1222552"/>
              <a:ext cx="5079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Κόβοντας το ραβδωτό μαγνήτη σε δυο τεμάχια, παίρνουμε δυο ασθενέστερους μαγνήτες με Βόρειο και Νότιο Πόλο ο κάθε ένας από αυτούς.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Ομάδα 114"/>
          <p:cNvGrpSpPr/>
          <p:nvPr/>
        </p:nvGrpSpPr>
        <p:grpSpPr>
          <a:xfrm>
            <a:off x="2710809" y="1844824"/>
            <a:ext cx="6325687" cy="1398349"/>
            <a:chOff x="2710809" y="1844824"/>
            <a:chExt cx="6325687" cy="1398349"/>
          </a:xfrm>
        </p:grpSpPr>
        <p:cxnSp>
          <p:nvCxnSpPr>
            <p:cNvPr id="73" name="Ευθεία γραμμή σύνδεσης 72"/>
            <p:cNvCxnSpPr/>
            <p:nvPr/>
          </p:nvCxnSpPr>
          <p:spPr>
            <a:xfrm>
              <a:off x="2710809" y="1844824"/>
              <a:ext cx="0" cy="684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3957172" y="2165955"/>
              <a:ext cx="507932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Δεν έχει σημασία πόσο μικρά κόβουμε τα επί μέρους τμήματα του κύριου μαγνήτη. Τα </a:t>
              </a:r>
              <a:r>
                <a:rPr lang="el-GR" sz="16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προκύπτοντα</a:t>
              </a:r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μικροσκοπικά τμήματα είναι πλήρεις αλλά πολύ ασθενείς μαγνήτες με Βόριο και Νότιο Πόλο.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Ομάδα 116"/>
          <p:cNvGrpSpPr/>
          <p:nvPr/>
        </p:nvGrpSpPr>
        <p:grpSpPr>
          <a:xfrm>
            <a:off x="445562" y="3935179"/>
            <a:ext cx="8590414" cy="1014138"/>
            <a:chOff x="445562" y="3935179"/>
            <a:chExt cx="8590414" cy="1014138"/>
          </a:xfrm>
        </p:grpSpPr>
        <p:sp>
          <p:nvSpPr>
            <p:cNvPr id="84" name="Οβάλ 83"/>
            <p:cNvSpPr/>
            <p:nvPr/>
          </p:nvSpPr>
          <p:spPr>
            <a:xfrm>
              <a:off x="2771800" y="4066055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grpSp>
          <p:nvGrpSpPr>
            <p:cNvPr id="91" name="Ομάδα 90"/>
            <p:cNvGrpSpPr/>
            <p:nvPr/>
          </p:nvGrpSpPr>
          <p:grpSpPr>
            <a:xfrm>
              <a:off x="482196" y="3935179"/>
              <a:ext cx="1921966" cy="371636"/>
              <a:chOff x="431636" y="4024809"/>
              <a:chExt cx="2584112" cy="371636"/>
            </a:xfrm>
          </p:grpSpPr>
          <p:sp>
            <p:nvSpPr>
              <p:cNvPr id="92" name="Κύλινδρος 91"/>
              <p:cNvSpPr/>
              <p:nvPr/>
            </p:nvSpPr>
            <p:spPr>
              <a:xfrm rot="5400000">
                <a:off x="959804" y="3518089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3" name="Κύλινδρος 92"/>
              <p:cNvSpPr/>
              <p:nvPr/>
            </p:nvSpPr>
            <p:spPr>
              <a:xfrm rot="5400000">
                <a:off x="2129757" y="3518190"/>
                <a:ext cx="371535" cy="1384975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4" name="Οβάλ 93"/>
              <p:cNvSpPr/>
              <p:nvPr/>
            </p:nvSpPr>
            <p:spPr>
              <a:xfrm>
                <a:off x="2877595" y="4024910"/>
                <a:ext cx="138153" cy="371535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31636" y="4024809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541884" y="402480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7" name="Ομάδα 96"/>
            <p:cNvGrpSpPr/>
            <p:nvPr/>
          </p:nvGrpSpPr>
          <p:grpSpPr>
            <a:xfrm>
              <a:off x="445562" y="4569531"/>
              <a:ext cx="1966198" cy="379786"/>
              <a:chOff x="402081" y="3952800"/>
              <a:chExt cx="2643582" cy="379786"/>
            </a:xfrm>
          </p:grpSpPr>
          <p:sp>
            <p:nvSpPr>
              <p:cNvPr id="99" name="Κύλινδρος 98"/>
              <p:cNvSpPr/>
              <p:nvPr/>
            </p:nvSpPr>
            <p:spPr>
              <a:xfrm rot="5400000">
                <a:off x="908802" y="3446181"/>
                <a:ext cx="371535" cy="1384977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31636" y="4024809"/>
                <a:ext cx="381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Κύλινδρος 97"/>
              <p:cNvSpPr/>
              <p:nvPr/>
            </p:nvSpPr>
            <p:spPr>
              <a:xfrm rot="5400000">
                <a:off x="2167408" y="3446080"/>
                <a:ext cx="371535" cy="1384975"/>
              </a:xfrm>
              <a:prstGeom prst="can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541884" y="4024809"/>
                <a:ext cx="422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endParaRPr lang="el-GR" sz="1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" name="Οβάλ 102"/>
            <p:cNvSpPr/>
            <p:nvPr/>
          </p:nvSpPr>
          <p:spPr>
            <a:xfrm>
              <a:off x="2782817" y="4761168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87824" y="4038163"/>
              <a:ext cx="11594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Ακίνητα</a:t>
              </a:r>
            </a:p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Ηλεκτρικά</a:t>
              </a:r>
            </a:p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Φορτία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355976" y="4140369"/>
              <a:ext cx="468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Οι Μαγνήτες δεν ασκούν δυνάμεις πάνω σε ακίνητα ηλεκτρικά φορτία.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ό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Ομάδα 117"/>
          <p:cNvGrpSpPr/>
          <p:nvPr/>
        </p:nvGrpSpPr>
        <p:grpSpPr>
          <a:xfrm>
            <a:off x="611560" y="6237328"/>
            <a:ext cx="8424416" cy="360024"/>
            <a:chOff x="611560" y="6237328"/>
            <a:chExt cx="8424416" cy="360024"/>
          </a:xfrm>
        </p:grpSpPr>
        <p:grpSp>
          <p:nvGrpSpPr>
            <p:cNvPr id="111" name="Ομάδα 110"/>
            <p:cNvGrpSpPr/>
            <p:nvPr/>
          </p:nvGrpSpPr>
          <p:grpSpPr>
            <a:xfrm>
              <a:off x="611560" y="6237328"/>
              <a:ext cx="1824591" cy="144000"/>
              <a:chOff x="871322" y="6165304"/>
              <a:chExt cx="1824591" cy="144000"/>
            </a:xfrm>
          </p:grpSpPr>
          <p:grpSp>
            <p:nvGrpSpPr>
              <p:cNvPr id="109" name="Ομάδα 108"/>
              <p:cNvGrpSpPr/>
              <p:nvPr/>
            </p:nvGrpSpPr>
            <p:grpSpPr>
              <a:xfrm rot="20295050">
                <a:off x="871322" y="6165304"/>
                <a:ext cx="1824591" cy="144000"/>
                <a:chOff x="871322" y="6165304"/>
                <a:chExt cx="1824591" cy="144000"/>
              </a:xfrm>
            </p:grpSpPr>
            <p:sp>
              <p:nvSpPr>
                <p:cNvPr id="107" name="Ισοσκελές τρίγωνο 106"/>
                <p:cNvSpPr/>
                <p:nvPr/>
              </p:nvSpPr>
              <p:spPr>
                <a:xfrm rot="5400000">
                  <a:off x="2166713" y="5780104"/>
                  <a:ext cx="144000" cy="914400"/>
                </a:xfrm>
                <a:prstGeom prst="triangl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sp>
              <p:nvSpPr>
                <p:cNvPr id="108" name="Ισοσκελές τρίγωνο 107"/>
                <p:cNvSpPr/>
                <p:nvPr/>
              </p:nvSpPr>
              <p:spPr>
                <a:xfrm rot="16200000" flipH="1">
                  <a:off x="1256522" y="5780104"/>
                  <a:ext cx="144000" cy="914400"/>
                </a:xfrm>
                <a:prstGeom prst="triangl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</p:grpSp>
          <p:sp>
            <p:nvSpPr>
              <p:cNvPr id="110" name="Οβάλ 109"/>
              <p:cNvSpPr/>
              <p:nvPr/>
            </p:nvSpPr>
            <p:spPr>
              <a:xfrm>
                <a:off x="1763688" y="6212329"/>
                <a:ext cx="54000" cy="54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2771800" y="6258798"/>
              <a:ext cx="6264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Η βελόνη μια πυξίδας είναι ένας μαγνήτης με Βόριο και Νότιο Πόλο.</a:t>
              </a:r>
              <a:endPara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455718" y="650559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l-G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267744" y="580526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l-GR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1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008" y="44624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Διερευνώντας τους Μαγνήτες και το Μαγνητισμό – Συμπεράσματα: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500409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Μαγνητικοί Πόλοι και τα Ηλεκτρικά Φορτία έχουν κάποιες όμοιες συμπεριφορές, αλλά δεν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ίναι το ίδιο πράγμα.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082334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Ομώνυμοι Πόλοι απωθούνται και οι ετερώνυμοι πόλοι έλκονται. 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07422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Μαγνήτες έχουν δυο Πόλους, το Βόρειο και το Νότιο.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1578278"/>
            <a:ext cx="5256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μαγνητικές δυνάμεις είναι δυνάμεις από απόσταση. 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5322694"/>
            <a:ext cx="6768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 ταυτοποίηση των Πόλων ενός Μαγνήτη γίνεται με μια πυξίδα (πως;). 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86856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υλικά που έλκονται από ένα μαγνήτη λέγονται Μαγνητικά Υλικά. Το ποιο κοινό μαγνητικό υλικό είναι ο σίδηρος. 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628201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Οι δυο Πόλοι ενός ραβδωτού μαγνήτη συνιστούν ένα Μαγνητικό Δίπολο, όπως δυο ίσα αλλά ετερώνυμα ηλεκτρικά φορτία συνιστούν ένα ηλεκτρικό δίπολο.. 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3390091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Τα δυο φορτία σε ένα ηλεκτρικό δίπολο μπορούν να διαχωριστούν σε ένα θετικό και ένα αρνητικό φορτίο, ανεξάρτητα μεταξύ τους. Η διαδικασία αυτή δεν μπορεί να λάβει χώρα σε ένα μαγνητικό δίπολο. Δεν έχει μέχρι τώρα αποδειχθεί η ύπαρξη Μαγνητικού </a:t>
            </a:r>
            <a:r>
              <a:rPr lang="el-G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Μονόπολου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1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Διερεύνηση του Μαγνητικού Πεδίου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76470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πρώτη πειραματική συσχέτιση του Μαγνητισμού με τον Ηλεκτρισμό έγινε από το Δανό επιστήμονα 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Hans Christian </a:t>
            </a:r>
            <a:r>
              <a:rPr lang="en-US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 ένα πείραμα επίδειξης μέσα σε αίθουσα διδασκαλίας, ο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παρατήρησε ότι, μια πυξίδα, που βρισκόταν πλησίον ενός ρευματοφόρου αγωγού, συμπεριφερόταν ως αν να ήταν μέσα σε μαγνητικό πεδίο.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32986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άλλαζε τη φορά του ηλεκτρικού ρεύματος, άλλαζε και η φορά στρέψης της πυξίδας.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Ομάδα 16"/>
          <p:cNvGrpSpPr/>
          <p:nvPr/>
        </p:nvGrpSpPr>
        <p:grpSpPr>
          <a:xfrm>
            <a:off x="179512" y="2276872"/>
            <a:ext cx="6120680" cy="1751582"/>
            <a:chOff x="179512" y="2276872"/>
            <a:chExt cx="6120680" cy="1751582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2621393"/>
              <a:ext cx="46085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Όταν ο αγωγός δεν διαρρεόταν από ηλεκτρικό ρεύμα, η πυξίδα προσανατολιζόταν προς το βορά.</a:t>
              </a:r>
              <a:endPara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7" descr=" 1923b.jpg                                                      000F0D5ACasper                         BA5763D6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276872"/>
              <a:ext cx="1800200" cy="1751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319369" y="3152663"/>
            <a:ext cx="199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ΠΡΟΣΟΜΟΙΩΣΗ-3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000" y="4077072"/>
            <a:ext cx="8892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ανακάλυψε ότι ο Μαγνητισμός προκύπτει από ένα ηλεκτρικό ρεύμα.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86916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Oersted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διαπίστωσε επίσης ότι: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179512" y="4591027"/>
            <a:ext cx="8131108" cy="2006325"/>
            <a:chOff x="179512" y="4239698"/>
            <a:chExt cx="8131108" cy="2006325"/>
          </a:xfrm>
        </p:grpSpPr>
        <p:pic>
          <p:nvPicPr>
            <p:cNvPr id="14" name="Picture 9" descr=" 1924a.jpg                                                      000F0D5ACasper                         BA5763D6: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9949" y="4239698"/>
              <a:ext cx="1670671" cy="200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79512" y="5453935"/>
              <a:ext cx="6120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Η φορά στρέψης της πυξίδας, σε σχέση με τη φορά του ηλεκτρικού ρεύματος, είναι σύμφωνη με τον κανόνα του δεξιού χεριού.</a:t>
              </a:r>
              <a:endParaRPr lang="el-G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9512" y="5322694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Μαγνητισμός εκτείνεται σε όλο το χώρο γύρω από τον αγωγό.</a:t>
            </a:r>
            <a:endParaRPr lang="el-G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5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2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Γραμμές του Μαγνητικού Πεδίου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251520" y="76470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Ένα κινούμενο ηλεκτρικό φορτίο ή ένα ηλεκτρικό ρεύμα, εκτός από το Ηλεκτρικό Πεδίο, δημιουργεί στο χώρο ένα Μαγνητικό Πεδίο.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251520" y="155679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Ένα Μαγνητικό Πεδίο αναπαρίσταται γραφικά με τις Γραμμές Μαγνητικού Πεδίου.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229486" y="2564904"/>
            <a:ext cx="873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σημείο του Μαγνητικού Πεδίου αντιστοιχεί μια διανυσματική ποσότητα, η Μαγνητική Επαγωγή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δίνει πληροφορίες για το Μαγνητικό Πεδίο στο συγκεκριμένο σημείο.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240503" y="2060848"/>
            <a:ext cx="6408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Το Μαγνητικό Πεδίο είναι ένα Διανυσματικό Πεδίο.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251296" y="3645024"/>
            <a:ext cx="8785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 Μαγνητική Επαγωγή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εφαπτομένη στις γραμμές Μαγνητικού Πεδίου, είναι και ανάλογη με την πυκνότητα των Γραμμών Μαγνητικού Πεδίου.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53" name="Ομάδα 52"/>
          <p:cNvGrpSpPr/>
          <p:nvPr/>
        </p:nvGrpSpPr>
        <p:grpSpPr>
          <a:xfrm>
            <a:off x="4572000" y="4365104"/>
            <a:ext cx="4428832" cy="1944216"/>
            <a:chOff x="4572000" y="4489376"/>
            <a:chExt cx="4428832" cy="1944216"/>
          </a:xfrm>
        </p:grpSpPr>
        <p:grpSp>
          <p:nvGrpSpPr>
            <p:cNvPr id="46" name="Ομάδα 45"/>
            <p:cNvGrpSpPr/>
            <p:nvPr/>
          </p:nvGrpSpPr>
          <p:grpSpPr>
            <a:xfrm>
              <a:off x="7092280" y="4489376"/>
              <a:ext cx="1908552" cy="1944216"/>
              <a:chOff x="1655336" y="4653136"/>
              <a:chExt cx="1908552" cy="1944216"/>
            </a:xfrm>
          </p:grpSpPr>
          <p:grpSp>
            <p:nvGrpSpPr>
              <p:cNvPr id="20" name="Ομάδα 19"/>
              <p:cNvGrpSpPr/>
              <p:nvPr/>
            </p:nvGrpSpPr>
            <p:grpSpPr>
              <a:xfrm>
                <a:off x="1835888" y="4653136"/>
                <a:ext cx="1728000" cy="1944216"/>
                <a:chOff x="2627848" y="1772816"/>
                <a:chExt cx="1728000" cy="1944216"/>
              </a:xfrm>
            </p:grpSpPr>
            <p:grpSp>
              <p:nvGrpSpPr>
                <p:cNvPr id="16" name="Ομάδα 15"/>
                <p:cNvGrpSpPr/>
                <p:nvPr/>
              </p:nvGrpSpPr>
              <p:grpSpPr>
                <a:xfrm>
                  <a:off x="2627848" y="1844824"/>
                  <a:ext cx="1728000" cy="1872208"/>
                  <a:chOff x="2627848" y="1844824"/>
                  <a:chExt cx="1728000" cy="1872208"/>
                </a:xfrm>
              </p:grpSpPr>
              <p:grpSp>
                <p:nvGrpSpPr>
                  <p:cNvPr id="15" name="Ομάδα 14"/>
                  <p:cNvGrpSpPr/>
                  <p:nvPr/>
                </p:nvGrpSpPr>
                <p:grpSpPr>
                  <a:xfrm>
                    <a:off x="2627848" y="1844824"/>
                    <a:ext cx="1728000" cy="1872208"/>
                    <a:chOff x="2627848" y="1844824"/>
                    <a:chExt cx="1728000" cy="1872208"/>
                  </a:xfrm>
                </p:grpSpPr>
                <p:cxnSp>
                  <p:nvCxnSpPr>
                    <p:cNvPr id="13" name="Ευθεία γραμμή σύνδεσης 12"/>
                    <p:cNvCxnSpPr/>
                    <p:nvPr/>
                  </p:nvCxnSpPr>
                  <p:spPr>
                    <a:xfrm>
                      <a:off x="3458797" y="1844824"/>
                      <a:ext cx="0" cy="1872208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1" name="Τόξο 10"/>
                    <p:cNvSpPr/>
                    <p:nvPr/>
                  </p:nvSpPr>
                  <p:spPr>
                    <a:xfrm>
                      <a:off x="2627848" y="2348912"/>
                      <a:ext cx="1728000" cy="864000"/>
                    </a:xfrm>
                    <a:prstGeom prst="arc">
                      <a:avLst>
                        <a:gd name="adj1" fmla="val 7220195"/>
                        <a:gd name="adj2" fmla="val 7179145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10" name="Τόξο 9"/>
                    <p:cNvSpPr/>
                    <p:nvPr/>
                  </p:nvSpPr>
                  <p:spPr>
                    <a:xfrm>
                      <a:off x="2915848" y="2492912"/>
                      <a:ext cx="1152000" cy="576000"/>
                    </a:xfrm>
                    <a:prstGeom prst="arc">
                      <a:avLst>
                        <a:gd name="adj1" fmla="val 7220195"/>
                        <a:gd name="adj2" fmla="val 7179145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  <p:sp>
                  <p:nvSpPr>
                    <p:cNvPr id="9" name="Τόξο 8"/>
                    <p:cNvSpPr/>
                    <p:nvPr/>
                  </p:nvSpPr>
                  <p:spPr>
                    <a:xfrm>
                      <a:off x="3192831" y="2636912"/>
                      <a:ext cx="576000" cy="288000"/>
                    </a:xfrm>
                    <a:prstGeom prst="arc">
                      <a:avLst>
                        <a:gd name="adj1" fmla="val 7220195"/>
                        <a:gd name="adj2" fmla="val 6777799"/>
                      </a:avLst>
                    </a:prstGeom>
                    <a:solidFill>
                      <a:schemeClr val="bg1">
                        <a:alpha val="46000"/>
                      </a:schemeClr>
                    </a:solidFill>
                    <a:ln w="19050">
                      <a:solidFill>
                        <a:schemeClr val="tx1"/>
                      </a:solidFill>
                      <a:headEnd type="triangle" w="med" len="lg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l-GR"/>
                    </a:p>
                  </p:txBody>
                </p:sp>
              </p:grp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>
                    <a:off x="3458829" y="1855841"/>
                    <a:ext cx="0" cy="93600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Ευθύγραμμο βέλος σύνδεσης 17"/>
                <p:cNvCxnSpPr/>
                <p:nvPr/>
              </p:nvCxnSpPr>
              <p:spPr>
                <a:xfrm flipV="1">
                  <a:off x="3574905" y="1772816"/>
                  <a:ext cx="0" cy="432000"/>
                </a:xfrm>
                <a:prstGeom prst="straightConnector1">
                  <a:avLst/>
                </a:prstGeom>
                <a:ln w="31750">
                  <a:solidFill>
                    <a:srgbClr val="FF0000"/>
                  </a:solidFill>
                  <a:tailEnd type="triangle" w="med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Ορθογώνιο 18"/>
                <p:cNvSpPr/>
                <p:nvPr/>
              </p:nvSpPr>
              <p:spPr>
                <a:xfrm>
                  <a:off x="3563888" y="1804150"/>
                  <a:ext cx="27443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Ι</a:t>
                  </a:r>
                  <a:endParaRPr lang="el-GR" i="1" dirty="0"/>
                </a:p>
              </p:txBody>
            </p:sp>
          </p:grpSp>
          <p:cxnSp>
            <p:nvCxnSpPr>
              <p:cNvPr id="27" name="Ευθύγραμμο βέλος σύνδεσης 26"/>
              <p:cNvCxnSpPr/>
              <p:nvPr/>
            </p:nvCxnSpPr>
            <p:spPr>
              <a:xfrm>
                <a:off x="1846713" y="5761140"/>
                <a:ext cx="155668" cy="277071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ύγραμμο βέλος σύνδεσης 30"/>
              <p:cNvCxnSpPr/>
              <p:nvPr/>
            </p:nvCxnSpPr>
            <p:spPr>
              <a:xfrm flipH="1">
                <a:off x="1928629" y="5495318"/>
                <a:ext cx="275423" cy="287683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Ορθογώνιο 44"/>
              <p:cNvSpPr/>
              <p:nvPr/>
            </p:nvSpPr>
            <p:spPr>
              <a:xfrm>
                <a:off x="1655336" y="5821703"/>
                <a:ext cx="27944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i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l-GR" sz="1600" i="1" dirty="0"/>
              </a:p>
            </p:txBody>
          </p:sp>
        </p:grpSp>
        <p:sp>
          <p:nvSpPr>
            <p:cNvPr id="49" name="Ορθογώνιο 48"/>
            <p:cNvSpPr/>
            <p:nvPr/>
          </p:nvSpPr>
          <p:spPr>
            <a:xfrm>
              <a:off x="4572000" y="5190291"/>
              <a:ext cx="25463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l-GR" sz="1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Γραμμές Μαγνητικού Πεδίου σε Ρευματοφόρο Αγωγό</a:t>
              </a:r>
              <a:endParaRPr lang="el-GR" sz="1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092917" y="6454514"/>
            <a:ext cx="209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ΠΡΟΣΟΜΟΙΩΣΗ - 1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43699" y="6474822"/>
            <a:ext cx="1991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ΠΡΟΣΟΜΟΙΩΣΗ-2</a:t>
            </a:r>
            <a:endParaRPr lang="el-G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Ομάδα 63"/>
          <p:cNvGrpSpPr/>
          <p:nvPr/>
        </p:nvGrpSpPr>
        <p:grpSpPr>
          <a:xfrm>
            <a:off x="-36512" y="4293096"/>
            <a:ext cx="4392488" cy="2448272"/>
            <a:chOff x="-36512" y="4437112"/>
            <a:chExt cx="4392488" cy="2448272"/>
          </a:xfrm>
        </p:grpSpPr>
        <p:grpSp>
          <p:nvGrpSpPr>
            <p:cNvPr id="62" name="Ομάδα 61"/>
            <p:cNvGrpSpPr/>
            <p:nvPr/>
          </p:nvGrpSpPr>
          <p:grpSpPr>
            <a:xfrm>
              <a:off x="-36512" y="4437112"/>
              <a:ext cx="4392488" cy="2448272"/>
              <a:chOff x="-36512" y="4437112"/>
              <a:chExt cx="4392488" cy="2448272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-36512" y="4648974"/>
                <a:ext cx="4392488" cy="2236410"/>
                <a:chOff x="-36512" y="4648974"/>
                <a:chExt cx="4392488" cy="2236410"/>
              </a:xfrm>
            </p:grpSpPr>
            <p:pic>
              <p:nvPicPr>
                <p:cNvPr id="47" name="Εικόνα 4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87573" y="4648974"/>
                  <a:ext cx="2568403" cy="1732354"/>
                </a:xfrm>
                <a:prstGeom prst="rect">
                  <a:avLst/>
                </a:prstGeom>
              </p:spPr>
            </p:pic>
            <p:sp>
              <p:nvSpPr>
                <p:cNvPr id="48" name="Ορθογώνιο 47"/>
                <p:cNvSpPr/>
                <p:nvPr/>
              </p:nvSpPr>
              <p:spPr>
                <a:xfrm>
                  <a:off x="-36512" y="6054387"/>
                  <a:ext cx="2114281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el-GR" sz="1600" b="1" dirty="0" smtClean="0">
                      <a:solidFill>
                        <a:srgbClr val="00206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Γραμμές Μαγνητικού Πεδίου σε Ραβδωτό Μαγνήτη</a:t>
                  </a:r>
                  <a:endParaRPr lang="el-GR" sz="1600" dirty="0">
                    <a:solidFill>
                      <a:srgbClr val="002060"/>
                    </a:solidFill>
                  </a:endParaRPr>
                </a:p>
              </p:txBody>
            </p:sp>
          </p:grpSp>
          <p:cxnSp>
            <p:nvCxnSpPr>
              <p:cNvPr id="54" name="Ευθύγραμμο βέλος σύνδεσης 53"/>
              <p:cNvCxnSpPr/>
              <p:nvPr/>
            </p:nvCxnSpPr>
            <p:spPr>
              <a:xfrm>
                <a:off x="1946890" y="4705376"/>
                <a:ext cx="0" cy="4320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Ευθύγραμμο βέλος σύνδεσης 57"/>
              <p:cNvCxnSpPr/>
              <p:nvPr/>
            </p:nvCxnSpPr>
            <p:spPr>
              <a:xfrm flipH="1">
                <a:off x="2538430" y="4758195"/>
                <a:ext cx="538325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Ευθύγραμμο βέλος σύνδεσης 59"/>
              <p:cNvCxnSpPr/>
              <p:nvPr/>
            </p:nvCxnSpPr>
            <p:spPr>
              <a:xfrm flipV="1">
                <a:off x="4178909" y="4437112"/>
                <a:ext cx="0" cy="4320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Ευθύγραμμο βέλος σύνδεσης 60"/>
              <p:cNvCxnSpPr/>
              <p:nvPr/>
            </p:nvCxnSpPr>
            <p:spPr>
              <a:xfrm>
                <a:off x="3053503" y="6348277"/>
                <a:ext cx="538325" cy="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Ορθογώνιο 62"/>
            <p:cNvSpPr/>
            <p:nvPr/>
          </p:nvSpPr>
          <p:spPr>
            <a:xfrm>
              <a:off x="3204152" y="6266146"/>
              <a:ext cx="27944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l-GR" sz="16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233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4624"/>
            <a:ext cx="90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Δυναμικές Γραμμές Ηλεκτρικού Πεδίου και Γραμμές του Μαγνητικού Πεδίου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1520" y="1289085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 Δυναμικές Γραμμές του Στατικού Ηλεκτρικού Πεδίου έχουν Αρχή και Τέλος: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51520" y="1711841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Ξεκινούν από Θετικά Φορτία και καταλήγουν σε Αρνητικά Φορτία ή το Άπειρο</a:t>
            </a:r>
            <a:endParaRPr lang="el-GR" dirty="0">
              <a:solidFill>
                <a:srgbClr val="002060"/>
              </a:solidFill>
            </a:endParaRPr>
          </a:p>
        </p:txBody>
      </p:sp>
      <p:grpSp>
        <p:nvGrpSpPr>
          <p:cNvPr id="18" name="Ομάδα 17"/>
          <p:cNvGrpSpPr/>
          <p:nvPr/>
        </p:nvGrpSpPr>
        <p:grpSpPr>
          <a:xfrm>
            <a:off x="251520" y="2071881"/>
            <a:ext cx="6264696" cy="810672"/>
            <a:chOff x="251520" y="2278613"/>
            <a:chExt cx="6264696" cy="810672"/>
          </a:xfrm>
        </p:grpSpPr>
        <p:sp>
          <p:nvSpPr>
            <p:cNvPr id="8" name="Ορθογώνιο 7"/>
            <p:cNvSpPr/>
            <p:nvPr/>
          </p:nvSpPr>
          <p:spPr>
            <a:xfrm>
              <a:off x="251520" y="2719953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Έρχονται από το Άπειρο και καταλήγουν σε Αρνητικά Φορτία.</a:t>
              </a:r>
              <a:endParaRPr lang="el-GR" dirty="0">
                <a:solidFill>
                  <a:srgbClr val="002060"/>
                </a:solidFill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251520" y="2278613"/>
              <a:ext cx="4320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ή</a:t>
              </a:r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251520" y="299695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Θετικά Φορτία 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αντιπροσωπεύουν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Πηγές Ηλεκτρικού Πεδίου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ενώ τα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Αρνητικά Φορτία 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αντιπροσωπεύουν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Καταβόθρες Ηλεκτρικού Πεδίου</a:t>
            </a: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251520" y="980728"/>
            <a:ext cx="2023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Ηλεκτρικό Πεδίο: </a:t>
            </a:r>
            <a:endParaRPr lang="el-GR" dirty="0"/>
          </a:p>
        </p:txBody>
      </p:sp>
      <p:sp>
        <p:nvSpPr>
          <p:cNvPr id="12" name="Ορθογώνιο 11"/>
          <p:cNvSpPr/>
          <p:nvPr/>
        </p:nvSpPr>
        <p:spPr>
          <a:xfrm>
            <a:off x="251520" y="4869160"/>
            <a:ext cx="2008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Μαγνητικό Πεδίο:</a:t>
            </a:r>
            <a:endParaRPr lang="el-GR" dirty="0"/>
          </a:p>
        </p:txBody>
      </p:sp>
      <p:sp>
        <p:nvSpPr>
          <p:cNvPr id="13" name="Ορθογώνιο 12"/>
          <p:cNvSpPr/>
          <p:nvPr/>
        </p:nvSpPr>
        <p:spPr>
          <a:xfrm>
            <a:off x="251520" y="371703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Ηλεκτρικό Πεδίο υφίσταται η </a:t>
            </a: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ννοια του Δυναμικού, εξ ου και Δυναμικές Γραμμές.</a:t>
            </a:r>
            <a:endParaRPr lang="el-G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51520" y="523849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Οι Δυναμικές Γραμμές του Στατικού Μαγνητικού Πεδίου είναι κλειστές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251520" y="4211796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Ηλεκτρικό Πεδίο είναι </a:t>
            </a:r>
            <a:r>
              <a:rPr lang="el-GR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Αστρόβιλο</a:t>
            </a:r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ή Πεδίο Συντηρητικών Δυνάμεων.</a:t>
            </a:r>
            <a:endParaRPr lang="el-G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251520" y="579597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Στατικό Μαγνητικό Πεδίο ΔΕΝ υφίσταται η </a:t>
            </a: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ννοια του Δυναμικού.</a:t>
            </a:r>
            <a:endParaRPr lang="el-G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251520" y="6300028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Στατικό Μαγνητικό Πεδίο είναι Στρόβιλο ή Πεδίο ΜΗ Συντηρητικών Δυνάμεων.</a:t>
            </a:r>
            <a:endParaRPr lang="el-G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4811</Words>
  <Application>Microsoft Office PowerPoint</Application>
  <PresentationFormat>Προβολή στην οθόνη (4:3)</PresentationFormat>
  <Paragraphs>536</Paragraphs>
  <Slides>25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Sideris</dc:creator>
  <cp:lastModifiedBy>Sideris</cp:lastModifiedBy>
  <cp:revision>191</cp:revision>
  <dcterms:created xsi:type="dcterms:W3CDTF">2015-06-08T18:20:03Z</dcterms:created>
  <dcterms:modified xsi:type="dcterms:W3CDTF">2020-06-08T09:04:34Z</dcterms:modified>
</cp:coreProperties>
</file>