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457" r:id="rId2"/>
    <p:sldId id="538" r:id="rId3"/>
    <p:sldId id="521" r:id="rId4"/>
    <p:sldId id="512" r:id="rId5"/>
    <p:sldId id="541" r:id="rId6"/>
    <p:sldId id="542" r:id="rId7"/>
    <p:sldId id="544" r:id="rId8"/>
    <p:sldId id="547" r:id="rId9"/>
    <p:sldId id="543" r:id="rId10"/>
    <p:sldId id="532" r:id="rId11"/>
    <p:sldId id="533" r:id="rId12"/>
    <p:sldId id="545" r:id="rId13"/>
    <p:sldId id="534" r:id="rId14"/>
    <p:sldId id="535" r:id="rId15"/>
    <p:sldId id="536" r:id="rId16"/>
    <p:sldId id="546" r:id="rId17"/>
    <p:sldId id="537" r:id="rId1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50000"/>
      </a:spcBef>
      <a:spcAft>
        <a:spcPct val="0"/>
      </a:spcAft>
      <a:defRPr sz="2400" b="1" i="1" kern="1200">
        <a:solidFill>
          <a:schemeClr val="tx2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2400" b="1" i="1" kern="1200">
        <a:solidFill>
          <a:schemeClr val="tx2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2400" b="1" i="1" kern="1200">
        <a:solidFill>
          <a:schemeClr val="tx2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2400" b="1" i="1" kern="1200">
        <a:solidFill>
          <a:schemeClr val="tx2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2400" b="1" i="1" kern="1200">
        <a:solidFill>
          <a:schemeClr val="tx2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b="1" i="1" kern="1200">
        <a:solidFill>
          <a:schemeClr val="tx2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b="1" i="1" kern="1200">
        <a:solidFill>
          <a:schemeClr val="tx2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b="1" i="1" kern="1200">
        <a:solidFill>
          <a:schemeClr val="tx2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b="1" i="1" kern="1200">
        <a:solidFill>
          <a:schemeClr val="tx2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572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  <a:srgbClr val="000086"/>
    <a:srgbClr val="00007A"/>
    <a:srgbClr val="00009C"/>
    <a:srgbClr val="000066"/>
    <a:srgbClr val="000099"/>
    <a:srgbClr val="0000CC"/>
    <a:srgbClr val="0000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1" autoAdjust="0"/>
    <p:restoredTop sz="80524" autoAdjust="0"/>
  </p:normalViewPr>
  <p:slideViewPr>
    <p:cSldViewPr snapToGrid="0">
      <p:cViewPr varScale="1">
        <p:scale>
          <a:sx n="85" d="100"/>
          <a:sy n="85" d="100"/>
        </p:scale>
        <p:origin x="1363" y="53"/>
      </p:cViewPr>
      <p:guideLst>
        <p:guide orient="horz" pos="4319"/>
        <p:guide pos="57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-1728" y="-6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ideris\Desktop\ASPAITE\ASKHSEIS\PHYSICS-2\TALANTOSEIS\SyntonismosAutokinitou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ideris\Desktop\ASPAITE\ASKHSEIS\PHYSICS-2\TALANTOSEIS\SyntonismosAutokinitou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ideris\Desktop\ASPAITE\ASKHSEIS\PHYSICS-2\TALANTOSEIS\SyntonismosAutokinitou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25400">
              <a:solidFill>
                <a:srgbClr val="FFFF00"/>
              </a:solidFill>
            </a:ln>
          </c:spPr>
          <c:marker>
            <c:symbol val="none"/>
          </c:marker>
          <c:xVal>
            <c:numRef>
              <c:f>Φύλλο1!$L$1:$L$121</c:f>
              <c:numCache>
                <c:formatCode>General</c:formatCode>
                <c:ptCount val="12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  <c:pt idx="11">
                  <c:v>1.1000000000000001</c:v>
                </c:pt>
                <c:pt idx="12">
                  <c:v>1.2</c:v>
                </c:pt>
                <c:pt idx="13">
                  <c:v>1.3</c:v>
                </c:pt>
                <c:pt idx="14">
                  <c:v>1.4</c:v>
                </c:pt>
                <c:pt idx="15">
                  <c:v>1.5</c:v>
                </c:pt>
                <c:pt idx="16">
                  <c:v>1.6</c:v>
                </c:pt>
                <c:pt idx="17">
                  <c:v>1.7</c:v>
                </c:pt>
                <c:pt idx="18">
                  <c:v>1.8</c:v>
                </c:pt>
                <c:pt idx="19">
                  <c:v>1.9</c:v>
                </c:pt>
                <c:pt idx="20">
                  <c:v>2</c:v>
                </c:pt>
                <c:pt idx="21">
                  <c:v>2.1</c:v>
                </c:pt>
                <c:pt idx="22">
                  <c:v>2.2000000000000002</c:v>
                </c:pt>
                <c:pt idx="23">
                  <c:v>2.2999999999999998</c:v>
                </c:pt>
                <c:pt idx="24">
                  <c:v>2.4</c:v>
                </c:pt>
                <c:pt idx="25">
                  <c:v>2.5</c:v>
                </c:pt>
                <c:pt idx="26">
                  <c:v>2.6</c:v>
                </c:pt>
                <c:pt idx="27">
                  <c:v>2.7</c:v>
                </c:pt>
                <c:pt idx="28">
                  <c:v>2.8</c:v>
                </c:pt>
                <c:pt idx="29">
                  <c:v>2.9</c:v>
                </c:pt>
                <c:pt idx="30">
                  <c:v>3</c:v>
                </c:pt>
                <c:pt idx="31">
                  <c:v>3.1</c:v>
                </c:pt>
                <c:pt idx="32">
                  <c:v>3.2</c:v>
                </c:pt>
                <c:pt idx="33">
                  <c:v>3.3</c:v>
                </c:pt>
                <c:pt idx="34">
                  <c:v>3.4</c:v>
                </c:pt>
                <c:pt idx="35">
                  <c:v>3.5</c:v>
                </c:pt>
                <c:pt idx="36">
                  <c:v>3.6</c:v>
                </c:pt>
                <c:pt idx="37">
                  <c:v>3.7</c:v>
                </c:pt>
                <c:pt idx="38">
                  <c:v>3.8</c:v>
                </c:pt>
                <c:pt idx="39">
                  <c:v>3.9</c:v>
                </c:pt>
                <c:pt idx="40">
                  <c:v>4</c:v>
                </c:pt>
                <c:pt idx="41">
                  <c:v>4.0999999999999996</c:v>
                </c:pt>
                <c:pt idx="42">
                  <c:v>4.2</c:v>
                </c:pt>
                <c:pt idx="43">
                  <c:v>4.3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4.7</c:v>
                </c:pt>
                <c:pt idx="48">
                  <c:v>4.8</c:v>
                </c:pt>
                <c:pt idx="49">
                  <c:v>4.9000000000000004</c:v>
                </c:pt>
                <c:pt idx="50">
                  <c:v>5</c:v>
                </c:pt>
                <c:pt idx="51">
                  <c:v>5.0999999999999996</c:v>
                </c:pt>
                <c:pt idx="52">
                  <c:v>5.2</c:v>
                </c:pt>
                <c:pt idx="53">
                  <c:v>5.3</c:v>
                </c:pt>
                <c:pt idx="54">
                  <c:v>5.4</c:v>
                </c:pt>
                <c:pt idx="55">
                  <c:v>5.5</c:v>
                </c:pt>
                <c:pt idx="56">
                  <c:v>5.6</c:v>
                </c:pt>
                <c:pt idx="57">
                  <c:v>5.7</c:v>
                </c:pt>
                <c:pt idx="58">
                  <c:v>5.8</c:v>
                </c:pt>
                <c:pt idx="59">
                  <c:v>5.9</c:v>
                </c:pt>
                <c:pt idx="60">
                  <c:v>6</c:v>
                </c:pt>
                <c:pt idx="61">
                  <c:v>6.1</c:v>
                </c:pt>
                <c:pt idx="62">
                  <c:v>6.2</c:v>
                </c:pt>
                <c:pt idx="63">
                  <c:v>6.3</c:v>
                </c:pt>
                <c:pt idx="64">
                  <c:v>6.4</c:v>
                </c:pt>
                <c:pt idx="65">
                  <c:v>6.5</c:v>
                </c:pt>
                <c:pt idx="66">
                  <c:v>6.6</c:v>
                </c:pt>
                <c:pt idx="67">
                  <c:v>6.7</c:v>
                </c:pt>
                <c:pt idx="68">
                  <c:v>6.8</c:v>
                </c:pt>
                <c:pt idx="69">
                  <c:v>6.9</c:v>
                </c:pt>
                <c:pt idx="70">
                  <c:v>7</c:v>
                </c:pt>
                <c:pt idx="71">
                  <c:v>7.1</c:v>
                </c:pt>
                <c:pt idx="72">
                  <c:v>7.2</c:v>
                </c:pt>
                <c:pt idx="73">
                  <c:v>7.3</c:v>
                </c:pt>
                <c:pt idx="74">
                  <c:v>7.4</c:v>
                </c:pt>
                <c:pt idx="75">
                  <c:v>7.5</c:v>
                </c:pt>
                <c:pt idx="76">
                  <c:v>7.6</c:v>
                </c:pt>
                <c:pt idx="77">
                  <c:v>7.7</c:v>
                </c:pt>
                <c:pt idx="78">
                  <c:v>7.8</c:v>
                </c:pt>
                <c:pt idx="79">
                  <c:v>7.9</c:v>
                </c:pt>
                <c:pt idx="80">
                  <c:v>8</c:v>
                </c:pt>
                <c:pt idx="81">
                  <c:v>8.1</c:v>
                </c:pt>
                <c:pt idx="82">
                  <c:v>8.1999999999999993</c:v>
                </c:pt>
                <c:pt idx="83">
                  <c:v>8.3000000000000007</c:v>
                </c:pt>
                <c:pt idx="84">
                  <c:v>8.4</c:v>
                </c:pt>
                <c:pt idx="85">
                  <c:v>8.5</c:v>
                </c:pt>
                <c:pt idx="86">
                  <c:v>8.6</c:v>
                </c:pt>
                <c:pt idx="87">
                  <c:v>8.6999999999999993</c:v>
                </c:pt>
                <c:pt idx="88">
                  <c:v>8.8000000000000007</c:v>
                </c:pt>
                <c:pt idx="89">
                  <c:v>8.9</c:v>
                </c:pt>
                <c:pt idx="90">
                  <c:v>8.9999999999999893</c:v>
                </c:pt>
                <c:pt idx="91">
                  <c:v>9.0999999999999908</c:v>
                </c:pt>
                <c:pt idx="92">
                  <c:v>9.1999999999999904</c:v>
                </c:pt>
                <c:pt idx="93">
                  <c:v>9.2999999999999901</c:v>
                </c:pt>
                <c:pt idx="94">
                  <c:v>9.3999999999999897</c:v>
                </c:pt>
                <c:pt idx="95">
                  <c:v>9.4999999999999893</c:v>
                </c:pt>
                <c:pt idx="96">
                  <c:v>9.5999999999999908</c:v>
                </c:pt>
                <c:pt idx="97">
                  <c:v>9.6999999999999904</c:v>
                </c:pt>
                <c:pt idx="98">
                  <c:v>9.7999999999999901</c:v>
                </c:pt>
                <c:pt idx="99">
                  <c:v>9.8999999999999897</c:v>
                </c:pt>
                <c:pt idx="100">
                  <c:v>9.9999999999999893</c:v>
                </c:pt>
                <c:pt idx="101">
                  <c:v>10.1</c:v>
                </c:pt>
                <c:pt idx="102">
                  <c:v>10.199999999999999</c:v>
                </c:pt>
                <c:pt idx="103">
                  <c:v>10.3</c:v>
                </c:pt>
                <c:pt idx="104">
                  <c:v>10.4</c:v>
                </c:pt>
                <c:pt idx="105">
                  <c:v>10.5</c:v>
                </c:pt>
                <c:pt idx="106">
                  <c:v>10.6</c:v>
                </c:pt>
                <c:pt idx="107">
                  <c:v>10.7</c:v>
                </c:pt>
                <c:pt idx="108">
                  <c:v>10.8</c:v>
                </c:pt>
                <c:pt idx="109">
                  <c:v>10.9</c:v>
                </c:pt>
                <c:pt idx="110">
                  <c:v>11</c:v>
                </c:pt>
                <c:pt idx="111">
                  <c:v>11.1</c:v>
                </c:pt>
                <c:pt idx="112">
                  <c:v>11.2</c:v>
                </c:pt>
                <c:pt idx="113">
                  <c:v>11.3</c:v>
                </c:pt>
                <c:pt idx="114">
                  <c:v>11.4</c:v>
                </c:pt>
                <c:pt idx="115">
                  <c:v>11.5</c:v>
                </c:pt>
                <c:pt idx="116">
                  <c:v>11.6</c:v>
                </c:pt>
                <c:pt idx="117">
                  <c:v>11.7</c:v>
                </c:pt>
                <c:pt idx="118">
                  <c:v>11.8</c:v>
                </c:pt>
                <c:pt idx="119">
                  <c:v>11.9</c:v>
                </c:pt>
                <c:pt idx="120">
                  <c:v>12</c:v>
                </c:pt>
              </c:numCache>
            </c:numRef>
          </c:xVal>
          <c:yVal>
            <c:numRef>
              <c:f>Φύλλο1!$M$1:$M$121</c:f>
              <c:numCache>
                <c:formatCode>General</c:formatCode>
                <c:ptCount val="121"/>
                <c:pt idx="0">
                  <c:v>0.25</c:v>
                </c:pt>
                <c:pt idx="1">
                  <c:v>0.25006156961243658</c:v>
                </c:pt>
                <c:pt idx="2">
                  <c:v>0.25024645771999005</c:v>
                </c:pt>
                <c:pt idx="3">
                  <c:v>0.25055520341863757</c:v>
                </c:pt>
                <c:pt idx="4">
                  <c:v>0.25098870950275443</c:v>
                </c:pt>
                <c:pt idx="5">
                  <c:v>0.25154824897632788</c:v>
                </c:pt>
                <c:pt idx="6">
                  <c:v>0.25223547428912318</c:v>
                </c:pt>
                <c:pt idx="7">
                  <c:v>0.25305242942128836</c:v>
                </c:pt>
                <c:pt idx="8">
                  <c:v>0.25400156497958343</c:v>
                </c:pt>
                <c:pt idx="9">
                  <c:v>0.25508575651161358</c:v>
                </c:pt>
                <c:pt idx="10">
                  <c:v>0.2563083262921263</c:v>
                </c:pt>
                <c:pt idx="11">
                  <c:v>0.25767306888872393</c:v>
                </c:pt>
                <c:pt idx="12">
                  <c:v>0.2591842808745608</c:v>
                </c:pt>
                <c:pt idx="13">
                  <c:v>0.26084679512427156</c:v>
                </c:pt>
                <c:pt idx="14">
                  <c:v>0.26266602020832908</c:v>
                </c:pt>
                <c:pt idx="15">
                  <c:v>0.26464798549243101</c:v>
                </c:pt>
                <c:pt idx="16">
                  <c:v>0.26679939265496805</c:v>
                </c:pt>
                <c:pt idx="17">
                  <c:v>0.26912767446028141</c:v>
                </c:pt>
                <c:pt idx="18">
                  <c:v>0.2716410617721039</c:v>
                </c:pt>
                <c:pt idx="19">
                  <c:v>0.27434865996495983</c:v>
                </c:pt>
                <c:pt idx="20">
                  <c:v>0.2772605360970955</c:v>
                </c:pt>
                <c:pt idx="21">
                  <c:v>0.28038781845376137</c:v>
                </c:pt>
                <c:pt idx="22">
                  <c:v>0.28374281036305021</c:v>
                </c:pt>
                <c:pt idx="23">
                  <c:v>0.2873391205387843</c:v>
                </c:pt>
                <c:pt idx="24">
                  <c:v>0.29119181262952615</c:v>
                </c:pt>
                <c:pt idx="25">
                  <c:v>0.29531757716635798</c:v>
                </c:pt>
                <c:pt idx="26">
                  <c:v>0.2997349297255858</c:v>
                </c:pt>
                <c:pt idx="27">
                  <c:v>0.30446443988221422</c:v>
                </c:pt>
                <c:pt idx="28">
                  <c:v>0.30952899645906962</c:v>
                </c:pt>
                <c:pt idx="29">
                  <c:v>0.31495411571663184</c:v>
                </c:pt>
                <c:pt idx="30">
                  <c:v>0.32076830053301791</c:v>
                </c:pt>
                <c:pt idx="31">
                  <c:v>0.32700346035944322</c:v>
                </c:pt>
                <c:pt idx="32">
                  <c:v>0.33369540388948565</c:v>
                </c:pt>
                <c:pt idx="33">
                  <c:v>0.34088441905954969</c:v>
                </c:pt>
                <c:pt idx="34">
                  <c:v>0.34861595834171238</c:v>
                </c:pt>
                <c:pt idx="35">
                  <c:v>0.35694145147469158</c:v>
                </c:pt>
                <c:pt idx="36">
                  <c:v>0.36591927302669874</c:v>
                </c:pt>
                <c:pt idx="37">
                  <c:v>0.37561589877490359</c:v>
                </c:pt>
                <c:pt idx="38">
                  <c:v>0.38610729316641185</c:v>
                </c:pt>
                <c:pt idx="39">
                  <c:v>0.3974805805147516</c:v>
                </c:pt>
                <c:pt idx="40">
                  <c:v>0.4098360655737705</c:v>
                </c:pt>
                <c:pt idx="41">
                  <c:v>0.42328968525062594</c:v>
                </c:pt>
                <c:pt idx="42">
                  <c:v>0.43797599296886297</c:v>
                </c:pt>
                <c:pt idx="43">
                  <c:v>0.4540518008483122</c:v>
                </c:pt>
                <c:pt idx="44">
                  <c:v>0.47170063208557245</c:v>
                </c:pt>
                <c:pt idx="45">
                  <c:v>0.49113816489839973</c:v>
                </c:pt>
                <c:pt idx="46">
                  <c:v>0.51261887520262384</c:v>
                </c:pt>
                <c:pt idx="47">
                  <c:v>0.53644409637684543</c:v>
                </c:pt>
                <c:pt idx="48">
                  <c:v>0.56297168638880613</c:v>
                </c:pt>
                <c:pt idx="49">
                  <c:v>0.59262737409278599</c:v>
                </c:pt>
                <c:pt idx="50">
                  <c:v>0.62591754392440579</c:v>
                </c:pt>
                <c:pt idx="51">
                  <c:v>0.66344250395821824</c:v>
                </c:pt>
                <c:pt idx="52">
                  <c:v>0.70590775630714708</c:v>
                </c:pt>
                <c:pt idx="53">
                  <c:v>0.75412765485846978</c:v>
                </c:pt>
                <c:pt idx="54">
                  <c:v>0.80900959327160171</c:v>
                </c:pt>
                <c:pt idx="55">
                  <c:v>0.87149485646887603</c:v>
                </c:pt>
                <c:pt idx="56">
                  <c:v>0.94241038159928125</c:v>
                </c:pt>
                <c:pt idx="57">
                  <c:v>1.0221497707760785</c:v>
                </c:pt>
                <c:pt idx="58">
                  <c:v>1.1100563734242537</c:v>
                </c:pt>
                <c:pt idx="59">
                  <c:v>1.2033685631188793</c:v>
                </c:pt>
                <c:pt idx="60">
                  <c:v>1.2957542902333603</c:v>
                </c:pt>
                <c:pt idx="61">
                  <c:v>1.376097854473</c:v>
                </c:pt>
                <c:pt idx="62">
                  <c:v>1.4293592518029417</c:v>
                </c:pt>
                <c:pt idx="63">
                  <c:v>1.4415598505386094</c:v>
                </c:pt>
                <c:pt idx="64">
                  <c:v>1.4074292159720152</c:v>
                </c:pt>
                <c:pt idx="65">
                  <c:v>1.3341043720016017</c:v>
                </c:pt>
                <c:pt idx="66">
                  <c:v>1.236726185601525</c:v>
                </c:pt>
                <c:pt idx="67">
                  <c:v>1.1306185604632906</c:v>
                </c:pt>
                <c:pt idx="68">
                  <c:v>1.0265836746094412</c:v>
                </c:pt>
                <c:pt idx="69">
                  <c:v>0.93040285405219902</c:v>
                </c:pt>
                <c:pt idx="70">
                  <c:v>0.84428027395068928</c:v>
                </c:pt>
                <c:pt idx="71">
                  <c:v>0.76840324895583911</c:v>
                </c:pt>
                <c:pt idx="72">
                  <c:v>0.70201458363395686</c:v>
                </c:pt>
                <c:pt idx="73">
                  <c:v>0.64401634766084637</c:v>
                </c:pt>
                <c:pt idx="74">
                  <c:v>0.59326842788605127</c:v>
                </c:pt>
                <c:pt idx="75">
                  <c:v>0.5487180118511884</c:v>
                </c:pt>
                <c:pt idx="76">
                  <c:v>0.5094439836645196</c:v>
                </c:pt>
                <c:pt idx="77">
                  <c:v>0.47466185712175152</c:v>
                </c:pt>
                <c:pt idx="78">
                  <c:v>0.44371232054429816</c:v>
                </c:pt>
                <c:pt idx="79">
                  <c:v>0.41604443767650801</c:v>
                </c:pt>
                <c:pt idx="80">
                  <c:v>0.39119846495275362</c:v>
                </c:pt>
                <c:pt idx="81">
                  <c:v>0.36879028416892051</c:v>
                </c:pt>
                <c:pt idx="82">
                  <c:v>0.34849806462050098</c:v>
                </c:pt>
                <c:pt idx="83">
                  <c:v>0.33005115842883609</c:v>
                </c:pt>
                <c:pt idx="84">
                  <c:v>0.31322099339674286</c:v>
                </c:pt>
                <c:pt idx="85">
                  <c:v>0.29781365979378593</c:v>
                </c:pt>
                <c:pt idx="86">
                  <c:v>0.28366389398964642</c:v>
                </c:pt>
                <c:pt idx="87">
                  <c:v>0.27063019671577482</c:v>
                </c:pt>
                <c:pt idx="88">
                  <c:v>0.25859086579356938</c:v>
                </c:pt>
                <c:pt idx="89">
                  <c:v>0.24744076336771617</c:v>
                </c:pt>
                <c:pt idx="90">
                  <c:v>0.23708867270239861</c:v>
                </c:pt>
                <c:pt idx="91">
                  <c:v>0.22745512872181928</c:v>
                </c:pt>
                <c:pt idx="92">
                  <c:v>0.21847063009009879</c:v>
                </c:pt>
                <c:pt idx="93">
                  <c:v>0.21007415949959368</c:v>
                </c:pt>
                <c:pt idx="94">
                  <c:v>0.20221195380443277</c:v>
                </c:pt>
                <c:pt idx="95">
                  <c:v>0.19483647746024133</c:v>
                </c:pt>
                <c:pt idx="96">
                  <c:v>0.18790556206001877</c:v>
                </c:pt>
                <c:pt idx="97">
                  <c:v>0.1813816821197195</c:v>
                </c:pt>
                <c:pt idx="98">
                  <c:v>0.17523134308864366</c:v>
                </c:pt>
                <c:pt idx="99">
                  <c:v>0.16942456217321364</c:v>
                </c:pt>
                <c:pt idx="100">
                  <c:v>0.16393442622950874</c:v>
                </c:pt>
                <c:pt idx="101">
                  <c:v>0.15873671390390942</c:v>
                </c:pt>
                <c:pt idx="102">
                  <c:v>0.15380957154107072</c:v>
                </c:pt>
                <c:pt idx="103">
                  <c:v>0.1491332342577526</c:v>
                </c:pt>
                <c:pt idx="104">
                  <c:v>0.1446897850961337</c:v>
                </c:pt>
                <c:pt idx="105">
                  <c:v>0.14046294639627827</c:v>
                </c:pt>
                <c:pt idx="106">
                  <c:v>0.13643789852336474</c:v>
                </c:pt>
                <c:pt idx="107">
                  <c:v>0.13260112189730319</c:v>
                </c:pt>
                <c:pt idx="108">
                  <c:v>0.12894025893689759</c:v>
                </c:pt>
                <c:pt idx="109">
                  <c:v>0.12544399307651979</c:v>
                </c:pt>
                <c:pt idx="110">
                  <c:v>0.12210194246315231</c:v>
                </c:pt>
                <c:pt idx="111">
                  <c:v>0.11890456631379499</c:v>
                </c:pt>
                <c:pt idx="112">
                  <c:v>0.115843082222088</c:v>
                </c:pt>
                <c:pt idx="113">
                  <c:v>0.11290939296020526</c:v>
                </c:pt>
                <c:pt idx="114">
                  <c:v>0.11009602153694492</c:v>
                </c:pt>
                <c:pt idx="115">
                  <c:v>0.10739605345302164</c:v>
                </c:pt>
                <c:pt idx="116">
                  <c:v>0.10480308524594703</c:v>
                </c:pt>
                <c:pt idx="117">
                  <c:v>0.10231117854452106</c:v>
                </c:pt>
                <c:pt idx="118">
                  <c:v>9.9914818960884597E-2</c:v>
                </c:pt>
                <c:pt idx="119">
                  <c:v>9.7608879239605748E-2</c:v>
                </c:pt>
                <c:pt idx="120">
                  <c:v>9.5388586161090375E-2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4CBB-4392-A3E7-2092E94016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5544256"/>
        <c:axId val="145544832"/>
      </c:scatterChart>
      <c:valAx>
        <c:axId val="145544256"/>
        <c:scaling>
          <c:orientation val="minMax"/>
          <c:max val="9"/>
          <c:min val="5"/>
        </c:scaling>
        <c:delete val="0"/>
        <c:axPos val="b"/>
        <c:numFmt formatCode="#,##0" sourceLinked="0"/>
        <c:majorTickMark val="out"/>
        <c:minorTickMark val="none"/>
        <c:tickLblPos val="nextTo"/>
        <c:spPr>
          <a:ln w="25400">
            <a:solidFill>
              <a:srgbClr val="FFFF00"/>
            </a:solidFill>
          </a:ln>
        </c:spPr>
        <c:txPr>
          <a:bodyPr/>
          <a:lstStyle/>
          <a:p>
            <a:pPr>
              <a:defRPr sz="1000" baseline="0"/>
            </a:pPr>
            <a:endParaRPr lang="en-US"/>
          </a:p>
        </c:txPr>
        <c:crossAx val="145544832"/>
        <c:crosses val="autoZero"/>
        <c:crossBetween val="midCat"/>
        <c:majorUnit val="1"/>
      </c:valAx>
      <c:valAx>
        <c:axId val="145544832"/>
        <c:scaling>
          <c:orientation val="minMax"/>
          <c:max val="4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 w="25400">
            <a:solidFill>
              <a:srgbClr val="FFFF00"/>
            </a:solidFill>
          </a:ln>
        </c:spPr>
        <c:txPr>
          <a:bodyPr/>
          <a:lstStyle/>
          <a:p>
            <a:pPr>
              <a:defRPr sz="1000" baseline="0"/>
            </a:pPr>
            <a:endParaRPr lang="en-US"/>
          </a:p>
        </c:txPr>
        <c:crossAx val="145544256"/>
        <c:crosses val="autoZero"/>
        <c:crossBetween val="midCat"/>
        <c:majorUnit val="1"/>
      </c:valAx>
      <c:spPr>
        <a:noFill/>
      </c:spPr>
    </c:plotArea>
    <c:plotVisOnly val="1"/>
    <c:dispBlanksAs val="gap"/>
    <c:showDLblsOverMax val="0"/>
  </c:chart>
  <c:spPr>
    <a:noFill/>
  </c:spPr>
  <c:txPr>
    <a:bodyPr/>
    <a:lstStyle/>
    <a:p>
      <a:pPr>
        <a:defRPr sz="1200" b="1" i="0" baseline="0">
          <a:solidFill>
            <a:srgbClr val="FFFF00"/>
          </a:solidFill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25400">
              <a:solidFill>
                <a:srgbClr val="FFFF00"/>
              </a:solidFill>
            </a:ln>
          </c:spPr>
          <c:marker>
            <c:symbol val="none"/>
          </c:marker>
          <c:xVal>
            <c:numRef>
              <c:f>Φύλλο1!$L$1:$L$121</c:f>
              <c:numCache>
                <c:formatCode>General</c:formatCode>
                <c:ptCount val="12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  <c:pt idx="11">
                  <c:v>1.1000000000000001</c:v>
                </c:pt>
                <c:pt idx="12">
                  <c:v>1.2</c:v>
                </c:pt>
                <c:pt idx="13">
                  <c:v>1.3</c:v>
                </c:pt>
                <c:pt idx="14">
                  <c:v>1.4</c:v>
                </c:pt>
                <c:pt idx="15">
                  <c:v>1.5</c:v>
                </c:pt>
                <c:pt idx="16">
                  <c:v>1.6</c:v>
                </c:pt>
                <c:pt idx="17">
                  <c:v>1.7</c:v>
                </c:pt>
                <c:pt idx="18">
                  <c:v>1.8</c:v>
                </c:pt>
                <c:pt idx="19">
                  <c:v>1.9</c:v>
                </c:pt>
                <c:pt idx="20">
                  <c:v>2</c:v>
                </c:pt>
                <c:pt idx="21">
                  <c:v>2.1</c:v>
                </c:pt>
                <c:pt idx="22">
                  <c:v>2.2000000000000002</c:v>
                </c:pt>
                <c:pt idx="23">
                  <c:v>2.2999999999999998</c:v>
                </c:pt>
                <c:pt idx="24">
                  <c:v>2.4</c:v>
                </c:pt>
                <c:pt idx="25">
                  <c:v>2.5</c:v>
                </c:pt>
                <c:pt idx="26">
                  <c:v>2.6</c:v>
                </c:pt>
                <c:pt idx="27">
                  <c:v>2.7</c:v>
                </c:pt>
                <c:pt idx="28">
                  <c:v>2.8</c:v>
                </c:pt>
                <c:pt idx="29">
                  <c:v>2.9</c:v>
                </c:pt>
                <c:pt idx="30">
                  <c:v>3</c:v>
                </c:pt>
                <c:pt idx="31">
                  <c:v>3.1</c:v>
                </c:pt>
                <c:pt idx="32">
                  <c:v>3.2</c:v>
                </c:pt>
                <c:pt idx="33">
                  <c:v>3.3</c:v>
                </c:pt>
                <c:pt idx="34">
                  <c:v>3.4</c:v>
                </c:pt>
                <c:pt idx="35">
                  <c:v>3.5</c:v>
                </c:pt>
                <c:pt idx="36">
                  <c:v>3.6</c:v>
                </c:pt>
                <c:pt idx="37">
                  <c:v>3.7</c:v>
                </c:pt>
                <c:pt idx="38">
                  <c:v>3.8</c:v>
                </c:pt>
                <c:pt idx="39">
                  <c:v>3.9</c:v>
                </c:pt>
                <c:pt idx="40">
                  <c:v>4</c:v>
                </c:pt>
                <c:pt idx="41">
                  <c:v>4.0999999999999996</c:v>
                </c:pt>
                <c:pt idx="42">
                  <c:v>4.2</c:v>
                </c:pt>
                <c:pt idx="43">
                  <c:v>4.3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4.7</c:v>
                </c:pt>
                <c:pt idx="48">
                  <c:v>4.8</c:v>
                </c:pt>
                <c:pt idx="49">
                  <c:v>4.9000000000000004</c:v>
                </c:pt>
                <c:pt idx="50">
                  <c:v>5</c:v>
                </c:pt>
                <c:pt idx="51">
                  <c:v>5.0999999999999996</c:v>
                </c:pt>
                <c:pt idx="52">
                  <c:v>5.2</c:v>
                </c:pt>
                <c:pt idx="53">
                  <c:v>5.3</c:v>
                </c:pt>
                <c:pt idx="54">
                  <c:v>5.4</c:v>
                </c:pt>
                <c:pt idx="55">
                  <c:v>5.5</c:v>
                </c:pt>
                <c:pt idx="56">
                  <c:v>5.6</c:v>
                </c:pt>
                <c:pt idx="57">
                  <c:v>5.7</c:v>
                </c:pt>
                <c:pt idx="58">
                  <c:v>5.8</c:v>
                </c:pt>
                <c:pt idx="59">
                  <c:v>5.9</c:v>
                </c:pt>
                <c:pt idx="60">
                  <c:v>6</c:v>
                </c:pt>
                <c:pt idx="61">
                  <c:v>6.1</c:v>
                </c:pt>
                <c:pt idx="62">
                  <c:v>6.2</c:v>
                </c:pt>
                <c:pt idx="63">
                  <c:v>6.3</c:v>
                </c:pt>
                <c:pt idx="64">
                  <c:v>6.4</c:v>
                </c:pt>
                <c:pt idx="65">
                  <c:v>6.5</c:v>
                </c:pt>
                <c:pt idx="66">
                  <c:v>6.6</c:v>
                </c:pt>
                <c:pt idx="67">
                  <c:v>6.7</c:v>
                </c:pt>
                <c:pt idx="68">
                  <c:v>6.8</c:v>
                </c:pt>
                <c:pt idx="69">
                  <c:v>6.9</c:v>
                </c:pt>
                <c:pt idx="70">
                  <c:v>7</c:v>
                </c:pt>
                <c:pt idx="71">
                  <c:v>7.1</c:v>
                </c:pt>
                <c:pt idx="72">
                  <c:v>7.2</c:v>
                </c:pt>
                <c:pt idx="73">
                  <c:v>7.3</c:v>
                </c:pt>
                <c:pt idx="74">
                  <c:v>7.4</c:v>
                </c:pt>
                <c:pt idx="75">
                  <c:v>7.5</c:v>
                </c:pt>
                <c:pt idx="76">
                  <c:v>7.6</c:v>
                </c:pt>
                <c:pt idx="77">
                  <c:v>7.7</c:v>
                </c:pt>
                <c:pt idx="78">
                  <c:v>7.8</c:v>
                </c:pt>
                <c:pt idx="79">
                  <c:v>7.9</c:v>
                </c:pt>
                <c:pt idx="80">
                  <c:v>8</c:v>
                </c:pt>
                <c:pt idx="81">
                  <c:v>8.1</c:v>
                </c:pt>
                <c:pt idx="82">
                  <c:v>8.1999999999999993</c:v>
                </c:pt>
                <c:pt idx="83">
                  <c:v>8.3000000000000007</c:v>
                </c:pt>
                <c:pt idx="84">
                  <c:v>8.4</c:v>
                </c:pt>
                <c:pt idx="85">
                  <c:v>8.5</c:v>
                </c:pt>
                <c:pt idx="86">
                  <c:v>8.6</c:v>
                </c:pt>
                <c:pt idx="87">
                  <c:v>8.6999999999999993</c:v>
                </c:pt>
                <c:pt idx="88">
                  <c:v>8.8000000000000007</c:v>
                </c:pt>
                <c:pt idx="89">
                  <c:v>8.9</c:v>
                </c:pt>
                <c:pt idx="90">
                  <c:v>8.9999999999999893</c:v>
                </c:pt>
                <c:pt idx="91">
                  <c:v>9.0999999999999908</c:v>
                </c:pt>
                <c:pt idx="92">
                  <c:v>9.1999999999999904</c:v>
                </c:pt>
                <c:pt idx="93">
                  <c:v>9.2999999999999901</c:v>
                </c:pt>
                <c:pt idx="94">
                  <c:v>9.3999999999999897</c:v>
                </c:pt>
                <c:pt idx="95">
                  <c:v>9.4999999999999893</c:v>
                </c:pt>
                <c:pt idx="96">
                  <c:v>9.5999999999999908</c:v>
                </c:pt>
                <c:pt idx="97">
                  <c:v>9.6999999999999904</c:v>
                </c:pt>
                <c:pt idx="98">
                  <c:v>9.7999999999999901</c:v>
                </c:pt>
                <c:pt idx="99">
                  <c:v>9.8999999999999897</c:v>
                </c:pt>
                <c:pt idx="100">
                  <c:v>9.9999999999999893</c:v>
                </c:pt>
                <c:pt idx="101">
                  <c:v>10.1</c:v>
                </c:pt>
                <c:pt idx="102">
                  <c:v>10.199999999999999</c:v>
                </c:pt>
                <c:pt idx="103">
                  <c:v>10.3</c:v>
                </c:pt>
                <c:pt idx="104">
                  <c:v>10.4</c:v>
                </c:pt>
                <c:pt idx="105">
                  <c:v>10.5</c:v>
                </c:pt>
                <c:pt idx="106">
                  <c:v>10.6</c:v>
                </c:pt>
                <c:pt idx="107">
                  <c:v>10.7</c:v>
                </c:pt>
                <c:pt idx="108">
                  <c:v>10.8</c:v>
                </c:pt>
                <c:pt idx="109">
                  <c:v>10.9</c:v>
                </c:pt>
                <c:pt idx="110">
                  <c:v>11</c:v>
                </c:pt>
                <c:pt idx="111">
                  <c:v>11.1</c:v>
                </c:pt>
                <c:pt idx="112">
                  <c:v>11.2</c:v>
                </c:pt>
                <c:pt idx="113">
                  <c:v>11.3</c:v>
                </c:pt>
                <c:pt idx="114">
                  <c:v>11.4</c:v>
                </c:pt>
                <c:pt idx="115">
                  <c:v>11.5</c:v>
                </c:pt>
                <c:pt idx="116">
                  <c:v>11.6</c:v>
                </c:pt>
                <c:pt idx="117">
                  <c:v>11.7</c:v>
                </c:pt>
                <c:pt idx="118">
                  <c:v>11.8</c:v>
                </c:pt>
                <c:pt idx="119">
                  <c:v>11.9</c:v>
                </c:pt>
                <c:pt idx="120">
                  <c:v>12</c:v>
                </c:pt>
              </c:numCache>
            </c:numRef>
          </c:xVal>
          <c:yVal>
            <c:numRef>
              <c:f>Φύλλο1!$N$1:$N$121</c:f>
              <c:numCache>
                <c:formatCode>General</c:formatCode>
                <c:ptCount val="121"/>
                <c:pt idx="0">
                  <c:v>0.25</c:v>
                </c:pt>
                <c:pt idx="1">
                  <c:v>0.25006232017007873</c:v>
                </c:pt>
                <c:pt idx="2">
                  <c:v>0.25024946665548536</c:v>
                </c:pt>
                <c:pt idx="3">
                  <c:v>0.25056199876649832</c:v>
                </c:pt>
                <c:pt idx="4">
                  <c:v>0.25100085332202349</c:v>
                </c:pt>
                <c:pt idx="5">
                  <c:v>0.25156735166994965</c:v>
                </c:pt>
                <c:pt idx="6">
                  <c:v>0.25226320965258275</c:v>
                </c:pt>
                <c:pt idx="7">
                  <c:v>0.25309055065778235</c:v>
                </c:pt>
                <c:pt idx="8">
                  <c:v>0.25405192194198867</c:v>
                </c:pt>
                <c:pt idx="9">
                  <c:v>0.25515031446119585</c:v>
                </c:pt>
                <c:pt idx="10">
                  <c:v>0.25638918650131659</c:v>
                </c:pt>
                <c:pt idx="11">
                  <c:v>0.25777249146173281</c:v>
                </c:pt>
                <c:pt idx="12">
                  <c:v>0.25930471021681545</c:v>
                </c:pt>
                <c:pt idx="13">
                  <c:v>0.26099088856180591</c:v>
                </c:pt>
                <c:pt idx="14">
                  <c:v>0.26283668034407676</c:v>
                </c:pt>
                <c:pt idx="15">
                  <c:v>0.26484839699130625</c:v>
                </c:pt>
                <c:pt idx="16">
                  <c:v>0.26703306427803625</c:v>
                </c:pt>
                <c:pt idx="17">
                  <c:v>0.26939848732573829</c:v>
                </c:pt>
                <c:pt idx="18">
                  <c:v>0.27195332501421166</c:v>
                </c:pt>
                <c:pt idx="19">
                  <c:v>0.27470717520047644</c:v>
                </c:pt>
                <c:pt idx="20">
                  <c:v>0.27767067240353288</c:v>
                </c:pt>
                <c:pt idx="21">
                  <c:v>0.28085559992974046</c:v>
                </c:pt>
                <c:pt idx="22">
                  <c:v>0.28427501879713579</c:v>
                </c:pt>
                <c:pt idx="23">
                  <c:v>0.28794341628420222</c:v>
                </c:pt>
                <c:pt idx="24">
                  <c:v>0.29187687750040453</c:v>
                </c:pt>
                <c:pt idx="25">
                  <c:v>0.29609328407904212</c:v>
                </c:pt>
                <c:pt idx="26">
                  <c:v>0.30061254496223944</c:v>
                </c:pt>
                <c:pt idx="27">
                  <c:v>0.30545686532796995</c:v>
                </c:pt>
                <c:pt idx="28">
                  <c:v>0.31065106105828955</c:v>
                </c:pt>
                <c:pt idx="29">
                  <c:v>0.31622292784305372</c:v>
                </c:pt>
                <c:pt idx="30">
                  <c:v>0.32220367615548395</c:v>
                </c:pt>
                <c:pt idx="31">
                  <c:v>0.32862844605963526</c:v>
                </c:pt>
                <c:pt idx="32">
                  <c:v>0.33553691929545343</c:v>
                </c:pt>
                <c:pt idx="33">
                  <c:v>0.34297405057826374</c:v>
                </c:pt>
                <c:pt idx="34">
                  <c:v>0.35099094587782365</c:v>
                </c:pt>
                <c:pt idx="35">
                  <c:v>0.35964592306287552</c:v>
                </c:pt>
                <c:pt idx="36">
                  <c:v>0.36900580034148922</c:v>
                </c:pt>
                <c:pt idx="37">
                  <c:v>0.3791474712781388</c:v>
                </c:pt>
                <c:pt idx="38">
                  <c:v>0.39015984307281854</c:v>
                </c:pt>
                <c:pt idx="39">
                  <c:v>0.40214623902700758</c:v>
                </c:pt>
                <c:pt idx="40">
                  <c:v>0.41522739926869984</c:v>
                </c:pt>
                <c:pt idx="41">
                  <c:v>0.42954525962380613</c:v>
                </c:pt>
                <c:pt idx="42">
                  <c:v>0.4452677525675563</c:v>
                </c:pt>
                <c:pt idx="43">
                  <c:v>0.46259496480894291</c:v>
                </c:pt>
                <c:pt idx="44">
                  <c:v>0.48176711593621363</c:v>
                </c:pt>
                <c:pt idx="45">
                  <c:v>0.50307501124667431</c:v>
                </c:pt>
                <c:pt idx="46">
                  <c:v>0.5268739000444489</c:v>
                </c:pt>
                <c:pt idx="47">
                  <c:v>0.55360208707777936</c:v>
                </c:pt>
                <c:pt idx="48">
                  <c:v>0.58380627825172626</c:v>
                </c:pt>
                <c:pt idx="49">
                  <c:v>0.61817662184162847</c:v>
                </c:pt>
                <c:pt idx="50">
                  <c:v>0.65759594922142917</c:v>
                </c:pt>
                <c:pt idx="51">
                  <c:v>0.70321018956336723</c:v>
                </c:pt>
                <c:pt idx="52">
                  <c:v>0.75653095187437369</c:v>
                </c:pt>
                <c:pt idx="53">
                  <c:v>0.81958788598351806</c:v>
                </c:pt>
                <c:pt idx="54">
                  <c:v>0.89515937274142587</c:v>
                </c:pt>
                <c:pt idx="55">
                  <c:v>0.987127872806568</c:v>
                </c:pt>
                <c:pt idx="56">
                  <c:v>1.1010331657676855</c:v>
                </c:pt>
                <c:pt idx="57">
                  <c:v>1.2449275282487637</c:v>
                </c:pt>
                <c:pt idx="58">
                  <c:v>1.4306224845331088</c:v>
                </c:pt>
                <c:pt idx="59">
                  <c:v>1.6750959260679237</c:v>
                </c:pt>
                <c:pt idx="60">
                  <c:v>2</c:v>
                </c:pt>
                <c:pt idx="61">
                  <c:v>2.419202227357804</c:v>
                </c:pt>
                <c:pt idx="62">
                  <c:v>2.8815213284932497</c:v>
                </c:pt>
                <c:pt idx="63">
                  <c:v>3.1593408381766763</c:v>
                </c:pt>
                <c:pt idx="64">
                  <c:v>2.9932071413160957</c:v>
                </c:pt>
                <c:pt idx="65">
                  <c:v>2.5298221281347035</c:v>
                </c:pt>
                <c:pt idx="66">
                  <c:v>2.0600567248549075</c:v>
                </c:pt>
                <c:pt idx="67">
                  <c:v>1.687067632291759</c:v>
                </c:pt>
                <c:pt idx="68">
                  <c:v>1.4072285289516475</c:v>
                </c:pt>
                <c:pt idx="69">
                  <c:v>1.1968145846299472</c:v>
                </c:pt>
                <c:pt idx="70">
                  <c:v>1.0355607461569953</c:v>
                </c:pt>
                <c:pt idx="71">
                  <c:v>0.9092013724969511</c:v>
                </c:pt>
                <c:pt idx="72">
                  <c:v>0.80806768254971129</c:v>
                </c:pt>
                <c:pt idx="73">
                  <c:v>0.72557822010933837</c:v>
                </c:pt>
                <c:pt idx="74">
                  <c:v>0.65717322085651952</c:v>
                </c:pt>
                <c:pt idx="75">
                  <c:v>0.59962535119668914</c:v>
                </c:pt>
                <c:pt idx="76">
                  <c:v>0.55060069165198511</c:v>
                </c:pt>
                <c:pt idx="77">
                  <c:v>0.50837678046937484</c:v>
                </c:pt>
                <c:pt idx="78">
                  <c:v>0.4716584462006243</c:v>
                </c:pt>
                <c:pt idx="79">
                  <c:v>0.43945512304979506</c:v>
                </c:pt>
                <c:pt idx="80">
                  <c:v>0.41099746826339323</c:v>
                </c:pt>
                <c:pt idx="81">
                  <c:v>0.38567958264606139</c:v>
                </c:pt>
                <c:pt idx="82">
                  <c:v>0.36301823481962475</c:v>
                </c:pt>
                <c:pt idx="83">
                  <c:v>0.34262359176579182</c:v>
                </c:pt>
                <c:pt idx="84">
                  <c:v>0.32417787541674398</c:v>
                </c:pt>
                <c:pt idx="85">
                  <c:v>0.30741957106814716</c:v>
                </c:pt>
                <c:pt idx="86">
                  <c:v>0.2921315856869377</c:v>
                </c:pt>
                <c:pt idx="87">
                  <c:v>0.27813225746432474</c:v>
                </c:pt>
                <c:pt idx="88">
                  <c:v>0.26526845147958622</c:v>
                </c:pt>
                <c:pt idx="89">
                  <c:v>0.25341020090415889</c:v>
                </c:pt>
                <c:pt idx="90">
                  <c:v>0.24244650667027706</c:v>
                </c:pt>
                <c:pt idx="91">
                  <c:v>0.23228201494028414</c:v>
                </c:pt>
                <c:pt idx="92">
                  <c:v>0.22283436647067495</c:v>
                </c:pt>
                <c:pt idx="93">
                  <c:v>0.21403206514411272</c:v>
                </c:pt>
                <c:pt idx="94">
                  <c:v>0.20581275121760853</c:v>
                </c:pt>
                <c:pt idx="95">
                  <c:v>0.19812179268759469</c:v>
                </c:pt>
                <c:pt idx="96">
                  <c:v>0.19091112865170951</c:v>
                </c:pt>
                <c:pt idx="97">
                  <c:v>0.18413831375206868</c:v>
                </c:pt>
                <c:pt idx="98">
                  <c:v>0.17776572417797867</c:v>
                </c:pt>
                <c:pt idx="99">
                  <c:v>0.17175989431727823</c:v>
                </c:pt>
                <c:pt idx="100">
                  <c:v>0.1660909597074805</c:v>
                </c:pt>
                <c:pt idx="101">
                  <c:v>0.16073218697712388</c:v>
                </c:pt>
                <c:pt idx="102">
                  <c:v>0.15565957536601693</c:v>
                </c:pt>
                <c:pt idx="103">
                  <c:v>0.15085151744970279</c:v>
                </c:pt>
                <c:pt idx="104">
                  <c:v>0.14628850907458096</c:v>
                </c:pt>
                <c:pt idx="105">
                  <c:v>0.14195290038888925</c:v>
                </c:pt>
                <c:pt idx="106">
                  <c:v>0.13782868134604936</c:v>
                </c:pt>
                <c:pt idx="107">
                  <c:v>0.13390129624731575</c:v>
                </c:pt>
                <c:pt idx="108">
                  <c:v>0.13015748284610204</c:v>
                </c:pt>
                <c:pt idx="109">
                  <c:v>0.1265851323071438</c:v>
                </c:pt>
                <c:pt idx="110">
                  <c:v>0.12317316693854079</c:v>
                </c:pt>
                <c:pt idx="111">
                  <c:v>0.1199114331237236</c:v>
                </c:pt>
                <c:pt idx="112">
                  <c:v>0.11679060729685936</c:v>
                </c:pt>
                <c:pt idx="113">
                  <c:v>0.11380211314745185</c:v>
                </c:pt>
                <c:pt idx="114">
                  <c:v>0.11093804852229477</c:v>
                </c:pt>
                <c:pt idx="115">
                  <c:v>0.10819112072689124</c:v>
                </c:pt>
                <c:pt idx="116">
                  <c:v>0.10555458912301205</c:v>
                </c:pt>
                <c:pt idx="117">
                  <c:v>0.10302221408145258</c:v>
                </c:pt>
                <c:pt idx="118">
                  <c:v>0.10058821148506482</c:v>
                </c:pt>
                <c:pt idx="119">
                  <c:v>9.8247212091454136E-2</c:v>
                </c:pt>
                <c:pt idx="120">
                  <c:v>9.5994225161116234E-2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93AE-4111-B1C3-3C4CF27B36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5546560"/>
        <c:axId val="141385728"/>
      </c:scatterChart>
      <c:valAx>
        <c:axId val="145546560"/>
        <c:scaling>
          <c:orientation val="minMax"/>
          <c:max val="9"/>
          <c:min val="5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5400">
            <a:solidFill>
              <a:srgbClr val="FFFF00"/>
            </a:solidFill>
          </a:ln>
        </c:spPr>
        <c:crossAx val="141385728"/>
        <c:crosses val="autoZero"/>
        <c:crossBetween val="midCat"/>
        <c:majorUnit val="1"/>
      </c:valAx>
      <c:valAx>
        <c:axId val="141385728"/>
        <c:scaling>
          <c:orientation val="minMax"/>
          <c:max val="4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 w="25400">
            <a:solidFill>
              <a:srgbClr val="FFFF00"/>
            </a:solidFill>
          </a:ln>
        </c:spPr>
        <c:txPr>
          <a:bodyPr/>
          <a:lstStyle/>
          <a:p>
            <a:pPr>
              <a:defRPr sz="1000" baseline="0"/>
            </a:pPr>
            <a:endParaRPr lang="en-US"/>
          </a:p>
        </c:txPr>
        <c:crossAx val="145546560"/>
        <c:crosses val="autoZero"/>
        <c:crossBetween val="midCat"/>
        <c:majorUnit val="1"/>
      </c:valAx>
      <c:spPr>
        <a:noFill/>
      </c:spPr>
    </c:plotArea>
    <c:plotVisOnly val="1"/>
    <c:dispBlanksAs val="gap"/>
    <c:showDLblsOverMax val="0"/>
  </c:chart>
  <c:spPr>
    <a:noFill/>
  </c:spPr>
  <c:txPr>
    <a:bodyPr/>
    <a:lstStyle/>
    <a:p>
      <a:pPr>
        <a:defRPr sz="1200" b="1" i="0" baseline="0">
          <a:solidFill>
            <a:srgbClr val="FFFF00"/>
          </a:solidFill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25400">
              <a:solidFill>
                <a:srgbClr val="FFFF00"/>
              </a:solidFill>
            </a:ln>
          </c:spPr>
          <c:marker>
            <c:symbol val="none"/>
          </c:marker>
          <c:xVal>
            <c:numRef>
              <c:f>Φύλλο1!$L$1:$L$121</c:f>
              <c:numCache>
                <c:formatCode>General</c:formatCode>
                <c:ptCount val="12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  <c:pt idx="11">
                  <c:v>1.1000000000000001</c:v>
                </c:pt>
                <c:pt idx="12">
                  <c:v>1.2</c:v>
                </c:pt>
                <c:pt idx="13">
                  <c:v>1.3</c:v>
                </c:pt>
                <c:pt idx="14">
                  <c:v>1.4</c:v>
                </c:pt>
                <c:pt idx="15">
                  <c:v>1.5</c:v>
                </c:pt>
                <c:pt idx="16">
                  <c:v>1.6</c:v>
                </c:pt>
                <c:pt idx="17">
                  <c:v>1.7</c:v>
                </c:pt>
                <c:pt idx="18">
                  <c:v>1.8</c:v>
                </c:pt>
                <c:pt idx="19">
                  <c:v>1.9</c:v>
                </c:pt>
                <c:pt idx="20">
                  <c:v>2</c:v>
                </c:pt>
                <c:pt idx="21">
                  <c:v>2.1</c:v>
                </c:pt>
                <c:pt idx="22">
                  <c:v>2.2000000000000002</c:v>
                </c:pt>
                <c:pt idx="23">
                  <c:v>2.2999999999999998</c:v>
                </c:pt>
                <c:pt idx="24">
                  <c:v>2.4</c:v>
                </c:pt>
                <c:pt idx="25">
                  <c:v>2.5</c:v>
                </c:pt>
                <c:pt idx="26">
                  <c:v>2.6</c:v>
                </c:pt>
                <c:pt idx="27">
                  <c:v>2.7</c:v>
                </c:pt>
                <c:pt idx="28">
                  <c:v>2.8</c:v>
                </c:pt>
                <c:pt idx="29">
                  <c:v>2.9</c:v>
                </c:pt>
                <c:pt idx="30">
                  <c:v>3</c:v>
                </c:pt>
                <c:pt idx="31">
                  <c:v>3.1</c:v>
                </c:pt>
                <c:pt idx="32">
                  <c:v>3.2</c:v>
                </c:pt>
                <c:pt idx="33">
                  <c:v>3.3</c:v>
                </c:pt>
                <c:pt idx="34">
                  <c:v>3.4</c:v>
                </c:pt>
                <c:pt idx="35">
                  <c:v>3.5</c:v>
                </c:pt>
                <c:pt idx="36">
                  <c:v>3.6</c:v>
                </c:pt>
                <c:pt idx="37">
                  <c:v>3.7</c:v>
                </c:pt>
                <c:pt idx="38">
                  <c:v>3.8</c:v>
                </c:pt>
                <c:pt idx="39">
                  <c:v>3.9</c:v>
                </c:pt>
                <c:pt idx="40">
                  <c:v>4</c:v>
                </c:pt>
                <c:pt idx="41">
                  <c:v>4.0999999999999996</c:v>
                </c:pt>
                <c:pt idx="42">
                  <c:v>4.2</c:v>
                </c:pt>
                <c:pt idx="43">
                  <c:v>4.3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4.7</c:v>
                </c:pt>
                <c:pt idx="48">
                  <c:v>4.8</c:v>
                </c:pt>
                <c:pt idx="49">
                  <c:v>4.9000000000000004</c:v>
                </c:pt>
                <c:pt idx="50">
                  <c:v>5</c:v>
                </c:pt>
                <c:pt idx="51">
                  <c:v>5.0999999999999996</c:v>
                </c:pt>
                <c:pt idx="52">
                  <c:v>5.2</c:v>
                </c:pt>
                <c:pt idx="53">
                  <c:v>5.3</c:v>
                </c:pt>
                <c:pt idx="54">
                  <c:v>5.4</c:v>
                </c:pt>
                <c:pt idx="55">
                  <c:v>5.5</c:v>
                </c:pt>
                <c:pt idx="56">
                  <c:v>5.6</c:v>
                </c:pt>
                <c:pt idx="57">
                  <c:v>5.7</c:v>
                </c:pt>
                <c:pt idx="58">
                  <c:v>5.8</c:v>
                </c:pt>
                <c:pt idx="59">
                  <c:v>5.9</c:v>
                </c:pt>
                <c:pt idx="60">
                  <c:v>6</c:v>
                </c:pt>
                <c:pt idx="61">
                  <c:v>6.1</c:v>
                </c:pt>
                <c:pt idx="62">
                  <c:v>6.2</c:v>
                </c:pt>
                <c:pt idx="63">
                  <c:v>6.3</c:v>
                </c:pt>
                <c:pt idx="64">
                  <c:v>6.4</c:v>
                </c:pt>
                <c:pt idx="65">
                  <c:v>6.5</c:v>
                </c:pt>
                <c:pt idx="66">
                  <c:v>6.6</c:v>
                </c:pt>
                <c:pt idx="67">
                  <c:v>6.7</c:v>
                </c:pt>
                <c:pt idx="68">
                  <c:v>6.8</c:v>
                </c:pt>
                <c:pt idx="69">
                  <c:v>6.9</c:v>
                </c:pt>
                <c:pt idx="70">
                  <c:v>7</c:v>
                </c:pt>
                <c:pt idx="71">
                  <c:v>7.1</c:v>
                </c:pt>
                <c:pt idx="72">
                  <c:v>7.2</c:v>
                </c:pt>
                <c:pt idx="73">
                  <c:v>7.3</c:v>
                </c:pt>
                <c:pt idx="74">
                  <c:v>7.4</c:v>
                </c:pt>
                <c:pt idx="75">
                  <c:v>7.5</c:v>
                </c:pt>
                <c:pt idx="76">
                  <c:v>7.6</c:v>
                </c:pt>
                <c:pt idx="77">
                  <c:v>7.7</c:v>
                </c:pt>
                <c:pt idx="78">
                  <c:v>7.8</c:v>
                </c:pt>
                <c:pt idx="79">
                  <c:v>7.9</c:v>
                </c:pt>
                <c:pt idx="80">
                  <c:v>8</c:v>
                </c:pt>
                <c:pt idx="81">
                  <c:v>8.1</c:v>
                </c:pt>
                <c:pt idx="82">
                  <c:v>8.1999999999999993</c:v>
                </c:pt>
                <c:pt idx="83">
                  <c:v>8.3000000000000007</c:v>
                </c:pt>
                <c:pt idx="84">
                  <c:v>8.4</c:v>
                </c:pt>
                <c:pt idx="85">
                  <c:v>8.5</c:v>
                </c:pt>
                <c:pt idx="86">
                  <c:v>8.6</c:v>
                </c:pt>
                <c:pt idx="87">
                  <c:v>8.6999999999999993</c:v>
                </c:pt>
                <c:pt idx="88">
                  <c:v>8.8000000000000007</c:v>
                </c:pt>
                <c:pt idx="89">
                  <c:v>8.9</c:v>
                </c:pt>
                <c:pt idx="90">
                  <c:v>8.9999999999999893</c:v>
                </c:pt>
                <c:pt idx="91">
                  <c:v>9.0999999999999908</c:v>
                </c:pt>
                <c:pt idx="92">
                  <c:v>9.1999999999999904</c:v>
                </c:pt>
                <c:pt idx="93">
                  <c:v>9.2999999999999901</c:v>
                </c:pt>
                <c:pt idx="94">
                  <c:v>9.3999999999999897</c:v>
                </c:pt>
                <c:pt idx="95">
                  <c:v>9.4999999999999893</c:v>
                </c:pt>
                <c:pt idx="96">
                  <c:v>9.5999999999999908</c:v>
                </c:pt>
                <c:pt idx="97">
                  <c:v>9.6999999999999904</c:v>
                </c:pt>
                <c:pt idx="98">
                  <c:v>9.7999999999999901</c:v>
                </c:pt>
                <c:pt idx="99">
                  <c:v>9.8999999999999897</c:v>
                </c:pt>
                <c:pt idx="100">
                  <c:v>9.9999999999999893</c:v>
                </c:pt>
                <c:pt idx="101">
                  <c:v>10.1</c:v>
                </c:pt>
                <c:pt idx="102">
                  <c:v>10.199999999999999</c:v>
                </c:pt>
                <c:pt idx="103">
                  <c:v>10.3</c:v>
                </c:pt>
                <c:pt idx="104">
                  <c:v>10.4</c:v>
                </c:pt>
                <c:pt idx="105">
                  <c:v>10.5</c:v>
                </c:pt>
                <c:pt idx="106">
                  <c:v>10.6</c:v>
                </c:pt>
                <c:pt idx="107">
                  <c:v>10.7</c:v>
                </c:pt>
                <c:pt idx="108">
                  <c:v>10.8</c:v>
                </c:pt>
                <c:pt idx="109">
                  <c:v>10.9</c:v>
                </c:pt>
                <c:pt idx="110">
                  <c:v>11</c:v>
                </c:pt>
                <c:pt idx="111">
                  <c:v>11.1</c:v>
                </c:pt>
                <c:pt idx="112">
                  <c:v>11.2</c:v>
                </c:pt>
                <c:pt idx="113">
                  <c:v>11.3</c:v>
                </c:pt>
                <c:pt idx="114">
                  <c:v>11.4</c:v>
                </c:pt>
                <c:pt idx="115">
                  <c:v>11.5</c:v>
                </c:pt>
                <c:pt idx="116">
                  <c:v>11.6</c:v>
                </c:pt>
                <c:pt idx="117">
                  <c:v>11.7</c:v>
                </c:pt>
                <c:pt idx="118">
                  <c:v>11.8</c:v>
                </c:pt>
                <c:pt idx="119">
                  <c:v>11.9</c:v>
                </c:pt>
                <c:pt idx="120">
                  <c:v>12</c:v>
                </c:pt>
              </c:numCache>
            </c:numRef>
          </c:xVal>
          <c:yVal>
            <c:numRef>
              <c:f>Φύλλο1!$O$1:$O$121</c:f>
              <c:numCache>
                <c:formatCode>General</c:formatCode>
                <c:ptCount val="121"/>
                <c:pt idx="0">
                  <c:v>0.25</c:v>
                </c:pt>
                <c:pt idx="1">
                  <c:v>0.25006251562890719</c:v>
                </c:pt>
                <c:pt idx="2">
                  <c:v>0.25025025025025027</c:v>
                </c:pt>
                <c:pt idx="3">
                  <c:v>0.25056376847907796</c:v>
                </c:pt>
                <c:pt idx="4">
                  <c:v>0.25100401606425699</c:v>
                </c:pt>
                <c:pt idx="5">
                  <c:v>0.25157232704402516</c:v>
                </c:pt>
                <c:pt idx="6">
                  <c:v>0.25227043390514631</c:v>
                </c:pt>
                <c:pt idx="7">
                  <c:v>0.25310048089091369</c:v>
                </c:pt>
                <c:pt idx="8">
                  <c:v>0.25406504065040653</c:v>
                </c:pt>
                <c:pt idx="9">
                  <c:v>0.25516713447307987</c:v>
                </c:pt>
                <c:pt idx="10">
                  <c:v>0.25641025641025639</c:v>
                </c:pt>
                <c:pt idx="11">
                  <c:v>0.2577984016499098</c:v>
                </c:pt>
                <c:pt idx="12">
                  <c:v>0.25933609958506221</c:v>
                </c:pt>
                <c:pt idx="13">
                  <c:v>0.26102845210127901</c:v>
                </c:pt>
                <c:pt idx="14">
                  <c:v>0.26288117770767616</c:v>
                </c:pt>
                <c:pt idx="15">
                  <c:v>0.26490066225165565</c:v>
                </c:pt>
                <c:pt idx="16">
                  <c:v>0.26709401709401709</c:v>
                </c:pt>
                <c:pt idx="17">
                  <c:v>0.2694691457828079</c:v>
                </c:pt>
                <c:pt idx="18">
                  <c:v>0.27203482045701849</c:v>
                </c:pt>
                <c:pt idx="19">
                  <c:v>0.27480076944215442</c:v>
                </c:pt>
                <c:pt idx="20">
                  <c:v>0.27777777777777779</c:v>
                </c:pt>
                <c:pt idx="21">
                  <c:v>0.28097780275358242</c:v>
                </c:pt>
                <c:pt idx="22">
                  <c:v>0.28441410693970426</c:v>
                </c:pt>
                <c:pt idx="23">
                  <c:v>0.28810141169691733</c:v>
                </c:pt>
                <c:pt idx="24">
                  <c:v>0.29205607476635514</c:v>
                </c:pt>
                <c:pt idx="25">
                  <c:v>0.29629629629629628</c:v>
                </c:pt>
                <c:pt idx="26">
                  <c:v>0.30084235860409142</c:v>
                </c:pt>
                <c:pt idx="27">
                  <c:v>0.30571690614490982</c:v>
                </c:pt>
                <c:pt idx="28">
                  <c:v>0.31094527363184077</c:v>
                </c:pt>
                <c:pt idx="29">
                  <c:v>0.31655587211142766</c:v>
                </c:pt>
                <c:pt idx="30">
                  <c:v>0.32258064516129031</c:v>
                </c:pt>
                <c:pt idx="31">
                  <c:v>0.32905561039815728</c:v>
                </c:pt>
                <c:pt idx="32">
                  <c:v>0.33602150537634412</c:v>
                </c:pt>
                <c:pt idx="33">
                  <c:v>0.34352456200618348</c:v>
                </c:pt>
                <c:pt idx="34">
                  <c:v>0.35161744022503516</c:v>
                </c:pt>
                <c:pt idx="35">
                  <c:v>0.36036036036036034</c:v>
                </c:pt>
                <c:pt idx="36">
                  <c:v>0.36982248520710059</c:v>
                </c:pt>
                <c:pt idx="37">
                  <c:v>0.38008361839604715</c:v>
                </c:pt>
                <c:pt idx="38">
                  <c:v>0.39123630672926446</c:v>
                </c:pt>
                <c:pt idx="39">
                  <c:v>0.40338846308995563</c:v>
                </c:pt>
                <c:pt idx="40">
                  <c:v>0.41666666666666669</c:v>
                </c:pt>
                <c:pt idx="41">
                  <c:v>0.43122035360068994</c:v>
                </c:pt>
                <c:pt idx="42">
                  <c:v>0.44722719141323791</c:v>
                </c:pt>
                <c:pt idx="43">
                  <c:v>0.4649000464900046</c:v>
                </c:pt>
                <c:pt idx="44">
                  <c:v>0.48449612403100784</c:v>
                </c:pt>
                <c:pt idx="45">
                  <c:v>0.50632911392405067</c:v>
                </c:pt>
                <c:pt idx="46">
                  <c:v>0.53078556263269627</c:v>
                </c:pt>
                <c:pt idx="47">
                  <c:v>0.55834729201563382</c:v>
                </c:pt>
                <c:pt idx="48">
                  <c:v>0.58962264150943389</c:v>
                </c:pt>
                <c:pt idx="49">
                  <c:v>0.62539086929330856</c:v>
                </c:pt>
                <c:pt idx="50">
                  <c:v>0.66666666666666663</c:v>
                </c:pt>
                <c:pt idx="51">
                  <c:v>0.71479628305932796</c:v>
                </c:pt>
                <c:pt idx="52">
                  <c:v>0.77160493827160515</c:v>
                </c:pt>
                <c:pt idx="53">
                  <c:v>0.83963056255247692</c:v>
                </c:pt>
                <c:pt idx="54">
                  <c:v>0.92250922509225119</c:v>
                </c:pt>
                <c:pt idx="55">
                  <c:v>1.0256410256410255</c:v>
                </c:pt>
                <c:pt idx="56">
                  <c:v>1.1574074074074068</c:v>
                </c:pt>
                <c:pt idx="57">
                  <c:v>1.3315579227696408</c:v>
                </c:pt>
                <c:pt idx="58">
                  <c:v>1.5723270440251573</c:v>
                </c:pt>
                <c:pt idx="59">
                  <c:v>1.9267822736030837</c:v>
                </c:pt>
                <c:pt idx="60">
                  <c:v>2.5</c:v>
                </c:pt>
                <c:pt idx="61">
                  <c:v>3.5842293906809957</c:v>
                </c:pt>
                <c:pt idx="62">
                  <c:v>6.4102564102564301</c:v>
                </c:pt>
                <c:pt idx="63">
                  <c:v>32.258064516128798</c:v>
                </c:pt>
                <c:pt idx="64">
                  <c:v>10.416666666666581</c:v>
                </c:pt>
                <c:pt idx="65">
                  <c:v>4.4444444444444446</c:v>
                </c:pt>
                <c:pt idx="66">
                  <c:v>2.8089887640449476</c:v>
                </c:pt>
                <c:pt idx="67">
                  <c:v>2.0449897750511243</c:v>
                </c:pt>
                <c:pt idx="68">
                  <c:v>1.602564102564104</c:v>
                </c:pt>
                <c:pt idx="69">
                  <c:v>1.3140604467805508</c:v>
                </c:pt>
                <c:pt idx="70">
                  <c:v>1.1111111111111112</c:v>
                </c:pt>
                <c:pt idx="71">
                  <c:v>0.96061479346781975</c:v>
                </c:pt>
                <c:pt idx="72">
                  <c:v>0.84459459459459441</c:v>
                </c:pt>
                <c:pt idx="73">
                  <c:v>0.7524454477050414</c:v>
                </c:pt>
                <c:pt idx="74">
                  <c:v>0.67750677506775048</c:v>
                </c:pt>
                <c:pt idx="75">
                  <c:v>0.61538461538461542</c:v>
                </c:pt>
                <c:pt idx="76">
                  <c:v>0.56306306306306309</c:v>
                </c:pt>
                <c:pt idx="77">
                  <c:v>0.51840331778123361</c:v>
                </c:pt>
                <c:pt idx="78">
                  <c:v>0.4798464491362765</c:v>
                </c:pt>
                <c:pt idx="79">
                  <c:v>0.4462293618920124</c:v>
                </c:pt>
                <c:pt idx="80">
                  <c:v>0.41666666666666669</c:v>
                </c:pt>
                <c:pt idx="81">
                  <c:v>0.39047247169074584</c:v>
                </c:pt>
                <c:pt idx="82">
                  <c:v>0.36710719530102798</c:v>
                </c:pt>
                <c:pt idx="83">
                  <c:v>0.34614053305642073</c:v>
                </c:pt>
                <c:pt idx="84">
                  <c:v>0.32722513089005234</c:v>
                </c:pt>
                <c:pt idx="85">
                  <c:v>0.31007751937984496</c:v>
                </c:pt>
                <c:pt idx="86">
                  <c:v>0.29446407538280334</c:v>
                </c:pt>
                <c:pt idx="87">
                  <c:v>0.28019052956010099</c:v>
                </c:pt>
                <c:pt idx="88">
                  <c:v>0.26709401709401703</c:v>
                </c:pt>
                <c:pt idx="89">
                  <c:v>0.25503698036215244</c:v>
                </c:pt>
                <c:pt idx="90">
                  <c:v>0.24390243902439143</c:v>
                </c:pt>
                <c:pt idx="91">
                  <c:v>0.23359028264424292</c:v>
                </c:pt>
                <c:pt idx="92">
                  <c:v>0.22401433691756359</c:v>
                </c:pt>
                <c:pt idx="93">
                  <c:v>0.21510002151000304</c:v>
                </c:pt>
                <c:pt idx="94">
                  <c:v>0.20678246484698182</c:v>
                </c:pt>
                <c:pt idx="95">
                  <c:v>0.1990049751243789</c:v>
                </c:pt>
                <c:pt idx="96">
                  <c:v>0.19171779141104359</c:v>
                </c:pt>
                <c:pt idx="97">
                  <c:v>0.18487705675725705</c:v>
                </c:pt>
                <c:pt idx="98">
                  <c:v>0.17844396859386213</c:v>
                </c:pt>
                <c:pt idx="99">
                  <c:v>0.17238407171177444</c:v>
                </c:pt>
                <c:pt idx="100">
                  <c:v>0.16666666666666727</c:v>
                </c:pt>
                <c:pt idx="101">
                  <c:v>0.16126431220770845</c:v>
                </c:pt>
                <c:pt idx="102">
                  <c:v>0.15615240474703312</c:v>
                </c:pt>
                <c:pt idx="103">
                  <c:v>0.151308821304282</c:v>
                </c:pt>
                <c:pt idx="104">
                  <c:v>0.14671361502347416</c:v>
                </c:pt>
                <c:pt idx="105">
                  <c:v>0.14234875444839859</c:v>
                </c:pt>
                <c:pt idx="106">
                  <c:v>0.13819789939192925</c:v>
                </c:pt>
                <c:pt idx="107">
                  <c:v>0.1342462075446369</c:v>
                </c:pt>
                <c:pt idx="108">
                  <c:v>0.13048016701461376</c:v>
                </c:pt>
                <c:pt idx="109">
                  <c:v>0.1268874508311128</c:v>
                </c:pt>
                <c:pt idx="110">
                  <c:v>0.12345679012345678</c:v>
                </c:pt>
                <c:pt idx="111">
                  <c:v>0.12017786323759165</c:v>
                </c:pt>
                <c:pt idx="112">
                  <c:v>0.11704119850187268</c:v>
                </c:pt>
                <c:pt idx="113">
                  <c:v>0.11403808872163301</c:v>
                </c:pt>
                <c:pt idx="114">
                  <c:v>0.11116051578479323</c:v>
                </c:pt>
                <c:pt idx="115">
                  <c:v>0.10840108401084012</c:v>
                </c:pt>
                <c:pt idx="116">
                  <c:v>0.10575296108291032</c:v>
                </c:pt>
                <c:pt idx="117">
                  <c:v>0.10320982557539479</c:v>
                </c:pt>
                <c:pt idx="118">
                  <c:v>0.1007658202337767</c:v>
                </c:pt>
                <c:pt idx="119">
                  <c:v>9.8415510284420818E-2</c:v>
                </c:pt>
                <c:pt idx="120">
                  <c:v>9.6153846153846159E-2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3659-48DB-9ACF-6B60E449F5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1387456"/>
        <c:axId val="141388032"/>
      </c:scatterChart>
      <c:valAx>
        <c:axId val="141387456"/>
        <c:scaling>
          <c:orientation val="minMax"/>
          <c:max val="9"/>
          <c:min val="5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5400">
            <a:solidFill>
              <a:srgbClr val="FFFF00"/>
            </a:solidFill>
          </a:ln>
        </c:spPr>
        <c:txPr>
          <a:bodyPr/>
          <a:lstStyle/>
          <a:p>
            <a:pPr>
              <a:defRPr sz="1000" b="1" i="0" baseline="0">
                <a:solidFill>
                  <a:srgbClr val="FFFF00"/>
                </a:solidFill>
              </a:defRPr>
            </a:pPr>
            <a:endParaRPr lang="en-US"/>
          </a:p>
        </c:txPr>
        <c:crossAx val="141388032"/>
        <c:crosses val="autoZero"/>
        <c:crossBetween val="midCat"/>
        <c:majorUnit val="1"/>
      </c:valAx>
      <c:valAx>
        <c:axId val="141388032"/>
        <c:scaling>
          <c:orientation val="minMax"/>
          <c:max val="4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 w="25400">
            <a:solidFill>
              <a:srgbClr val="FFFF00"/>
            </a:solidFill>
          </a:ln>
        </c:spPr>
        <c:txPr>
          <a:bodyPr/>
          <a:lstStyle/>
          <a:p>
            <a:pPr>
              <a:defRPr sz="1000" b="1" i="0" baseline="0"/>
            </a:pPr>
            <a:endParaRPr lang="en-US"/>
          </a:p>
        </c:txPr>
        <c:crossAx val="141387456"/>
        <c:crosses val="autoZero"/>
        <c:crossBetween val="midCat"/>
        <c:majorUnit val="1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baseline="0">
          <a:solidFill>
            <a:srgbClr val="FFFF00"/>
          </a:solidFill>
        </a:defRPr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image" Target="../media/image6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3246438" y="8710613"/>
            <a:ext cx="360362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7303" tIns="44445" rIns="87303" bIns="44445">
            <a:spAutoFit/>
          </a:bodyPr>
          <a:lstStyle>
            <a:lvl1pPr defTabSz="868363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 defTabSz="868363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 defTabSz="868363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 defTabSz="868363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 defTabSz="868363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defTabSz="868363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defTabSz="868363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defTabSz="868363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defTabSz="868363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fld id="{F052862D-C864-4606-9918-FED28579E67A}" type="slidenum">
              <a:rPr lang="en-US" altLang="el-GR" sz="1200" b="0" i="0" smtClean="0">
                <a:solidFill>
                  <a:schemeClr val="tx1"/>
                </a:solidFill>
                <a:latin typeface="Arial" charset="0"/>
              </a:rPr>
              <a:pPr algn="ctr">
                <a:lnSpc>
                  <a:spcPct val="90000"/>
                </a:lnSpc>
                <a:spcBef>
                  <a:spcPct val="0"/>
                </a:spcBef>
                <a:defRPr/>
              </a:pPr>
              <a:t>‹#›</a:t>
            </a:fld>
            <a:endParaRPr lang="en-US" altLang="el-GR" sz="1200" b="0" i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1839913" y="466725"/>
            <a:ext cx="30337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defRPr/>
            </a:pPr>
            <a:r>
              <a:rPr lang="en-US" altLang="el-GR" sz="2000" b="0" i="0">
                <a:solidFill>
                  <a:schemeClr val="tx1"/>
                </a:solidFill>
                <a:latin typeface="Helvetica" pitchFamily="34" charset="0"/>
              </a:rPr>
              <a:t>Physics 151 – Lecture 21</a:t>
            </a:r>
          </a:p>
        </p:txBody>
      </p:sp>
    </p:spTree>
    <p:extLst>
      <p:ext uri="{BB962C8B-B14F-4D97-AF65-F5344CB8AC3E}">
        <p14:creationId xmlns:p14="http://schemas.microsoft.com/office/powerpoint/2010/main" val="36025979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79" tIns="44445" rIns="90479" bIns="444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Body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3051175" y="8710613"/>
            <a:ext cx="757238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7303" tIns="44445" rIns="87303" bIns="44445">
            <a:spAutoFit/>
          </a:bodyPr>
          <a:lstStyle>
            <a:lvl1pPr defTabSz="868363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 defTabSz="868363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 defTabSz="868363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 defTabSz="868363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 defTabSz="868363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defTabSz="868363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defTabSz="868363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defTabSz="868363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defTabSz="868363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n-US" altLang="el-GR" sz="1200" b="0" i="0">
                <a:solidFill>
                  <a:schemeClr val="tx1"/>
                </a:solidFill>
                <a:latin typeface="Arial" charset="0"/>
              </a:rPr>
              <a:t>Page </a:t>
            </a:r>
            <a:fld id="{E7A0B133-54F8-4147-9988-ACF288FC7272}" type="slidenum">
              <a:rPr lang="en-US" altLang="el-GR" sz="1200" b="0" i="0" smtClean="0">
                <a:solidFill>
                  <a:schemeClr val="tx1"/>
                </a:solidFill>
                <a:latin typeface="Arial" charset="0"/>
              </a:rPr>
              <a:pPr algn="ctr">
                <a:lnSpc>
                  <a:spcPct val="90000"/>
                </a:lnSpc>
                <a:spcBef>
                  <a:spcPct val="0"/>
                </a:spcBef>
                <a:defRPr/>
              </a:pPr>
              <a:t>‹#›</a:t>
            </a:fld>
            <a:endParaRPr lang="en-US" altLang="el-GR" sz="1200" b="0" i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0938" y="692150"/>
            <a:ext cx="4554537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32889132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2425286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</p:spTree>
    <p:extLst>
      <p:ext uri="{BB962C8B-B14F-4D97-AF65-F5344CB8AC3E}">
        <p14:creationId xmlns:p14="http://schemas.microsoft.com/office/powerpoint/2010/main" val="1021514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362700" y="609600"/>
            <a:ext cx="1790700" cy="5257800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990600" y="609600"/>
            <a:ext cx="5219700" cy="5257800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</p:spTree>
    <p:extLst>
      <p:ext uri="{BB962C8B-B14F-4D97-AF65-F5344CB8AC3E}">
        <p14:creationId xmlns:p14="http://schemas.microsoft.com/office/powerpoint/2010/main" val="3032903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</p:spTree>
    <p:extLst>
      <p:ext uri="{BB962C8B-B14F-4D97-AF65-F5344CB8AC3E}">
        <p14:creationId xmlns:p14="http://schemas.microsoft.com/office/powerpoint/2010/main" val="1822715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123958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990600" y="1752600"/>
            <a:ext cx="350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350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</p:spTree>
    <p:extLst>
      <p:ext uri="{BB962C8B-B14F-4D97-AF65-F5344CB8AC3E}">
        <p14:creationId xmlns:p14="http://schemas.microsoft.com/office/powerpoint/2010/main" val="361431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</p:spTree>
    <p:extLst>
      <p:ext uri="{BB962C8B-B14F-4D97-AF65-F5344CB8AC3E}">
        <p14:creationId xmlns:p14="http://schemas.microsoft.com/office/powerpoint/2010/main" val="465516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2469122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6747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2547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1889392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33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white">
          <a:xfrm>
            <a:off x="463550" y="463550"/>
            <a:ext cx="8216900" cy="60071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endParaRPr lang="el-GR" altLang="el-GR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609600"/>
            <a:ext cx="7162800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752600"/>
            <a:ext cx="71628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l-GR"/>
              <a:t>Click to edit Master text styles</a:t>
            </a:r>
          </a:p>
          <a:p>
            <a:pPr lvl="1"/>
            <a:r>
              <a:rPr lang="en-US" altLang="el-GR"/>
              <a:t>Second level</a:t>
            </a:r>
          </a:p>
          <a:p>
            <a:pPr lvl="2"/>
            <a:r>
              <a:rPr lang="en-US" altLang="el-GR"/>
              <a:t>Third level</a:t>
            </a:r>
          </a:p>
          <a:p>
            <a:pPr lvl="3"/>
            <a:r>
              <a:rPr lang="en-US" altLang="el-GR"/>
              <a:t>Fourth level</a:t>
            </a:r>
          </a:p>
          <a:p>
            <a:pPr lvl="4"/>
            <a:r>
              <a:rPr lang="en-US" altLang="el-GR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285750" indent="-2857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accent1"/>
        </a:buClr>
        <a:buSzPct val="75000"/>
        <a:buFont typeface="Monotype Sorts" charset="2"/>
        <a:buChar char="l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100000"/>
        <a:buFont typeface="Monotype Sorts" charset="2"/>
        <a:buChar char="ç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</a:defRPr>
      </a:lvl3pPr>
      <a:lvl4pPr marL="15430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SzPct val="60000"/>
        <a:buFont typeface="Monotype Sorts" charset="2"/>
        <a:buChar char="n"/>
        <a:defRPr>
          <a:solidFill>
            <a:schemeClr val="tx1"/>
          </a:solidFill>
          <a:latin typeface="+mn-lt"/>
        </a:defRPr>
      </a:lvl4pPr>
      <a:lvl5pPr marL="20002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</a:defRPr>
      </a:lvl5pPr>
      <a:lvl6pPr marL="24574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</a:defRPr>
      </a:lvl6pPr>
      <a:lvl7pPr marL="29146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</a:defRPr>
      </a:lvl7pPr>
      <a:lvl8pPr marL="33718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</a:defRPr>
      </a:lvl8pPr>
      <a:lvl9pPr marL="38290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40.png"/><Relationship Id="rId7" Type="http://schemas.openxmlformats.org/officeDocument/2006/relationships/image" Target="../media/image580.png"/><Relationship Id="rId12" Type="http://schemas.openxmlformats.org/officeDocument/2006/relationships/image" Target="../media/image630.png"/><Relationship Id="rId2" Type="http://schemas.openxmlformats.org/officeDocument/2006/relationships/image" Target="../media/image5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0.png"/><Relationship Id="rId11" Type="http://schemas.openxmlformats.org/officeDocument/2006/relationships/image" Target="../media/image620.png"/><Relationship Id="rId5" Type="http://schemas.openxmlformats.org/officeDocument/2006/relationships/image" Target="../media/image560.png"/><Relationship Id="rId10" Type="http://schemas.openxmlformats.org/officeDocument/2006/relationships/image" Target="../media/image610.png"/><Relationship Id="rId4" Type="http://schemas.openxmlformats.org/officeDocument/2006/relationships/image" Target="../media/image550.png"/><Relationship Id="rId9" Type="http://schemas.openxmlformats.org/officeDocument/2006/relationships/image" Target="../media/image60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5.png"/><Relationship Id="rId7" Type="http://schemas.openxmlformats.org/officeDocument/2006/relationships/image" Target="../media/image67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0.png"/><Relationship Id="rId5" Type="http://schemas.openxmlformats.org/officeDocument/2006/relationships/image" Target="../media/image650.png"/><Relationship Id="rId4" Type="http://schemas.openxmlformats.org/officeDocument/2006/relationships/image" Target="../media/image66.png"/><Relationship Id="rId9" Type="http://schemas.openxmlformats.org/officeDocument/2006/relationships/image" Target="../media/image6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0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8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1.png"/><Relationship Id="rId5" Type="http://schemas.openxmlformats.org/officeDocument/2006/relationships/image" Target="../media/image82.png"/><Relationship Id="rId4" Type="http://schemas.openxmlformats.org/officeDocument/2006/relationships/image" Target="../media/image64.emf"/><Relationship Id="rId9" Type="http://schemas.openxmlformats.org/officeDocument/2006/relationships/image" Target="../media/image8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94.png"/><Relationship Id="rId18" Type="http://schemas.openxmlformats.org/officeDocument/2006/relationships/image" Target="../media/image99.png"/><Relationship Id="rId12" Type="http://schemas.openxmlformats.org/officeDocument/2006/relationships/image" Target="../media/image93.png"/><Relationship Id="rId17" Type="http://schemas.openxmlformats.org/officeDocument/2006/relationships/image" Target="../media/image98.png"/><Relationship Id="rId2" Type="http://schemas.openxmlformats.org/officeDocument/2006/relationships/image" Target="../media/image88.png"/><Relationship Id="rId16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92.png"/><Relationship Id="rId15" Type="http://schemas.openxmlformats.org/officeDocument/2006/relationships/image" Target="../media/image96.png"/><Relationship Id="rId10" Type="http://schemas.openxmlformats.org/officeDocument/2006/relationships/image" Target="../media/image91.png"/><Relationship Id="rId9" Type="http://schemas.openxmlformats.org/officeDocument/2006/relationships/image" Target="../media/image89.png"/><Relationship Id="rId14" Type="http://schemas.openxmlformats.org/officeDocument/2006/relationships/image" Target="../media/image9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11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12" Type="http://schemas.openxmlformats.org/officeDocument/2006/relationships/image" Target="../media/image11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png"/><Relationship Id="rId11" Type="http://schemas.openxmlformats.org/officeDocument/2006/relationships/image" Target="../media/image109.png"/><Relationship Id="rId5" Type="http://schemas.openxmlformats.org/officeDocument/2006/relationships/image" Target="../media/image103.png"/><Relationship Id="rId10" Type="http://schemas.openxmlformats.org/officeDocument/2006/relationships/image" Target="../media/image108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Relationship Id="rId14" Type="http://schemas.openxmlformats.org/officeDocument/2006/relationships/image" Target="../media/image11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116.png"/><Relationship Id="rId18" Type="http://schemas.openxmlformats.org/officeDocument/2006/relationships/image" Target="../media/image121.png"/><Relationship Id="rId3" Type="http://schemas.openxmlformats.org/officeDocument/2006/relationships/oleObject" Target="../embeddings/oleObject2.bin"/><Relationship Id="rId7" Type="http://schemas.openxmlformats.org/officeDocument/2006/relationships/image" Target="../media/image114.png"/><Relationship Id="rId12" Type="http://schemas.openxmlformats.org/officeDocument/2006/relationships/image" Target="../media/image115.png"/><Relationship Id="rId17" Type="http://schemas.openxmlformats.org/officeDocument/2006/relationships/image" Target="../media/image120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19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65.emf"/><Relationship Id="rId11" Type="http://schemas.openxmlformats.org/officeDocument/2006/relationships/image" Target="../media/image64.emf"/><Relationship Id="rId5" Type="http://schemas.openxmlformats.org/officeDocument/2006/relationships/oleObject" Target="../embeddings/oleObject2.bin"/><Relationship Id="rId15" Type="http://schemas.openxmlformats.org/officeDocument/2006/relationships/image" Target="../media/image118.png"/><Relationship Id="rId10" Type="http://schemas.openxmlformats.org/officeDocument/2006/relationships/oleObject" Target="../embeddings/oleObject3.bin"/><Relationship Id="rId4" Type="http://schemas.openxmlformats.org/officeDocument/2006/relationships/image" Target="../media/image65.emf"/><Relationship Id="rId9" Type="http://schemas.openxmlformats.org/officeDocument/2006/relationships/image" Target="../media/image64.emf"/><Relationship Id="rId14" Type="http://schemas.openxmlformats.org/officeDocument/2006/relationships/image" Target="../media/image1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39.png"/><Relationship Id="rId18" Type="http://schemas.openxmlformats.org/officeDocument/2006/relationships/image" Target="../media/image45.png"/><Relationship Id="rId3" Type="http://schemas.openxmlformats.org/officeDocument/2006/relationships/image" Target="../media/image32.png"/><Relationship Id="rId21" Type="http://schemas.openxmlformats.org/officeDocument/2006/relationships/image" Target="../media/image48.png"/><Relationship Id="rId7" Type="http://schemas.openxmlformats.org/officeDocument/2006/relationships/image" Target="../media/image36.png"/><Relationship Id="rId12" Type="http://schemas.openxmlformats.org/officeDocument/2006/relationships/image" Target="../media/image38.png"/><Relationship Id="rId17" Type="http://schemas.openxmlformats.org/officeDocument/2006/relationships/image" Target="../media/image44.png"/><Relationship Id="rId2" Type="http://schemas.openxmlformats.org/officeDocument/2006/relationships/image" Target="../media/image31.png"/><Relationship Id="rId16" Type="http://schemas.openxmlformats.org/officeDocument/2006/relationships/image" Target="../media/image43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24" Type="http://schemas.openxmlformats.org/officeDocument/2006/relationships/image" Target="../media/image51.png"/><Relationship Id="rId5" Type="http://schemas.openxmlformats.org/officeDocument/2006/relationships/image" Target="../media/image34.png"/><Relationship Id="rId15" Type="http://schemas.openxmlformats.org/officeDocument/2006/relationships/image" Target="../media/image42.png"/><Relationship Id="rId23" Type="http://schemas.openxmlformats.org/officeDocument/2006/relationships/image" Target="../media/image50.png"/><Relationship Id="rId19" Type="http://schemas.openxmlformats.org/officeDocument/2006/relationships/image" Target="../media/image46.png"/><Relationship Id="rId4" Type="http://schemas.openxmlformats.org/officeDocument/2006/relationships/image" Target="../media/image33.png"/><Relationship Id="rId14" Type="http://schemas.openxmlformats.org/officeDocument/2006/relationships/image" Target="../media/image41.png"/><Relationship Id="rId22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26" Type="http://schemas.openxmlformats.org/officeDocument/2006/relationships/image" Target="../media/image55.png"/><Relationship Id="rId3" Type="http://schemas.openxmlformats.org/officeDocument/2006/relationships/image" Target="../media/image53.png"/><Relationship Id="rId25" Type="http://schemas.openxmlformats.org/officeDocument/2006/relationships/image" Target="../media/image54.png"/><Relationship Id="rId33" Type="http://schemas.openxmlformats.org/officeDocument/2006/relationships/image" Target="../media/image62.png"/><Relationship Id="rId2" Type="http://schemas.openxmlformats.org/officeDocument/2006/relationships/image" Target="../media/image52.png"/><Relationship Id="rId29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51.png"/><Relationship Id="rId32" Type="http://schemas.openxmlformats.org/officeDocument/2006/relationships/image" Target="../media/image61.png"/><Relationship Id="rId23" Type="http://schemas.openxmlformats.org/officeDocument/2006/relationships/image" Target="../media/image50.png"/><Relationship Id="rId28" Type="http://schemas.openxmlformats.org/officeDocument/2006/relationships/image" Target="../media/image57.png"/><Relationship Id="rId31" Type="http://schemas.openxmlformats.org/officeDocument/2006/relationships/image" Target="../media/image60.png"/><Relationship Id="rId27" Type="http://schemas.openxmlformats.org/officeDocument/2006/relationships/image" Target="../media/image56.png"/><Relationship Id="rId30" Type="http://schemas.openxmlformats.org/officeDocument/2006/relationships/image" Target="../media/image5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20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- Τίτλος"/>
          <p:cNvSpPr>
            <a:spLocks noGrp="1"/>
          </p:cNvSpPr>
          <p:nvPr/>
        </p:nvSpPr>
        <p:spPr bwMode="auto">
          <a:xfrm>
            <a:off x="3255963" y="538163"/>
            <a:ext cx="540067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82500" lnSpcReduction="20000"/>
          </a:bodyPr>
          <a:lstStyle>
            <a:defPPr>
              <a:defRPr lang="en-US"/>
            </a:defPPr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2400" b="1" i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50000"/>
              </a:spcBef>
              <a:spcAft>
                <a:spcPct val="0"/>
              </a:spcAft>
              <a:defRPr sz="2400" b="1" i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50000"/>
              </a:spcBef>
              <a:spcAft>
                <a:spcPct val="0"/>
              </a:spcAft>
              <a:defRPr sz="2400" b="1" i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50000"/>
              </a:spcBef>
              <a:spcAft>
                <a:spcPct val="0"/>
              </a:spcAft>
              <a:defRPr sz="2400" b="1" i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50000"/>
              </a:spcBef>
              <a:spcAft>
                <a:spcPct val="0"/>
              </a:spcAft>
              <a:defRPr sz="2400" b="1" i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i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i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i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i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l-GR" sz="3000" i="0" dirty="0">
                <a:solidFill>
                  <a:srgbClr val="FF0000"/>
                </a:solidFill>
                <a:cs typeface="Times New Roman" pitchFamily="18" charset="0"/>
              </a:rPr>
              <a:t>Α</a:t>
            </a:r>
            <a:r>
              <a:rPr lang="el-GR" i="0" dirty="0">
                <a:solidFill>
                  <a:srgbClr val="FFFF00"/>
                </a:solidFill>
                <a:cs typeface="Times New Roman" pitchFamily="18" charset="0"/>
              </a:rPr>
              <a:t>ΝΩΤΑΤΗ</a:t>
            </a:r>
            <a:r>
              <a:rPr lang="el-GR" sz="3000" i="0" dirty="0">
                <a:cs typeface="Times New Roman" pitchFamily="18" charset="0"/>
              </a:rPr>
              <a:t> </a:t>
            </a:r>
            <a:br>
              <a:rPr lang="en-US" sz="3000" i="0" dirty="0">
                <a:cs typeface="Times New Roman" pitchFamily="18" charset="0"/>
              </a:rPr>
            </a:br>
            <a:r>
              <a:rPr lang="el-GR" sz="3000" i="0" dirty="0">
                <a:solidFill>
                  <a:srgbClr val="FF0000"/>
                </a:solidFill>
                <a:cs typeface="Times New Roman" pitchFamily="18" charset="0"/>
              </a:rPr>
              <a:t>Σ</a:t>
            </a:r>
            <a:r>
              <a:rPr lang="el-GR" i="0" dirty="0">
                <a:solidFill>
                  <a:srgbClr val="FFFF00"/>
                </a:solidFill>
                <a:cs typeface="Times New Roman" pitchFamily="18" charset="0"/>
              </a:rPr>
              <a:t>ΧΟΛΗ</a:t>
            </a:r>
            <a:br>
              <a:rPr lang="el-GR" sz="3000" i="0" dirty="0">
                <a:cs typeface="Times New Roman" pitchFamily="18" charset="0"/>
              </a:rPr>
            </a:br>
            <a:r>
              <a:rPr lang="el-GR" sz="3000" i="0" dirty="0">
                <a:solidFill>
                  <a:srgbClr val="FF0000"/>
                </a:solidFill>
                <a:cs typeface="Times New Roman" pitchFamily="18" charset="0"/>
              </a:rPr>
              <a:t>ΠΑΙ</a:t>
            </a:r>
            <a:r>
              <a:rPr lang="el-GR" i="0" dirty="0">
                <a:solidFill>
                  <a:srgbClr val="FFFF00"/>
                </a:solidFill>
                <a:cs typeface="Times New Roman" pitchFamily="18" charset="0"/>
              </a:rPr>
              <a:t>ΔΑΓΩΓΙΚΗΣ</a:t>
            </a:r>
            <a:r>
              <a:rPr lang="el-GR" sz="3000" i="0" dirty="0">
                <a:cs typeface="Times New Roman" pitchFamily="18" charset="0"/>
              </a:rPr>
              <a:t> </a:t>
            </a:r>
            <a:r>
              <a:rPr lang="el-GR" i="0" dirty="0">
                <a:solidFill>
                  <a:srgbClr val="FFFF00"/>
                </a:solidFill>
                <a:cs typeface="Times New Roman" pitchFamily="18" charset="0"/>
              </a:rPr>
              <a:t>ΚΑΙ</a:t>
            </a:r>
            <a:br>
              <a:rPr lang="el-GR" sz="3000" i="0" dirty="0">
                <a:solidFill>
                  <a:srgbClr val="FFFF00"/>
                </a:solidFill>
                <a:cs typeface="Times New Roman" pitchFamily="18" charset="0"/>
              </a:rPr>
            </a:br>
            <a:r>
              <a:rPr lang="el-GR" sz="3000" i="0" dirty="0">
                <a:solidFill>
                  <a:srgbClr val="FF0000"/>
                </a:solidFill>
                <a:cs typeface="Times New Roman" pitchFamily="18" charset="0"/>
              </a:rPr>
              <a:t>Τ</a:t>
            </a:r>
            <a:r>
              <a:rPr lang="el-GR" i="0" dirty="0">
                <a:solidFill>
                  <a:srgbClr val="FFFF00"/>
                </a:solidFill>
                <a:cs typeface="Times New Roman" pitchFamily="18" charset="0"/>
              </a:rPr>
              <a:t>ΕΧΝΟΛΟΓΙΚΗΣ</a:t>
            </a:r>
            <a:br>
              <a:rPr lang="el-GR" sz="3000" i="0" dirty="0">
                <a:cs typeface="Times New Roman" pitchFamily="18" charset="0"/>
              </a:rPr>
            </a:br>
            <a:r>
              <a:rPr lang="el-GR" sz="3000" i="0" dirty="0">
                <a:solidFill>
                  <a:srgbClr val="FF0000"/>
                </a:solidFill>
                <a:cs typeface="Times New Roman" pitchFamily="18" charset="0"/>
              </a:rPr>
              <a:t>Ε</a:t>
            </a:r>
            <a:r>
              <a:rPr lang="el-GR" i="0" dirty="0">
                <a:solidFill>
                  <a:srgbClr val="FFFF00"/>
                </a:solidFill>
                <a:cs typeface="Times New Roman" pitchFamily="18" charset="0"/>
              </a:rPr>
              <a:t>ΚΠΑΙΔΕΥΣΗΣ</a:t>
            </a:r>
          </a:p>
        </p:txBody>
      </p:sp>
      <p:pic>
        <p:nvPicPr>
          <p:cNvPr id="2051" name="Object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8" y="619125"/>
            <a:ext cx="2700337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4 - Ορθογώνιο"/>
          <p:cNvSpPr>
            <a:spLocks noChangeArrowheads="1"/>
          </p:cNvSpPr>
          <p:nvPr/>
        </p:nvSpPr>
        <p:spPr bwMode="auto">
          <a:xfrm>
            <a:off x="407988" y="5857875"/>
            <a:ext cx="820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l-GR" altLang="el-GR" i="0">
                <a:solidFill>
                  <a:srgbClr val="FFFF00"/>
                </a:solidFill>
                <a:cs typeface="Times New Roman" pitchFamily="18" charset="0"/>
              </a:rPr>
              <a:t>Καθηγητής Σιδερής  Ευστάθιος</a:t>
            </a:r>
          </a:p>
        </p:txBody>
      </p:sp>
      <p:graphicFrame>
        <p:nvGraphicFramePr>
          <p:cNvPr id="6" name="9 - Πίνακας"/>
          <p:cNvGraphicFramePr>
            <a:graphicFrameLocks noGrp="1"/>
          </p:cNvGraphicFramePr>
          <p:nvPr/>
        </p:nvGraphicFramePr>
        <p:xfrm>
          <a:off x="571500" y="2987675"/>
          <a:ext cx="8013700" cy="2441575"/>
        </p:xfrm>
        <a:graphic>
          <a:graphicData uri="http://schemas.openxmlformats.org/drawingml/2006/table">
            <a:tbl>
              <a:tblPr/>
              <a:tblGrid>
                <a:gridCol w="38125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011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1486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400" b="1" dirty="0">
                          <a:solidFill>
                            <a:srgbClr val="FF33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ΜΑΘΗΜΑ</a:t>
                      </a:r>
                      <a:endParaRPr lang="el-GR" sz="2400" dirty="0">
                        <a:solidFill>
                          <a:srgbClr val="FF33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400" b="1" dirty="0">
                          <a:solidFill>
                            <a:srgbClr val="FF33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ΤΜΗΜΑ ΕΚΠΑΙΔΕΥΤΙΚΩΝ</a:t>
                      </a:r>
                      <a:endParaRPr lang="el-GR" sz="2400" dirty="0">
                        <a:solidFill>
                          <a:srgbClr val="FF33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7117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ΦΥΣΙΚΗ</a:t>
                      </a:r>
                      <a:endParaRPr lang="el-GR" sz="2000" dirty="0">
                        <a:solidFill>
                          <a:srgbClr val="FFFF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Ηλεκτρολόγων – Ηλεκτρονικών Μηχανικών</a:t>
                      </a:r>
                      <a:endParaRPr lang="el-GR" sz="2000" dirty="0">
                        <a:solidFill>
                          <a:srgbClr val="FFFF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486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ΕΙΣΑΓΩΓΗ ΣΤΗ ΜΗΧΑΝΙΚΗ</a:t>
                      </a:r>
                      <a:endParaRPr lang="el-GR" sz="2000" dirty="0">
                        <a:solidFill>
                          <a:srgbClr val="FFFF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Μηχανολόγων Μηχανικών</a:t>
                      </a:r>
                      <a:endParaRPr lang="el-GR" sz="2000" dirty="0">
                        <a:solidFill>
                          <a:srgbClr val="FFFF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486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ΦΥΣΙΚΗ ΙΙ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Πολιτικών Μηχανικών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026"/>
          <p:cNvSpPr txBox="1">
            <a:spLocks noChangeArrowheads="1"/>
          </p:cNvSpPr>
          <p:nvPr/>
        </p:nvSpPr>
        <p:spPr bwMode="auto">
          <a:xfrm>
            <a:off x="514350" y="8366"/>
            <a:ext cx="813973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"/>
              </a:spcBef>
            </a:pPr>
            <a:r>
              <a:rPr lang="el-GR" altLang="el-GR" i="0" dirty="0">
                <a:solidFill>
                  <a:srgbClr val="FFFF00"/>
                </a:solidFill>
                <a:cs typeface="Times New Roman" panose="02020603050405020304" pitchFamily="18" charset="0"/>
              </a:rPr>
              <a:t>ΙΣΧΥΣ ΤΗΣ ΕΞΑΝΑΓΚΑΣΜΕΝΗΣ ΤΑΛΑΝΤΩΣΗΣ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782129" y="803709"/>
                <a:ext cx="171207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l-GR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𝝊</m:t>
                      </m:r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l-GR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2129" y="803709"/>
                <a:ext cx="1712072" cy="276999"/>
              </a:xfrm>
              <a:prstGeom prst="rect">
                <a:avLst/>
              </a:prstGeom>
              <a:blipFill>
                <a:blip r:embed="rId2"/>
                <a:stretch>
                  <a:fillRect l="-2491" r="-4626" b="-3777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818779" y="1553035"/>
                <a:ext cx="194200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US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1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l-GR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8779" y="1553035"/>
                <a:ext cx="1942006" cy="276999"/>
              </a:xfrm>
              <a:prstGeom prst="rect">
                <a:avLst/>
              </a:prstGeom>
              <a:blipFill>
                <a:blip r:embed="rId3"/>
                <a:stretch>
                  <a:fillRect l="-2194" r="-3762" b="-3777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Ορθογώνιο 10"/>
              <p:cNvSpPr/>
              <p:nvPr/>
            </p:nvSpPr>
            <p:spPr>
              <a:xfrm>
                <a:off x="2732096" y="2218674"/>
                <a:ext cx="278082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smtClean="0">
                          <a:solidFill>
                            <a:schemeClr val="tx1"/>
                          </a:solidFill>
                          <a:latin typeface="Cambria Math"/>
                        </a:rPr>
                        <m:t>𝒙</m:t>
                      </m:r>
                      <m:d>
                        <m:dPr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sz="180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𝑨</m:t>
                      </m:r>
                      <m:d>
                        <m:d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</m:e>
                      </m:d>
                      <m:func>
                        <m:funcPr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1800" b="1" i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1800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1800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𝒕</m:t>
                              </m:r>
                              <m:r>
                                <a:rPr lang="en-US" sz="1800" b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l-GR" sz="1800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𝝋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l-GR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Ορθογώνιο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2096" y="2218674"/>
                <a:ext cx="2780825" cy="369332"/>
              </a:xfrm>
              <a:prstGeom prst="rect">
                <a:avLst/>
              </a:prstGeom>
              <a:blipFill>
                <a:blip r:embed="rId4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Ορθογώνιο 4"/>
              <p:cNvSpPr/>
              <p:nvPr/>
            </p:nvSpPr>
            <p:spPr>
              <a:xfrm>
                <a:off x="4661989" y="2933860"/>
                <a:ext cx="309501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8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𝝊</m:t>
                      </m:r>
                      <m:d>
                        <m:dPr>
                          <m:ctrlPr>
                            <a:rPr lang="el-GR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18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l-GR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𝝎</m:t>
                      </m:r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𝝎</m:t>
                          </m:r>
                        </m:e>
                      </m:d>
                      <m:r>
                        <a:rPr lang="el-GR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US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1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𝝎</m:t>
                              </m:r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𝝋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l-GR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Ορθογώνιο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1989" y="2933860"/>
                <a:ext cx="3095014" cy="369332"/>
              </a:xfrm>
              <a:prstGeom prst="rect">
                <a:avLst/>
              </a:prstGeom>
              <a:blipFill>
                <a:blip r:embed="rId5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Ορθογώνιο 5"/>
              <p:cNvSpPr/>
              <p:nvPr/>
            </p:nvSpPr>
            <p:spPr>
              <a:xfrm>
                <a:off x="390689" y="3768228"/>
                <a:ext cx="421865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18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l-GR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𝝎</m:t>
                      </m:r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</m:e>
                      </m:d>
                      <m:func>
                        <m:funcPr>
                          <m:ctrlPr>
                            <a:rPr lang="en-US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1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func>
                        <m:funcPr>
                          <m:ctrlPr>
                            <a:rPr lang="en-US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1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𝝋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l-GR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Ορθογώνιο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689" y="3768228"/>
                <a:ext cx="4218654" cy="369332"/>
              </a:xfrm>
              <a:prstGeom prst="rect">
                <a:avLst/>
              </a:prstGeom>
              <a:blipFill>
                <a:blip r:embed="rId6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924070" y="758795"/>
            <a:ext cx="1841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800" i="0" dirty="0">
                <a:solidFill>
                  <a:srgbClr val="FFFF00"/>
                </a:solidFill>
              </a:rPr>
              <a:t>Στιγμιαία Ισχύς: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9738" y="1476863"/>
            <a:ext cx="2041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800" i="0" dirty="0">
                <a:solidFill>
                  <a:srgbClr val="FFFF00"/>
                </a:solidFill>
              </a:rPr>
              <a:t>Στιγμιαία Δύναμη: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99509" y="2952692"/>
            <a:ext cx="2299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800" i="0" dirty="0">
                <a:solidFill>
                  <a:srgbClr val="FFFF00"/>
                </a:solidFill>
              </a:rPr>
              <a:t>Στιγμιαία Ταχύτητα: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Ορθογώνιο 23"/>
              <p:cNvSpPr/>
              <p:nvPr/>
            </p:nvSpPr>
            <p:spPr>
              <a:xfrm>
                <a:off x="2804996" y="2812839"/>
                <a:ext cx="1900713" cy="6199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𝝊</m:t>
                      </m:r>
                      <m:d>
                        <m:dPr>
                          <m:ctrlP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𝒅𝒕</m:t>
                          </m:r>
                        </m:den>
                      </m:f>
                      <m:r>
                        <a:rPr lang="el-GR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r>
                        <a:rPr lang="en-US" sz="18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Ορθογώνιο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4996" y="2812839"/>
                <a:ext cx="1900713" cy="61991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390689" y="2222552"/>
            <a:ext cx="2581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i="0" dirty="0">
                <a:solidFill>
                  <a:srgbClr val="FFFF00"/>
                </a:solidFill>
              </a:rPr>
              <a:t>Στιγμιαία Μετατόπιση:</a:t>
            </a:r>
          </a:p>
        </p:txBody>
      </p:sp>
      <p:grpSp>
        <p:nvGrpSpPr>
          <p:cNvPr id="30" name="Ομάδα 29"/>
          <p:cNvGrpSpPr/>
          <p:nvPr/>
        </p:nvGrpSpPr>
        <p:grpSpPr>
          <a:xfrm>
            <a:off x="2808388" y="932639"/>
            <a:ext cx="4870493" cy="2370590"/>
            <a:chOff x="2808388" y="932639"/>
            <a:chExt cx="4870493" cy="2370590"/>
          </a:xfrm>
        </p:grpSpPr>
        <p:grpSp>
          <p:nvGrpSpPr>
            <p:cNvPr id="12" name="Ομάδα 11"/>
            <p:cNvGrpSpPr/>
            <p:nvPr/>
          </p:nvGrpSpPr>
          <p:grpSpPr>
            <a:xfrm>
              <a:off x="2808388" y="1059530"/>
              <a:ext cx="2016000" cy="801549"/>
              <a:chOff x="2808388" y="1059530"/>
              <a:chExt cx="2016000" cy="801549"/>
            </a:xfrm>
          </p:grpSpPr>
          <p:sp>
            <p:nvSpPr>
              <p:cNvPr id="3" name="Ορθογώνιο 2"/>
              <p:cNvSpPr/>
              <p:nvPr/>
            </p:nvSpPr>
            <p:spPr bwMode="auto">
              <a:xfrm>
                <a:off x="2808388" y="1501079"/>
                <a:ext cx="2016000" cy="360000"/>
              </a:xfrm>
              <a:prstGeom prst="rect">
                <a:avLst/>
              </a:prstGeom>
              <a:noFill/>
              <a:ln w="190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1" i="1" u="none" strike="noStrike" cap="none" normalizeH="0" baseline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  <p:cxnSp>
            <p:nvCxnSpPr>
              <p:cNvPr id="9" name="Ευθύγραμμο βέλος σύνδεσης 8"/>
              <p:cNvCxnSpPr/>
              <p:nvPr/>
            </p:nvCxnSpPr>
            <p:spPr bwMode="auto">
              <a:xfrm flipH="1" flipV="1">
                <a:off x="3805030" y="1059530"/>
                <a:ext cx="0" cy="432000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</p:grpSp>
        <p:grpSp>
          <p:nvGrpSpPr>
            <p:cNvPr id="13" name="Ομάδα 12"/>
            <p:cNvGrpSpPr/>
            <p:nvPr/>
          </p:nvGrpSpPr>
          <p:grpSpPr>
            <a:xfrm>
              <a:off x="4526679" y="932639"/>
              <a:ext cx="3152202" cy="2370590"/>
              <a:chOff x="4526679" y="932639"/>
              <a:chExt cx="3152202" cy="2370590"/>
            </a:xfrm>
          </p:grpSpPr>
          <p:grpSp>
            <p:nvGrpSpPr>
              <p:cNvPr id="26" name="Ομάδα 25"/>
              <p:cNvGrpSpPr/>
              <p:nvPr/>
            </p:nvGrpSpPr>
            <p:grpSpPr>
              <a:xfrm>
                <a:off x="4736208" y="932639"/>
                <a:ext cx="2942673" cy="2370590"/>
                <a:chOff x="2673305" y="-228954"/>
                <a:chExt cx="2942673" cy="2370590"/>
              </a:xfrm>
            </p:grpSpPr>
            <p:sp>
              <p:nvSpPr>
                <p:cNvPr id="27" name="Ορθογώνιο 26"/>
                <p:cNvSpPr/>
                <p:nvPr/>
              </p:nvSpPr>
              <p:spPr bwMode="auto">
                <a:xfrm>
                  <a:off x="2673305" y="1781636"/>
                  <a:ext cx="2942673" cy="360000"/>
                </a:xfrm>
                <a:prstGeom prst="rect">
                  <a:avLst/>
                </a:prstGeom>
                <a:noFill/>
                <a:ln w="1905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0" tIns="45720" rIns="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285750" marR="0" indent="-28575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1" u="none" strike="noStrike" cap="none" normalizeH="0" baseline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itchFamily="18" charset="0"/>
                  </a:endParaRPr>
                </a:p>
              </p:txBody>
            </p:sp>
            <p:cxnSp>
              <p:nvCxnSpPr>
                <p:cNvPr id="28" name="Ευθύγραμμο βέλος σύνδεσης 27"/>
                <p:cNvCxnSpPr/>
                <p:nvPr/>
              </p:nvCxnSpPr>
              <p:spPr bwMode="auto">
                <a:xfrm flipH="1" flipV="1">
                  <a:off x="4147928" y="-228954"/>
                  <a:ext cx="0" cy="201600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</p:grpSp>
          <p:cxnSp>
            <p:nvCxnSpPr>
              <p:cNvPr id="29" name="Ευθύγραμμο βέλος σύνδεσης 28"/>
              <p:cNvCxnSpPr/>
              <p:nvPr/>
            </p:nvCxnSpPr>
            <p:spPr bwMode="auto">
              <a:xfrm rot="16200000" flipH="1" flipV="1">
                <a:off x="5372679" y="101838"/>
                <a:ext cx="0" cy="1692000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</p:grpSp>
      </p:grpSp>
      <p:grpSp>
        <p:nvGrpSpPr>
          <p:cNvPr id="4" name="Ομάδα 3"/>
          <p:cNvGrpSpPr/>
          <p:nvPr/>
        </p:nvGrpSpPr>
        <p:grpSpPr>
          <a:xfrm>
            <a:off x="511592" y="4469104"/>
            <a:ext cx="7056523" cy="900000"/>
            <a:chOff x="511592" y="4219721"/>
            <a:chExt cx="7056523" cy="620575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Ορθογώνιο 6"/>
                <p:cNvSpPr/>
                <p:nvPr/>
              </p:nvSpPr>
              <p:spPr>
                <a:xfrm>
                  <a:off x="3425667" y="4219721"/>
                  <a:ext cx="3977884" cy="38597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sz="1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1600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𝐬𝐢𝐧</m:t>
                            </m:r>
                          </m:fName>
                          <m:e>
                            <m:r>
                              <a:rPr lang="en-US" sz="16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𝜶</m:t>
                            </m:r>
                            <m:r>
                              <a:rPr lang="en-US" sz="16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func>
                        <m:func>
                          <m:funcPr>
                            <m:ctrlPr>
                              <a:rPr lang="en-US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1600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𝐜𝐨𝐬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1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l-GR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𝜷</m:t>
                                </m:r>
                              </m:e>
                            </m:d>
                          </m:e>
                        </m:func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en-US" sz="16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sz="16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𝐬𝐢𝐧</m:t>
                                </m:r>
                              </m:fName>
                              <m:e>
                                <m:r>
                                  <a:rPr lang="el-GR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l-GR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𝜶</m:t>
                                </m:r>
                                <m:r>
                                  <a:rPr lang="el-GR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l-GR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𝜷</m:t>
                                </m:r>
                                <m:r>
                                  <a:rPr lang="el-GR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func>
                          </m:num>
                          <m:den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l-GR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en-US" sz="1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sz="1600" b="1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𝐬𝐢𝐧</m:t>
                                </m:r>
                              </m:fName>
                              <m:e>
                                <m:r>
                                  <a:rPr lang="el-GR" sz="1600" b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l-GR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𝜶</m:t>
                                </m:r>
                                <m:r>
                                  <a:rPr lang="el-GR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l-GR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𝜷</m:t>
                                </m:r>
                                <m:r>
                                  <a:rPr lang="el-GR" sz="1600" b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func>
                          </m:num>
                          <m:den>
                            <m:r>
                              <a:rPr lang="el-GR" sz="16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oMath>
                    </m:oMathPara>
                  </a14:m>
                  <a:endParaRPr lang="el-GR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>
            <p:sp>
              <p:nvSpPr>
                <p:cNvPr id="7" name="Ορθογώνιο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25667" y="4219721"/>
                  <a:ext cx="3977884" cy="385976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5" name="Ομάδα 14"/>
            <p:cNvGrpSpPr/>
            <p:nvPr/>
          </p:nvGrpSpPr>
          <p:grpSpPr>
            <a:xfrm>
              <a:off x="511592" y="4228296"/>
              <a:ext cx="7056523" cy="612000"/>
              <a:chOff x="511592" y="4228296"/>
              <a:chExt cx="7056523" cy="612000"/>
            </a:xfrm>
          </p:grpSpPr>
          <p:sp>
            <p:nvSpPr>
              <p:cNvPr id="23" name="TextBox 22"/>
              <p:cNvSpPr txBox="1"/>
              <p:nvPr/>
            </p:nvSpPr>
            <p:spPr>
              <a:xfrm>
                <a:off x="511592" y="4295668"/>
                <a:ext cx="3024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l-GR" sz="1600" i="0" dirty="0">
                    <a:solidFill>
                      <a:srgbClr val="FFFF00"/>
                    </a:solidFill>
                  </a:rPr>
                  <a:t>Τριγωνομετρική Ταυτότητα:</a:t>
                </a:r>
              </a:p>
            </p:txBody>
          </p:sp>
          <p:sp>
            <p:nvSpPr>
              <p:cNvPr id="14" name="Ορθογώνιο 13"/>
              <p:cNvSpPr/>
              <p:nvPr/>
            </p:nvSpPr>
            <p:spPr bwMode="auto">
              <a:xfrm>
                <a:off x="872115" y="4228296"/>
                <a:ext cx="6696000" cy="612000"/>
              </a:xfrm>
              <a:prstGeom prst="rect">
                <a:avLst/>
              </a:prstGeom>
              <a:noFill/>
              <a:ln w="190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1" i="1" u="none" strike="noStrike" cap="none" normalizeH="0" baseline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itchFamily="18" charset="0"/>
                </a:endParaRPr>
              </a:p>
            </p:txBody>
          </p:sp>
        </p:grpSp>
      </p:grpSp>
      <p:grpSp>
        <p:nvGrpSpPr>
          <p:cNvPr id="16" name="Ομάδα 15"/>
          <p:cNvGrpSpPr/>
          <p:nvPr/>
        </p:nvGrpSpPr>
        <p:grpSpPr>
          <a:xfrm>
            <a:off x="508431" y="5682752"/>
            <a:ext cx="4485503" cy="708720"/>
            <a:chOff x="508431" y="5682752"/>
            <a:chExt cx="4485503" cy="70872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Ορθογώνιο 18"/>
                <p:cNvSpPr/>
                <p:nvPr/>
              </p:nvSpPr>
              <p:spPr>
                <a:xfrm>
                  <a:off x="508431" y="5829765"/>
                  <a:ext cx="206338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𝑷</m:t>
                        </m:r>
                        <m:d>
                          <m:dPr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</m:d>
                        <m:r>
                          <a:rPr lang="en-US" sz="1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1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𝝎</m:t>
                        </m:r>
                        <m:r>
                          <a:rPr lang="en-US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  <m:d>
                          <m:dPr>
                            <m:ctrlP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l-GR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𝝎</m:t>
                            </m:r>
                          </m:e>
                        </m:d>
                      </m:oMath>
                    </m:oMathPara>
                  </a14:m>
                  <a:endParaRPr lang="el-GR" sz="1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Ορθογώνιο 1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8431" y="5829765"/>
                  <a:ext cx="2063385" cy="369332"/>
                </a:xfrm>
                <a:prstGeom prst="rect">
                  <a:avLst/>
                </a:prstGeom>
                <a:blipFill>
                  <a:blip r:embed="rId9"/>
                  <a:stretch>
                    <a:fillRect b="-163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Ορθογώνιο 30"/>
                <p:cNvSpPr/>
                <p:nvPr/>
              </p:nvSpPr>
              <p:spPr>
                <a:xfrm>
                  <a:off x="2379821" y="5682752"/>
                  <a:ext cx="2614113" cy="7087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el-GR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l-GR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func>
                                  <m:funcPr>
                                    <m:ctrlPr>
                                      <a:rPr lang="en-US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US" sz="1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𝐬𝐢𝐧</m:t>
                                    </m:r>
                                  </m:fName>
                                  <m:e>
                                    <m: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𝝋</m:t>
                                    </m:r>
                                  </m:e>
                                </m:func>
                              </m:num>
                              <m:den>
                                <m:r>
                                  <a:rPr lang="el-GR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den>
                            </m:f>
                            <m:r>
                              <a:rPr lang="el-GR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l-GR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func>
                                  <m:funcPr>
                                    <m:ctrlPr>
                                      <a:rPr lang="en-US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US" sz="1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𝐬𝐢𝐧</m:t>
                                    </m:r>
                                  </m:fName>
                                  <m:e>
                                    <m:r>
                                      <a:rPr lang="el-GR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(2</m:t>
                                    </m:r>
                                    <m: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𝝎</m:t>
                                    </m:r>
                                    <m:r>
                                      <a:rPr lang="en-US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𝒕</m:t>
                                    </m:r>
                                    <m:r>
                                      <a:rPr lang="en-US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𝝋</m:t>
                                    </m:r>
                                    <m: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num>
                              <m:den>
                                <m:r>
                                  <a:rPr lang="el-GR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den>
                            </m:f>
                          </m:e>
                        </m:d>
                      </m:oMath>
                    </m:oMathPara>
                  </a14:m>
                  <a:endParaRPr lang="el-GR" sz="1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Ορθογώνιο 3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79821" y="5682752"/>
                  <a:ext cx="2614113" cy="70872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675150" y="5624354"/>
                <a:ext cx="1941429" cy="830548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𝝋</m:t>
                          </m:r>
                        </m:e>
                      </m:func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num>
                            <m:den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𝝉</m:t>
                              </m:r>
                            </m:den>
                          </m:f>
                        </m:num>
                        <m:den>
                          <m:sSubSup>
                            <m:sSubSup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bSup>
                          <m:r>
                            <a:rPr lang="el-GR" sz="1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l-GR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  <m:sup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l-GR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5150" y="5624354"/>
                <a:ext cx="1941429" cy="83054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350039" y="5047295"/>
                <a:ext cx="3374322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l-GR" sz="1600" b="1" i="0" dirty="0"/>
                  <a:t>Όπου  </a:t>
                </a:r>
                <a14:m>
                  <m:oMath xmlns:m="http://schemas.openxmlformats.org/officeDocument/2006/math">
                    <m:r>
                      <a:rPr lang="el-GR" sz="1600" b="1" i="0" smtClean="0">
                        <a:latin typeface="Cambria Math" panose="02040503050406030204" pitchFamily="18" charset="0"/>
                      </a:rPr>
                      <m:t>𝛂</m:t>
                    </m:r>
                    <m:r>
                      <a:rPr lang="el-GR" sz="1600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l-GR" sz="1600" b="1" i="0" smtClean="0">
                        <a:latin typeface="Cambria Math" panose="02040503050406030204" pitchFamily="18" charset="0"/>
                      </a:rPr>
                      <m:t>𝛚</m:t>
                    </m:r>
                    <m:r>
                      <a:rPr lang="en-US" sz="1600" b="1" i="0" smtClean="0">
                        <a:latin typeface="Cambria Math" panose="02040503050406030204" pitchFamily="18" charset="0"/>
                      </a:rPr>
                      <m:t>𝐭</m:t>
                    </m:r>
                    <m:r>
                      <a:rPr lang="el-GR" sz="1600" b="1" i="0" smtClean="0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l-GR" sz="1600" b="1" i="0" smtClean="0">
                        <a:latin typeface="Cambria Math" panose="02040503050406030204" pitchFamily="18" charset="0"/>
                      </a:rPr>
                      <m:t>𝛋𝛂𝛊</m:t>
                    </m:r>
                    <m:r>
                      <a:rPr lang="el-GR" sz="1600" b="1" i="0" smtClean="0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l-GR" sz="1600" b="1" i="0" smtClean="0">
                        <a:latin typeface="Cambria Math" panose="02040503050406030204" pitchFamily="18" charset="0"/>
                      </a:rPr>
                      <m:t>𝛂</m:t>
                    </m:r>
                    <m:r>
                      <a:rPr lang="el-GR" sz="1600" b="1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l-GR" sz="1600" b="1" i="0" smtClean="0">
                        <a:latin typeface="Cambria Math" panose="02040503050406030204" pitchFamily="18" charset="0"/>
                      </a:rPr>
                      <m:t>𝛗</m:t>
                    </m:r>
                    <m:r>
                      <a:rPr lang="el-GR" sz="1600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l-GR" sz="1600" b="1" i="0" smtClean="0">
                        <a:latin typeface="Cambria Math" panose="02040503050406030204" pitchFamily="18" charset="0"/>
                      </a:rPr>
                      <m:t>𝛚</m:t>
                    </m:r>
                    <m:r>
                      <a:rPr lang="en-US" sz="1600" b="1" i="0" smtClean="0">
                        <a:latin typeface="Cambria Math" panose="02040503050406030204" pitchFamily="18" charset="0"/>
                      </a:rPr>
                      <m:t>𝐭</m:t>
                    </m:r>
                    <m:r>
                      <a:rPr lang="en-US" sz="1600" b="1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l-GR" sz="1600" b="1" i="0" smtClean="0">
                        <a:latin typeface="Cambria Math" panose="02040503050406030204" pitchFamily="18" charset="0"/>
                      </a:rPr>
                      <m:t>𝛗</m:t>
                    </m:r>
                  </m:oMath>
                </a14:m>
                <a:endParaRPr lang="el-GR" sz="1600" i="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0039" y="5047295"/>
                <a:ext cx="3374322" cy="246221"/>
              </a:xfrm>
              <a:prstGeom prst="rect">
                <a:avLst/>
              </a:prstGeom>
              <a:blipFill>
                <a:blip r:embed="rId12"/>
                <a:stretch>
                  <a:fillRect l="-3797" t="-27500" b="-50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5" grpId="0"/>
      <p:bldP spid="6" grpId="0"/>
      <p:bldP spid="20" grpId="0"/>
      <p:bldP spid="21" grpId="0"/>
      <p:bldP spid="22" grpId="0"/>
      <p:bldP spid="24" grpId="0"/>
      <p:bldP spid="25" grpId="0"/>
      <p:bldP spid="36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514350" y="-2025"/>
            <a:ext cx="813972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"/>
              </a:spcBef>
            </a:pPr>
            <a:r>
              <a:rPr lang="el-GR" altLang="el-GR" i="0" dirty="0">
                <a:solidFill>
                  <a:srgbClr val="FFFF00"/>
                </a:solidFill>
                <a:cs typeface="Times New Roman" panose="02020603050405020304" pitchFamily="18" charset="0"/>
              </a:rPr>
              <a:t>ΜΕΣΗ ΙΣΧΥΣ ΤΗΣ ΕΞΑΝΑΓΚΑΣΜΕΝΗΣ ΤΑΛΑΝΤΩΣΗΣ</a:t>
            </a:r>
          </a:p>
        </p:txBody>
      </p:sp>
      <p:grpSp>
        <p:nvGrpSpPr>
          <p:cNvPr id="11" name="Ομάδα 10"/>
          <p:cNvGrpSpPr/>
          <p:nvPr/>
        </p:nvGrpSpPr>
        <p:grpSpPr>
          <a:xfrm>
            <a:off x="518820" y="1509987"/>
            <a:ext cx="5978613" cy="840166"/>
            <a:chOff x="518820" y="1748980"/>
            <a:chExt cx="5978613" cy="840166"/>
          </a:xfrm>
        </p:grpSpPr>
        <p:sp>
          <p:nvSpPr>
            <p:cNvPr id="16" name="TextBox 15"/>
            <p:cNvSpPr txBox="1"/>
            <p:nvPr/>
          </p:nvSpPr>
          <p:spPr>
            <a:xfrm>
              <a:off x="518820" y="1974542"/>
              <a:ext cx="39596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800" i="0" dirty="0">
                  <a:solidFill>
                    <a:srgbClr val="FFFF00"/>
                  </a:solidFill>
                </a:rPr>
                <a:t>Μέση Ισχύς σε χρόνο μιας περιόδου </a:t>
              </a:r>
              <a:r>
                <a:rPr lang="el-GR" sz="1800" dirty="0">
                  <a:solidFill>
                    <a:schemeClr val="tx1"/>
                  </a:solidFill>
                </a:rPr>
                <a:t>Τ</a:t>
              </a:r>
              <a:r>
                <a:rPr lang="el-GR" sz="1800" i="0" dirty="0">
                  <a:solidFill>
                    <a:srgbClr val="FFFF00"/>
                  </a:solidFill>
                </a:rPr>
                <a:t>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/>
                <p:cNvSpPr txBox="1"/>
                <p:nvPr/>
              </p:nvSpPr>
              <p:spPr>
                <a:xfrm>
                  <a:off x="4511120" y="1748980"/>
                  <a:ext cx="1986313" cy="84016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l-GR" sz="1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𝑷</m:t>
                            </m:r>
                          </m:e>
                        </m:acc>
                        <m:r>
                          <a:rPr lang="en-US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den>
                        </m:f>
                        <m:nary>
                          <m:naryPr>
                            <m:limLoc m:val="undOvr"/>
                            <m:ctrlP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  <m:sup>
                            <m: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sup>
                          <m:e>
                            <m: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𝑷</m:t>
                            </m:r>
                            <m:d>
                              <m:dPr>
                                <m:ctrlPr>
                                  <a:rPr lang="en-US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</m:d>
                            <m: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𝒅𝒕</m:t>
                            </m:r>
                          </m:e>
                        </m:nary>
                        <m:r>
                          <a:rPr lang="el-GR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l-GR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</m:oMath>
                    </m:oMathPara>
                  </a14:m>
                  <a:endParaRPr lang="el-GR" sz="1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" name="TextBox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11120" y="1748980"/>
                  <a:ext cx="1986313" cy="840166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50524" y="2501613"/>
                <a:ext cx="5266891" cy="8401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l-GR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</m:acc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sup>
                        <m:e>
                          <m:sSub>
                            <m:sSub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l-GR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  <m:d>
                            <m:d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</m:d>
                          <m:d>
                            <m:dPr>
                              <m:begChr m:val="["/>
                              <m:endChr m:val="]"/>
                              <m:ctrlPr>
                                <a:rPr lang="el-GR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l-GR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unc>
                                    <m:funcPr>
                                      <m:ctrlPr>
                                        <a:rPr lang="en-US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a:rPr lang="en-US" sz="1800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𝐬𝐢𝐧</m:t>
                                      </m:r>
                                    </m:fName>
                                    <m:e>
                                      <m:r>
                                        <a:rPr lang="el-GR" sz="18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𝝋</m:t>
                                      </m:r>
                                    </m:e>
                                  </m:func>
                                </m:num>
                                <m:den>
                                  <m:r>
                                    <a:rPr lang="el-GR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l-GR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unc>
                                    <m:funcPr>
                                      <m:ctrlPr>
                                        <a:rPr lang="en-US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a:rPr lang="en-US" sz="1800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𝐬𝐢𝐧</m:t>
                                      </m:r>
                                    </m:fName>
                                    <m:e>
                                      <m:r>
                                        <a:rPr lang="el-GR" sz="1800" b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(2</m:t>
                                      </m:r>
                                      <m:r>
                                        <a:rPr lang="el-GR" sz="18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𝝎</m:t>
                                      </m:r>
                                      <m:r>
                                        <a:rPr lang="en-US" sz="18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𝒕</m:t>
                                      </m:r>
                                      <m:r>
                                        <a:rPr lang="en-US" sz="18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l-GR" sz="18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𝝋</m:t>
                                      </m:r>
                                      <m:r>
                                        <a:rPr lang="el-GR" sz="18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func>
                                </m:num>
                                <m:den>
                                  <m:r>
                                    <a:rPr lang="el-GR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524" y="2501613"/>
                <a:ext cx="5266891" cy="8401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83305" y="3511236"/>
                <a:ext cx="5273303" cy="8401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l-GR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</m:acc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  <m:sSub>
                        <m:sSubPr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18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l-GR" sz="18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𝝎</m:t>
                      </m:r>
                      <m:r>
                        <a:rPr lang="en-US" sz="18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8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</m:e>
                      </m:d>
                      <m:nary>
                        <m:naryPr>
                          <m:limLoc m:val="undOvr"/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sup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l-GR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l-GR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unc>
                                    <m:funcPr>
                                      <m:ctrlPr>
                                        <a:rPr lang="en-US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a:rPr lang="en-US" sz="1800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𝐬𝐢𝐧</m:t>
                                      </m:r>
                                    </m:fName>
                                    <m:e>
                                      <m:r>
                                        <a:rPr lang="el-GR" sz="18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𝝋</m:t>
                                      </m:r>
                                    </m:e>
                                  </m:func>
                                </m:num>
                                <m:den>
                                  <m:r>
                                    <a:rPr lang="el-GR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l-GR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unc>
                                    <m:funcPr>
                                      <m:ctrlPr>
                                        <a:rPr lang="en-US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a:rPr lang="en-US" sz="1800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𝐬𝐢𝐧</m:t>
                                      </m:r>
                                    </m:fName>
                                    <m:e>
                                      <m:r>
                                        <a:rPr lang="el-GR" sz="1800" b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(2</m:t>
                                      </m:r>
                                      <m:r>
                                        <a:rPr lang="el-GR" sz="18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𝝎</m:t>
                                      </m:r>
                                      <m:r>
                                        <a:rPr lang="en-US" sz="18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𝒕</m:t>
                                      </m:r>
                                      <m:r>
                                        <a:rPr lang="en-US" sz="18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l-GR" sz="18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𝝋</m:t>
                                      </m:r>
                                      <m:r>
                                        <a:rPr lang="el-GR" sz="18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func>
                                </m:num>
                                <m:den>
                                  <m:r>
                                    <a:rPr lang="el-GR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  <m:r>
                            <m:rPr>
                              <m:nor/>
                            </m:rPr>
                            <a:rPr lang="el-GR" sz="1800" dirty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</m:e>
                      </m:nary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305" y="3511236"/>
                <a:ext cx="5273303" cy="8401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83304" y="4579331"/>
                <a:ext cx="5841086" cy="8803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l-GR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</m:acc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l-GR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  <m:d>
                            <m:d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</m:d>
                        </m:num>
                        <m:den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limLoc m:val="undOvr"/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4"/>
                                </m:rP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el-GR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unc>
                                    <m:funcPr>
                                      <m:ctrlPr>
                                        <a:rPr lang="en-US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a:rPr lang="en-US" sz="1800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𝐬𝐢𝐧</m:t>
                                      </m:r>
                                    </m:fName>
                                    <m:e>
                                      <m:r>
                                        <a:rPr lang="el-GR" sz="18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𝝋</m:t>
                                      </m:r>
                                    </m:e>
                                  </m:func>
                                </m:num>
                                <m:den>
                                  <m:r>
                                    <a:rPr lang="el-GR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𝒅𝒕</m:t>
                              </m:r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nary>
                                <m:naryPr>
                                  <m:limLoc m:val="undOvr"/>
                                  <m:ctrlP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4"/>
                                    </m:rPr>
                                    <a:rPr lang="en-US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  <m:sup>
                                  <m:r>
                                    <a:rPr lang="en-US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𝑻</m:t>
                                  </m:r>
                                </m:sup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l-GR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l-GR" sz="18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func>
                                            <m:funcPr>
                                              <m:ctrlPr>
                                                <a:rPr lang="en-US" sz="18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a:rPr lang="en-US" sz="1800" i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𝐬𝐢𝐧</m:t>
                                              </m:r>
                                            </m:fName>
                                            <m:e>
                                              <m:r>
                                                <a:rPr lang="el-GR" sz="1800" b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(2</m:t>
                                              </m:r>
                                              <m:r>
                                                <a:rPr lang="el-GR" sz="180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𝝎</m:t>
                                              </m:r>
                                              <m:r>
                                                <a:rPr lang="en-US" sz="180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𝒕</m:t>
                                              </m:r>
                                              <m:r>
                                                <a:rPr lang="en-US" sz="180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−</m:t>
                                              </m:r>
                                              <m:r>
                                                <a:rPr lang="el-GR" sz="180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𝝋</m:t>
                                              </m:r>
                                              <m:r>
                                                <a:rPr lang="el-GR" sz="180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)</m:t>
                                              </m:r>
                                            </m:e>
                                          </m:func>
                                        </m:num>
                                        <m:den>
                                          <m:r>
                                            <a:rPr lang="el-GR" sz="180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den>
                                      </m:f>
                                    </m:e>
                                  </m:d>
                                  <m:r>
                                    <a:rPr lang="en-US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𝒅𝒕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1800" dirty="0">
                                      <a:solidFill>
                                        <a:schemeClr val="tx1"/>
                                      </a:solidFill>
                                    </a:rPr>
                                    <m:t> </m:t>
                                  </m:r>
                                </m:e>
                              </m:nary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nary>
                        </m:e>
                      </m:d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304" y="4579331"/>
                <a:ext cx="5841086" cy="88036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Ομάδα 9"/>
          <p:cNvGrpSpPr/>
          <p:nvPr/>
        </p:nvGrpSpPr>
        <p:grpSpPr>
          <a:xfrm>
            <a:off x="451086" y="683285"/>
            <a:ext cx="5798974" cy="708720"/>
            <a:chOff x="451086" y="1057361"/>
            <a:chExt cx="5798974" cy="708720"/>
          </a:xfrm>
        </p:grpSpPr>
        <p:sp>
          <p:nvSpPr>
            <p:cNvPr id="30" name="TextBox 29"/>
            <p:cNvSpPr txBox="1"/>
            <p:nvPr/>
          </p:nvSpPr>
          <p:spPr>
            <a:xfrm>
              <a:off x="451086" y="1206891"/>
              <a:ext cx="14712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800" i="0" dirty="0">
                  <a:solidFill>
                    <a:srgbClr val="FFFF00"/>
                  </a:solidFill>
                </a:rPr>
                <a:t>Αποδείξαμε:</a:t>
              </a:r>
            </a:p>
          </p:txBody>
        </p:sp>
        <p:grpSp>
          <p:nvGrpSpPr>
            <p:cNvPr id="8" name="Ομάδα 7"/>
            <p:cNvGrpSpPr/>
            <p:nvPr/>
          </p:nvGrpSpPr>
          <p:grpSpPr>
            <a:xfrm>
              <a:off x="1816512" y="1057361"/>
              <a:ext cx="4433548" cy="708720"/>
              <a:chOff x="2160584" y="1109347"/>
              <a:chExt cx="4433548" cy="70872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2" name="Ορθογώνιο 31"/>
                  <p:cNvSpPr/>
                  <p:nvPr/>
                </p:nvSpPr>
                <p:spPr>
                  <a:xfrm>
                    <a:off x="2160584" y="1266751"/>
                    <a:ext cx="2063385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8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  <m:d>
                            <m:d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  <m:d>
                            <m:dPr>
                              <m:ctrlP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</m:d>
                        </m:oMath>
                      </m:oMathPara>
                    </a14:m>
                    <a:endParaRPr lang="el-GR" sz="18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2" name="Ορθογώνιο 3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60584" y="1266751"/>
                    <a:ext cx="2063385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b="-1639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3" name="Ορθογώνιο 32"/>
                  <p:cNvSpPr/>
                  <p:nvPr/>
                </p:nvSpPr>
                <p:spPr>
                  <a:xfrm>
                    <a:off x="3980019" y="1109347"/>
                    <a:ext cx="2614113" cy="70872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l-GR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unc>
                                    <m:funcPr>
                                      <m:ctrlPr>
                                        <a:rPr lang="en-US" sz="18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a:rPr lang="en-US" sz="1800" b="1" i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𝐬𝐢𝐧</m:t>
                                      </m:r>
                                    </m:fName>
                                    <m:e>
                                      <m:r>
                                        <a:rPr lang="el-GR" sz="18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𝝋</m:t>
                                      </m:r>
                                    </m:e>
                                  </m:func>
                                </m:num>
                                <m:den>
                                  <m:r>
                                    <a:rPr lang="el-GR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l-GR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unc>
                                    <m:funcPr>
                                      <m:ctrlPr>
                                        <a:rPr lang="en-US" sz="18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a:rPr lang="en-US" sz="1800" b="1" i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𝐬𝐢𝐧</m:t>
                                      </m:r>
                                    </m:fName>
                                    <m:e>
                                      <m:r>
                                        <a:rPr lang="el-GR" sz="18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(2</m:t>
                                      </m:r>
                                      <m:r>
                                        <a:rPr lang="el-GR" sz="18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𝝎</m:t>
                                      </m:r>
                                      <m:r>
                                        <a:rPr lang="en-US" sz="18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𝒕</m:t>
                                      </m:r>
                                      <m:r>
                                        <a:rPr lang="en-US" sz="18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l-GR" sz="18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𝝋</m:t>
                                      </m:r>
                                      <m:r>
                                        <a:rPr lang="el-GR" sz="18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func>
                                </m:num>
                                <m:den>
                                  <m:r>
                                    <a:rPr lang="el-GR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oMath>
                      </m:oMathPara>
                    </a14:m>
                    <a:endParaRPr lang="el-GR" sz="18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3" name="Ορθογώνιο 3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80019" y="1109347"/>
                    <a:ext cx="2614113" cy="708720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530190" y="5547390"/>
                <a:ext cx="2920158" cy="880369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l-GR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</m:acc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l-GR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  <m:d>
                            <m:d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</m:d>
                        </m:num>
                        <m:den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limLoc m:val="undOvr"/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4"/>
                                </m:rP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el-GR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unc>
                                    <m:funcPr>
                                      <m:ctrlPr>
                                        <a:rPr lang="en-US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a:rPr lang="en-US" sz="1800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𝐬𝐢𝐧</m:t>
                                      </m:r>
                                    </m:fName>
                                    <m:e>
                                      <m:r>
                                        <a:rPr lang="el-GR" sz="18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𝝋</m:t>
                                      </m:r>
                                    </m:e>
                                  </m:func>
                                </m:num>
                                <m:den>
                                  <m:r>
                                    <a:rPr lang="el-GR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𝒅𝒕</m:t>
                              </m:r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l-GR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0190" y="5547390"/>
                <a:ext cx="2920158" cy="88036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6706318" y="5624255"/>
                <a:ext cx="1941429" cy="830548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𝝋</m:t>
                          </m:r>
                        </m:e>
                      </m:func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num>
                            <m:den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𝝉</m:t>
                              </m:r>
                            </m:den>
                          </m:f>
                        </m:num>
                        <m:den>
                          <m:sSubSup>
                            <m:sSubSup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bSup>
                          <m:r>
                            <a:rPr lang="el-GR" sz="1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l-GR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  <m:sup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l-GR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6318" y="5624255"/>
                <a:ext cx="1941429" cy="83054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Ομάδα 11"/>
          <p:cNvGrpSpPr/>
          <p:nvPr/>
        </p:nvGrpSpPr>
        <p:grpSpPr>
          <a:xfrm>
            <a:off x="3503847" y="3972883"/>
            <a:ext cx="5035930" cy="1263310"/>
            <a:chOff x="3503847" y="3972883"/>
            <a:chExt cx="5035930" cy="1263310"/>
          </a:xfrm>
        </p:grpSpPr>
        <p:cxnSp>
          <p:nvCxnSpPr>
            <p:cNvPr id="6" name="Ευθεία γραμμή σύνδεσης 5"/>
            <p:cNvCxnSpPr/>
            <p:nvPr/>
          </p:nvCxnSpPr>
          <p:spPr bwMode="auto">
            <a:xfrm flipV="1">
              <a:off x="3503847" y="4349767"/>
              <a:ext cx="2611396" cy="886426"/>
            </a:xfrm>
            <a:prstGeom prst="lin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sp>
          <p:nvSpPr>
            <p:cNvPr id="9" name="TextBox 8"/>
            <p:cNvSpPr txBox="1"/>
            <p:nvPr/>
          </p:nvSpPr>
          <p:spPr>
            <a:xfrm>
              <a:off x="6089072" y="3972883"/>
              <a:ext cx="245070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400" i="0" dirty="0"/>
                <a:t>Η μέση τιμή μιας περιόδου </a:t>
              </a:r>
              <a:r>
                <a:rPr lang="el-GR" sz="1400" i="0" dirty="0" err="1"/>
                <a:t>ημιτονικής</a:t>
              </a:r>
              <a:r>
                <a:rPr lang="el-GR" sz="1400" i="0" dirty="0"/>
                <a:t> συνάρτησης είναι ίση με μηδέν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/>
      <p:bldP spid="26" grpId="0"/>
      <p:bldP spid="3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514350" y="29148"/>
            <a:ext cx="81724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"/>
              </a:spcBef>
            </a:pPr>
            <a:r>
              <a:rPr lang="el-GR" altLang="el-GR" i="0" dirty="0">
                <a:solidFill>
                  <a:srgbClr val="FFFF00"/>
                </a:solidFill>
                <a:cs typeface="Times New Roman" panose="02020603050405020304" pitchFamily="18" charset="0"/>
              </a:rPr>
              <a:t>ΜΕΣΗ ΙΣΧΥΣ ΤΗΣ ΕΞΑΝΑΓΚΑΣΜΕΝΗΣ ΤΑΛΑΝΤΩΣΗΣ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9994" y="852314"/>
            <a:ext cx="1445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i="0" dirty="0">
                <a:solidFill>
                  <a:srgbClr val="FFFF00"/>
                </a:solidFill>
              </a:rPr>
              <a:t>Αποδείξαμε: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992886" y="579867"/>
                <a:ext cx="3389839" cy="880369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l-GR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</m:acc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l-GR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  <m:d>
                            <m:d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</m:d>
                        </m:num>
                        <m:den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limLoc m:val="undOvr"/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4"/>
                                </m:rP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el-GR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unc>
                                    <m:funcPr>
                                      <m:ctrlPr>
                                        <a:rPr lang="en-US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a:rPr lang="en-US" sz="1800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𝐬𝐢𝐧</m:t>
                                      </m:r>
                                    </m:fName>
                                    <m:e>
                                      <m:r>
                                        <a:rPr lang="el-GR" sz="18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𝝋</m:t>
                                      </m:r>
                                    </m:e>
                                  </m:func>
                                </m:num>
                                <m:den>
                                  <m:r>
                                    <a:rPr lang="el-GR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𝒅𝒕</m:t>
                              </m:r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nary>
                        </m:e>
                      </m:d>
                      <m:r>
                        <a:rPr lang="el-GR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l-GR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2886" y="579867"/>
                <a:ext cx="3389839" cy="88036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364993" y="2869179"/>
                <a:ext cx="1555169" cy="666401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l-GR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𝝋</m:t>
                          </m:r>
                        </m:e>
                      </m:func>
                      <m:r>
                        <a:rPr lang="el-GR" sz="14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l-GR" sz="1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14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num>
                            <m:den>
                              <m:r>
                                <a:rPr lang="el-GR" sz="14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𝝉</m:t>
                              </m:r>
                            </m:den>
                          </m:f>
                        </m:num>
                        <m:den>
                          <m:sSubSup>
                            <m:sSubSupPr>
                              <m:ctrlPr>
                                <a:rPr lang="en-US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l-GR" sz="14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l-GR" sz="14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l-GR" sz="14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bSup>
                          <m:r>
                            <a:rPr lang="el-GR" sz="14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l-GR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14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  <m:sup>
                              <m:r>
                                <a:rPr lang="el-GR" sz="14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l-G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4993" y="2869179"/>
                <a:ext cx="1555169" cy="6664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495869" y="596645"/>
                <a:ext cx="2996141" cy="840166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l-GR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</m:acc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l-GR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  <m:d>
                            <m:d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</m:d>
                        </m:num>
                        <m:den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  <m:f>
                        <m:fPr>
                          <m:ctrlPr>
                            <a:rPr lang="el-GR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18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𝐬𝐢𝐧</m:t>
                              </m:r>
                            </m:fName>
                            <m:e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𝝋</m:t>
                              </m:r>
                            </m:e>
                          </m:func>
                        </m:num>
                        <m:den>
                          <m:r>
                            <a:rPr lang="el-GR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sup>
                        <m:e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  <m:r>
                        <a:rPr lang="el-GR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5869" y="596645"/>
                <a:ext cx="2996141" cy="8401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66689" y="1739514"/>
                <a:ext cx="2770759" cy="535724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l-GR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</m:acc>
                      <m:r>
                        <a:rPr lang="en-US" sz="18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l-GR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  <m:d>
                            <m:d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</m:d>
                        </m:num>
                        <m:den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  <m:f>
                        <m:fPr>
                          <m:ctrlPr>
                            <a:rPr lang="el-GR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18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𝐬𝐢𝐧</m:t>
                              </m:r>
                            </m:fName>
                            <m:e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𝝋</m:t>
                              </m:r>
                            </m:e>
                          </m:func>
                        </m:num>
                        <m:den>
                          <m:r>
                            <a:rPr lang="el-GR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l-GR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l-GR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689" y="1739514"/>
                <a:ext cx="2770759" cy="53572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7" name="Ομάδα 36"/>
          <p:cNvGrpSpPr/>
          <p:nvPr/>
        </p:nvGrpSpPr>
        <p:grpSpPr>
          <a:xfrm>
            <a:off x="1454718" y="1951889"/>
            <a:ext cx="1495096" cy="287355"/>
            <a:chOff x="4062845" y="3759923"/>
            <a:chExt cx="1495096" cy="287355"/>
          </a:xfrm>
        </p:grpSpPr>
        <p:cxnSp>
          <p:nvCxnSpPr>
            <p:cNvPr id="33" name="Ευθεία γραμμή σύνδεσης 32"/>
            <p:cNvCxnSpPr/>
            <p:nvPr/>
          </p:nvCxnSpPr>
          <p:spPr bwMode="auto">
            <a:xfrm flipV="1">
              <a:off x="4062845" y="3935173"/>
              <a:ext cx="280041" cy="112105"/>
            </a:xfrm>
            <a:prstGeom prst="lin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6" name="Ευθεία γραμμή σύνδεσης 35"/>
            <p:cNvCxnSpPr/>
            <p:nvPr/>
          </p:nvCxnSpPr>
          <p:spPr bwMode="auto">
            <a:xfrm flipV="1">
              <a:off x="5277900" y="3759923"/>
              <a:ext cx="280041" cy="112105"/>
            </a:xfrm>
            <a:prstGeom prst="lin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337448" y="1725955"/>
                <a:ext cx="3191579" cy="518604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</m:acc>
                      <m:d>
                        <m:d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</m:e>
                      </m:d>
                      <m:r>
                        <a:rPr lang="el-GR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18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l-GR" sz="18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𝝎</m:t>
                      </m:r>
                      <m:r>
                        <a:rPr lang="en-US" sz="18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8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</m:e>
                      </m:d>
                      <m:func>
                        <m:funcPr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180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r>
                            <a:rPr lang="el-GR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𝝋</m:t>
                          </m:r>
                        </m:e>
                      </m:func>
                      <m:r>
                        <a:rPr lang="el-GR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l-GR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7448" y="1725955"/>
                <a:ext cx="3191579" cy="5186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7620272" y="2964176"/>
                <a:ext cx="976806" cy="587469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𝝉</m:t>
                      </m:r>
                      <m:r>
                        <a:rPr lang="el-GR" sz="1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den>
                      </m:f>
                      <m:r>
                        <a:rPr lang="en-US" sz="1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1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   </m:t>
                      </m:r>
                    </m:oMath>
                  </m:oMathPara>
                </a14:m>
                <a:endParaRPr lang="el-GR" sz="1400" b="1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  <m:r>
                        <a:rPr lang="en-US" sz="1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𝒃</m:t>
                      </m:r>
                      <m:r>
                        <a:rPr lang="el-GR" sz="1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𝝉</m:t>
                      </m:r>
                    </m:oMath>
                  </m:oMathPara>
                </a14:m>
                <a:endParaRPr lang="el-GR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272" y="2964176"/>
                <a:ext cx="976806" cy="587469"/>
              </a:xfrm>
              <a:prstGeom prst="rect">
                <a:avLst/>
              </a:prstGeom>
              <a:blipFill>
                <a:blip r:embed="rId7"/>
                <a:stretch>
                  <a:fillRect l="-1227" b="-1000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Ορθογώνιο 48"/>
              <p:cNvSpPr/>
              <p:nvPr/>
            </p:nvSpPr>
            <p:spPr>
              <a:xfrm>
                <a:off x="2890347" y="5393124"/>
                <a:ext cx="2864502" cy="1018227"/>
              </a:xfrm>
              <a:prstGeom prst="rect">
                <a:avLst/>
              </a:prstGeom>
              <a:ln w="19050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</m:acc>
                      <m:d>
                        <m:dPr>
                          <m:ctrlPr>
                            <a:rPr lang="en-U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</m:e>
                      </m:d>
                      <m:r>
                        <a:rPr lang="el-GR" sz="16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n-US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</m:num>
                        <m:den>
                          <m:r>
                            <a:rPr lang="en-US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den>
                      </m:f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l-GR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l-GR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𝝎</m:t>
                                  </m:r>
                                </m:e>
                                <m:sup>
                                  <m:r>
                                    <a:rPr lang="el-GR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l-GR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l-GR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𝝉</m:t>
                                  </m:r>
                                </m:e>
                                <m:sup>
                                  <m:r>
                                    <a:rPr lang="el-GR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num>
                        <m:den>
                          <m:sSup>
                            <m:sSupPr>
                              <m:ctrlP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l-GR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l-GR" sz="16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l-GR" sz="16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𝝎</m:t>
                                      </m:r>
                                    </m:e>
                                    <m:sub>
                                      <m:r>
                                        <a:rPr lang="el-GR" sz="16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𝟎</m:t>
                                      </m:r>
                                    </m:sub>
                                    <m:sup>
                                      <m:r>
                                        <a:rPr lang="el-GR" sz="16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bSup>
                                  <m:r>
                                    <a:rPr lang="el-GR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l-GR" sz="16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l-GR" sz="16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𝝎</m:t>
                                      </m:r>
                                    </m:e>
                                    <m:sup>
                                      <m:r>
                                        <a:rPr lang="el-GR" sz="16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l-GR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l-GR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𝝎</m:t>
                                  </m:r>
                                </m:e>
                                <m:sup>
                                  <m:r>
                                    <a:rPr lang="el-GR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l-GR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l-GR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𝝉</m:t>
                                  </m:r>
                                </m:e>
                                <m:sup>
                                  <m:r>
                                    <a:rPr lang="el-GR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den>
                      </m:f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49" name="Ορθογώνιο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0347" y="5393124"/>
                <a:ext cx="2864502" cy="101822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Ομάδα 11"/>
          <p:cNvGrpSpPr/>
          <p:nvPr/>
        </p:nvGrpSpPr>
        <p:grpSpPr>
          <a:xfrm>
            <a:off x="451083" y="2483420"/>
            <a:ext cx="2741745" cy="1426673"/>
            <a:chOff x="451083" y="2712022"/>
            <a:chExt cx="2741745" cy="142667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Ορθογώνιο 25"/>
                <p:cNvSpPr/>
                <p:nvPr/>
              </p:nvSpPr>
              <p:spPr>
                <a:xfrm>
                  <a:off x="815318" y="3040878"/>
                  <a:ext cx="2377510" cy="905697"/>
                </a:xfrm>
                <a:prstGeom prst="rect">
                  <a:avLst/>
                </a:prstGeom>
                <a:ln w="19050">
                  <a:solidFill>
                    <a:srgbClr val="FF00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𝑨</m:t>
                        </m:r>
                        <m:d>
                          <m:dPr>
                            <m:ctrlPr>
                              <a:rPr lang="el-G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l-GR" sz="1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𝝎</m:t>
                            </m:r>
                          </m:e>
                        </m:d>
                        <m:r>
                          <a:rPr lang="el-GR" sz="1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>
                              <m:fPr>
                                <m:ctrlPr>
                                  <a:rPr lang="el-GR" sz="1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l-GR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𝑭</m:t>
                                    </m:r>
                                  </m:e>
                                  <m:sub>
                                    <m:r>
                                      <a:rPr lang="en-US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sz="14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𝒎</m:t>
                                </m:r>
                              </m:den>
                            </m:f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1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US" sz="1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sz="14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Sup>
                                          <m:sSubSupPr>
                                            <m:ctrlPr>
                                              <a:rPr lang="en-US" sz="14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l-GR" sz="140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𝝎</m:t>
                                            </m:r>
                                          </m:e>
                                          <m:sub>
                                            <m:r>
                                              <a:rPr lang="el-GR" sz="140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𝟎</m:t>
                                            </m:r>
                                          </m:sub>
                                          <m:sup>
                                            <m:r>
                                              <a:rPr lang="el-GR" sz="140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𝟐</m:t>
                                            </m:r>
                                          </m:sup>
                                        </m:sSubSup>
                                        <m:r>
                                          <a:rPr lang="el-GR" sz="1400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−</m:t>
                                        </m:r>
                                        <m:sSup>
                                          <m:sSupPr>
                                            <m:ctrlPr>
                                              <a:rPr lang="el-GR" sz="14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l-GR" sz="140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𝝎</m:t>
                                            </m:r>
                                          </m:e>
                                          <m:sup>
                                            <m:r>
                                              <a:rPr lang="el-GR" sz="140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𝟐</m:t>
                                            </m:r>
                                          </m:sup>
                                        </m:sSup>
                                      </m:e>
                                    </m:d>
                                  </m:e>
                                  <m:sup>
                                    <m:r>
                                      <a:rPr lang="en-US" sz="140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en-US" sz="140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sz="1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sz="14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l-GR" sz="1400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𝝎</m:t>
                                        </m:r>
                                      </m:e>
                                      <m:sup>
                                        <m:r>
                                          <a:rPr lang="el-GR" sz="1400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sz="14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l-GR" sz="1400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𝝉</m:t>
                                        </m:r>
                                      </m:e>
                                      <m:sup>
                                        <m:r>
                                          <a:rPr lang="el-GR" sz="1400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</m:den>
                                </m:f>
                              </m:e>
                            </m:rad>
                          </m:den>
                        </m:f>
                      </m:oMath>
                    </m:oMathPara>
                  </a14:m>
                  <a:endParaRPr lang="el-GR" sz="1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Ορθογώνιο 2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5318" y="3040878"/>
                  <a:ext cx="2377510" cy="905697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 w="190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" name="TextBox 20"/>
            <p:cNvSpPr txBox="1"/>
            <p:nvPr/>
          </p:nvSpPr>
          <p:spPr>
            <a:xfrm rot="16200000">
              <a:off x="-92977" y="3256082"/>
              <a:ext cx="142667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i="0" dirty="0">
                  <a:solidFill>
                    <a:srgbClr val="FFFF00"/>
                  </a:solidFill>
                </a:rPr>
                <a:t>Αποδείξαμε: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74571" y="4238213"/>
                <a:ext cx="4518801" cy="929678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</m:acc>
                      <m:d>
                        <m:dPr>
                          <m:ctrlP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</m:e>
                      </m:d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16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l-GR" sz="16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𝝎</m:t>
                      </m:r>
                      <m:f>
                        <m:fPr>
                          <m:ctrlPr>
                            <a:rPr lang="el-GR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l-G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160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𝟎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16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den>
                          </m:f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Sup>
                                        <m:sSubSupPr>
                                          <m:ctrlPr>
                                            <a:rPr lang="en-US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l-GR" sz="160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𝝎</m:t>
                                          </m:r>
                                        </m:e>
                                        <m:sub>
                                          <m:r>
                                            <a:rPr lang="el-GR" sz="160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𝟎</m:t>
                                          </m:r>
                                        </m:sub>
                                        <m:sup>
                                          <m:r>
                                            <a:rPr lang="el-GR" sz="160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𝟐</m:t>
                                          </m:r>
                                        </m:sup>
                                      </m:sSubSup>
                                      <m:r>
                                        <a:rPr lang="el-GR" sz="160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el-GR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l-GR" sz="160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𝝎</m:t>
                                          </m:r>
                                        </m:e>
                                        <m:sup>
                                          <m:r>
                                            <a:rPr lang="el-GR" sz="160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  <m:sup>
                                  <m:r>
                                    <a:rPr lang="en-US" sz="160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16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l-GR" sz="160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𝝎</m:t>
                                      </m:r>
                                    </m:e>
                                    <m:sup>
                                      <m:r>
                                        <a:rPr lang="el-GR" sz="160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l-GR" sz="160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𝝉</m:t>
                                      </m:r>
                                    </m:e>
                                    <m:sup>
                                      <m:r>
                                        <a:rPr lang="el-GR" sz="160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rad>
                        </m:den>
                      </m:f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l-GR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600" b="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𝝋</m:t>
                              </m:r>
                            </m:e>
                          </m:func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unc>
                                <m:func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1600" b="0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tan</m:t>
                                      </m:r>
                                    </m:e>
                                    <m:sup>
                                      <m:r>
                                        <a:rPr lang="el-GR" sz="16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𝝋</m:t>
                                  </m:r>
                                </m:e>
                              </m:func>
                            </m:e>
                          </m:rad>
                        </m:den>
                      </m:f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571" y="4238213"/>
                <a:ext cx="4518801" cy="92967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Ομάδα 13"/>
          <p:cNvGrpSpPr/>
          <p:nvPr/>
        </p:nvGrpSpPr>
        <p:grpSpPr>
          <a:xfrm>
            <a:off x="1879381" y="2119734"/>
            <a:ext cx="4390136" cy="774110"/>
            <a:chOff x="1879381" y="2493810"/>
            <a:chExt cx="4390136" cy="774110"/>
          </a:xfrm>
        </p:grpSpPr>
        <p:grpSp>
          <p:nvGrpSpPr>
            <p:cNvPr id="10" name="Ομάδα 9"/>
            <p:cNvGrpSpPr/>
            <p:nvPr/>
          </p:nvGrpSpPr>
          <p:grpSpPr>
            <a:xfrm>
              <a:off x="1879381" y="2493810"/>
              <a:ext cx="3241370" cy="697345"/>
              <a:chOff x="2004073" y="2493810"/>
              <a:chExt cx="3241370" cy="697345"/>
            </a:xfrm>
          </p:grpSpPr>
          <p:cxnSp>
            <p:nvCxnSpPr>
              <p:cNvPr id="5" name="Ευθεία γραμμή σύνδεσης 4"/>
              <p:cNvCxnSpPr/>
              <p:nvPr/>
            </p:nvCxnSpPr>
            <p:spPr bwMode="auto">
              <a:xfrm flipV="1">
                <a:off x="2004073" y="2795155"/>
                <a:ext cx="0" cy="396000"/>
              </a:xfrm>
              <a:prstGeom prst="line">
                <a:avLst/>
              </a:prstGeom>
              <a:noFill/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" name="Ευθεία γραμμή σύνδεσης 6"/>
              <p:cNvCxnSpPr/>
              <p:nvPr/>
            </p:nvCxnSpPr>
            <p:spPr bwMode="auto">
              <a:xfrm>
                <a:off x="2005443" y="2805545"/>
                <a:ext cx="32400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" name="Ευθύγραμμο βέλος σύνδεσης 8"/>
              <p:cNvCxnSpPr/>
              <p:nvPr/>
            </p:nvCxnSpPr>
            <p:spPr bwMode="auto">
              <a:xfrm flipV="1">
                <a:off x="5237019" y="2493810"/>
                <a:ext cx="0" cy="324000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p:grpSp>
          <p:nvGrpSpPr>
            <p:cNvPr id="30" name="Ομάδα 29"/>
            <p:cNvGrpSpPr/>
            <p:nvPr/>
          </p:nvGrpSpPr>
          <p:grpSpPr>
            <a:xfrm flipH="1">
              <a:off x="5765517" y="2503403"/>
              <a:ext cx="504000" cy="764517"/>
              <a:chOff x="4327825" y="2493810"/>
              <a:chExt cx="1297905" cy="764517"/>
            </a:xfrm>
          </p:grpSpPr>
          <p:cxnSp>
            <p:nvCxnSpPr>
              <p:cNvPr id="31" name="Ευθεία γραμμή σύνδεσης 30"/>
              <p:cNvCxnSpPr/>
              <p:nvPr/>
            </p:nvCxnSpPr>
            <p:spPr bwMode="auto">
              <a:xfrm flipH="1" flipV="1">
                <a:off x="4336048" y="2826327"/>
                <a:ext cx="0" cy="432000"/>
              </a:xfrm>
              <a:prstGeom prst="line">
                <a:avLst/>
              </a:prstGeom>
              <a:noFill/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4" name="Ευθεία γραμμή σύνδεσης 33"/>
              <p:cNvCxnSpPr/>
              <p:nvPr/>
            </p:nvCxnSpPr>
            <p:spPr bwMode="auto">
              <a:xfrm>
                <a:off x="4327825" y="2836718"/>
                <a:ext cx="1297905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5" name="Ευθύγραμμο βέλος σύνδεσης 34"/>
              <p:cNvCxnSpPr/>
              <p:nvPr/>
            </p:nvCxnSpPr>
            <p:spPr bwMode="auto">
              <a:xfrm flipV="1">
                <a:off x="5582031" y="2493810"/>
                <a:ext cx="0" cy="360000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</p:grpSp>
      <p:grpSp>
        <p:nvGrpSpPr>
          <p:cNvPr id="13" name="Ομάδα 12"/>
          <p:cNvGrpSpPr/>
          <p:nvPr/>
        </p:nvGrpSpPr>
        <p:grpSpPr>
          <a:xfrm>
            <a:off x="5080180" y="2885013"/>
            <a:ext cx="2422506" cy="949274"/>
            <a:chOff x="5080180" y="3113615"/>
            <a:chExt cx="2422506" cy="949274"/>
          </a:xfrm>
        </p:grpSpPr>
        <p:grpSp>
          <p:nvGrpSpPr>
            <p:cNvPr id="43" name="Ομάδα 42"/>
            <p:cNvGrpSpPr/>
            <p:nvPr/>
          </p:nvGrpSpPr>
          <p:grpSpPr>
            <a:xfrm>
              <a:off x="5090686" y="3120938"/>
              <a:ext cx="2412000" cy="824520"/>
              <a:chOff x="2930110" y="2067979"/>
              <a:chExt cx="2412000" cy="82452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1" name="TextBox 40"/>
                  <p:cNvSpPr txBox="1"/>
                  <p:nvPr/>
                </p:nvSpPr>
                <p:spPr>
                  <a:xfrm>
                    <a:off x="3368955" y="2412944"/>
                    <a:ext cx="1630510" cy="479555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unc>
                            <m:funcPr>
                              <m:ctrlPr>
                                <a:rPr 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40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l-GR" sz="1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𝝋</m:t>
                              </m:r>
                            </m:e>
                          </m:func>
                          <m:r>
                            <a:rPr lang="el-GR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l-GR" sz="1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US" sz="1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1400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tan</m:t>
                                  </m:r>
                                </m:fName>
                                <m:e>
                                  <m:r>
                                    <a:rPr lang="el-GR" sz="1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𝝋</m:t>
                                  </m:r>
                                </m:e>
                              </m:func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l-GR" sz="1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l-GR" sz="1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l-GR" sz="1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unc>
                                    <m:funcPr>
                                      <m:ctrlPr>
                                        <a:rPr lang="en-US" sz="14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sSup>
                                        <m:sSupPr>
                                          <m:ctrlPr>
                                            <a:rPr lang="en-US" sz="1400" b="1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1400" b="0" i="0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tan</m:t>
                                          </m:r>
                                        </m:e>
                                        <m:sup>
                                          <m:r>
                                            <a:rPr lang="el-GR" sz="1400" b="1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fName>
                                    <m:e>
                                      <m:r>
                                        <a:rPr lang="el-GR" sz="14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𝝋</m:t>
                                      </m:r>
                                    </m:e>
                                  </m:func>
                                </m:e>
                              </m:rad>
                            </m:den>
                          </m:f>
                        </m:oMath>
                      </m:oMathPara>
                    </a14:m>
                    <a:endParaRPr lang="el-GR" sz="14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1" name="TextBox 4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368955" y="2412944"/>
                    <a:ext cx="1630510" cy="479555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l="-1866" t="-2532" r="-1866" b="-1012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2" name="TextBox 41"/>
              <p:cNvSpPr txBox="1"/>
              <p:nvPr/>
            </p:nvSpPr>
            <p:spPr>
              <a:xfrm>
                <a:off x="2930110" y="2067979"/>
                <a:ext cx="2412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1400" i="0" dirty="0">
                    <a:solidFill>
                      <a:srgbClr val="FFFF00"/>
                    </a:solidFill>
                  </a:rPr>
                  <a:t>Τριγωνομετρική Ταυτότητα:</a:t>
                </a:r>
              </a:p>
            </p:txBody>
          </p:sp>
        </p:grpSp>
        <p:sp>
          <p:nvSpPr>
            <p:cNvPr id="11" name="Ορθογώνιο 10"/>
            <p:cNvSpPr/>
            <p:nvPr/>
          </p:nvSpPr>
          <p:spPr bwMode="auto">
            <a:xfrm>
              <a:off x="5080180" y="3113615"/>
              <a:ext cx="2401268" cy="949274"/>
            </a:xfrm>
            <a:prstGeom prst="rect">
              <a:avLst/>
            </a:prstGeom>
            <a:noFill/>
            <a:ln w="1905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285750" marR="0" indent="-28575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1600" b="1" i="1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</p:grpSp>
      <p:cxnSp>
        <p:nvCxnSpPr>
          <p:cNvPr id="45" name="Ευθύγραμμο βέλος σύνδεσης 44"/>
          <p:cNvCxnSpPr/>
          <p:nvPr/>
        </p:nvCxnSpPr>
        <p:spPr bwMode="auto">
          <a:xfrm flipH="1">
            <a:off x="4134438" y="3519171"/>
            <a:ext cx="0" cy="864000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972590" y="3993472"/>
                <a:ext cx="4091313" cy="1393523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16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l-GR" sz="16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𝝎</m:t>
                      </m:r>
                      <m:f>
                        <m:fPr>
                          <m:ctrlPr>
                            <a:rPr lang="el-GR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l-G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160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𝟎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16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den>
                          </m:f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Sup>
                                        <m:sSubSupPr>
                                          <m:ctrlPr>
                                            <a:rPr lang="en-US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l-GR" sz="160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𝝎</m:t>
                                          </m:r>
                                        </m:e>
                                        <m:sub>
                                          <m:r>
                                            <a:rPr lang="el-GR" sz="160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𝟎</m:t>
                                          </m:r>
                                        </m:sub>
                                        <m:sup>
                                          <m:r>
                                            <a:rPr lang="el-GR" sz="160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𝟐</m:t>
                                          </m:r>
                                        </m:sup>
                                      </m:sSubSup>
                                      <m:r>
                                        <a:rPr lang="el-GR" sz="160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el-GR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l-GR" sz="160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𝝎</m:t>
                                          </m:r>
                                        </m:e>
                                        <m:sup>
                                          <m:r>
                                            <a:rPr lang="el-GR" sz="160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  <m:sup>
                                  <m:r>
                                    <a:rPr lang="en-US" sz="160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16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l-GR" sz="160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𝝎</m:t>
                                      </m:r>
                                    </m:e>
                                    <m:sup>
                                      <m:r>
                                        <a:rPr lang="el-GR" sz="160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l-GR" sz="160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𝝉</m:t>
                                      </m:r>
                                    </m:e>
                                    <m:sup>
                                      <m:r>
                                        <a:rPr lang="el-GR" sz="160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rad>
                        </m:den>
                      </m:f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l-GR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el-G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𝝎</m:t>
                                  </m:r>
                                </m:num>
                                <m:den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𝝉</m:t>
                                  </m:r>
                                </m:den>
                              </m:f>
                            </m:num>
                            <m:den>
                              <m:sSubSup>
                                <m:sSubSup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𝝎</m:t>
                                  </m:r>
                                </m:e>
                                <m:sub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𝟎</m:t>
                                  </m:r>
                                </m:sub>
                                <m:sup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bSup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l-G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𝝎</m:t>
                                  </m:r>
                                </m:e>
                                <m:sup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l-G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>
                                    <m:fPr>
                                      <m:ctrlPr>
                                        <a:rPr lang="el-GR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l-GR" sz="160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𝝎</m:t>
                                      </m:r>
                                    </m:num>
                                    <m:den>
                                      <m:r>
                                        <a:rPr lang="el-GR" sz="160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𝝉</m:t>
                                      </m:r>
                                    </m:den>
                                  </m:f>
                                </m:num>
                                <m:den>
                                  <m:sSubSup>
                                    <m:sSubSupPr>
                                      <m:ctrlP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l-GR" sz="160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𝝎</m:t>
                                      </m:r>
                                    </m:e>
                                    <m:sub>
                                      <m:r>
                                        <a:rPr lang="el-GR" sz="160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𝟎</m:t>
                                      </m:r>
                                    </m:sub>
                                    <m:sup>
                                      <m:r>
                                        <a:rPr lang="el-GR" sz="160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bSup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l-GR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l-GR" sz="160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𝝎</m:t>
                                      </m:r>
                                    </m:e>
                                    <m:sup>
                                      <m:r>
                                        <a:rPr lang="el-GR" sz="160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rad>
                        </m:den>
                      </m:f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2590" y="3993472"/>
                <a:ext cx="4091313" cy="139352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3" name="Ευθύγραμμο βέλος σύνδεσης 52"/>
          <p:cNvCxnSpPr/>
          <p:nvPr/>
        </p:nvCxnSpPr>
        <p:spPr bwMode="auto">
          <a:xfrm flipH="1">
            <a:off x="6608618" y="3561472"/>
            <a:ext cx="1491684" cy="1010528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656278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9" grpId="0"/>
      <p:bldP spid="32" grpId="0"/>
      <p:bldP spid="38" grpId="0"/>
      <p:bldP spid="48" grpId="0" animBg="1"/>
      <p:bldP spid="49" grpId="0" animBg="1"/>
      <p:bldP spid="22" grpId="0"/>
      <p:bldP spid="4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514350" y="-22807"/>
            <a:ext cx="79422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"/>
              </a:spcBef>
            </a:pPr>
            <a:r>
              <a:rPr lang="el-GR" altLang="el-GR" i="0" dirty="0">
                <a:cs typeface="Times New Roman" panose="02020603050405020304" pitchFamily="18" charset="0"/>
              </a:rPr>
              <a:t>ΚΑΜΠΥΛΗ ΣΥΝΤΟΝΙΣΜΟΥ</a:t>
            </a:r>
          </a:p>
        </p:txBody>
      </p:sp>
      <p:grpSp>
        <p:nvGrpSpPr>
          <p:cNvPr id="15" name="Ομάδα 14"/>
          <p:cNvGrpSpPr/>
          <p:nvPr/>
        </p:nvGrpSpPr>
        <p:grpSpPr>
          <a:xfrm>
            <a:off x="2466975" y="3248391"/>
            <a:ext cx="4152900" cy="3063292"/>
            <a:chOff x="2466975" y="3248391"/>
            <a:chExt cx="4152900" cy="3063292"/>
          </a:xfrm>
        </p:grpSpPr>
        <p:grpSp>
          <p:nvGrpSpPr>
            <p:cNvPr id="14" name="Ομάδα 13"/>
            <p:cNvGrpSpPr/>
            <p:nvPr/>
          </p:nvGrpSpPr>
          <p:grpSpPr>
            <a:xfrm>
              <a:off x="2466975" y="3248391"/>
              <a:ext cx="4152900" cy="3063292"/>
              <a:chOff x="2466975" y="3248391"/>
              <a:chExt cx="4152900" cy="3063292"/>
            </a:xfrm>
          </p:grpSpPr>
          <p:graphicFrame>
            <p:nvGraphicFramePr>
              <p:cNvPr id="9230" name="Object 3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62596648"/>
                  </p:ext>
                </p:extLst>
              </p:nvPr>
            </p:nvGraphicFramePr>
            <p:xfrm>
              <a:off x="2466975" y="3248391"/>
              <a:ext cx="4004820" cy="30632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36" name="Γράφημα" r:id="rId3" imgW="5886831" imgH="4562793" progId="Excel.Chart.8">
                      <p:embed/>
                    </p:oleObj>
                  </mc:Choice>
                  <mc:Fallback>
                    <p:oleObj name="Γράφημα" r:id="rId3" imgW="5886831" imgH="4562793" progId="Excel.Chart.8">
                      <p:embed/>
                      <p:pic>
                        <p:nvPicPr>
                          <p:cNvPr id="0" name="Object 3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66975" y="3248391"/>
                            <a:ext cx="4004820" cy="30632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2700">
                                <a:solidFill>
                                  <a:schemeClr val="tx2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9232" name="Text Box 19"/>
              <p:cNvSpPr txBox="1">
                <a:spLocks noChangeArrowheads="1"/>
              </p:cNvSpPr>
              <p:nvPr/>
            </p:nvSpPr>
            <p:spPr bwMode="auto">
              <a:xfrm>
                <a:off x="6410233" y="5873333"/>
                <a:ext cx="209642" cy="2664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10800" rIns="0" bIns="1080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1600" dirty="0"/>
                  <a:t>ω</a:t>
                </a:r>
              </a:p>
            </p:txBody>
          </p:sp>
          <p:sp>
            <p:nvSpPr>
              <p:cNvPr id="9235" name="Text Box 40"/>
              <p:cNvSpPr txBox="1">
                <a:spLocks noChangeArrowheads="1"/>
              </p:cNvSpPr>
              <p:nvPr/>
            </p:nvSpPr>
            <p:spPr bwMode="auto">
              <a:xfrm>
                <a:off x="5172350" y="3470144"/>
                <a:ext cx="1128071" cy="3661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rIns="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1800" dirty="0"/>
                  <a:t>ω</a:t>
                </a:r>
                <a:r>
                  <a:rPr lang="el-GR" altLang="el-GR" sz="1800" baseline="-25000" dirty="0"/>
                  <a:t>0</a:t>
                </a:r>
                <a:r>
                  <a:rPr lang="el-GR" altLang="el-GR" sz="1800" dirty="0"/>
                  <a:t>=500</a:t>
                </a:r>
                <a:r>
                  <a:rPr lang="en-US" altLang="el-GR" sz="1800" dirty="0"/>
                  <a:t> s</a:t>
                </a:r>
                <a:r>
                  <a:rPr lang="en-US" altLang="el-GR" sz="1800" baseline="30000" dirty="0"/>
                  <a:t>-1</a:t>
                </a:r>
                <a:endParaRPr lang="el-GR" altLang="el-GR" sz="1800" dirty="0"/>
              </a:p>
            </p:txBody>
          </p:sp>
        </p:grpSp>
        <p:sp>
          <p:nvSpPr>
            <p:cNvPr id="9229" name="Text Box 41"/>
            <p:cNvSpPr txBox="1">
              <a:spLocks noChangeArrowheads="1"/>
            </p:cNvSpPr>
            <p:nvPr/>
          </p:nvSpPr>
          <p:spPr bwMode="auto">
            <a:xfrm>
              <a:off x="5232247" y="3862081"/>
              <a:ext cx="1128071" cy="3678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1800" dirty="0"/>
                <a:t>(1/</a:t>
              </a:r>
              <a:r>
                <a:rPr lang="el-GR" altLang="el-GR" sz="1800" dirty="0"/>
                <a:t>τ)=50</a:t>
              </a:r>
              <a:r>
                <a:rPr lang="en-US" altLang="el-GR" sz="1800" dirty="0"/>
                <a:t> s</a:t>
              </a:r>
              <a:r>
                <a:rPr lang="en-US" altLang="el-GR" sz="1800" baseline="30000" dirty="0"/>
                <a:t>-1</a:t>
              </a:r>
              <a:endParaRPr lang="el-GR" altLang="el-GR" sz="1800" dirty="0"/>
            </a:p>
          </p:txBody>
        </p:sp>
      </p:grpSp>
      <p:grpSp>
        <p:nvGrpSpPr>
          <p:cNvPr id="6" name="Ομάδα 5"/>
          <p:cNvGrpSpPr/>
          <p:nvPr/>
        </p:nvGrpSpPr>
        <p:grpSpPr>
          <a:xfrm>
            <a:off x="653906" y="1052283"/>
            <a:ext cx="4634570" cy="1151341"/>
            <a:chOff x="653906" y="1031501"/>
            <a:chExt cx="4634570" cy="1151341"/>
          </a:xfrm>
        </p:grpSpPr>
        <p:sp>
          <p:nvSpPr>
            <p:cNvPr id="9220" name="Text Box 10"/>
            <p:cNvSpPr txBox="1">
              <a:spLocks noChangeArrowheads="1"/>
            </p:cNvSpPr>
            <p:nvPr/>
          </p:nvSpPr>
          <p:spPr bwMode="auto">
            <a:xfrm>
              <a:off x="653906" y="1405167"/>
              <a:ext cx="133075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1800" i="0" dirty="0">
                  <a:solidFill>
                    <a:srgbClr val="FFFF00"/>
                  </a:solidFill>
                </a:rPr>
                <a:t>Μέση Ισχύς: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Ορθογώνιο 19"/>
                <p:cNvSpPr/>
                <p:nvPr/>
              </p:nvSpPr>
              <p:spPr>
                <a:xfrm>
                  <a:off x="2013670" y="1031501"/>
                  <a:ext cx="3274806" cy="1151341"/>
                </a:xfrm>
                <a:prstGeom prst="rect">
                  <a:avLst/>
                </a:prstGeom>
                <a:ln w="19050">
                  <a:solidFill>
                    <a:srgbClr val="FF00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1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𝑷</m:t>
                            </m:r>
                          </m:e>
                        </m:acc>
                        <m:d>
                          <m:dPr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l-GR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𝝎</m:t>
                            </m:r>
                          </m:e>
                        </m:d>
                        <m:r>
                          <a:rPr lang="el-GR" sz="1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l-GR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  <m:sup>
                                <m: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</m:num>
                          <m:den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𝒃</m:t>
                            </m:r>
                          </m:den>
                        </m:f>
                        <m:r>
                          <a:rPr lang="el-GR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l-GR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>
                              <m:fPr>
                                <m:ctrlPr>
                                  <a:rPr lang="el-GR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𝝎</m:t>
                                    </m:r>
                                  </m:e>
                                  <m:sup>
                                    <m: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𝝉</m:t>
                                    </m:r>
                                  </m:e>
                                  <m:sup>
                                    <m: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den>
                            </m:f>
                          </m:num>
                          <m:den>
                            <m:sSup>
                              <m:sSupPr>
                                <m:ctrlPr>
                                  <a:rPr lang="el-GR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el-GR" sz="1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l-GR" sz="1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𝝎</m:t>
                                        </m:r>
                                      </m:e>
                                      <m:sub>
                                        <m:r>
                                          <a:rPr lang="el-GR" sz="1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</m:sub>
                                      <m:sup>
                                        <m:r>
                                          <a:rPr lang="el-GR" sz="1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sup>
                                    </m:sSubSup>
                                    <m: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p>
                                      <m:sSupPr>
                                        <m:ctrlPr>
                                          <a:rPr lang="el-GR" sz="1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l-GR" sz="1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𝝎</m:t>
                                        </m:r>
                                      </m:e>
                                      <m:sup>
                                        <m:r>
                                          <a:rPr lang="el-GR" sz="1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  <m:sup>
                                <m:r>
                                  <a:rPr lang="el-GR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l-GR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l-GR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𝝎</m:t>
                                    </m:r>
                                  </m:e>
                                  <m:sup>
                                    <m: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𝝉</m:t>
                                    </m:r>
                                  </m:e>
                                  <m:sup>
                                    <m: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den>
                            </m:f>
                          </m:den>
                        </m:f>
                      </m:oMath>
                    </m:oMathPara>
                  </a14:m>
                  <a:endParaRPr lang="el-GR" sz="1800" dirty="0"/>
                </a:p>
              </p:txBody>
            </p:sp>
          </mc:Choice>
          <mc:Fallback xmlns="">
            <p:sp>
              <p:nvSpPr>
                <p:cNvPr id="20" name="Ορθογώνιο 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3670" y="1031501"/>
                  <a:ext cx="3274806" cy="115134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190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Ομάδα 3"/>
          <p:cNvGrpSpPr/>
          <p:nvPr/>
        </p:nvGrpSpPr>
        <p:grpSpPr>
          <a:xfrm>
            <a:off x="569768" y="2507672"/>
            <a:ext cx="4141416" cy="369332"/>
            <a:chOff x="632114" y="2434935"/>
            <a:chExt cx="4141416" cy="369332"/>
          </a:xfrm>
        </p:grpSpPr>
        <p:sp>
          <p:nvSpPr>
            <p:cNvPr id="897078" name="Text Box 54"/>
            <p:cNvSpPr txBox="1">
              <a:spLocks noChangeArrowheads="1"/>
            </p:cNvSpPr>
            <p:nvPr/>
          </p:nvSpPr>
          <p:spPr bwMode="auto">
            <a:xfrm>
              <a:off x="632114" y="2434935"/>
              <a:ext cx="300470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1800" i="0" dirty="0">
                  <a:solidFill>
                    <a:srgbClr val="FFFF00"/>
                  </a:solidFill>
                </a:rPr>
                <a:t>Μέγιστο Μέσης Ισχύος όταν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/>
                <p:cNvSpPr txBox="1"/>
                <p:nvPr/>
              </p:nvSpPr>
              <p:spPr>
                <a:xfrm>
                  <a:off x="3491191" y="2454573"/>
                  <a:ext cx="1282339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𝝎</m:t>
                        </m:r>
                        <m:r>
                          <a:rPr lang="el-GR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𝝎</m:t>
                            </m:r>
                          </m:e>
                          <m:sub>
                            <m:r>
                              <a:rPr lang="el-GR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</m:oMath>
                    </m:oMathPara>
                  </a14:m>
                  <a:endParaRPr lang="el-GR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" name="TextBox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91191" y="2454573"/>
                  <a:ext cx="1282339" cy="307777"/>
                </a:xfrm>
                <a:prstGeom prst="rect">
                  <a:avLst/>
                </a:prstGeom>
                <a:blipFill>
                  <a:blip r:embed="rId6"/>
                  <a:stretch>
                    <a:fillRect l="-2370" r="-2370" b="-20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866038" y="2361924"/>
                <a:ext cx="1138067" cy="57137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l-GR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</m:acc>
                        </m:e>
                        <m:sub>
                          <m:r>
                            <a:rPr lang="en-US" sz="1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𝐦𝐚𝐱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</m:num>
                        <m:den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den>
                      </m:f>
                    </m:oMath>
                  </m:oMathPara>
                </a14:m>
                <a:endParaRPr lang="el-GR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6038" y="2361924"/>
                <a:ext cx="1138067" cy="5713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Ομάδα 6"/>
          <p:cNvGrpSpPr/>
          <p:nvPr/>
        </p:nvGrpSpPr>
        <p:grpSpPr>
          <a:xfrm>
            <a:off x="1419372" y="4417814"/>
            <a:ext cx="3592366" cy="507383"/>
            <a:chOff x="1419372" y="4417814"/>
            <a:chExt cx="3592366" cy="507383"/>
          </a:xfrm>
        </p:grpSpPr>
        <p:sp>
          <p:nvSpPr>
            <p:cNvPr id="897080" name="Line 56"/>
            <p:cNvSpPr>
              <a:spLocks noChangeShapeType="1"/>
            </p:cNvSpPr>
            <p:nvPr/>
          </p:nvSpPr>
          <p:spPr bwMode="auto">
            <a:xfrm>
              <a:off x="2825750" y="4725988"/>
              <a:ext cx="21859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/>
                <p:cNvSpPr txBox="1"/>
                <p:nvPr/>
              </p:nvSpPr>
              <p:spPr>
                <a:xfrm>
                  <a:off x="1419372" y="4417814"/>
                  <a:ext cx="1013804" cy="50738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sz="1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sz="1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̅"/>
                                    <m:ctrlPr>
                                      <a:rPr lang="el-GR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60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𝑷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1600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𝐦𝐚𝐱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  <m:sup>
                                <m:r>
                                  <a:rPr 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</m:num>
                          <m:den>
                            <m: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𝒃</m:t>
                            </m:r>
                          </m:den>
                        </m:f>
                      </m:oMath>
                    </m:oMathPara>
                  </a14:m>
                  <a:endParaRPr lang="el-GR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TextBox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19372" y="4417814"/>
                  <a:ext cx="1013804" cy="50738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Ομάδα 9"/>
          <p:cNvGrpSpPr/>
          <p:nvPr/>
        </p:nvGrpSpPr>
        <p:grpSpPr>
          <a:xfrm>
            <a:off x="4021282" y="4725988"/>
            <a:ext cx="252145" cy="1626193"/>
            <a:chOff x="4021282" y="4725988"/>
            <a:chExt cx="252145" cy="1626193"/>
          </a:xfrm>
        </p:grpSpPr>
        <p:sp>
          <p:nvSpPr>
            <p:cNvPr id="897081" name="Line 57"/>
            <p:cNvSpPr>
              <a:spLocks noChangeShapeType="1"/>
            </p:cNvSpPr>
            <p:nvPr/>
          </p:nvSpPr>
          <p:spPr bwMode="auto">
            <a:xfrm>
              <a:off x="4132263" y="4725988"/>
              <a:ext cx="0" cy="125888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30" name="Text Box 24"/>
            <p:cNvSpPr txBox="1">
              <a:spLocks noChangeArrowheads="1"/>
            </p:cNvSpPr>
            <p:nvPr/>
          </p:nvSpPr>
          <p:spPr bwMode="auto">
            <a:xfrm>
              <a:off x="4021282" y="6084149"/>
              <a:ext cx="252145" cy="268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10800" rIns="0" bIns="1080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1600" i="0" dirty="0"/>
                <a:t>ω</a:t>
              </a:r>
              <a:r>
                <a:rPr lang="en-US" altLang="el-GR" sz="1600" i="0" baseline="-25000" dirty="0"/>
                <a:t>1</a:t>
              </a:r>
              <a:endParaRPr lang="el-GR" altLang="el-GR" sz="1600" i="0" dirty="0"/>
            </a:p>
          </p:txBody>
        </p:sp>
      </p:grpSp>
      <p:grpSp>
        <p:nvGrpSpPr>
          <p:cNvPr id="11" name="Ομάδα 10"/>
          <p:cNvGrpSpPr/>
          <p:nvPr/>
        </p:nvGrpSpPr>
        <p:grpSpPr>
          <a:xfrm>
            <a:off x="4885665" y="4735513"/>
            <a:ext cx="252145" cy="1599563"/>
            <a:chOff x="4885665" y="4735513"/>
            <a:chExt cx="252145" cy="1599563"/>
          </a:xfrm>
        </p:grpSpPr>
        <p:sp>
          <p:nvSpPr>
            <p:cNvPr id="897082" name="Line 58"/>
            <p:cNvSpPr>
              <a:spLocks noChangeShapeType="1"/>
            </p:cNvSpPr>
            <p:nvPr/>
          </p:nvSpPr>
          <p:spPr bwMode="auto">
            <a:xfrm>
              <a:off x="4997450" y="4735513"/>
              <a:ext cx="0" cy="125888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31" name="Text Box 24"/>
            <p:cNvSpPr txBox="1">
              <a:spLocks noChangeArrowheads="1"/>
            </p:cNvSpPr>
            <p:nvPr/>
          </p:nvSpPr>
          <p:spPr bwMode="auto">
            <a:xfrm>
              <a:off x="4885665" y="6067044"/>
              <a:ext cx="252145" cy="268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10800" rIns="0" bIns="1080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1600" i="0" dirty="0"/>
                <a:t>ω</a:t>
              </a:r>
              <a:r>
                <a:rPr lang="en-US" altLang="el-GR" sz="1600" i="0" baseline="-25000" dirty="0"/>
                <a:t>2</a:t>
              </a:r>
              <a:endParaRPr lang="el-GR" altLang="el-GR" sz="1600" i="0" dirty="0"/>
            </a:p>
          </p:txBody>
        </p:sp>
      </p:grpSp>
      <p:grpSp>
        <p:nvGrpSpPr>
          <p:cNvPr id="2" name="Ομάδα 1"/>
          <p:cNvGrpSpPr/>
          <p:nvPr/>
        </p:nvGrpSpPr>
        <p:grpSpPr>
          <a:xfrm>
            <a:off x="1450759" y="3143575"/>
            <a:ext cx="3282342" cy="3212341"/>
            <a:chOff x="1450759" y="3143575"/>
            <a:chExt cx="3282342" cy="3212341"/>
          </a:xfrm>
        </p:grpSpPr>
        <p:grpSp>
          <p:nvGrpSpPr>
            <p:cNvPr id="12" name="Ομάδα 11"/>
            <p:cNvGrpSpPr/>
            <p:nvPr/>
          </p:nvGrpSpPr>
          <p:grpSpPr>
            <a:xfrm>
              <a:off x="1450759" y="3143575"/>
              <a:ext cx="3092666" cy="507383"/>
              <a:chOff x="1450759" y="3143575"/>
              <a:chExt cx="3092666" cy="507383"/>
            </a:xfrm>
          </p:grpSpPr>
          <p:cxnSp>
            <p:nvCxnSpPr>
              <p:cNvPr id="9" name="Ευθεία γραμμή σύνδεσης 8"/>
              <p:cNvCxnSpPr/>
              <p:nvPr/>
            </p:nvCxnSpPr>
            <p:spPr bwMode="auto">
              <a:xfrm flipH="1">
                <a:off x="2825750" y="3449593"/>
                <a:ext cx="1717675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2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9" name="TextBox 28"/>
                  <p:cNvSpPr txBox="1"/>
                  <p:nvPr/>
                </p:nvSpPr>
                <p:spPr>
                  <a:xfrm>
                    <a:off x="1450759" y="3143575"/>
                    <a:ext cx="1013804" cy="50738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16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l-GR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𝑷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6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𝐦𝐚𝐱</m:t>
                              </m:r>
                            </m:sub>
                          </m:sSub>
                          <m: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  <m:sup>
                                  <m:r>
                                    <a:rPr lang="en-US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bSup>
                            </m:num>
                            <m:den>
                              <m:r>
                                <a:rPr lang="en-US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den>
                          </m:f>
                        </m:oMath>
                      </m:oMathPara>
                    </a14:m>
                    <a:endParaRPr lang="el-GR" sz="16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9" name="TextBox 2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50759" y="3143575"/>
                    <a:ext cx="1013804" cy="507383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3" name="Ομάδα 12"/>
            <p:cNvGrpSpPr/>
            <p:nvPr/>
          </p:nvGrpSpPr>
          <p:grpSpPr>
            <a:xfrm>
              <a:off x="4463562" y="3439202"/>
              <a:ext cx="269539" cy="2916714"/>
              <a:chOff x="4463562" y="3439202"/>
              <a:chExt cx="269539" cy="2916714"/>
            </a:xfrm>
          </p:grpSpPr>
          <p:sp>
            <p:nvSpPr>
              <p:cNvPr id="9231" name="Text Box 24"/>
              <p:cNvSpPr txBox="1">
                <a:spLocks noChangeArrowheads="1"/>
              </p:cNvSpPr>
              <p:nvPr/>
            </p:nvSpPr>
            <p:spPr bwMode="auto">
              <a:xfrm>
                <a:off x="4463562" y="6089468"/>
                <a:ext cx="269539" cy="2664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10800" rIns="0" bIns="1080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1600" i="0" dirty="0"/>
                  <a:t>ω</a:t>
                </a:r>
                <a:r>
                  <a:rPr lang="el-GR" altLang="el-GR" sz="1600" i="0" baseline="-25000" dirty="0"/>
                  <a:t>0</a:t>
                </a:r>
                <a:endParaRPr lang="el-GR" altLang="el-GR" sz="1600" i="0" dirty="0"/>
              </a:p>
            </p:txBody>
          </p:sp>
          <p:sp>
            <p:nvSpPr>
              <p:cNvPr id="9234" name="Line 32"/>
              <p:cNvSpPr>
                <a:spLocks noChangeShapeType="1"/>
              </p:cNvSpPr>
              <p:nvPr/>
            </p:nvSpPr>
            <p:spPr bwMode="auto">
              <a:xfrm>
                <a:off x="4543425" y="3439202"/>
                <a:ext cx="0" cy="2557900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</p:grpSp>
      </p:grpSp>
      <p:sp>
        <p:nvSpPr>
          <p:cNvPr id="8" name="TextBox 7"/>
          <p:cNvSpPr txBox="1"/>
          <p:nvPr/>
        </p:nvSpPr>
        <p:spPr>
          <a:xfrm>
            <a:off x="6173156" y="2506528"/>
            <a:ext cx="28151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800" i="0" dirty="0"/>
              <a:t>(θα αποδειχθεί σε άσκηση)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514350" y="18757"/>
            <a:ext cx="79422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"/>
              </a:spcBef>
            </a:pPr>
            <a:r>
              <a:rPr lang="el-GR" altLang="el-GR" i="0" dirty="0">
                <a:cs typeface="Times New Roman" panose="02020603050405020304" pitchFamily="18" charset="0"/>
              </a:rPr>
              <a:t>ΣΥΝΤΕΛΕΣΤΗΣ ΠΟΙΟΤΗΤΑ ΣΥΝΤΟΝΙΣΜΟΥ</a:t>
            </a:r>
            <a:r>
              <a:rPr lang="en-US" altLang="el-GR" i="0" dirty="0">
                <a:cs typeface="Times New Roman" panose="02020603050405020304" pitchFamily="18" charset="0"/>
              </a:rPr>
              <a:t> Q</a:t>
            </a:r>
            <a:endParaRPr lang="el-GR" altLang="el-GR" i="0" dirty="0">
              <a:cs typeface="Times New Roman" panose="02020603050405020304" pitchFamily="18" charset="0"/>
            </a:endParaRPr>
          </a:p>
        </p:txBody>
      </p:sp>
      <p:sp>
        <p:nvSpPr>
          <p:cNvPr id="898094" name="Text Box 46"/>
          <p:cNvSpPr txBox="1">
            <a:spLocks noChangeArrowheads="1"/>
          </p:cNvSpPr>
          <p:nvPr/>
        </p:nvSpPr>
        <p:spPr bwMode="auto">
          <a:xfrm>
            <a:off x="476250" y="3043238"/>
            <a:ext cx="46743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000" i="0" dirty="0"/>
              <a:t>Ο συντελεστής Ποιότητας Συντονισμού </a:t>
            </a:r>
            <a:r>
              <a:rPr lang="en-US" altLang="el-GR" sz="2000" i="0" dirty="0"/>
              <a:t>Q</a:t>
            </a:r>
            <a:r>
              <a:rPr lang="el-GR" altLang="el-GR" sz="2000" i="0" dirty="0"/>
              <a:t>:</a:t>
            </a:r>
          </a:p>
        </p:txBody>
      </p:sp>
      <p:sp>
        <p:nvSpPr>
          <p:cNvPr id="898095" name="Text Box 47"/>
          <p:cNvSpPr txBox="1">
            <a:spLocks noChangeArrowheads="1"/>
          </p:cNvSpPr>
          <p:nvPr/>
        </p:nvSpPr>
        <p:spPr bwMode="auto">
          <a:xfrm>
            <a:off x="495300" y="3565525"/>
            <a:ext cx="803433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000" i="0" dirty="0"/>
              <a:t>1. </a:t>
            </a:r>
            <a:r>
              <a:rPr lang="el-GR" altLang="el-GR" sz="2000" i="0" dirty="0" err="1"/>
              <a:t>Ποσοτικοποιεί</a:t>
            </a:r>
            <a:r>
              <a:rPr lang="el-GR" altLang="el-GR" sz="2000" i="0" dirty="0"/>
              <a:t> με ένα θετικό αριθμό την απόκριση ενός ταλαντωτή στους εξωτερικούς διεγέρτες.</a:t>
            </a:r>
          </a:p>
        </p:txBody>
      </p:sp>
      <p:sp>
        <p:nvSpPr>
          <p:cNvPr id="898096" name="Text Box 48"/>
          <p:cNvSpPr txBox="1">
            <a:spLocks noChangeArrowheads="1"/>
          </p:cNvSpPr>
          <p:nvPr/>
        </p:nvSpPr>
        <p:spPr bwMode="auto">
          <a:xfrm>
            <a:off x="523875" y="4356100"/>
            <a:ext cx="8034338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000" i="0"/>
              <a:t>2. Προσδιορίζει την περιοχή συχνοτήτων (ω</a:t>
            </a:r>
            <a:r>
              <a:rPr lang="el-GR" altLang="el-GR" sz="2000" i="0" baseline="-25000"/>
              <a:t>1</a:t>
            </a:r>
            <a:r>
              <a:rPr lang="el-GR" altLang="el-GR" sz="2000" i="0"/>
              <a:t>, ω</a:t>
            </a:r>
            <a:r>
              <a:rPr lang="el-GR" altLang="el-GR" sz="2000" i="0" baseline="-25000"/>
              <a:t>2</a:t>
            </a:r>
            <a:r>
              <a:rPr lang="el-GR" altLang="el-GR" sz="2000" i="0"/>
              <a:t>), γύρω από τη συχνότητα συντονισμού</a:t>
            </a:r>
            <a:r>
              <a:rPr lang="en-US" altLang="el-GR" sz="2000" i="0"/>
              <a:t> </a:t>
            </a:r>
            <a:r>
              <a:rPr lang="el-GR" altLang="el-GR" sz="2000" i="0"/>
              <a:t>ω</a:t>
            </a:r>
            <a:r>
              <a:rPr lang="el-GR" altLang="el-GR" sz="2000" i="0" baseline="-25000"/>
              <a:t>0 </a:t>
            </a:r>
            <a:r>
              <a:rPr lang="el-GR" altLang="el-GR" sz="2000" i="0"/>
              <a:t>, όπου ο ταλαντωτής αποκρίνεται ικανοποιητικά στον εξωτερικό διεγέρτη.</a:t>
            </a:r>
          </a:p>
        </p:txBody>
      </p:sp>
      <p:grpSp>
        <p:nvGrpSpPr>
          <p:cNvPr id="11" name="Ομάδα 10"/>
          <p:cNvGrpSpPr/>
          <p:nvPr/>
        </p:nvGrpSpPr>
        <p:grpSpPr>
          <a:xfrm>
            <a:off x="653906" y="958764"/>
            <a:ext cx="4634570" cy="1151341"/>
            <a:chOff x="653906" y="958764"/>
            <a:chExt cx="4634570" cy="1151341"/>
          </a:xfrm>
        </p:grpSpPr>
        <p:sp>
          <p:nvSpPr>
            <p:cNvPr id="12" name="Text Box 10"/>
            <p:cNvSpPr txBox="1">
              <a:spLocks noChangeArrowheads="1"/>
            </p:cNvSpPr>
            <p:nvPr/>
          </p:nvSpPr>
          <p:spPr bwMode="auto">
            <a:xfrm>
              <a:off x="653906" y="1332430"/>
              <a:ext cx="133075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1800" i="0" dirty="0">
                  <a:solidFill>
                    <a:srgbClr val="FFFF00"/>
                  </a:solidFill>
                </a:rPr>
                <a:t>Μέση Ισχύς: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Ορθογώνιο 12"/>
                <p:cNvSpPr/>
                <p:nvPr/>
              </p:nvSpPr>
              <p:spPr>
                <a:xfrm>
                  <a:off x="2013670" y="958764"/>
                  <a:ext cx="3274806" cy="1151341"/>
                </a:xfrm>
                <a:prstGeom prst="rect">
                  <a:avLst/>
                </a:prstGeom>
                <a:ln w="19050">
                  <a:solidFill>
                    <a:srgbClr val="FF00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1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𝑷</m:t>
                            </m:r>
                          </m:e>
                        </m:acc>
                        <m:d>
                          <m:dPr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l-GR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𝝎</m:t>
                            </m:r>
                          </m:e>
                        </m:d>
                        <m:r>
                          <a:rPr lang="el-GR" sz="1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l-GR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  <m:sup>
                                <m: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</m:num>
                          <m:den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𝒃</m:t>
                            </m:r>
                          </m:den>
                        </m:f>
                        <m:r>
                          <a:rPr lang="el-GR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l-GR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>
                              <m:fPr>
                                <m:ctrlPr>
                                  <a:rPr lang="el-GR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𝝎</m:t>
                                    </m:r>
                                  </m:e>
                                  <m:sup>
                                    <m: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𝝉</m:t>
                                    </m:r>
                                  </m:e>
                                  <m:sup>
                                    <m: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den>
                            </m:f>
                          </m:num>
                          <m:den>
                            <m:sSup>
                              <m:sSupPr>
                                <m:ctrlPr>
                                  <a:rPr lang="el-GR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el-GR" sz="1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l-GR" sz="1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𝝎</m:t>
                                        </m:r>
                                      </m:e>
                                      <m:sub>
                                        <m:r>
                                          <a:rPr lang="el-GR" sz="1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</m:sub>
                                      <m:sup>
                                        <m:r>
                                          <a:rPr lang="el-GR" sz="1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sup>
                                    </m:sSubSup>
                                    <m: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p>
                                      <m:sSupPr>
                                        <m:ctrlPr>
                                          <a:rPr lang="el-GR" sz="1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l-GR" sz="1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𝝎</m:t>
                                        </m:r>
                                      </m:e>
                                      <m:sup>
                                        <m:r>
                                          <a:rPr lang="el-GR" sz="1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  <m:sup>
                                <m:r>
                                  <a:rPr lang="el-GR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l-GR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l-GR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𝝎</m:t>
                                    </m:r>
                                  </m:e>
                                  <m:sup>
                                    <m: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𝝉</m:t>
                                    </m:r>
                                  </m:e>
                                  <m:sup>
                                    <m: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den>
                            </m:f>
                          </m:den>
                        </m:f>
                      </m:oMath>
                    </m:oMathPara>
                  </a14:m>
                  <a:endParaRPr lang="el-GR" sz="1800" dirty="0"/>
                </a:p>
              </p:txBody>
            </p:sp>
          </mc:Choice>
          <mc:Fallback xmlns="">
            <p:sp>
              <p:nvSpPr>
                <p:cNvPr id="13" name="Ορθογώνιο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3670" y="958764"/>
                  <a:ext cx="3274806" cy="1151341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 w="190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Ομάδα 13"/>
          <p:cNvGrpSpPr/>
          <p:nvPr/>
        </p:nvGrpSpPr>
        <p:grpSpPr>
          <a:xfrm>
            <a:off x="632114" y="2434935"/>
            <a:ext cx="4197520" cy="369332"/>
            <a:chOff x="632114" y="2434935"/>
            <a:chExt cx="4197520" cy="369332"/>
          </a:xfrm>
        </p:grpSpPr>
        <p:sp>
          <p:nvSpPr>
            <p:cNvPr id="15" name="Text Box 54"/>
            <p:cNvSpPr txBox="1">
              <a:spLocks noChangeArrowheads="1"/>
            </p:cNvSpPr>
            <p:nvPr/>
          </p:nvSpPr>
          <p:spPr bwMode="auto">
            <a:xfrm>
              <a:off x="632114" y="2434935"/>
              <a:ext cx="300470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1800" i="0" dirty="0">
                  <a:solidFill>
                    <a:srgbClr val="FFFF00"/>
                  </a:solidFill>
                </a:rPr>
                <a:t>Μέγιστο Μέσης Ισχύος όταν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3491191" y="2454573"/>
                  <a:ext cx="1338443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𝝎</m:t>
                        </m:r>
                        <m:r>
                          <a:rPr lang="el-GR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𝝎</m:t>
                            </m:r>
                          </m:e>
                          <m:sub>
                            <m:r>
                              <a:rPr lang="el-GR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</m:oMath>
                    </m:oMathPara>
                  </a14:m>
                  <a:endParaRPr lang="el-GR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91191" y="2454573"/>
                  <a:ext cx="1338443" cy="307777"/>
                </a:xfrm>
                <a:prstGeom prst="rect">
                  <a:avLst/>
                </a:prstGeom>
                <a:blipFill>
                  <a:blip r:embed="rId3"/>
                  <a:stretch>
                    <a:fillRect l="-2283" r="-2740" b="-20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980339" y="2289187"/>
                <a:ext cx="1138067" cy="571375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l-GR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</m:acc>
                        </m:e>
                        <m:sub>
                          <m:r>
                            <a:rPr lang="en-US" sz="1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𝐦𝐚𝐱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</m:num>
                        <m:den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den>
                      </m:f>
                    </m:oMath>
                  </m:oMathPara>
                </a14:m>
                <a:endParaRPr lang="el-GR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0339" y="2289187"/>
                <a:ext cx="1138067" cy="5713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Ομάδα 2"/>
          <p:cNvGrpSpPr/>
          <p:nvPr/>
        </p:nvGrpSpPr>
        <p:grpSpPr>
          <a:xfrm>
            <a:off x="6231481" y="2323422"/>
            <a:ext cx="1700829" cy="507383"/>
            <a:chOff x="6231481" y="2323422"/>
            <a:chExt cx="1700829" cy="50738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6918506" y="2323422"/>
                  <a:ext cx="1013804" cy="507383"/>
                </a:xfrm>
                <a:prstGeom prst="rect">
                  <a:avLst/>
                </a:prstGeom>
                <a:noFill/>
                <a:ln w="19050">
                  <a:solidFill>
                    <a:srgbClr val="FF0000"/>
                  </a:solidFill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sz="1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sz="1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̅"/>
                                    <m:ctrlPr>
                                      <a:rPr lang="el-GR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60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𝑷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1600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𝐦𝐚𝐱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  <m:sup>
                                <m:r>
                                  <a:rPr 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</m:num>
                          <m:den>
                            <m: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𝒃</m:t>
                            </m:r>
                          </m:den>
                        </m:f>
                      </m:oMath>
                    </m:oMathPara>
                  </a14:m>
                  <a:endParaRPr lang="el-GR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18506" y="2323422"/>
                  <a:ext cx="1013804" cy="50738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190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" name="TextBox 1"/>
            <p:cNvSpPr txBox="1"/>
            <p:nvPr/>
          </p:nvSpPr>
          <p:spPr>
            <a:xfrm>
              <a:off x="6231481" y="2398384"/>
              <a:ext cx="54277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i="0" dirty="0"/>
                <a:t>και</a:t>
              </a:r>
            </a:p>
          </p:txBody>
        </p:sp>
      </p:grpSp>
      <p:grpSp>
        <p:nvGrpSpPr>
          <p:cNvPr id="5" name="Ομάδα 4"/>
          <p:cNvGrpSpPr/>
          <p:nvPr/>
        </p:nvGrpSpPr>
        <p:grpSpPr>
          <a:xfrm>
            <a:off x="485775" y="5462588"/>
            <a:ext cx="8004175" cy="1044293"/>
            <a:chOff x="485775" y="5462588"/>
            <a:chExt cx="8004175" cy="1044293"/>
          </a:xfrm>
        </p:grpSpPr>
        <p:sp>
          <p:nvSpPr>
            <p:cNvPr id="898097" name="Text Box 49"/>
            <p:cNvSpPr txBox="1">
              <a:spLocks noChangeArrowheads="1"/>
            </p:cNvSpPr>
            <p:nvPr/>
          </p:nvSpPr>
          <p:spPr bwMode="auto">
            <a:xfrm>
              <a:off x="485775" y="5462588"/>
              <a:ext cx="8004175" cy="1006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000" i="0" dirty="0"/>
                <a:t>	</a:t>
              </a:r>
              <a:r>
                <a:rPr lang="el-GR" altLang="el-GR" sz="2000" i="0" dirty="0"/>
                <a:t>Ικανοποιητική είναι η απόκριση ενός ταλαντωτή όταν η μέση ισχύς που παρέχεται σε αυτόν από τον εξωτερικό διεγέρτη είναι ίση τουλάχιστον με το ήμισυ της μέγιστης μέσης ισχύος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Ορθογώνιο 3"/>
                <p:cNvSpPr/>
                <p:nvPr/>
              </p:nvSpPr>
              <p:spPr>
                <a:xfrm>
                  <a:off x="6307278" y="6045216"/>
                  <a:ext cx="931602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𝐦𝐚𝐱</m:t>
                            </m:r>
                          </m:sub>
                        </m:sSub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4" name="Ορθογώνιο 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07278" y="6045216"/>
                  <a:ext cx="931602" cy="46166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8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898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8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898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8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898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8094" grpId="0" autoUpdateAnimBg="0"/>
      <p:bldP spid="898095" grpId="0" autoUpdateAnimBg="0"/>
      <p:bldP spid="898096" grpId="0" autoUpdateAnimBg="0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568635" y="0"/>
            <a:ext cx="79422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"/>
              </a:spcBef>
            </a:pPr>
            <a:r>
              <a:rPr lang="el-GR" altLang="el-GR" i="0" dirty="0">
                <a:cs typeface="Times New Roman" panose="02020603050405020304" pitchFamily="18" charset="0"/>
              </a:rPr>
              <a:t>ΣΥΝΤΕΛΣΤΗΣ ΠΟΙΟΤΗΤΑ ΣΥΝΤΟΝΙΣΜΟΥ</a:t>
            </a:r>
            <a:r>
              <a:rPr lang="en-US" altLang="el-GR" i="0" dirty="0">
                <a:cs typeface="Times New Roman" panose="02020603050405020304" pitchFamily="18" charset="0"/>
              </a:rPr>
              <a:t> Q</a:t>
            </a:r>
            <a:endParaRPr lang="el-GR" altLang="el-GR" i="0" dirty="0">
              <a:cs typeface="Times New Roman" panose="02020603050405020304" pitchFamily="18" charset="0"/>
            </a:endParaRPr>
          </a:p>
        </p:txBody>
      </p:sp>
      <p:sp>
        <p:nvSpPr>
          <p:cNvPr id="11267" name="Text Box 44"/>
          <p:cNvSpPr txBox="1">
            <a:spLocks noChangeArrowheads="1"/>
          </p:cNvSpPr>
          <p:nvPr/>
        </p:nvSpPr>
        <p:spPr bwMode="auto">
          <a:xfrm>
            <a:off x="485775" y="752185"/>
            <a:ext cx="815641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l-GR" altLang="el-GR" i="0" dirty="0"/>
              <a:t>Υπολογισμός της περιοχής συχνοτήτων συντονισμού (ω</a:t>
            </a:r>
            <a:r>
              <a:rPr lang="el-GR" altLang="el-GR" i="0" baseline="-25000" dirty="0"/>
              <a:t>1</a:t>
            </a:r>
            <a:r>
              <a:rPr lang="el-GR" altLang="el-GR" i="0" dirty="0"/>
              <a:t>, ω</a:t>
            </a:r>
            <a:r>
              <a:rPr lang="el-GR" altLang="el-GR" i="0" baseline="-25000" dirty="0"/>
              <a:t>2</a:t>
            </a:r>
            <a:r>
              <a:rPr lang="el-GR" altLang="el-GR" i="0" dirty="0"/>
              <a:t>)</a:t>
            </a:r>
          </a:p>
        </p:txBody>
      </p:sp>
      <p:sp>
        <p:nvSpPr>
          <p:cNvPr id="900146" name="AutoShape 50"/>
          <p:cNvSpPr>
            <a:spLocks/>
          </p:cNvSpPr>
          <p:nvPr/>
        </p:nvSpPr>
        <p:spPr bwMode="auto">
          <a:xfrm flipH="1">
            <a:off x="4187342" y="4977246"/>
            <a:ext cx="352425" cy="1012793"/>
          </a:xfrm>
          <a:prstGeom prst="rightBrace">
            <a:avLst>
              <a:gd name="adj1" fmla="val 32432"/>
              <a:gd name="adj2" fmla="val 50000"/>
            </a:avLst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11" name="Text Box 44"/>
          <p:cNvSpPr txBox="1">
            <a:spLocks noChangeArrowheads="1"/>
          </p:cNvSpPr>
          <p:nvPr/>
        </p:nvSpPr>
        <p:spPr bwMode="auto">
          <a:xfrm>
            <a:off x="552521" y="2443957"/>
            <a:ext cx="70195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000" i="0" dirty="0"/>
              <a:t>Εξισώνουμε τη μέση ισχύ με το μισό της μέγιστης μέσης ισχύος: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Ορθογώνιο 11"/>
              <p:cNvSpPr/>
              <p:nvPr/>
            </p:nvSpPr>
            <p:spPr>
              <a:xfrm>
                <a:off x="485775" y="3007433"/>
                <a:ext cx="1839350" cy="584519"/>
              </a:xfrm>
              <a:prstGeom prst="rect">
                <a:avLst/>
              </a:prstGeom>
              <a:ln w="1905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</m:acc>
                      <m:d>
                        <m:dPr>
                          <m:ctrlPr>
                            <a:rPr lang="en-U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</m:e>
                      </m:d>
                      <m:r>
                        <a:rPr lang="el-GR" sz="16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l-G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𝑷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𝐦𝐚𝐱</m:t>
                              </m:r>
                            </m:sub>
                          </m:sSub>
                        </m:num>
                        <m:den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12" name="Ορθογώνιο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775" y="3007433"/>
                <a:ext cx="1839350" cy="5845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Ομάδα 12"/>
          <p:cNvGrpSpPr/>
          <p:nvPr/>
        </p:nvGrpSpPr>
        <p:grpSpPr>
          <a:xfrm>
            <a:off x="552521" y="1271933"/>
            <a:ext cx="4634570" cy="1151341"/>
            <a:chOff x="653906" y="927591"/>
            <a:chExt cx="4634570" cy="1151341"/>
          </a:xfrm>
        </p:grpSpPr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653906" y="1301257"/>
              <a:ext cx="133075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1800" i="0" dirty="0">
                  <a:solidFill>
                    <a:srgbClr val="FFFF00"/>
                  </a:solidFill>
                </a:rPr>
                <a:t>Μέση Ισχύς: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Ορθογώνιο 14"/>
                <p:cNvSpPr/>
                <p:nvPr/>
              </p:nvSpPr>
              <p:spPr>
                <a:xfrm>
                  <a:off x="2013670" y="927591"/>
                  <a:ext cx="3274806" cy="1151341"/>
                </a:xfrm>
                <a:prstGeom prst="rect">
                  <a:avLst/>
                </a:prstGeom>
                <a:ln w="19050">
                  <a:solidFill>
                    <a:srgbClr val="FF00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1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𝑷</m:t>
                            </m:r>
                          </m:e>
                        </m:acc>
                        <m:d>
                          <m:dPr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l-GR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𝝎</m:t>
                            </m:r>
                          </m:e>
                        </m:d>
                        <m:r>
                          <a:rPr lang="el-GR" sz="1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l-GR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  <m:sup>
                                <m: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</m:num>
                          <m:den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𝒃</m:t>
                            </m:r>
                          </m:den>
                        </m:f>
                        <m:r>
                          <a:rPr lang="el-GR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l-GR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>
                              <m:fPr>
                                <m:ctrlPr>
                                  <a:rPr lang="el-GR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𝝎</m:t>
                                    </m:r>
                                  </m:e>
                                  <m:sup>
                                    <m: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𝝉</m:t>
                                    </m:r>
                                  </m:e>
                                  <m:sup>
                                    <m: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den>
                            </m:f>
                          </m:num>
                          <m:den>
                            <m:sSup>
                              <m:sSupPr>
                                <m:ctrlPr>
                                  <a:rPr lang="el-GR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el-GR" sz="1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l-GR" sz="1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𝝎</m:t>
                                        </m:r>
                                      </m:e>
                                      <m:sub>
                                        <m:r>
                                          <a:rPr lang="el-GR" sz="1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</m:sub>
                                      <m:sup>
                                        <m:r>
                                          <a:rPr lang="el-GR" sz="1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sup>
                                    </m:sSubSup>
                                    <m: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p>
                                      <m:sSupPr>
                                        <m:ctrlPr>
                                          <a:rPr lang="el-GR" sz="1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l-GR" sz="1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𝝎</m:t>
                                        </m:r>
                                      </m:e>
                                      <m:sup>
                                        <m:r>
                                          <a:rPr lang="el-GR" sz="1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  <m:sup>
                                <m:r>
                                  <a:rPr lang="el-GR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l-GR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l-GR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𝝎</m:t>
                                    </m:r>
                                  </m:e>
                                  <m:sup>
                                    <m: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𝝉</m:t>
                                    </m:r>
                                  </m:e>
                                  <m:sup>
                                    <m: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den>
                            </m:f>
                          </m:den>
                        </m:f>
                      </m:oMath>
                    </m:oMathPara>
                  </a14:m>
                  <a:endParaRPr lang="el-GR" sz="1800" dirty="0"/>
                </a:p>
              </p:txBody>
            </p:sp>
          </mc:Choice>
          <mc:Fallback xmlns="">
            <p:sp>
              <p:nvSpPr>
                <p:cNvPr id="15" name="Ορθογώνιο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3670" y="927591"/>
                  <a:ext cx="3274806" cy="1151341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 w="190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Ορθογώνιο 1"/>
              <p:cNvSpPr/>
              <p:nvPr/>
            </p:nvSpPr>
            <p:spPr>
              <a:xfrm>
                <a:off x="2302816" y="2806627"/>
                <a:ext cx="3052566" cy="10182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n-US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</m:num>
                        <m:den>
                          <m:r>
                            <a:rPr lang="en-US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den>
                      </m:f>
                      <m:r>
                        <a:rPr lang="el-GR" sz="16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l-GR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l-G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𝝎</m:t>
                                  </m:r>
                                </m:e>
                                <m:sup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l-G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𝝉</m:t>
                                  </m:r>
                                </m:e>
                                <m:sup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num>
                        <m:den>
                          <m:sSup>
                            <m:sSupPr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l-G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l-GR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l-GR" sz="16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𝝎</m:t>
                                      </m:r>
                                    </m:e>
                                    <m:sub>
                                      <m:r>
                                        <a:rPr lang="el-GR" sz="16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𝟎</m:t>
                                      </m:r>
                                    </m:sub>
                                    <m:sup>
                                      <m:r>
                                        <a:rPr lang="el-GR" sz="16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bSup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l-GR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l-GR" sz="16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𝝎</m:t>
                                      </m:r>
                                    </m:e>
                                    <m:sup>
                                      <m:r>
                                        <a:rPr lang="el-GR" sz="16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l-G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𝝎</m:t>
                                  </m:r>
                                </m:e>
                                <m:sup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l-G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𝝉</m:t>
                                  </m:r>
                                </m:e>
                                <m:sup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den>
                      </m:f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n-US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</m:num>
                        <m:den>
                          <m:r>
                            <a:rPr lang="en-US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den>
                      </m:f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2" name="Ορθογώνιο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2816" y="2806627"/>
                <a:ext cx="3052566" cy="101822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Ομάδα 3"/>
          <p:cNvGrpSpPr/>
          <p:nvPr/>
        </p:nvGrpSpPr>
        <p:grpSpPr>
          <a:xfrm>
            <a:off x="2462765" y="3001117"/>
            <a:ext cx="2359716" cy="279051"/>
            <a:chOff x="2504329" y="2928380"/>
            <a:chExt cx="2503523" cy="279051"/>
          </a:xfrm>
        </p:grpSpPr>
        <p:cxnSp>
          <p:nvCxnSpPr>
            <p:cNvPr id="19" name="Ευθεία γραμμή σύνδεσης 18"/>
            <p:cNvCxnSpPr/>
            <p:nvPr/>
          </p:nvCxnSpPr>
          <p:spPr bwMode="auto">
            <a:xfrm flipV="1">
              <a:off x="2504329" y="2928380"/>
              <a:ext cx="267358" cy="252000"/>
            </a:xfrm>
            <a:prstGeom prst="lin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" name="Ευθεία γραμμή σύνδεσης 20"/>
            <p:cNvCxnSpPr/>
            <p:nvPr/>
          </p:nvCxnSpPr>
          <p:spPr bwMode="auto">
            <a:xfrm flipV="1">
              <a:off x="4702301" y="2955431"/>
              <a:ext cx="305551" cy="252000"/>
            </a:xfrm>
            <a:prstGeom prst="lin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7" name="Ομάδα 6"/>
          <p:cNvGrpSpPr/>
          <p:nvPr/>
        </p:nvGrpSpPr>
        <p:grpSpPr>
          <a:xfrm>
            <a:off x="2441982" y="3315670"/>
            <a:ext cx="2371482" cy="235275"/>
            <a:chOff x="2660193" y="3315670"/>
            <a:chExt cx="2371482" cy="235275"/>
          </a:xfrm>
        </p:grpSpPr>
        <p:cxnSp>
          <p:nvCxnSpPr>
            <p:cNvPr id="26" name="Ευθεία γραμμή σύνδεσης 25"/>
            <p:cNvCxnSpPr/>
            <p:nvPr/>
          </p:nvCxnSpPr>
          <p:spPr bwMode="auto">
            <a:xfrm flipV="1">
              <a:off x="2660193" y="3315670"/>
              <a:ext cx="216000" cy="216000"/>
            </a:xfrm>
            <a:prstGeom prst="lin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" name="Ευθεία γραμμή σύνδεσης 27"/>
            <p:cNvCxnSpPr/>
            <p:nvPr/>
          </p:nvCxnSpPr>
          <p:spPr bwMode="auto">
            <a:xfrm flipV="1">
              <a:off x="4815675" y="3334945"/>
              <a:ext cx="216000" cy="216000"/>
            </a:xfrm>
            <a:prstGeom prst="lin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Ορθογώνιο 30"/>
              <p:cNvSpPr/>
              <p:nvPr/>
            </p:nvSpPr>
            <p:spPr>
              <a:xfrm>
                <a:off x="5221568" y="2801270"/>
                <a:ext cx="2600007" cy="10182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l-G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𝝎</m:t>
                                  </m:r>
                                </m:e>
                                <m:sup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l-G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𝝉</m:t>
                                  </m:r>
                                </m:e>
                                <m:sup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num>
                        <m:den>
                          <m:sSup>
                            <m:sSupPr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l-G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l-GR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l-GR" sz="16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𝝎</m:t>
                                      </m:r>
                                    </m:e>
                                    <m:sub>
                                      <m:r>
                                        <a:rPr lang="el-GR" sz="16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𝟎</m:t>
                                      </m:r>
                                    </m:sub>
                                    <m:sup>
                                      <m:r>
                                        <a:rPr lang="el-GR" sz="16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bSup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l-GR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l-GR" sz="16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𝝎</m:t>
                                      </m:r>
                                    </m:e>
                                    <m:sup>
                                      <m:r>
                                        <a:rPr lang="el-GR" sz="16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l-G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𝝎</m:t>
                                  </m:r>
                                </m:e>
                                <m:sup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l-G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𝝉</m:t>
                                  </m:r>
                                </m:e>
                                <m:sup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den>
                      </m:f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31" name="Ορθογώνιο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1568" y="2801270"/>
                <a:ext cx="2600007" cy="101822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Ορθογώνιο 7"/>
              <p:cNvSpPr/>
              <p:nvPr/>
            </p:nvSpPr>
            <p:spPr>
              <a:xfrm>
                <a:off x="447475" y="3918973"/>
                <a:ext cx="2806216" cy="5927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l-G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l-G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𝝎</m:t>
                                  </m:r>
                                </m:e>
                                <m:sub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  <m:sup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bSup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l-G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𝝎</m:t>
                                  </m:r>
                                </m:e>
                                <m:sup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l-GR" sz="16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l-GR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p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𝝉</m:t>
                              </m:r>
                            </m:e>
                            <m:sup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l-GR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p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𝝉</m:t>
                              </m:r>
                            </m:e>
                            <m:sup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l-GR" sz="16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8" name="Ορθογώνιο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475" y="3918973"/>
                <a:ext cx="2806216" cy="59272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Ορθογώνιο 29"/>
              <p:cNvSpPr/>
              <p:nvPr/>
            </p:nvSpPr>
            <p:spPr>
              <a:xfrm>
                <a:off x="3159810" y="3913616"/>
                <a:ext cx="2510239" cy="5927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l-G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l-G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𝝎</m:t>
                                  </m:r>
                                </m:e>
                                <m:sub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  <m:sup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bSup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l-G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𝝎</m:t>
                                  </m:r>
                                </m:e>
                                <m:sup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l-GR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p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𝝉</m:t>
                              </m:r>
                            </m:e>
                            <m:sup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l-GR" sz="16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30" name="Ορθογώνιο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9810" y="3913616"/>
                <a:ext cx="2510239" cy="59272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606372" y="4007651"/>
                <a:ext cx="3558410" cy="4254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l-G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p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num>
                            <m:den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𝝉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el-GR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p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num>
                            <m:den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𝝉</m:t>
                              </m:r>
                            </m:den>
                          </m:f>
                        </m:e>
                      </m:d>
                      <m:r>
                        <a:rPr lang="el-GR" sz="16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16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l-GR" sz="16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⇒</m:t>
                      </m:r>
                    </m:oMath>
                  </m:oMathPara>
                </a14:m>
                <a:endParaRPr lang="el-G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6372" y="4007651"/>
                <a:ext cx="3558410" cy="425437"/>
              </a:xfrm>
              <a:prstGeom prst="rect">
                <a:avLst/>
              </a:prstGeom>
              <a:blipFill>
                <a:blip r:embed="rId13"/>
                <a:stretch>
                  <a:fillRect r="-515" b="-1142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501469" y="5252485"/>
                <a:ext cx="3615990" cy="5532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l-G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p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𝝉</m:t>
                              </m:r>
                            </m:den>
                          </m:f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</m:e>
                      </m:d>
                      <m:d>
                        <m:dPr>
                          <m:ctrlPr>
                            <a:rPr lang="el-GR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p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𝝉</m:t>
                              </m:r>
                            </m:den>
                          </m:f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</m:e>
                      </m:d>
                      <m:r>
                        <a:rPr lang="el-GR" sz="16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16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l-G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469" y="5252485"/>
                <a:ext cx="3615990" cy="553228"/>
              </a:xfrm>
              <a:prstGeom prst="rect">
                <a:avLst/>
              </a:prstGeom>
              <a:blipFill>
                <a:blip r:embed="rId14"/>
                <a:stretch>
                  <a:fillRect b="-111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Ορθογώνιο 23"/>
              <p:cNvSpPr/>
              <p:nvPr/>
            </p:nvSpPr>
            <p:spPr>
              <a:xfrm>
                <a:off x="4475090" y="4731091"/>
                <a:ext cx="2183546" cy="5549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l-G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</m:e>
                        <m:sup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l-GR" sz="16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𝝉</m:t>
                          </m:r>
                        </m:den>
                      </m:f>
                      <m:r>
                        <a:rPr lang="el-GR" sz="16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𝝎</m:t>
                      </m:r>
                      <m:r>
                        <a:rPr lang="el-GR" sz="16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l-GR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</m:e>
                        <m:sub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⇒</m:t>
                      </m:r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24" name="Ορθογώνιο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5090" y="4731091"/>
                <a:ext cx="2183546" cy="55496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Ορθογώνιο 41"/>
              <p:cNvSpPr/>
              <p:nvPr/>
            </p:nvSpPr>
            <p:spPr>
              <a:xfrm>
                <a:off x="4472135" y="5708228"/>
                <a:ext cx="2228431" cy="5549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l-G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</m:e>
                        <m:sup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𝝉</m:t>
                          </m:r>
                        </m:den>
                      </m:f>
                      <m:r>
                        <a:rPr lang="el-GR" sz="16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𝝎</m:t>
                      </m:r>
                      <m:r>
                        <a:rPr lang="el-GR" sz="16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l-GR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</m:e>
                        <m:sub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⇒</m:t>
                      </m:r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42" name="Ορθογώνιο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2135" y="5708228"/>
                <a:ext cx="2228431" cy="55496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598810" y="4621242"/>
                <a:ext cx="2043380" cy="727507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</m:e>
                        <m:sub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sSup>
                                <m:sSupPr>
                                  <m:ctrlPr>
                                    <a:rPr lang="el-GR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l-GR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𝝉</m:t>
                                  </m:r>
                                </m:e>
                                <m:sup>
                                  <m:r>
                                    <a:rPr lang="el-GR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</m:e>
                      </m:rad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𝝉</m:t>
                          </m:r>
                        </m:den>
                      </m:f>
                    </m:oMath>
                  </m:oMathPara>
                </a14:m>
                <a:endParaRPr lang="el-G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8810" y="4621242"/>
                <a:ext cx="2043380" cy="72750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6610179" y="5652338"/>
                <a:ext cx="2043380" cy="727507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</m:e>
                        <m:sub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sSup>
                                <m:sSupPr>
                                  <m:ctrlPr>
                                    <a:rPr lang="el-GR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l-GR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𝝉</m:t>
                                  </m:r>
                                </m:e>
                                <m:sup>
                                  <m:r>
                                    <a:rPr lang="el-GR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</m:e>
                      </m:rad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𝝉</m:t>
                          </m:r>
                        </m:den>
                      </m:f>
                    </m:oMath>
                  </m:oMathPara>
                </a14:m>
                <a:endParaRPr lang="el-G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0179" y="5652338"/>
                <a:ext cx="2043380" cy="72750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4975448" y="5220018"/>
            <a:ext cx="1240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i="0" dirty="0"/>
              <a:t>Θετική ρίζα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013547" y="6193307"/>
            <a:ext cx="1240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i="0" dirty="0"/>
              <a:t>Θετική ρίζα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900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0146" grpId="0" animBg="1"/>
      <p:bldP spid="11" grpId="0"/>
      <p:bldP spid="12" grpId="0"/>
      <p:bldP spid="2" grpId="0"/>
      <p:bldP spid="31" grpId="0"/>
      <p:bldP spid="8" grpId="0"/>
      <p:bldP spid="30" grpId="0"/>
      <p:bldP spid="6" grpId="0"/>
      <p:bldP spid="37" grpId="0"/>
      <p:bldP spid="24" grpId="0"/>
      <p:bldP spid="42" grpId="0"/>
      <p:bldP spid="25" grpId="0" animBg="1"/>
      <p:bldP spid="44" grpId="0" animBg="1"/>
      <p:bldP spid="32" grpId="0"/>
      <p:bldP spid="4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568635" y="0"/>
            <a:ext cx="7942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"/>
              </a:spcBef>
            </a:pPr>
            <a:r>
              <a:rPr lang="el-GR" altLang="el-GR" i="0" dirty="0">
                <a:cs typeface="Times New Roman" panose="02020603050405020304" pitchFamily="18" charset="0"/>
              </a:rPr>
              <a:t>ΣΥΝΤΕΛΣΤΗΣ ΠΟΙΟΤΗΤΑ ΣΥΝΤΟΝΙΣΜΟΥ</a:t>
            </a:r>
            <a:r>
              <a:rPr lang="en-US" altLang="el-GR" i="0" dirty="0">
                <a:cs typeface="Times New Roman" panose="02020603050405020304" pitchFamily="18" charset="0"/>
              </a:rPr>
              <a:t> Q</a:t>
            </a:r>
            <a:endParaRPr lang="el-GR" altLang="el-GR" i="0" dirty="0">
              <a:cs typeface="Times New Roman" panose="02020603050405020304" pitchFamily="18" charset="0"/>
            </a:endParaRPr>
          </a:p>
        </p:txBody>
      </p:sp>
      <p:sp>
        <p:nvSpPr>
          <p:cNvPr id="14" name="Text Box 44"/>
          <p:cNvSpPr txBox="1">
            <a:spLocks noChangeArrowheads="1"/>
          </p:cNvSpPr>
          <p:nvPr/>
        </p:nvSpPr>
        <p:spPr bwMode="auto">
          <a:xfrm>
            <a:off x="461558" y="440867"/>
            <a:ext cx="815641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l-GR" altLang="el-GR" i="0" dirty="0"/>
              <a:t>Ποσοτικός ορισμός του </a:t>
            </a:r>
            <a:endParaRPr lang="en-US" altLang="el-GR" i="0" dirty="0"/>
          </a:p>
          <a:p>
            <a:pPr algn="ctr">
              <a:spcBef>
                <a:spcPts val="0"/>
              </a:spcBef>
            </a:pPr>
            <a:r>
              <a:rPr lang="el-GR" altLang="el-GR" i="0" dirty="0"/>
              <a:t>Συντελεστή Ποιότητας Συντονισμού </a:t>
            </a:r>
            <a:r>
              <a:rPr lang="en-US" altLang="el-GR" i="0" dirty="0">
                <a:solidFill>
                  <a:schemeClr val="tx1"/>
                </a:solidFill>
              </a:rPr>
              <a:t>Q</a:t>
            </a:r>
            <a:endParaRPr lang="el-GR" altLang="el-GR" i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27364" y="1475507"/>
                <a:ext cx="1548950" cy="5820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𝑸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364" y="1475507"/>
                <a:ext cx="1548950" cy="58208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5" name="Ομάδα 44"/>
          <p:cNvGrpSpPr/>
          <p:nvPr/>
        </p:nvGrpSpPr>
        <p:grpSpPr>
          <a:xfrm>
            <a:off x="2524988" y="1433943"/>
            <a:ext cx="3485770" cy="639086"/>
            <a:chOff x="2524988" y="1433943"/>
            <a:chExt cx="3485770" cy="639086"/>
          </a:xfrm>
        </p:grpSpPr>
        <p:sp>
          <p:nvSpPr>
            <p:cNvPr id="19" name="TextBox 18"/>
            <p:cNvSpPr txBox="1"/>
            <p:nvPr/>
          </p:nvSpPr>
          <p:spPr>
            <a:xfrm>
              <a:off x="2524988" y="1500417"/>
              <a:ext cx="3529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i="0" dirty="0"/>
                <a:t>ή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3124199" y="1433943"/>
                  <a:ext cx="2886559" cy="63908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𝑸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l-GR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𝒇</m:t>
                                </m:r>
                              </m:e>
                              <m:sub>
                                <m:r>
                                  <a:rPr lang="el-GR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l-GR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𝒇</m:t>
                                </m:r>
                              </m:e>
                              <m:sub>
                                <m:r>
                                  <a:rPr lang="el-GR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  <m:r>
                              <a:rPr lang="el-GR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l-GR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  <m:sSub>
                              <m:sSubPr>
                                <m:ctrlPr>
                                  <a:rPr lang="el-GR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𝒇</m:t>
                                </m:r>
                              </m:e>
                              <m:sub>
                                <m:r>
                                  <a:rPr lang="el-GR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den>
                        </m:f>
                        <m:r>
                          <a:rPr lang="el-GR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l-GR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    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4199" y="1433943"/>
                  <a:ext cx="2886559" cy="63908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Ορθογώνιο 20"/>
              <p:cNvSpPr/>
              <p:nvPr/>
            </p:nvSpPr>
            <p:spPr>
              <a:xfrm>
                <a:off x="5860579" y="1387776"/>
                <a:ext cx="1611788" cy="7314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𝑸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l-GR" sz="2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l-GR" sz="2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l-GR" sz="20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l-GR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l-GR" sz="2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21" name="Ορθογώνιο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0579" y="1387776"/>
                <a:ext cx="1611788" cy="73141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6" name="Ομάδα 45"/>
          <p:cNvGrpSpPr/>
          <p:nvPr/>
        </p:nvGrpSpPr>
        <p:grpSpPr>
          <a:xfrm>
            <a:off x="568635" y="2057589"/>
            <a:ext cx="2043380" cy="1244148"/>
            <a:chOff x="568635" y="2057589"/>
            <a:chExt cx="2043380" cy="124414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568635" y="2574230"/>
                  <a:ext cx="2043380" cy="727507"/>
                </a:xfrm>
                <a:prstGeom prst="rect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𝝎</m:t>
                            </m:r>
                          </m:e>
                          <m:sub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ad>
                          <m:radPr>
                            <m:degHide m:val="on"/>
                            <m:ctrlP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el-GR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l-GR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l-GR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  <m:sSup>
                                  <m:sSupPr>
                                    <m:ctrlPr>
                                      <a:rPr lang="el-GR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l-GR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𝝉</m:t>
                                    </m:r>
                                  </m:e>
                                  <m:sup>
                                    <m:r>
                                      <a:rPr lang="el-GR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den>
                            </m:f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Sup>
                              <m:sSubSupPr>
                                <m:ctrlPr>
                                  <a:rPr lang="el-GR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l-GR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𝝎</m:t>
                                </m:r>
                              </m:e>
                              <m:sub>
                                <m:r>
                                  <a:rPr lang="el-GR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  <m:sup>
                                <m:r>
                                  <a:rPr lang="el-GR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</m:e>
                        </m:rad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𝝉</m:t>
                            </m:r>
                          </m:den>
                        </m:f>
                      </m:oMath>
                    </m:oMathPara>
                  </a14:m>
                  <a:endParaRPr lang="el-GR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8635" y="2574230"/>
                  <a:ext cx="2043380" cy="72750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5" name="Ευθύγραμμο βέλος σύνδεσης 24"/>
            <p:cNvCxnSpPr>
              <a:stCxn id="23" idx="0"/>
              <a:endCxn id="18" idx="2"/>
            </p:cNvCxnSpPr>
            <p:nvPr/>
          </p:nvCxnSpPr>
          <p:spPr bwMode="auto">
            <a:xfrm flipH="1" flipV="1">
              <a:off x="1501839" y="2057589"/>
              <a:ext cx="88486" cy="516641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</p:grpSp>
      <p:grpSp>
        <p:nvGrpSpPr>
          <p:cNvPr id="47" name="Ομάδα 46"/>
          <p:cNvGrpSpPr/>
          <p:nvPr/>
        </p:nvGrpSpPr>
        <p:grpSpPr>
          <a:xfrm>
            <a:off x="1984922" y="2036727"/>
            <a:ext cx="2905567" cy="1265009"/>
            <a:chOff x="1984922" y="2036727"/>
            <a:chExt cx="2905567" cy="126500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2847109" y="2574229"/>
                  <a:ext cx="2043380" cy="727507"/>
                </a:xfrm>
                <a:prstGeom prst="rect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𝝎</m:t>
                            </m:r>
                          </m:e>
                          <m:sub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ad>
                          <m:radPr>
                            <m:degHide m:val="on"/>
                            <m:ctrlP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el-GR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l-GR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l-GR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  <m:sSup>
                                  <m:sSupPr>
                                    <m:ctrlPr>
                                      <a:rPr lang="el-GR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l-GR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𝝉</m:t>
                                    </m:r>
                                  </m:e>
                                  <m:sup>
                                    <m:r>
                                      <a:rPr lang="el-GR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den>
                            </m:f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Sup>
                              <m:sSubSupPr>
                                <m:ctrlPr>
                                  <a:rPr lang="el-GR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l-GR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𝝎</m:t>
                                </m:r>
                              </m:e>
                              <m:sub>
                                <m:r>
                                  <a:rPr lang="el-GR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  <m:sup>
                                <m:r>
                                  <a:rPr lang="el-GR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</m:e>
                        </m:rad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𝝉</m:t>
                            </m:r>
                          </m:den>
                        </m:f>
                      </m:oMath>
                    </m:oMathPara>
                  </a14:m>
                  <a:endParaRPr lang="el-GR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47109" y="2574229"/>
                  <a:ext cx="2043380" cy="72750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6" name="Ευθύγραμμο βέλος σύνδεσης 25"/>
            <p:cNvCxnSpPr>
              <a:stCxn id="22" idx="0"/>
            </p:cNvCxnSpPr>
            <p:nvPr/>
          </p:nvCxnSpPr>
          <p:spPr bwMode="auto">
            <a:xfrm flipH="1" flipV="1">
              <a:off x="1984922" y="2036727"/>
              <a:ext cx="1883877" cy="537502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61448" y="3461622"/>
                <a:ext cx="4320092" cy="8231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𝑸</m:t>
                      </m:r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l-GR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el-GR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l-GR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l-GR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  <m:sSup>
                                    <m:sSupPr>
                                      <m:ctrlPr>
                                        <a:rPr lang="el-GR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l-GR" sz="18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𝝉</m:t>
                                      </m:r>
                                    </m:e>
                                    <m:sup>
                                      <m:r>
                                        <a:rPr lang="el-GR" sz="18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l-GR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l-GR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𝝎</m:t>
                                  </m:r>
                                </m:e>
                                <m:sub>
                                  <m:r>
                                    <a:rPr lang="el-GR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  <m:sup>
                                  <m:r>
                                    <a:rPr lang="el-GR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bSup>
                            </m:e>
                          </m:rad>
                          <m:r>
                            <a:rPr lang="el-GR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l-GR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𝝉</m:t>
                              </m:r>
                            </m:den>
                          </m:f>
                          <m: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l-GR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el-GR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l-GR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l-GR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  <m:sSup>
                                    <m:sSupPr>
                                      <m:ctrlPr>
                                        <a:rPr lang="el-GR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l-GR" sz="18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𝝉</m:t>
                                      </m:r>
                                    </m:e>
                                    <m:sup>
                                      <m:r>
                                        <a:rPr lang="el-GR" sz="18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l-GR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l-GR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𝝎</m:t>
                                  </m:r>
                                </m:e>
                                <m:sub>
                                  <m:r>
                                    <a:rPr lang="el-GR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  <m:sup>
                                  <m:r>
                                    <a:rPr lang="el-GR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bSup>
                            </m:e>
                          </m:rad>
                          <m: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l-GR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𝝉</m:t>
                              </m:r>
                            </m:den>
                          </m:f>
                        </m:den>
                      </m:f>
                      <m:r>
                        <a:rPr lang="el-GR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448" y="3461622"/>
                <a:ext cx="4320092" cy="823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8" name="Ομάδα 47"/>
          <p:cNvGrpSpPr/>
          <p:nvPr/>
        </p:nvGrpSpPr>
        <p:grpSpPr>
          <a:xfrm>
            <a:off x="1073820" y="3793468"/>
            <a:ext cx="3172428" cy="426833"/>
            <a:chOff x="1073820" y="3793468"/>
            <a:chExt cx="3172428" cy="426833"/>
          </a:xfrm>
        </p:grpSpPr>
        <p:cxnSp>
          <p:nvCxnSpPr>
            <p:cNvPr id="31" name="Ευθεία γραμμή σύνδεσης 30"/>
            <p:cNvCxnSpPr/>
            <p:nvPr/>
          </p:nvCxnSpPr>
          <p:spPr bwMode="auto">
            <a:xfrm flipV="1">
              <a:off x="1073820" y="3793468"/>
              <a:ext cx="1305698" cy="423882"/>
            </a:xfrm>
            <a:prstGeom prst="lin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" name="Ευθεία γραμμή σύνδεσης 32"/>
            <p:cNvCxnSpPr/>
            <p:nvPr/>
          </p:nvCxnSpPr>
          <p:spPr bwMode="auto">
            <a:xfrm flipV="1">
              <a:off x="2940550" y="3796419"/>
              <a:ext cx="1305698" cy="423882"/>
            </a:xfrm>
            <a:prstGeom prst="lin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4981540" y="3461622"/>
                <a:ext cx="1080424" cy="7020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f>
                            <m:fPr>
                              <m:ctrlPr>
                                <a:rPr lang="el-GR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𝝉</m:t>
                              </m:r>
                            </m:den>
                          </m:f>
                          <m: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l-GR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𝝉</m:t>
                              </m:r>
                            </m:den>
                          </m:f>
                        </m:den>
                      </m:f>
                      <m:r>
                        <a:rPr lang="el-GR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1540" y="3461622"/>
                <a:ext cx="1080424" cy="70205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6037950" y="3455903"/>
                <a:ext cx="612925" cy="7020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f>
                            <m:fPr>
                              <m:ctrlPr>
                                <a:rPr lang="el-GR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l-GR" sz="1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𝝉</m:t>
                              </m:r>
                            </m:den>
                          </m:f>
                        </m:den>
                      </m:f>
                      <m:r>
                        <a:rPr lang="el-GR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7950" y="3455903"/>
                <a:ext cx="612925" cy="70205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691859" y="3571494"/>
                <a:ext cx="93929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</m:e>
                        <m:sub>
                          <m: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l-GR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𝝉</m:t>
                      </m:r>
                      <m:r>
                        <a:rPr lang="el-GR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⇒</m:t>
                      </m:r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1859" y="3571494"/>
                <a:ext cx="939296" cy="276999"/>
              </a:xfrm>
              <a:prstGeom prst="rect">
                <a:avLst/>
              </a:prstGeom>
              <a:blipFill>
                <a:blip r:embed="rId10"/>
                <a:stretch>
                  <a:fillRect l="-3247" r="-3896" b="-20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Ορθογώνιο 36"/>
              <p:cNvSpPr/>
              <p:nvPr/>
            </p:nvSpPr>
            <p:spPr>
              <a:xfrm>
                <a:off x="454334" y="4689677"/>
                <a:ext cx="1230657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𝑸</m:t>
                      </m:r>
                      <m:r>
                        <a:rPr lang="en-US" sz="20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l-G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𝝉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37" name="Ορθογώνιο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334" y="4689677"/>
                <a:ext cx="1230657" cy="400110"/>
              </a:xfrm>
              <a:prstGeom prst="rect">
                <a:avLst/>
              </a:prstGeom>
              <a:blipFill>
                <a:blip r:embed="rId11"/>
                <a:stretch>
                  <a:fillRect b="-1212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Ορθογώνιο 37"/>
          <p:cNvSpPr/>
          <p:nvPr/>
        </p:nvSpPr>
        <p:spPr>
          <a:xfrm>
            <a:off x="483656" y="5205971"/>
            <a:ext cx="2050561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l-GR" altLang="el-GR" sz="2000" i="0" dirty="0">
                <a:solidFill>
                  <a:schemeClr val="tx1"/>
                </a:solidFill>
              </a:rPr>
              <a:t>τ =</a:t>
            </a:r>
            <a:r>
              <a:rPr lang="el-GR" altLang="el-GR" sz="2000" i="0" dirty="0"/>
              <a:t> </a:t>
            </a:r>
            <a:r>
              <a:rPr lang="el-GR" altLang="el-GR" sz="1600" i="0" dirty="0"/>
              <a:t>σταθερά χρόνου </a:t>
            </a:r>
          </a:p>
          <a:p>
            <a:pPr>
              <a:spcBef>
                <a:spcPts val="0"/>
              </a:spcBef>
            </a:pPr>
            <a:r>
              <a:rPr lang="el-GR" altLang="el-GR" sz="1600" i="0" dirty="0"/>
              <a:t>       στην ταλάντωση </a:t>
            </a:r>
          </a:p>
          <a:p>
            <a:pPr>
              <a:spcBef>
                <a:spcPts val="0"/>
              </a:spcBef>
            </a:pPr>
            <a:r>
              <a:rPr lang="el-GR" altLang="el-GR" sz="1600" i="0" dirty="0"/>
              <a:t>       με απόσβεση</a:t>
            </a:r>
            <a:endParaRPr lang="el-GR" sz="1800" dirty="0"/>
          </a:p>
        </p:txBody>
      </p:sp>
      <p:grpSp>
        <p:nvGrpSpPr>
          <p:cNvPr id="52" name="Ομάδα 51"/>
          <p:cNvGrpSpPr/>
          <p:nvPr/>
        </p:nvGrpSpPr>
        <p:grpSpPr>
          <a:xfrm>
            <a:off x="2364724" y="4781174"/>
            <a:ext cx="2346899" cy="1396806"/>
            <a:chOff x="2603717" y="4781174"/>
            <a:chExt cx="2346899" cy="1396806"/>
          </a:xfrm>
        </p:grpSpPr>
        <p:sp>
          <p:nvSpPr>
            <p:cNvPr id="39" name="AutoShape 50"/>
            <p:cNvSpPr>
              <a:spLocks/>
            </p:cNvSpPr>
            <p:nvPr/>
          </p:nvSpPr>
          <p:spPr bwMode="auto">
            <a:xfrm>
              <a:off x="2603717" y="4781174"/>
              <a:ext cx="352425" cy="1396806"/>
            </a:xfrm>
            <a:prstGeom prst="rightBrace">
              <a:avLst>
                <a:gd name="adj1" fmla="val 32432"/>
                <a:gd name="adj2" fmla="val 50000"/>
              </a:avLst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Ορθογώνιο 39"/>
                <p:cNvSpPr/>
                <p:nvPr/>
              </p:nvSpPr>
              <p:spPr>
                <a:xfrm>
                  <a:off x="2953403" y="5113706"/>
                  <a:ext cx="1997213" cy="67441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𝑸</m:t>
                        </m:r>
                        <m:r>
                          <a:rPr lang="en-US" sz="20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𝝎</m:t>
                                </m:r>
                              </m:e>
                              <m:sub>
                                <m:r>
                                  <a:rPr lang="el-GR" sz="20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𝝎</m:t>
                                </m:r>
                              </m:e>
                              <m:sub>
                                <m:r>
                                  <a:rPr lang="el-GR" sz="20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  <m:r>
                              <a:rPr lang="el-GR" sz="2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l-GR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𝝎</m:t>
                                </m:r>
                              </m:e>
                              <m:sub>
                                <m:r>
                                  <a:rPr lang="el-GR" sz="20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den>
                        </m:f>
                        <m:r>
                          <a:rPr lang="el-GR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40" name="Ορθογώνιο 3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3403" y="5113706"/>
                  <a:ext cx="1997213" cy="674415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1" name="Ορθογώνιο 40"/>
          <p:cNvSpPr/>
          <p:nvPr/>
        </p:nvSpPr>
        <p:spPr>
          <a:xfrm>
            <a:off x="2762692" y="5827844"/>
            <a:ext cx="56841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l-GR" sz="1800" i="0" dirty="0"/>
              <a:t>Ο συντελεστής ποιότητα </a:t>
            </a:r>
            <a:r>
              <a:rPr lang="en-US" sz="1800" i="0" dirty="0"/>
              <a:t>Q</a:t>
            </a:r>
            <a:r>
              <a:rPr lang="el-GR" sz="1800" i="0" dirty="0"/>
              <a:t> της ταλάντωσης με διέγερση  είναι ίσος με το συντελεστή ποιότητας της ταλάντωσης με απόσβεση</a:t>
            </a:r>
            <a:endParaRPr lang="el-GR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Ορθογώνιο 49"/>
              <p:cNvSpPr/>
              <p:nvPr/>
            </p:nvSpPr>
            <p:spPr>
              <a:xfrm>
                <a:off x="4515476" y="5199454"/>
                <a:ext cx="97186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l-G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𝝉</m:t>
                      </m:r>
                      <m:r>
                        <a:rPr lang="el-G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50" name="Ορθογώνιο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5476" y="5199454"/>
                <a:ext cx="971868" cy="400110"/>
              </a:xfrm>
              <a:prstGeom prst="rect">
                <a:avLst/>
              </a:prstGeom>
              <a:blipFill>
                <a:blip r:embed="rId13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Ορθογώνιο 50"/>
              <p:cNvSpPr/>
              <p:nvPr/>
            </p:nvSpPr>
            <p:spPr>
              <a:xfrm>
                <a:off x="5319889" y="5058614"/>
                <a:ext cx="1012906" cy="6666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l-G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𝝅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l-GR" sz="2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51" name="Ορθογώνιο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9889" y="5058614"/>
                <a:ext cx="1012906" cy="66665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9122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30" grpId="0"/>
      <p:bldP spid="34" grpId="0"/>
      <p:bldP spid="35" grpId="0"/>
      <p:bldP spid="36" grpId="0"/>
      <p:bldP spid="37" grpId="0"/>
      <p:bldP spid="38" grpId="0"/>
      <p:bldP spid="41" grpId="0"/>
      <p:bldP spid="50" grpId="0"/>
      <p:bldP spid="5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Ομάδα 18"/>
          <p:cNvGrpSpPr/>
          <p:nvPr/>
        </p:nvGrpSpPr>
        <p:grpSpPr>
          <a:xfrm>
            <a:off x="4983163" y="1047749"/>
            <a:ext cx="3760787" cy="2943225"/>
            <a:chOff x="4983163" y="1681600"/>
            <a:chExt cx="3760787" cy="2943225"/>
          </a:xfrm>
        </p:grpSpPr>
        <p:grpSp>
          <p:nvGrpSpPr>
            <p:cNvPr id="4" name="Group 1035"/>
            <p:cNvGrpSpPr>
              <a:grpSpLocks/>
            </p:cNvGrpSpPr>
            <p:nvPr/>
          </p:nvGrpSpPr>
          <p:grpSpPr bwMode="auto">
            <a:xfrm>
              <a:off x="4983163" y="1681600"/>
              <a:ext cx="3760787" cy="2943225"/>
              <a:chOff x="3067" y="2160"/>
              <a:chExt cx="2369" cy="1854"/>
            </a:xfrm>
          </p:grpSpPr>
          <p:grpSp>
            <p:nvGrpSpPr>
              <p:cNvPr id="12322" name="Group 1036"/>
              <p:cNvGrpSpPr>
                <a:grpSpLocks/>
              </p:cNvGrpSpPr>
              <p:nvPr/>
            </p:nvGrpSpPr>
            <p:grpSpPr bwMode="auto">
              <a:xfrm>
                <a:off x="3067" y="2160"/>
                <a:ext cx="2369" cy="1854"/>
                <a:chOff x="3067" y="2160"/>
                <a:chExt cx="2369" cy="1854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graphicFrame>
                  <p:nvGraphicFramePr>
                    <p:cNvPr id="12324" name="Object 1037"/>
                    <p:cNvGraphicFramePr>
                      <a:graphicFrameLocks noChangeAspect="1"/>
                    </p:cNvGraphicFramePr>
                    <p:nvPr/>
                  </p:nvGraphicFramePr>
                  <p:xfrm>
                    <a:off x="3067" y="2160"/>
                    <a:ext cx="2360" cy="1776"/>
                  </p:xfrm>
                  <a:graphic>
                    <a:graphicData uri="http://schemas.openxmlformats.org/presentationml/2006/ole">
                      <mc:AlternateContent>
                        <mc:Choice xmlns:v="urn:schemas-microsoft-com:vml" Requires="v">
                          <p:oleObj spid="_x0000_s2070" name="Γράφημα" r:id="rId3" imgW="5886831" imgH="4610418" progId="Excel.Chart.8">
                            <p:embed/>
                          </p:oleObj>
                        </mc:Choice>
                        <mc:Fallback>
                          <p:oleObj name="Γράφημα" r:id="rId3" imgW="5886831" imgH="4610418" progId="Excel.Chart.8">
                            <p:embed/>
                            <p:pic>
                              <p:nvPicPr>
                                <p:cNvPr id="0" name="Object 1037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4">
                                  <a:extLst>
                                    <a:ext uri="{28A0092B-C50C-407E-A947-70E740481C1C}">
                                      <a14:useLocalDpi val="0"/>
                                    </a:ext>
                                  </a:extLst>
                                </a:blip>
                                <a:srcRect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3067" y="2160"/>
                                  <a:ext cx="2360" cy="1776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  <a:extLst>
                                  <a:ext uri="{909E8E84-426E-40DD-AFC4-6F175D3DCCD1}">
                                    <a14:hiddenFill>
                                      <a:solidFill>
                                        <a:schemeClr val="accent1"/>
                                      </a:solidFill>
                                    </a14:hiddenFill>
                                  </a:ext>
                                  <a:ext uri="{91240B29-F687-4F45-9708-019B960494DF}">
                                    <a14:hiddenLine w="12700">
                                      <a:solidFill>
                                        <a:schemeClr val="tx2"/>
                                      </a:solidFill>
                                      <a:miter lim="800000"/>
                                      <a:headEnd/>
                                      <a:tailEnd/>
                                    </a14:hiddenLine>
                                  </a:ext>
                                  <a:ext uri="{AF507438-7753-43E0-B8FC-AC1667EBCBE1}">
                                    <a14:hiddenEffects>
                                      <a:effectLst>
                                        <a:outerShdw dist="35921" dir="2700000" algn="ctr" rotWithShape="0">
                                          <a:schemeClr val="bg2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</mc:Choice>
              <mc:Fallback xmlns="">
                <p:graphicFrame>
                  <p:nvGraphicFramePr>
                    <p:cNvPr id="12324" name="Object 1037"/>
                    <p:cNvGraphicFramePr>
                      <a:graphicFrameLocks noChangeAspect="1"/>
                    </p:cNvGraphicFramePr>
                    <p:nvPr/>
                  </p:nvGraphicFramePr>
                  <p:xfrm>
                    <a:off x="3067" y="2160"/>
                    <a:ext cx="2360" cy="1776"/>
                  </p:xfrm>
                  <a:graphic>
                    <a:graphicData uri="http://schemas.openxmlformats.org/presentationml/2006/ole">
                      <mc:AlternateContent>
                        <mc:Choice xmlns:v="urn:schemas-microsoft-com:vml" Requires="v">
                          <p:oleObj spid="_x0000_s12676" name="Γράφημα" r:id="rId5" imgW="5886831" imgH="4610418" progId="Excel.Chart.8">
                            <p:embed/>
                          </p:oleObj>
                        </mc:Choice>
                        <mc:Fallback>
                          <p:oleObj name="Γράφημα" r:id="rId5" imgW="5886831" imgH="4610418" progId="Excel.Chart.8">
                            <p:embed/>
                            <p:pic>
                              <p:nvPicPr>
                                <p:cNvPr id="0" name="Object 1037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6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rcRect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3067" y="2160"/>
                                  <a:ext cx="2360" cy="1776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chemeClr val="accent1"/>
                                      </a:solidFill>
                                    </a14:hiddenFill>
                                  </a:ext>
                                  <a:ext uri="{91240B29-F687-4F45-9708-019B960494DF}">
                                    <a14:hiddenLine xmlns:a14="http://schemas.microsoft.com/office/drawing/2010/main" w="12700">
                                      <a:solidFill>
                                        <a:schemeClr val="tx2"/>
                                      </a:solidFill>
                                      <a:miter lim="800000"/>
                                      <a:headEnd/>
                                      <a:tailEnd/>
                                    </a14:hiddenLine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chemeClr val="bg2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</mc:Fallback>
            </mc:AlternateContent>
            <p:sp>
              <p:nvSpPr>
                <p:cNvPr id="12325" name="Text Box 1038"/>
                <p:cNvSpPr txBox="1">
                  <a:spLocks noChangeArrowheads="1"/>
                </p:cNvSpPr>
                <p:nvPr/>
              </p:nvSpPr>
              <p:spPr bwMode="auto">
                <a:xfrm>
                  <a:off x="5310" y="3672"/>
                  <a:ext cx="126" cy="1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10800" rIns="0" bIns="10800">
                  <a:spAutoFit/>
                </a:bodyPr>
                <a:lstStyle>
                  <a:lvl1pPr marL="2857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sz="1600"/>
                    <a:t>ω</a:t>
                  </a:r>
                </a:p>
              </p:txBody>
            </p:sp>
            <p:sp>
              <p:nvSpPr>
                <p:cNvPr id="12326" name="Text Box 1039"/>
                <p:cNvSpPr txBox="1">
                  <a:spLocks noChangeArrowheads="1"/>
                </p:cNvSpPr>
                <p:nvPr/>
              </p:nvSpPr>
              <p:spPr bwMode="auto">
                <a:xfrm>
                  <a:off x="4152" y="3846"/>
                  <a:ext cx="162" cy="1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10800" rIns="0" bIns="10800">
                  <a:spAutoFit/>
                </a:bodyPr>
                <a:lstStyle>
                  <a:lvl1pPr marL="2857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sz="1600" i="0" dirty="0">
                      <a:solidFill>
                        <a:schemeClr val="tx1"/>
                      </a:solidFill>
                    </a:rPr>
                    <a:t>ω</a:t>
                  </a:r>
                  <a:r>
                    <a:rPr lang="el-GR" altLang="el-GR" sz="1600" i="0" baseline="-25000" dirty="0">
                      <a:solidFill>
                        <a:schemeClr val="tx1"/>
                      </a:solidFill>
                    </a:rPr>
                    <a:t>0</a:t>
                  </a:r>
                  <a:endParaRPr lang="el-GR" altLang="el-GR" sz="1600" i="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327" name="Line 1040"/>
                <p:cNvSpPr>
                  <a:spLocks noChangeShapeType="1"/>
                </p:cNvSpPr>
                <p:nvPr/>
              </p:nvSpPr>
              <p:spPr bwMode="auto">
                <a:xfrm>
                  <a:off x="4248" y="2322"/>
                  <a:ext cx="0" cy="1488"/>
                </a:xfrm>
                <a:prstGeom prst="line">
                  <a:avLst/>
                </a:prstGeom>
                <a:noFill/>
                <a:ln w="19050">
                  <a:solidFill>
                    <a:schemeClr val="tx2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12329" name="Text Box 1042"/>
                <p:cNvSpPr txBox="1">
                  <a:spLocks noChangeArrowheads="1"/>
                </p:cNvSpPr>
                <p:nvPr/>
              </p:nvSpPr>
              <p:spPr bwMode="auto">
                <a:xfrm>
                  <a:off x="4622" y="2202"/>
                  <a:ext cx="747" cy="2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rIns="0">
                  <a:spAutoFit/>
                </a:bodyPr>
                <a:lstStyle>
                  <a:lvl1pPr marL="2857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sz="1600" i="0" dirty="0"/>
                    <a:t>ω</a:t>
                  </a:r>
                  <a:r>
                    <a:rPr lang="el-GR" altLang="el-GR" sz="1600" i="0" baseline="-25000" dirty="0"/>
                    <a:t>0</a:t>
                  </a:r>
                  <a:r>
                    <a:rPr lang="el-GR" altLang="el-GR" sz="1600" i="0" dirty="0"/>
                    <a:t>=500</a:t>
                  </a:r>
                  <a:r>
                    <a:rPr lang="en-US" altLang="el-GR" sz="1600" i="0" dirty="0"/>
                    <a:t> rad/s</a:t>
                  </a:r>
                  <a:endParaRPr lang="el-GR" altLang="el-GR" sz="1600" i="0" dirty="0"/>
                </a:p>
              </p:txBody>
            </p:sp>
          </p:grpSp>
          <p:sp>
            <p:nvSpPr>
              <p:cNvPr id="12323" name="Text Box 1043"/>
              <p:cNvSpPr txBox="1">
                <a:spLocks noChangeArrowheads="1"/>
              </p:cNvSpPr>
              <p:nvPr/>
            </p:nvSpPr>
            <p:spPr bwMode="auto">
              <a:xfrm>
                <a:off x="4630" y="2430"/>
                <a:ext cx="678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rIns="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1600" i="0" dirty="0"/>
                  <a:t>τ=</a:t>
                </a:r>
                <a:r>
                  <a:rPr lang="en-US" altLang="el-GR" sz="1600" i="0" dirty="0"/>
                  <a:t>0,</a:t>
                </a:r>
                <a:r>
                  <a:rPr lang="el-GR" altLang="el-GR" sz="1600" i="0" dirty="0"/>
                  <a:t>00</a:t>
                </a:r>
                <a:r>
                  <a:rPr lang="en-US" altLang="el-GR" sz="1600" i="0" dirty="0"/>
                  <a:t>5 s</a:t>
                </a:r>
                <a:endParaRPr lang="el-GR" altLang="el-GR" sz="1600" i="0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/>
                <p:cNvSpPr txBox="1"/>
                <p:nvPr/>
              </p:nvSpPr>
              <p:spPr>
                <a:xfrm>
                  <a:off x="5276015" y="1758514"/>
                  <a:ext cx="497444" cy="24622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6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l-GR" sz="160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600" b="1" i="1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</m:e>
                            </m:acc>
                          </m:e>
                          <m:sub>
                            <m:r>
                              <a:rPr lang="en-US" sz="1600" b="1" i="0" smtClean="0">
                                <a:latin typeface="Cambria Math" panose="02040503050406030204" pitchFamily="18" charset="0"/>
                              </a:rPr>
                              <m:t>𝐦𝐚𝐱</m:t>
                            </m:r>
                          </m:sub>
                        </m:sSub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61" name="TextBox 6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76015" y="1758514"/>
                  <a:ext cx="497444" cy="246221"/>
                </a:xfrm>
                <a:prstGeom prst="rect">
                  <a:avLst/>
                </a:prstGeom>
                <a:blipFill>
                  <a:blip r:embed="rId7"/>
                  <a:stretch>
                    <a:fillRect l="-7317" r="-7317" b="-1219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Ομάδα 16"/>
          <p:cNvGrpSpPr/>
          <p:nvPr/>
        </p:nvGrpSpPr>
        <p:grpSpPr>
          <a:xfrm>
            <a:off x="645999" y="1033461"/>
            <a:ext cx="3962400" cy="2947988"/>
            <a:chOff x="645999" y="1667312"/>
            <a:chExt cx="3962400" cy="2947988"/>
          </a:xfrm>
        </p:grpSpPr>
        <p:grpSp>
          <p:nvGrpSpPr>
            <p:cNvPr id="6" name="Group 1045"/>
            <p:cNvGrpSpPr>
              <a:grpSpLocks/>
            </p:cNvGrpSpPr>
            <p:nvPr/>
          </p:nvGrpSpPr>
          <p:grpSpPr bwMode="auto">
            <a:xfrm>
              <a:off x="645999" y="1667312"/>
              <a:ext cx="3962400" cy="2947988"/>
              <a:chOff x="330" y="2157"/>
              <a:chExt cx="2496" cy="1857"/>
            </a:xfrm>
          </p:grpSpPr>
          <p:grpSp>
            <p:nvGrpSpPr>
              <p:cNvPr id="12314" name="Group 1046"/>
              <p:cNvGrpSpPr>
                <a:grpSpLocks/>
              </p:cNvGrpSpPr>
              <p:nvPr/>
            </p:nvGrpSpPr>
            <p:grpSpPr bwMode="auto">
              <a:xfrm>
                <a:off x="330" y="2157"/>
                <a:ext cx="2496" cy="1857"/>
                <a:chOff x="330" y="2157"/>
                <a:chExt cx="2496" cy="1857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graphicFrame>
                  <p:nvGraphicFramePr>
                    <p:cNvPr id="12316" name="Object 1047"/>
                    <p:cNvGraphicFramePr>
                      <a:graphicFrameLocks noChangeAspect="1"/>
                    </p:cNvGraphicFramePr>
                    <p:nvPr/>
                  </p:nvGraphicFramePr>
                  <p:xfrm>
                    <a:off x="330" y="2157"/>
                    <a:ext cx="2407" cy="1782"/>
                  </p:xfrm>
                  <a:graphic>
                    <a:graphicData uri="http://schemas.openxmlformats.org/presentationml/2006/ole">
                      <mc:AlternateContent>
                        <mc:Choice xmlns:v="urn:schemas-microsoft-com:vml" Requires="v">
                          <p:oleObj spid="_x0000_s2071" name="Γράφημα" r:id="rId8" imgW="5886831" imgH="4562793" progId="Excel.Chart.8">
                            <p:embed/>
                          </p:oleObj>
                        </mc:Choice>
                        <mc:Fallback>
                          <p:oleObj name="Γράφημα" r:id="rId8" imgW="5886831" imgH="4562793" progId="Excel.Chart.8">
                            <p:embed/>
                            <p:pic>
                              <p:nvPicPr>
                                <p:cNvPr id="0" name="Object 1047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9">
                                  <a:extLst>
                                    <a:ext uri="{28A0092B-C50C-407E-A947-70E740481C1C}">
                                      <a14:useLocalDpi val="0"/>
                                    </a:ext>
                                  </a:extLst>
                                </a:blip>
                                <a:srcRect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330" y="2157"/>
                                  <a:ext cx="2407" cy="1782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  <a:extLst>
                                  <a:ext uri="{909E8E84-426E-40DD-AFC4-6F175D3DCCD1}">
                                    <a14:hiddenFill>
                                      <a:solidFill>
                                        <a:schemeClr val="accent1"/>
                                      </a:solidFill>
                                    </a14:hiddenFill>
                                  </a:ext>
                                  <a:ext uri="{91240B29-F687-4F45-9708-019B960494DF}">
                                    <a14:hiddenLine w="12700">
                                      <a:solidFill>
                                        <a:schemeClr val="tx2"/>
                                      </a:solidFill>
                                      <a:miter lim="800000"/>
                                      <a:headEnd/>
                                      <a:tailEnd/>
                                    </a14:hiddenLine>
                                  </a:ext>
                                  <a:ext uri="{AF507438-7753-43E0-B8FC-AC1667EBCBE1}">
                                    <a14:hiddenEffects>
                                      <a:effectLst>
                                        <a:outerShdw dist="35921" dir="2700000" algn="ctr" rotWithShape="0">
                                          <a:schemeClr val="bg2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</mc:Choice>
              <mc:Fallback xmlns="">
                <p:graphicFrame>
                  <p:nvGraphicFramePr>
                    <p:cNvPr id="12316" name="Object 1047"/>
                    <p:cNvGraphicFramePr>
                      <a:graphicFrameLocks noChangeAspect="1"/>
                    </p:cNvGraphicFramePr>
                    <p:nvPr/>
                  </p:nvGraphicFramePr>
                  <p:xfrm>
                    <a:off x="330" y="2157"/>
                    <a:ext cx="2407" cy="1782"/>
                  </p:xfrm>
                  <a:graphic>
                    <a:graphicData uri="http://schemas.openxmlformats.org/presentationml/2006/ole">
                      <mc:AlternateContent>
                        <mc:Choice xmlns:v="urn:schemas-microsoft-com:vml" Requires="v">
                          <p:oleObj spid="_x0000_s12677" name="Γράφημα" r:id="rId10" imgW="5886831" imgH="4562793" progId="Excel.Chart.8">
                            <p:embed/>
                          </p:oleObj>
                        </mc:Choice>
                        <mc:Fallback>
                          <p:oleObj name="Γράφημα" r:id="rId10" imgW="5886831" imgH="4562793" progId="Excel.Chart.8">
                            <p:embed/>
                            <p:pic>
                              <p:nvPicPr>
                                <p:cNvPr id="0" name="Object 1047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11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rcRect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330" y="2157"/>
                                  <a:ext cx="2407" cy="1782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chemeClr val="accent1"/>
                                      </a:solidFill>
                                    </a14:hiddenFill>
                                  </a:ext>
                                  <a:ext uri="{91240B29-F687-4F45-9708-019B960494DF}">
                                    <a14:hiddenLine xmlns:a14="http://schemas.microsoft.com/office/drawing/2010/main" w="12700">
                                      <a:solidFill>
                                        <a:schemeClr val="tx2"/>
                                      </a:solidFill>
                                      <a:miter lim="800000"/>
                                      <a:headEnd/>
                                      <a:tailEnd/>
                                    </a14:hiddenLine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chemeClr val="bg2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</mc:Fallback>
            </mc:AlternateContent>
            <p:sp>
              <p:nvSpPr>
                <p:cNvPr id="12317" name="Text Box 1048"/>
                <p:cNvSpPr txBox="1">
                  <a:spLocks noChangeArrowheads="1"/>
                </p:cNvSpPr>
                <p:nvPr/>
              </p:nvSpPr>
              <p:spPr bwMode="auto">
                <a:xfrm>
                  <a:off x="1530" y="3846"/>
                  <a:ext cx="162" cy="1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10800" rIns="0" bIns="10800">
                  <a:spAutoFit/>
                </a:bodyPr>
                <a:lstStyle>
                  <a:lvl1pPr marL="2857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sz="1600" i="0" dirty="0">
                      <a:solidFill>
                        <a:schemeClr val="tx1"/>
                      </a:solidFill>
                    </a:rPr>
                    <a:t>ω</a:t>
                  </a:r>
                  <a:r>
                    <a:rPr lang="el-GR" altLang="el-GR" sz="1600" i="0" baseline="-25000" dirty="0">
                      <a:solidFill>
                        <a:schemeClr val="tx1"/>
                      </a:solidFill>
                    </a:rPr>
                    <a:t>0</a:t>
                  </a:r>
                  <a:endParaRPr lang="el-GR" altLang="el-GR" sz="1600" i="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318" name="Text Box 1049"/>
                <p:cNvSpPr txBox="1">
                  <a:spLocks noChangeArrowheads="1"/>
                </p:cNvSpPr>
                <p:nvPr/>
              </p:nvSpPr>
              <p:spPr bwMode="auto">
                <a:xfrm>
                  <a:off x="2700" y="3684"/>
                  <a:ext cx="126" cy="1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10800" rIns="0" bIns="10800">
                  <a:spAutoFit/>
                </a:bodyPr>
                <a:lstStyle>
                  <a:lvl1pPr marL="2857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sz="1600"/>
                    <a:t>ω</a:t>
                  </a:r>
                </a:p>
              </p:txBody>
            </p:sp>
            <p:sp>
              <p:nvSpPr>
                <p:cNvPr id="12320" name="Line 1051"/>
                <p:cNvSpPr>
                  <a:spLocks noChangeShapeType="1"/>
                </p:cNvSpPr>
                <p:nvPr/>
              </p:nvSpPr>
              <p:spPr bwMode="auto">
                <a:xfrm>
                  <a:off x="1578" y="2268"/>
                  <a:ext cx="0" cy="1488"/>
                </a:xfrm>
                <a:prstGeom prst="line">
                  <a:avLst/>
                </a:prstGeom>
                <a:noFill/>
                <a:ln w="19050">
                  <a:solidFill>
                    <a:schemeClr val="tx2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12321" name="Text Box 1052"/>
                <p:cNvSpPr txBox="1">
                  <a:spLocks noChangeArrowheads="1"/>
                </p:cNvSpPr>
                <p:nvPr/>
              </p:nvSpPr>
              <p:spPr bwMode="auto">
                <a:xfrm>
                  <a:off x="1903" y="2286"/>
                  <a:ext cx="797" cy="2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rIns="0">
                  <a:spAutoFit/>
                </a:bodyPr>
                <a:lstStyle>
                  <a:lvl1pPr marL="2857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sz="1600" i="0" dirty="0"/>
                    <a:t>ω</a:t>
                  </a:r>
                  <a:r>
                    <a:rPr lang="el-GR" altLang="el-GR" sz="1600" i="0" baseline="-25000" dirty="0"/>
                    <a:t>0</a:t>
                  </a:r>
                  <a:r>
                    <a:rPr lang="el-GR" altLang="el-GR" sz="1600" i="0" dirty="0"/>
                    <a:t>=500</a:t>
                  </a:r>
                  <a:r>
                    <a:rPr lang="en-US" altLang="el-GR" sz="1600" i="0" dirty="0"/>
                    <a:t> rad/s</a:t>
                  </a:r>
                  <a:endParaRPr lang="el-GR" altLang="el-GR" sz="1600" i="0" dirty="0"/>
                </a:p>
              </p:txBody>
            </p:sp>
          </p:grpSp>
          <p:sp>
            <p:nvSpPr>
              <p:cNvPr id="12315" name="Text Box 1053"/>
              <p:cNvSpPr txBox="1">
                <a:spLocks noChangeArrowheads="1"/>
              </p:cNvSpPr>
              <p:nvPr/>
            </p:nvSpPr>
            <p:spPr bwMode="auto">
              <a:xfrm>
                <a:off x="1943" y="2514"/>
                <a:ext cx="67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rIns="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1800" i="0" dirty="0"/>
                  <a:t>τ=0</a:t>
                </a:r>
                <a:r>
                  <a:rPr lang="en-US" altLang="el-GR" sz="1800" i="0" dirty="0"/>
                  <a:t>,01 s</a:t>
                </a:r>
                <a:endParaRPr lang="el-GR" altLang="el-GR" sz="1800" i="0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/>
                <p:cNvSpPr txBox="1"/>
                <p:nvPr/>
              </p:nvSpPr>
              <p:spPr>
                <a:xfrm>
                  <a:off x="1028289" y="1744941"/>
                  <a:ext cx="497444" cy="24622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6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l-GR" sz="160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600" b="1" i="1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</m:e>
                            </m:acc>
                          </m:e>
                          <m:sub>
                            <m:r>
                              <a:rPr lang="en-US" sz="1600" b="1" i="0" smtClean="0">
                                <a:latin typeface="Cambria Math" panose="02040503050406030204" pitchFamily="18" charset="0"/>
                              </a:rPr>
                              <m:t>𝐦𝐚𝐱</m:t>
                            </m:r>
                          </m:sub>
                        </m:sSub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3" name="TextBox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8289" y="1744941"/>
                  <a:ext cx="497444" cy="246221"/>
                </a:xfrm>
                <a:prstGeom prst="rect">
                  <a:avLst/>
                </a:prstGeom>
                <a:blipFill>
                  <a:blip r:embed="rId12"/>
                  <a:stretch>
                    <a:fillRect l="-8642" r="-7407" b="-1219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2292" name="Text Box 1044"/>
          <p:cNvSpPr txBox="1">
            <a:spLocks noChangeArrowheads="1"/>
          </p:cNvSpPr>
          <p:nvPr/>
        </p:nvSpPr>
        <p:spPr bwMode="auto">
          <a:xfrm>
            <a:off x="514350" y="-12416"/>
            <a:ext cx="79422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"/>
              </a:spcBef>
            </a:pPr>
            <a:r>
              <a:rPr lang="el-GR" altLang="el-GR" i="0" dirty="0">
                <a:solidFill>
                  <a:srgbClr val="FFFF00"/>
                </a:solidFill>
                <a:cs typeface="Times New Roman" panose="02020603050405020304" pitchFamily="18" charset="0"/>
              </a:rPr>
              <a:t>ΣΥΝΤΕΛΕΣΤΗΣ ΠΟΙΟΤΗΤΑ ΣΥΝΤΟΝΙΣΜΟΥ</a:t>
            </a:r>
            <a:r>
              <a:rPr lang="en-US" altLang="el-GR" i="0" dirty="0">
                <a:solidFill>
                  <a:srgbClr val="FFFF00"/>
                </a:solidFill>
                <a:cs typeface="Times New Roman" panose="02020603050405020304" pitchFamily="18" charset="0"/>
              </a:rPr>
              <a:t> Q</a:t>
            </a:r>
            <a:endParaRPr lang="el-GR" altLang="el-GR" i="0" dirty="0">
              <a:solidFill>
                <a:srgbClr val="FFFF00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18" name="Ομάδα 17"/>
          <p:cNvGrpSpPr/>
          <p:nvPr/>
        </p:nvGrpSpPr>
        <p:grpSpPr>
          <a:xfrm>
            <a:off x="983084" y="2114374"/>
            <a:ext cx="2237954" cy="1821040"/>
            <a:chOff x="983084" y="2748225"/>
            <a:chExt cx="2237954" cy="1821040"/>
          </a:xfrm>
        </p:grpSpPr>
        <p:sp>
          <p:nvSpPr>
            <p:cNvPr id="12313" name="Line 1056"/>
            <p:cNvSpPr>
              <a:spLocks noChangeShapeType="1"/>
            </p:cNvSpPr>
            <p:nvPr/>
          </p:nvSpPr>
          <p:spPr bwMode="auto">
            <a:xfrm>
              <a:off x="990745" y="3015100"/>
              <a:ext cx="2066925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grpSp>
          <p:nvGrpSpPr>
            <p:cNvPr id="9" name="Group 1057"/>
            <p:cNvGrpSpPr>
              <a:grpSpLocks/>
            </p:cNvGrpSpPr>
            <p:nvPr/>
          </p:nvGrpSpPr>
          <p:grpSpPr bwMode="auto">
            <a:xfrm>
              <a:off x="2125665" y="3015102"/>
              <a:ext cx="257175" cy="1541463"/>
              <a:chOff x="1267" y="3000"/>
              <a:chExt cx="162" cy="971"/>
            </a:xfrm>
          </p:grpSpPr>
          <p:sp>
            <p:nvSpPr>
              <p:cNvPr id="12310" name="Line 1058"/>
              <p:cNvSpPr>
                <a:spLocks noChangeShapeType="1"/>
              </p:cNvSpPr>
              <p:nvPr/>
            </p:nvSpPr>
            <p:spPr bwMode="auto">
              <a:xfrm>
                <a:off x="1338" y="3000"/>
                <a:ext cx="0" cy="75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12311" name="Text Box 1059"/>
              <p:cNvSpPr txBox="1">
                <a:spLocks noChangeArrowheads="1"/>
              </p:cNvSpPr>
              <p:nvPr/>
            </p:nvSpPr>
            <p:spPr bwMode="auto">
              <a:xfrm>
                <a:off x="1267" y="3803"/>
                <a:ext cx="162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10800" rIns="0" bIns="1080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1600" i="0" dirty="0">
                    <a:solidFill>
                      <a:schemeClr val="tx1"/>
                    </a:solidFill>
                  </a:rPr>
                  <a:t>ω</a:t>
                </a:r>
                <a:r>
                  <a:rPr lang="el-GR" altLang="el-GR" sz="1600" i="0" baseline="-25000" dirty="0">
                    <a:solidFill>
                      <a:schemeClr val="tx1"/>
                    </a:solidFill>
                  </a:rPr>
                  <a:t>1</a:t>
                </a:r>
                <a:endParaRPr lang="el-GR" altLang="el-GR" sz="1600" i="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" name="Group 1060"/>
            <p:cNvGrpSpPr>
              <a:grpSpLocks/>
            </p:cNvGrpSpPr>
            <p:nvPr/>
          </p:nvGrpSpPr>
          <p:grpSpPr bwMode="auto">
            <a:xfrm>
              <a:off x="2963863" y="3034152"/>
              <a:ext cx="257175" cy="1535113"/>
              <a:chOff x="1795" y="3012"/>
              <a:chExt cx="162" cy="967"/>
            </a:xfrm>
          </p:grpSpPr>
          <p:sp>
            <p:nvSpPr>
              <p:cNvPr id="12308" name="Line 1061"/>
              <p:cNvSpPr>
                <a:spLocks noChangeShapeType="1"/>
              </p:cNvSpPr>
              <p:nvPr/>
            </p:nvSpPr>
            <p:spPr bwMode="auto">
              <a:xfrm>
                <a:off x="1854" y="3012"/>
                <a:ext cx="0" cy="75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12309" name="Text Box 1062"/>
              <p:cNvSpPr txBox="1">
                <a:spLocks noChangeArrowheads="1"/>
              </p:cNvSpPr>
              <p:nvPr/>
            </p:nvSpPr>
            <p:spPr bwMode="auto">
              <a:xfrm>
                <a:off x="1795" y="3811"/>
                <a:ext cx="162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10800" rIns="0" bIns="1080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1600" i="0" dirty="0">
                    <a:solidFill>
                      <a:schemeClr val="tx1"/>
                    </a:solidFill>
                  </a:rPr>
                  <a:t>ω</a:t>
                </a:r>
                <a:r>
                  <a:rPr lang="el-GR" altLang="el-GR" sz="1600" i="0" baseline="-25000" dirty="0">
                    <a:solidFill>
                      <a:schemeClr val="tx1"/>
                    </a:solidFill>
                  </a:rPr>
                  <a:t>2</a:t>
                </a:r>
                <a:endParaRPr lang="el-GR" altLang="el-GR" sz="1600" i="0" dirty="0">
                  <a:solidFill>
                    <a:schemeClr val="tx1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TextBox 61"/>
                <p:cNvSpPr txBox="1"/>
                <p:nvPr/>
              </p:nvSpPr>
              <p:spPr>
                <a:xfrm>
                  <a:off x="983084" y="2748225"/>
                  <a:ext cx="497444" cy="49218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sz="16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̅"/>
                                    <m:ctrlPr>
                                      <a:rPr lang="el-GR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600">
                                        <a:latin typeface="Cambria Math" panose="02040503050406030204" pitchFamily="18" charset="0"/>
                                      </a:rPr>
                                      <m:t>𝑷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1600" i="0">
                                    <a:latin typeface="Cambria Math" panose="02040503050406030204" pitchFamily="18" charset="0"/>
                                  </a:rPr>
                                  <m:t>𝐦𝐚𝐱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16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62" name="TextBox 6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3084" y="2748225"/>
                  <a:ext cx="497444" cy="492186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" name="Ομάδα 19"/>
          <p:cNvGrpSpPr/>
          <p:nvPr/>
        </p:nvGrpSpPr>
        <p:grpSpPr>
          <a:xfrm>
            <a:off x="5186361" y="2160266"/>
            <a:ext cx="2690814" cy="1830708"/>
            <a:chOff x="5186361" y="2794117"/>
            <a:chExt cx="2690814" cy="1830708"/>
          </a:xfrm>
        </p:grpSpPr>
        <p:grpSp>
          <p:nvGrpSpPr>
            <p:cNvPr id="11" name="Group 1063"/>
            <p:cNvGrpSpPr>
              <a:grpSpLocks/>
            </p:cNvGrpSpPr>
            <p:nvPr/>
          </p:nvGrpSpPr>
          <p:grpSpPr bwMode="auto">
            <a:xfrm>
              <a:off x="5951538" y="3091300"/>
              <a:ext cx="257175" cy="1533525"/>
              <a:chOff x="3677" y="3048"/>
              <a:chExt cx="162" cy="966"/>
            </a:xfrm>
          </p:grpSpPr>
          <p:sp>
            <p:nvSpPr>
              <p:cNvPr id="12306" name="Line 1064"/>
              <p:cNvSpPr>
                <a:spLocks noChangeShapeType="1"/>
              </p:cNvSpPr>
              <p:nvPr/>
            </p:nvSpPr>
            <p:spPr bwMode="auto">
              <a:xfrm>
                <a:off x="3786" y="3048"/>
                <a:ext cx="0" cy="75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12307" name="Text Box 1065"/>
              <p:cNvSpPr txBox="1">
                <a:spLocks noChangeArrowheads="1"/>
              </p:cNvSpPr>
              <p:nvPr/>
            </p:nvSpPr>
            <p:spPr bwMode="auto">
              <a:xfrm>
                <a:off x="3677" y="3846"/>
                <a:ext cx="162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10800" rIns="0" bIns="1080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1600" i="0" dirty="0">
                    <a:solidFill>
                      <a:schemeClr val="tx1"/>
                    </a:solidFill>
                  </a:rPr>
                  <a:t>ω</a:t>
                </a:r>
                <a:r>
                  <a:rPr lang="el-GR" altLang="el-GR" sz="1600" i="0" baseline="-25000" dirty="0">
                    <a:solidFill>
                      <a:schemeClr val="tx1"/>
                    </a:solidFill>
                  </a:rPr>
                  <a:t>1</a:t>
                </a:r>
                <a:endParaRPr lang="el-GR" altLang="el-GR" sz="1600" i="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" name="Group 1066"/>
            <p:cNvGrpSpPr>
              <a:grpSpLocks/>
            </p:cNvGrpSpPr>
            <p:nvPr/>
          </p:nvGrpSpPr>
          <p:grpSpPr bwMode="auto">
            <a:xfrm>
              <a:off x="7620000" y="3091300"/>
              <a:ext cx="257175" cy="1524000"/>
              <a:chOff x="4728" y="3048"/>
              <a:chExt cx="162" cy="960"/>
            </a:xfrm>
          </p:grpSpPr>
          <p:sp>
            <p:nvSpPr>
              <p:cNvPr id="12304" name="Line 1067"/>
              <p:cNvSpPr>
                <a:spLocks noChangeShapeType="1"/>
              </p:cNvSpPr>
              <p:nvPr/>
            </p:nvSpPr>
            <p:spPr bwMode="auto">
              <a:xfrm>
                <a:off x="4800" y="3048"/>
                <a:ext cx="0" cy="75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12305" name="Text Box 1068"/>
              <p:cNvSpPr txBox="1">
                <a:spLocks noChangeArrowheads="1"/>
              </p:cNvSpPr>
              <p:nvPr/>
            </p:nvSpPr>
            <p:spPr bwMode="auto">
              <a:xfrm>
                <a:off x="4728" y="3840"/>
                <a:ext cx="162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10800" rIns="0" bIns="1080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1600" i="0" dirty="0">
                    <a:solidFill>
                      <a:schemeClr val="tx1"/>
                    </a:solidFill>
                  </a:rPr>
                  <a:t>ω</a:t>
                </a:r>
                <a:r>
                  <a:rPr lang="el-GR" altLang="el-GR" sz="1600" i="0" baseline="-25000" dirty="0">
                    <a:solidFill>
                      <a:schemeClr val="tx1"/>
                    </a:solidFill>
                  </a:rPr>
                  <a:t>2</a:t>
                </a:r>
                <a:endParaRPr lang="el-GR" altLang="el-GR" sz="1600" i="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9" name="Line 1056"/>
            <p:cNvSpPr>
              <a:spLocks noChangeShapeType="1"/>
            </p:cNvSpPr>
            <p:nvPr/>
          </p:nvSpPr>
          <p:spPr bwMode="auto">
            <a:xfrm>
              <a:off x="5186361" y="3091300"/>
              <a:ext cx="2592000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/>
                <p:cNvSpPr txBox="1"/>
                <p:nvPr/>
              </p:nvSpPr>
              <p:spPr>
                <a:xfrm>
                  <a:off x="5241112" y="2794117"/>
                  <a:ext cx="497444" cy="49218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sz="16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̅"/>
                                    <m:ctrlPr>
                                      <a:rPr lang="el-GR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600">
                                        <a:latin typeface="Cambria Math" panose="02040503050406030204" pitchFamily="18" charset="0"/>
                                      </a:rPr>
                                      <m:t>𝑷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1600" i="0">
                                    <a:latin typeface="Cambria Math" panose="02040503050406030204" pitchFamily="18" charset="0"/>
                                  </a:rPr>
                                  <m:t>𝐦𝐚𝐱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16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63" name="TextBox 6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41112" y="2794117"/>
                  <a:ext cx="497444" cy="492186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41353" y="5096307"/>
                <a:ext cx="1630125" cy="5238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𝑸</m:t>
                      </m:r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l-GR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353" y="5096307"/>
                <a:ext cx="1630125" cy="52386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2228899" y="5106698"/>
                <a:ext cx="2540760" cy="50924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𝟓𝟎</m:t>
                          </m:r>
                          <m:r>
                            <a:rPr lang="el-GR" sz="1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1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𝐫𝐚𝐝</m:t>
                          </m:r>
                          <m:r>
                            <a:rPr lang="en-US" sz="1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sz="1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𝐬</m:t>
                          </m:r>
                        </m:num>
                        <m:den>
                          <m:r>
                            <a:rPr lang="en-US" sz="1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𝟓𝟓𝟎</m:t>
                          </m:r>
                          <m:r>
                            <a:rPr lang="en-US" sz="1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𝐫𝐚𝐝</m:t>
                          </m:r>
                          <m:r>
                            <a:rPr lang="en-US" sz="1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sz="1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𝐬</m:t>
                          </m:r>
                          <m:r>
                            <a:rPr lang="el-GR" sz="1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𝟒𝟓𝟎𝐫𝐚𝐝</m:t>
                          </m:r>
                          <m:r>
                            <a:rPr lang="en-US" sz="1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sz="1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𝐬</m:t>
                          </m:r>
                        </m:den>
                      </m:f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8899" y="5106698"/>
                <a:ext cx="2540760" cy="50924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4164805" y="5810601"/>
                <a:ext cx="1630125" cy="5238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𝑸</m:t>
                      </m:r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l-GR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4805" y="5810601"/>
                <a:ext cx="1630125" cy="52386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5852351" y="5820992"/>
                <a:ext cx="2784930" cy="50924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𝟓𝟎𝟎</m:t>
                          </m:r>
                          <m:r>
                            <a:rPr lang="en-US" sz="1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𝐫𝐚𝐝</m:t>
                          </m:r>
                          <m:r>
                            <a:rPr lang="en-US" sz="1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sz="1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𝐬</m:t>
                          </m:r>
                        </m:num>
                        <m:den>
                          <m:r>
                            <a:rPr lang="en-US" sz="1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𝟔𝟏𝟎</m:t>
                          </m:r>
                          <m:r>
                            <a:rPr lang="en-US" sz="1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𝐫𝐚𝐝</m:t>
                          </m:r>
                          <m:r>
                            <a:rPr lang="en-US" sz="1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sz="1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𝐬</m:t>
                          </m:r>
                          <m:r>
                            <a:rPr lang="el-GR" sz="1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𝟒𝟏𝟎</m:t>
                          </m:r>
                          <m:r>
                            <a:rPr lang="en-US" sz="1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𝐫𝐚𝐝</m:t>
                          </m:r>
                          <m:r>
                            <a:rPr lang="en-US" sz="1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sz="1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𝐬</m:t>
                          </m:r>
                        </m:den>
                      </m:f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2351" y="5820992"/>
                <a:ext cx="2784930" cy="50924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Text Box 1059"/>
          <p:cNvSpPr txBox="1">
            <a:spLocks noChangeArrowheads="1"/>
          </p:cNvSpPr>
          <p:nvPr/>
        </p:nvSpPr>
        <p:spPr bwMode="auto">
          <a:xfrm>
            <a:off x="2053944" y="4028207"/>
            <a:ext cx="1336964" cy="26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0800" rIns="0" bIns="1080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1600" i="0" dirty="0">
                <a:solidFill>
                  <a:schemeClr val="tx1"/>
                </a:solidFill>
              </a:rPr>
              <a:t>ω</a:t>
            </a:r>
            <a:r>
              <a:rPr lang="en-US" altLang="el-GR" sz="1600" i="0" baseline="-25000" dirty="0">
                <a:solidFill>
                  <a:schemeClr val="tx1"/>
                </a:solidFill>
              </a:rPr>
              <a:t>0</a:t>
            </a:r>
            <a:r>
              <a:rPr lang="en-US" altLang="el-GR" sz="1600" i="0" dirty="0">
                <a:solidFill>
                  <a:schemeClr val="tx1"/>
                </a:solidFill>
              </a:rPr>
              <a:t> = 500 rad/s</a:t>
            </a:r>
            <a:endParaRPr lang="el-GR" altLang="el-GR" sz="1600" i="0" dirty="0">
              <a:solidFill>
                <a:schemeClr val="tx1"/>
              </a:solidFill>
            </a:endParaRPr>
          </a:p>
        </p:txBody>
      </p:sp>
      <p:grpSp>
        <p:nvGrpSpPr>
          <p:cNvPr id="21" name="Ομάδα 20"/>
          <p:cNvGrpSpPr/>
          <p:nvPr/>
        </p:nvGrpSpPr>
        <p:grpSpPr>
          <a:xfrm>
            <a:off x="1070264" y="4360718"/>
            <a:ext cx="3245442" cy="281888"/>
            <a:chOff x="1070264" y="4360718"/>
            <a:chExt cx="3245442" cy="281888"/>
          </a:xfrm>
        </p:grpSpPr>
        <p:sp>
          <p:nvSpPr>
            <p:cNvPr id="76" name="Text Box 1059"/>
            <p:cNvSpPr txBox="1">
              <a:spLocks noChangeArrowheads="1"/>
            </p:cNvSpPr>
            <p:nvPr/>
          </p:nvSpPr>
          <p:spPr bwMode="auto">
            <a:xfrm>
              <a:off x="1070264" y="4374574"/>
              <a:ext cx="1336964" cy="268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10800" rIns="0" bIns="1080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1600" i="0" dirty="0">
                  <a:solidFill>
                    <a:schemeClr val="tx1"/>
                  </a:solidFill>
                </a:rPr>
                <a:t>ω</a:t>
              </a:r>
              <a:r>
                <a:rPr lang="el-GR" altLang="el-GR" sz="1600" i="0" baseline="-25000" dirty="0">
                  <a:solidFill>
                    <a:schemeClr val="tx1"/>
                  </a:solidFill>
                </a:rPr>
                <a:t>1</a:t>
              </a:r>
              <a:r>
                <a:rPr lang="en-US" altLang="el-GR" sz="1600" i="0" dirty="0">
                  <a:solidFill>
                    <a:schemeClr val="tx1"/>
                  </a:solidFill>
                </a:rPr>
                <a:t> = 450 rad/s</a:t>
              </a:r>
              <a:endParaRPr lang="el-GR" altLang="el-GR" sz="1600" i="0" dirty="0">
                <a:solidFill>
                  <a:schemeClr val="tx1"/>
                </a:solidFill>
              </a:endParaRPr>
            </a:p>
          </p:txBody>
        </p:sp>
        <p:sp>
          <p:nvSpPr>
            <p:cNvPr id="78" name="Text Box 1059"/>
            <p:cNvSpPr txBox="1">
              <a:spLocks noChangeArrowheads="1"/>
            </p:cNvSpPr>
            <p:nvPr/>
          </p:nvSpPr>
          <p:spPr bwMode="auto">
            <a:xfrm>
              <a:off x="2978742" y="4360718"/>
              <a:ext cx="1336964" cy="268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10800" rIns="0" bIns="1080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1600" i="0" dirty="0">
                  <a:solidFill>
                    <a:schemeClr val="tx1"/>
                  </a:solidFill>
                </a:rPr>
                <a:t>ω</a:t>
              </a:r>
              <a:r>
                <a:rPr lang="en-US" altLang="el-GR" sz="1600" i="0" baseline="-25000" dirty="0">
                  <a:solidFill>
                    <a:schemeClr val="tx1"/>
                  </a:solidFill>
                </a:rPr>
                <a:t>2</a:t>
              </a:r>
              <a:r>
                <a:rPr lang="en-US" altLang="el-GR" sz="1600" i="0" dirty="0">
                  <a:solidFill>
                    <a:schemeClr val="tx1"/>
                  </a:solidFill>
                </a:rPr>
                <a:t> = 550 rad/s</a:t>
              </a:r>
              <a:endParaRPr lang="el-GR" altLang="el-GR" sz="1600" i="0" dirty="0">
                <a:solidFill>
                  <a:schemeClr val="tx1"/>
                </a:solidFill>
              </a:endParaRPr>
            </a:p>
          </p:txBody>
        </p:sp>
      </p:grpSp>
      <p:sp>
        <p:nvSpPr>
          <p:cNvPr id="80" name="Text Box 1059"/>
          <p:cNvSpPr txBox="1">
            <a:spLocks noChangeArrowheads="1"/>
          </p:cNvSpPr>
          <p:nvPr/>
        </p:nvSpPr>
        <p:spPr bwMode="auto">
          <a:xfrm>
            <a:off x="6210938" y="4014351"/>
            <a:ext cx="1336964" cy="26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0800" rIns="0" bIns="1080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1600" i="0" dirty="0">
                <a:solidFill>
                  <a:schemeClr val="tx1"/>
                </a:solidFill>
              </a:rPr>
              <a:t>ω</a:t>
            </a:r>
            <a:r>
              <a:rPr lang="en-US" altLang="el-GR" sz="1600" i="0" baseline="-25000" dirty="0">
                <a:solidFill>
                  <a:schemeClr val="tx1"/>
                </a:solidFill>
              </a:rPr>
              <a:t>0</a:t>
            </a:r>
            <a:r>
              <a:rPr lang="en-US" altLang="el-GR" sz="1600" i="0" dirty="0">
                <a:solidFill>
                  <a:schemeClr val="tx1"/>
                </a:solidFill>
              </a:rPr>
              <a:t> = 500 rad/s</a:t>
            </a:r>
            <a:endParaRPr lang="el-GR" altLang="el-GR" sz="1600" i="0" dirty="0">
              <a:solidFill>
                <a:schemeClr val="tx1"/>
              </a:solidFill>
            </a:endParaRPr>
          </a:p>
        </p:txBody>
      </p:sp>
      <p:grpSp>
        <p:nvGrpSpPr>
          <p:cNvPr id="22" name="Ομάδα 21"/>
          <p:cNvGrpSpPr/>
          <p:nvPr/>
        </p:nvGrpSpPr>
        <p:grpSpPr>
          <a:xfrm>
            <a:off x="5227258" y="4346862"/>
            <a:ext cx="3245442" cy="281888"/>
            <a:chOff x="5227258" y="4346862"/>
            <a:chExt cx="3245442" cy="281888"/>
          </a:xfrm>
        </p:grpSpPr>
        <p:sp>
          <p:nvSpPr>
            <p:cNvPr id="79" name="Text Box 1059"/>
            <p:cNvSpPr txBox="1">
              <a:spLocks noChangeArrowheads="1"/>
            </p:cNvSpPr>
            <p:nvPr/>
          </p:nvSpPr>
          <p:spPr bwMode="auto">
            <a:xfrm>
              <a:off x="5227258" y="4360718"/>
              <a:ext cx="1336964" cy="268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10800" rIns="0" bIns="1080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1600" i="0" dirty="0">
                  <a:solidFill>
                    <a:schemeClr val="tx1"/>
                  </a:solidFill>
                </a:rPr>
                <a:t>ω</a:t>
              </a:r>
              <a:r>
                <a:rPr lang="el-GR" altLang="el-GR" sz="1600" i="0" baseline="-25000" dirty="0">
                  <a:solidFill>
                    <a:schemeClr val="tx1"/>
                  </a:solidFill>
                </a:rPr>
                <a:t>1</a:t>
              </a:r>
              <a:r>
                <a:rPr lang="en-US" altLang="el-GR" sz="1600" i="0" dirty="0">
                  <a:solidFill>
                    <a:schemeClr val="tx1"/>
                  </a:solidFill>
                </a:rPr>
                <a:t> = 410 rad/s</a:t>
              </a:r>
              <a:endParaRPr lang="el-GR" altLang="el-GR" sz="1600" i="0" dirty="0">
                <a:solidFill>
                  <a:schemeClr val="tx1"/>
                </a:solidFill>
              </a:endParaRPr>
            </a:p>
          </p:txBody>
        </p:sp>
        <p:sp>
          <p:nvSpPr>
            <p:cNvPr id="81" name="Text Box 1059"/>
            <p:cNvSpPr txBox="1">
              <a:spLocks noChangeArrowheads="1"/>
            </p:cNvSpPr>
            <p:nvPr/>
          </p:nvSpPr>
          <p:spPr bwMode="auto">
            <a:xfrm>
              <a:off x="7135736" y="4346862"/>
              <a:ext cx="1336964" cy="268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10800" rIns="0" bIns="1080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1600" i="0" dirty="0">
                  <a:solidFill>
                    <a:schemeClr val="tx1"/>
                  </a:solidFill>
                </a:rPr>
                <a:t>ω</a:t>
              </a:r>
              <a:r>
                <a:rPr lang="en-US" altLang="el-GR" sz="1600" i="0" baseline="-25000" dirty="0">
                  <a:solidFill>
                    <a:schemeClr val="tx1"/>
                  </a:solidFill>
                </a:rPr>
                <a:t>2</a:t>
              </a:r>
              <a:r>
                <a:rPr lang="en-US" altLang="el-GR" sz="1600" i="0" dirty="0">
                  <a:solidFill>
                    <a:schemeClr val="tx1"/>
                  </a:solidFill>
                </a:rPr>
                <a:t> = 610 rad/s</a:t>
              </a:r>
              <a:endParaRPr lang="el-GR" altLang="el-GR" sz="1600" i="0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71" grpId="0"/>
      <p:bldP spid="73" grpId="0"/>
      <p:bldP spid="74" grpId="0"/>
      <p:bldP spid="77" grpId="0"/>
      <p:bldP spid="8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466725" y="4919663"/>
            <a:ext cx="820102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buSzPct val="100000"/>
            </a:pPr>
            <a:r>
              <a:rPr lang="el-GR" altLang="el-GR" sz="3200" i="0">
                <a:solidFill>
                  <a:schemeClr val="hlink"/>
                </a:solidFill>
                <a:cs typeface="Times New Roman" pitchFamily="18" charset="0"/>
              </a:rPr>
              <a:t>Παραδείγματα Συντονισμού.</a:t>
            </a:r>
          </a:p>
        </p:txBody>
      </p:sp>
      <p:sp>
        <p:nvSpPr>
          <p:cNvPr id="3075" name="Rectangle 10"/>
          <p:cNvSpPr>
            <a:spLocks noChangeArrowheads="1"/>
          </p:cNvSpPr>
          <p:nvPr/>
        </p:nvSpPr>
        <p:spPr bwMode="auto">
          <a:xfrm>
            <a:off x="457200" y="1389800"/>
            <a:ext cx="8191500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buSzPct val="100000"/>
            </a:pPr>
            <a:r>
              <a:rPr lang="el-GR" altLang="el-GR" sz="3200" i="0">
                <a:solidFill>
                  <a:srgbClr val="FFFF00"/>
                </a:solidFill>
                <a:cs typeface="Times New Roman" pitchFamily="18" charset="0"/>
              </a:rPr>
              <a:t>ΤΑΛΑΝΤΩΣΕΙΣ ΜΕ ΔΙΕΓΕΡΣΗ</a:t>
            </a:r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466725" y="2900363"/>
            <a:ext cx="8191500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buSzPct val="100000"/>
            </a:pPr>
            <a:r>
              <a:rPr lang="el-GR" altLang="el-GR" sz="3200" i="0">
                <a:solidFill>
                  <a:srgbClr val="FF3300"/>
                </a:solidFill>
                <a:cs typeface="Times New Roman" pitchFamily="18" charset="0"/>
              </a:rPr>
              <a:t>Συντονισμός – Καμπύλη Συντονισμού.</a:t>
            </a:r>
            <a:endParaRPr lang="el-GR" altLang="el-GR" sz="3200" i="0" dirty="0">
              <a:solidFill>
                <a:srgbClr val="FF3300"/>
              </a:solidFill>
              <a:cs typeface="Times New Roman" pitchFamily="18" charset="0"/>
            </a:endParaRPr>
          </a:p>
        </p:txBody>
      </p:sp>
      <p:sp>
        <p:nvSpPr>
          <p:cNvPr id="5" name="Rectangle 11"/>
          <p:cNvSpPr>
            <a:spLocks noChangeArrowheads="1"/>
          </p:cNvSpPr>
          <p:nvPr/>
        </p:nvSpPr>
        <p:spPr bwMode="auto">
          <a:xfrm>
            <a:off x="476250" y="3551238"/>
            <a:ext cx="8191500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buSzPct val="100000"/>
            </a:pPr>
            <a:r>
              <a:rPr lang="el-GR" altLang="el-GR" sz="3200" i="0">
                <a:solidFill>
                  <a:srgbClr val="00B050"/>
                </a:solidFill>
                <a:cs typeface="Times New Roman" pitchFamily="18" charset="0"/>
              </a:rPr>
              <a:t>Ισχύς Εξαναγκασμένης Ταλάντωσης.</a:t>
            </a: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465138" y="4240213"/>
            <a:ext cx="8191500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buSzPct val="100000"/>
            </a:pPr>
            <a:r>
              <a:rPr lang="el-GR" altLang="el-GR" sz="3200" i="0">
                <a:solidFill>
                  <a:srgbClr val="FF0000"/>
                </a:solidFill>
                <a:cs typeface="Times New Roman" pitchFamily="18" charset="0"/>
              </a:rPr>
              <a:t>Συντελεστής Ποιότητας </a:t>
            </a:r>
            <a:r>
              <a:rPr lang="en-US" altLang="el-GR" sz="3200" i="0">
                <a:solidFill>
                  <a:srgbClr val="FF0000"/>
                </a:solidFill>
                <a:cs typeface="Times New Roman" pitchFamily="18" charset="0"/>
              </a:rPr>
              <a:t>Q</a:t>
            </a:r>
            <a:r>
              <a:rPr lang="el-GR" altLang="el-GR" sz="3200" i="0">
                <a:solidFill>
                  <a:srgbClr val="FF0000"/>
                </a:solidFill>
                <a:cs typeface="Times New Roman" pitchFamily="18" charset="0"/>
              </a:rPr>
              <a:t>.</a:t>
            </a: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503375" y="2219382"/>
            <a:ext cx="8191500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buSzPct val="100000"/>
            </a:pPr>
            <a:r>
              <a:rPr lang="el-GR" altLang="el-GR" sz="3200" i="0" dirty="0">
                <a:solidFill>
                  <a:srgbClr val="FF3300"/>
                </a:solidFill>
                <a:cs typeface="Times New Roman" pitchFamily="18" charset="0"/>
              </a:rPr>
              <a:t>Δυναμική της Εξαναγκασμένης Ταλάντωσης.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  <p:bldP spid="4" grpId="0" build="p" autoUpdateAnimBg="0"/>
      <p:bldP spid="5" grpId="0" build="p" autoUpdateAnimBg="0"/>
      <p:bldP spid="6" grpId="0" build="p" autoUpdateAnimBg="0"/>
      <p:bldP spid="7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690" name="Rectangle 2"/>
          <p:cNvSpPr>
            <a:spLocks noChangeArrowheads="1"/>
          </p:cNvSpPr>
          <p:nvPr/>
        </p:nvSpPr>
        <p:spPr bwMode="auto">
          <a:xfrm>
            <a:off x="990600" y="117616"/>
            <a:ext cx="7162800" cy="7064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i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ΔΥΝΑΜΙΚΗ ΤΗΣ ΕΞΑΝΑΓΚΑΣΜΕΝΗΣ ΤΑΛΑΝΤΩΣΗΣ</a:t>
            </a:r>
            <a:endParaRPr lang="en-US" i="0" dirty="0">
              <a:effectLst>
                <a:outerShdw blurRad="38100" dist="38100" dir="2700000" algn="tl">
                  <a:srgbClr val="000000"/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882692" name="Text Box 4"/>
          <p:cNvSpPr txBox="1">
            <a:spLocks noChangeArrowheads="1"/>
          </p:cNvSpPr>
          <p:nvPr/>
        </p:nvSpPr>
        <p:spPr bwMode="auto">
          <a:xfrm>
            <a:off x="3438525" y="1875556"/>
            <a:ext cx="22574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1800" i="0" dirty="0">
                <a:solidFill>
                  <a:srgbClr val="FFC000"/>
                </a:solidFill>
              </a:rPr>
              <a:t>Συνισταμένη Δύναμη: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562600" y="1892416"/>
                <a:ext cx="2242729" cy="3942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𝑭</m:t>
                      </m:r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sz="1800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𝐬𝐩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sz="1800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𝐝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sz="1800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𝐞𝐱𝐭</m:t>
                          </m:r>
                        </m:sub>
                      </m:sSub>
                    </m:oMath>
                  </m:oMathPara>
                </a14:m>
                <a:endParaRPr lang="el-GR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600" y="1892416"/>
                <a:ext cx="2242729" cy="394210"/>
              </a:xfrm>
              <a:prstGeom prst="rect">
                <a:avLst/>
              </a:prstGeom>
              <a:blipFill>
                <a:blip r:embed="rId3"/>
                <a:stretch>
                  <a:fillRect b="-615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9" name="Ομάδα 78"/>
          <p:cNvGrpSpPr/>
          <p:nvPr/>
        </p:nvGrpSpPr>
        <p:grpSpPr>
          <a:xfrm>
            <a:off x="284287" y="1844699"/>
            <a:ext cx="3122613" cy="2402384"/>
            <a:chOff x="179512" y="3140968"/>
            <a:chExt cx="3122613" cy="2402384"/>
          </a:xfrm>
        </p:grpSpPr>
        <p:sp>
          <p:nvSpPr>
            <p:cNvPr id="80" name="Text Box 1059"/>
            <p:cNvSpPr txBox="1">
              <a:spLocks noChangeArrowheads="1"/>
            </p:cNvSpPr>
            <p:nvPr/>
          </p:nvSpPr>
          <p:spPr bwMode="auto">
            <a:xfrm>
              <a:off x="2023144" y="5235575"/>
              <a:ext cx="532764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l-GR" sz="2000" b="1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itchFamily="18" charset="0"/>
                </a:rPr>
                <a:t>x </a:t>
              </a:r>
              <a:r>
                <a:rPr kumimoji="0" lang="en-US" altLang="el-GR" sz="2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itchFamily="18" charset="0"/>
                </a:rPr>
                <a:t>= 0</a:t>
              </a:r>
              <a:endParaRPr kumimoji="0" lang="el-GR" altLang="el-GR" sz="2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sp>
          <p:nvSpPr>
            <p:cNvPr id="81" name="Line 1049"/>
            <p:cNvSpPr>
              <a:spLocks noChangeShapeType="1"/>
            </p:cNvSpPr>
            <p:nvPr/>
          </p:nvSpPr>
          <p:spPr bwMode="auto">
            <a:xfrm>
              <a:off x="2246983" y="3150585"/>
              <a:ext cx="3175" cy="2052000"/>
            </a:xfrm>
            <a:prstGeom prst="line">
              <a:avLst/>
            </a:prstGeom>
            <a:noFill/>
            <a:ln w="28575">
              <a:solidFill>
                <a:srgbClr val="FAFD00"/>
              </a:solidFill>
              <a:prstDash val="sysDot"/>
              <a:round/>
              <a:headEnd type="triangle" w="med" len="lg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2400" b="1" i="1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grpSp>
          <p:nvGrpSpPr>
            <p:cNvPr id="82" name="Ομάδα 81"/>
            <p:cNvGrpSpPr/>
            <p:nvPr/>
          </p:nvGrpSpPr>
          <p:grpSpPr>
            <a:xfrm>
              <a:off x="179512" y="3140968"/>
              <a:ext cx="3122613" cy="2016000"/>
              <a:chOff x="179512" y="3140968"/>
              <a:chExt cx="3122613" cy="2016000"/>
            </a:xfrm>
          </p:grpSpPr>
          <p:sp>
            <p:nvSpPr>
              <p:cNvPr id="101" name="Line 1085"/>
              <p:cNvSpPr>
                <a:spLocks noChangeShapeType="1"/>
              </p:cNvSpPr>
              <p:nvPr/>
            </p:nvSpPr>
            <p:spPr bwMode="auto">
              <a:xfrm>
                <a:off x="179512" y="3996631"/>
                <a:ext cx="3122613" cy="0"/>
              </a:xfrm>
              <a:prstGeom prst="line">
                <a:avLst/>
              </a:prstGeom>
              <a:noFill/>
              <a:ln w="38100">
                <a:solidFill>
                  <a:srgbClr val="FAFD00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l-GR" sz="2400" b="1" i="1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03" name="Rectangle 1072"/>
              <p:cNvSpPr>
                <a:spLocks noChangeArrowheads="1"/>
              </p:cNvSpPr>
              <p:nvPr/>
            </p:nvSpPr>
            <p:spPr bwMode="auto">
              <a:xfrm>
                <a:off x="179512" y="3140968"/>
                <a:ext cx="190500" cy="2016000"/>
              </a:xfrm>
              <a:prstGeom prst="rect">
                <a:avLst/>
              </a:prstGeom>
              <a:solidFill>
                <a:srgbClr val="FAFD00"/>
              </a:solidFill>
              <a:ln w="12700">
                <a:solidFill>
                  <a:srgbClr val="FAFD00"/>
                </a:solidFill>
                <a:miter lim="800000"/>
                <a:headEnd/>
                <a:tailEnd/>
              </a:ln>
            </p:spPr>
            <p:txBody>
              <a:bodyPr wrap="none" lIns="0" rIns="0" anchor="ctr"/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l-GR" altLang="el-GR" sz="2400" b="1" i="1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</p:grpSp>
        <p:grpSp>
          <p:nvGrpSpPr>
            <p:cNvPr id="83" name="Ομάδα 17"/>
            <p:cNvGrpSpPr>
              <a:grpSpLocks/>
            </p:cNvGrpSpPr>
            <p:nvPr/>
          </p:nvGrpSpPr>
          <p:grpSpPr bwMode="auto">
            <a:xfrm>
              <a:off x="323528" y="3396528"/>
              <a:ext cx="2209800" cy="576262"/>
              <a:chOff x="549025" y="3360738"/>
              <a:chExt cx="2210110" cy="576000"/>
            </a:xfrm>
          </p:grpSpPr>
          <p:grpSp>
            <p:nvGrpSpPr>
              <p:cNvPr id="84" name="Group 27"/>
              <p:cNvGrpSpPr>
                <a:grpSpLocks/>
              </p:cNvGrpSpPr>
              <p:nvPr/>
            </p:nvGrpSpPr>
            <p:grpSpPr bwMode="auto">
              <a:xfrm rot="5400000">
                <a:off x="1107666" y="2866752"/>
                <a:ext cx="430717" cy="1548000"/>
                <a:chOff x="1360" y="12983"/>
                <a:chExt cx="398" cy="850"/>
              </a:xfrm>
            </p:grpSpPr>
            <p:grpSp>
              <p:nvGrpSpPr>
                <p:cNvPr id="88" name="Group 28"/>
                <p:cNvGrpSpPr>
                  <a:grpSpLocks/>
                </p:cNvGrpSpPr>
                <p:nvPr/>
              </p:nvGrpSpPr>
              <p:grpSpPr bwMode="auto">
                <a:xfrm>
                  <a:off x="1360" y="12983"/>
                  <a:ext cx="398" cy="442"/>
                  <a:chOff x="2256" y="6288"/>
                  <a:chExt cx="958" cy="1238"/>
                </a:xfrm>
              </p:grpSpPr>
              <p:sp>
                <p:nvSpPr>
                  <p:cNvPr id="95" name="Arc 29"/>
                  <p:cNvSpPr>
                    <a:spLocks/>
                  </p:cNvSpPr>
                  <p:nvPr/>
                </p:nvSpPr>
                <p:spPr bwMode="auto">
                  <a:xfrm>
                    <a:off x="2256" y="6288"/>
                    <a:ext cx="937" cy="327"/>
                  </a:xfrm>
                  <a:custGeom>
                    <a:avLst/>
                    <a:gdLst>
                      <a:gd name="T0" fmla="*/ 23 w 37467"/>
                      <a:gd name="T1" fmla="*/ 2 h 43200"/>
                      <a:gd name="T2" fmla="*/ 21 w 37467"/>
                      <a:gd name="T3" fmla="*/ 0 h 43200"/>
                      <a:gd name="T4" fmla="*/ 14 w 37467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467" h="43200" fill="none" extrusionOk="0">
                        <a:moveTo>
                          <a:pt x="37466" y="36255"/>
                        </a:moveTo>
                        <a:cubicBezTo>
                          <a:pt x="33378" y="40682"/>
                          <a:pt x="27626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6187" y="-1"/>
                          <a:pt x="30655" y="1460"/>
                          <a:pt x="34357" y="4170"/>
                        </a:cubicBezTo>
                      </a:path>
                      <a:path w="37467" h="43200" stroke="0" extrusionOk="0">
                        <a:moveTo>
                          <a:pt x="37466" y="36255"/>
                        </a:moveTo>
                        <a:cubicBezTo>
                          <a:pt x="33378" y="40682"/>
                          <a:pt x="27626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6187" y="-1"/>
                          <a:pt x="30655" y="1460"/>
                          <a:pt x="34357" y="4170"/>
                        </a:cubicBezTo>
                        <a:lnTo>
                          <a:pt x="21600" y="21600"/>
                        </a:lnTo>
                        <a:lnTo>
                          <a:pt x="37466" y="36255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6" name="Arc 30"/>
                  <p:cNvSpPr>
                    <a:spLocks/>
                  </p:cNvSpPr>
                  <p:nvPr/>
                </p:nvSpPr>
                <p:spPr bwMode="auto">
                  <a:xfrm>
                    <a:off x="2258" y="6515"/>
                    <a:ext cx="934" cy="327"/>
                  </a:xfrm>
                  <a:custGeom>
                    <a:avLst/>
                    <a:gdLst>
                      <a:gd name="T0" fmla="*/ 23 w 37381"/>
                      <a:gd name="T1" fmla="*/ 2 h 43200"/>
                      <a:gd name="T2" fmla="*/ 23 w 37381"/>
                      <a:gd name="T3" fmla="*/ 0 h 43200"/>
                      <a:gd name="T4" fmla="*/ 13 w 37381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381" h="43200" fill="none" extrusionOk="0">
                        <a:moveTo>
                          <a:pt x="36983" y="36763"/>
                        </a:moveTo>
                        <a:cubicBezTo>
                          <a:pt x="32923" y="40881"/>
                          <a:pt x="27382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582" y="-1"/>
                          <a:pt x="33296" y="2480"/>
                          <a:pt x="37381" y="6851"/>
                        </a:cubicBezTo>
                      </a:path>
                      <a:path w="37381" h="43200" stroke="0" extrusionOk="0">
                        <a:moveTo>
                          <a:pt x="36983" y="36763"/>
                        </a:moveTo>
                        <a:cubicBezTo>
                          <a:pt x="32923" y="40881"/>
                          <a:pt x="27382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582" y="-1"/>
                          <a:pt x="33296" y="2480"/>
                          <a:pt x="37381" y="6851"/>
                        </a:cubicBezTo>
                        <a:lnTo>
                          <a:pt x="21600" y="21600"/>
                        </a:lnTo>
                        <a:lnTo>
                          <a:pt x="36983" y="36763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7" name="Arc 31"/>
                  <p:cNvSpPr>
                    <a:spLocks/>
                  </p:cNvSpPr>
                  <p:nvPr/>
                </p:nvSpPr>
                <p:spPr bwMode="auto">
                  <a:xfrm>
                    <a:off x="2258" y="7199"/>
                    <a:ext cx="941" cy="327"/>
                  </a:xfrm>
                  <a:custGeom>
                    <a:avLst/>
                    <a:gdLst>
                      <a:gd name="T0" fmla="*/ 23 w 37664"/>
                      <a:gd name="T1" fmla="*/ 2 h 43200"/>
                      <a:gd name="T2" fmla="*/ 24 w 37664"/>
                      <a:gd name="T3" fmla="*/ 0 h 43200"/>
                      <a:gd name="T4" fmla="*/ 13 w 37664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664" h="43200" fill="none" extrusionOk="0">
                        <a:moveTo>
                          <a:pt x="37100" y="36642"/>
                        </a:moveTo>
                        <a:cubicBezTo>
                          <a:pt x="33032" y="40834"/>
                          <a:pt x="2744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727" y="-1"/>
                          <a:pt x="33567" y="2602"/>
                          <a:pt x="37663" y="7160"/>
                        </a:cubicBezTo>
                      </a:path>
                      <a:path w="37664" h="43200" stroke="0" extrusionOk="0">
                        <a:moveTo>
                          <a:pt x="37100" y="36642"/>
                        </a:moveTo>
                        <a:cubicBezTo>
                          <a:pt x="33032" y="40834"/>
                          <a:pt x="2744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727" y="-1"/>
                          <a:pt x="33567" y="2602"/>
                          <a:pt x="37663" y="7160"/>
                        </a:cubicBezTo>
                        <a:lnTo>
                          <a:pt x="21600" y="21600"/>
                        </a:lnTo>
                        <a:lnTo>
                          <a:pt x="37100" y="36642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8" name="Arc 32"/>
                  <p:cNvSpPr>
                    <a:spLocks/>
                  </p:cNvSpPr>
                  <p:nvPr/>
                </p:nvSpPr>
                <p:spPr bwMode="auto">
                  <a:xfrm>
                    <a:off x="2258" y="6743"/>
                    <a:ext cx="950" cy="327"/>
                  </a:xfrm>
                  <a:custGeom>
                    <a:avLst/>
                    <a:gdLst>
                      <a:gd name="T0" fmla="*/ 24 w 38026"/>
                      <a:gd name="T1" fmla="*/ 2 h 43200"/>
                      <a:gd name="T2" fmla="*/ 23 w 38026"/>
                      <a:gd name="T3" fmla="*/ 0 h 43200"/>
                      <a:gd name="T4" fmla="*/ 13 w 38026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8026" h="43200" fill="none" extrusionOk="0">
                        <a:moveTo>
                          <a:pt x="38026" y="35626"/>
                        </a:moveTo>
                        <a:cubicBezTo>
                          <a:pt x="33922" y="40432"/>
                          <a:pt x="27919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191" y="-1"/>
                          <a:pt x="32565" y="2168"/>
                          <a:pt x="36591" y="6049"/>
                        </a:cubicBezTo>
                      </a:path>
                      <a:path w="38026" h="43200" stroke="0" extrusionOk="0">
                        <a:moveTo>
                          <a:pt x="38026" y="35626"/>
                        </a:moveTo>
                        <a:cubicBezTo>
                          <a:pt x="33922" y="40432"/>
                          <a:pt x="27919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191" y="-1"/>
                          <a:pt x="32565" y="2168"/>
                          <a:pt x="36591" y="6049"/>
                        </a:cubicBezTo>
                        <a:lnTo>
                          <a:pt x="21600" y="21600"/>
                        </a:lnTo>
                        <a:lnTo>
                          <a:pt x="38026" y="35626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9" name="Arc 33"/>
                  <p:cNvSpPr>
                    <a:spLocks/>
                  </p:cNvSpPr>
                  <p:nvPr/>
                </p:nvSpPr>
                <p:spPr bwMode="auto">
                  <a:xfrm>
                    <a:off x="2259" y="6972"/>
                    <a:ext cx="955" cy="327"/>
                  </a:xfrm>
                  <a:custGeom>
                    <a:avLst/>
                    <a:gdLst>
                      <a:gd name="T0" fmla="*/ 23 w 38229"/>
                      <a:gd name="T1" fmla="*/ 2 h 43200"/>
                      <a:gd name="T2" fmla="*/ 24 w 38229"/>
                      <a:gd name="T3" fmla="*/ 0 h 43200"/>
                      <a:gd name="T4" fmla="*/ 13 w 38229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8229" h="43200" fill="none" extrusionOk="0">
                        <a:moveTo>
                          <a:pt x="37178" y="36561"/>
                        </a:moveTo>
                        <a:cubicBezTo>
                          <a:pt x="33105" y="40802"/>
                          <a:pt x="2748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8029" y="-1"/>
                          <a:pt x="34125" y="2864"/>
                          <a:pt x="38228" y="7814"/>
                        </a:cubicBezTo>
                      </a:path>
                      <a:path w="38229" h="43200" stroke="0" extrusionOk="0">
                        <a:moveTo>
                          <a:pt x="37178" y="36561"/>
                        </a:moveTo>
                        <a:cubicBezTo>
                          <a:pt x="33105" y="40802"/>
                          <a:pt x="2748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8029" y="-1"/>
                          <a:pt x="34125" y="2864"/>
                          <a:pt x="38228" y="7814"/>
                        </a:cubicBezTo>
                        <a:lnTo>
                          <a:pt x="21600" y="21600"/>
                        </a:lnTo>
                        <a:lnTo>
                          <a:pt x="37178" y="36561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89" name="Group 34"/>
                <p:cNvGrpSpPr>
                  <a:grpSpLocks/>
                </p:cNvGrpSpPr>
                <p:nvPr/>
              </p:nvGrpSpPr>
              <p:grpSpPr bwMode="auto">
                <a:xfrm>
                  <a:off x="1360" y="13391"/>
                  <a:ext cx="398" cy="442"/>
                  <a:chOff x="2256" y="6288"/>
                  <a:chExt cx="958" cy="1238"/>
                </a:xfrm>
              </p:grpSpPr>
              <p:sp>
                <p:nvSpPr>
                  <p:cNvPr id="90" name="Arc 35"/>
                  <p:cNvSpPr>
                    <a:spLocks/>
                  </p:cNvSpPr>
                  <p:nvPr/>
                </p:nvSpPr>
                <p:spPr bwMode="auto">
                  <a:xfrm>
                    <a:off x="2256" y="6288"/>
                    <a:ext cx="937" cy="327"/>
                  </a:xfrm>
                  <a:custGeom>
                    <a:avLst/>
                    <a:gdLst>
                      <a:gd name="T0" fmla="*/ 23 w 37467"/>
                      <a:gd name="T1" fmla="*/ 2 h 43200"/>
                      <a:gd name="T2" fmla="*/ 21 w 37467"/>
                      <a:gd name="T3" fmla="*/ 0 h 43200"/>
                      <a:gd name="T4" fmla="*/ 14 w 37467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467" h="43200" fill="none" extrusionOk="0">
                        <a:moveTo>
                          <a:pt x="37466" y="36255"/>
                        </a:moveTo>
                        <a:cubicBezTo>
                          <a:pt x="33378" y="40682"/>
                          <a:pt x="27626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6187" y="-1"/>
                          <a:pt x="30655" y="1460"/>
                          <a:pt x="34357" y="4170"/>
                        </a:cubicBezTo>
                      </a:path>
                      <a:path w="37467" h="43200" stroke="0" extrusionOk="0">
                        <a:moveTo>
                          <a:pt x="37466" y="36255"/>
                        </a:moveTo>
                        <a:cubicBezTo>
                          <a:pt x="33378" y="40682"/>
                          <a:pt x="27626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6187" y="-1"/>
                          <a:pt x="30655" y="1460"/>
                          <a:pt x="34357" y="4170"/>
                        </a:cubicBezTo>
                        <a:lnTo>
                          <a:pt x="21600" y="21600"/>
                        </a:lnTo>
                        <a:lnTo>
                          <a:pt x="37466" y="36255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1" name="Arc 36"/>
                  <p:cNvSpPr>
                    <a:spLocks/>
                  </p:cNvSpPr>
                  <p:nvPr/>
                </p:nvSpPr>
                <p:spPr bwMode="auto">
                  <a:xfrm>
                    <a:off x="2258" y="6515"/>
                    <a:ext cx="934" cy="327"/>
                  </a:xfrm>
                  <a:custGeom>
                    <a:avLst/>
                    <a:gdLst>
                      <a:gd name="T0" fmla="*/ 23 w 37381"/>
                      <a:gd name="T1" fmla="*/ 2 h 43200"/>
                      <a:gd name="T2" fmla="*/ 23 w 37381"/>
                      <a:gd name="T3" fmla="*/ 0 h 43200"/>
                      <a:gd name="T4" fmla="*/ 13 w 37381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381" h="43200" fill="none" extrusionOk="0">
                        <a:moveTo>
                          <a:pt x="36983" y="36763"/>
                        </a:moveTo>
                        <a:cubicBezTo>
                          <a:pt x="32923" y="40881"/>
                          <a:pt x="27382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582" y="-1"/>
                          <a:pt x="33296" y="2480"/>
                          <a:pt x="37381" y="6851"/>
                        </a:cubicBezTo>
                      </a:path>
                      <a:path w="37381" h="43200" stroke="0" extrusionOk="0">
                        <a:moveTo>
                          <a:pt x="36983" y="36763"/>
                        </a:moveTo>
                        <a:cubicBezTo>
                          <a:pt x="32923" y="40881"/>
                          <a:pt x="27382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582" y="-1"/>
                          <a:pt x="33296" y="2480"/>
                          <a:pt x="37381" y="6851"/>
                        </a:cubicBezTo>
                        <a:lnTo>
                          <a:pt x="21600" y="21600"/>
                        </a:lnTo>
                        <a:lnTo>
                          <a:pt x="36983" y="36763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2" name="Arc 37"/>
                  <p:cNvSpPr>
                    <a:spLocks/>
                  </p:cNvSpPr>
                  <p:nvPr/>
                </p:nvSpPr>
                <p:spPr bwMode="auto">
                  <a:xfrm>
                    <a:off x="2258" y="7199"/>
                    <a:ext cx="941" cy="327"/>
                  </a:xfrm>
                  <a:custGeom>
                    <a:avLst/>
                    <a:gdLst>
                      <a:gd name="T0" fmla="*/ 23 w 37664"/>
                      <a:gd name="T1" fmla="*/ 2 h 43200"/>
                      <a:gd name="T2" fmla="*/ 24 w 37664"/>
                      <a:gd name="T3" fmla="*/ 0 h 43200"/>
                      <a:gd name="T4" fmla="*/ 13 w 37664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664" h="43200" fill="none" extrusionOk="0">
                        <a:moveTo>
                          <a:pt x="37100" y="36642"/>
                        </a:moveTo>
                        <a:cubicBezTo>
                          <a:pt x="33032" y="40834"/>
                          <a:pt x="2744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727" y="-1"/>
                          <a:pt x="33567" y="2602"/>
                          <a:pt x="37663" y="7160"/>
                        </a:cubicBezTo>
                      </a:path>
                      <a:path w="37664" h="43200" stroke="0" extrusionOk="0">
                        <a:moveTo>
                          <a:pt x="37100" y="36642"/>
                        </a:moveTo>
                        <a:cubicBezTo>
                          <a:pt x="33032" y="40834"/>
                          <a:pt x="2744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727" y="-1"/>
                          <a:pt x="33567" y="2602"/>
                          <a:pt x="37663" y="7160"/>
                        </a:cubicBezTo>
                        <a:lnTo>
                          <a:pt x="21600" y="21600"/>
                        </a:lnTo>
                        <a:lnTo>
                          <a:pt x="37100" y="36642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3" name="Arc 38"/>
                  <p:cNvSpPr>
                    <a:spLocks/>
                  </p:cNvSpPr>
                  <p:nvPr/>
                </p:nvSpPr>
                <p:spPr bwMode="auto">
                  <a:xfrm>
                    <a:off x="2258" y="6743"/>
                    <a:ext cx="950" cy="327"/>
                  </a:xfrm>
                  <a:custGeom>
                    <a:avLst/>
                    <a:gdLst>
                      <a:gd name="T0" fmla="*/ 24 w 38026"/>
                      <a:gd name="T1" fmla="*/ 2 h 43200"/>
                      <a:gd name="T2" fmla="*/ 23 w 38026"/>
                      <a:gd name="T3" fmla="*/ 0 h 43200"/>
                      <a:gd name="T4" fmla="*/ 13 w 38026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8026" h="43200" fill="none" extrusionOk="0">
                        <a:moveTo>
                          <a:pt x="38026" y="35626"/>
                        </a:moveTo>
                        <a:cubicBezTo>
                          <a:pt x="33922" y="40432"/>
                          <a:pt x="27919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191" y="-1"/>
                          <a:pt x="32565" y="2168"/>
                          <a:pt x="36591" y="6049"/>
                        </a:cubicBezTo>
                      </a:path>
                      <a:path w="38026" h="43200" stroke="0" extrusionOk="0">
                        <a:moveTo>
                          <a:pt x="38026" y="35626"/>
                        </a:moveTo>
                        <a:cubicBezTo>
                          <a:pt x="33922" y="40432"/>
                          <a:pt x="27919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191" y="-1"/>
                          <a:pt x="32565" y="2168"/>
                          <a:pt x="36591" y="6049"/>
                        </a:cubicBezTo>
                        <a:lnTo>
                          <a:pt x="21600" y="21600"/>
                        </a:lnTo>
                        <a:lnTo>
                          <a:pt x="38026" y="35626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4" name="Arc 39"/>
                  <p:cNvSpPr>
                    <a:spLocks/>
                  </p:cNvSpPr>
                  <p:nvPr/>
                </p:nvSpPr>
                <p:spPr bwMode="auto">
                  <a:xfrm>
                    <a:off x="2259" y="6972"/>
                    <a:ext cx="955" cy="327"/>
                  </a:xfrm>
                  <a:custGeom>
                    <a:avLst/>
                    <a:gdLst>
                      <a:gd name="T0" fmla="*/ 23 w 38229"/>
                      <a:gd name="T1" fmla="*/ 2 h 43200"/>
                      <a:gd name="T2" fmla="*/ 24 w 38229"/>
                      <a:gd name="T3" fmla="*/ 0 h 43200"/>
                      <a:gd name="T4" fmla="*/ 13 w 38229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8229" h="43200" fill="none" extrusionOk="0">
                        <a:moveTo>
                          <a:pt x="37178" y="36561"/>
                        </a:moveTo>
                        <a:cubicBezTo>
                          <a:pt x="33105" y="40802"/>
                          <a:pt x="2748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8029" y="-1"/>
                          <a:pt x="34125" y="2864"/>
                          <a:pt x="38228" y="7814"/>
                        </a:cubicBezTo>
                      </a:path>
                      <a:path w="38229" h="43200" stroke="0" extrusionOk="0">
                        <a:moveTo>
                          <a:pt x="37178" y="36561"/>
                        </a:moveTo>
                        <a:cubicBezTo>
                          <a:pt x="33105" y="40802"/>
                          <a:pt x="2748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8029" y="-1"/>
                          <a:pt x="34125" y="2864"/>
                          <a:pt x="38228" y="7814"/>
                        </a:cubicBezTo>
                        <a:lnTo>
                          <a:pt x="21600" y="21600"/>
                        </a:lnTo>
                        <a:lnTo>
                          <a:pt x="37178" y="36561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85" name="Ομάδα 16"/>
              <p:cNvGrpSpPr>
                <a:grpSpLocks/>
              </p:cNvGrpSpPr>
              <p:nvPr/>
            </p:nvGrpSpPr>
            <p:grpSpPr bwMode="auto">
              <a:xfrm>
                <a:off x="2087405" y="3360738"/>
                <a:ext cx="671730" cy="576000"/>
                <a:chOff x="2063655" y="3360738"/>
                <a:chExt cx="671730" cy="576000"/>
              </a:xfrm>
            </p:grpSpPr>
            <p:cxnSp>
              <p:nvCxnSpPr>
                <p:cNvPr id="86" name="AutoShape 5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2153508" y="3551574"/>
                  <a:ext cx="0" cy="179705"/>
                </a:xfrm>
                <a:prstGeom prst="straightConnector1">
                  <a:avLst/>
                </a:prstGeom>
                <a:noFill/>
                <a:ln w="76200">
                  <a:solidFill>
                    <a:srgbClr val="FFC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87" name="Oval 7"/>
                <p:cNvSpPr>
                  <a:spLocks noChangeArrowheads="1"/>
                </p:cNvSpPr>
                <p:nvPr/>
              </p:nvSpPr>
              <p:spPr bwMode="auto">
                <a:xfrm>
                  <a:off x="2159385" y="3360738"/>
                  <a:ext cx="576000" cy="5760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solidFill>
                    <a:srgbClr val="FFC000"/>
                  </a:solidFill>
                  <a:round/>
                  <a:headEnd/>
                  <a:tailEnd/>
                </a:ln>
              </p:spPr>
              <p:txBody>
                <a:bodyPr upright="1"/>
                <a:lstStyle/>
                <a:p>
                  <a:pPr>
                    <a:defRPr/>
                  </a:pPr>
                  <a:endParaRPr lang="el-GR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139" name="Line 1084"/>
          <p:cNvSpPr>
            <a:spLocks noChangeShapeType="1"/>
          </p:cNvSpPr>
          <p:nvPr/>
        </p:nvSpPr>
        <p:spPr bwMode="auto">
          <a:xfrm>
            <a:off x="293812" y="3833837"/>
            <a:ext cx="3122613" cy="0"/>
          </a:xfrm>
          <a:prstGeom prst="line">
            <a:avLst/>
          </a:prstGeom>
          <a:noFill/>
          <a:ln w="38100">
            <a:solidFill>
              <a:srgbClr val="FAFD00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l-GR" sz="2400" b="1" i="1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grpSp>
        <p:nvGrpSpPr>
          <p:cNvPr id="882709" name="Ομάδα 882708"/>
          <p:cNvGrpSpPr/>
          <p:nvPr/>
        </p:nvGrpSpPr>
        <p:grpSpPr>
          <a:xfrm>
            <a:off x="417545" y="923056"/>
            <a:ext cx="8193055" cy="3324027"/>
            <a:chOff x="417545" y="1276350"/>
            <a:chExt cx="8193055" cy="3324027"/>
          </a:xfrm>
        </p:grpSpPr>
        <p:sp>
          <p:nvSpPr>
            <p:cNvPr id="882691" name="Text Box 3"/>
            <p:cNvSpPr txBox="1">
              <a:spLocks noChangeArrowheads="1"/>
            </p:cNvSpPr>
            <p:nvPr/>
          </p:nvSpPr>
          <p:spPr bwMode="auto">
            <a:xfrm>
              <a:off x="495300" y="1276350"/>
              <a:ext cx="81153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2000" i="0" dirty="0">
                  <a:solidFill>
                    <a:srgbClr val="FFC000"/>
                  </a:solidFill>
                </a:rPr>
                <a:t>	Πάνω στη μάζα που ταλαντώνεται δρα και μια περιοδική δύναμη, πέρα από τη δύναμη της απόσβεσης και τη δύναμη επαναφοράς.</a:t>
              </a:r>
            </a:p>
          </p:txBody>
        </p:sp>
        <p:grpSp>
          <p:nvGrpSpPr>
            <p:cNvPr id="882708" name="Ομάδα 882707"/>
            <p:cNvGrpSpPr/>
            <p:nvPr/>
          </p:nvGrpSpPr>
          <p:grpSpPr>
            <a:xfrm>
              <a:off x="417545" y="2245710"/>
              <a:ext cx="2938463" cy="2354667"/>
              <a:chOff x="417545" y="2245710"/>
              <a:chExt cx="2938463" cy="2354667"/>
            </a:xfrm>
          </p:grpSpPr>
          <p:sp>
            <p:nvSpPr>
              <p:cNvPr id="144" name="Line 1130"/>
              <p:cNvSpPr>
                <a:spLocks noChangeShapeType="1"/>
              </p:cNvSpPr>
              <p:nvPr/>
            </p:nvSpPr>
            <p:spPr bwMode="auto">
              <a:xfrm flipH="1">
                <a:off x="2535288" y="3378604"/>
                <a:ext cx="539750" cy="0"/>
              </a:xfrm>
              <a:prstGeom prst="line">
                <a:avLst/>
              </a:prstGeom>
              <a:noFill/>
              <a:ln w="50800">
                <a:solidFill>
                  <a:srgbClr val="FFC000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l-GR" sz="2400" b="1" i="1" u="none" strike="noStrike" kern="0" cap="none" spc="0" normalizeH="0" baseline="0" noProof="0">
                  <a:ln>
                    <a:noFill/>
                  </a:ln>
                  <a:solidFill>
                    <a:srgbClr val="FAFD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46" name="TextBox 145"/>
              <p:cNvSpPr txBox="1"/>
              <p:nvPr/>
            </p:nvSpPr>
            <p:spPr>
              <a:xfrm>
                <a:off x="2681875" y="2957445"/>
                <a:ext cx="34496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400" b="1" dirty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</a:t>
                </a:r>
              </a:p>
            </p:txBody>
          </p:sp>
          <p:grpSp>
            <p:nvGrpSpPr>
              <p:cNvPr id="882689" name="Ομάδα 882688"/>
              <p:cNvGrpSpPr/>
              <p:nvPr/>
            </p:nvGrpSpPr>
            <p:grpSpPr>
              <a:xfrm>
                <a:off x="417545" y="2245710"/>
                <a:ext cx="2938463" cy="2354667"/>
                <a:chOff x="417545" y="2245710"/>
                <a:chExt cx="2938463" cy="2354667"/>
              </a:xfrm>
            </p:grpSpPr>
            <p:grpSp>
              <p:nvGrpSpPr>
                <p:cNvPr id="106" name="Ομάδα 19"/>
                <p:cNvGrpSpPr>
                  <a:grpSpLocks/>
                </p:cNvGrpSpPr>
                <p:nvPr/>
              </p:nvGrpSpPr>
              <p:grpSpPr bwMode="auto">
                <a:xfrm>
                  <a:off x="417545" y="3589862"/>
                  <a:ext cx="2808288" cy="574675"/>
                  <a:chOff x="622885" y="5852454"/>
                  <a:chExt cx="2807980" cy="576000"/>
                </a:xfrm>
              </p:grpSpPr>
              <p:grpSp>
                <p:nvGrpSpPr>
                  <p:cNvPr id="107" name="Ομάδα 94"/>
                  <p:cNvGrpSpPr>
                    <a:grpSpLocks/>
                  </p:cNvGrpSpPr>
                  <p:nvPr/>
                </p:nvGrpSpPr>
                <p:grpSpPr bwMode="auto">
                  <a:xfrm>
                    <a:off x="2759135" y="5852454"/>
                    <a:ext cx="671730" cy="576000"/>
                    <a:chOff x="2063655" y="3360738"/>
                    <a:chExt cx="671730" cy="576000"/>
                  </a:xfrm>
                </p:grpSpPr>
                <p:cxnSp>
                  <p:nvCxnSpPr>
                    <p:cNvPr id="121" name="AutoShape 5"/>
                    <p:cNvCxnSpPr>
                      <a:cxnSpLocks noChangeShapeType="1"/>
                    </p:cNvCxnSpPr>
                    <p:nvPr/>
                  </p:nvCxnSpPr>
                  <p:spPr bwMode="auto">
                    <a:xfrm rot="5400000">
                      <a:off x="2153508" y="3551574"/>
                      <a:ext cx="0" cy="179705"/>
                    </a:xfrm>
                    <a:prstGeom prst="straightConnector1">
                      <a:avLst/>
                    </a:prstGeom>
                    <a:noFill/>
                    <a:ln w="76200">
                      <a:solidFill>
                        <a:srgbClr val="FFC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sp>
                  <p:nvSpPr>
                    <p:cNvPr id="122" name="Oval 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159385" y="3360738"/>
                      <a:ext cx="576000" cy="576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rgbClr val="FFC000">
                            <a:shade val="30000"/>
                            <a:satMod val="115000"/>
                          </a:srgbClr>
                        </a:gs>
                        <a:gs pos="50000">
                          <a:srgbClr val="FFC000">
                            <a:shade val="67500"/>
                            <a:satMod val="115000"/>
                          </a:srgbClr>
                        </a:gs>
                        <a:gs pos="100000">
                          <a:srgbClr val="FFC000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>
                      <a:solidFill>
                        <a:srgbClr val="FFC000"/>
                      </a:solidFill>
                      <a:round/>
                      <a:headEnd/>
                      <a:tailEnd/>
                    </a:ln>
                  </p:spPr>
                  <p:txBody>
                    <a:bodyPr upright="1"/>
                    <a:lstStyle/>
                    <a:p>
                      <a:pPr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/>
                      </a:pPr>
                      <a:endParaRPr lang="el-GR" sz="2400" b="1" i="1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108" name="Group 27"/>
                  <p:cNvGrpSpPr>
                    <a:grpSpLocks/>
                  </p:cNvGrpSpPr>
                  <p:nvPr/>
                </p:nvGrpSpPr>
                <p:grpSpPr bwMode="auto">
                  <a:xfrm rot="5400000">
                    <a:off x="1487526" y="5067083"/>
                    <a:ext cx="430717" cy="2160000"/>
                    <a:chOff x="1360" y="12983"/>
                    <a:chExt cx="398" cy="850"/>
                  </a:xfrm>
                </p:grpSpPr>
                <p:grpSp>
                  <p:nvGrpSpPr>
                    <p:cNvPr id="109" name="Group 2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360" y="12983"/>
                      <a:ext cx="398" cy="442"/>
                      <a:chOff x="2256" y="6288"/>
                      <a:chExt cx="958" cy="1238"/>
                    </a:xfrm>
                  </p:grpSpPr>
                  <p:sp>
                    <p:nvSpPr>
                      <p:cNvPr id="116" name="Arc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56" y="6288"/>
                        <a:ext cx="937" cy="327"/>
                      </a:xfrm>
                      <a:custGeom>
                        <a:avLst/>
                        <a:gdLst>
                          <a:gd name="T0" fmla="*/ 23 w 37467"/>
                          <a:gd name="T1" fmla="*/ 2 h 43200"/>
                          <a:gd name="T2" fmla="*/ 21 w 37467"/>
                          <a:gd name="T3" fmla="*/ 0 h 43200"/>
                          <a:gd name="T4" fmla="*/ 14 w 37467"/>
                          <a:gd name="T5" fmla="*/ 1 h 43200"/>
                          <a:gd name="T6" fmla="*/ 0 60000 65536"/>
                          <a:gd name="T7" fmla="*/ 0 60000 65536"/>
                          <a:gd name="T8" fmla="*/ 0 60000 655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0" t="0" r="r" b="b"/>
                        <a:pathLst>
                          <a:path w="37467" h="43200" fill="none" extrusionOk="0">
                            <a:moveTo>
                              <a:pt x="37466" y="36255"/>
                            </a:moveTo>
                            <a:cubicBezTo>
                              <a:pt x="33378" y="40682"/>
                              <a:pt x="27626" y="43199"/>
                              <a:pt x="21600" y="43200"/>
                            </a:cubicBezTo>
                            <a:cubicBezTo>
                              <a:pt x="9670" y="43200"/>
                              <a:pt x="0" y="33529"/>
                              <a:pt x="0" y="21600"/>
                            </a:cubicBezTo>
                            <a:cubicBezTo>
                              <a:pt x="0" y="9670"/>
                              <a:pt x="9670" y="0"/>
                              <a:pt x="21600" y="0"/>
                            </a:cubicBezTo>
                            <a:cubicBezTo>
                              <a:pt x="26187" y="-1"/>
                              <a:pt x="30655" y="1460"/>
                              <a:pt x="34357" y="4170"/>
                            </a:cubicBezTo>
                          </a:path>
                          <a:path w="37467" h="43200" stroke="0" extrusionOk="0">
                            <a:moveTo>
                              <a:pt x="37466" y="36255"/>
                            </a:moveTo>
                            <a:cubicBezTo>
                              <a:pt x="33378" y="40682"/>
                              <a:pt x="27626" y="43199"/>
                              <a:pt x="21600" y="43200"/>
                            </a:cubicBezTo>
                            <a:cubicBezTo>
                              <a:pt x="9670" y="43200"/>
                              <a:pt x="0" y="33529"/>
                              <a:pt x="0" y="21600"/>
                            </a:cubicBezTo>
                            <a:cubicBezTo>
                              <a:pt x="0" y="9670"/>
                              <a:pt x="9670" y="0"/>
                              <a:pt x="21600" y="0"/>
                            </a:cubicBezTo>
                            <a:cubicBezTo>
                              <a:pt x="26187" y="-1"/>
                              <a:pt x="30655" y="1460"/>
                              <a:pt x="34357" y="4170"/>
                            </a:cubicBezTo>
                            <a:lnTo>
                              <a:pt x="21600" y="21600"/>
                            </a:lnTo>
                            <a:lnTo>
                              <a:pt x="37466" y="36255"/>
                            </a:lnTo>
                            <a:close/>
                          </a:path>
                        </a:pathLst>
                      </a:custGeom>
                      <a:noFill/>
                      <a:ln w="28575">
                        <a:solidFill>
                          <a:srgbClr val="FFFF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pPr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</a:pPr>
                        <a:endParaRPr lang="el-GR" sz="2400" b="1" i="1">
                          <a:solidFill>
                            <a:schemeClr val="tx1"/>
                          </a:solidFill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117" name="Arc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58" y="6515"/>
                        <a:ext cx="934" cy="327"/>
                      </a:xfrm>
                      <a:custGeom>
                        <a:avLst/>
                        <a:gdLst>
                          <a:gd name="T0" fmla="*/ 23 w 37381"/>
                          <a:gd name="T1" fmla="*/ 2 h 43200"/>
                          <a:gd name="T2" fmla="*/ 23 w 37381"/>
                          <a:gd name="T3" fmla="*/ 0 h 43200"/>
                          <a:gd name="T4" fmla="*/ 13 w 37381"/>
                          <a:gd name="T5" fmla="*/ 1 h 43200"/>
                          <a:gd name="T6" fmla="*/ 0 60000 65536"/>
                          <a:gd name="T7" fmla="*/ 0 60000 65536"/>
                          <a:gd name="T8" fmla="*/ 0 60000 655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0" t="0" r="r" b="b"/>
                        <a:pathLst>
                          <a:path w="37381" h="43200" fill="none" extrusionOk="0">
                            <a:moveTo>
                              <a:pt x="36983" y="36763"/>
                            </a:moveTo>
                            <a:cubicBezTo>
                              <a:pt x="32923" y="40881"/>
                              <a:pt x="27382" y="43199"/>
                              <a:pt x="21600" y="43200"/>
                            </a:cubicBezTo>
                            <a:cubicBezTo>
                              <a:pt x="9670" y="43200"/>
                              <a:pt x="0" y="33529"/>
                              <a:pt x="0" y="21600"/>
                            </a:cubicBezTo>
                            <a:cubicBezTo>
                              <a:pt x="0" y="9670"/>
                              <a:pt x="9670" y="0"/>
                              <a:pt x="21600" y="0"/>
                            </a:cubicBezTo>
                            <a:cubicBezTo>
                              <a:pt x="27582" y="-1"/>
                              <a:pt x="33296" y="2480"/>
                              <a:pt x="37381" y="6851"/>
                            </a:cubicBezTo>
                          </a:path>
                          <a:path w="37381" h="43200" stroke="0" extrusionOk="0">
                            <a:moveTo>
                              <a:pt x="36983" y="36763"/>
                            </a:moveTo>
                            <a:cubicBezTo>
                              <a:pt x="32923" y="40881"/>
                              <a:pt x="27382" y="43199"/>
                              <a:pt x="21600" y="43200"/>
                            </a:cubicBezTo>
                            <a:cubicBezTo>
                              <a:pt x="9670" y="43200"/>
                              <a:pt x="0" y="33529"/>
                              <a:pt x="0" y="21600"/>
                            </a:cubicBezTo>
                            <a:cubicBezTo>
                              <a:pt x="0" y="9670"/>
                              <a:pt x="9670" y="0"/>
                              <a:pt x="21600" y="0"/>
                            </a:cubicBezTo>
                            <a:cubicBezTo>
                              <a:pt x="27582" y="-1"/>
                              <a:pt x="33296" y="2480"/>
                              <a:pt x="37381" y="6851"/>
                            </a:cubicBezTo>
                            <a:lnTo>
                              <a:pt x="21600" y="21600"/>
                            </a:lnTo>
                            <a:lnTo>
                              <a:pt x="36983" y="36763"/>
                            </a:lnTo>
                            <a:close/>
                          </a:path>
                        </a:pathLst>
                      </a:custGeom>
                      <a:noFill/>
                      <a:ln w="28575">
                        <a:solidFill>
                          <a:srgbClr val="FFFF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pPr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</a:pPr>
                        <a:endParaRPr lang="el-GR" sz="2400" b="1" i="1">
                          <a:solidFill>
                            <a:schemeClr val="tx1"/>
                          </a:solidFill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118" name="Arc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58" y="7199"/>
                        <a:ext cx="941" cy="327"/>
                      </a:xfrm>
                      <a:custGeom>
                        <a:avLst/>
                        <a:gdLst>
                          <a:gd name="T0" fmla="*/ 23 w 37664"/>
                          <a:gd name="T1" fmla="*/ 2 h 43200"/>
                          <a:gd name="T2" fmla="*/ 24 w 37664"/>
                          <a:gd name="T3" fmla="*/ 0 h 43200"/>
                          <a:gd name="T4" fmla="*/ 13 w 37664"/>
                          <a:gd name="T5" fmla="*/ 1 h 43200"/>
                          <a:gd name="T6" fmla="*/ 0 60000 65536"/>
                          <a:gd name="T7" fmla="*/ 0 60000 65536"/>
                          <a:gd name="T8" fmla="*/ 0 60000 655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0" t="0" r="r" b="b"/>
                        <a:pathLst>
                          <a:path w="37664" h="43200" fill="none" extrusionOk="0">
                            <a:moveTo>
                              <a:pt x="37100" y="36642"/>
                            </a:moveTo>
                            <a:cubicBezTo>
                              <a:pt x="33032" y="40834"/>
                              <a:pt x="27440" y="43199"/>
                              <a:pt x="21600" y="43200"/>
                            </a:cubicBezTo>
                            <a:cubicBezTo>
                              <a:pt x="9670" y="43200"/>
                              <a:pt x="0" y="33529"/>
                              <a:pt x="0" y="21600"/>
                            </a:cubicBezTo>
                            <a:cubicBezTo>
                              <a:pt x="0" y="9670"/>
                              <a:pt x="9670" y="0"/>
                              <a:pt x="21600" y="0"/>
                            </a:cubicBezTo>
                            <a:cubicBezTo>
                              <a:pt x="27727" y="-1"/>
                              <a:pt x="33567" y="2602"/>
                              <a:pt x="37663" y="7160"/>
                            </a:cubicBezTo>
                          </a:path>
                          <a:path w="37664" h="43200" stroke="0" extrusionOk="0">
                            <a:moveTo>
                              <a:pt x="37100" y="36642"/>
                            </a:moveTo>
                            <a:cubicBezTo>
                              <a:pt x="33032" y="40834"/>
                              <a:pt x="27440" y="43199"/>
                              <a:pt x="21600" y="43200"/>
                            </a:cubicBezTo>
                            <a:cubicBezTo>
                              <a:pt x="9670" y="43200"/>
                              <a:pt x="0" y="33529"/>
                              <a:pt x="0" y="21600"/>
                            </a:cubicBezTo>
                            <a:cubicBezTo>
                              <a:pt x="0" y="9670"/>
                              <a:pt x="9670" y="0"/>
                              <a:pt x="21600" y="0"/>
                            </a:cubicBezTo>
                            <a:cubicBezTo>
                              <a:pt x="27727" y="-1"/>
                              <a:pt x="33567" y="2602"/>
                              <a:pt x="37663" y="7160"/>
                            </a:cubicBezTo>
                            <a:lnTo>
                              <a:pt x="21600" y="21600"/>
                            </a:lnTo>
                            <a:lnTo>
                              <a:pt x="37100" y="36642"/>
                            </a:lnTo>
                            <a:close/>
                          </a:path>
                        </a:pathLst>
                      </a:custGeom>
                      <a:noFill/>
                      <a:ln w="28575">
                        <a:solidFill>
                          <a:srgbClr val="FFFF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pPr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</a:pPr>
                        <a:endParaRPr lang="el-GR" sz="2400" b="1" i="1">
                          <a:solidFill>
                            <a:schemeClr val="tx1"/>
                          </a:solidFill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119" name="Arc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58" y="6743"/>
                        <a:ext cx="950" cy="327"/>
                      </a:xfrm>
                      <a:custGeom>
                        <a:avLst/>
                        <a:gdLst>
                          <a:gd name="T0" fmla="*/ 24 w 38026"/>
                          <a:gd name="T1" fmla="*/ 2 h 43200"/>
                          <a:gd name="T2" fmla="*/ 23 w 38026"/>
                          <a:gd name="T3" fmla="*/ 0 h 43200"/>
                          <a:gd name="T4" fmla="*/ 13 w 38026"/>
                          <a:gd name="T5" fmla="*/ 1 h 43200"/>
                          <a:gd name="T6" fmla="*/ 0 60000 65536"/>
                          <a:gd name="T7" fmla="*/ 0 60000 65536"/>
                          <a:gd name="T8" fmla="*/ 0 60000 655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0" t="0" r="r" b="b"/>
                        <a:pathLst>
                          <a:path w="38026" h="43200" fill="none" extrusionOk="0">
                            <a:moveTo>
                              <a:pt x="38026" y="35626"/>
                            </a:moveTo>
                            <a:cubicBezTo>
                              <a:pt x="33922" y="40432"/>
                              <a:pt x="27919" y="43199"/>
                              <a:pt x="21600" y="43200"/>
                            </a:cubicBezTo>
                            <a:cubicBezTo>
                              <a:pt x="9670" y="43200"/>
                              <a:pt x="0" y="33529"/>
                              <a:pt x="0" y="21600"/>
                            </a:cubicBezTo>
                            <a:cubicBezTo>
                              <a:pt x="0" y="9670"/>
                              <a:pt x="9670" y="0"/>
                              <a:pt x="21600" y="0"/>
                            </a:cubicBezTo>
                            <a:cubicBezTo>
                              <a:pt x="27191" y="-1"/>
                              <a:pt x="32565" y="2168"/>
                              <a:pt x="36591" y="6049"/>
                            </a:cubicBezTo>
                          </a:path>
                          <a:path w="38026" h="43200" stroke="0" extrusionOk="0">
                            <a:moveTo>
                              <a:pt x="38026" y="35626"/>
                            </a:moveTo>
                            <a:cubicBezTo>
                              <a:pt x="33922" y="40432"/>
                              <a:pt x="27919" y="43199"/>
                              <a:pt x="21600" y="43200"/>
                            </a:cubicBezTo>
                            <a:cubicBezTo>
                              <a:pt x="9670" y="43200"/>
                              <a:pt x="0" y="33529"/>
                              <a:pt x="0" y="21600"/>
                            </a:cubicBezTo>
                            <a:cubicBezTo>
                              <a:pt x="0" y="9670"/>
                              <a:pt x="9670" y="0"/>
                              <a:pt x="21600" y="0"/>
                            </a:cubicBezTo>
                            <a:cubicBezTo>
                              <a:pt x="27191" y="-1"/>
                              <a:pt x="32565" y="2168"/>
                              <a:pt x="36591" y="6049"/>
                            </a:cubicBezTo>
                            <a:lnTo>
                              <a:pt x="21600" y="21600"/>
                            </a:lnTo>
                            <a:lnTo>
                              <a:pt x="38026" y="35626"/>
                            </a:lnTo>
                            <a:close/>
                          </a:path>
                        </a:pathLst>
                      </a:custGeom>
                      <a:noFill/>
                      <a:ln w="28575">
                        <a:solidFill>
                          <a:srgbClr val="FFFF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pPr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</a:pPr>
                        <a:endParaRPr lang="el-GR" sz="2400" b="1" i="1">
                          <a:solidFill>
                            <a:schemeClr val="tx1"/>
                          </a:solidFill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120" name="Arc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59" y="6972"/>
                        <a:ext cx="955" cy="327"/>
                      </a:xfrm>
                      <a:custGeom>
                        <a:avLst/>
                        <a:gdLst>
                          <a:gd name="T0" fmla="*/ 23 w 38229"/>
                          <a:gd name="T1" fmla="*/ 2 h 43200"/>
                          <a:gd name="T2" fmla="*/ 24 w 38229"/>
                          <a:gd name="T3" fmla="*/ 0 h 43200"/>
                          <a:gd name="T4" fmla="*/ 13 w 38229"/>
                          <a:gd name="T5" fmla="*/ 1 h 43200"/>
                          <a:gd name="T6" fmla="*/ 0 60000 65536"/>
                          <a:gd name="T7" fmla="*/ 0 60000 65536"/>
                          <a:gd name="T8" fmla="*/ 0 60000 655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0" t="0" r="r" b="b"/>
                        <a:pathLst>
                          <a:path w="38229" h="43200" fill="none" extrusionOk="0">
                            <a:moveTo>
                              <a:pt x="37178" y="36561"/>
                            </a:moveTo>
                            <a:cubicBezTo>
                              <a:pt x="33105" y="40802"/>
                              <a:pt x="27480" y="43199"/>
                              <a:pt x="21600" y="43200"/>
                            </a:cubicBezTo>
                            <a:cubicBezTo>
                              <a:pt x="9670" y="43200"/>
                              <a:pt x="0" y="33529"/>
                              <a:pt x="0" y="21600"/>
                            </a:cubicBezTo>
                            <a:cubicBezTo>
                              <a:pt x="0" y="9670"/>
                              <a:pt x="9670" y="0"/>
                              <a:pt x="21600" y="0"/>
                            </a:cubicBezTo>
                            <a:cubicBezTo>
                              <a:pt x="28029" y="-1"/>
                              <a:pt x="34125" y="2864"/>
                              <a:pt x="38228" y="7814"/>
                            </a:cubicBezTo>
                          </a:path>
                          <a:path w="38229" h="43200" stroke="0" extrusionOk="0">
                            <a:moveTo>
                              <a:pt x="37178" y="36561"/>
                            </a:moveTo>
                            <a:cubicBezTo>
                              <a:pt x="33105" y="40802"/>
                              <a:pt x="27480" y="43199"/>
                              <a:pt x="21600" y="43200"/>
                            </a:cubicBezTo>
                            <a:cubicBezTo>
                              <a:pt x="9670" y="43200"/>
                              <a:pt x="0" y="33529"/>
                              <a:pt x="0" y="21600"/>
                            </a:cubicBezTo>
                            <a:cubicBezTo>
                              <a:pt x="0" y="9670"/>
                              <a:pt x="9670" y="0"/>
                              <a:pt x="21600" y="0"/>
                            </a:cubicBezTo>
                            <a:cubicBezTo>
                              <a:pt x="28029" y="-1"/>
                              <a:pt x="34125" y="2864"/>
                              <a:pt x="38228" y="7814"/>
                            </a:cubicBezTo>
                            <a:lnTo>
                              <a:pt x="21600" y="21600"/>
                            </a:lnTo>
                            <a:lnTo>
                              <a:pt x="37178" y="36561"/>
                            </a:lnTo>
                            <a:close/>
                          </a:path>
                        </a:pathLst>
                      </a:custGeom>
                      <a:noFill/>
                      <a:ln w="28575">
                        <a:solidFill>
                          <a:srgbClr val="FFFF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pPr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</a:pPr>
                        <a:endParaRPr lang="el-GR" sz="2400" b="1" i="1">
                          <a:solidFill>
                            <a:schemeClr val="tx1"/>
                          </a:solidFill>
                          <a:latin typeface="Times New Roman" pitchFamily="18" charset="0"/>
                        </a:endParaRPr>
                      </a:p>
                    </p:txBody>
                  </p:sp>
                </p:grpSp>
                <p:grpSp>
                  <p:nvGrpSpPr>
                    <p:cNvPr id="110" name="Group 3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360" y="13391"/>
                      <a:ext cx="398" cy="442"/>
                      <a:chOff x="2256" y="6288"/>
                      <a:chExt cx="958" cy="1238"/>
                    </a:xfrm>
                  </p:grpSpPr>
                  <p:sp>
                    <p:nvSpPr>
                      <p:cNvPr id="111" name="Arc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56" y="6288"/>
                        <a:ext cx="937" cy="327"/>
                      </a:xfrm>
                      <a:custGeom>
                        <a:avLst/>
                        <a:gdLst>
                          <a:gd name="T0" fmla="*/ 23 w 37467"/>
                          <a:gd name="T1" fmla="*/ 2 h 43200"/>
                          <a:gd name="T2" fmla="*/ 21 w 37467"/>
                          <a:gd name="T3" fmla="*/ 0 h 43200"/>
                          <a:gd name="T4" fmla="*/ 14 w 37467"/>
                          <a:gd name="T5" fmla="*/ 1 h 43200"/>
                          <a:gd name="T6" fmla="*/ 0 60000 65536"/>
                          <a:gd name="T7" fmla="*/ 0 60000 65536"/>
                          <a:gd name="T8" fmla="*/ 0 60000 655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0" t="0" r="r" b="b"/>
                        <a:pathLst>
                          <a:path w="37467" h="43200" fill="none" extrusionOk="0">
                            <a:moveTo>
                              <a:pt x="37466" y="36255"/>
                            </a:moveTo>
                            <a:cubicBezTo>
                              <a:pt x="33378" y="40682"/>
                              <a:pt x="27626" y="43199"/>
                              <a:pt x="21600" y="43200"/>
                            </a:cubicBezTo>
                            <a:cubicBezTo>
                              <a:pt x="9670" y="43200"/>
                              <a:pt x="0" y="33529"/>
                              <a:pt x="0" y="21600"/>
                            </a:cubicBezTo>
                            <a:cubicBezTo>
                              <a:pt x="0" y="9670"/>
                              <a:pt x="9670" y="0"/>
                              <a:pt x="21600" y="0"/>
                            </a:cubicBezTo>
                            <a:cubicBezTo>
                              <a:pt x="26187" y="-1"/>
                              <a:pt x="30655" y="1460"/>
                              <a:pt x="34357" y="4170"/>
                            </a:cubicBezTo>
                          </a:path>
                          <a:path w="37467" h="43200" stroke="0" extrusionOk="0">
                            <a:moveTo>
                              <a:pt x="37466" y="36255"/>
                            </a:moveTo>
                            <a:cubicBezTo>
                              <a:pt x="33378" y="40682"/>
                              <a:pt x="27626" y="43199"/>
                              <a:pt x="21600" y="43200"/>
                            </a:cubicBezTo>
                            <a:cubicBezTo>
                              <a:pt x="9670" y="43200"/>
                              <a:pt x="0" y="33529"/>
                              <a:pt x="0" y="21600"/>
                            </a:cubicBezTo>
                            <a:cubicBezTo>
                              <a:pt x="0" y="9670"/>
                              <a:pt x="9670" y="0"/>
                              <a:pt x="21600" y="0"/>
                            </a:cubicBezTo>
                            <a:cubicBezTo>
                              <a:pt x="26187" y="-1"/>
                              <a:pt x="30655" y="1460"/>
                              <a:pt x="34357" y="4170"/>
                            </a:cubicBezTo>
                            <a:lnTo>
                              <a:pt x="21600" y="21600"/>
                            </a:lnTo>
                            <a:lnTo>
                              <a:pt x="37466" y="36255"/>
                            </a:lnTo>
                            <a:close/>
                          </a:path>
                        </a:pathLst>
                      </a:custGeom>
                      <a:noFill/>
                      <a:ln w="28575">
                        <a:solidFill>
                          <a:srgbClr val="FFFF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pPr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</a:pPr>
                        <a:endParaRPr lang="el-GR" sz="2400" b="1" i="1">
                          <a:solidFill>
                            <a:schemeClr val="tx1"/>
                          </a:solidFill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112" name="Arc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58" y="6515"/>
                        <a:ext cx="934" cy="327"/>
                      </a:xfrm>
                      <a:custGeom>
                        <a:avLst/>
                        <a:gdLst>
                          <a:gd name="T0" fmla="*/ 23 w 37381"/>
                          <a:gd name="T1" fmla="*/ 2 h 43200"/>
                          <a:gd name="T2" fmla="*/ 23 w 37381"/>
                          <a:gd name="T3" fmla="*/ 0 h 43200"/>
                          <a:gd name="T4" fmla="*/ 13 w 37381"/>
                          <a:gd name="T5" fmla="*/ 1 h 43200"/>
                          <a:gd name="T6" fmla="*/ 0 60000 65536"/>
                          <a:gd name="T7" fmla="*/ 0 60000 65536"/>
                          <a:gd name="T8" fmla="*/ 0 60000 655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0" t="0" r="r" b="b"/>
                        <a:pathLst>
                          <a:path w="37381" h="43200" fill="none" extrusionOk="0">
                            <a:moveTo>
                              <a:pt x="36983" y="36763"/>
                            </a:moveTo>
                            <a:cubicBezTo>
                              <a:pt x="32923" y="40881"/>
                              <a:pt x="27382" y="43199"/>
                              <a:pt x="21600" y="43200"/>
                            </a:cubicBezTo>
                            <a:cubicBezTo>
                              <a:pt x="9670" y="43200"/>
                              <a:pt x="0" y="33529"/>
                              <a:pt x="0" y="21600"/>
                            </a:cubicBezTo>
                            <a:cubicBezTo>
                              <a:pt x="0" y="9670"/>
                              <a:pt x="9670" y="0"/>
                              <a:pt x="21600" y="0"/>
                            </a:cubicBezTo>
                            <a:cubicBezTo>
                              <a:pt x="27582" y="-1"/>
                              <a:pt x="33296" y="2480"/>
                              <a:pt x="37381" y="6851"/>
                            </a:cubicBezTo>
                          </a:path>
                          <a:path w="37381" h="43200" stroke="0" extrusionOk="0">
                            <a:moveTo>
                              <a:pt x="36983" y="36763"/>
                            </a:moveTo>
                            <a:cubicBezTo>
                              <a:pt x="32923" y="40881"/>
                              <a:pt x="27382" y="43199"/>
                              <a:pt x="21600" y="43200"/>
                            </a:cubicBezTo>
                            <a:cubicBezTo>
                              <a:pt x="9670" y="43200"/>
                              <a:pt x="0" y="33529"/>
                              <a:pt x="0" y="21600"/>
                            </a:cubicBezTo>
                            <a:cubicBezTo>
                              <a:pt x="0" y="9670"/>
                              <a:pt x="9670" y="0"/>
                              <a:pt x="21600" y="0"/>
                            </a:cubicBezTo>
                            <a:cubicBezTo>
                              <a:pt x="27582" y="-1"/>
                              <a:pt x="33296" y="2480"/>
                              <a:pt x="37381" y="6851"/>
                            </a:cubicBezTo>
                            <a:lnTo>
                              <a:pt x="21600" y="21600"/>
                            </a:lnTo>
                            <a:lnTo>
                              <a:pt x="36983" y="36763"/>
                            </a:lnTo>
                            <a:close/>
                          </a:path>
                        </a:pathLst>
                      </a:custGeom>
                      <a:noFill/>
                      <a:ln w="28575">
                        <a:solidFill>
                          <a:srgbClr val="FFFF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pPr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</a:pPr>
                        <a:endParaRPr lang="el-GR" sz="2400" b="1" i="1">
                          <a:solidFill>
                            <a:schemeClr val="tx1"/>
                          </a:solidFill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113" name="Arc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58" y="7199"/>
                        <a:ext cx="941" cy="327"/>
                      </a:xfrm>
                      <a:custGeom>
                        <a:avLst/>
                        <a:gdLst>
                          <a:gd name="T0" fmla="*/ 23 w 37664"/>
                          <a:gd name="T1" fmla="*/ 2 h 43200"/>
                          <a:gd name="T2" fmla="*/ 24 w 37664"/>
                          <a:gd name="T3" fmla="*/ 0 h 43200"/>
                          <a:gd name="T4" fmla="*/ 13 w 37664"/>
                          <a:gd name="T5" fmla="*/ 1 h 43200"/>
                          <a:gd name="T6" fmla="*/ 0 60000 65536"/>
                          <a:gd name="T7" fmla="*/ 0 60000 65536"/>
                          <a:gd name="T8" fmla="*/ 0 60000 655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0" t="0" r="r" b="b"/>
                        <a:pathLst>
                          <a:path w="37664" h="43200" fill="none" extrusionOk="0">
                            <a:moveTo>
                              <a:pt x="37100" y="36642"/>
                            </a:moveTo>
                            <a:cubicBezTo>
                              <a:pt x="33032" y="40834"/>
                              <a:pt x="27440" y="43199"/>
                              <a:pt x="21600" y="43200"/>
                            </a:cubicBezTo>
                            <a:cubicBezTo>
                              <a:pt x="9670" y="43200"/>
                              <a:pt x="0" y="33529"/>
                              <a:pt x="0" y="21600"/>
                            </a:cubicBezTo>
                            <a:cubicBezTo>
                              <a:pt x="0" y="9670"/>
                              <a:pt x="9670" y="0"/>
                              <a:pt x="21600" y="0"/>
                            </a:cubicBezTo>
                            <a:cubicBezTo>
                              <a:pt x="27727" y="-1"/>
                              <a:pt x="33567" y="2602"/>
                              <a:pt x="37663" y="7160"/>
                            </a:cubicBezTo>
                          </a:path>
                          <a:path w="37664" h="43200" stroke="0" extrusionOk="0">
                            <a:moveTo>
                              <a:pt x="37100" y="36642"/>
                            </a:moveTo>
                            <a:cubicBezTo>
                              <a:pt x="33032" y="40834"/>
                              <a:pt x="27440" y="43199"/>
                              <a:pt x="21600" y="43200"/>
                            </a:cubicBezTo>
                            <a:cubicBezTo>
                              <a:pt x="9670" y="43200"/>
                              <a:pt x="0" y="33529"/>
                              <a:pt x="0" y="21600"/>
                            </a:cubicBezTo>
                            <a:cubicBezTo>
                              <a:pt x="0" y="9670"/>
                              <a:pt x="9670" y="0"/>
                              <a:pt x="21600" y="0"/>
                            </a:cubicBezTo>
                            <a:cubicBezTo>
                              <a:pt x="27727" y="-1"/>
                              <a:pt x="33567" y="2602"/>
                              <a:pt x="37663" y="7160"/>
                            </a:cubicBezTo>
                            <a:lnTo>
                              <a:pt x="21600" y="21600"/>
                            </a:lnTo>
                            <a:lnTo>
                              <a:pt x="37100" y="36642"/>
                            </a:lnTo>
                            <a:close/>
                          </a:path>
                        </a:pathLst>
                      </a:custGeom>
                      <a:noFill/>
                      <a:ln w="28575">
                        <a:solidFill>
                          <a:srgbClr val="FFFF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pPr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</a:pPr>
                        <a:endParaRPr lang="el-GR" sz="2400" b="1" i="1">
                          <a:solidFill>
                            <a:schemeClr val="tx1"/>
                          </a:solidFill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114" name="Arc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58" y="6743"/>
                        <a:ext cx="950" cy="327"/>
                      </a:xfrm>
                      <a:custGeom>
                        <a:avLst/>
                        <a:gdLst>
                          <a:gd name="T0" fmla="*/ 24 w 38026"/>
                          <a:gd name="T1" fmla="*/ 2 h 43200"/>
                          <a:gd name="T2" fmla="*/ 23 w 38026"/>
                          <a:gd name="T3" fmla="*/ 0 h 43200"/>
                          <a:gd name="T4" fmla="*/ 13 w 38026"/>
                          <a:gd name="T5" fmla="*/ 1 h 43200"/>
                          <a:gd name="T6" fmla="*/ 0 60000 65536"/>
                          <a:gd name="T7" fmla="*/ 0 60000 65536"/>
                          <a:gd name="T8" fmla="*/ 0 60000 655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0" t="0" r="r" b="b"/>
                        <a:pathLst>
                          <a:path w="38026" h="43200" fill="none" extrusionOk="0">
                            <a:moveTo>
                              <a:pt x="38026" y="35626"/>
                            </a:moveTo>
                            <a:cubicBezTo>
                              <a:pt x="33922" y="40432"/>
                              <a:pt x="27919" y="43199"/>
                              <a:pt x="21600" y="43200"/>
                            </a:cubicBezTo>
                            <a:cubicBezTo>
                              <a:pt x="9670" y="43200"/>
                              <a:pt x="0" y="33529"/>
                              <a:pt x="0" y="21600"/>
                            </a:cubicBezTo>
                            <a:cubicBezTo>
                              <a:pt x="0" y="9670"/>
                              <a:pt x="9670" y="0"/>
                              <a:pt x="21600" y="0"/>
                            </a:cubicBezTo>
                            <a:cubicBezTo>
                              <a:pt x="27191" y="-1"/>
                              <a:pt x="32565" y="2168"/>
                              <a:pt x="36591" y="6049"/>
                            </a:cubicBezTo>
                          </a:path>
                          <a:path w="38026" h="43200" stroke="0" extrusionOk="0">
                            <a:moveTo>
                              <a:pt x="38026" y="35626"/>
                            </a:moveTo>
                            <a:cubicBezTo>
                              <a:pt x="33922" y="40432"/>
                              <a:pt x="27919" y="43199"/>
                              <a:pt x="21600" y="43200"/>
                            </a:cubicBezTo>
                            <a:cubicBezTo>
                              <a:pt x="9670" y="43200"/>
                              <a:pt x="0" y="33529"/>
                              <a:pt x="0" y="21600"/>
                            </a:cubicBezTo>
                            <a:cubicBezTo>
                              <a:pt x="0" y="9670"/>
                              <a:pt x="9670" y="0"/>
                              <a:pt x="21600" y="0"/>
                            </a:cubicBezTo>
                            <a:cubicBezTo>
                              <a:pt x="27191" y="-1"/>
                              <a:pt x="32565" y="2168"/>
                              <a:pt x="36591" y="6049"/>
                            </a:cubicBezTo>
                            <a:lnTo>
                              <a:pt x="21600" y="21600"/>
                            </a:lnTo>
                            <a:lnTo>
                              <a:pt x="38026" y="35626"/>
                            </a:lnTo>
                            <a:close/>
                          </a:path>
                        </a:pathLst>
                      </a:custGeom>
                      <a:noFill/>
                      <a:ln w="28575">
                        <a:solidFill>
                          <a:srgbClr val="FFFF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pPr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</a:pPr>
                        <a:endParaRPr lang="el-GR" sz="2400" b="1" i="1">
                          <a:solidFill>
                            <a:schemeClr val="tx1"/>
                          </a:solidFill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115" name="Arc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59" y="6972"/>
                        <a:ext cx="955" cy="327"/>
                      </a:xfrm>
                      <a:custGeom>
                        <a:avLst/>
                        <a:gdLst>
                          <a:gd name="T0" fmla="*/ 23 w 38229"/>
                          <a:gd name="T1" fmla="*/ 2 h 43200"/>
                          <a:gd name="T2" fmla="*/ 24 w 38229"/>
                          <a:gd name="T3" fmla="*/ 0 h 43200"/>
                          <a:gd name="T4" fmla="*/ 13 w 38229"/>
                          <a:gd name="T5" fmla="*/ 1 h 43200"/>
                          <a:gd name="T6" fmla="*/ 0 60000 65536"/>
                          <a:gd name="T7" fmla="*/ 0 60000 65536"/>
                          <a:gd name="T8" fmla="*/ 0 60000 655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0" t="0" r="r" b="b"/>
                        <a:pathLst>
                          <a:path w="38229" h="43200" fill="none" extrusionOk="0">
                            <a:moveTo>
                              <a:pt x="37178" y="36561"/>
                            </a:moveTo>
                            <a:cubicBezTo>
                              <a:pt x="33105" y="40802"/>
                              <a:pt x="27480" y="43199"/>
                              <a:pt x="21600" y="43200"/>
                            </a:cubicBezTo>
                            <a:cubicBezTo>
                              <a:pt x="9670" y="43200"/>
                              <a:pt x="0" y="33529"/>
                              <a:pt x="0" y="21600"/>
                            </a:cubicBezTo>
                            <a:cubicBezTo>
                              <a:pt x="0" y="9670"/>
                              <a:pt x="9670" y="0"/>
                              <a:pt x="21600" y="0"/>
                            </a:cubicBezTo>
                            <a:cubicBezTo>
                              <a:pt x="28029" y="-1"/>
                              <a:pt x="34125" y="2864"/>
                              <a:pt x="38228" y="7814"/>
                            </a:cubicBezTo>
                          </a:path>
                          <a:path w="38229" h="43200" stroke="0" extrusionOk="0">
                            <a:moveTo>
                              <a:pt x="37178" y="36561"/>
                            </a:moveTo>
                            <a:cubicBezTo>
                              <a:pt x="33105" y="40802"/>
                              <a:pt x="27480" y="43199"/>
                              <a:pt x="21600" y="43200"/>
                            </a:cubicBezTo>
                            <a:cubicBezTo>
                              <a:pt x="9670" y="43200"/>
                              <a:pt x="0" y="33529"/>
                              <a:pt x="0" y="21600"/>
                            </a:cubicBezTo>
                            <a:cubicBezTo>
                              <a:pt x="0" y="9670"/>
                              <a:pt x="9670" y="0"/>
                              <a:pt x="21600" y="0"/>
                            </a:cubicBezTo>
                            <a:cubicBezTo>
                              <a:pt x="28029" y="-1"/>
                              <a:pt x="34125" y="2864"/>
                              <a:pt x="38228" y="7814"/>
                            </a:cubicBezTo>
                            <a:lnTo>
                              <a:pt x="21600" y="21600"/>
                            </a:lnTo>
                            <a:lnTo>
                              <a:pt x="37178" y="36561"/>
                            </a:lnTo>
                            <a:close/>
                          </a:path>
                        </a:pathLst>
                      </a:custGeom>
                      <a:noFill/>
                      <a:ln w="28575">
                        <a:solidFill>
                          <a:srgbClr val="FFFF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pPr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</a:pPr>
                        <a:endParaRPr lang="el-GR" sz="2400" b="1" i="1">
                          <a:solidFill>
                            <a:schemeClr val="tx1"/>
                          </a:solidFill>
                          <a:latin typeface="Times New Roman" pitchFamily="18" charset="0"/>
                        </a:endParaRPr>
                      </a:p>
                    </p:txBody>
                  </p:sp>
                </p:grpSp>
              </p:grpSp>
            </p:grpSp>
            <p:sp>
              <p:nvSpPr>
                <p:cNvPr id="148" name="Text Box 1059"/>
                <p:cNvSpPr txBox="1">
                  <a:spLocks noChangeArrowheads="1"/>
                </p:cNvSpPr>
                <p:nvPr/>
              </p:nvSpPr>
              <p:spPr bwMode="auto">
                <a:xfrm>
                  <a:off x="2823244" y="4292600"/>
                  <a:ext cx="532764" cy="3077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>
                  <a:spAutoFit/>
                </a:bodyPr>
                <a:lstStyle>
                  <a:lvl1pPr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l-GR" sz="2000" b="1" u="none" strike="noStrike" kern="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mes New Roman" pitchFamily="18" charset="0"/>
                    </a:rPr>
                    <a:t>x </a:t>
                  </a:r>
                  <a:r>
                    <a:rPr kumimoji="0" lang="en-US" altLang="el-GR" sz="2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mes New Roman" pitchFamily="18" charset="0"/>
                    </a:rPr>
                    <a:t>&gt; 0</a:t>
                  </a:r>
                  <a:endParaRPr kumimoji="0" lang="el-GR" altLang="el-G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itchFamily="18" charset="0"/>
                  </a:endParaRPr>
                </a:p>
              </p:txBody>
            </p:sp>
            <p:sp>
              <p:nvSpPr>
                <p:cNvPr id="149" name="Line 1049"/>
                <p:cNvSpPr>
                  <a:spLocks noChangeShapeType="1"/>
                </p:cNvSpPr>
                <p:nvPr/>
              </p:nvSpPr>
              <p:spPr bwMode="auto">
                <a:xfrm>
                  <a:off x="2923258" y="2245710"/>
                  <a:ext cx="3175" cy="2052000"/>
                </a:xfrm>
                <a:prstGeom prst="line">
                  <a:avLst/>
                </a:prstGeom>
                <a:noFill/>
                <a:ln w="28575">
                  <a:solidFill>
                    <a:srgbClr val="FAFD00"/>
                  </a:solidFill>
                  <a:prstDash val="sysDot"/>
                  <a:round/>
                  <a:headEnd type="triangle" w="med" len="lg"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l-GR" sz="2400" b="1" i="1" u="none" strike="noStrike" kern="0" cap="none" spc="0" normalizeH="0" baseline="0" noProof="0">
                    <a:ln>
                      <a:noFill/>
                    </a:ln>
                    <a:solidFill>
                      <a:srgbClr val="FAFD00"/>
                    </a:solidFill>
                    <a:effectLst/>
                    <a:uLnTx/>
                    <a:uFillTx/>
                    <a:latin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5" name="Ομάδα 4"/>
          <p:cNvGrpSpPr/>
          <p:nvPr/>
        </p:nvGrpSpPr>
        <p:grpSpPr>
          <a:xfrm>
            <a:off x="522412" y="2885859"/>
            <a:ext cx="2811338" cy="2352111"/>
            <a:chOff x="522412" y="3239153"/>
            <a:chExt cx="2811338" cy="2352111"/>
          </a:xfrm>
        </p:grpSpPr>
        <p:sp>
          <p:nvSpPr>
            <p:cNvPr id="142" name="Line 1132"/>
            <p:cNvSpPr>
              <a:spLocks noChangeShapeType="1"/>
            </p:cNvSpPr>
            <p:nvPr/>
          </p:nvSpPr>
          <p:spPr bwMode="auto">
            <a:xfrm flipH="1">
              <a:off x="1927073" y="3860379"/>
              <a:ext cx="757237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endParaRPr lang="el-GR" sz="2400" b="1" i="1">
                <a:solidFill>
                  <a:srgbClr val="FAFD00"/>
                </a:solidFill>
                <a:latin typeface="Times New Roman" pitchFamily="18" charset="0"/>
              </a:endParaRP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1901071" y="3239153"/>
              <a:ext cx="518091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0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sz="2000" b="1" i="0" baseline="-250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sp</a:t>
              </a:r>
              <a:endParaRPr lang="el-GR" sz="2000" b="1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0" name="Text Box 4"/>
            <p:cNvSpPr txBox="1">
              <a:spLocks noChangeArrowheads="1"/>
            </p:cNvSpPr>
            <p:nvPr/>
          </p:nvSpPr>
          <p:spPr bwMode="auto">
            <a:xfrm>
              <a:off x="522412" y="5221932"/>
              <a:ext cx="281133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1600" i="0" dirty="0">
                  <a:solidFill>
                    <a:srgbClr val="FFC000"/>
                  </a:solidFill>
                </a:rPr>
                <a:t>Ελατηρίου</a:t>
              </a:r>
              <a:r>
                <a:rPr lang="el-GR" altLang="el-GR" sz="1800" i="0" dirty="0">
                  <a:solidFill>
                    <a:srgbClr val="FFC000"/>
                  </a:solidFill>
                </a:rPr>
                <a:t>:</a:t>
              </a:r>
              <a:r>
                <a:rPr lang="en-US" altLang="el-GR" sz="1800" dirty="0">
                  <a:solidFill>
                    <a:srgbClr val="FFC000"/>
                  </a:solidFill>
                </a:rPr>
                <a:t>   </a:t>
              </a:r>
              <a:r>
                <a:rPr lang="en-US" altLang="el-GR" sz="1800" dirty="0" err="1">
                  <a:solidFill>
                    <a:schemeClr val="tx1"/>
                  </a:solidFill>
                </a:rPr>
                <a:t>F</a:t>
              </a:r>
              <a:r>
                <a:rPr lang="en-US" altLang="el-GR" sz="1800" i="0" baseline="-25000" dirty="0" err="1">
                  <a:solidFill>
                    <a:schemeClr val="tx1"/>
                  </a:solidFill>
                </a:rPr>
                <a:t>sp</a:t>
              </a:r>
              <a:r>
                <a:rPr lang="en-US" altLang="el-GR" sz="1800" dirty="0">
                  <a:solidFill>
                    <a:schemeClr val="tx1"/>
                  </a:solidFill>
                </a:rPr>
                <a:t> =  – k x</a:t>
              </a:r>
              <a:endParaRPr lang="el-GR" altLang="el-GR" sz="1800" dirty="0">
                <a:solidFill>
                  <a:schemeClr val="tx1"/>
                </a:solidFill>
              </a:endParaRPr>
            </a:p>
          </p:txBody>
        </p:sp>
      </p:grpSp>
      <p:sp>
        <p:nvSpPr>
          <p:cNvPr id="153" name="Text Box 4"/>
          <p:cNvSpPr txBox="1">
            <a:spLocks noChangeArrowheads="1"/>
          </p:cNvSpPr>
          <p:nvPr/>
        </p:nvSpPr>
        <p:spPr bwMode="auto">
          <a:xfrm>
            <a:off x="522412" y="4468588"/>
            <a:ext cx="31161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1800" i="0" dirty="0">
                <a:solidFill>
                  <a:srgbClr val="FFC000"/>
                </a:solidFill>
              </a:rPr>
              <a:t>ΔΥΝΑΜΕΙΣ  ΣΤΗ  ΜΑΖΑ:</a:t>
            </a:r>
            <a:endParaRPr lang="el-GR" altLang="el-GR" sz="2000" dirty="0">
              <a:solidFill>
                <a:schemeClr val="tx1"/>
              </a:solidFill>
            </a:endParaRPr>
          </a:p>
        </p:txBody>
      </p:sp>
      <p:grpSp>
        <p:nvGrpSpPr>
          <p:cNvPr id="7" name="Ομάδα 6"/>
          <p:cNvGrpSpPr/>
          <p:nvPr/>
        </p:nvGrpSpPr>
        <p:grpSpPr>
          <a:xfrm>
            <a:off x="512886" y="3673010"/>
            <a:ext cx="3592389" cy="2568550"/>
            <a:chOff x="512886" y="4026304"/>
            <a:chExt cx="3592389" cy="2568550"/>
          </a:xfrm>
        </p:grpSpPr>
        <p:sp>
          <p:nvSpPr>
            <p:cNvPr id="152" name="Text Box 4"/>
            <p:cNvSpPr txBox="1">
              <a:spLocks noChangeArrowheads="1"/>
            </p:cNvSpPr>
            <p:nvPr/>
          </p:nvSpPr>
          <p:spPr bwMode="auto">
            <a:xfrm>
              <a:off x="512886" y="6225522"/>
              <a:ext cx="359238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1600" i="0" dirty="0">
                  <a:solidFill>
                    <a:srgbClr val="FFC000"/>
                  </a:solidFill>
                </a:rPr>
                <a:t>Εξωτερική </a:t>
              </a:r>
              <a:r>
                <a:rPr lang="el-GR" altLang="el-GR" sz="1800" i="0" dirty="0">
                  <a:solidFill>
                    <a:srgbClr val="FFC000"/>
                  </a:solidFill>
                </a:rPr>
                <a:t>:</a:t>
              </a:r>
              <a:r>
                <a:rPr lang="en-US" altLang="el-GR" sz="1800" dirty="0">
                  <a:solidFill>
                    <a:srgbClr val="FFC000"/>
                  </a:solidFill>
                </a:rPr>
                <a:t>  </a:t>
              </a:r>
              <a:r>
                <a:rPr lang="en-US" altLang="el-GR" sz="1800" dirty="0" err="1">
                  <a:solidFill>
                    <a:schemeClr val="tx1"/>
                  </a:solidFill>
                </a:rPr>
                <a:t>F</a:t>
              </a:r>
              <a:r>
                <a:rPr lang="en-US" altLang="el-GR" sz="1800" i="0" baseline="-25000" dirty="0" err="1">
                  <a:solidFill>
                    <a:schemeClr val="tx1"/>
                  </a:solidFill>
                </a:rPr>
                <a:t>ext</a:t>
              </a:r>
              <a:r>
                <a:rPr lang="en-US" altLang="el-GR" sz="1800" dirty="0">
                  <a:solidFill>
                    <a:schemeClr val="tx1"/>
                  </a:solidFill>
                </a:rPr>
                <a:t> = F</a:t>
              </a:r>
              <a:r>
                <a:rPr lang="en-US" altLang="el-GR" sz="1800" i="0" baseline="-25000" dirty="0">
                  <a:solidFill>
                    <a:schemeClr val="tx1"/>
                  </a:solidFill>
                </a:rPr>
                <a:t>0</a:t>
              </a:r>
              <a:r>
                <a:rPr lang="en-US" altLang="el-GR" sz="1800" dirty="0">
                  <a:solidFill>
                    <a:schemeClr val="tx1"/>
                  </a:solidFill>
                </a:rPr>
                <a:t> </a:t>
              </a:r>
              <a:r>
                <a:rPr lang="en-US" altLang="el-GR" sz="1800" b="0" i="0" dirty="0">
                  <a:solidFill>
                    <a:schemeClr val="tx1"/>
                  </a:solidFill>
                </a:rPr>
                <a:t>sin</a:t>
              </a:r>
              <a:r>
                <a:rPr lang="en-US" altLang="el-GR" sz="1800" i="0" dirty="0">
                  <a:solidFill>
                    <a:schemeClr val="tx1"/>
                  </a:solidFill>
                </a:rPr>
                <a:t>(</a:t>
              </a:r>
              <a:r>
                <a:rPr lang="el-GR" altLang="el-GR" sz="1800" i="0" dirty="0">
                  <a:solidFill>
                    <a:schemeClr val="tx1"/>
                  </a:solidFill>
                </a:rPr>
                <a:t>ω</a:t>
              </a:r>
              <a:r>
                <a:rPr lang="en-US" altLang="el-GR" sz="1800" i="0" dirty="0">
                  <a:solidFill>
                    <a:schemeClr val="tx1"/>
                  </a:solidFill>
                </a:rPr>
                <a:t>t)</a:t>
              </a:r>
              <a:endParaRPr lang="el-GR" altLang="el-GR" sz="1800" dirty="0">
                <a:solidFill>
                  <a:schemeClr val="tx1"/>
                </a:solidFill>
              </a:endParaRPr>
            </a:p>
          </p:txBody>
        </p:sp>
        <p:sp>
          <p:nvSpPr>
            <p:cNvPr id="154" name="Line 1054"/>
            <p:cNvSpPr>
              <a:spLocks noChangeShapeType="1"/>
            </p:cNvSpPr>
            <p:nvPr/>
          </p:nvSpPr>
          <p:spPr bwMode="auto">
            <a:xfrm>
              <a:off x="3233788" y="4026304"/>
              <a:ext cx="647700" cy="0"/>
            </a:xfrm>
            <a:prstGeom prst="line">
              <a:avLst/>
            </a:prstGeom>
            <a:noFill/>
            <a:ln w="50800">
              <a:solidFill>
                <a:srgbClr val="FFC000"/>
              </a:solidFill>
              <a:round/>
              <a:headEnd type="triangle" w="med" len="lg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endParaRPr lang="el-GR" sz="2400" b="1" i="1">
                <a:solidFill>
                  <a:srgbClr val="FAFD00"/>
                </a:solidFill>
                <a:latin typeface="Times New Roman" pitchFamily="18" charset="0"/>
              </a:endParaRPr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3510013" y="4042179"/>
              <a:ext cx="57419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>
                  <a:solidFill>
                    <a:srgbClr val="FFFF00"/>
                  </a:solidFill>
                  <a:cs typeface="Times New Roman" panose="02020603050405020304" pitchFamily="18" charset="0"/>
                </a:rPr>
                <a:t>F</a:t>
              </a:r>
              <a:r>
                <a:rPr lang="en-US" sz="2000" i="0" baseline="-25000" dirty="0" err="1">
                  <a:solidFill>
                    <a:srgbClr val="FFFF00"/>
                  </a:solidFill>
                  <a:cs typeface="Times New Roman" panose="02020603050405020304" pitchFamily="18" charset="0"/>
                </a:rPr>
                <a:t>ext</a:t>
              </a:r>
              <a:endParaRPr lang="el-GR" sz="2000" b="1" i="0" dirty="0">
                <a:solidFill>
                  <a:srgbClr val="FFFF00"/>
                </a:solidFill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9" name="TextBox 158"/>
              <p:cNvSpPr txBox="1"/>
              <p:nvPr/>
            </p:nvSpPr>
            <p:spPr>
              <a:xfrm>
                <a:off x="5219700" y="2342849"/>
                <a:ext cx="3057184" cy="618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𝑭</m:t>
                      </m:r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𝒌𝒙</m:t>
                      </m:r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𝒃</m:t>
                      </m:r>
                      <m:f>
                        <m:f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𝒅𝒙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sz="1800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func>
                        <m:func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8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func>
                    </m:oMath>
                  </m:oMathPara>
                </a14:m>
                <a:endParaRPr lang="el-GR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9" name="TextBox 1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9700" y="2342849"/>
                <a:ext cx="3057184" cy="618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82688" name="Ομάδα 882687"/>
          <p:cNvGrpSpPr/>
          <p:nvPr/>
        </p:nvGrpSpPr>
        <p:grpSpPr>
          <a:xfrm>
            <a:off x="512886" y="2897180"/>
            <a:ext cx="3425316" cy="2973005"/>
            <a:chOff x="512886" y="3250474"/>
            <a:chExt cx="3425316" cy="2973005"/>
          </a:xfrm>
        </p:grpSpPr>
        <p:grpSp>
          <p:nvGrpSpPr>
            <p:cNvPr id="6" name="Ομάδα 5"/>
            <p:cNvGrpSpPr/>
            <p:nvPr/>
          </p:nvGrpSpPr>
          <p:grpSpPr>
            <a:xfrm>
              <a:off x="512886" y="3250474"/>
              <a:ext cx="3425316" cy="2841286"/>
              <a:chOff x="512886" y="3250474"/>
              <a:chExt cx="3425316" cy="2841286"/>
            </a:xfrm>
          </p:grpSpPr>
          <p:sp>
            <p:nvSpPr>
              <p:cNvPr id="145" name="Line 1054"/>
              <p:cNvSpPr>
                <a:spLocks noChangeShapeType="1"/>
              </p:cNvSpPr>
              <p:nvPr/>
            </p:nvSpPr>
            <p:spPr bwMode="auto">
              <a:xfrm>
                <a:off x="3186163" y="3683404"/>
                <a:ext cx="647700" cy="0"/>
              </a:xfrm>
              <a:prstGeom prst="line">
                <a:avLst/>
              </a:prstGeom>
              <a:noFill/>
              <a:ln w="50800">
                <a:solidFill>
                  <a:srgbClr val="FFC000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endParaRPr lang="el-GR" sz="2400" b="1" i="1">
                  <a:solidFill>
                    <a:srgbClr val="FAFD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7" name="TextBox 146"/>
              <p:cNvSpPr txBox="1"/>
              <p:nvPr/>
            </p:nvSpPr>
            <p:spPr>
              <a:xfrm>
                <a:off x="3487438" y="3250474"/>
                <a:ext cx="45076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dirty="0" err="1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US" sz="2000" b="1" i="0" baseline="-25000" dirty="0" err="1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endParaRPr lang="el-GR" sz="2000" b="1" i="0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1" name="Text Box 4"/>
              <p:cNvSpPr txBox="1">
                <a:spLocks noChangeArrowheads="1"/>
              </p:cNvSpPr>
              <p:nvPr/>
            </p:nvSpPr>
            <p:spPr bwMode="auto">
              <a:xfrm>
                <a:off x="512886" y="5722428"/>
                <a:ext cx="1250610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rIns="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1600" i="0" dirty="0">
                    <a:solidFill>
                      <a:srgbClr val="FFC000"/>
                    </a:solidFill>
                  </a:rPr>
                  <a:t>Αντίστασης</a:t>
                </a:r>
                <a:r>
                  <a:rPr lang="el-GR" altLang="el-GR" sz="1800" i="0" dirty="0">
                    <a:solidFill>
                      <a:srgbClr val="FFC000"/>
                    </a:solidFill>
                  </a:rPr>
                  <a:t>:</a:t>
                </a:r>
                <a:endParaRPr lang="el-GR" altLang="el-GR" sz="1800" dirty="0">
                  <a:solidFill>
                    <a:schemeClr val="tx1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Ορθογώνιο 7"/>
                <p:cNvSpPr/>
                <p:nvPr/>
              </p:nvSpPr>
              <p:spPr>
                <a:xfrm>
                  <a:off x="1580186" y="5605040"/>
                  <a:ext cx="2181944" cy="61843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sz="1800" i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𝐝</m:t>
                            </m:r>
                          </m:sub>
                        </m:sSub>
                        <m:r>
                          <a:rPr lang="en-US" sz="1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=−</m:t>
                        </m:r>
                        <m:r>
                          <a:rPr lang="en-US" sz="1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𝒃</m:t>
                        </m:r>
                        <m:r>
                          <a:rPr lang="el-GR" sz="1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𝝊</m:t>
                        </m:r>
                        <m:r>
                          <a:rPr lang="en-US" sz="1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=−</m:t>
                        </m:r>
                        <m:r>
                          <a:rPr lang="en-US" sz="1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𝒃</m:t>
                        </m:r>
                        <m:f>
                          <m:fPr>
                            <m:ctrlP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𝒅𝒙</m:t>
                            </m:r>
                          </m:num>
                          <m:den>
                            <m: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𝒅𝒕</m:t>
                            </m:r>
                          </m:den>
                        </m:f>
                      </m:oMath>
                    </m:oMathPara>
                  </a14:m>
                  <a:endParaRPr lang="el-GR" sz="1800" dirty="0"/>
                </a:p>
              </p:txBody>
            </p:sp>
          </mc:Choice>
          <mc:Fallback xmlns="">
            <p:sp>
              <p:nvSpPr>
                <p:cNvPr id="8" name="Ορθογώνιο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80186" y="5605040"/>
                  <a:ext cx="2181944" cy="61843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82707" name="Ομάδα 882706"/>
          <p:cNvGrpSpPr/>
          <p:nvPr/>
        </p:nvGrpSpPr>
        <p:grpSpPr>
          <a:xfrm>
            <a:off x="4840576" y="2960807"/>
            <a:ext cx="3415519" cy="655179"/>
            <a:chOff x="4840576" y="3314101"/>
            <a:chExt cx="3415519" cy="655179"/>
          </a:xfrm>
        </p:grpSpPr>
        <p:sp>
          <p:nvSpPr>
            <p:cNvPr id="9" name="Ορθογώνιο 8"/>
            <p:cNvSpPr/>
            <p:nvPr/>
          </p:nvSpPr>
          <p:spPr>
            <a:xfrm>
              <a:off x="4840576" y="3471621"/>
              <a:ext cx="228299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el-GR" sz="1800" i="0" dirty="0">
                  <a:solidFill>
                    <a:srgbClr val="FFC000"/>
                  </a:solidFill>
                </a:rPr>
                <a:t>2</a:t>
              </a:r>
              <a:r>
                <a:rPr lang="el-GR" altLang="el-GR" sz="1800" i="0" baseline="30000" dirty="0" err="1">
                  <a:solidFill>
                    <a:srgbClr val="FFC000"/>
                  </a:solidFill>
                </a:rPr>
                <a:t>ος</a:t>
              </a:r>
              <a:r>
                <a:rPr lang="en-US" altLang="el-GR" sz="1800" i="0" dirty="0">
                  <a:solidFill>
                    <a:srgbClr val="FFC000"/>
                  </a:solidFill>
                </a:rPr>
                <a:t> </a:t>
              </a:r>
              <a:r>
                <a:rPr lang="el-GR" altLang="el-GR" sz="1800" i="0" dirty="0">
                  <a:solidFill>
                    <a:srgbClr val="FFC000"/>
                  </a:solidFill>
                </a:rPr>
                <a:t> Νόμος Νεύτωνα</a:t>
              </a:r>
              <a:r>
                <a:rPr lang="el-GR" altLang="el-GR" sz="2000" i="0" dirty="0">
                  <a:solidFill>
                    <a:srgbClr val="FFC000"/>
                  </a:solidFill>
                </a:rPr>
                <a:t>:</a:t>
              </a:r>
              <a:r>
                <a:rPr lang="en-US" altLang="el-GR" sz="2000" dirty="0">
                  <a:solidFill>
                    <a:srgbClr val="FFC000"/>
                  </a:solidFill>
                </a:rPr>
                <a:t> </a:t>
              </a:r>
              <a:endParaRPr lang="el-GR" sz="18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Ορθογώνιο 10"/>
                <p:cNvSpPr/>
                <p:nvPr/>
              </p:nvSpPr>
              <p:spPr>
                <a:xfrm>
                  <a:off x="6918934" y="3314101"/>
                  <a:ext cx="1337161" cy="65517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𝑭</m:t>
                        </m:r>
                        <m:r>
                          <a:rPr lang="en-US" sz="180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1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𝒎</m:t>
                        </m:r>
                        <m:f>
                          <m:fPr>
                            <m:ctrlP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𝒅</m:t>
                                </m:r>
                              </m:e>
                              <m:sup>
                                <m:r>
                                  <a:rPr lang="en-US" sz="18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𝒙</m:t>
                            </m:r>
                          </m:num>
                          <m:den>
                            <m: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𝒅</m:t>
                            </m:r>
                            <m:sSup>
                              <m:sSupPr>
                                <m:ctrlPr>
                                  <a:rPr lang="en-US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</m:e>
                              <m:sup>
                                <m:r>
                                  <a:rPr lang="en-US" sz="18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l-GR" sz="1800" dirty="0"/>
                </a:p>
              </p:txBody>
            </p:sp>
          </mc:Choice>
          <mc:Fallback xmlns="">
            <p:sp>
              <p:nvSpPr>
                <p:cNvPr id="11" name="Ορθογώνιο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18934" y="3314101"/>
                  <a:ext cx="1337161" cy="655179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4" name="Ομάδα 163"/>
          <p:cNvGrpSpPr/>
          <p:nvPr/>
        </p:nvGrpSpPr>
        <p:grpSpPr>
          <a:xfrm>
            <a:off x="8229026" y="2628031"/>
            <a:ext cx="646324" cy="972000"/>
            <a:chOff x="7066976" y="2200275"/>
            <a:chExt cx="646324" cy="972000"/>
          </a:xfrm>
        </p:grpSpPr>
        <p:sp>
          <p:nvSpPr>
            <p:cNvPr id="165" name="Δεξιό άγκιστρο 164"/>
            <p:cNvSpPr/>
            <p:nvPr/>
          </p:nvSpPr>
          <p:spPr bwMode="auto">
            <a:xfrm>
              <a:off x="7066976" y="2200275"/>
              <a:ext cx="288000" cy="972000"/>
            </a:xfrm>
            <a:prstGeom prst="rightBrace">
              <a:avLst>
                <a:gd name="adj1" fmla="val 55308"/>
                <a:gd name="adj2" fmla="val 50000"/>
              </a:avLst>
            </a:prstGeom>
            <a:noFill/>
            <a:ln w="28575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285750" marR="0" indent="-28575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1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166" name="Ευθύγραμμο βέλος σύνδεσης 165"/>
            <p:cNvCxnSpPr/>
            <p:nvPr/>
          </p:nvCxnSpPr>
          <p:spPr bwMode="auto">
            <a:xfrm flipV="1">
              <a:off x="7353300" y="2690814"/>
              <a:ext cx="360000" cy="1"/>
            </a:xfrm>
            <a:prstGeom prst="straightConnector1">
              <a:avLst/>
            </a:prstGeom>
            <a:noFill/>
            <a:ln w="38100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Ορθογώνιο 11"/>
              <p:cNvSpPr/>
              <p:nvPr/>
            </p:nvSpPr>
            <p:spPr>
              <a:xfrm>
                <a:off x="5125245" y="3746035"/>
                <a:ext cx="3555652" cy="6551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smtClean="0">
                          <a:solidFill>
                            <a:schemeClr val="tx1"/>
                          </a:solidFill>
                          <a:latin typeface="Cambria Math"/>
                        </a:rPr>
                        <m:t>𝒎</m:t>
                      </m:r>
                      <m:f>
                        <m:fPr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𝒅</m:t>
                          </m:r>
                          <m:sSup>
                            <m:sSup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800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1800">
                          <a:solidFill>
                            <a:schemeClr val="tx1"/>
                          </a:solidFill>
                          <a:latin typeface="Cambria Math"/>
                        </a:rPr>
                        <m:t>𝒌𝒙</m:t>
                      </m:r>
                      <m:r>
                        <a:rPr lang="en-US" sz="1800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1800">
                          <a:solidFill>
                            <a:schemeClr val="tx1"/>
                          </a:solidFill>
                          <a:latin typeface="Cambria Math"/>
                        </a:rPr>
                        <m:t>𝒃</m:t>
                      </m:r>
                      <m:f>
                        <m:fPr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𝒅𝒙</m:t>
                          </m:r>
                        </m:num>
                        <m:den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180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sz="1800" i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func>
                        <m:funcPr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800" b="0" i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l-GR" sz="1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func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12" name="Ορθογώνιο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5245" y="3746035"/>
                <a:ext cx="3555652" cy="65517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9" name="Ορθογώνιο 168"/>
              <p:cNvSpPr/>
              <p:nvPr/>
            </p:nvSpPr>
            <p:spPr>
              <a:xfrm>
                <a:off x="5134770" y="4565185"/>
                <a:ext cx="3382529" cy="6551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smtClean="0">
                          <a:solidFill>
                            <a:schemeClr val="tx1"/>
                          </a:solidFill>
                          <a:latin typeface="Cambria Math"/>
                        </a:rPr>
                        <m:t>𝒎</m:t>
                      </m:r>
                      <m:f>
                        <m:fPr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𝒅</m:t>
                          </m:r>
                          <m:sSup>
                            <m:sSup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1800">
                          <a:solidFill>
                            <a:schemeClr val="tx1"/>
                          </a:solidFill>
                          <a:latin typeface="Cambria Math"/>
                        </a:rPr>
                        <m:t>𝒃</m:t>
                      </m:r>
                      <m:f>
                        <m:fPr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𝒅𝒙</m:t>
                          </m:r>
                        </m:num>
                        <m:den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1800">
                          <a:solidFill>
                            <a:schemeClr val="tx1"/>
                          </a:solidFill>
                          <a:latin typeface="Cambria Math"/>
                        </a:rPr>
                        <m:t>𝒌𝒙</m:t>
                      </m:r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sz="1800" i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func>
                        <m:funcPr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800" b="0" i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l-GR" sz="1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func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169" name="Ορθογώνιο 1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4770" y="4565185"/>
                <a:ext cx="3382529" cy="65517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0" name="Ορθογώνιο 169"/>
              <p:cNvSpPr/>
              <p:nvPr/>
            </p:nvSpPr>
            <p:spPr>
              <a:xfrm>
                <a:off x="5144295" y="5374810"/>
                <a:ext cx="3316805" cy="6551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𝒅</m:t>
                          </m:r>
                          <m:sSup>
                            <m:sSup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𝒎</m:t>
                          </m:r>
                        </m:den>
                      </m:f>
                      <m:f>
                        <m:fPr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𝒅𝒙</m:t>
                          </m:r>
                        </m:num>
                        <m:den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𝒌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𝒎</m:t>
                          </m:r>
                        </m:den>
                      </m:f>
                      <m:r>
                        <a:rPr lang="en-US" sz="1800">
                          <a:solidFill>
                            <a:schemeClr val="tx1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1800" i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𝒎</m:t>
                          </m:r>
                        </m:den>
                      </m:f>
                      <m:func>
                        <m:funcPr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800" b="0" i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l-GR" sz="1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func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170" name="Ορθογώνιο 1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295" y="5374810"/>
                <a:ext cx="3316805" cy="65517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2701" name="Ευθεία γραμμή σύνδεσης 882700"/>
          <p:cNvCxnSpPr>
            <a:stCxn id="172" idx="0"/>
          </p:cNvCxnSpPr>
          <p:nvPr/>
        </p:nvCxnSpPr>
        <p:spPr bwMode="auto">
          <a:xfrm>
            <a:off x="3794202" y="4741287"/>
            <a:ext cx="144000" cy="448113"/>
          </a:xfrm>
          <a:prstGeom prst="line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882706" name="Ομάδα 882705"/>
          <p:cNvGrpSpPr/>
          <p:nvPr/>
        </p:nvGrpSpPr>
        <p:grpSpPr>
          <a:xfrm>
            <a:off x="3794202" y="2654577"/>
            <a:ext cx="1345810" cy="3507231"/>
            <a:chOff x="3794202" y="3007871"/>
            <a:chExt cx="1345810" cy="3507231"/>
          </a:xfrm>
        </p:grpSpPr>
        <p:sp>
          <p:nvSpPr>
            <p:cNvPr id="172" name="Δεξιό άγκιστρο 171"/>
            <p:cNvSpPr/>
            <p:nvPr/>
          </p:nvSpPr>
          <p:spPr bwMode="auto">
            <a:xfrm>
              <a:off x="3794202" y="5094581"/>
              <a:ext cx="288000" cy="1420521"/>
            </a:xfrm>
            <a:prstGeom prst="rightBrace">
              <a:avLst>
                <a:gd name="adj1" fmla="val 55308"/>
                <a:gd name="adj2" fmla="val 50000"/>
              </a:avLst>
            </a:prstGeom>
            <a:noFill/>
            <a:ln w="28575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285750" marR="0" indent="-28575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1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882703" name="Ευθεία γραμμή σύνδεσης 882702"/>
            <p:cNvCxnSpPr>
              <a:stCxn id="172" idx="1"/>
            </p:cNvCxnSpPr>
            <p:nvPr/>
          </p:nvCxnSpPr>
          <p:spPr bwMode="auto">
            <a:xfrm>
              <a:off x="4082202" y="5804842"/>
              <a:ext cx="431999" cy="18727"/>
            </a:xfrm>
            <a:prstGeom prst="line">
              <a:avLst/>
            </a:prstGeom>
            <a:noFill/>
            <a:ln w="2857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82705" name="Ευθεία γραμμή σύνδεσης 882704"/>
            <p:cNvCxnSpPr/>
            <p:nvPr/>
          </p:nvCxnSpPr>
          <p:spPr bwMode="auto">
            <a:xfrm flipV="1">
              <a:off x="4514201" y="3020290"/>
              <a:ext cx="0" cy="2808000"/>
            </a:xfrm>
            <a:prstGeom prst="line">
              <a:avLst/>
            </a:prstGeom>
            <a:noFill/>
            <a:ln w="2857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9" name="Ευθύγραμμο βέλος σύνδεσης 178"/>
            <p:cNvCxnSpPr/>
            <p:nvPr/>
          </p:nvCxnSpPr>
          <p:spPr bwMode="auto">
            <a:xfrm flipV="1">
              <a:off x="4492012" y="3007871"/>
              <a:ext cx="648000" cy="1"/>
            </a:xfrm>
            <a:prstGeom prst="straightConnector1">
              <a:avLst/>
            </a:prstGeom>
            <a:noFill/>
            <a:ln w="38100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82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82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82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82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82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2692" grpId="0"/>
      <p:bldP spid="2" grpId="0"/>
      <p:bldP spid="153" grpId="0" build="p" autoUpdateAnimBg="0"/>
      <p:bldP spid="159" grpId="0"/>
      <p:bldP spid="12" grpId="0"/>
      <p:bldP spid="169" grpId="0"/>
      <p:bldP spid="17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474" name="Rectangle 2"/>
          <p:cNvSpPr>
            <a:spLocks noChangeArrowheads="1"/>
          </p:cNvSpPr>
          <p:nvPr/>
        </p:nvSpPr>
        <p:spPr bwMode="auto">
          <a:xfrm>
            <a:off x="990600" y="117616"/>
            <a:ext cx="7162800" cy="7064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i="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ΛΥΣΗ ΤΗΣ ΔΙΑΦΟΡΙΚΗΣ ΕΞΙΣΩΣΗΣ ΤΗΣ ΕΞΑΝΑΓΚΑΣΜΕΝΗΣ ΤΑΛΑΝΤΩΣΗΣ</a:t>
            </a:r>
            <a:endParaRPr lang="en-US" i="0" dirty="0">
              <a:effectLst>
                <a:outerShdw blurRad="38100" dist="38100" dir="2700000" algn="tl">
                  <a:srgbClr val="000000"/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873478" name="Text Box 6"/>
          <p:cNvSpPr txBox="1">
            <a:spLocks noChangeArrowheads="1"/>
          </p:cNvSpPr>
          <p:nvPr/>
        </p:nvSpPr>
        <p:spPr bwMode="auto">
          <a:xfrm>
            <a:off x="2998559" y="1884555"/>
            <a:ext cx="348008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l-GR" altLang="el-GR" sz="2000" i="0" dirty="0">
                <a:solidFill>
                  <a:srgbClr val="FFFF00"/>
                </a:solidFill>
              </a:rPr>
              <a:t>Η Γενική Λύση της παραπάνω Διαφορικής Εξίσωσης είναι: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4752975" y="1275645"/>
            <a:ext cx="9048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1800" i="0" dirty="0">
                <a:solidFill>
                  <a:srgbClr val="FFFF00"/>
                </a:solidFill>
              </a:rPr>
              <a:t>Όπου: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Ορθογώνιο 10"/>
              <p:cNvSpPr/>
              <p:nvPr/>
            </p:nvSpPr>
            <p:spPr>
              <a:xfrm>
                <a:off x="743745" y="1094622"/>
                <a:ext cx="3363228" cy="6551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𝒅</m:t>
                          </m:r>
                          <m:sSup>
                            <m:sSup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𝝉</m:t>
                          </m:r>
                        </m:den>
                      </m:f>
                      <m:f>
                        <m:fPr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𝒅𝒙</m:t>
                          </m:r>
                        </m:num>
                        <m:den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sSubSup>
                        <m:sSubSup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𝝎</m:t>
                          </m:r>
                        </m:e>
                        <m:sub>
                          <m: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  <m:sup>
                          <m: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sz="1800">
                          <a:solidFill>
                            <a:schemeClr val="tx1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1800" i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𝒎</m:t>
                          </m:r>
                        </m:den>
                      </m:f>
                      <m:func>
                        <m:funcPr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800" b="0" i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l-GR" sz="1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func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11" name="Ορθογώνιο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745" y="1094622"/>
                <a:ext cx="3363228" cy="6551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Ορθογώνιο 1"/>
              <p:cNvSpPr/>
              <p:nvPr/>
            </p:nvSpPr>
            <p:spPr>
              <a:xfrm>
                <a:off x="5486020" y="1189872"/>
                <a:ext cx="875561" cy="5706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𝝉</m:t>
                      </m:r>
                      <m:r>
                        <a:rPr lang="el-GR" sz="1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𝒎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𝒃</m:t>
                          </m:r>
                        </m:den>
                      </m:f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2" name="Ορθογώνιο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020" y="1189872"/>
                <a:ext cx="875561" cy="57066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6543675" y="1275645"/>
            <a:ext cx="4524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1800" i="0" dirty="0">
                <a:solidFill>
                  <a:srgbClr val="FFFF00"/>
                </a:solidFill>
              </a:rPr>
              <a:t>και: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Ορθογώνιο 2"/>
              <p:cNvSpPr/>
              <p:nvPr/>
            </p:nvSpPr>
            <p:spPr>
              <a:xfrm>
                <a:off x="6993541" y="1145856"/>
                <a:ext cx="1050224" cy="6347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sz="1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𝝎</m:t>
                          </m:r>
                        </m:e>
                        <m:sub>
                          <m:r>
                            <a:rPr lang="el-GR" sz="1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  <m:sup>
                          <m:r>
                            <a:rPr lang="el-GR" sz="18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l-GR" sz="1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𝒌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𝒎</m:t>
                          </m:r>
                        </m:den>
                      </m:f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3" name="Ορθογώνιο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3541" y="1145856"/>
                <a:ext cx="1050224" cy="63478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435316" y="2623285"/>
                <a:ext cx="23703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𝒙</m:t>
                      </m:r>
                      <m:d>
                        <m:d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func>
                        <m:func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8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func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l-GR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𝝋</m:t>
                      </m:r>
                      <m:r>
                        <a:rPr lang="el-GR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l-GR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5316" y="2623285"/>
                <a:ext cx="2370392" cy="369332"/>
              </a:xfrm>
              <a:prstGeom prst="rect">
                <a:avLst/>
              </a:prstGeom>
              <a:blipFill>
                <a:blip r:embed="rId5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Ευθύγραμμο βέλος σύνδεσης 24"/>
          <p:cNvCxnSpPr/>
          <p:nvPr/>
        </p:nvCxnSpPr>
        <p:spPr bwMode="auto">
          <a:xfrm flipV="1">
            <a:off x="2651042" y="1610589"/>
            <a:ext cx="0" cy="1116000"/>
          </a:xfrm>
          <a:prstGeom prst="straightConnector1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27" name="Ομάδα 26"/>
          <p:cNvGrpSpPr/>
          <p:nvPr/>
        </p:nvGrpSpPr>
        <p:grpSpPr>
          <a:xfrm>
            <a:off x="1619254" y="1779319"/>
            <a:ext cx="2530693" cy="1851004"/>
            <a:chOff x="3714754" y="1384461"/>
            <a:chExt cx="2530693" cy="185100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3714754" y="2617026"/>
                  <a:ext cx="2530693" cy="61843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sz="1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𝒅𝒙</m:t>
                            </m:r>
                          </m:num>
                          <m:den>
                            <m: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𝒅𝒕</m:t>
                            </m:r>
                          </m:den>
                        </m:f>
                        <m:r>
                          <a:rPr lang="en-US" sz="1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1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𝑨</m:t>
                        </m:r>
                        <m:r>
                          <a:rPr lang="el-GR" sz="1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𝝎</m:t>
                        </m:r>
                        <m:r>
                          <a:rPr lang="el-GR" sz="1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func>
                          <m:funcPr>
                            <m:ctrlPr>
                              <a:rPr lang="en-US" sz="1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1800" b="1" i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𝐜𝐨𝐬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18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l-GR" sz="18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  <m:r>
                                  <a:rPr lang="en-US" sz="18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  <m:r>
                                  <a:rPr lang="el-GR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l-GR" sz="18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𝝋</m:t>
                                </m:r>
                              </m:e>
                            </m:d>
                          </m:e>
                        </m:func>
                      </m:oMath>
                    </m:oMathPara>
                  </a14:m>
                  <a:endParaRPr lang="el-GR" sz="1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14754" y="2617026"/>
                  <a:ext cx="2530693" cy="61843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9" name="Ευθύγραμμο βέλος σύνδεσης 28"/>
            <p:cNvCxnSpPr/>
            <p:nvPr/>
          </p:nvCxnSpPr>
          <p:spPr bwMode="auto">
            <a:xfrm flipV="1">
              <a:off x="3962919" y="1384461"/>
              <a:ext cx="0" cy="1296000"/>
            </a:xfrm>
            <a:prstGeom prst="straightConnector1">
              <a:avLst/>
            </a:prstGeom>
            <a:noFill/>
            <a:ln w="381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30" name="Ομάδα 29"/>
          <p:cNvGrpSpPr/>
          <p:nvPr/>
        </p:nvGrpSpPr>
        <p:grpSpPr>
          <a:xfrm>
            <a:off x="737524" y="1792187"/>
            <a:ext cx="2844753" cy="2504475"/>
            <a:chOff x="2756824" y="1490848"/>
            <a:chExt cx="2844753" cy="250447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/>
                <p:cNvSpPr txBox="1"/>
                <p:nvPr/>
              </p:nvSpPr>
              <p:spPr>
                <a:xfrm>
                  <a:off x="2756824" y="3340144"/>
                  <a:ext cx="2844753" cy="6551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sz="1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l-GR" sz="18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𝒅</m:t>
                                </m:r>
                              </m:e>
                              <m:sup>
                                <m:r>
                                  <a:rPr lang="en-US" sz="18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𝒙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l-GR" sz="18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𝒅𝒕</m:t>
                                </m:r>
                              </m:e>
                              <m:sup>
                                <m:r>
                                  <a:rPr lang="en-US" sz="18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r>
                          <a:rPr lang="en-US" sz="1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=−</m:t>
                        </m:r>
                        <m:r>
                          <a:rPr lang="en-US" sz="1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𝑨</m:t>
                        </m:r>
                        <m:sSup>
                          <m:sSupPr>
                            <m:ctrlPr>
                              <a:rPr lang="el-GR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l-GR" sz="18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𝝎</m:t>
                            </m:r>
                          </m:e>
                          <m:sup>
                            <m:r>
                              <a:rPr lang="el-GR" sz="18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func>
                          <m:funcPr>
                            <m:ctrlPr>
                              <a:rPr lang="en-US" sz="1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1800" b="1" i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𝐬𝐢𝐧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18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l-GR" sz="18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  <m:r>
                                  <a:rPr lang="en-US" sz="18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  <m:r>
                                  <a:rPr lang="el-GR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l-GR" sz="18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𝝋</m:t>
                                </m:r>
                              </m:e>
                            </m:d>
                          </m:e>
                        </m:func>
                      </m:oMath>
                    </m:oMathPara>
                  </a14:m>
                  <a:endParaRPr lang="el-GR" sz="1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56824" y="3340144"/>
                  <a:ext cx="2844753" cy="655179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2" name="Ευθύγραμμο βέλος σύνδεσης 31"/>
            <p:cNvCxnSpPr/>
            <p:nvPr/>
          </p:nvCxnSpPr>
          <p:spPr bwMode="auto">
            <a:xfrm flipV="1">
              <a:off x="3083681" y="1490848"/>
              <a:ext cx="0" cy="1872000"/>
            </a:xfrm>
            <a:prstGeom prst="straightConnector1">
              <a:avLst/>
            </a:prstGeom>
            <a:noFill/>
            <a:ln w="381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34" name="Ομάδα 33"/>
          <p:cNvGrpSpPr/>
          <p:nvPr/>
        </p:nvGrpSpPr>
        <p:grpSpPr>
          <a:xfrm>
            <a:off x="4767121" y="2904756"/>
            <a:ext cx="762574" cy="1251608"/>
            <a:chOff x="7066976" y="1276350"/>
            <a:chExt cx="762574" cy="2695575"/>
          </a:xfrm>
        </p:grpSpPr>
        <p:sp>
          <p:nvSpPr>
            <p:cNvPr id="35" name="Δεξιό άγκιστρο 18"/>
            <p:cNvSpPr/>
            <p:nvPr/>
          </p:nvSpPr>
          <p:spPr bwMode="auto">
            <a:xfrm>
              <a:off x="7066976" y="1276350"/>
              <a:ext cx="324424" cy="2695575"/>
            </a:xfrm>
            <a:prstGeom prst="rightBrace">
              <a:avLst>
                <a:gd name="adj1" fmla="val 55308"/>
                <a:gd name="adj2" fmla="val 50000"/>
              </a:avLst>
            </a:prstGeom>
            <a:noFill/>
            <a:ln w="28575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285750" marR="0" indent="-28575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1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36" name="Ευθύγραμμο βέλος σύνδεσης 35"/>
            <p:cNvCxnSpPr/>
            <p:nvPr/>
          </p:nvCxnSpPr>
          <p:spPr bwMode="auto">
            <a:xfrm flipV="1">
              <a:off x="7391400" y="2624139"/>
              <a:ext cx="438150" cy="1"/>
            </a:xfrm>
            <a:prstGeom prst="straightConnector1">
              <a:avLst/>
            </a:prstGeom>
            <a:noFill/>
            <a:ln w="57150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Ορθογώνιο 36"/>
              <p:cNvSpPr/>
              <p:nvPr/>
            </p:nvSpPr>
            <p:spPr>
              <a:xfrm>
                <a:off x="383725" y="4476537"/>
                <a:ext cx="8359789" cy="6705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smtClean="0">
                          <a:latin typeface="Cambria Math"/>
                        </a:rPr>
                        <m:t>−</m:t>
                      </m:r>
                      <m:r>
                        <a:rPr lang="en-US" sz="2000" smtClean="0">
                          <a:latin typeface="Cambria Math"/>
                        </a:rPr>
                        <m:t>𝑨</m:t>
                      </m:r>
                      <m:sSup>
                        <m:sSupPr>
                          <m:ctrlPr>
                            <a:rPr lang="el-GR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2000">
                              <a:latin typeface="Cambria Math"/>
                            </a:rPr>
                            <m:t>𝝎</m:t>
                          </m:r>
                        </m:e>
                        <m:sup>
                          <m:r>
                            <a:rPr lang="el-GR" sz="200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l-GR" sz="2000">
                          <a:latin typeface="Cambria Math"/>
                        </a:rPr>
                        <m:t> </m:t>
                      </m:r>
                      <m:func>
                        <m:func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2000"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000">
                                  <a:latin typeface="Cambria Math"/>
                                </a:rPr>
                                <m:t>𝒕</m:t>
                              </m:r>
                              <m: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l-GR" sz="2000">
                                  <a:latin typeface="Cambria Math"/>
                                </a:rPr>
                                <m:t>𝝋</m:t>
                              </m:r>
                            </m:e>
                          </m:d>
                        </m:e>
                      </m:func>
                      <m:r>
                        <a:rPr lang="el-GR" sz="2000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l-GR" sz="2000" b="1" i="1" smtClean="0">
                              <a:latin typeface="Cambria Math"/>
                            </a:rPr>
                            <m:t>𝝉</m:t>
                          </m:r>
                        </m:den>
                      </m:f>
                      <m:r>
                        <a:rPr lang="en-US" sz="2000">
                          <a:latin typeface="Cambria Math"/>
                        </a:rPr>
                        <m:t>𝑨</m:t>
                      </m:r>
                      <m:r>
                        <a:rPr lang="el-GR" sz="2000">
                          <a:latin typeface="Cambria Math"/>
                        </a:rPr>
                        <m:t>𝝎</m:t>
                      </m:r>
                      <m:r>
                        <a:rPr lang="el-GR" sz="2000">
                          <a:latin typeface="Cambria Math"/>
                        </a:rPr>
                        <m:t> </m:t>
                      </m:r>
                      <m:func>
                        <m:func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i="0"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2000"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000">
                                  <a:latin typeface="Cambria Math"/>
                                </a:rPr>
                                <m:t>𝒕</m:t>
                              </m:r>
                              <m:r>
                                <a:rPr lang="en-US" sz="200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l-GR" sz="2000">
                                  <a:latin typeface="Cambria Math"/>
                                </a:rPr>
                                <m:t>𝝋</m:t>
                              </m:r>
                            </m:e>
                          </m:d>
                        </m:e>
                      </m:func>
                      <m:r>
                        <a:rPr lang="el-GR" sz="2000" b="1" i="1" smtClean="0">
                          <a:latin typeface="Cambria Math"/>
                        </a:rPr>
                        <m:t>+</m:t>
                      </m:r>
                      <m:sSubSup>
                        <m:sSubSupPr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sz="2000" b="1" i="1" smtClean="0">
                              <a:latin typeface="Cambria Math"/>
                            </a:rPr>
                            <m:t>𝝎</m:t>
                          </m:r>
                        </m:e>
                        <m:sub>
                          <m:r>
                            <a:rPr lang="el-GR" sz="2000" b="1" i="1" smtClean="0">
                              <a:latin typeface="Cambria Math"/>
                            </a:rPr>
                            <m:t>𝟎</m:t>
                          </m:r>
                        </m:sub>
                        <m:sup>
                          <m:r>
                            <a:rPr lang="el-GR" sz="2000" b="1" i="1" smtClean="0"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sz="2000">
                          <a:latin typeface="Cambria Math"/>
                        </a:rPr>
                        <m:t>𝑨</m:t>
                      </m:r>
                      <m:func>
                        <m:funcPr>
                          <m:ctrlPr>
                            <a:rPr lang="en-US" sz="2000" b="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i="0"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2000"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000">
                                  <a:latin typeface="Cambria Math"/>
                                </a:rPr>
                                <m:t>𝒕</m:t>
                              </m:r>
                              <m: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l-GR" sz="2000">
                                  <a:latin typeface="Cambria Math"/>
                                </a:rPr>
                                <m:t>𝝋</m:t>
                              </m:r>
                            </m:e>
                          </m:d>
                        </m:e>
                      </m:func>
                      <m:r>
                        <a:rPr lang="el-GR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2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000" b="1" i="1" smtClean="0"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en-US" sz="2000" b="1" i="1" smtClean="0">
                              <a:latin typeface="Cambria Math"/>
                            </a:rPr>
                            <m:t>𝒎</m:t>
                          </m:r>
                        </m:den>
                      </m:f>
                      <m:func>
                        <m:func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l-GR" sz="2000" b="1" i="1" smtClean="0">
                              <a:latin typeface="Cambria Math"/>
                            </a:rPr>
                            <m:t>𝝎</m:t>
                          </m:r>
                          <m:r>
                            <a:rPr lang="en-US" sz="2000" b="1" i="1" smtClean="0">
                              <a:latin typeface="Cambria Math"/>
                            </a:rPr>
                            <m:t>𝒕</m:t>
                          </m:r>
                        </m:e>
                      </m:func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37" name="Ορθογώνιο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725" y="4476537"/>
                <a:ext cx="8359789" cy="67050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Ορθογώνιο 37"/>
              <p:cNvSpPr/>
              <p:nvPr/>
            </p:nvSpPr>
            <p:spPr>
              <a:xfrm>
                <a:off x="536125" y="5458311"/>
                <a:ext cx="6575903" cy="6685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smtClean="0">
                          <a:latin typeface="Cambria Math"/>
                        </a:rPr>
                        <m:t>𝑨</m:t>
                      </m:r>
                      <m:d>
                        <m:d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l-GR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l-GR" sz="2000">
                                  <a:latin typeface="Cambria Math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l-GR" sz="2000">
                                  <a:latin typeface="Cambria Math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l-GR" sz="2000">
                                  <a:latin typeface="Cambria Math"/>
                                </a:rPr>
                                <m:t>𝟐</m:t>
                              </m:r>
                            </m:sup>
                          </m:sSubSup>
                          <m:r>
                            <a:rPr lang="en-US" sz="2000" b="1" i="1" smtClean="0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l-GR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2000">
                                  <a:latin typeface="Cambria Math"/>
                                </a:rPr>
                                <m:t>𝝎</m:t>
                              </m:r>
                            </m:e>
                            <m:sup>
                              <m:r>
                                <a:rPr lang="el-GR" sz="200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func>
                        <m:func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2000"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000">
                                  <a:latin typeface="Cambria Math"/>
                                </a:rPr>
                                <m:t>𝒕</m:t>
                              </m:r>
                              <m: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l-GR" sz="2000">
                                  <a:latin typeface="Cambria Math"/>
                                </a:rPr>
                                <m:t>𝝋</m:t>
                              </m:r>
                            </m:e>
                          </m:d>
                        </m:e>
                      </m:func>
                      <m:r>
                        <a:rPr lang="el-GR" sz="2000" b="1" i="1" smtClean="0">
                          <a:latin typeface="Cambria Math"/>
                        </a:rPr>
                        <m:t>+</m:t>
                      </m:r>
                      <m:r>
                        <a:rPr lang="en-US" sz="2000" b="1" i="1" smtClean="0">
                          <a:latin typeface="Cambria Math"/>
                        </a:rPr>
                        <m:t>𝑨</m:t>
                      </m:r>
                      <m:f>
                        <m:fPr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latin typeface="Cambria Math"/>
                            </a:rPr>
                            <m:t>𝝎</m:t>
                          </m:r>
                        </m:num>
                        <m:den>
                          <m:r>
                            <a:rPr lang="el-GR" sz="2000" b="1" i="1" smtClean="0">
                              <a:latin typeface="Cambria Math"/>
                            </a:rPr>
                            <m:t>𝝉</m:t>
                          </m:r>
                        </m:den>
                      </m:f>
                      <m:func>
                        <m:func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i="0"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2000"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000">
                                  <a:latin typeface="Cambria Math"/>
                                </a:rPr>
                                <m:t>𝒕</m:t>
                              </m:r>
                              <m: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l-GR" sz="2000">
                                  <a:latin typeface="Cambria Math"/>
                                </a:rPr>
                                <m:t>𝝋</m:t>
                              </m:r>
                            </m:e>
                          </m:d>
                        </m:e>
                      </m:func>
                      <m:r>
                        <a:rPr lang="el-GR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2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000" b="1" i="1" smtClean="0"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en-US" sz="2000" b="1" i="1" smtClean="0">
                              <a:latin typeface="Cambria Math"/>
                            </a:rPr>
                            <m:t>𝒎</m:t>
                          </m:r>
                        </m:den>
                      </m:f>
                      <m:func>
                        <m:func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l-GR" sz="2000" b="1" i="1" smtClean="0">
                              <a:latin typeface="Cambria Math"/>
                            </a:rPr>
                            <m:t>𝝎</m:t>
                          </m:r>
                          <m:r>
                            <a:rPr lang="en-US" sz="2000" b="1" i="1" smtClean="0">
                              <a:latin typeface="Cambria Math"/>
                            </a:rPr>
                            <m:t>𝒕</m:t>
                          </m:r>
                        </m:e>
                      </m:func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38" name="Ορθογώνιο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125" y="5458311"/>
                <a:ext cx="6575903" cy="66851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9" name="Ομάδα 38"/>
          <p:cNvGrpSpPr/>
          <p:nvPr/>
        </p:nvGrpSpPr>
        <p:grpSpPr>
          <a:xfrm>
            <a:off x="514350" y="4507711"/>
            <a:ext cx="6768951" cy="716631"/>
            <a:chOff x="514350" y="4476538"/>
            <a:chExt cx="6768951" cy="716631"/>
          </a:xfrm>
        </p:grpSpPr>
        <p:sp>
          <p:nvSpPr>
            <p:cNvPr id="40" name="Έλλειψη 13"/>
            <p:cNvSpPr/>
            <p:nvPr/>
          </p:nvSpPr>
          <p:spPr bwMode="auto">
            <a:xfrm>
              <a:off x="514350" y="4476538"/>
              <a:ext cx="2242474" cy="670504"/>
            </a:xfrm>
            <a:prstGeom prst="ellipse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285750" marR="0" indent="-28575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1" name="Έλλειψη 21"/>
            <p:cNvSpPr/>
            <p:nvPr/>
          </p:nvSpPr>
          <p:spPr bwMode="auto">
            <a:xfrm>
              <a:off x="5337480" y="4522665"/>
              <a:ext cx="1945821" cy="670504"/>
            </a:xfrm>
            <a:prstGeom prst="ellipse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285750" marR="0" indent="-28575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1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73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3478" grpId="0"/>
      <p:bldP spid="4" grpId="0"/>
      <p:bldP spid="37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514350" y="8366"/>
            <a:ext cx="812049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"/>
              </a:spcBef>
            </a:pPr>
            <a:r>
              <a:rPr lang="el-GR" altLang="el-GR" i="0" dirty="0">
                <a:cs typeface="Times New Roman" panose="02020603050405020304" pitchFamily="18" charset="0"/>
              </a:rPr>
              <a:t>ΔΙΕΡΕΥΝΗΣΗ ΤΗΣ ΤΑΛΑΝΤΩΣΗΣ ΜΕ ΔΙΕΓΕΡΣΗ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Ορθογώνιο 10"/>
              <p:cNvSpPr/>
              <p:nvPr/>
            </p:nvSpPr>
            <p:spPr>
              <a:xfrm>
                <a:off x="755200" y="806001"/>
                <a:ext cx="6567888" cy="6685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smtClean="0">
                          <a:solidFill>
                            <a:schemeClr val="tx1"/>
                          </a:solidFill>
                          <a:latin typeface="Cambria Math"/>
                        </a:rPr>
                        <m:t>𝑨</m:t>
                      </m:r>
                      <m:d>
                        <m:d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l-GR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l-GR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l-GR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l-GR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b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l-GR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  <m:sup>
                              <m:r>
                                <a:rPr lang="el-GR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func>
                        <m:func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𝒕</m:t>
                              </m:r>
                              <m:r>
                                <a:rPr lang="en-US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l-GR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𝝋</m:t>
                              </m:r>
                            </m:e>
                          </m:d>
                        </m:e>
                      </m:func>
                      <m:r>
                        <a:rPr lang="el-GR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𝑨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𝝎</m:t>
                          </m:r>
                        </m:num>
                        <m:den>
                          <m: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𝝉</m:t>
                          </m:r>
                        </m:den>
                      </m:f>
                      <m:func>
                        <m:func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i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𝒕</m:t>
                              </m:r>
                              <m:r>
                                <a:rPr lang="en-US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l-GR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𝝋</m:t>
                              </m:r>
                            </m:e>
                          </m:d>
                        </m:e>
                      </m:func>
                      <m:r>
                        <a:rPr lang="el-GR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2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𝒎</m:t>
                          </m:r>
                        </m:den>
                      </m:f>
                      <m:func>
                        <m:func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func>
                    </m:oMath>
                  </m:oMathPara>
                </a14:m>
                <a:endParaRPr lang="el-GR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Ορθογώνιο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200" y="806001"/>
                <a:ext cx="6567888" cy="66851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Ομάδα 13"/>
          <p:cNvGrpSpPr/>
          <p:nvPr/>
        </p:nvGrpSpPr>
        <p:grpSpPr>
          <a:xfrm>
            <a:off x="7304776" y="1096547"/>
            <a:ext cx="762574" cy="2031117"/>
            <a:chOff x="7343201" y="1485900"/>
            <a:chExt cx="762574" cy="2064809"/>
          </a:xfrm>
        </p:grpSpPr>
        <p:sp>
          <p:nvSpPr>
            <p:cNvPr id="4" name="Δεξιό άγκιστρο 3"/>
            <p:cNvSpPr/>
            <p:nvPr/>
          </p:nvSpPr>
          <p:spPr bwMode="auto">
            <a:xfrm>
              <a:off x="7343201" y="1485900"/>
              <a:ext cx="324424" cy="2064809"/>
            </a:xfrm>
            <a:prstGeom prst="rightBrace">
              <a:avLst>
                <a:gd name="adj1" fmla="val 55308"/>
                <a:gd name="adj2" fmla="val 50000"/>
              </a:avLst>
            </a:prstGeom>
            <a:noFill/>
            <a:ln w="28575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285750" marR="0" indent="-28575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1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6" name="Ευθύγραμμο βέλος σύνδεσης 5"/>
            <p:cNvCxnSpPr/>
            <p:nvPr/>
          </p:nvCxnSpPr>
          <p:spPr bwMode="auto">
            <a:xfrm flipV="1">
              <a:off x="7667625" y="2530882"/>
              <a:ext cx="438150" cy="1"/>
            </a:xfrm>
            <a:prstGeom prst="straightConnector1">
              <a:avLst/>
            </a:prstGeom>
            <a:noFill/>
            <a:ln w="57150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Ορθογώνιο 18"/>
              <p:cNvSpPr/>
              <p:nvPr/>
            </p:nvSpPr>
            <p:spPr>
              <a:xfrm>
                <a:off x="514350" y="4297247"/>
                <a:ext cx="5906617" cy="10016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𝑨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ad>
                        <m:radPr>
                          <m:degHide m:val="on"/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sz="20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l-GR" sz="20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𝝎</m:t>
                                      </m:r>
                                    </m:e>
                                    <m:sub>
                                      <m:r>
                                        <a:rPr lang="el-GR" sz="20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𝟎</m:t>
                                      </m:r>
                                    </m:sub>
                                    <m:sup>
                                      <m:r>
                                        <a:rPr lang="el-GR" sz="20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bSup>
                                  <m:r>
                                    <a:rPr lang="el-GR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l-GR" sz="20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l-GR" sz="20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𝝎</m:t>
                                      </m:r>
                                    </m:e>
                                    <m:sup>
                                      <m:r>
                                        <a:rPr lang="el-GR" sz="20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l-GR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𝝎</m:t>
                                  </m:r>
                                </m:e>
                                <m:sup>
                                  <m:r>
                                    <a:rPr lang="el-GR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l-GR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𝝉</m:t>
                                  </m:r>
                                </m:e>
                                <m:sup>
                                  <m:r>
                                    <a:rPr lang="el-GR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e>
                      </m:rad>
                      <m:func>
                        <m:func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𝒕</m:t>
                              </m:r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l-GR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𝝋</m:t>
                              </m:r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l-GR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𝜽</m:t>
                              </m:r>
                            </m:e>
                          </m:d>
                        </m:e>
                      </m:func>
                      <m:r>
                        <a:rPr lang="en-US" sz="20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≡</m:t>
                      </m:r>
                      <m:f>
                        <m:fPr>
                          <m:ctrlPr>
                            <a:rPr lang="el-GR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en-US" sz="20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𝒎</m:t>
                          </m:r>
                        </m:den>
                      </m:f>
                      <m:func>
                        <m:func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i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r>
                            <a:rPr lang="el-GR" sz="20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20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func>
                    </m:oMath>
                  </m:oMathPara>
                </a14:m>
                <a:endParaRPr lang="el-GR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Ορθογώνιο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350" y="4297247"/>
                <a:ext cx="5906617" cy="10016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857875" y="2623349"/>
                <a:ext cx="1462067" cy="6218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tan</m:t>
                          </m:r>
                        </m:fName>
                        <m:e>
                          <m: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𝜽</m:t>
                          </m:r>
                          <m: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l-GR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𝝁</m:t>
                          </m:r>
                        </m:num>
                        <m:den>
                          <m: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𝝀</m:t>
                          </m:r>
                        </m:den>
                      </m:f>
                    </m:oMath>
                  </m:oMathPara>
                </a14:m>
                <a:endParaRPr lang="el-G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7875" y="2623349"/>
                <a:ext cx="1462067" cy="6218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989447" y="5439862"/>
                <a:ext cx="3078343" cy="9293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tan</m:t>
                          </m:r>
                        </m:fName>
                        <m:e>
                          <m: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𝜽</m:t>
                          </m:r>
                        </m:e>
                      </m:func>
                      <m:r>
                        <a:rPr lang="el-GR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  <m:f>
                            <m:fPr>
                              <m:ctrlPr>
                                <a:rPr lang="el-GR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num>
                            <m:den>
                              <m:r>
                                <a:rPr lang="el-GR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𝝉</m:t>
                              </m:r>
                            </m:den>
                          </m:f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l-GR" sz="200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𝝎</m:t>
                                  </m:r>
                                </m:e>
                                <m:sub>
                                  <m:r>
                                    <a:rPr lang="el-GR" sz="200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𝟎</m:t>
                                  </m:r>
                                </m:sub>
                                <m:sup>
                                  <m:r>
                                    <a:rPr lang="el-GR" sz="200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bSup>
                              <m:r>
                                <a:rPr lang="el-GR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l-GR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l-GR" sz="200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𝝎</m:t>
                                  </m:r>
                                </m:e>
                                <m:sup>
                                  <m:r>
                                    <a:rPr lang="el-GR" sz="200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</m:den>
                      </m:f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447" y="5439862"/>
                <a:ext cx="3078343" cy="92935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Ομάδα 23"/>
          <p:cNvGrpSpPr/>
          <p:nvPr/>
        </p:nvGrpSpPr>
        <p:grpSpPr>
          <a:xfrm>
            <a:off x="474590" y="1985944"/>
            <a:ext cx="6830186" cy="729225"/>
            <a:chOff x="474590" y="2100245"/>
            <a:chExt cx="6830186" cy="729225"/>
          </a:xfrm>
        </p:grpSpPr>
        <p:sp>
          <p:nvSpPr>
            <p:cNvPr id="3" name="TextBox 2"/>
            <p:cNvSpPr txBox="1"/>
            <p:nvPr/>
          </p:nvSpPr>
          <p:spPr>
            <a:xfrm>
              <a:off x="474590" y="2121584"/>
              <a:ext cx="20574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l-GR" sz="2000" i="0" dirty="0">
                  <a:solidFill>
                    <a:schemeClr val="tx1"/>
                  </a:solidFill>
                </a:rPr>
                <a:t>Τριγωνομετρική Ταυτότητα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Ορθογώνιο 14"/>
                <p:cNvSpPr/>
                <p:nvPr/>
              </p:nvSpPr>
              <p:spPr>
                <a:xfrm>
                  <a:off x="2571750" y="2100245"/>
                  <a:ext cx="4733026" cy="429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𝝀</m:t>
                        </m:r>
                        <m:func>
                          <m:funcPr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1800" b="0" i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1800" b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l-GR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𝜶</m:t>
                            </m:r>
                          </m:e>
                        </m:func>
                        <m:r>
                          <a:rPr lang="en-US" sz="1800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  <m:r>
                          <a:rPr lang="en-US" sz="18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±</m:t>
                        </m:r>
                        <m:r>
                          <a:rPr lang="el-GR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𝝁</m:t>
                        </m:r>
                        <m:func>
                          <m:funcPr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1800" b="0" i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l-GR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𝜶</m:t>
                            </m:r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</m:func>
                        <m:r>
                          <a:rPr lang="el-GR" sz="1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rad>
                          <m:radPr>
                            <m:degHide m:val="on"/>
                            <m:ctrlPr>
                              <a:rPr lang="el-GR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l-GR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l-GR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𝝀</m:t>
                                </m:r>
                              </m:e>
                              <m:sup>
                                <m:r>
                                  <a:rPr lang="el-GR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l-GR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l-GR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l-GR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𝝁</m:t>
                                </m:r>
                              </m:e>
                              <m:sup>
                                <m:r>
                                  <a:rPr lang="el-GR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rad>
                        <m:r>
                          <a:rPr lang="en-US" sz="1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func>
                          <m:funcPr>
                            <m:ctrlP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1800" b="0" i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18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l-GR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𝜶</m:t>
                                </m:r>
                                <m:r>
                                  <a:rPr lang="en-US" sz="18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±</m:t>
                                </m:r>
                                <m:r>
                                  <a:rPr lang="el-GR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</m:d>
                          </m:e>
                        </m:func>
                      </m:oMath>
                    </m:oMathPara>
                  </a14:m>
                  <a:endParaRPr lang="el-GR" sz="1800" dirty="0"/>
                </a:p>
              </p:txBody>
            </p:sp>
          </mc:Choice>
          <mc:Fallback xmlns="">
            <p:sp>
              <p:nvSpPr>
                <p:cNvPr id="15" name="Ορθογώνιο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71750" y="2100245"/>
                  <a:ext cx="4733026" cy="429220"/>
                </a:xfrm>
                <a:prstGeom prst="rect">
                  <a:avLst/>
                </a:prstGeom>
                <a:blipFill>
                  <a:blip r:embed="rId6"/>
                  <a:stretch>
                    <a:fillRect b="-1285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Ομάδα 7"/>
          <p:cNvGrpSpPr/>
          <p:nvPr/>
        </p:nvGrpSpPr>
        <p:grpSpPr>
          <a:xfrm>
            <a:off x="2040148" y="5549149"/>
            <a:ext cx="557579" cy="785067"/>
            <a:chOff x="3993639" y="4935681"/>
            <a:chExt cx="557579" cy="785067"/>
          </a:xfrm>
        </p:grpSpPr>
        <p:cxnSp>
          <p:nvCxnSpPr>
            <p:cNvPr id="7" name="Ευθεία γραμμή σύνδεσης 6"/>
            <p:cNvCxnSpPr/>
            <p:nvPr/>
          </p:nvCxnSpPr>
          <p:spPr bwMode="auto">
            <a:xfrm>
              <a:off x="4454308" y="4935681"/>
              <a:ext cx="96910" cy="352110"/>
            </a:xfrm>
            <a:prstGeom prst="lin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" name="Ευθεία γραμμή σύνδεσης 15"/>
            <p:cNvCxnSpPr/>
            <p:nvPr/>
          </p:nvCxnSpPr>
          <p:spPr bwMode="auto">
            <a:xfrm>
              <a:off x="3993639" y="5368638"/>
              <a:ext cx="96910" cy="352110"/>
            </a:xfrm>
            <a:prstGeom prst="lin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977121" y="5439861"/>
                <a:ext cx="2103396" cy="912622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tan</m:t>
                          </m:r>
                        </m:fName>
                        <m:e>
                          <m: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𝜽</m:t>
                          </m:r>
                        </m:e>
                      </m:func>
                      <m:r>
                        <a:rPr lang="el-GR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l-GR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num>
                            <m:den>
                              <m:r>
                                <a:rPr lang="el-GR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𝝉</m:t>
                              </m:r>
                            </m:den>
                          </m:f>
                        </m:num>
                        <m:den>
                          <m:sSubSup>
                            <m:sSubSup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l-GR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l-GR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l-GR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bSup>
                          <m:r>
                            <a:rPr lang="el-GR" sz="20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l-GR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  <m:sup>
                              <m:r>
                                <a:rPr lang="el-GR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l-G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7121" y="5439861"/>
                <a:ext cx="2103396" cy="91262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Ορθογώνιο 16"/>
              <p:cNvSpPr/>
              <p:nvPr/>
            </p:nvSpPr>
            <p:spPr>
              <a:xfrm>
                <a:off x="514350" y="3165890"/>
                <a:ext cx="6490046" cy="10016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ad>
                        <m:radPr>
                          <m:degHide m:val="on"/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p>
                                <m:sSupPr>
                                  <m:ctrlP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𝑨</m:t>
                                  </m:r>
                                </m:e>
                                <m:sup>
                                  <m: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sz="20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l-GR" sz="20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𝝎</m:t>
                                      </m:r>
                                    </m:e>
                                    <m:sub>
                                      <m:r>
                                        <a:rPr lang="el-GR" sz="20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𝟎</m:t>
                                      </m:r>
                                    </m:sub>
                                    <m:sup>
                                      <m:r>
                                        <a:rPr lang="el-GR" sz="20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bSup>
                                  <m:r>
                                    <a:rPr lang="el-GR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l-GR" sz="20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l-GR" sz="20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𝝎</m:t>
                                      </m:r>
                                    </m:e>
                                    <m:sup>
                                      <m:r>
                                        <a:rPr lang="el-GR" sz="20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f>
                            <m:f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l-GR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𝝎</m:t>
                                  </m:r>
                                </m:e>
                                <m:sup>
                                  <m:r>
                                    <a:rPr lang="el-GR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l-GR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𝝉</m:t>
                                  </m:r>
                                </m:e>
                                <m:sup>
                                  <m:r>
                                    <a:rPr lang="el-GR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e>
                      </m:rad>
                      <m:func>
                        <m:func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𝒕</m:t>
                              </m:r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l-GR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𝝋</m:t>
                              </m:r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l-GR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𝜽</m:t>
                              </m:r>
                            </m:e>
                          </m:d>
                        </m:e>
                      </m:func>
                      <m:r>
                        <a:rPr lang="en-US" sz="20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≡</m:t>
                      </m:r>
                      <m:f>
                        <m:fPr>
                          <m:ctrlPr>
                            <a:rPr lang="el-GR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en-US" sz="20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𝒎</m:t>
                          </m:r>
                        </m:den>
                      </m:f>
                      <m:func>
                        <m:func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i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r>
                            <a:rPr lang="el-GR" sz="20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20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func>
                    </m:oMath>
                  </m:oMathPara>
                </a14:m>
                <a:endParaRPr lang="el-GR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Ορθογώνιο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350" y="3165890"/>
                <a:ext cx="6490046" cy="100168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Ομάδα 22"/>
          <p:cNvGrpSpPr/>
          <p:nvPr/>
        </p:nvGrpSpPr>
        <p:grpSpPr>
          <a:xfrm>
            <a:off x="872836" y="945569"/>
            <a:ext cx="1995055" cy="1125202"/>
            <a:chOff x="872836" y="1319645"/>
            <a:chExt cx="1995055" cy="1125202"/>
          </a:xfrm>
        </p:grpSpPr>
        <p:sp>
          <p:nvSpPr>
            <p:cNvPr id="5" name="Ορθογώνιο 4"/>
            <p:cNvSpPr/>
            <p:nvPr/>
          </p:nvSpPr>
          <p:spPr bwMode="auto">
            <a:xfrm>
              <a:off x="872836" y="1319645"/>
              <a:ext cx="1392382" cy="446810"/>
            </a:xfrm>
            <a:prstGeom prst="rect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285750" marR="0" indent="-28575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1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12" name="Ευθεία γραμμή σύνδεσης 11"/>
            <p:cNvCxnSpPr/>
            <p:nvPr/>
          </p:nvCxnSpPr>
          <p:spPr bwMode="auto">
            <a:xfrm flipH="1">
              <a:off x="1503290" y="1775856"/>
              <a:ext cx="0" cy="272991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" name="Ευθεία γραμμή σύνδεσης 19"/>
            <p:cNvCxnSpPr/>
            <p:nvPr/>
          </p:nvCxnSpPr>
          <p:spPr bwMode="auto">
            <a:xfrm>
              <a:off x="1492899" y="2048847"/>
              <a:ext cx="1374992" cy="0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Ευθύγραμμο βέλος σύνδεσης 21"/>
            <p:cNvCxnSpPr/>
            <p:nvPr/>
          </p:nvCxnSpPr>
          <p:spPr bwMode="auto">
            <a:xfrm>
              <a:off x="2867891" y="2048847"/>
              <a:ext cx="0" cy="396000"/>
            </a:xfrm>
            <a:prstGeom prst="straightConnector1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lg"/>
              <a:tailEnd type="triangle" w="med" len="lg"/>
            </a:ln>
            <a:effectLst/>
          </p:spPr>
        </p:cxnSp>
      </p:grpSp>
      <p:grpSp>
        <p:nvGrpSpPr>
          <p:cNvPr id="25" name="Ομάδα 24"/>
          <p:cNvGrpSpPr/>
          <p:nvPr/>
        </p:nvGrpSpPr>
        <p:grpSpPr>
          <a:xfrm flipH="1">
            <a:off x="3935524" y="860489"/>
            <a:ext cx="504000" cy="1275503"/>
            <a:chOff x="1782000" y="1205344"/>
            <a:chExt cx="504000" cy="1275503"/>
          </a:xfrm>
        </p:grpSpPr>
        <p:sp>
          <p:nvSpPr>
            <p:cNvPr id="26" name="Ορθογώνιο 25"/>
            <p:cNvSpPr/>
            <p:nvPr/>
          </p:nvSpPr>
          <p:spPr bwMode="auto">
            <a:xfrm>
              <a:off x="1782000" y="1205344"/>
              <a:ext cx="504000" cy="612000"/>
            </a:xfrm>
            <a:prstGeom prst="rect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285750" marR="0" indent="-28575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1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27" name="Ευθεία γραμμή σύνδεσης 26"/>
            <p:cNvCxnSpPr/>
            <p:nvPr/>
          </p:nvCxnSpPr>
          <p:spPr bwMode="auto">
            <a:xfrm flipH="1">
              <a:off x="2012449" y="1807029"/>
              <a:ext cx="0" cy="252000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" name="Ευθεία γραμμή σύνδεσης 27"/>
            <p:cNvCxnSpPr/>
            <p:nvPr/>
          </p:nvCxnSpPr>
          <p:spPr bwMode="auto">
            <a:xfrm>
              <a:off x="2013214" y="2048847"/>
              <a:ext cx="252000" cy="0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Ευθύγραμμο βέλος σύνδεσης 29"/>
            <p:cNvCxnSpPr/>
            <p:nvPr/>
          </p:nvCxnSpPr>
          <p:spPr bwMode="auto">
            <a:xfrm>
              <a:off x="2265214" y="2048847"/>
              <a:ext cx="0" cy="432000"/>
            </a:xfrm>
            <a:prstGeom prst="straightConnector1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lg"/>
              <a:tailEnd type="triangle" w="med" len="lg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791326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9" grpId="0"/>
      <p:bldP spid="29" grpId="0"/>
      <p:bldP spid="18" grpId="0" animBg="1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Ορθογώνιο 12"/>
              <p:cNvSpPr/>
              <p:nvPr/>
            </p:nvSpPr>
            <p:spPr>
              <a:xfrm>
                <a:off x="5597924" y="3078311"/>
                <a:ext cx="2623282" cy="1138260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𝑨</m:t>
                      </m:r>
                      <m:r>
                        <a:rPr lang="el-GR" sz="1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l-GR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18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𝟎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den>
                          </m:f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Sup>
                                        <m:sSubSupPr>
                                          <m:ctrlPr>
                                            <a:rPr lang="en-US" sz="18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l-GR" sz="180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𝝎</m:t>
                                          </m:r>
                                        </m:e>
                                        <m:sub>
                                          <m:r>
                                            <a:rPr lang="el-GR" sz="180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𝟎</m:t>
                                          </m:r>
                                        </m:sub>
                                        <m:sup>
                                          <m:r>
                                            <a:rPr lang="el-GR" sz="180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𝟐</m:t>
                                          </m:r>
                                        </m:sup>
                                      </m:sSubSup>
                                      <m:r>
                                        <a:rPr lang="el-GR" sz="180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el-GR" sz="18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l-GR" sz="180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𝝎</m:t>
                                          </m:r>
                                        </m:e>
                                        <m:sup>
                                          <m:r>
                                            <a:rPr lang="el-GR" sz="180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  <m:sup>
                                  <m:r>
                                    <a:rPr lang="en-US" sz="180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18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l-GR" sz="180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𝝎</m:t>
                                      </m:r>
                                    </m:e>
                                    <m:sup>
                                      <m:r>
                                        <a:rPr lang="el-GR" sz="180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l-GR" sz="180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𝝉</m:t>
                                      </m:r>
                                    </m:e>
                                    <m:sup>
                                      <m:r>
                                        <a:rPr lang="el-GR" sz="180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rad>
                        </m:den>
                      </m:f>
                    </m:oMath>
                  </m:oMathPara>
                </a14:m>
                <a:endParaRPr lang="el-GR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Ορθογώνιο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7924" y="3078311"/>
                <a:ext cx="2623282" cy="11382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Ορθογώνιο 13"/>
              <p:cNvSpPr/>
              <p:nvPr/>
            </p:nvSpPr>
            <p:spPr>
              <a:xfrm>
                <a:off x="1482589" y="4687649"/>
                <a:ext cx="3723252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i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𝒕</m:t>
                              </m:r>
                              <m:r>
                                <a:rPr lang="en-US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l-GR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𝝋</m:t>
                              </m:r>
                              <m:r>
                                <a:rPr lang="en-US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l-GR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𝜽</m:t>
                              </m:r>
                            </m:e>
                          </m:d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000" b="1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𝐬𝐢𝐧</m:t>
                              </m:r>
                            </m:fName>
                            <m:e>
                              <m:r>
                                <a:rPr lang="el-GR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</m:func>
                          <m: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</m:t>
                          </m:r>
                          <m: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func>
                      <m:r>
                        <a:rPr lang="el-G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l-GR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Ορθογώνιο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2589" y="4687649"/>
                <a:ext cx="3723252" cy="400110"/>
              </a:xfrm>
              <a:prstGeom prst="rect">
                <a:avLst/>
              </a:prstGeom>
              <a:blipFill>
                <a:blip r:embed="rId3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Ορθογώνιο 15"/>
              <p:cNvSpPr/>
              <p:nvPr/>
            </p:nvSpPr>
            <p:spPr>
              <a:xfrm>
                <a:off x="5592809" y="5517169"/>
                <a:ext cx="3029226" cy="912622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𝝋</m:t>
                          </m:r>
                        </m:e>
                      </m:func>
                      <m:r>
                        <a:rPr lang="el-GR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</m:func>
                      <m:r>
                        <a:rPr lang="el-GR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l-GR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num>
                            <m:den>
                              <m:r>
                                <a:rPr lang="el-GR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𝝉</m:t>
                              </m:r>
                            </m:den>
                          </m:f>
                        </m:num>
                        <m:den>
                          <m:sSubSup>
                            <m:sSubSup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l-GR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l-GR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l-GR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bSup>
                          <m:r>
                            <a:rPr lang="el-GR" sz="20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l-GR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  <m:sup>
                              <m:r>
                                <a:rPr lang="el-GR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l-GR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Ορθογώνιο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2809" y="5517169"/>
                <a:ext cx="3029226" cy="91262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379267" y="8366"/>
            <a:ext cx="86993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"/>
              </a:spcBef>
            </a:pPr>
            <a:r>
              <a:rPr lang="el-GR" altLang="el-GR" i="0" dirty="0">
                <a:cs typeface="Times New Roman" panose="02020603050405020304" pitchFamily="18" charset="0"/>
              </a:rPr>
              <a:t>ΔΙΕΡΕΥΝΗΣΗ ΤΗΣ ΤΑΛΑΝΤΩΣΗΣ ΜΕ ΔΙΕΓΕΡΣΗ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Ορθογώνιο 1"/>
              <p:cNvSpPr/>
              <p:nvPr/>
            </p:nvSpPr>
            <p:spPr>
              <a:xfrm>
                <a:off x="4923224" y="4681256"/>
                <a:ext cx="252000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smtClean="0">
                          <a:solidFill>
                            <a:schemeClr val="tx1"/>
                          </a:solidFill>
                          <a:latin typeface="Cambria Math"/>
                        </a:rPr>
                        <m:t>𝝎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r>
                        <a:rPr lang="el-GR" sz="2000">
                          <a:solidFill>
                            <a:schemeClr val="tx1"/>
                          </a:solidFill>
                          <a:latin typeface="Cambria Math"/>
                        </a:rPr>
                        <m:t>𝝋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l-GR" sz="2000">
                          <a:solidFill>
                            <a:schemeClr val="tx1"/>
                          </a:solidFill>
                          <a:latin typeface="Cambria Math"/>
                        </a:rPr>
                        <m:t>𝜽</m:t>
                      </m:r>
                      <m:r>
                        <a:rPr lang="el-G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𝝎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l-G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l-G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l-G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l-GR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Ορθογώνιο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3224" y="4681256"/>
                <a:ext cx="2520000" cy="400110"/>
              </a:xfrm>
              <a:prstGeom prst="rect">
                <a:avLst/>
              </a:prstGeom>
              <a:blipFill>
                <a:blip r:embed="rId5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Ομάδα 3"/>
          <p:cNvGrpSpPr/>
          <p:nvPr/>
        </p:nvGrpSpPr>
        <p:grpSpPr>
          <a:xfrm>
            <a:off x="1952169" y="4686518"/>
            <a:ext cx="2531888" cy="443935"/>
            <a:chOff x="1134316" y="5040943"/>
            <a:chExt cx="2311531" cy="405298"/>
          </a:xfrm>
        </p:grpSpPr>
        <p:sp>
          <p:nvSpPr>
            <p:cNvPr id="3" name="Οβάλ 2"/>
            <p:cNvSpPr/>
            <p:nvPr/>
          </p:nvSpPr>
          <p:spPr bwMode="auto">
            <a:xfrm>
              <a:off x="1134316" y="5040943"/>
              <a:ext cx="1368000" cy="400110"/>
            </a:xfrm>
            <a:prstGeom prst="ellipse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285750" marR="0" indent="-28575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1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8" name="Οβάλ 27"/>
            <p:cNvSpPr/>
            <p:nvPr/>
          </p:nvSpPr>
          <p:spPr bwMode="auto">
            <a:xfrm>
              <a:off x="3117179" y="5046131"/>
              <a:ext cx="328668" cy="400110"/>
            </a:xfrm>
            <a:prstGeom prst="ellipse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285750" marR="0" indent="-28575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1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Ορθογώνιο 28"/>
              <p:cNvSpPr/>
              <p:nvPr/>
            </p:nvSpPr>
            <p:spPr>
              <a:xfrm>
                <a:off x="496751" y="735079"/>
                <a:ext cx="6049521" cy="10016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𝑨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ad>
                        <m:radPr>
                          <m:degHide m:val="on"/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sz="20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l-GR" sz="20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𝝎</m:t>
                                      </m:r>
                                    </m:e>
                                    <m:sub>
                                      <m:r>
                                        <a:rPr lang="el-GR" sz="20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𝟎</m:t>
                                      </m:r>
                                    </m:sub>
                                    <m:sup>
                                      <m:r>
                                        <a:rPr lang="el-GR" sz="20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bSup>
                                  <m:r>
                                    <a:rPr lang="el-GR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l-GR" sz="20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l-GR" sz="20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𝝎</m:t>
                                      </m:r>
                                    </m:e>
                                    <m:sup>
                                      <m:r>
                                        <a:rPr lang="el-GR" sz="20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l-GR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𝝎</m:t>
                                  </m:r>
                                </m:e>
                                <m:sup>
                                  <m:r>
                                    <a:rPr lang="el-GR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l-GR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𝝉</m:t>
                                  </m:r>
                                </m:e>
                                <m:sup>
                                  <m:r>
                                    <a:rPr lang="el-GR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e>
                      </m:rad>
                      <m:r>
                        <a:rPr lang="el-G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𝒕</m:t>
                              </m:r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l-GR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𝝋</m:t>
                              </m:r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l-GR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𝜽</m:t>
                              </m:r>
                            </m:e>
                          </m:d>
                        </m:e>
                      </m:func>
                      <m:r>
                        <a:rPr lang="en-US" sz="20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≡</m:t>
                      </m:r>
                      <m:f>
                        <m:fPr>
                          <m:ctrlPr>
                            <a:rPr lang="el-GR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en-US" sz="20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𝒎</m:t>
                          </m:r>
                        </m:den>
                      </m:f>
                      <m:r>
                        <a:rPr lang="el-G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i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r>
                            <a:rPr lang="el-GR" sz="20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20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func>
                    </m:oMath>
                  </m:oMathPara>
                </a14:m>
                <a:endParaRPr lang="el-GR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Ορθογώνιο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751" y="735079"/>
                <a:ext cx="6049521" cy="100168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Ομάδα 4"/>
          <p:cNvGrpSpPr/>
          <p:nvPr/>
        </p:nvGrpSpPr>
        <p:grpSpPr>
          <a:xfrm>
            <a:off x="3085637" y="992854"/>
            <a:ext cx="3365300" cy="396083"/>
            <a:chOff x="3117634" y="3705464"/>
            <a:chExt cx="3454554" cy="361612"/>
          </a:xfrm>
        </p:grpSpPr>
        <p:sp>
          <p:nvSpPr>
            <p:cNvPr id="25" name="TextBox 24"/>
            <p:cNvSpPr txBox="1"/>
            <p:nvPr/>
          </p:nvSpPr>
          <p:spPr>
            <a:xfrm>
              <a:off x="3117634" y="3705540"/>
              <a:ext cx="1921649" cy="361536"/>
            </a:xfrm>
            <a:prstGeom prst="rect">
              <a:avLst/>
            </a:prstGeom>
            <a:noFill/>
            <a:ln w="19050">
              <a:noFill/>
              <a:prstDash val="solid"/>
            </a:ln>
          </p:spPr>
          <p:txBody>
            <a:bodyPr wrap="square" rtlCol="0">
              <a:spAutoFit/>
            </a:bodyPr>
            <a:lstStyle/>
            <a:p>
              <a:endParaRPr lang="el-GR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722228" y="3705464"/>
              <a:ext cx="849960" cy="360000"/>
            </a:xfrm>
            <a:prstGeom prst="rect">
              <a:avLst/>
            </a:prstGeom>
            <a:noFill/>
            <a:ln w="19050">
              <a:noFill/>
              <a:prstDash val="solid"/>
            </a:ln>
          </p:spPr>
          <p:txBody>
            <a:bodyPr wrap="square" rtlCol="0">
              <a:spAutoFit/>
            </a:bodyPr>
            <a:lstStyle/>
            <a:p>
              <a:endParaRPr lang="el-GR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085634" y="1895962"/>
                <a:ext cx="2052000" cy="912622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tan</m:t>
                          </m:r>
                        </m:fName>
                        <m:e>
                          <m: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𝜽</m:t>
                          </m:r>
                        </m:e>
                      </m:func>
                      <m:r>
                        <a:rPr lang="el-GR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l-GR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num>
                            <m:den>
                              <m:r>
                                <a:rPr lang="el-GR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𝝉</m:t>
                              </m:r>
                            </m:den>
                          </m:f>
                        </m:num>
                        <m:den>
                          <m:sSubSup>
                            <m:sSubSup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l-GR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l-GR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l-GR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bSup>
                          <m:r>
                            <a:rPr lang="el-GR" sz="20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l-GR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  <m:sup>
                              <m:r>
                                <a:rPr lang="el-GR" sz="20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l-G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5634" y="1895962"/>
                <a:ext cx="2052000" cy="91262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Ορθογώνιο 35"/>
              <p:cNvSpPr/>
              <p:nvPr/>
            </p:nvSpPr>
            <p:spPr>
              <a:xfrm>
                <a:off x="7285129" y="4672554"/>
                <a:ext cx="133200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smtClean="0">
                          <a:solidFill>
                            <a:schemeClr val="tx1"/>
                          </a:solidFill>
                          <a:latin typeface="Cambria Math"/>
                        </a:rPr>
                        <m:t>𝝋</m:t>
                      </m:r>
                      <m:r>
                        <a:rPr lang="el-G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000">
                          <a:solidFill>
                            <a:schemeClr val="tx1"/>
                          </a:solidFill>
                          <a:latin typeface="Cambria Math"/>
                        </a:rPr>
                        <m:t>𝜽</m:t>
                      </m:r>
                      <m:r>
                        <a:rPr lang="el-G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l-G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l-G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l-GR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Ορθογώνιο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5129" y="4672554"/>
                <a:ext cx="1332000" cy="400110"/>
              </a:xfrm>
              <a:prstGeom prst="rect">
                <a:avLst/>
              </a:prstGeom>
              <a:blipFill>
                <a:blip r:embed="rId8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Ομάδα 9"/>
          <p:cNvGrpSpPr/>
          <p:nvPr/>
        </p:nvGrpSpPr>
        <p:grpSpPr>
          <a:xfrm>
            <a:off x="3096025" y="1114561"/>
            <a:ext cx="3347441" cy="397302"/>
            <a:chOff x="3096025" y="1415900"/>
            <a:chExt cx="3347441" cy="397302"/>
          </a:xfrm>
        </p:grpSpPr>
        <p:sp>
          <p:nvSpPr>
            <p:cNvPr id="9" name="Ορθογώνιο 8"/>
            <p:cNvSpPr/>
            <p:nvPr/>
          </p:nvSpPr>
          <p:spPr bwMode="auto">
            <a:xfrm>
              <a:off x="3096025" y="1418885"/>
              <a:ext cx="1872003" cy="394317"/>
            </a:xfrm>
            <a:prstGeom prst="rect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285750" marR="0" indent="-28575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1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37" name="Ορθογώνιο 36"/>
            <p:cNvSpPr/>
            <p:nvPr/>
          </p:nvSpPr>
          <p:spPr bwMode="auto">
            <a:xfrm>
              <a:off x="5615466" y="1415900"/>
              <a:ext cx="828000" cy="394317"/>
            </a:xfrm>
            <a:prstGeom prst="rect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285750" marR="0" indent="-28575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1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24" name="Ομάδα 23"/>
          <p:cNvGrpSpPr/>
          <p:nvPr/>
        </p:nvGrpSpPr>
        <p:grpSpPr>
          <a:xfrm>
            <a:off x="3094371" y="1892866"/>
            <a:ext cx="5072882" cy="3225661"/>
            <a:chOff x="3094371" y="2048731"/>
            <a:chExt cx="5072882" cy="3225661"/>
          </a:xfrm>
        </p:grpSpPr>
        <p:sp>
          <p:nvSpPr>
            <p:cNvPr id="38" name="Ορθογώνιο 37"/>
            <p:cNvSpPr/>
            <p:nvPr/>
          </p:nvSpPr>
          <p:spPr bwMode="auto">
            <a:xfrm>
              <a:off x="3094371" y="2048731"/>
              <a:ext cx="2052000" cy="900000"/>
            </a:xfrm>
            <a:prstGeom prst="rect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285750" marR="0" indent="-28575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1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39" name="Οβάλ 38"/>
            <p:cNvSpPr/>
            <p:nvPr/>
          </p:nvSpPr>
          <p:spPr bwMode="auto">
            <a:xfrm>
              <a:off x="7356572" y="4836140"/>
              <a:ext cx="810681" cy="438252"/>
            </a:xfrm>
            <a:prstGeom prst="ellipse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285750" marR="0" indent="-28575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1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18" name="Ομάδα 17"/>
          <p:cNvGrpSpPr/>
          <p:nvPr/>
        </p:nvGrpSpPr>
        <p:grpSpPr>
          <a:xfrm>
            <a:off x="577674" y="728617"/>
            <a:ext cx="4259659" cy="3363803"/>
            <a:chOff x="546501" y="1165039"/>
            <a:chExt cx="4259659" cy="336380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Ορθογώνιο 5"/>
                <p:cNvSpPr/>
                <p:nvPr/>
              </p:nvSpPr>
              <p:spPr>
                <a:xfrm>
                  <a:off x="2192432" y="3618143"/>
                  <a:ext cx="2613728" cy="91069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𝑨</m:t>
                        </m:r>
                        <m:r>
                          <a:rPr lang="en-US" sz="180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ad>
                          <m:radPr>
                            <m:degHide m:val="on"/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en-US" sz="18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l-GR" sz="1800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𝝎</m:t>
                                        </m:r>
                                      </m:e>
                                      <m:sub>
                                        <m:r>
                                          <a:rPr lang="el-GR" sz="1800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𝟎</m:t>
                                        </m:r>
                                      </m:sub>
                                      <m:sup>
                                        <m:r>
                                          <a:rPr lang="el-GR" sz="1800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𝟐</m:t>
                                        </m:r>
                                      </m:sup>
                                    </m:sSubSup>
                                    <m:r>
                                      <a:rPr lang="el-GR" sz="180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sSup>
                                      <m:sSupPr>
                                        <m:ctrlPr>
                                          <a:rPr lang="el-GR" sz="18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l-GR" sz="1800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𝝎</m:t>
                                        </m:r>
                                      </m:e>
                                      <m:sup>
                                        <m:r>
                                          <a:rPr lang="el-GR" sz="1800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  <m:sup>
                                <m: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l-GR" sz="180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𝝎</m:t>
                                    </m:r>
                                  </m:e>
                                  <m:sup>
                                    <m:r>
                                      <a:rPr lang="el-GR" sz="180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l-GR" sz="180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𝝉</m:t>
                                    </m:r>
                                  </m:e>
                                  <m:sup>
                                    <m:r>
                                      <a:rPr lang="el-GR" sz="180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den>
                            </m:f>
                          </m:e>
                        </m:rad>
                        <m:r>
                          <a:rPr lang="el-GR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sz="1800" dirty="0"/>
                </a:p>
              </p:txBody>
            </p:sp>
          </mc:Choice>
          <mc:Fallback xmlns="">
            <p:sp>
              <p:nvSpPr>
                <p:cNvPr id="6" name="Ορθογώνιο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92432" y="3618143"/>
                  <a:ext cx="2613728" cy="910699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5" name="Ομάδα 14"/>
            <p:cNvGrpSpPr/>
            <p:nvPr/>
          </p:nvGrpSpPr>
          <p:grpSpPr>
            <a:xfrm>
              <a:off x="546501" y="1165039"/>
              <a:ext cx="2478993" cy="2981580"/>
              <a:chOff x="556065" y="1174785"/>
              <a:chExt cx="2478993" cy="2981580"/>
            </a:xfrm>
          </p:grpSpPr>
          <p:sp>
            <p:nvSpPr>
              <p:cNvPr id="19" name="TextBox 18"/>
              <p:cNvSpPr txBox="1"/>
              <p:nvPr/>
            </p:nvSpPr>
            <p:spPr>
              <a:xfrm>
                <a:off x="556065" y="1174785"/>
                <a:ext cx="2478993" cy="1064659"/>
              </a:xfrm>
              <a:prstGeom prst="rect">
                <a:avLst/>
              </a:prstGeom>
              <a:noFill/>
              <a:ln w="19050">
                <a:solidFill>
                  <a:srgbClr val="FFFF00"/>
                </a:solidFill>
              </a:ln>
            </p:spPr>
            <p:txBody>
              <a:bodyPr wrap="square" rtlCol="0">
                <a:spAutoFit/>
              </a:bodyPr>
              <a:lstStyle/>
              <a:p>
                <a:endParaRPr lang="el-GR" dirty="0"/>
              </a:p>
            </p:txBody>
          </p:sp>
          <p:cxnSp>
            <p:nvCxnSpPr>
              <p:cNvPr id="8" name="Ευθεία γραμμή σύνδεσης 7"/>
              <p:cNvCxnSpPr/>
              <p:nvPr/>
            </p:nvCxnSpPr>
            <p:spPr bwMode="auto">
              <a:xfrm>
                <a:off x="1795562" y="2270617"/>
                <a:ext cx="0" cy="1885748"/>
              </a:xfrm>
              <a:prstGeom prst="line">
                <a:avLst/>
              </a:prstGeom>
              <a:noFill/>
              <a:ln w="19050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" name="Ευθύγραμμο βέλος σύνδεσης 11"/>
              <p:cNvCxnSpPr/>
              <p:nvPr/>
            </p:nvCxnSpPr>
            <p:spPr bwMode="auto">
              <a:xfrm>
                <a:off x="1785170" y="4156365"/>
                <a:ext cx="504000" cy="0"/>
              </a:xfrm>
              <a:prstGeom prst="straightConnector1">
                <a:avLst/>
              </a:prstGeom>
              <a:noFill/>
              <a:ln w="19050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</p:grpSp>
      </p:grpSp>
      <p:grpSp>
        <p:nvGrpSpPr>
          <p:cNvPr id="21" name="Ομάδα 20"/>
          <p:cNvGrpSpPr/>
          <p:nvPr/>
        </p:nvGrpSpPr>
        <p:grpSpPr>
          <a:xfrm>
            <a:off x="4653249" y="922330"/>
            <a:ext cx="962861" cy="3062690"/>
            <a:chOff x="4653249" y="1348361"/>
            <a:chExt cx="962861" cy="306269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Ορθογώνιο 30"/>
                <p:cNvSpPr/>
                <p:nvPr/>
              </p:nvSpPr>
              <p:spPr>
                <a:xfrm>
                  <a:off x="4653249" y="3800178"/>
                  <a:ext cx="918778" cy="61087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𝒎</m:t>
                            </m:r>
                          </m:den>
                        </m:f>
                        <m:r>
                          <a:rPr lang="el-GR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l-GR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</m:oMath>
                    </m:oMathPara>
                  </a14:m>
                  <a:endParaRPr lang="el-GR" sz="1800" dirty="0"/>
                </a:p>
              </p:txBody>
            </p:sp>
          </mc:Choice>
          <mc:Fallback xmlns="">
            <p:sp>
              <p:nvSpPr>
                <p:cNvPr id="31" name="Ορθογώνιο 3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53249" y="3800178"/>
                  <a:ext cx="918778" cy="610873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7" name="Ομάδα 16"/>
            <p:cNvGrpSpPr/>
            <p:nvPr/>
          </p:nvGrpSpPr>
          <p:grpSpPr>
            <a:xfrm>
              <a:off x="5090315" y="1348361"/>
              <a:ext cx="525795" cy="2664645"/>
              <a:chOff x="5038360" y="1348361"/>
              <a:chExt cx="525795" cy="2664645"/>
            </a:xfrm>
          </p:grpSpPr>
          <p:sp>
            <p:nvSpPr>
              <p:cNvPr id="20" name="TextBox 19"/>
              <p:cNvSpPr txBox="1"/>
              <p:nvPr/>
            </p:nvSpPr>
            <p:spPr>
              <a:xfrm>
                <a:off x="5199597" y="1348361"/>
                <a:ext cx="364558" cy="756000"/>
              </a:xfrm>
              <a:prstGeom prst="rect">
                <a:avLst/>
              </a:prstGeom>
              <a:noFill/>
              <a:ln w="19050">
                <a:solidFill>
                  <a:srgbClr val="FFFF00"/>
                </a:solidFill>
              </a:ln>
            </p:spPr>
            <p:txBody>
              <a:bodyPr wrap="square" rtlCol="0">
                <a:spAutoFit/>
              </a:bodyPr>
              <a:lstStyle/>
              <a:p>
                <a:endParaRPr lang="el-GR" dirty="0"/>
              </a:p>
            </p:txBody>
          </p:sp>
          <p:cxnSp>
            <p:nvCxnSpPr>
              <p:cNvPr id="32" name="Ευθεία γραμμή σύνδεσης 31"/>
              <p:cNvCxnSpPr/>
              <p:nvPr/>
            </p:nvCxnSpPr>
            <p:spPr bwMode="auto">
              <a:xfrm>
                <a:off x="5398360" y="2105006"/>
                <a:ext cx="0" cy="1908000"/>
              </a:xfrm>
              <a:prstGeom prst="line">
                <a:avLst/>
              </a:prstGeom>
              <a:noFill/>
              <a:ln w="19050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" name="Ευθύγραμμο βέλος σύνδεσης 32"/>
              <p:cNvCxnSpPr/>
              <p:nvPr/>
            </p:nvCxnSpPr>
            <p:spPr bwMode="auto">
              <a:xfrm flipH="1">
                <a:off x="5038360" y="3998115"/>
                <a:ext cx="360000" cy="0"/>
              </a:xfrm>
              <a:prstGeom prst="straightConnector1">
                <a:avLst/>
              </a:prstGeom>
              <a:noFill/>
              <a:ln w="19050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4275118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6" grpId="0" animBg="1"/>
      <p:bldP spid="2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Box 3"/>
          <p:cNvSpPr txBox="1">
            <a:spLocks noChangeArrowheads="1"/>
          </p:cNvSpPr>
          <p:nvPr/>
        </p:nvSpPr>
        <p:spPr bwMode="auto">
          <a:xfrm>
            <a:off x="514350" y="-12416"/>
            <a:ext cx="7942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"/>
              </a:spcBef>
            </a:pPr>
            <a:r>
              <a:rPr lang="el-GR" altLang="el-GR" i="0" dirty="0">
                <a:cs typeface="Times New Roman" panose="02020603050405020304" pitchFamily="18" charset="0"/>
              </a:rPr>
              <a:t>ΔΙΕΡΕΥΝΗΣΗ ΤΗΣ ΤΑΛΑΝΤΩΣΗΣ ΜΕ ΔΙΕΓΕΡΣΗ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595253" y="421882"/>
            <a:ext cx="20781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0" dirty="0"/>
              <a:t>Αποδείξαμε: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4350" y="2111447"/>
            <a:ext cx="266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i="0" dirty="0"/>
              <a:t>Οριακές Περιπτώσεις:</a:t>
            </a:r>
          </a:p>
        </p:txBody>
      </p:sp>
      <p:grpSp>
        <p:nvGrpSpPr>
          <p:cNvPr id="40" name="Ομάδα 39"/>
          <p:cNvGrpSpPr/>
          <p:nvPr/>
        </p:nvGrpSpPr>
        <p:grpSpPr>
          <a:xfrm>
            <a:off x="524043" y="2897767"/>
            <a:ext cx="2133050" cy="276999"/>
            <a:chOff x="524043" y="3334189"/>
            <a:chExt cx="2133050" cy="27699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/>
                <p:cNvSpPr txBox="1"/>
                <p:nvPr/>
              </p:nvSpPr>
              <p:spPr>
                <a:xfrm>
                  <a:off x="524043" y="3334189"/>
                  <a:ext cx="112049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𝝎</m:t>
                        </m:r>
                        <m:r>
                          <a:rPr lang="el-GR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r>
                          <a:rPr lang="el-GR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l-GR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 ⇒</m:t>
                        </m:r>
                      </m:oMath>
                    </m:oMathPara>
                  </a14:m>
                  <a:endParaRPr lang="el-GR" sz="1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" name="TextBox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4043" y="3334189"/>
                  <a:ext cx="1120499" cy="276999"/>
                </a:xfrm>
                <a:prstGeom prst="rect">
                  <a:avLst/>
                </a:prstGeom>
                <a:blipFill>
                  <a:blip r:embed="rId2"/>
                  <a:stretch>
                    <a:fillRect l="-2717" r="-3261" b="-869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1859567" y="3334189"/>
                  <a:ext cx="79752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𝑨</m:t>
                        </m:r>
                        <m:d>
                          <m:dPr>
                            <m:ctrlP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e>
                        </m:d>
                        <m:r>
                          <a:rPr lang="en-US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</m:oMath>
                    </m:oMathPara>
                  </a14:m>
                  <a:endParaRPr lang="el-GR" sz="1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59567" y="3334189"/>
                  <a:ext cx="797526" cy="276999"/>
                </a:xfrm>
                <a:prstGeom prst="rect">
                  <a:avLst/>
                </a:prstGeom>
                <a:blipFill>
                  <a:blip r:embed="rId3"/>
                  <a:stretch>
                    <a:fillRect l="-6107" r="-3817" b="-869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780293" y="2546693"/>
                <a:ext cx="612924" cy="7798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</m:t>
                              </m:r>
                            </m:den>
                          </m:f>
                        </m:num>
                        <m:den>
                          <m:sSubSup>
                            <m:sSubSupPr>
                              <m:ctrlP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</m:den>
                      </m:f>
                      <m:r>
                        <a:rPr lang="el-GR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0293" y="2546693"/>
                <a:ext cx="612924" cy="77989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457839" y="2545230"/>
                <a:ext cx="705898" cy="9305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l-GR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𝒌</m:t>
                              </m:r>
                            </m:num>
                            <m:den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</m:t>
                              </m:r>
                            </m:den>
                          </m:f>
                        </m:den>
                      </m:f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⇒</m:t>
                      </m:r>
                    </m:oMath>
                  </m:oMathPara>
                </a14:m>
                <a:endParaRPr lang="el-GR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7839" y="2545230"/>
                <a:ext cx="705898" cy="9305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298088" y="2736696"/>
                <a:ext cx="1435458" cy="5185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f>
                        <m:f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</m:den>
                      </m:f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⇒</m:t>
                      </m:r>
                    </m:oMath>
                  </m:oMathPara>
                </a14:m>
                <a:endParaRPr lang="el-GR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8088" y="2736696"/>
                <a:ext cx="1435458" cy="5185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Ορθογώνιο 2"/>
              <p:cNvSpPr/>
              <p:nvPr/>
            </p:nvSpPr>
            <p:spPr>
              <a:xfrm>
                <a:off x="6015374" y="2846576"/>
                <a:ext cx="1289905" cy="369332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US" sz="1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3" name="Ορθογώνιο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5374" y="2846576"/>
                <a:ext cx="1289905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Ομάδα 6"/>
          <p:cNvGrpSpPr/>
          <p:nvPr/>
        </p:nvGrpSpPr>
        <p:grpSpPr>
          <a:xfrm>
            <a:off x="4721046" y="3314738"/>
            <a:ext cx="4081275" cy="377975"/>
            <a:chOff x="4554790" y="4457748"/>
            <a:chExt cx="4081275" cy="37797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Ορθογώνιο 3"/>
                <p:cNvSpPr/>
                <p:nvPr/>
              </p:nvSpPr>
              <p:spPr>
                <a:xfrm>
                  <a:off x="4554790" y="4457748"/>
                  <a:ext cx="72321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sz="1800" dirty="0"/>
                </a:p>
              </p:txBody>
            </p:sp>
          </mc:Choice>
          <mc:Fallback xmlns="">
            <p:sp>
              <p:nvSpPr>
                <p:cNvPr id="4" name="Ορθογώνιο 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54790" y="4457748"/>
                  <a:ext cx="723210" cy="369332"/>
                </a:xfrm>
                <a:prstGeom prst="rect">
                  <a:avLst/>
                </a:prstGeom>
                <a:blipFill>
                  <a:blip r:embed="rId8"/>
                  <a:stretch>
                    <a:fillRect b="-1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Ορθογώνιο 5"/>
                <p:cNvSpPr/>
                <p:nvPr/>
              </p:nvSpPr>
              <p:spPr>
                <a:xfrm>
                  <a:off x="5171655" y="4466391"/>
                  <a:ext cx="346441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800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𝛑𝛌𝛂𝛕𝛐𝛓</m:t>
                        </m:r>
                        <m:r>
                          <a:rPr lang="el-GR" sz="1800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l-GR" sz="1800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𝛕𝛂𝛌𝛂𝛎𝛕𝛚𝛔𝛈𝛓</m:t>
                        </m:r>
                        <m:r>
                          <a:rPr lang="el-GR" sz="1800" b="1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l-GR" sz="1800" b="1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𝛅𝛊𝛆𝛄𝛆𝛒𝛕𝛈</m:t>
                        </m:r>
                      </m:oMath>
                    </m:oMathPara>
                  </a14:m>
                  <a:endParaRPr lang="el-GR" sz="1800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Ορθογώνιο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71655" y="4466391"/>
                  <a:ext cx="3464410" cy="369332"/>
                </a:xfrm>
                <a:prstGeom prst="rect">
                  <a:avLst/>
                </a:prstGeom>
                <a:blipFill>
                  <a:blip r:embed="rId11"/>
                  <a:stretch>
                    <a:fillRect b="-14754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1" name="Ομάδα 40"/>
          <p:cNvGrpSpPr/>
          <p:nvPr/>
        </p:nvGrpSpPr>
        <p:grpSpPr>
          <a:xfrm>
            <a:off x="514350" y="5210012"/>
            <a:ext cx="2353703" cy="287390"/>
            <a:chOff x="514350" y="5106102"/>
            <a:chExt cx="2353703" cy="28739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514350" y="5116493"/>
                  <a:ext cx="115409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𝝎</m:t>
                        </m:r>
                        <m:r>
                          <a:rPr lang="el-GR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𝝎</m:t>
                            </m:r>
                          </m:e>
                          <m:sub>
                            <m:r>
                              <a:rPr lang="el-GR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l-GR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</m:oMath>
                    </m:oMathPara>
                  </a14:m>
                  <a:endParaRPr lang="el-GR" sz="1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4350" y="5116493"/>
                  <a:ext cx="1154098" cy="276999"/>
                </a:xfrm>
                <a:prstGeom prst="rect">
                  <a:avLst/>
                </a:prstGeom>
                <a:blipFill>
                  <a:blip r:embed="rId12"/>
                  <a:stretch>
                    <a:fillRect l="-2632" r="-2632" b="-1739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1934336" y="5106102"/>
                  <a:ext cx="933717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𝑨</m:t>
                        </m:r>
                        <m:d>
                          <m:dPr>
                            <m:ctrlP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𝝎</m:t>
                                </m:r>
                              </m:e>
                              <m:sub>
                                <m:r>
                                  <a:rPr lang="el-GR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</m:d>
                        <m:r>
                          <a:rPr lang="en-US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sz="1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34336" y="5106102"/>
                  <a:ext cx="933717" cy="276999"/>
                </a:xfrm>
                <a:prstGeom prst="rect">
                  <a:avLst/>
                </a:prstGeom>
                <a:blipFill>
                  <a:blip r:embed="rId13"/>
                  <a:stretch>
                    <a:fillRect l="-5229" r="-2614" b="-20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071306" y="4867495"/>
                <a:ext cx="612924" cy="8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𝝎</m:t>
                                  </m:r>
                                </m:e>
                                <m:sub>
                                  <m:r>
                                    <a:rPr lang="el-GR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𝝉</m:t>
                              </m:r>
                            </m:den>
                          </m:f>
                        </m:den>
                      </m:f>
                      <m:r>
                        <a:rPr lang="el-GR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306" y="4867495"/>
                <a:ext cx="612924" cy="88466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778390" y="4867495"/>
                <a:ext cx="972959" cy="9305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l-GR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</m:t>
                              </m:r>
                            </m:den>
                          </m:f>
                        </m:num>
                        <m:den>
                          <m:sSub>
                            <m:sSubPr>
                              <m:ctrlP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f>
                            <m:fPr>
                              <m:ctrlP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𝒃</m:t>
                              </m:r>
                            </m:num>
                            <m:den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</m:t>
                              </m:r>
                            </m:den>
                          </m:f>
                        </m:den>
                      </m:f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⇒</m:t>
                      </m:r>
                    </m:oMath>
                  </m:oMathPara>
                </a14:m>
                <a:endParaRPr lang="el-GR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8390" y="4867495"/>
                <a:ext cx="972959" cy="93057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Ομάδα 24"/>
          <p:cNvGrpSpPr/>
          <p:nvPr/>
        </p:nvGrpSpPr>
        <p:grpSpPr>
          <a:xfrm>
            <a:off x="3468230" y="2856203"/>
            <a:ext cx="352155" cy="618235"/>
            <a:chOff x="4299506" y="3697874"/>
            <a:chExt cx="352155" cy="618235"/>
          </a:xfrm>
        </p:grpSpPr>
        <p:cxnSp>
          <p:nvCxnSpPr>
            <p:cNvPr id="19" name="Ευθεία γραμμή σύνδεσης 18"/>
            <p:cNvCxnSpPr/>
            <p:nvPr/>
          </p:nvCxnSpPr>
          <p:spPr bwMode="auto">
            <a:xfrm flipV="1">
              <a:off x="4299506" y="3697874"/>
              <a:ext cx="345229" cy="154105"/>
            </a:xfrm>
            <a:prstGeom prst="lin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" name="Ευθεία γραμμή σύνδεσης 25"/>
            <p:cNvCxnSpPr/>
            <p:nvPr/>
          </p:nvCxnSpPr>
          <p:spPr bwMode="auto">
            <a:xfrm flipV="1">
              <a:off x="4306432" y="4162004"/>
              <a:ext cx="345229" cy="154105"/>
            </a:xfrm>
            <a:prstGeom prst="lin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8" name="Ομάδα 27"/>
          <p:cNvGrpSpPr/>
          <p:nvPr/>
        </p:nvGrpSpPr>
        <p:grpSpPr>
          <a:xfrm>
            <a:off x="3923977" y="5158623"/>
            <a:ext cx="528802" cy="628626"/>
            <a:chOff x="4299506" y="3697874"/>
            <a:chExt cx="528802" cy="628626"/>
          </a:xfrm>
        </p:grpSpPr>
        <p:cxnSp>
          <p:nvCxnSpPr>
            <p:cNvPr id="29" name="Ευθεία γραμμή σύνδεσης 28"/>
            <p:cNvCxnSpPr/>
            <p:nvPr/>
          </p:nvCxnSpPr>
          <p:spPr bwMode="auto">
            <a:xfrm flipV="1">
              <a:off x="4299506" y="3697874"/>
              <a:ext cx="345229" cy="154105"/>
            </a:xfrm>
            <a:prstGeom prst="lin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Ευθεία γραμμή σύνδεσης 29"/>
            <p:cNvCxnSpPr/>
            <p:nvPr/>
          </p:nvCxnSpPr>
          <p:spPr bwMode="auto">
            <a:xfrm flipV="1">
              <a:off x="4483079" y="4172395"/>
              <a:ext cx="345229" cy="154105"/>
            </a:xfrm>
            <a:prstGeom prst="lin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924070" y="5074774"/>
                <a:ext cx="1432187" cy="565219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den>
                      </m:f>
                    </m:oMath>
                  </m:oMathPara>
                </a14:m>
                <a:endParaRPr lang="el-GR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4070" y="5074774"/>
                <a:ext cx="1432187" cy="565219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Ορθογώνιο 31"/>
              <p:cNvSpPr/>
              <p:nvPr/>
            </p:nvSpPr>
            <p:spPr>
              <a:xfrm>
                <a:off x="4462896" y="3799753"/>
                <a:ext cx="1814920" cy="369332"/>
              </a:xfrm>
              <a:prstGeom prst="rect">
                <a:avLst/>
              </a:prstGeom>
              <a:ln w="28575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80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𝝋</m:t>
                          </m:r>
                        </m:e>
                      </m:func>
                      <m:r>
                        <a:rPr lang="el-GR" sz="1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</m:func>
                      <m:r>
                        <a:rPr lang="el-GR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Ορθογώνιο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2896" y="3799753"/>
                <a:ext cx="1814920" cy="369332"/>
              </a:xfrm>
              <a:prstGeom prst="rect">
                <a:avLst/>
              </a:prstGeom>
              <a:blipFill>
                <a:blip r:embed="rId17"/>
                <a:stretch>
                  <a:fillRect b="-8197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Ορθογώνιο 32"/>
              <p:cNvSpPr/>
              <p:nvPr/>
            </p:nvSpPr>
            <p:spPr>
              <a:xfrm>
                <a:off x="6977638" y="3777883"/>
                <a:ext cx="1301958" cy="369332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800" smtClean="0">
                          <a:solidFill>
                            <a:schemeClr val="tx1"/>
                          </a:solidFill>
                          <a:latin typeface="Cambria Math"/>
                        </a:rPr>
                        <m:t>𝝋</m:t>
                      </m:r>
                      <m:r>
                        <a:rPr lang="el-GR" sz="1800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l-GR" sz="1800">
                          <a:solidFill>
                            <a:schemeClr val="tx1"/>
                          </a:solidFill>
                          <a:latin typeface="Cambria Math"/>
                        </a:rPr>
                        <m:t>𝜽</m:t>
                      </m:r>
                      <m:r>
                        <a:rPr lang="el-GR" sz="180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33" name="Ορθογώνιο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7638" y="3777883"/>
                <a:ext cx="1301958" cy="369332"/>
              </a:xfrm>
              <a:prstGeom prst="rect">
                <a:avLst/>
              </a:prstGeom>
              <a:blipFill>
                <a:blip r:embed="rId18"/>
                <a:stretch>
                  <a:fillRect b="-3077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Ορθογώνιο 35"/>
              <p:cNvSpPr/>
              <p:nvPr/>
            </p:nvSpPr>
            <p:spPr>
              <a:xfrm>
                <a:off x="6880613" y="5880251"/>
                <a:ext cx="1322798" cy="567078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800" smtClean="0">
                          <a:solidFill>
                            <a:schemeClr val="tx1"/>
                          </a:solidFill>
                          <a:latin typeface="Cambria Math"/>
                        </a:rPr>
                        <m:t>𝝋</m:t>
                      </m:r>
                      <m:r>
                        <a:rPr lang="el-GR" sz="1800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l-GR" sz="1800">
                          <a:solidFill>
                            <a:schemeClr val="tx1"/>
                          </a:solidFill>
                          <a:latin typeface="Cambria Math"/>
                        </a:rPr>
                        <m:t>𝜽</m:t>
                      </m:r>
                      <m:r>
                        <a:rPr lang="el-GR" sz="180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36" name="Ορθογώνιο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0613" y="5880251"/>
                <a:ext cx="1322798" cy="567078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Ορθογώνιο 38"/>
              <p:cNvSpPr/>
              <p:nvPr/>
            </p:nvSpPr>
            <p:spPr>
              <a:xfrm>
                <a:off x="3990112" y="5977994"/>
                <a:ext cx="2005446" cy="369332"/>
              </a:xfrm>
              <a:prstGeom prst="rect">
                <a:avLst/>
              </a:prstGeom>
              <a:ln w="28575"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80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𝝋</m:t>
                          </m:r>
                        </m:e>
                      </m:func>
                      <m:r>
                        <a:rPr lang="el-GR" sz="1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</m:func>
                      <m:r>
                        <a:rPr lang="el-GR" sz="1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9" name="Ορθογώνιο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112" y="5977994"/>
                <a:ext cx="2005446" cy="369332"/>
              </a:xfrm>
              <a:prstGeom prst="rect">
                <a:avLst/>
              </a:prstGeom>
              <a:blipFill>
                <a:blip r:embed="rId20"/>
                <a:stretch>
                  <a:fillRect b="-8333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Ορθογώνιο 7"/>
              <p:cNvSpPr/>
              <p:nvPr/>
            </p:nvSpPr>
            <p:spPr>
              <a:xfrm>
                <a:off x="5818079" y="5966536"/>
                <a:ext cx="87306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∞  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8" name="Ορθογώνιο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8079" y="5966536"/>
                <a:ext cx="873060" cy="40011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Ορθογώνιο 42"/>
              <p:cNvSpPr/>
              <p:nvPr/>
            </p:nvSpPr>
            <p:spPr>
              <a:xfrm>
                <a:off x="6133229" y="3803763"/>
                <a:ext cx="808939" cy="400110"/>
              </a:xfrm>
              <a:prstGeom prst="rect">
                <a:avLst/>
              </a:prstGeom>
              <a:ln w="28575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l-G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0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Ορθογώνιο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3229" y="3803763"/>
                <a:ext cx="808939" cy="40011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Ομάδα 12"/>
          <p:cNvGrpSpPr/>
          <p:nvPr/>
        </p:nvGrpSpPr>
        <p:grpSpPr>
          <a:xfrm>
            <a:off x="290946" y="864793"/>
            <a:ext cx="4347108" cy="1138260"/>
            <a:chOff x="187036" y="1301215"/>
            <a:chExt cx="4347108" cy="113826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Ορθογώνιο 4"/>
                <p:cNvSpPr/>
                <p:nvPr/>
              </p:nvSpPr>
              <p:spPr>
                <a:xfrm>
                  <a:off x="1534925" y="1301215"/>
                  <a:ext cx="2999219" cy="1138260"/>
                </a:xfrm>
                <a:prstGeom prst="rect">
                  <a:avLst/>
                </a:prstGeom>
                <a:ln w="19050">
                  <a:solidFill>
                    <a:srgbClr val="FF00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𝑨</m:t>
                        </m:r>
                        <m:d>
                          <m:dPr>
                            <m:ctrlPr>
                              <a:rPr lang="el-GR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l-GR" sz="18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𝝎</m:t>
                            </m:r>
                          </m:e>
                        </m:d>
                        <m:r>
                          <a:rPr lang="el-GR" sz="1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>
                              <m:fPr>
                                <m:ctrlPr>
                                  <a:rPr lang="el-GR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𝑭</m:t>
                                    </m:r>
                                  </m:e>
                                  <m:sub>
                                    <m:r>
                                      <a:rPr lang="en-US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sz="18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𝒎</m:t>
                                </m:r>
                              </m:den>
                            </m:f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sz="18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Sup>
                                          <m:sSubSupPr>
                                            <m:ctrlPr>
                                              <a:rPr lang="en-US" sz="18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l-GR" sz="180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𝝎</m:t>
                                            </m:r>
                                          </m:e>
                                          <m:sub>
                                            <m:r>
                                              <a:rPr lang="el-GR" sz="180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𝟎</m:t>
                                            </m:r>
                                          </m:sub>
                                          <m:sup>
                                            <m:r>
                                              <a:rPr lang="el-GR" sz="180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𝟐</m:t>
                                            </m:r>
                                          </m:sup>
                                        </m:sSubSup>
                                        <m:r>
                                          <a:rPr lang="el-GR" sz="1800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−</m:t>
                                        </m:r>
                                        <m:sSup>
                                          <m:sSupPr>
                                            <m:ctrlPr>
                                              <a:rPr lang="el-GR" sz="18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l-GR" sz="180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𝝎</m:t>
                                            </m:r>
                                          </m:e>
                                          <m:sup>
                                            <m:r>
                                              <a:rPr lang="el-GR" sz="180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𝟐</m:t>
                                            </m:r>
                                          </m:sup>
                                        </m:sSup>
                                      </m:e>
                                    </m:d>
                                  </m:e>
                                  <m:sup>
                                    <m:r>
                                      <a:rPr lang="en-US" sz="180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sz="18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l-GR" sz="1800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𝝎</m:t>
                                        </m:r>
                                      </m:e>
                                      <m:sup>
                                        <m:r>
                                          <a:rPr lang="el-GR" sz="1800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sz="18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l-GR" sz="1800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𝝉</m:t>
                                        </m:r>
                                      </m:e>
                                      <m:sup>
                                        <m:r>
                                          <a:rPr lang="el-GR" sz="1800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</m:den>
                                </m:f>
                              </m:e>
                            </m:rad>
                          </m:den>
                        </m:f>
                      </m:oMath>
                    </m:oMathPara>
                  </a14:m>
                  <a:endParaRPr lang="el-GR" sz="1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Ορθογώνιο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34925" y="1301215"/>
                  <a:ext cx="2999219" cy="1138260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  <a:ln w="190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4" name="TextBox 43"/>
            <p:cNvSpPr txBox="1"/>
            <p:nvPr/>
          </p:nvSpPr>
          <p:spPr>
            <a:xfrm>
              <a:off x="187036" y="1431814"/>
              <a:ext cx="13923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l-GR" sz="1800" i="0" dirty="0"/>
                <a:t>Πλάτος Ταλαντωτή</a:t>
              </a:r>
            </a:p>
          </p:txBody>
        </p:sp>
      </p:grpSp>
      <p:grpSp>
        <p:nvGrpSpPr>
          <p:cNvPr id="15" name="Ομάδα 14"/>
          <p:cNvGrpSpPr/>
          <p:nvPr/>
        </p:nvGrpSpPr>
        <p:grpSpPr>
          <a:xfrm>
            <a:off x="4437965" y="1064619"/>
            <a:ext cx="4241236" cy="830548"/>
            <a:chOff x="4437965" y="1501041"/>
            <a:chExt cx="4241236" cy="83054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Ορθογώνιο 37"/>
                <p:cNvSpPr/>
                <p:nvPr/>
              </p:nvSpPr>
              <p:spPr>
                <a:xfrm>
                  <a:off x="5934667" y="1501041"/>
                  <a:ext cx="2744534" cy="830548"/>
                </a:xfrm>
                <a:prstGeom prst="rect">
                  <a:avLst/>
                </a:prstGeom>
                <a:ln w="19050">
                  <a:solidFill>
                    <a:srgbClr val="FF00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sz="1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180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tan</m:t>
                            </m:r>
                          </m:fName>
                          <m:e>
                            <m:r>
                              <a:rPr lang="el-GR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𝝋</m:t>
                            </m:r>
                          </m:e>
                        </m:func>
                        <m:r>
                          <a:rPr lang="el-GR" sz="1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func>
                          <m:funcPr>
                            <m:ctrlP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18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tan</m:t>
                            </m:r>
                          </m:fName>
                          <m:e>
                            <m:r>
                              <a:rPr lang="el-GR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𝜽</m:t>
                            </m:r>
                          </m:e>
                        </m:func>
                        <m:r>
                          <a:rPr lang="el-GR" sz="1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>
                              <m:fPr>
                                <m:ctrlPr>
                                  <a:rPr lang="el-GR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l-GR" sz="180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</m:num>
                              <m:den>
                                <m:r>
                                  <a:rPr lang="el-GR" sz="180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𝝉</m:t>
                                </m:r>
                              </m:den>
                            </m:f>
                          </m:num>
                          <m:den>
                            <m:sSubSup>
                              <m:sSubSupPr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l-GR" sz="180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</m:e>
                              <m:sub>
                                <m:r>
                                  <a:rPr lang="el-GR" sz="180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𝟎</m:t>
                                </m:r>
                              </m:sub>
                              <m:sup>
                                <m:r>
                                  <a:rPr lang="el-GR" sz="180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bSup>
                            <m:r>
                              <a:rPr lang="el-GR" sz="180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l-GR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l-GR" sz="180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</m:e>
                              <m:sup>
                                <m:r>
                                  <a:rPr lang="el-GR" sz="180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l-GR" sz="1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8" name="Ορθογώνιο 3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34667" y="1501041"/>
                  <a:ext cx="2744534" cy="830548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  <a:ln w="190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5" name="TextBox 44"/>
            <p:cNvSpPr txBox="1"/>
            <p:nvPr/>
          </p:nvSpPr>
          <p:spPr>
            <a:xfrm>
              <a:off x="4437965" y="1618033"/>
              <a:ext cx="15170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l-GR" sz="1800" i="0" dirty="0"/>
                <a:t>Σταθερά Φάση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9023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8" grpId="0"/>
      <p:bldP spid="3" grpId="0" animBg="1"/>
      <p:bldP spid="23" grpId="0"/>
      <p:bldP spid="24" grpId="0"/>
      <p:bldP spid="31" grpId="0" animBg="1"/>
      <p:bldP spid="32" grpId="0"/>
      <p:bldP spid="33" grpId="0" animBg="1"/>
      <p:bldP spid="36" grpId="0" animBg="1"/>
      <p:bldP spid="39" grpId="0"/>
      <p:bldP spid="8" grpId="0"/>
      <p:bldP spid="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785960" y="3159847"/>
                <a:ext cx="3576748" cy="7927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160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en-US" sz="16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𝒎</m:t>
                          </m:r>
                        </m:den>
                      </m:f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</m:den>
                      </m:f>
                      <m:r>
                        <a:rPr lang="en-US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Sup>
                                            <m:sSubSupPr>
                                              <m:ctrlPr>
                                                <a:rPr lang="en-US" sz="16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l-GR" sz="160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𝝎</m:t>
                                              </m:r>
                                            </m:e>
                                            <m:sub>
                                              <m:r>
                                                <a:rPr lang="el-GR" sz="160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𝟎</m:t>
                                              </m:r>
                                            </m:sub>
                                            <m:sup>
                                              <m:r>
                                                <a:rPr lang="el-GR" sz="160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𝟐</m:t>
                                              </m:r>
                                            </m:sup>
                                          </m:sSubSup>
                                          <m:r>
                                            <a:rPr lang="el-GR" sz="160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el-GR" sz="16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l-GR" sz="160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𝝎</m:t>
                                              </m:r>
                                            </m:e>
                                            <m:sup>
                                              <m:r>
                                                <a:rPr lang="el-GR" sz="160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𝟐</m:t>
                                              </m:r>
                                            </m:sup>
                                          </m:sSup>
                                        </m:e>
                                      </m:d>
                                    </m:e>
                                    <m:sup>
                                      <m:r>
                                        <a:rPr lang="el-GR" sz="16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l-GR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l-GR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l-GR" sz="160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𝝎</m:t>
                                          </m:r>
                                        </m:e>
                                        <m:sup>
                                          <m:r>
                                            <a:rPr lang="el-GR" sz="160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l-GR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l-GR" sz="160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𝝉</m:t>
                                          </m:r>
                                        </m:e>
                                        <m:sup>
                                          <m:r>
                                            <a:rPr lang="el-GR" sz="160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rad>
                            </m:den>
                          </m:f>
                        </m:e>
                      </m:d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 ⇒</m:t>
                      </m:r>
                    </m:oMath>
                  </m:oMathPara>
                </a14:m>
                <a:endParaRPr lang="el-GR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5960" y="3159847"/>
                <a:ext cx="3576748" cy="79271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6189962" y="4609954"/>
                <a:ext cx="2985754" cy="5532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𝝎</m:t>
                      </m:r>
                      <m:d>
                        <m:dPr>
                          <m:ctrlP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sSup>
                            <m:sSupPr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p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l-G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𝝉</m:t>
                                  </m:r>
                                </m:e>
                                <m:sup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9962" y="4609954"/>
                <a:ext cx="2985754" cy="5532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514350" y="-12416"/>
            <a:ext cx="7942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"/>
              </a:spcBef>
            </a:pPr>
            <a:r>
              <a:rPr lang="el-GR" altLang="el-GR" i="0" dirty="0">
                <a:cs typeface="Times New Roman" panose="02020603050405020304" pitchFamily="18" charset="0"/>
              </a:rPr>
              <a:t>ΔΙΕΡΕΥΝΗΣΗ ΤΗΣ ΤΑΛΑΝΤΩΣΗΣ ΜΕ ΔΙΕΓΕΡΣΗ</a:t>
            </a:r>
          </a:p>
        </p:txBody>
      </p:sp>
      <p:grpSp>
        <p:nvGrpSpPr>
          <p:cNvPr id="33" name="Ομάδα 32"/>
          <p:cNvGrpSpPr/>
          <p:nvPr/>
        </p:nvGrpSpPr>
        <p:grpSpPr>
          <a:xfrm>
            <a:off x="290946" y="646582"/>
            <a:ext cx="4347108" cy="1138260"/>
            <a:chOff x="187036" y="1301215"/>
            <a:chExt cx="4347108" cy="113826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Ορθογώνιο 33"/>
                <p:cNvSpPr/>
                <p:nvPr/>
              </p:nvSpPr>
              <p:spPr>
                <a:xfrm>
                  <a:off x="1534925" y="1301215"/>
                  <a:ext cx="2999219" cy="1138260"/>
                </a:xfrm>
                <a:prstGeom prst="rect">
                  <a:avLst/>
                </a:prstGeom>
                <a:ln w="19050">
                  <a:solidFill>
                    <a:srgbClr val="FF00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𝑨</m:t>
                        </m:r>
                        <m:d>
                          <m:dPr>
                            <m:ctrlPr>
                              <a:rPr lang="el-GR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l-GR" sz="18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𝝎</m:t>
                            </m:r>
                          </m:e>
                        </m:d>
                        <m:r>
                          <a:rPr lang="el-GR" sz="1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>
                              <m:fPr>
                                <m:ctrlPr>
                                  <a:rPr lang="el-GR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l-GR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𝑭</m:t>
                                    </m:r>
                                  </m:e>
                                  <m:sub>
                                    <m:r>
                                      <a:rPr lang="en-US" sz="18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sz="18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𝒎</m:t>
                                </m:r>
                              </m:den>
                            </m:f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sz="18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Sup>
                                          <m:sSubSupPr>
                                            <m:ctrlPr>
                                              <a:rPr lang="en-US" sz="18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l-GR" sz="180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𝝎</m:t>
                                            </m:r>
                                          </m:e>
                                          <m:sub>
                                            <m:r>
                                              <a:rPr lang="el-GR" sz="180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𝟎</m:t>
                                            </m:r>
                                          </m:sub>
                                          <m:sup>
                                            <m:r>
                                              <a:rPr lang="el-GR" sz="180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𝟐</m:t>
                                            </m:r>
                                          </m:sup>
                                        </m:sSubSup>
                                        <m:r>
                                          <a:rPr lang="el-GR" sz="1800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−</m:t>
                                        </m:r>
                                        <m:sSup>
                                          <m:sSupPr>
                                            <m:ctrlPr>
                                              <a:rPr lang="el-GR" sz="18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l-GR" sz="180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𝝎</m:t>
                                            </m:r>
                                          </m:e>
                                          <m:sup>
                                            <m:r>
                                              <a:rPr lang="el-GR" sz="180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𝟐</m:t>
                                            </m:r>
                                          </m:sup>
                                        </m:sSup>
                                      </m:e>
                                    </m:d>
                                  </m:e>
                                  <m:sup>
                                    <m:r>
                                      <a:rPr lang="en-US" sz="180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sz="18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l-GR" sz="1800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𝝎</m:t>
                                        </m:r>
                                      </m:e>
                                      <m:sup>
                                        <m:r>
                                          <a:rPr lang="el-GR" sz="1800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sz="18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l-GR" sz="1800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𝝉</m:t>
                                        </m:r>
                                      </m:e>
                                      <m:sup>
                                        <m:r>
                                          <a:rPr lang="el-GR" sz="1800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</m:den>
                                </m:f>
                              </m:e>
                            </m:rad>
                          </m:den>
                        </m:f>
                      </m:oMath>
                    </m:oMathPara>
                  </a14:m>
                  <a:endParaRPr lang="el-GR" sz="1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Ορθογώνιο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34925" y="1301215"/>
                  <a:ext cx="2999219" cy="1138260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  <a:ln w="190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5" name="TextBox 34"/>
            <p:cNvSpPr txBox="1"/>
            <p:nvPr/>
          </p:nvSpPr>
          <p:spPr>
            <a:xfrm>
              <a:off x="187036" y="1431814"/>
              <a:ext cx="13923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l-GR" sz="1800" i="0" dirty="0"/>
                <a:t>Πλάτος Ταλαντωτή</a:t>
              </a:r>
            </a:p>
          </p:txBody>
        </p:sp>
      </p:grpSp>
      <p:grpSp>
        <p:nvGrpSpPr>
          <p:cNvPr id="36" name="Ομάδα 35"/>
          <p:cNvGrpSpPr/>
          <p:nvPr/>
        </p:nvGrpSpPr>
        <p:grpSpPr>
          <a:xfrm>
            <a:off x="4437965" y="846408"/>
            <a:ext cx="4241236" cy="830548"/>
            <a:chOff x="4437965" y="1501041"/>
            <a:chExt cx="4241236" cy="83054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Ορθογώνιο 36"/>
                <p:cNvSpPr/>
                <p:nvPr/>
              </p:nvSpPr>
              <p:spPr>
                <a:xfrm>
                  <a:off x="5934667" y="1501041"/>
                  <a:ext cx="2744534" cy="830548"/>
                </a:xfrm>
                <a:prstGeom prst="rect">
                  <a:avLst/>
                </a:prstGeom>
                <a:ln w="19050">
                  <a:solidFill>
                    <a:srgbClr val="FF00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sz="1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180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tan</m:t>
                            </m:r>
                          </m:fName>
                          <m:e>
                            <m:r>
                              <a:rPr lang="el-GR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𝝋</m:t>
                            </m:r>
                          </m:e>
                        </m:func>
                        <m:r>
                          <a:rPr lang="el-GR" sz="1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func>
                          <m:funcPr>
                            <m:ctrlP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18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tan</m:t>
                            </m:r>
                          </m:fName>
                          <m:e>
                            <m:r>
                              <a:rPr lang="el-GR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𝜽</m:t>
                            </m:r>
                          </m:e>
                        </m:func>
                        <m:r>
                          <a:rPr lang="el-GR" sz="1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>
                              <m:fPr>
                                <m:ctrlPr>
                                  <a:rPr lang="el-GR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l-GR" sz="180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</m:num>
                              <m:den>
                                <m:r>
                                  <a:rPr lang="el-GR" sz="180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𝝉</m:t>
                                </m:r>
                              </m:den>
                            </m:f>
                          </m:num>
                          <m:den>
                            <m:sSubSup>
                              <m:sSubSupPr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l-GR" sz="180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</m:e>
                              <m:sub>
                                <m:r>
                                  <a:rPr lang="el-GR" sz="180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𝟎</m:t>
                                </m:r>
                              </m:sub>
                              <m:sup>
                                <m:r>
                                  <a:rPr lang="el-GR" sz="180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bSup>
                            <m:r>
                              <a:rPr lang="el-GR" sz="180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l-GR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l-GR" sz="180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</m:e>
                              <m:sup>
                                <m:r>
                                  <a:rPr lang="el-GR" sz="180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l-GR" sz="1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8" name="Ορθογώνιο 3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34667" y="1501041"/>
                  <a:ext cx="2744534" cy="830548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  <a:ln w="190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8" name="TextBox 37"/>
            <p:cNvSpPr txBox="1"/>
            <p:nvPr/>
          </p:nvSpPr>
          <p:spPr>
            <a:xfrm>
              <a:off x="4437965" y="1618033"/>
              <a:ext cx="15170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l-GR" sz="1800" i="0" dirty="0"/>
                <a:t>Σταθερά Φάση</a:t>
              </a:r>
            </a:p>
          </p:txBody>
        </p:sp>
      </p:grpSp>
      <p:grpSp>
        <p:nvGrpSpPr>
          <p:cNvPr id="5" name="Ομάδα 4"/>
          <p:cNvGrpSpPr/>
          <p:nvPr/>
        </p:nvGrpSpPr>
        <p:grpSpPr>
          <a:xfrm>
            <a:off x="2322368" y="1816897"/>
            <a:ext cx="4772010" cy="394598"/>
            <a:chOff x="514350" y="2086181"/>
            <a:chExt cx="4772010" cy="394598"/>
          </a:xfrm>
        </p:grpSpPr>
        <p:sp>
          <p:nvSpPr>
            <p:cNvPr id="40" name="TextBox 39"/>
            <p:cNvSpPr txBox="1"/>
            <p:nvPr/>
          </p:nvSpPr>
          <p:spPr>
            <a:xfrm>
              <a:off x="514350" y="2111447"/>
              <a:ext cx="44005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800" i="0" dirty="0"/>
                <a:t>Υπολογισμός τη συχνότητας συντονισμού: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4829568" y="2086181"/>
                  <a:ext cx="456792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𝝎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sub>
                        </m:sSub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29568" y="2086181"/>
                  <a:ext cx="456792" cy="369332"/>
                </a:xfrm>
                <a:prstGeom prst="rect">
                  <a:avLst/>
                </a:prstGeom>
                <a:blipFill>
                  <a:blip r:embed="rId25"/>
                  <a:stretch>
                    <a:fillRect l="-8000" r="-1333" b="-1147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9" name="Ομάδα 58"/>
          <p:cNvGrpSpPr/>
          <p:nvPr/>
        </p:nvGrpSpPr>
        <p:grpSpPr>
          <a:xfrm>
            <a:off x="429018" y="2211475"/>
            <a:ext cx="5587891" cy="738664"/>
            <a:chOff x="429018" y="2419295"/>
            <a:chExt cx="5587891" cy="738664"/>
          </a:xfrm>
        </p:grpSpPr>
        <p:sp>
          <p:nvSpPr>
            <p:cNvPr id="41" name="TextBox 40"/>
            <p:cNvSpPr txBox="1"/>
            <p:nvPr/>
          </p:nvSpPr>
          <p:spPr>
            <a:xfrm>
              <a:off x="429018" y="2419295"/>
              <a:ext cx="420903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l-GR" sz="1800" i="0" dirty="0"/>
                <a:t>Στη συχνότητας συντονισμού </a:t>
              </a:r>
              <a:r>
                <a:rPr lang="el-GR" i="0" dirty="0">
                  <a:solidFill>
                    <a:schemeClr val="tx1"/>
                  </a:solidFill>
                </a:rPr>
                <a:t>ω</a:t>
              </a:r>
              <a:r>
                <a:rPr lang="en-US" i="0" baseline="-25000" dirty="0">
                  <a:solidFill>
                    <a:schemeClr val="tx1"/>
                  </a:solidFill>
                </a:rPr>
                <a:t>r</a:t>
              </a:r>
              <a:r>
                <a:rPr lang="el-GR" sz="1800" i="0" dirty="0"/>
                <a:t> </a:t>
              </a:r>
              <a:endParaRPr lang="en-US" sz="1800" i="0" dirty="0"/>
            </a:p>
            <a:p>
              <a:pPr>
                <a:spcBef>
                  <a:spcPts val="0"/>
                </a:spcBef>
              </a:pPr>
              <a:r>
                <a:rPr lang="el-GR" sz="1800" i="0" dirty="0"/>
                <a:t>το πλάτος της ταλάντωση είναι μέγιστο: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4535028" y="2821327"/>
                  <a:ext cx="148188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  <m:d>
                          <m:dPr>
                            <m:ctrlP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l-GR" sz="18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𝝎</m:t>
                                </m:r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sub>
                            </m:sSub>
                          </m:e>
                        </m:d>
                        <m:r>
                          <a:rPr lang="en-US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18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𝐦𝐚𝐱</m:t>
                            </m:r>
                          </m:sub>
                        </m:sSub>
                      </m:oMath>
                    </m:oMathPara>
                  </a14:m>
                  <a:endParaRPr lang="el-GR" sz="1800" dirty="0"/>
                </a:p>
              </p:txBody>
            </p:sp>
          </mc:Choice>
          <mc:Fallback xmlns=""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35028" y="2821327"/>
                  <a:ext cx="1481881" cy="276999"/>
                </a:xfrm>
                <a:prstGeom prst="rect">
                  <a:avLst/>
                </a:prstGeom>
                <a:blipFill>
                  <a:blip r:embed="rId26"/>
                  <a:stretch>
                    <a:fillRect l="-3292" r="-823" b="-1555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1" name="Ομάδα 60"/>
          <p:cNvGrpSpPr/>
          <p:nvPr/>
        </p:nvGrpSpPr>
        <p:grpSpPr>
          <a:xfrm>
            <a:off x="429018" y="3136307"/>
            <a:ext cx="3155031" cy="610424"/>
            <a:chOff x="429018" y="3136307"/>
            <a:chExt cx="3155031" cy="61042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1583501" y="3136307"/>
                  <a:ext cx="2000548" cy="61042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begChr m:val=""/>
                                <m:endChr m:val="|"/>
                                <m:ctrlPr>
                                  <a:rPr lang="el-GR" sz="16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l-GR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60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𝒅𝑨</m:t>
                                    </m:r>
                                    <m:r>
                                      <a:rPr lang="en-US" sz="160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l-GR" sz="160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𝝎</m:t>
                                    </m:r>
                                    <m:r>
                                      <a:rPr lang="en-US" sz="160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num>
                                  <m:den>
                                    <m:r>
                                      <a:rPr lang="en-US" sz="160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𝒅</m:t>
                                    </m:r>
                                    <m:r>
                                      <a:rPr lang="el-GR" sz="160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𝝎</m:t>
                                    </m:r>
                                  </m:den>
                                </m:f>
                              </m:e>
                            </m:d>
                          </m:e>
                          <m:sub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𝝎</m:t>
                            </m:r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l-GR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𝝎</m:t>
                                </m:r>
                              </m:e>
                              <m:sub>
                                <m:r>
                                  <a:rPr 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sub>
                            </m:sSub>
                          </m:sub>
                        </m:sSub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  ⇒</m:t>
                        </m:r>
                      </m:oMath>
                    </m:oMathPara>
                  </a14:m>
                  <a:endParaRPr lang="el-GR" sz="1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83501" y="3136307"/>
                  <a:ext cx="2000548" cy="610424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Ορθογώνιο 5"/>
            <p:cNvSpPr/>
            <p:nvPr/>
          </p:nvSpPr>
          <p:spPr>
            <a:xfrm>
              <a:off x="429018" y="3227178"/>
              <a:ext cx="115448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i="0" dirty="0"/>
                <a:t>Θα πρέπει:</a:t>
              </a:r>
              <a:endParaRPr lang="el-GR" sz="16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88376" y="4097223"/>
                <a:ext cx="5741893" cy="14400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d>
                            <m:dPr>
                              <m:begChr m:val="["/>
                              <m:endChr m:val="]"/>
                              <m:ctrlP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l-GR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l-GR" sz="16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l-GR" sz="1600" b="1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l-GR" sz="1600" b="1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sSubSup>
                                                <m:sSubSupPr>
                                                  <m:ctrlPr>
                                                    <a:rPr lang="el-GR" sz="1600" b="1" i="1" smtClean="0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bSupPr>
                                                <m:e>
                                                  <m:r>
                                                    <a:rPr lang="el-GR" sz="1600" b="1" i="1" smtClean="0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𝝎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l-GR" sz="1600" b="1" i="1" smtClean="0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𝟎</m:t>
                                                  </m:r>
                                                </m:sub>
                                                <m:sup>
                                                  <m:r>
                                                    <a:rPr lang="el-GR" sz="1600" b="1" i="1" smtClean="0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𝟐</m:t>
                                                  </m:r>
                                                </m:sup>
                                              </m:sSubSup>
                                              <m:r>
                                                <a:rPr lang="el-GR" sz="1600" b="1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−</m:t>
                                              </m:r>
                                              <m:sSup>
                                                <m:sSupPr>
                                                  <m:ctrlPr>
                                                    <a:rPr lang="el-GR" sz="1600" b="1" i="1" smtClean="0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a:rPr lang="el-GR" sz="1600" b="1" i="1" smtClean="0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𝝎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l-GR" sz="1600" b="1" i="1" smtClean="0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𝟐</m:t>
                                                  </m:r>
                                                </m:sup>
                                              </m:sSup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l-GR" sz="1600" b="1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  <m:r>
                                        <a:rPr lang="el-GR" sz="16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</m:t>
                                      </m:r>
                                      <m:f>
                                        <m:fPr>
                                          <m:ctrlPr>
                                            <a:rPr lang="el-GR" sz="1600" b="1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sSup>
                                            <m:sSupPr>
                                              <m:ctrlPr>
                                                <a:rPr lang="el-GR" sz="1600" b="1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l-GR" sz="1600" b="1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𝝎</m:t>
                                              </m:r>
                                            </m:e>
                                            <m:sup>
                                              <m:r>
                                                <a:rPr lang="el-GR" sz="1600" b="1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𝟐</m:t>
                                              </m:r>
                                            </m:sup>
                                          </m:sSup>
                                        </m:num>
                                        <m:den>
                                          <m:sSup>
                                            <m:sSupPr>
                                              <m:ctrlPr>
                                                <a:rPr lang="el-GR" sz="1600" b="1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l-GR" sz="1600" b="1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𝝉</m:t>
                                              </m:r>
                                            </m:e>
                                            <m:sup>
                                              <m:r>
                                                <a:rPr lang="el-GR" sz="1600" b="1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𝟐</m:t>
                                              </m:r>
                                            </m:sup>
                                          </m:sSup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el-GR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l-GR" sz="16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l-GR" sz="16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l-GR" sz="16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sup>
                              </m:s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l-GR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l-GR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  <m:d>
                                    <m:dPr>
                                      <m:ctrlPr>
                                        <a:rPr lang="el-GR" sz="16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Sup>
                                        <m:sSubSupPr>
                                          <m:ctrlPr>
                                            <a:rPr lang="el-GR" sz="1600" b="1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l-GR" sz="1600" b="1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𝝎</m:t>
                                          </m:r>
                                        </m:e>
                                        <m:sub>
                                          <m:r>
                                            <a:rPr lang="el-GR" sz="1600" b="1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𝟎</m:t>
                                          </m:r>
                                        </m:sub>
                                        <m:sup>
                                          <m:r>
                                            <a:rPr lang="el-GR" sz="1600" b="1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bSup>
                                      <m:r>
                                        <a:rPr lang="el-GR" sz="16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el-GR" sz="1600" b="1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l-GR" sz="1600" b="1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𝝎</m:t>
                                          </m:r>
                                        </m:e>
                                        <m:sup>
                                          <m:r>
                                            <a:rPr lang="el-GR" sz="1600" b="1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e>
                                  </m:d>
                                  <m:d>
                                    <m:dPr>
                                      <m:ctrlPr>
                                        <a:rPr lang="el-GR" sz="16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l-GR" sz="16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l-GR" sz="16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  <m:r>
                                        <a:rPr lang="el-GR" sz="16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𝝎</m:t>
                                      </m:r>
                                    </m:e>
                                  </m:d>
                                  <m:r>
                                    <a:rPr lang="el-GR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l-GR" sz="16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l-GR" sz="16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  <m:r>
                                        <a:rPr lang="el-GR" sz="16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𝝎</m:t>
                                      </m:r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l-GR" sz="1600" b="1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l-GR" sz="1600" b="1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𝝉</m:t>
                                          </m:r>
                                        </m:e>
                                        <m:sup>
                                          <m:r>
                                            <a:rPr lang="el-GR" sz="1600" b="1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d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l-GR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sSup>
                                        <m:sSupPr>
                                          <m:ctrlPr>
                                            <a:rPr lang="en-US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sz="16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sSubSup>
                                                <m:sSubSupPr>
                                                  <m:ctrlPr>
                                                    <a:rPr lang="en-US" sz="1600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SupPr>
                                                <m:e>
                                                  <m:r>
                                                    <a:rPr lang="el-GR" sz="1600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𝝎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l-GR" sz="1600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𝟎</m:t>
                                                  </m:r>
                                                </m:sub>
                                                <m:sup>
                                                  <m:r>
                                                    <a:rPr lang="el-GR" sz="1600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𝟐</m:t>
                                                  </m:r>
                                                </m:sup>
                                              </m:sSubSup>
                                              <m:r>
                                                <a:rPr lang="el-GR" sz="160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−</m:t>
                                              </m:r>
                                              <m:sSup>
                                                <m:sSupPr>
                                                  <m:ctrlPr>
                                                    <a:rPr lang="el-GR" sz="1600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a:rPr lang="el-GR" sz="1600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𝝎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l-GR" sz="1600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𝟐</m:t>
                                                  </m:r>
                                                </m:sup>
                                              </m:sSup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l-GR" sz="160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  <m:r>
                                        <a:rPr lang="el-GR" sz="16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f>
                                        <m:fPr>
                                          <m:ctrlPr>
                                            <a:rPr lang="el-GR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sSup>
                                            <m:sSupPr>
                                              <m:ctrlPr>
                                                <a:rPr lang="el-GR" sz="16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l-GR" sz="160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𝝎</m:t>
                                              </m:r>
                                            </m:e>
                                            <m:sup>
                                              <m:r>
                                                <a:rPr lang="el-GR" sz="160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𝟐</m:t>
                                              </m:r>
                                            </m:sup>
                                          </m:sSup>
                                        </m:num>
                                        <m:den>
                                          <m:sSup>
                                            <m:sSupPr>
                                              <m:ctrlPr>
                                                <a:rPr lang="el-GR" sz="16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l-GR" sz="160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𝝉</m:t>
                                              </m:r>
                                            </m:e>
                                            <m:sup>
                                              <m:r>
                                                <a:rPr lang="el-GR" sz="160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𝟐</m:t>
                                              </m:r>
                                            </m:sup>
                                          </m:sSup>
                                        </m:den>
                                      </m:f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⇒</m:t>
                      </m:r>
                    </m:oMath>
                  </m:oMathPara>
                </a14:m>
                <a:endParaRPr lang="el-G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376" y="4097223"/>
                <a:ext cx="5741893" cy="1440010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Ευθεία γραμμή σύνδεσης 8"/>
          <p:cNvCxnSpPr/>
          <p:nvPr/>
        </p:nvCxnSpPr>
        <p:spPr bwMode="auto">
          <a:xfrm flipH="1">
            <a:off x="3839989" y="3136307"/>
            <a:ext cx="252000" cy="576000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62" name="Ομάδα 61"/>
          <p:cNvGrpSpPr/>
          <p:nvPr/>
        </p:nvGrpSpPr>
        <p:grpSpPr>
          <a:xfrm>
            <a:off x="654626" y="4270965"/>
            <a:ext cx="3414290" cy="1179757"/>
            <a:chOff x="654626" y="4270965"/>
            <a:chExt cx="3414290" cy="1179757"/>
          </a:xfrm>
        </p:grpSpPr>
        <p:cxnSp>
          <p:nvCxnSpPr>
            <p:cNvPr id="44" name="Ευθεία γραμμή σύνδεσης 43"/>
            <p:cNvCxnSpPr/>
            <p:nvPr/>
          </p:nvCxnSpPr>
          <p:spPr bwMode="auto">
            <a:xfrm flipH="1">
              <a:off x="654626" y="4270965"/>
              <a:ext cx="2245462" cy="404943"/>
            </a:xfrm>
            <a:prstGeom prst="lin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5" name="Ευθεία γραμμή σύνδεσης 44"/>
            <p:cNvCxnSpPr/>
            <p:nvPr/>
          </p:nvCxnSpPr>
          <p:spPr bwMode="auto">
            <a:xfrm flipH="1">
              <a:off x="1911926" y="5008417"/>
              <a:ext cx="2156990" cy="442305"/>
            </a:xfrm>
            <a:prstGeom prst="lin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Ορθογώνιο 46"/>
              <p:cNvSpPr/>
              <p:nvPr/>
            </p:nvSpPr>
            <p:spPr>
              <a:xfrm>
                <a:off x="401399" y="5764585"/>
                <a:ext cx="2140330" cy="7027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l-G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𝒅𝑨</m:t>
                                  </m:r>
                                  <m:r>
                                    <a:rPr lang="en-US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𝝎</m:t>
                                  </m:r>
                                  <m:r>
                                    <a:rPr lang="en-US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en-US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𝒅</m:t>
                                  </m:r>
                                  <m:r>
                                    <a:rPr lang="el-GR" sz="16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𝝎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n-US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sub>
                          </m:sSub>
                        </m:sub>
                      </m:sSub>
                      <m:r>
                        <a:rPr lang="el-GR" sz="16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16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l-GR" sz="16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⇒ </m:t>
                      </m:r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47" name="Ορθογώνιο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399" y="5764585"/>
                <a:ext cx="2140330" cy="702756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Ευθεία γραμμή σύνδεσης 47"/>
          <p:cNvCxnSpPr/>
          <p:nvPr/>
        </p:nvCxnSpPr>
        <p:spPr bwMode="auto">
          <a:xfrm flipH="1">
            <a:off x="6207844" y="4751486"/>
            <a:ext cx="385527" cy="270164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Ορθογώνιο 52"/>
              <p:cNvSpPr/>
              <p:nvPr/>
            </p:nvSpPr>
            <p:spPr>
              <a:xfrm>
                <a:off x="2405399" y="5775410"/>
                <a:ext cx="2467937" cy="5549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l-GR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</m:e>
                        <m:sub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en-US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l-GR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</m:e>
                        <m:sub>
                          <m:r>
                            <a:rPr lang="en-US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sub>
                        <m:sup>
                          <m:r>
                            <a:rPr lang="en-US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en-US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l-GR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𝝉</m:t>
                              </m:r>
                            </m:e>
                            <m:sup>
                              <m:r>
                                <a:rPr lang="el-GR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⇒ </m:t>
                      </m:r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53" name="Ορθογώνιο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5399" y="5775410"/>
                <a:ext cx="2467937" cy="554960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4770472" y="5584139"/>
                <a:ext cx="1755288" cy="818366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Sup>
                            <m:sSubSupPr>
                              <m:ctrlP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  <m:r>
                            <a:rPr lang="el-GR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l-GR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l-GR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𝝉</m:t>
                                  </m:r>
                                </m:e>
                                <m:sup>
                                  <m:r>
                                    <a:rPr lang="el-GR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e>
                      </m:rad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0472" y="5584139"/>
                <a:ext cx="1755288" cy="818366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6845127" y="5595523"/>
                <a:ext cx="1772986" cy="818366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</m:e>
                        <m:sub>
                          <m:r>
                            <a:rPr lang="en-US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sub>
                      </m:sSub>
                      <m:r>
                        <a:rPr lang="en-US" sz="18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num>
                            <m:den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den>
                          </m:f>
                          <m:r>
                            <a:rPr lang="el-GR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l-GR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l-GR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𝒃</m:t>
                                  </m:r>
                                </m:e>
                                <m:sup>
                                  <m:r>
                                    <a:rPr lang="en-US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sSup>
                                <m:sSupPr>
                                  <m:ctrlPr>
                                    <a:rPr lang="el-GR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</m:e>
                                <m:sup>
                                  <m:r>
                                    <a:rPr lang="el-GR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e>
                      </m:rad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5127" y="5595523"/>
                <a:ext cx="1772986" cy="818366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5" name="Ομάδα 64"/>
          <p:cNvGrpSpPr/>
          <p:nvPr/>
        </p:nvGrpSpPr>
        <p:grpSpPr>
          <a:xfrm>
            <a:off x="2305338" y="6448427"/>
            <a:ext cx="4975637" cy="394851"/>
            <a:chOff x="2305338" y="6448427"/>
            <a:chExt cx="4975637" cy="394851"/>
          </a:xfrm>
        </p:grpSpPr>
        <p:sp>
          <p:nvSpPr>
            <p:cNvPr id="63" name="TextBox 62"/>
            <p:cNvSpPr txBox="1"/>
            <p:nvPr/>
          </p:nvSpPr>
          <p:spPr>
            <a:xfrm>
              <a:off x="2305338" y="6473946"/>
              <a:ext cx="37274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800" i="0" dirty="0"/>
                <a:t>Σε ταλαντωτές με μικρή απόσβεση: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/>
                <p:cNvSpPr txBox="1"/>
                <p:nvPr/>
              </p:nvSpPr>
              <p:spPr>
                <a:xfrm>
                  <a:off x="6029735" y="6448427"/>
                  <a:ext cx="1251240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𝝎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sub>
                        </m:sSub>
                        <m:r>
                          <a:rPr lang="el-GR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≈</m:t>
                        </m:r>
                        <m:sSub>
                          <m:sSubPr>
                            <m:ctrlPr>
                              <a:rPr lang="el-GR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𝝎</m:t>
                            </m:r>
                          </m:e>
                          <m:sub>
                            <m:r>
                              <a:rPr lang="el-GR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64" name="TextBox 6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29735" y="6448427"/>
                  <a:ext cx="1251240" cy="369332"/>
                </a:xfrm>
                <a:prstGeom prst="rect">
                  <a:avLst/>
                </a:prstGeom>
                <a:blipFill>
                  <a:blip r:embed="rId33"/>
                  <a:stretch>
                    <a:fillRect l="-2927" r="-1951" b="-18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575711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8" grpId="0"/>
      <p:bldP spid="7" grpId="0"/>
      <p:bldP spid="47" grpId="0"/>
      <p:bldP spid="53" grpId="0"/>
      <p:bldP spid="54" grpId="0" animBg="1"/>
      <p:bldP spid="6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514350" y="18757"/>
            <a:ext cx="7942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"/>
              </a:spcBef>
            </a:pPr>
            <a:r>
              <a:rPr lang="el-GR" altLang="el-GR" i="0" dirty="0">
                <a:cs typeface="Times New Roman" panose="02020603050405020304" pitchFamily="18" charset="0"/>
              </a:rPr>
              <a:t>ΚΑΜΠΥΛΗ ΣΥΝΤΟΝΙΣΜΟΥ ΠΛΑΤΟΥΣ ΤΑΛΑΝΤΩΣΗ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8150" y="662417"/>
            <a:ext cx="2507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i="0" dirty="0">
                <a:solidFill>
                  <a:schemeClr val="tx1"/>
                </a:solidFill>
              </a:rPr>
              <a:t>Στοιχεία Ταλαντωτή: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19400" y="677062"/>
                <a:ext cx="587692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</a:rPr>
                      <m:t>𝒌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</a:rPr>
                      <m:t>𝟑𝟗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</a:rPr>
                      <m:t>𝟒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</a:rPr>
                      <m:t>𝐍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</a:rPr>
                      <m:t>/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</a:rPr>
                      <m:t>𝐦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</a:rPr>
                      <m:t>,    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</a:rPr>
                      <m:t>𝒎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</a:rPr>
                      <m:t>𝟏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</a:rPr>
                      <m:t>𝟎𝟎𝐤𝐠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</a:rPr>
                      <m:t>,      </m:t>
                    </m:r>
                    <m:sSub>
                      <m:sSub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𝝎</m:t>
                        </m:r>
                      </m:e>
                      <m:sub>
                        <m:r>
                          <a:rPr lang="el-GR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𝟎</m:t>
                        </m:r>
                      </m:sub>
                    </m:sSub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</a:rPr>
                      <m:t>𝟔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</a:rPr>
                      <m:t>𝟐𝟖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</a:rPr>
                      <m:t>𝐫𝐚𝐝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</a:rPr>
                      <m:t>/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</a:rPr>
                      <m:t>𝐬</m:t>
                    </m:r>
                  </m:oMath>
                </a14:m>
                <a:r>
                  <a:rPr lang="en-US" sz="2000" i="0" dirty="0">
                    <a:solidFill>
                      <a:schemeClr val="tx1"/>
                    </a:solidFill>
                  </a:rPr>
                  <a:t>   </a:t>
                </a:r>
                <a:endParaRPr lang="el-GR" sz="2000" i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00" y="677062"/>
                <a:ext cx="5876925" cy="400110"/>
              </a:xfrm>
              <a:prstGeom prst="rect">
                <a:avLst/>
              </a:prstGeom>
              <a:blipFill>
                <a:blip r:embed="rId2"/>
                <a:stretch>
                  <a:fillRect l="-104" b="-166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Ομάδα 26"/>
          <p:cNvGrpSpPr/>
          <p:nvPr/>
        </p:nvGrpSpPr>
        <p:grpSpPr>
          <a:xfrm>
            <a:off x="209550" y="1373797"/>
            <a:ext cx="2880000" cy="2545288"/>
            <a:chOff x="180975" y="1727091"/>
            <a:chExt cx="2880000" cy="2545288"/>
          </a:xfrm>
        </p:grpSpPr>
        <p:graphicFrame>
          <p:nvGraphicFramePr>
            <p:cNvPr id="3" name="Γράφημα 2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748279562"/>
                </p:ext>
              </p:extLst>
            </p:nvPr>
          </p:nvGraphicFramePr>
          <p:xfrm>
            <a:off x="180975" y="1774825"/>
            <a:ext cx="2880000" cy="234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8" name="TextBox 7"/>
            <p:cNvSpPr txBox="1"/>
            <p:nvPr/>
          </p:nvSpPr>
          <p:spPr>
            <a:xfrm>
              <a:off x="482894" y="1727091"/>
              <a:ext cx="3561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FFFF00"/>
                  </a:solidFill>
                </a:rPr>
                <a:t>A</a:t>
              </a:r>
              <a:endParaRPr lang="el-GR" sz="2000" i="0" dirty="0">
                <a:solidFill>
                  <a:srgbClr val="FFFF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971676" y="3933825"/>
              <a:ext cx="93345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i="0" dirty="0">
                  <a:solidFill>
                    <a:srgbClr val="FFFF00"/>
                  </a:solidFill>
                </a:rPr>
                <a:t>ω (</a:t>
              </a:r>
              <a:r>
                <a:rPr lang="en-US" sz="1600" i="0" dirty="0">
                  <a:solidFill>
                    <a:srgbClr val="FFFF00"/>
                  </a:solidFill>
                </a:rPr>
                <a:t>rad/s</a:t>
              </a:r>
              <a:endParaRPr lang="el-GR" sz="1600" i="0" dirty="0">
                <a:solidFill>
                  <a:srgbClr val="FFFF00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428750" y="2857500"/>
              <a:ext cx="132397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i="0" dirty="0">
                  <a:solidFill>
                    <a:srgbClr val="FFFF00"/>
                  </a:solidFill>
                </a:rPr>
                <a:t>b = 1,10 kg/s</a:t>
              </a:r>
              <a:endParaRPr lang="el-GR" sz="1600" i="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29" name="Ομάδα 28"/>
          <p:cNvGrpSpPr/>
          <p:nvPr/>
        </p:nvGrpSpPr>
        <p:grpSpPr>
          <a:xfrm>
            <a:off x="3022619" y="1402372"/>
            <a:ext cx="2880000" cy="2516713"/>
            <a:chOff x="3022619" y="1755666"/>
            <a:chExt cx="2880000" cy="2516713"/>
          </a:xfrm>
        </p:grpSpPr>
        <p:graphicFrame>
          <p:nvGraphicFramePr>
            <p:cNvPr id="4" name="Γράφημα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568373739"/>
                </p:ext>
              </p:extLst>
            </p:nvPr>
          </p:nvGraphicFramePr>
          <p:xfrm>
            <a:off x="3022619" y="1798082"/>
            <a:ext cx="2880000" cy="234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9" name="TextBox 8"/>
            <p:cNvSpPr txBox="1"/>
            <p:nvPr/>
          </p:nvSpPr>
          <p:spPr>
            <a:xfrm>
              <a:off x="3329384" y="1755666"/>
              <a:ext cx="3561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FFFF00"/>
                  </a:solidFill>
                </a:rPr>
                <a:t>A</a:t>
              </a:r>
              <a:endParaRPr lang="el-GR" sz="2000" i="0" dirty="0">
                <a:solidFill>
                  <a:srgbClr val="FFFF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914901" y="3933825"/>
              <a:ext cx="93345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i="0" dirty="0">
                  <a:solidFill>
                    <a:srgbClr val="FFFF00"/>
                  </a:solidFill>
                </a:rPr>
                <a:t>ω (</a:t>
              </a:r>
              <a:r>
                <a:rPr lang="en-US" sz="1600" i="0" dirty="0">
                  <a:solidFill>
                    <a:srgbClr val="FFFF00"/>
                  </a:solidFill>
                </a:rPr>
                <a:t>rad/s</a:t>
              </a:r>
              <a:endParaRPr lang="el-GR" sz="1600" i="0" dirty="0">
                <a:solidFill>
                  <a:srgbClr val="FFFF00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252913" y="2514600"/>
              <a:ext cx="132397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i="0" dirty="0">
                  <a:solidFill>
                    <a:srgbClr val="FFFF00"/>
                  </a:solidFill>
                </a:rPr>
                <a:t>b = 0,50 kg/s</a:t>
              </a:r>
              <a:endParaRPr lang="el-GR" sz="1600" i="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30" name="Ομάδα 29"/>
          <p:cNvGrpSpPr/>
          <p:nvPr/>
        </p:nvGrpSpPr>
        <p:grpSpPr>
          <a:xfrm>
            <a:off x="5962650" y="1386388"/>
            <a:ext cx="2880000" cy="2532697"/>
            <a:chOff x="5962650" y="1739682"/>
            <a:chExt cx="2880000" cy="2532697"/>
          </a:xfrm>
        </p:grpSpPr>
        <p:graphicFrame>
          <p:nvGraphicFramePr>
            <p:cNvPr id="5" name="Γράφημα 4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83617866"/>
                </p:ext>
              </p:extLst>
            </p:nvPr>
          </p:nvGraphicFramePr>
          <p:xfrm>
            <a:off x="5962650" y="1755775"/>
            <a:ext cx="2880000" cy="234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0" name="TextBox 9"/>
            <p:cNvSpPr txBox="1"/>
            <p:nvPr/>
          </p:nvSpPr>
          <p:spPr>
            <a:xfrm>
              <a:off x="6248400" y="1739682"/>
              <a:ext cx="3561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FFFF00"/>
                  </a:solidFill>
                </a:rPr>
                <a:t>A</a:t>
              </a:r>
              <a:endParaRPr lang="el-GR" sz="2000" i="0" dirty="0">
                <a:solidFill>
                  <a:srgbClr val="FFFF00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848601" y="3933825"/>
              <a:ext cx="93345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i="0" dirty="0">
                  <a:solidFill>
                    <a:srgbClr val="FFFF00"/>
                  </a:solidFill>
                </a:rPr>
                <a:t>ω (</a:t>
              </a:r>
              <a:r>
                <a:rPr lang="en-US" sz="1600" i="0" dirty="0">
                  <a:solidFill>
                    <a:srgbClr val="FFFF00"/>
                  </a:solidFill>
                </a:rPr>
                <a:t>rad/s</a:t>
              </a:r>
              <a:endParaRPr lang="el-GR" sz="1600" i="0" dirty="0">
                <a:solidFill>
                  <a:srgbClr val="FFFF00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186613" y="2129314"/>
              <a:ext cx="132397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i="0" dirty="0">
                  <a:solidFill>
                    <a:srgbClr val="FFFF00"/>
                  </a:solidFill>
                </a:rPr>
                <a:t>b = 0 kg/s</a:t>
              </a:r>
              <a:endParaRPr lang="el-GR" sz="1600" i="0" dirty="0">
                <a:solidFill>
                  <a:srgbClr val="FFFF00"/>
                </a:solidFill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6426493" y="4856916"/>
            <a:ext cx="185506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i="0" dirty="0">
                <a:solidFill>
                  <a:schemeClr val="tx1"/>
                </a:solidFill>
              </a:rPr>
              <a:t>Καταστροφική ταλάντωση:</a:t>
            </a:r>
          </a:p>
          <a:p>
            <a:pPr algn="ctr"/>
            <a:r>
              <a:rPr lang="el-GR" sz="2000" i="0" dirty="0">
                <a:solidFill>
                  <a:srgbClr val="FFFF00"/>
                </a:solidFill>
              </a:rPr>
              <a:t>Α(ω</a:t>
            </a:r>
            <a:r>
              <a:rPr lang="en-US" sz="2000" i="0" baseline="-25000" dirty="0">
                <a:solidFill>
                  <a:srgbClr val="FFFF00"/>
                </a:solidFill>
              </a:rPr>
              <a:t>r</a:t>
            </a:r>
            <a:r>
              <a:rPr lang="el-GR" sz="2000" i="0" dirty="0">
                <a:solidFill>
                  <a:srgbClr val="FFFF00"/>
                </a:solidFill>
              </a:rPr>
              <a:t>) → ∞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AC9BDFB-A7AC-4325-A5FC-3B38508EA422}"/>
              </a:ext>
            </a:extLst>
          </p:cNvPr>
          <p:cNvGrpSpPr/>
          <p:nvPr/>
        </p:nvGrpSpPr>
        <p:grpSpPr>
          <a:xfrm>
            <a:off x="1124115" y="2770094"/>
            <a:ext cx="462830" cy="998136"/>
            <a:chOff x="1124115" y="2770094"/>
            <a:chExt cx="462830" cy="998136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6DC0C163-913F-4724-9344-6BB12D9AF54A}"/>
                </a:ext>
              </a:extLst>
            </p:cNvPr>
            <p:cNvCxnSpPr/>
            <p:nvPr/>
          </p:nvCxnSpPr>
          <p:spPr bwMode="auto">
            <a:xfrm>
              <a:off x="1255059" y="2770094"/>
              <a:ext cx="0" cy="810437"/>
            </a:xfrm>
            <a:prstGeom prst="line">
              <a:avLst/>
            </a:prstGeom>
            <a:noFill/>
            <a:ln w="19050" cap="flat" cmpd="sng" algn="ctr">
              <a:solidFill>
                <a:srgbClr val="FFFF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25F3EB2-A5B9-4F98-B7A2-871FAB311F2F}"/>
                </a:ext>
              </a:extLst>
            </p:cNvPr>
            <p:cNvSpPr txBox="1"/>
            <p:nvPr/>
          </p:nvSpPr>
          <p:spPr>
            <a:xfrm>
              <a:off x="1124115" y="3429676"/>
              <a:ext cx="46283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i="0" dirty="0">
                  <a:solidFill>
                    <a:srgbClr val="FFFF00"/>
                  </a:solidFill>
                </a:rPr>
                <a:t>ω</a:t>
              </a:r>
              <a:r>
                <a:rPr lang="en-US" sz="1600" i="0" baseline="-25000" dirty="0">
                  <a:solidFill>
                    <a:srgbClr val="FFFF00"/>
                  </a:solidFill>
                </a:rPr>
                <a:t>r</a:t>
              </a:r>
              <a:endParaRPr lang="el-GR" sz="1600" i="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9B05C26D-949A-4302-BF0E-2737A690B979}"/>
              </a:ext>
            </a:extLst>
          </p:cNvPr>
          <p:cNvGrpSpPr/>
          <p:nvPr/>
        </p:nvGrpSpPr>
        <p:grpSpPr>
          <a:xfrm>
            <a:off x="3965649" y="2014520"/>
            <a:ext cx="462830" cy="1762965"/>
            <a:chOff x="3965649" y="2014520"/>
            <a:chExt cx="462830" cy="1762965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FFA56A33-51EB-431E-99E4-8BACDC87144F}"/>
                </a:ext>
              </a:extLst>
            </p:cNvPr>
            <p:cNvCxnSpPr/>
            <p:nvPr/>
          </p:nvCxnSpPr>
          <p:spPr bwMode="auto">
            <a:xfrm>
              <a:off x="4086651" y="2014520"/>
              <a:ext cx="0" cy="1512000"/>
            </a:xfrm>
            <a:prstGeom prst="line">
              <a:avLst/>
            </a:prstGeom>
            <a:noFill/>
            <a:ln w="19050" cap="flat" cmpd="sng" algn="ctr">
              <a:solidFill>
                <a:srgbClr val="FFFF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6A2A9F6-0BAA-48D0-AC08-B3B2F3E05040}"/>
                </a:ext>
              </a:extLst>
            </p:cNvPr>
            <p:cNvSpPr txBox="1"/>
            <p:nvPr/>
          </p:nvSpPr>
          <p:spPr>
            <a:xfrm>
              <a:off x="3965649" y="3438931"/>
              <a:ext cx="46283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i="0" dirty="0">
                  <a:solidFill>
                    <a:srgbClr val="FFFF00"/>
                  </a:solidFill>
                </a:rPr>
                <a:t>ω</a:t>
              </a:r>
              <a:r>
                <a:rPr lang="en-US" sz="1600" i="0" baseline="-25000" dirty="0">
                  <a:solidFill>
                    <a:srgbClr val="FFFF00"/>
                  </a:solidFill>
                </a:rPr>
                <a:t>r</a:t>
              </a:r>
              <a:endParaRPr lang="el-GR" sz="1600" i="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1FB3AAEC-56DE-44FD-835D-3894A45FE862}"/>
              </a:ext>
            </a:extLst>
          </p:cNvPr>
          <p:cNvGrpSpPr/>
          <p:nvPr/>
        </p:nvGrpSpPr>
        <p:grpSpPr>
          <a:xfrm>
            <a:off x="6935597" y="1063118"/>
            <a:ext cx="462830" cy="2692174"/>
            <a:chOff x="6935597" y="1063118"/>
            <a:chExt cx="462830" cy="2692174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DDE615D-275F-43BC-8373-8EA8EC479B35}"/>
                </a:ext>
              </a:extLst>
            </p:cNvPr>
            <p:cNvCxnSpPr/>
            <p:nvPr/>
          </p:nvCxnSpPr>
          <p:spPr bwMode="auto">
            <a:xfrm>
              <a:off x="7027971" y="1063118"/>
              <a:ext cx="0" cy="2448000"/>
            </a:xfrm>
            <a:prstGeom prst="line">
              <a:avLst/>
            </a:prstGeom>
            <a:noFill/>
            <a:ln w="19050" cap="flat" cmpd="sng" algn="ctr">
              <a:solidFill>
                <a:srgbClr val="FFFF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F3FED513-4627-44A5-8E95-9C43F6C5B708}"/>
                </a:ext>
              </a:extLst>
            </p:cNvPr>
            <p:cNvSpPr txBox="1"/>
            <p:nvPr/>
          </p:nvSpPr>
          <p:spPr>
            <a:xfrm>
              <a:off x="6935597" y="3416738"/>
              <a:ext cx="46283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i="0" dirty="0">
                  <a:solidFill>
                    <a:srgbClr val="FFFF00"/>
                  </a:solidFill>
                </a:rPr>
                <a:t>ω</a:t>
              </a:r>
              <a:r>
                <a:rPr lang="en-US" sz="1600" i="0" baseline="-25000" dirty="0">
                  <a:solidFill>
                    <a:srgbClr val="FFFF00"/>
                  </a:solidFill>
                </a:rPr>
                <a:t>r</a:t>
              </a:r>
              <a:endParaRPr lang="el-GR" sz="1600" i="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9055533-6B2F-4705-BFF2-026B5FE3DB27}"/>
              </a:ext>
            </a:extLst>
          </p:cNvPr>
          <p:cNvGrpSpPr/>
          <p:nvPr/>
        </p:nvGrpSpPr>
        <p:grpSpPr>
          <a:xfrm>
            <a:off x="3143456" y="4169956"/>
            <a:ext cx="2593014" cy="2079626"/>
            <a:chOff x="3143456" y="4169956"/>
            <a:chExt cx="2593014" cy="2079626"/>
          </a:xfrm>
        </p:grpSpPr>
        <p:grpSp>
          <p:nvGrpSpPr>
            <p:cNvPr id="53" name="Group 78">
              <a:extLst>
                <a:ext uri="{FF2B5EF4-FFF2-40B4-BE49-F238E27FC236}">
                  <a16:creationId xmlns:a16="http://schemas.microsoft.com/office/drawing/2014/main" id="{439412CA-6D5A-4E5C-8611-7172B6CE870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58721" y="4305137"/>
              <a:ext cx="2232028" cy="1944445"/>
              <a:chOff x="4122" y="1362"/>
              <a:chExt cx="1406" cy="688"/>
            </a:xfrm>
          </p:grpSpPr>
          <p:grpSp>
            <p:nvGrpSpPr>
              <p:cNvPr id="54" name="Group 43">
                <a:extLst>
                  <a:ext uri="{FF2B5EF4-FFF2-40B4-BE49-F238E27FC236}">
                    <a16:creationId xmlns:a16="http://schemas.microsoft.com/office/drawing/2014/main" id="{7E6CC17D-E267-4706-BD28-3A2422FF8A2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134" y="1428"/>
                <a:ext cx="589" cy="529"/>
                <a:chOff x="618" y="2442"/>
                <a:chExt cx="4087" cy="997"/>
              </a:xfrm>
            </p:grpSpPr>
            <p:sp>
              <p:nvSpPr>
                <p:cNvPr id="60" name="Freeform 44">
                  <a:extLst>
                    <a:ext uri="{FF2B5EF4-FFF2-40B4-BE49-F238E27FC236}">
                      <a16:creationId xmlns:a16="http://schemas.microsoft.com/office/drawing/2014/main" id="{4684C036-835E-472E-AD1A-C6B8FC2F7F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8" y="2442"/>
                  <a:ext cx="2023" cy="997"/>
                </a:xfrm>
                <a:custGeom>
                  <a:avLst/>
                  <a:gdLst>
                    <a:gd name="T0" fmla="*/ 25 w 2023"/>
                    <a:gd name="T1" fmla="*/ 1 h 997"/>
                    <a:gd name="T2" fmla="*/ 75 w 2023"/>
                    <a:gd name="T3" fmla="*/ 13 h 997"/>
                    <a:gd name="T4" fmla="*/ 126 w 2023"/>
                    <a:gd name="T5" fmla="*/ 38 h 997"/>
                    <a:gd name="T6" fmla="*/ 177 w 2023"/>
                    <a:gd name="T7" fmla="*/ 73 h 997"/>
                    <a:gd name="T8" fmla="*/ 228 w 2023"/>
                    <a:gd name="T9" fmla="*/ 119 h 997"/>
                    <a:gd name="T10" fmla="*/ 278 w 2023"/>
                    <a:gd name="T11" fmla="*/ 174 h 997"/>
                    <a:gd name="T12" fmla="*/ 328 w 2023"/>
                    <a:gd name="T13" fmla="*/ 238 h 997"/>
                    <a:gd name="T14" fmla="*/ 379 w 2023"/>
                    <a:gd name="T15" fmla="*/ 307 h 997"/>
                    <a:gd name="T16" fmla="*/ 429 w 2023"/>
                    <a:gd name="T17" fmla="*/ 381 h 997"/>
                    <a:gd name="T18" fmla="*/ 480 w 2023"/>
                    <a:gd name="T19" fmla="*/ 459 h 997"/>
                    <a:gd name="T20" fmla="*/ 531 w 2023"/>
                    <a:gd name="T21" fmla="*/ 537 h 997"/>
                    <a:gd name="T22" fmla="*/ 581 w 2023"/>
                    <a:gd name="T23" fmla="*/ 615 h 997"/>
                    <a:gd name="T24" fmla="*/ 632 w 2023"/>
                    <a:gd name="T25" fmla="*/ 689 h 997"/>
                    <a:gd name="T26" fmla="*/ 682 w 2023"/>
                    <a:gd name="T27" fmla="*/ 758 h 997"/>
                    <a:gd name="T28" fmla="*/ 733 w 2023"/>
                    <a:gd name="T29" fmla="*/ 822 h 997"/>
                    <a:gd name="T30" fmla="*/ 784 w 2023"/>
                    <a:gd name="T31" fmla="*/ 877 h 997"/>
                    <a:gd name="T32" fmla="*/ 834 w 2023"/>
                    <a:gd name="T33" fmla="*/ 923 h 997"/>
                    <a:gd name="T34" fmla="*/ 884 w 2023"/>
                    <a:gd name="T35" fmla="*/ 958 h 997"/>
                    <a:gd name="T36" fmla="*/ 935 w 2023"/>
                    <a:gd name="T37" fmla="*/ 983 h 997"/>
                    <a:gd name="T38" fmla="*/ 986 w 2023"/>
                    <a:gd name="T39" fmla="*/ 995 h 997"/>
                    <a:gd name="T40" fmla="*/ 1036 w 2023"/>
                    <a:gd name="T41" fmla="*/ 995 h 997"/>
                    <a:gd name="T42" fmla="*/ 1087 w 2023"/>
                    <a:gd name="T43" fmla="*/ 983 h 997"/>
                    <a:gd name="T44" fmla="*/ 1138 w 2023"/>
                    <a:gd name="T45" fmla="*/ 958 h 997"/>
                    <a:gd name="T46" fmla="*/ 1188 w 2023"/>
                    <a:gd name="T47" fmla="*/ 923 h 997"/>
                    <a:gd name="T48" fmla="*/ 1238 w 2023"/>
                    <a:gd name="T49" fmla="*/ 877 h 997"/>
                    <a:gd name="T50" fmla="*/ 1289 w 2023"/>
                    <a:gd name="T51" fmla="*/ 822 h 997"/>
                    <a:gd name="T52" fmla="*/ 1340 w 2023"/>
                    <a:gd name="T53" fmla="*/ 758 h 997"/>
                    <a:gd name="T54" fmla="*/ 1390 w 2023"/>
                    <a:gd name="T55" fmla="*/ 689 h 997"/>
                    <a:gd name="T56" fmla="*/ 1440 w 2023"/>
                    <a:gd name="T57" fmla="*/ 615 h 997"/>
                    <a:gd name="T58" fmla="*/ 1491 w 2023"/>
                    <a:gd name="T59" fmla="*/ 537 h 997"/>
                    <a:gd name="T60" fmla="*/ 1542 w 2023"/>
                    <a:gd name="T61" fmla="*/ 459 h 997"/>
                    <a:gd name="T62" fmla="*/ 1592 w 2023"/>
                    <a:gd name="T63" fmla="*/ 381 h 997"/>
                    <a:gd name="T64" fmla="*/ 1643 w 2023"/>
                    <a:gd name="T65" fmla="*/ 307 h 997"/>
                    <a:gd name="T66" fmla="*/ 1694 w 2023"/>
                    <a:gd name="T67" fmla="*/ 238 h 997"/>
                    <a:gd name="T68" fmla="*/ 1744 w 2023"/>
                    <a:gd name="T69" fmla="*/ 174 h 997"/>
                    <a:gd name="T70" fmla="*/ 1794 w 2023"/>
                    <a:gd name="T71" fmla="*/ 119 h 997"/>
                    <a:gd name="T72" fmla="*/ 1845 w 2023"/>
                    <a:gd name="T73" fmla="*/ 73 h 997"/>
                    <a:gd name="T74" fmla="*/ 1896 w 2023"/>
                    <a:gd name="T75" fmla="*/ 38 h 997"/>
                    <a:gd name="T76" fmla="*/ 1946 w 2023"/>
                    <a:gd name="T77" fmla="*/ 13 h 997"/>
                    <a:gd name="T78" fmla="*/ 1997 w 2023"/>
                    <a:gd name="T79" fmla="*/ 1 h 997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2023"/>
                    <a:gd name="T121" fmla="*/ 0 h 997"/>
                    <a:gd name="T122" fmla="*/ 2023 w 2023"/>
                    <a:gd name="T123" fmla="*/ 997 h 997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2023" h="997">
                      <a:moveTo>
                        <a:pt x="0" y="0"/>
                      </a:moveTo>
                      <a:lnTo>
                        <a:pt x="25" y="1"/>
                      </a:lnTo>
                      <a:lnTo>
                        <a:pt x="50" y="6"/>
                      </a:lnTo>
                      <a:lnTo>
                        <a:pt x="75" y="13"/>
                      </a:lnTo>
                      <a:lnTo>
                        <a:pt x="101" y="24"/>
                      </a:lnTo>
                      <a:lnTo>
                        <a:pt x="126" y="38"/>
                      </a:lnTo>
                      <a:lnTo>
                        <a:pt x="152" y="54"/>
                      </a:lnTo>
                      <a:lnTo>
                        <a:pt x="177" y="73"/>
                      </a:lnTo>
                      <a:lnTo>
                        <a:pt x="202" y="95"/>
                      </a:lnTo>
                      <a:lnTo>
                        <a:pt x="228" y="119"/>
                      </a:lnTo>
                      <a:lnTo>
                        <a:pt x="252" y="146"/>
                      </a:lnTo>
                      <a:lnTo>
                        <a:pt x="278" y="174"/>
                      </a:lnTo>
                      <a:lnTo>
                        <a:pt x="303" y="205"/>
                      </a:lnTo>
                      <a:lnTo>
                        <a:pt x="328" y="238"/>
                      </a:lnTo>
                      <a:lnTo>
                        <a:pt x="354" y="272"/>
                      </a:lnTo>
                      <a:lnTo>
                        <a:pt x="379" y="307"/>
                      </a:lnTo>
                      <a:lnTo>
                        <a:pt x="404" y="344"/>
                      </a:lnTo>
                      <a:lnTo>
                        <a:pt x="429" y="381"/>
                      </a:lnTo>
                      <a:lnTo>
                        <a:pt x="455" y="420"/>
                      </a:lnTo>
                      <a:lnTo>
                        <a:pt x="480" y="459"/>
                      </a:lnTo>
                      <a:lnTo>
                        <a:pt x="506" y="498"/>
                      </a:lnTo>
                      <a:lnTo>
                        <a:pt x="531" y="537"/>
                      </a:lnTo>
                      <a:lnTo>
                        <a:pt x="556" y="576"/>
                      </a:lnTo>
                      <a:lnTo>
                        <a:pt x="581" y="615"/>
                      </a:lnTo>
                      <a:lnTo>
                        <a:pt x="606" y="652"/>
                      </a:lnTo>
                      <a:lnTo>
                        <a:pt x="632" y="689"/>
                      </a:lnTo>
                      <a:lnTo>
                        <a:pt x="657" y="724"/>
                      </a:lnTo>
                      <a:lnTo>
                        <a:pt x="682" y="758"/>
                      </a:lnTo>
                      <a:lnTo>
                        <a:pt x="707" y="791"/>
                      </a:lnTo>
                      <a:lnTo>
                        <a:pt x="733" y="822"/>
                      </a:lnTo>
                      <a:lnTo>
                        <a:pt x="758" y="850"/>
                      </a:lnTo>
                      <a:lnTo>
                        <a:pt x="784" y="877"/>
                      </a:lnTo>
                      <a:lnTo>
                        <a:pt x="809" y="901"/>
                      </a:lnTo>
                      <a:lnTo>
                        <a:pt x="834" y="923"/>
                      </a:lnTo>
                      <a:lnTo>
                        <a:pt x="860" y="942"/>
                      </a:lnTo>
                      <a:lnTo>
                        <a:pt x="884" y="958"/>
                      </a:lnTo>
                      <a:lnTo>
                        <a:pt x="910" y="972"/>
                      </a:lnTo>
                      <a:lnTo>
                        <a:pt x="935" y="983"/>
                      </a:lnTo>
                      <a:lnTo>
                        <a:pt x="960" y="990"/>
                      </a:lnTo>
                      <a:lnTo>
                        <a:pt x="986" y="995"/>
                      </a:lnTo>
                      <a:lnTo>
                        <a:pt x="1011" y="996"/>
                      </a:lnTo>
                      <a:lnTo>
                        <a:pt x="1036" y="995"/>
                      </a:lnTo>
                      <a:lnTo>
                        <a:pt x="1062" y="990"/>
                      </a:lnTo>
                      <a:lnTo>
                        <a:pt x="1087" y="983"/>
                      </a:lnTo>
                      <a:lnTo>
                        <a:pt x="1112" y="972"/>
                      </a:lnTo>
                      <a:lnTo>
                        <a:pt x="1138" y="958"/>
                      </a:lnTo>
                      <a:lnTo>
                        <a:pt x="1162" y="942"/>
                      </a:lnTo>
                      <a:lnTo>
                        <a:pt x="1188" y="923"/>
                      </a:lnTo>
                      <a:lnTo>
                        <a:pt x="1213" y="901"/>
                      </a:lnTo>
                      <a:lnTo>
                        <a:pt x="1238" y="877"/>
                      </a:lnTo>
                      <a:lnTo>
                        <a:pt x="1264" y="850"/>
                      </a:lnTo>
                      <a:lnTo>
                        <a:pt x="1289" y="822"/>
                      </a:lnTo>
                      <a:lnTo>
                        <a:pt x="1314" y="791"/>
                      </a:lnTo>
                      <a:lnTo>
                        <a:pt x="1340" y="758"/>
                      </a:lnTo>
                      <a:lnTo>
                        <a:pt x="1365" y="724"/>
                      </a:lnTo>
                      <a:lnTo>
                        <a:pt x="1390" y="689"/>
                      </a:lnTo>
                      <a:lnTo>
                        <a:pt x="1416" y="652"/>
                      </a:lnTo>
                      <a:lnTo>
                        <a:pt x="1440" y="615"/>
                      </a:lnTo>
                      <a:lnTo>
                        <a:pt x="1466" y="576"/>
                      </a:lnTo>
                      <a:lnTo>
                        <a:pt x="1491" y="537"/>
                      </a:lnTo>
                      <a:lnTo>
                        <a:pt x="1516" y="498"/>
                      </a:lnTo>
                      <a:lnTo>
                        <a:pt x="1542" y="459"/>
                      </a:lnTo>
                      <a:lnTo>
                        <a:pt x="1567" y="420"/>
                      </a:lnTo>
                      <a:lnTo>
                        <a:pt x="1592" y="381"/>
                      </a:lnTo>
                      <a:lnTo>
                        <a:pt x="1618" y="344"/>
                      </a:lnTo>
                      <a:lnTo>
                        <a:pt x="1643" y="307"/>
                      </a:lnTo>
                      <a:lnTo>
                        <a:pt x="1668" y="272"/>
                      </a:lnTo>
                      <a:lnTo>
                        <a:pt x="1694" y="238"/>
                      </a:lnTo>
                      <a:lnTo>
                        <a:pt x="1718" y="205"/>
                      </a:lnTo>
                      <a:lnTo>
                        <a:pt x="1744" y="174"/>
                      </a:lnTo>
                      <a:lnTo>
                        <a:pt x="1770" y="146"/>
                      </a:lnTo>
                      <a:lnTo>
                        <a:pt x="1794" y="119"/>
                      </a:lnTo>
                      <a:lnTo>
                        <a:pt x="1820" y="95"/>
                      </a:lnTo>
                      <a:lnTo>
                        <a:pt x="1845" y="73"/>
                      </a:lnTo>
                      <a:lnTo>
                        <a:pt x="1870" y="54"/>
                      </a:lnTo>
                      <a:lnTo>
                        <a:pt x="1896" y="38"/>
                      </a:lnTo>
                      <a:lnTo>
                        <a:pt x="1921" y="24"/>
                      </a:lnTo>
                      <a:lnTo>
                        <a:pt x="1946" y="13"/>
                      </a:lnTo>
                      <a:lnTo>
                        <a:pt x="1972" y="6"/>
                      </a:lnTo>
                      <a:lnTo>
                        <a:pt x="1997" y="1"/>
                      </a:lnTo>
                      <a:lnTo>
                        <a:pt x="2022" y="0"/>
                      </a:lnTo>
                    </a:path>
                  </a:pathLst>
                </a:custGeom>
                <a:noFill/>
                <a:ln w="19050" cap="rnd" cmpd="sng">
                  <a:solidFill>
                    <a:srgbClr val="FF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61" name="Freeform 45">
                  <a:extLst>
                    <a:ext uri="{FF2B5EF4-FFF2-40B4-BE49-F238E27FC236}">
                      <a16:creationId xmlns:a16="http://schemas.microsoft.com/office/drawing/2014/main" id="{2AA159A1-427A-4E0D-B2DC-3A383F45BDA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82" y="2442"/>
                  <a:ext cx="2023" cy="997"/>
                </a:xfrm>
                <a:custGeom>
                  <a:avLst/>
                  <a:gdLst>
                    <a:gd name="T0" fmla="*/ 25 w 2023"/>
                    <a:gd name="T1" fmla="*/ 1 h 997"/>
                    <a:gd name="T2" fmla="*/ 75 w 2023"/>
                    <a:gd name="T3" fmla="*/ 13 h 997"/>
                    <a:gd name="T4" fmla="*/ 126 w 2023"/>
                    <a:gd name="T5" fmla="*/ 38 h 997"/>
                    <a:gd name="T6" fmla="*/ 177 w 2023"/>
                    <a:gd name="T7" fmla="*/ 73 h 997"/>
                    <a:gd name="T8" fmla="*/ 228 w 2023"/>
                    <a:gd name="T9" fmla="*/ 119 h 997"/>
                    <a:gd name="T10" fmla="*/ 278 w 2023"/>
                    <a:gd name="T11" fmla="*/ 174 h 997"/>
                    <a:gd name="T12" fmla="*/ 328 w 2023"/>
                    <a:gd name="T13" fmla="*/ 238 h 997"/>
                    <a:gd name="T14" fmla="*/ 379 w 2023"/>
                    <a:gd name="T15" fmla="*/ 307 h 997"/>
                    <a:gd name="T16" fmla="*/ 429 w 2023"/>
                    <a:gd name="T17" fmla="*/ 381 h 997"/>
                    <a:gd name="T18" fmla="*/ 480 w 2023"/>
                    <a:gd name="T19" fmla="*/ 459 h 997"/>
                    <a:gd name="T20" fmla="*/ 531 w 2023"/>
                    <a:gd name="T21" fmla="*/ 537 h 997"/>
                    <a:gd name="T22" fmla="*/ 581 w 2023"/>
                    <a:gd name="T23" fmla="*/ 615 h 997"/>
                    <a:gd name="T24" fmla="*/ 632 w 2023"/>
                    <a:gd name="T25" fmla="*/ 689 h 997"/>
                    <a:gd name="T26" fmla="*/ 682 w 2023"/>
                    <a:gd name="T27" fmla="*/ 758 h 997"/>
                    <a:gd name="T28" fmla="*/ 733 w 2023"/>
                    <a:gd name="T29" fmla="*/ 822 h 997"/>
                    <a:gd name="T30" fmla="*/ 784 w 2023"/>
                    <a:gd name="T31" fmla="*/ 877 h 997"/>
                    <a:gd name="T32" fmla="*/ 834 w 2023"/>
                    <a:gd name="T33" fmla="*/ 923 h 997"/>
                    <a:gd name="T34" fmla="*/ 884 w 2023"/>
                    <a:gd name="T35" fmla="*/ 958 h 997"/>
                    <a:gd name="T36" fmla="*/ 935 w 2023"/>
                    <a:gd name="T37" fmla="*/ 983 h 997"/>
                    <a:gd name="T38" fmla="*/ 986 w 2023"/>
                    <a:gd name="T39" fmla="*/ 995 h 997"/>
                    <a:gd name="T40" fmla="*/ 1036 w 2023"/>
                    <a:gd name="T41" fmla="*/ 995 h 997"/>
                    <a:gd name="T42" fmla="*/ 1087 w 2023"/>
                    <a:gd name="T43" fmla="*/ 983 h 997"/>
                    <a:gd name="T44" fmla="*/ 1138 w 2023"/>
                    <a:gd name="T45" fmla="*/ 958 h 997"/>
                    <a:gd name="T46" fmla="*/ 1188 w 2023"/>
                    <a:gd name="T47" fmla="*/ 923 h 997"/>
                    <a:gd name="T48" fmla="*/ 1238 w 2023"/>
                    <a:gd name="T49" fmla="*/ 877 h 997"/>
                    <a:gd name="T50" fmla="*/ 1289 w 2023"/>
                    <a:gd name="T51" fmla="*/ 822 h 997"/>
                    <a:gd name="T52" fmla="*/ 1340 w 2023"/>
                    <a:gd name="T53" fmla="*/ 758 h 997"/>
                    <a:gd name="T54" fmla="*/ 1390 w 2023"/>
                    <a:gd name="T55" fmla="*/ 689 h 997"/>
                    <a:gd name="T56" fmla="*/ 1440 w 2023"/>
                    <a:gd name="T57" fmla="*/ 615 h 997"/>
                    <a:gd name="T58" fmla="*/ 1491 w 2023"/>
                    <a:gd name="T59" fmla="*/ 537 h 997"/>
                    <a:gd name="T60" fmla="*/ 1542 w 2023"/>
                    <a:gd name="T61" fmla="*/ 459 h 997"/>
                    <a:gd name="T62" fmla="*/ 1592 w 2023"/>
                    <a:gd name="T63" fmla="*/ 381 h 997"/>
                    <a:gd name="T64" fmla="*/ 1643 w 2023"/>
                    <a:gd name="T65" fmla="*/ 307 h 997"/>
                    <a:gd name="T66" fmla="*/ 1694 w 2023"/>
                    <a:gd name="T67" fmla="*/ 238 h 997"/>
                    <a:gd name="T68" fmla="*/ 1744 w 2023"/>
                    <a:gd name="T69" fmla="*/ 174 h 997"/>
                    <a:gd name="T70" fmla="*/ 1794 w 2023"/>
                    <a:gd name="T71" fmla="*/ 119 h 997"/>
                    <a:gd name="T72" fmla="*/ 1845 w 2023"/>
                    <a:gd name="T73" fmla="*/ 73 h 997"/>
                    <a:gd name="T74" fmla="*/ 1896 w 2023"/>
                    <a:gd name="T75" fmla="*/ 38 h 997"/>
                    <a:gd name="T76" fmla="*/ 1946 w 2023"/>
                    <a:gd name="T77" fmla="*/ 13 h 997"/>
                    <a:gd name="T78" fmla="*/ 1997 w 2023"/>
                    <a:gd name="T79" fmla="*/ 1 h 997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2023"/>
                    <a:gd name="T121" fmla="*/ 0 h 997"/>
                    <a:gd name="T122" fmla="*/ 2023 w 2023"/>
                    <a:gd name="T123" fmla="*/ 997 h 997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2023" h="997">
                      <a:moveTo>
                        <a:pt x="0" y="0"/>
                      </a:moveTo>
                      <a:lnTo>
                        <a:pt x="25" y="1"/>
                      </a:lnTo>
                      <a:lnTo>
                        <a:pt x="50" y="6"/>
                      </a:lnTo>
                      <a:lnTo>
                        <a:pt x="75" y="13"/>
                      </a:lnTo>
                      <a:lnTo>
                        <a:pt x="101" y="24"/>
                      </a:lnTo>
                      <a:lnTo>
                        <a:pt x="126" y="38"/>
                      </a:lnTo>
                      <a:lnTo>
                        <a:pt x="152" y="54"/>
                      </a:lnTo>
                      <a:lnTo>
                        <a:pt x="177" y="73"/>
                      </a:lnTo>
                      <a:lnTo>
                        <a:pt x="202" y="95"/>
                      </a:lnTo>
                      <a:lnTo>
                        <a:pt x="228" y="119"/>
                      </a:lnTo>
                      <a:lnTo>
                        <a:pt x="252" y="146"/>
                      </a:lnTo>
                      <a:lnTo>
                        <a:pt x="278" y="174"/>
                      </a:lnTo>
                      <a:lnTo>
                        <a:pt x="303" y="205"/>
                      </a:lnTo>
                      <a:lnTo>
                        <a:pt x="328" y="238"/>
                      </a:lnTo>
                      <a:lnTo>
                        <a:pt x="354" y="272"/>
                      </a:lnTo>
                      <a:lnTo>
                        <a:pt x="379" y="307"/>
                      </a:lnTo>
                      <a:lnTo>
                        <a:pt x="404" y="344"/>
                      </a:lnTo>
                      <a:lnTo>
                        <a:pt x="429" y="381"/>
                      </a:lnTo>
                      <a:lnTo>
                        <a:pt x="455" y="420"/>
                      </a:lnTo>
                      <a:lnTo>
                        <a:pt x="480" y="459"/>
                      </a:lnTo>
                      <a:lnTo>
                        <a:pt x="506" y="498"/>
                      </a:lnTo>
                      <a:lnTo>
                        <a:pt x="531" y="537"/>
                      </a:lnTo>
                      <a:lnTo>
                        <a:pt x="556" y="576"/>
                      </a:lnTo>
                      <a:lnTo>
                        <a:pt x="581" y="615"/>
                      </a:lnTo>
                      <a:lnTo>
                        <a:pt x="606" y="652"/>
                      </a:lnTo>
                      <a:lnTo>
                        <a:pt x="632" y="689"/>
                      </a:lnTo>
                      <a:lnTo>
                        <a:pt x="657" y="724"/>
                      </a:lnTo>
                      <a:lnTo>
                        <a:pt x="682" y="758"/>
                      </a:lnTo>
                      <a:lnTo>
                        <a:pt x="707" y="791"/>
                      </a:lnTo>
                      <a:lnTo>
                        <a:pt x="733" y="822"/>
                      </a:lnTo>
                      <a:lnTo>
                        <a:pt x="758" y="850"/>
                      </a:lnTo>
                      <a:lnTo>
                        <a:pt x="784" y="877"/>
                      </a:lnTo>
                      <a:lnTo>
                        <a:pt x="809" y="901"/>
                      </a:lnTo>
                      <a:lnTo>
                        <a:pt x="834" y="923"/>
                      </a:lnTo>
                      <a:lnTo>
                        <a:pt x="860" y="942"/>
                      </a:lnTo>
                      <a:lnTo>
                        <a:pt x="884" y="958"/>
                      </a:lnTo>
                      <a:lnTo>
                        <a:pt x="910" y="972"/>
                      </a:lnTo>
                      <a:lnTo>
                        <a:pt x="935" y="983"/>
                      </a:lnTo>
                      <a:lnTo>
                        <a:pt x="960" y="990"/>
                      </a:lnTo>
                      <a:lnTo>
                        <a:pt x="986" y="995"/>
                      </a:lnTo>
                      <a:lnTo>
                        <a:pt x="1011" y="996"/>
                      </a:lnTo>
                      <a:lnTo>
                        <a:pt x="1036" y="995"/>
                      </a:lnTo>
                      <a:lnTo>
                        <a:pt x="1062" y="990"/>
                      </a:lnTo>
                      <a:lnTo>
                        <a:pt x="1087" y="983"/>
                      </a:lnTo>
                      <a:lnTo>
                        <a:pt x="1112" y="972"/>
                      </a:lnTo>
                      <a:lnTo>
                        <a:pt x="1138" y="958"/>
                      </a:lnTo>
                      <a:lnTo>
                        <a:pt x="1162" y="942"/>
                      </a:lnTo>
                      <a:lnTo>
                        <a:pt x="1188" y="923"/>
                      </a:lnTo>
                      <a:lnTo>
                        <a:pt x="1213" y="901"/>
                      </a:lnTo>
                      <a:lnTo>
                        <a:pt x="1238" y="877"/>
                      </a:lnTo>
                      <a:lnTo>
                        <a:pt x="1264" y="850"/>
                      </a:lnTo>
                      <a:lnTo>
                        <a:pt x="1289" y="822"/>
                      </a:lnTo>
                      <a:lnTo>
                        <a:pt x="1314" y="791"/>
                      </a:lnTo>
                      <a:lnTo>
                        <a:pt x="1340" y="758"/>
                      </a:lnTo>
                      <a:lnTo>
                        <a:pt x="1365" y="724"/>
                      </a:lnTo>
                      <a:lnTo>
                        <a:pt x="1390" y="689"/>
                      </a:lnTo>
                      <a:lnTo>
                        <a:pt x="1416" y="652"/>
                      </a:lnTo>
                      <a:lnTo>
                        <a:pt x="1440" y="615"/>
                      </a:lnTo>
                      <a:lnTo>
                        <a:pt x="1466" y="576"/>
                      </a:lnTo>
                      <a:lnTo>
                        <a:pt x="1491" y="537"/>
                      </a:lnTo>
                      <a:lnTo>
                        <a:pt x="1516" y="498"/>
                      </a:lnTo>
                      <a:lnTo>
                        <a:pt x="1542" y="459"/>
                      </a:lnTo>
                      <a:lnTo>
                        <a:pt x="1567" y="420"/>
                      </a:lnTo>
                      <a:lnTo>
                        <a:pt x="1592" y="381"/>
                      </a:lnTo>
                      <a:lnTo>
                        <a:pt x="1618" y="344"/>
                      </a:lnTo>
                      <a:lnTo>
                        <a:pt x="1643" y="307"/>
                      </a:lnTo>
                      <a:lnTo>
                        <a:pt x="1668" y="272"/>
                      </a:lnTo>
                      <a:lnTo>
                        <a:pt x="1694" y="238"/>
                      </a:lnTo>
                      <a:lnTo>
                        <a:pt x="1718" y="205"/>
                      </a:lnTo>
                      <a:lnTo>
                        <a:pt x="1744" y="174"/>
                      </a:lnTo>
                      <a:lnTo>
                        <a:pt x="1770" y="146"/>
                      </a:lnTo>
                      <a:lnTo>
                        <a:pt x="1794" y="119"/>
                      </a:lnTo>
                      <a:lnTo>
                        <a:pt x="1820" y="95"/>
                      </a:lnTo>
                      <a:lnTo>
                        <a:pt x="1845" y="73"/>
                      </a:lnTo>
                      <a:lnTo>
                        <a:pt x="1870" y="54"/>
                      </a:lnTo>
                      <a:lnTo>
                        <a:pt x="1896" y="38"/>
                      </a:lnTo>
                      <a:lnTo>
                        <a:pt x="1921" y="24"/>
                      </a:lnTo>
                      <a:lnTo>
                        <a:pt x="1946" y="13"/>
                      </a:lnTo>
                      <a:lnTo>
                        <a:pt x="1972" y="6"/>
                      </a:lnTo>
                      <a:lnTo>
                        <a:pt x="1997" y="1"/>
                      </a:lnTo>
                      <a:lnTo>
                        <a:pt x="2022" y="0"/>
                      </a:lnTo>
                    </a:path>
                  </a:pathLst>
                </a:custGeom>
                <a:noFill/>
                <a:ln w="19050" cap="rnd" cmpd="sng">
                  <a:solidFill>
                    <a:srgbClr val="FF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>
                    <a:solidFill>
                      <a:srgbClr val="FFFF00"/>
                    </a:solidFill>
                  </a:endParaRPr>
                </a:p>
              </p:txBody>
            </p:sp>
          </p:grpSp>
          <p:sp>
            <p:nvSpPr>
              <p:cNvPr id="55" name="Line 46">
                <a:extLst>
                  <a:ext uri="{FF2B5EF4-FFF2-40B4-BE49-F238E27FC236}">
                    <a16:creationId xmlns:a16="http://schemas.microsoft.com/office/drawing/2014/main" id="{DAC04711-1AE1-47C7-81B8-AEAF31B172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24" y="1362"/>
                <a:ext cx="0" cy="688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rIns="0"/>
              <a:lstStyle/>
              <a:p>
                <a:endParaRPr lang="el-GR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56" name="Line 47">
                <a:extLst>
                  <a:ext uri="{FF2B5EF4-FFF2-40B4-BE49-F238E27FC236}">
                    <a16:creationId xmlns:a16="http://schemas.microsoft.com/office/drawing/2014/main" id="{55842A32-8E71-4FDB-BED9-AA018E9A27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22" y="1716"/>
                <a:ext cx="1406" cy="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rIns="0"/>
              <a:lstStyle/>
              <a:p>
                <a:endParaRPr lang="el-GR" dirty="0">
                  <a:solidFill>
                    <a:srgbClr val="FFFF00"/>
                  </a:solidFill>
                </a:endParaRPr>
              </a:p>
            </p:txBody>
          </p:sp>
          <p:grpSp>
            <p:nvGrpSpPr>
              <p:cNvPr id="57" name="Group 48">
                <a:extLst>
                  <a:ext uri="{FF2B5EF4-FFF2-40B4-BE49-F238E27FC236}">
                    <a16:creationId xmlns:a16="http://schemas.microsoft.com/office/drawing/2014/main" id="{9DAF342B-8B56-4F04-AF81-E090EF854A4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22" y="1428"/>
                <a:ext cx="589" cy="529"/>
                <a:chOff x="618" y="2442"/>
                <a:chExt cx="4087" cy="997"/>
              </a:xfrm>
            </p:grpSpPr>
            <p:sp>
              <p:nvSpPr>
                <p:cNvPr id="58" name="Freeform 49">
                  <a:extLst>
                    <a:ext uri="{FF2B5EF4-FFF2-40B4-BE49-F238E27FC236}">
                      <a16:creationId xmlns:a16="http://schemas.microsoft.com/office/drawing/2014/main" id="{A3347CAD-A717-48CA-8278-88522259B49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8" y="2442"/>
                  <a:ext cx="2023" cy="997"/>
                </a:xfrm>
                <a:custGeom>
                  <a:avLst/>
                  <a:gdLst>
                    <a:gd name="T0" fmla="*/ 25 w 2023"/>
                    <a:gd name="T1" fmla="*/ 1 h 997"/>
                    <a:gd name="T2" fmla="*/ 75 w 2023"/>
                    <a:gd name="T3" fmla="*/ 13 h 997"/>
                    <a:gd name="T4" fmla="*/ 126 w 2023"/>
                    <a:gd name="T5" fmla="*/ 38 h 997"/>
                    <a:gd name="T6" fmla="*/ 177 w 2023"/>
                    <a:gd name="T7" fmla="*/ 73 h 997"/>
                    <a:gd name="T8" fmla="*/ 228 w 2023"/>
                    <a:gd name="T9" fmla="*/ 119 h 997"/>
                    <a:gd name="T10" fmla="*/ 278 w 2023"/>
                    <a:gd name="T11" fmla="*/ 174 h 997"/>
                    <a:gd name="T12" fmla="*/ 328 w 2023"/>
                    <a:gd name="T13" fmla="*/ 238 h 997"/>
                    <a:gd name="T14" fmla="*/ 379 w 2023"/>
                    <a:gd name="T15" fmla="*/ 307 h 997"/>
                    <a:gd name="T16" fmla="*/ 429 w 2023"/>
                    <a:gd name="T17" fmla="*/ 381 h 997"/>
                    <a:gd name="T18" fmla="*/ 480 w 2023"/>
                    <a:gd name="T19" fmla="*/ 459 h 997"/>
                    <a:gd name="T20" fmla="*/ 531 w 2023"/>
                    <a:gd name="T21" fmla="*/ 537 h 997"/>
                    <a:gd name="T22" fmla="*/ 581 w 2023"/>
                    <a:gd name="T23" fmla="*/ 615 h 997"/>
                    <a:gd name="T24" fmla="*/ 632 w 2023"/>
                    <a:gd name="T25" fmla="*/ 689 h 997"/>
                    <a:gd name="T26" fmla="*/ 682 w 2023"/>
                    <a:gd name="T27" fmla="*/ 758 h 997"/>
                    <a:gd name="T28" fmla="*/ 733 w 2023"/>
                    <a:gd name="T29" fmla="*/ 822 h 997"/>
                    <a:gd name="T30" fmla="*/ 784 w 2023"/>
                    <a:gd name="T31" fmla="*/ 877 h 997"/>
                    <a:gd name="T32" fmla="*/ 834 w 2023"/>
                    <a:gd name="T33" fmla="*/ 923 h 997"/>
                    <a:gd name="T34" fmla="*/ 884 w 2023"/>
                    <a:gd name="T35" fmla="*/ 958 h 997"/>
                    <a:gd name="T36" fmla="*/ 935 w 2023"/>
                    <a:gd name="T37" fmla="*/ 983 h 997"/>
                    <a:gd name="T38" fmla="*/ 986 w 2023"/>
                    <a:gd name="T39" fmla="*/ 995 h 997"/>
                    <a:gd name="T40" fmla="*/ 1036 w 2023"/>
                    <a:gd name="T41" fmla="*/ 995 h 997"/>
                    <a:gd name="T42" fmla="*/ 1087 w 2023"/>
                    <a:gd name="T43" fmla="*/ 983 h 997"/>
                    <a:gd name="T44" fmla="*/ 1138 w 2023"/>
                    <a:gd name="T45" fmla="*/ 958 h 997"/>
                    <a:gd name="T46" fmla="*/ 1188 w 2023"/>
                    <a:gd name="T47" fmla="*/ 923 h 997"/>
                    <a:gd name="T48" fmla="*/ 1238 w 2023"/>
                    <a:gd name="T49" fmla="*/ 877 h 997"/>
                    <a:gd name="T50" fmla="*/ 1289 w 2023"/>
                    <a:gd name="T51" fmla="*/ 822 h 997"/>
                    <a:gd name="T52" fmla="*/ 1340 w 2023"/>
                    <a:gd name="T53" fmla="*/ 758 h 997"/>
                    <a:gd name="T54" fmla="*/ 1390 w 2023"/>
                    <a:gd name="T55" fmla="*/ 689 h 997"/>
                    <a:gd name="T56" fmla="*/ 1440 w 2023"/>
                    <a:gd name="T57" fmla="*/ 615 h 997"/>
                    <a:gd name="T58" fmla="*/ 1491 w 2023"/>
                    <a:gd name="T59" fmla="*/ 537 h 997"/>
                    <a:gd name="T60" fmla="*/ 1542 w 2023"/>
                    <a:gd name="T61" fmla="*/ 459 h 997"/>
                    <a:gd name="T62" fmla="*/ 1592 w 2023"/>
                    <a:gd name="T63" fmla="*/ 381 h 997"/>
                    <a:gd name="T64" fmla="*/ 1643 w 2023"/>
                    <a:gd name="T65" fmla="*/ 307 h 997"/>
                    <a:gd name="T66" fmla="*/ 1694 w 2023"/>
                    <a:gd name="T67" fmla="*/ 238 h 997"/>
                    <a:gd name="T68" fmla="*/ 1744 w 2023"/>
                    <a:gd name="T69" fmla="*/ 174 h 997"/>
                    <a:gd name="T70" fmla="*/ 1794 w 2023"/>
                    <a:gd name="T71" fmla="*/ 119 h 997"/>
                    <a:gd name="T72" fmla="*/ 1845 w 2023"/>
                    <a:gd name="T73" fmla="*/ 73 h 997"/>
                    <a:gd name="T74" fmla="*/ 1896 w 2023"/>
                    <a:gd name="T75" fmla="*/ 38 h 997"/>
                    <a:gd name="T76" fmla="*/ 1946 w 2023"/>
                    <a:gd name="T77" fmla="*/ 13 h 997"/>
                    <a:gd name="T78" fmla="*/ 1997 w 2023"/>
                    <a:gd name="T79" fmla="*/ 1 h 997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2023"/>
                    <a:gd name="T121" fmla="*/ 0 h 997"/>
                    <a:gd name="T122" fmla="*/ 2023 w 2023"/>
                    <a:gd name="T123" fmla="*/ 997 h 997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2023" h="997">
                      <a:moveTo>
                        <a:pt x="0" y="0"/>
                      </a:moveTo>
                      <a:lnTo>
                        <a:pt x="25" y="1"/>
                      </a:lnTo>
                      <a:lnTo>
                        <a:pt x="50" y="6"/>
                      </a:lnTo>
                      <a:lnTo>
                        <a:pt x="75" y="13"/>
                      </a:lnTo>
                      <a:lnTo>
                        <a:pt x="101" y="24"/>
                      </a:lnTo>
                      <a:lnTo>
                        <a:pt x="126" y="38"/>
                      </a:lnTo>
                      <a:lnTo>
                        <a:pt x="152" y="54"/>
                      </a:lnTo>
                      <a:lnTo>
                        <a:pt x="177" y="73"/>
                      </a:lnTo>
                      <a:lnTo>
                        <a:pt x="202" y="95"/>
                      </a:lnTo>
                      <a:lnTo>
                        <a:pt x="228" y="119"/>
                      </a:lnTo>
                      <a:lnTo>
                        <a:pt x="252" y="146"/>
                      </a:lnTo>
                      <a:lnTo>
                        <a:pt x="278" y="174"/>
                      </a:lnTo>
                      <a:lnTo>
                        <a:pt x="303" y="205"/>
                      </a:lnTo>
                      <a:lnTo>
                        <a:pt x="328" y="238"/>
                      </a:lnTo>
                      <a:lnTo>
                        <a:pt x="354" y="272"/>
                      </a:lnTo>
                      <a:lnTo>
                        <a:pt x="379" y="307"/>
                      </a:lnTo>
                      <a:lnTo>
                        <a:pt x="404" y="344"/>
                      </a:lnTo>
                      <a:lnTo>
                        <a:pt x="429" y="381"/>
                      </a:lnTo>
                      <a:lnTo>
                        <a:pt x="455" y="420"/>
                      </a:lnTo>
                      <a:lnTo>
                        <a:pt x="480" y="459"/>
                      </a:lnTo>
                      <a:lnTo>
                        <a:pt x="506" y="498"/>
                      </a:lnTo>
                      <a:lnTo>
                        <a:pt x="531" y="537"/>
                      </a:lnTo>
                      <a:lnTo>
                        <a:pt x="556" y="576"/>
                      </a:lnTo>
                      <a:lnTo>
                        <a:pt x="581" y="615"/>
                      </a:lnTo>
                      <a:lnTo>
                        <a:pt x="606" y="652"/>
                      </a:lnTo>
                      <a:lnTo>
                        <a:pt x="632" y="689"/>
                      </a:lnTo>
                      <a:lnTo>
                        <a:pt x="657" y="724"/>
                      </a:lnTo>
                      <a:lnTo>
                        <a:pt x="682" y="758"/>
                      </a:lnTo>
                      <a:lnTo>
                        <a:pt x="707" y="791"/>
                      </a:lnTo>
                      <a:lnTo>
                        <a:pt x="733" y="822"/>
                      </a:lnTo>
                      <a:lnTo>
                        <a:pt x="758" y="850"/>
                      </a:lnTo>
                      <a:lnTo>
                        <a:pt x="784" y="877"/>
                      </a:lnTo>
                      <a:lnTo>
                        <a:pt x="809" y="901"/>
                      </a:lnTo>
                      <a:lnTo>
                        <a:pt x="834" y="923"/>
                      </a:lnTo>
                      <a:lnTo>
                        <a:pt x="860" y="942"/>
                      </a:lnTo>
                      <a:lnTo>
                        <a:pt x="884" y="958"/>
                      </a:lnTo>
                      <a:lnTo>
                        <a:pt x="910" y="972"/>
                      </a:lnTo>
                      <a:lnTo>
                        <a:pt x="935" y="983"/>
                      </a:lnTo>
                      <a:lnTo>
                        <a:pt x="960" y="990"/>
                      </a:lnTo>
                      <a:lnTo>
                        <a:pt x="986" y="995"/>
                      </a:lnTo>
                      <a:lnTo>
                        <a:pt x="1011" y="996"/>
                      </a:lnTo>
                      <a:lnTo>
                        <a:pt x="1036" y="995"/>
                      </a:lnTo>
                      <a:lnTo>
                        <a:pt x="1062" y="990"/>
                      </a:lnTo>
                      <a:lnTo>
                        <a:pt x="1087" y="983"/>
                      </a:lnTo>
                      <a:lnTo>
                        <a:pt x="1112" y="972"/>
                      </a:lnTo>
                      <a:lnTo>
                        <a:pt x="1138" y="958"/>
                      </a:lnTo>
                      <a:lnTo>
                        <a:pt x="1162" y="942"/>
                      </a:lnTo>
                      <a:lnTo>
                        <a:pt x="1188" y="923"/>
                      </a:lnTo>
                      <a:lnTo>
                        <a:pt x="1213" y="901"/>
                      </a:lnTo>
                      <a:lnTo>
                        <a:pt x="1238" y="877"/>
                      </a:lnTo>
                      <a:lnTo>
                        <a:pt x="1264" y="850"/>
                      </a:lnTo>
                      <a:lnTo>
                        <a:pt x="1289" y="822"/>
                      </a:lnTo>
                      <a:lnTo>
                        <a:pt x="1314" y="791"/>
                      </a:lnTo>
                      <a:lnTo>
                        <a:pt x="1340" y="758"/>
                      </a:lnTo>
                      <a:lnTo>
                        <a:pt x="1365" y="724"/>
                      </a:lnTo>
                      <a:lnTo>
                        <a:pt x="1390" y="689"/>
                      </a:lnTo>
                      <a:lnTo>
                        <a:pt x="1416" y="652"/>
                      </a:lnTo>
                      <a:lnTo>
                        <a:pt x="1440" y="615"/>
                      </a:lnTo>
                      <a:lnTo>
                        <a:pt x="1466" y="576"/>
                      </a:lnTo>
                      <a:lnTo>
                        <a:pt x="1491" y="537"/>
                      </a:lnTo>
                      <a:lnTo>
                        <a:pt x="1516" y="498"/>
                      </a:lnTo>
                      <a:lnTo>
                        <a:pt x="1542" y="459"/>
                      </a:lnTo>
                      <a:lnTo>
                        <a:pt x="1567" y="420"/>
                      </a:lnTo>
                      <a:lnTo>
                        <a:pt x="1592" y="381"/>
                      </a:lnTo>
                      <a:lnTo>
                        <a:pt x="1618" y="344"/>
                      </a:lnTo>
                      <a:lnTo>
                        <a:pt x="1643" y="307"/>
                      </a:lnTo>
                      <a:lnTo>
                        <a:pt x="1668" y="272"/>
                      </a:lnTo>
                      <a:lnTo>
                        <a:pt x="1694" y="238"/>
                      </a:lnTo>
                      <a:lnTo>
                        <a:pt x="1718" y="205"/>
                      </a:lnTo>
                      <a:lnTo>
                        <a:pt x="1744" y="174"/>
                      </a:lnTo>
                      <a:lnTo>
                        <a:pt x="1770" y="146"/>
                      </a:lnTo>
                      <a:lnTo>
                        <a:pt x="1794" y="119"/>
                      </a:lnTo>
                      <a:lnTo>
                        <a:pt x="1820" y="95"/>
                      </a:lnTo>
                      <a:lnTo>
                        <a:pt x="1845" y="73"/>
                      </a:lnTo>
                      <a:lnTo>
                        <a:pt x="1870" y="54"/>
                      </a:lnTo>
                      <a:lnTo>
                        <a:pt x="1896" y="38"/>
                      </a:lnTo>
                      <a:lnTo>
                        <a:pt x="1921" y="24"/>
                      </a:lnTo>
                      <a:lnTo>
                        <a:pt x="1946" y="13"/>
                      </a:lnTo>
                      <a:lnTo>
                        <a:pt x="1972" y="6"/>
                      </a:lnTo>
                      <a:lnTo>
                        <a:pt x="1997" y="1"/>
                      </a:lnTo>
                      <a:lnTo>
                        <a:pt x="2022" y="0"/>
                      </a:lnTo>
                    </a:path>
                  </a:pathLst>
                </a:custGeom>
                <a:noFill/>
                <a:ln w="19050" cap="rnd" cmpd="sng">
                  <a:solidFill>
                    <a:srgbClr val="FF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59" name="Freeform 50">
                  <a:extLst>
                    <a:ext uri="{FF2B5EF4-FFF2-40B4-BE49-F238E27FC236}">
                      <a16:creationId xmlns:a16="http://schemas.microsoft.com/office/drawing/2014/main" id="{6F7321BD-6A2C-4199-B486-1774A1A9AC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82" y="2442"/>
                  <a:ext cx="2023" cy="997"/>
                </a:xfrm>
                <a:custGeom>
                  <a:avLst/>
                  <a:gdLst>
                    <a:gd name="T0" fmla="*/ 25 w 2023"/>
                    <a:gd name="T1" fmla="*/ 1 h 997"/>
                    <a:gd name="T2" fmla="*/ 75 w 2023"/>
                    <a:gd name="T3" fmla="*/ 13 h 997"/>
                    <a:gd name="T4" fmla="*/ 126 w 2023"/>
                    <a:gd name="T5" fmla="*/ 38 h 997"/>
                    <a:gd name="T6" fmla="*/ 177 w 2023"/>
                    <a:gd name="T7" fmla="*/ 73 h 997"/>
                    <a:gd name="T8" fmla="*/ 228 w 2023"/>
                    <a:gd name="T9" fmla="*/ 119 h 997"/>
                    <a:gd name="T10" fmla="*/ 278 w 2023"/>
                    <a:gd name="T11" fmla="*/ 174 h 997"/>
                    <a:gd name="T12" fmla="*/ 328 w 2023"/>
                    <a:gd name="T13" fmla="*/ 238 h 997"/>
                    <a:gd name="T14" fmla="*/ 379 w 2023"/>
                    <a:gd name="T15" fmla="*/ 307 h 997"/>
                    <a:gd name="T16" fmla="*/ 429 w 2023"/>
                    <a:gd name="T17" fmla="*/ 381 h 997"/>
                    <a:gd name="T18" fmla="*/ 480 w 2023"/>
                    <a:gd name="T19" fmla="*/ 459 h 997"/>
                    <a:gd name="T20" fmla="*/ 531 w 2023"/>
                    <a:gd name="T21" fmla="*/ 537 h 997"/>
                    <a:gd name="T22" fmla="*/ 581 w 2023"/>
                    <a:gd name="T23" fmla="*/ 615 h 997"/>
                    <a:gd name="T24" fmla="*/ 632 w 2023"/>
                    <a:gd name="T25" fmla="*/ 689 h 997"/>
                    <a:gd name="T26" fmla="*/ 682 w 2023"/>
                    <a:gd name="T27" fmla="*/ 758 h 997"/>
                    <a:gd name="T28" fmla="*/ 733 w 2023"/>
                    <a:gd name="T29" fmla="*/ 822 h 997"/>
                    <a:gd name="T30" fmla="*/ 784 w 2023"/>
                    <a:gd name="T31" fmla="*/ 877 h 997"/>
                    <a:gd name="T32" fmla="*/ 834 w 2023"/>
                    <a:gd name="T33" fmla="*/ 923 h 997"/>
                    <a:gd name="T34" fmla="*/ 884 w 2023"/>
                    <a:gd name="T35" fmla="*/ 958 h 997"/>
                    <a:gd name="T36" fmla="*/ 935 w 2023"/>
                    <a:gd name="T37" fmla="*/ 983 h 997"/>
                    <a:gd name="T38" fmla="*/ 986 w 2023"/>
                    <a:gd name="T39" fmla="*/ 995 h 997"/>
                    <a:gd name="T40" fmla="*/ 1036 w 2023"/>
                    <a:gd name="T41" fmla="*/ 995 h 997"/>
                    <a:gd name="T42" fmla="*/ 1087 w 2023"/>
                    <a:gd name="T43" fmla="*/ 983 h 997"/>
                    <a:gd name="T44" fmla="*/ 1138 w 2023"/>
                    <a:gd name="T45" fmla="*/ 958 h 997"/>
                    <a:gd name="T46" fmla="*/ 1188 w 2023"/>
                    <a:gd name="T47" fmla="*/ 923 h 997"/>
                    <a:gd name="T48" fmla="*/ 1238 w 2023"/>
                    <a:gd name="T49" fmla="*/ 877 h 997"/>
                    <a:gd name="T50" fmla="*/ 1289 w 2023"/>
                    <a:gd name="T51" fmla="*/ 822 h 997"/>
                    <a:gd name="T52" fmla="*/ 1340 w 2023"/>
                    <a:gd name="T53" fmla="*/ 758 h 997"/>
                    <a:gd name="T54" fmla="*/ 1390 w 2023"/>
                    <a:gd name="T55" fmla="*/ 689 h 997"/>
                    <a:gd name="T56" fmla="*/ 1440 w 2023"/>
                    <a:gd name="T57" fmla="*/ 615 h 997"/>
                    <a:gd name="T58" fmla="*/ 1491 w 2023"/>
                    <a:gd name="T59" fmla="*/ 537 h 997"/>
                    <a:gd name="T60" fmla="*/ 1542 w 2023"/>
                    <a:gd name="T61" fmla="*/ 459 h 997"/>
                    <a:gd name="T62" fmla="*/ 1592 w 2023"/>
                    <a:gd name="T63" fmla="*/ 381 h 997"/>
                    <a:gd name="T64" fmla="*/ 1643 w 2023"/>
                    <a:gd name="T65" fmla="*/ 307 h 997"/>
                    <a:gd name="T66" fmla="*/ 1694 w 2023"/>
                    <a:gd name="T67" fmla="*/ 238 h 997"/>
                    <a:gd name="T68" fmla="*/ 1744 w 2023"/>
                    <a:gd name="T69" fmla="*/ 174 h 997"/>
                    <a:gd name="T70" fmla="*/ 1794 w 2023"/>
                    <a:gd name="T71" fmla="*/ 119 h 997"/>
                    <a:gd name="T72" fmla="*/ 1845 w 2023"/>
                    <a:gd name="T73" fmla="*/ 73 h 997"/>
                    <a:gd name="T74" fmla="*/ 1896 w 2023"/>
                    <a:gd name="T75" fmla="*/ 38 h 997"/>
                    <a:gd name="T76" fmla="*/ 1946 w 2023"/>
                    <a:gd name="T77" fmla="*/ 13 h 997"/>
                    <a:gd name="T78" fmla="*/ 1997 w 2023"/>
                    <a:gd name="T79" fmla="*/ 1 h 997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2023"/>
                    <a:gd name="T121" fmla="*/ 0 h 997"/>
                    <a:gd name="T122" fmla="*/ 2023 w 2023"/>
                    <a:gd name="T123" fmla="*/ 997 h 997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2023" h="997">
                      <a:moveTo>
                        <a:pt x="0" y="0"/>
                      </a:moveTo>
                      <a:lnTo>
                        <a:pt x="25" y="1"/>
                      </a:lnTo>
                      <a:lnTo>
                        <a:pt x="50" y="6"/>
                      </a:lnTo>
                      <a:lnTo>
                        <a:pt x="75" y="13"/>
                      </a:lnTo>
                      <a:lnTo>
                        <a:pt x="101" y="24"/>
                      </a:lnTo>
                      <a:lnTo>
                        <a:pt x="126" y="38"/>
                      </a:lnTo>
                      <a:lnTo>
                        <a:pt x="152" y="54"/>
                      </a:lnTo>
                      <a:lnTo>
                        <a:pt x="177" y="73"/>
                      </a:lnTo>
                      <a:lnTo>
                        <a:pt x="202" y="95"/>
                      </a:lnTo>
                      <a:lnTo>
                        <a:pt x="228" y="119"/>
                      </a:lnTo>
                      <a:lnTo>
                        <a:pt x="252" y="146"/>
                      </a:lnTo>
                      <a:lnTo>
                        <a:pt x="278" y="174"/>
                      </a:lnTo>
                      <a:lnTo>
                        <a:pt x="303" y="205"/>
                      </a:lnTo>
                      <a:lnTo>
                        <a:pt x="328" y="238"/>
                      </a:lnTo>
                      <a:lnTo>
                        <a:pt x="354" y="272"/>
                      </a:lnTo>
                      <a:lnTo>
                        <a:pt x="379" y="307"/>
                      </a:lnTo>
                      <a:lnTo>
                        <a:pt x="404" y="344"/>
                      </a:lnTo>
                      <a:lnTo>
                        <a:pt x="429" y="381"/>
                      </a:lnTo>
                      <a:lnTo>
                        <a:pt x="455" y="420"/>
                      </a:lnTo>
                      <a:lnTo>
                        <a:pt x="480" y="459"/>
                      </a:lnTo>
                      <a:lnTo>
                        <a:pt x="506" y="498"/>
                      </a:lnTo>
                      <a:lnTo>
                        <a:pt x="531" y="537"/>
                      </a:lnTo>
                      <a:lnTo>
                        <a:pt x="556" y="576"/>
                      </a:lnTo>
                      <a:lnTo>
                        <a:pt x="581" y="615"/>
                      </a:lnTo>
                      <a:lnTo>
                        <a:pt x="606" y="652"/>
                      </a:lnTo>
                      <a:lnTo>
                        <a:pt x="632" y="689"/>
                      </a:lnTo>
                      <a:lnTo>
                        <a:pt x="657" y="724"/>
                      </a:lnTo>
                      <a:lnTo>
                        <a:pt x="682" y="758"/>
                      </a:lnTo>
                      <a:lnTo>
                        <a:pt x="707" y="791"/>
                      </a:lnTo>
                      <a:lnTo>
                        <a:pt x="733" y="822"/>
                      </a:lnTo>
                      <a:lnTo>
                        <a:pt x="758" y="850"/>
                      </a:lnTo>
                      <a:lnTo>
                        <a:pt x="784" y="877"/>
                      </a:lnTo>
                      <a:lnTo>
                        <a:pt x="809" y="901"/>
                      </a:lnTo>
                      <a:lnTo>
                        <a:pt x="834" y="923"/>
                      </a:lnTo>
                      <a:lnTo>
                        <a:pt x="860" y="942"/>
                      </a:lnTo>
                      <a:lnTo>
                        <a:pt x="884" y="958"/>
                      </a:lnTo>
                      <a:lnTo>
                        <a:pt x="910" y="972"/>
                      </a:lnTo>
                      <a:lnTo>
                        <a:pt x="935" y="983"/>
                      </a:lnTo>
                      <a:lnTo>
                        <a:pt x="960" y="990"/>
                      </a:lnTo>
                      <a:lnTo>
                        <a:pt x="986" y="995"/>
                      </a:lnTo>
                      <a:lnTo>
                        <a:pt x="1011" y="996"/>
                      </a:lnTo>
                      <a:lnTo>
                        <a:pt x="1036" y="995"/>
                      </a:lnTo>
                      <a:lnTo>
                        <a:pt x="1062" y="990"/>
                      </a:lnTo>
                      <a:lnTo>
                        <a:pt x="1087" y="983"/>
                      </a:lnTo>
                      <a:lnTo>
                        <a:pt x="1112" y="972"/>
                      </a:lnTo>
                      <a:lnTo>
                        <a:pt x="1138" y="958"/>
                      </a:lnTo>
                      <a:lnTo>
                        <a:pt x="1162" y="942"/>
                      </a:lnTo>
                      <a:lnTo>
                        <a:pt x="1188" y="923"/>
                      </a:lnTo>
                      <a:lnTo>
                        <a:pt x="1213" y="901"/>
                      </a:lnTo>
                      <a:lnTo>
                        <a:pt x="1238" y="877"/>
                      </a:lnTo>
                      <a:lnTo>
                        <a:pt x="1264" y="850"/>
                      </a:lnTo>
                      <a:lnTo>
                        <a:pt x="1289" y="822"/>
                      </a:lnTo>
                      <a:lnTo>
                        <a:pt x="1314" y="791"/>
                      </a:lnTo>
                      <a:lnTo>
                        <a:pt x="1340" y="758"/>
                      </a:lnTo>
                      <a:lnTo>
                        <a:pt x="1365" y="724"/>
                      </a:lnTo>
                      <a:lnTo>
                        <a:pt x="1390" y="689"/>
                      </a:lnTo>
                      <a:lnTo>
                        <a:pt x="1416" y="652"/>
                      </a:lnTo>
                      <a:lnTo>
                        <a:pt x="1440" y="615"/>
                      </a:lnTo>
                      <a:lnTo>
                        <a:pt x="1466" y="576"/>
                      </a:lnTo>
                      <a:lnTo>
                        <a:pt x="1491" y="537"/>
                      </a:lnTo>
                      <a:lnTo>
                        <a:pt x="1516" y="498"/>
                      </a:lnTo>
                      <a:lnTo>
                        <a:pt x="1542" y="459"/>
                      </a:lnTo>
                      <a:lnTo>
                        <a:pt x="1567" y="420"/>
                      </a:lnTo>
                      <a:lnTo>
                        <a:pt x="1592" y="381"/>
                      </a:lnTo>
                      <a:lnTo>
                        <a:pt x="1618" y="344"/>
                      </a:lnTo>
                      <a:lnTo>
                        <a:pt x="1643" y="307"/>
                      </a:lnTo>
                      <a:lnTo>
                        <a:pt x="1668" y="272"/>
                      </a:lnTo>
                      <a:lnTo>
                        <a:pt x="1694" y="238"/>
                      </a:lnTo>
                      <a:lnTo>
                        <a:pt x="1718" y="205"/>
                      </a:lnTo>
                      <a:lnTo>
                        <a:pt x="1744" y="174"/>
                      </a:lnTo>
                      <a:lnTo>
                        <a:pt x="1770" y="146"/>
                      </a:lnTo>
                      <a:lnTo>
                        <a:pt x="1794" y="119"/>
                      </a:lnTo>
                      <a:lnTo>
                        <a:pt x="1820" y="95"/>
                      </a:lnTo>
                      <a:lnTo>
                        <a:pt x="1845" y="73"/>
                      </a:lnTo>
                      <a:lnTo>
                        <a:pt x="1870" y="54"/>
                      </a:lnTo>
                      <a:lnTo>
                        <a:pt x="1896" y="38"/>
                      </a:lnTo>
                      <a:lnTo>
                        <a:pt x="1921" y="24"/>
                      </a:lnTo>
                      <a:lnTo>
                        <a:pt x="1946" y="13"/>
                      </a:lnTo>
                      <a:lnTo>
                        <a:pt x="1972" y="6"/>
                      </a:lnTo>
                      <a:lnTo>
                        <a:pt x="1997" y="1"/>
                      </a:lnTo>
                      <a:lnTo>
                        <a:pt x="2022" y="0"/>
                      </a:lnTo>
                    </a:path>
                  </a:pathLst>
                </a:custGeom>
                <a:noFill/>
                <a:ln w="19050" cap="rnd" cmpd="sng">
                  <a:solidFill>
                    <a:srgbClr val="FF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>
                    <a:solidFill>
                      <a:srgbClr val="FFFF00"/>
                    </a:solidFill>
                  </a:endParaRPr>
                </a:p>
              </p:txBody>
            </p:sp>
          </p:grpSp>
        </p:grp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41B9951-9947-4828-8AA0-750C1D6448D2}"/>
                </a:ext>
              </a:extLst>
            </p:cNvPr>
            <p:cNvSpPr txBox="1"/>
            <p:nvPr/>
          </p:nvSpPr>
          <p:spPr>
            <a:xfrm>
              <a:off x="3143456" y="4169956"/>
              <a:ext cx="3129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FFFF00"/>
                  </a:solidFill>
                </a:rPr>
                <a:t>x</a:t>
              </a:r>
              <a:endParaRPr lang="el-GR" sz="2000" i="0" dirty="0">
                <a:solidFill>
                  <a:srgbClr val="FFFF00"/>
                </a:solidFill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64BCB8D-AC7A-4E7F-BC1B-8DCC0D461BBE}"/>
                </a:ext>
              </a:extLst>
            </p:cNvPr>
            <p:cNvSpPr txBox="1"/>
            <p:nvPr/>
          </p:nvSpPr>
          <p:spPr>
            <a:xfrm>
              <a:off x="5481272" y="5200180"/>
              <a:ext cx="2551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FFFF00"/>
                  </a:solidFill>
                </a:rPr>
                <a:t>t</a:t>
              </a:r>
              <a:endParaRPr lang="el-GR" sz="2000" i="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50E0C61-5B10-479F-B0D0-156AE8919655}"/>
              </a:ext>
            </a:extLst>
          </p:cNvPr>
          <p:cNvGrpSpPr/>
          <p:nvPr/>
        </p:nvGrpSpPr>
        <p:grpSpPr>
          <a:xfrm>
            <a:off x="269192" y="4166908"/>
            <a:ext cx="2593014" cy="2085874"/>
            <a:chOff x="269192" y="4166908"/>
            <a:chExt cx="2593014" cy="2085874"/>
          </a:xfrm>
        </p:grpSpPr>
        <p:grpSp>
          <p:nvGrpSpPr>
            <p:cNvPr id="76" name="Group 78">
              <a:extLst>
                <a:ext uri="{FF2B5EF4-FFF2-40B4-BE49-F238E27FC236}">
                  <a16:creationId xmlns:a16="http://schemas.microsoft.com/office/drawing/2014/main" id="{AE950D2B-4807-43E1-A560-D430A849149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4457" y="4308928"/>
              <a:ext cx="2232028" cy="1943854"/>
              <a:chOff x="4122" y="819"/>
              <a:chExt cx="1406" cy="1769"/>
            </a:xfrm>
          </p:grpSpPr>
          <p:grpSp>
            <p:nvGrpSpPr>
              <p:cNvPr id="77" name="Group 43">
                <a:extLst>
                  <a:ext uri="{FF2B5EF4-FFF2-40B4-BE49-F238E27FC236}">
                    <a16:creationId xmlns:a16="http://schemas.microsoft.com/office/drawing/2014/main" id="{9AA66B09-0A2A-4D7E-AB1B-64791522B90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134" y="1428"/>
                <a:ext cx="589" cy="529"/>
                <a:chOff x="618" y="2442"/>
                <a:chExt cx="4087" cy="997"/>
              </a:xfrm>
            </p:grpSpPr>
            <p:sp>
              <p:nvSpPr>
                <p:cNvPr id="83" name="Freeform 44">
                  <a:extLst>
                    <a:ext uri="{FF2B5EF4-FFF2-40B4-BE49-F238E27FC236}">
                      <a16:creationId xmlns:a16="http://schemas.microsoft.com/office/drawing/2014/main" id="{3A596682-1BFA-47D7-AFA7-406FFDBEABE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8" y="2442"/>
                  <a:ext cx="2023" cy="997"/>
                </a:xfrm>
                <a:custGeom>
                  <a:avLst/>
                  <a:gdLst>
                    <a:gd name="T0" fmla="*/ 25 w 2023"/>
                    <a:gd name="T1" fmla="*/ 1 h 997"/>
                    <a:gd name="T2" fmla="*/ 75 w 2023"/>
                    <a:gd name="T3" fmla="*/ 13 h 997"/>
                    <a:gd name="T4" fmla="*/ 126 w 2023"/>
                    <a:gd name="T5" fmla="*/ 38 h 997"/>
                    <a:gd name="T6" fmla="*/ 177 w 2023"/>
                    <a:gd name="T7" fmla="*/ 73 h 997"/>
                    <a:gd name="T8" fmla="*/ 228 w 2023"/>
                    <a:gd name="T9" fmla="*/ 119 h 997"/>
                    <a:gd name="T10" fmla="*/ 278 w 2023"/>
                    <a:gd name="T11" fmla="*/ 174 h 997"/>
                    <a:gd name="T12" fmla="*/ 328 w 2023"/>
                    <a:gd name="T13" fmla="*/ 238 h 997"/>
                    <a:gd name="T14" fmla="*/ 379 w 2023"/>
                    <a:gd name="T15" fmla="*/ 307 h 997"/>
                    <a:gd name="T16" fmla="*/ 429 w 2023"/>
                    <a:gd name="T17" fmla="*/ 381 h 997"/>
                    <a:gd name="T18" fmla="*/ 480 w 2023"/>
                    <a:gd name="T19" fmla="*/ 459 h 997"/>
                    <a:gd name="T20" fmla="*/ 531 w 2023"/>
                    <a:gd name="T21" fmla="*/ 537 h 997"/>
                    <a:gd name="T22" fmla="*/ 581 w 2023"/>
                    <a:gd name="T23" fmla="*/ 615 h 997"/>
                    <a:gd name="T24" fmla="*/ 632 w 2023"/>
                    <a:gd name="T25" fmla="*/ 689 h 997"/>
                    <a:gd name="T26" fmla="*/ 682 w 2023"/>
                    <a:gd name="T27" fmla="*/ 758 h 997"/>
                    <a:gd name="T28" fmla="*/ 733 w 2023"/>
                    <a:gd name="T29" fmla="*/ 822 h 997"/>
                    <a:gd name="T30" fmla="*/ 784 w 2023"/>
                    <a:gd name="T31" fmla="*/ 877 h 997"/>
                    <a:gd name="T32" fmla="*/ 834 w 2023"/>
                    <a:gd name="T33" fmla="*/ 923 h 997"/>
                    <a:gd name="T34" fmla="*/ 884 w 2023"/>
                    <a:gd name="T35" fmla="*/ 958 h 997"/>
                    <a:gd name="T36" fmla="*/ 935 w 2023"/>
                    <a:gd name="T37" fmla="*/ 983 h 997"/>
                    <a:gd name="T38" fmla="*/ 986 w 2023"/>
                    <a:gd name="T39" fmla="*/ 995 h 997"/>
                    <a:gd name="T40" fmla="*/ 1036 w 2023"/>
                    <a:gd name="T41" fmla="*/ 995 h 997"/>
                    <a:gd name="T42" fmla="*/ 1087 w 2023"/>
                    <a:gd name="T43" fmla="*/ 983 h 997"/>
                    <a:gd name="T44" fmla="*/ 1138 w 2023"/>
                    <a:gd name="T45" fmla="*/ 958 h 997"/>
                    <a:gd name="T46" fmla="*/ 1188 w 2023"/>
                    <a:gd name="T47" fmla="*/ 923 h 997"/>
                    <a:gd name="T48" fmla="*/ 1238 w 2023"/>
                    <a:gd name="T49" fmla="*/ 877 h 997"/>
                    <a:gd name="T50" fmla="*/ 1289 w 2023"/>
                    <a:gd name="T51" fmla="*/ 822 h 997"/>
                    <a:gd name="T52" fmla="*/ 1340 w 2023"/>
                    <a:gd name="T53" fmla="*/ 758 h 997"/>
                    <a:gd name="T54" fmla="*/ 1390 w 2023"/>
                    <a:gd name="T55" fmla="*/ 689 h 997"/>
                    <a:gd name="T56" fmla="*/ 1440 w 2023"/>
                    <a:gd name="T57" fmla="*/ 615 h 997"/>
                    <a:gd name="T58" fmla="*/ 1491 w 2023"/>
                    <a:gd name="T59" fmla="*/ 537 h 997"/>
                    <a:gd name="T60" fmla="*/ 1542 w 2023"/>
                    <a:gd name="T61" fmla="*/ 459 h 997"/>
                    <a:gd name="T62" fmla="*/ 1592 w 2023"/>
                    <a:gd name="T63" fmla="*/ 381 h 997"/>
                    <a:gd name="T64" fmla="*/ 1643 w 2023"/>
                    <a:gd name="T65" fmla="*/ 307 h 997"/>
                    <a:gd name="T66" fmla="*/ 1694 w 2023"/>
                    <a:gd name="T67" fmla="*/ 238 h 997"/>
                    <a:gd name="T68" fmla="*/ 1744 w 2023"/>
                    <a:gd name="T69" fmla="*/ 174 h 997"/>
                    <a:gd name="T70" fmla="*/ 1794 w 2023"/>
                    <a:gd name="T71" fmla="*/ 119 h 997"/>
                    <a:gd name="T72" fmla="*/ 1845 w 2023"/>
                    <a:gd name="T73" fmla="*/ 73 h 997"/>
                    <a:gd name="T74" fmla="*/ 1896 w 2023"/>
                    <a:gd name="T75" fmla="*/ 38 h 997"/>
                    <a:gd name="T76" fmla="*/ 1946 w 2023"/>
                    <a:gd name="T77" fmla="*/ 13 h 997"/>
                    <a:gd name="T78" fmla="*/ 1997 w 2023"/>
                    <a:gd name="T79" fmla="*/ 1 h 997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2023"/>
                    <a:gd name="T121" fmla="*/ 0 h 997"/>
                    <a:gd name="T122" fmla="*/ 2023 w 2023"/>
                    <a:gd name="T123" fmla="*/ 997 h 997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2023" h="997">
                      <a:moveTo>
                        <a:pt x="0" y="0"/>
                      </a:moveTo>
                      <a:lnTo>
                        <a:pt x="25" y="1"/>
                      </a:lnTo>
                      <a:lnTo>
                        <a:pt x="50" y="6"/>
                      </a:lnTo>
                      <a:lnTo>
                        <a:pt x="75" y="13"/>
                      </a:lnTo>
                      <a:lnTo>
                        <a:pt x="101" y="24"/>
                      </a:lnTo>
                      <a:lnTo>
                        <a:pt x="126" y="38"/>
                      </a:lnTo>
                      <a:lnTo>
                        <a:pt x="152" y="54"/>
                      </a:lnTo>
                      <a:lnTo>
                        <a:pt x="177" y="73"/>
                      </a:lnTo>
                      <a:lnTo>
                        <a:pt x="202" y="95"/>
                      </a:lnTo>
                      <a:lnTo>
                        <a:pt x="228" y="119"/>
                      </a:lnTo>
                      <a:lnTo>
                        <a:pt x="252" y="146"/>
                      </a:lnTo>
                      <a:lnTo>
                        <a:pt x="278" y="174"/>
                      </a:lnTo>
                      <a:lnTo>
                        <a:pt x="303" y="205"/>
                      </a:lnTo>
                      <a:lnTo>
                        <a:pt x="328" y="238"/>
                      </a:lnTo>
                      <a:lnTo>
                        <a:pt x="354" y="272"/>
                      </a:lnTo>
                      <a:lnTo>
                        <a:pt x="379" y="307"/>
                      </a:lnTo>
                      <a:lnTo>
                        <a:pt x="404" y="344"/>
                      </a:lnTo>
                      <a:lnTo>
                        <a:pt x="429" y="381"/>
                      </a:lnTo>
                      <a:lnTo>
                        <a:pt x="455" y="420"/>
                      </a:lnTo>
                      <a:lnTo>
                        <a:pt x="480" y="459"/>
                      </a:lnTo>
                      <a:lnTo>
                        <a:pt x="506" y="498"/>
                      </a:lnTo>
                      <a:lnTo>
                        <a:pt x="531" y="537"/>
                      </a:lnTo>
                      <a:lnTo>
                        <a:pt x="556" y="576"/>
                      </a:lnTo>
                      <a:lnTo>
                        <a:pt x="581" y="615"/>
                      </a:lnTo>
                      <a:lnTo>
                        <a:pt x="606" y="652"/>
                      </a:lnTo>
                      <a:lnTo>
                        <a:pt x="632" y="689"/>
                      </a:lnTo>
                      <a:lnTo>
                        <a:pt x="657" y="724"/>
                      </a:lnTo>
                      <a:lnTo>
                        <a:pt x="682" y="758"/>
                      </a:lnTo>
                      <a:lnTo>
                        <a:pt x="707" y="791"/>
                      </a:lnTo>
                      <a:lnTo>
                        <a:pt x="733" y="822"/>
                      </a:lnTo>
                      <a:lnTo>
                        <a:pt x="758" y="850"/>
                      </a:lnTo>
                      <a:lnTo>
                        <a:pt x="784" y="877"/>
                      </a:lnTo>
                      <a:lnTo>
                        <a:pt x="809" y="901"/>
                      </a:lnTo>
                      <a:lnTo>
                        <a:pt x="834" y="923"/>
                      </a:lnTo>
                      <a:lnTo>
                        <a:pt x="860" y="942"/>
                      </a:lnTo>
                      <a:lnTo>
                        <a:pt x="884" y="958"/>
                      </a:lnTo>
                      <a:lnTo>
                        <a:pt x="910" y="972"/>
                      </a:lnTo>
                      <a:lnTo>
                        <a:pt x="935" y="983"/>
                      </a:lnTo>
                      <a:lnTo>
                        <a:pt x="960" y="990"/>
                      </a:lnTo>
                      <a:lnTo>
                        <a:pt x="986" y="995"/>
                      </a:lnTo>
                      <a:lnTo>
                        <a:pt x="1011" y="996"/>
                      </a:lnTo>
                      <a:lnTo>
                        <a:pt x="1036" y="995"/>
                      </a:lnTo>
                      <a:lnTo>
                        <a:pt x="1062" y="990"/>
                      </a:lnTo>
                      <a:lnTo>
                        <a:pt x="1087" y="983"/>
                      </a:lnTo>
                      <a:lnTo>
                        <a:pt x="1112" y="972"/>
                      </a:lnTo>
                      <a:lnTo>
                        <a:pt x="1138" y="958"/>
                      </a:lnTo>
                      <a:lnTo>
                        <a:pt x="1162" y="942"/>
                      </a:lnTo>
                      <a:lnTo>
                        <a:pt x="1188" y="923"/>
                      </a:lnTo>
                      <a:lnTo>
                        <a:pt x="1213" y="901"/>
                      </a:lnTo>
                      <a:lnTo>
                        <a:pt x="1238" y="877"/>
                      </a:lnTo>
                      <a:lnTo>
                        <a:pt x="1264" y="850"/>
                      </a:lnTo>
                      <a:lnTo>
                        <a:pt x="1289" y="822"/>
                      </a:lnTo>
                      <a:lnTo>
                        <a:pt x="1314" y="791"/>
                      </a:lnTo>
                      <a:lnTo>
                        <a:pt x="1340" y="758"/>
                      </a:lnTo>
                      <a:lnTo>
                        <a:pt x="1365" y="724"/>
                      </a:lnTo>
                      <a:lnTo>
                        <a:pt x="1390" y="689"/>
                      </a:lnTo>
                      <a:lnTo>
                        <a:pt x="1416" y="652"/>
                      </a:lnTo>
                      <a:lnTo>
                        <a:pt x="1440" y="615"/>
                      </a:lnTo>
                      <a:lnTo>
                        <a:pt x="1466" y="576"/>
                      </a:lnTo>
                      <a:lnTo>
                        <a:pt x="1491" y="537"/>
                      </a:lnTo>
                      <a:lnTo>
                        <a:pt x="1516" y="498"/>
                      </a:lnTo>
                      <a:lnTo>
                        <a:pt x="1542" y="459"/>
                      </a:lnTo>
                      <a:lnTo>
                        <a:pt x="1567" y="420"/>
                      </a:lnTo>
                      <a:lnTo>
                        <a:pt x="1592" y="381"/>
                      </a:lnTo>
                      <a:lnTo>
                        <a:pt x="1618" y="344"/>
                      </a:lnTo>
                      <a:lnTo>
                        <a:pt x="1643" y="307"/>
                      </a:lnTo>
                      <a:lnTo>
                        <a:pt x="1668" y="272"/>
                      </a:lnTo>
                      <a:lnTo>
                        <a:pt x="1694" y="238"/>
                      </a:lnTo>
                      <a:lnTo>
                        <a:pt x="1718" y="205"/>
                      </a:lnTo>
                      <a:lnTo>
                        <a:pt x="1744" y="174"/>
                      </a:lnTo>
                      <a:lnTo>
                        <a:pt x="1770" y="146"/>
                      </a:lnTo>
                      <a:lnTo>
                        <a:pt x="1794" y="119"/>
                      </a:lnTo>
                      <a:lnTo>
                        <a:pt x="1820" y="95"/>
                      </a:lnTo>
                      <a:lnTo>
                        <a:pt x="1845" y="73"/>
                      </a:lnTo>
                      <a:lnTo>
                        <a:pt x="1870" y="54"/>
                      </a:lnTo>
                      <a:lnTo>
                        <a:pt x="1896" y="38"/>
                      </a:lnTo>
                      <a:lnTo>
                        <a:pt x="1921" y="24"/>
                      </a:lnTo>
                      <a:lnTo>
                        <a:pt x="1946" y="13"/>
                      </a:lnTo>
                      <a:lnTo>
                        <a:pt x="1972" y="6"/>
                      </a:lnTo>
                      <a:lnTo>
                        <a:pt x="1997" y="1"/>
                      </a:lnTo>
                      <a:lnTo>
                        <a:pt x="2022" y="0"/>
                      </a:lnTo>
                    </a:path>
                  </a:pathLst>
                </a:custGeom>
                <a:noFill/>
                <a:ln w="19050" cap="rnd" cmpd="sng">
                  <a:solidFill>
                    <a:srgbClr val="FF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84" name="Freeform 45">
                  <a:extLst>
                    <a:ext uri="{FF2B5EF4-FFF2-40B4-BE49-F238E27FC236}">
                      <a16:creationId xmlns:a16="http://schemas.microsoft.com/office/drawing/2014/main" id="{FF172FDD-E60C-4104-9A09-3CE607D332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82" y="2442"/>
                  <a:ext cx="2023" cy="997"/>
                </a:xfrm>
                <a:custGeom>
                  <a:avLst/>
                  <a:gdLst>
                    <a:gd name="T0" fmla="*/ 25 w 2023"/>
                    <a:gd name="T1" fmla="*/ 1 h 997"/>
                    <a:gd name="T2" fmla="*/ 75 w 2023"/>
                    <a:gd name="T3" fmla="*/ 13 h 997"/>
                    <a:gd name="T4" fmla="*/ 126 w 2023"/>
                    <a:gd name="T5" fmla="*/ 38 h 997"/>
                    <a:gd name="T6" fmla="*/ 177 w 2023"/>
                    <a:gd name="T7" fmla="*/ 73 h 997"/>
                    <a:gd name="T8" fmla="*/ 228 w 2023"/>
                    <a:gd name="T9" fmla="*/ 119 h 997"/>
                    <a:gd name="T10" fmla="*/ 278 w 2023"/>
                    <a:gd name="T11" fmla="*/ 174 h 997"/>
                    <a:gd name="T12" fmla="*/ 328 w 2023"/>
                    <a:gd name="T13" fmla="*/ 238 h 997"/>
                    <a:gd name="T14" fmla="*/ 379 w 2023"/>
                    <a:gd name="T15" fmla="*/ 307 h 997"/>
                    <a:gd name="T16" fmla="*/ 429 w 2023"/>
                    <a:gd name="T17" fmla="*/ 381 h 997"/>
                    <a:gd name="T18" fmla="*/ 480 w 2023"/>
                    <a:gd name="T19" fmla="*/ 459 h 997"/>
                    <a:gd name="T20" fmla="*/ 531 w 2023"/>
                    <a:gd name="T21" fmla="*/ 537 h 997"/>
                    <a:gd name="T22" fmla="*/ 581 w 2023"/>
                    <a:gd name="T23" fmla="*/ 615 h 997"/>
                    <a:gd name="T24" fmla="*/ 632 w 2023"/>
                    <a:gd name="T25" fmla="*/ 689 h 997"/>
                    <a:gd name="T26" fmla="*/ 682 w 2023"/>
                    <a:gd name="T27" fmla="*/ 758 h 997"/>
                    <a:gd name="T28" fmla="*/ 733 w 2023"/>
                    <a:gd name="T29" fmla="*/ 822 h 997"/>
                    <a:gd name="T30" fmla="*/ 784 w 2023"/>
                    <a:gd name="T31" fmla="*/ 877 h 997"/>
                    <a:gd name="T32" fmla="*/ 834 w 2023"/>
                    <a:gd name="T33" fmla="*/ 923 h 997"/>
                    <a:gd name="T34" fmla="*/ 884 w 2023"/>
                    <a:gd name="T35" fmla="*/ 958 h 997"/>
                    <a:gd name="T36" fmla="*/ 935 w 2023"/>
                    <a:gd name="T37" fmla="*/ 983 h 997"/>
                    <a:gd name="T38" fmla="*/ 986 w 2023"/>
                    <a:gd name="T39" fmla="*/ 995 h 997"/>
                    <a:gd name="T40" fmla="*/ 1036 w 2023"/>
                    <a:gd name="T41" fmla="*/ 995 h 997"/>
                    <a:gd name="T42" fmla="*/ 1087 w 2023"/>
                    <a:gd name="T43" fmla="*/ 983 h 997"/>
                    <a:gd name="T44" fmla="*/ 1138 w 2023"/>
                    <a:gd name="T45" fmla="*/ 958 h 997"/>
                    <a:gd name="T46" fmla="*/ 1188 w 2023"/>
                    <a:gd name="T47" fmla="*/ 923 h 997"/>
                    <a:gd name="T48" fmla="*/ 1238 w 2023"/>
                    <a:gd name="T49" fmla="*/ 877 h 997"/>
                    <a:gd name="T50" fmla="*/ 1289 w 2023"/>
                    <a:gd name="T51" fmla="*/ 822 h 997"/>
                    <a:gd name="T52" fmla="*/ 1340 w 2023"/>
                    <a:gd name="T53" fmla="*/ 758 h 997"/>
                    <a:gd name="T54" fmla="*/ 1390 w 2023"/>
                    <a:gd name="T55" fmla="*/ 689 h 997"/>
                    <a:gd name="T56" fmla="*/ 1440 w 2023"/>
                    <a:gd name="T57" fmla="*/ 615 h 997"/>
                    <a:gd name="T58" fmla="*/ 1491 w 2023"/>
                    <a:gd name="T59" fmla="*/ 537 h 997"/>
                    <a:gd name="T60" fmla="*/ 1542 w 2023"/>
                    <a:gd name="T61" fmla="*/ 459 h 997"/>
                    <a:gd name="T62" fmla="*/ 1592 w 2023"/>
                    <a:gd name="T63" fmla="*/ 381 h 997"/>
                    <a:gd name="T64" fmla="*/ 1643 w 2023"/>
                    <a:gd name="T65" fmla="*/ 307 h 997"/>
                    <a:gd name="T66" fmla="*/ 1694 w 2023"/>
                    <a:gd name="T67" fmla="*/ 238 h 997"/>
                    <a:gd name="T68" fmla="*/ 1744 w 2023"/>
                    <a:gd name="T69" fmla="*/ 174 h 997"/>
                    <a:gd name="T70" fmla="*/ 1794 w 2023"/>
                    <a:gd name="T71" fmla="*/ 119 h 997"/>
                    <a:gd name="T72" fmla="*/ 1845 w 2023"/>
                    <a:gd name="T73" fmla="*/ 73 h 997"/>
                    <a:gd name="T74" fmla="*/ 1896 w 2023"/>
                    <a:gd name="T75" fmla="*/ 38 h 997"/>
                    <a:gd name="T76" fmla="*/ 1946 w 2023"/>
                    <a:gd name="T77" fmla="*/ 13 h 997"/>
                    <a:gd name="T78" fmla="*/ 1997 w 2023"/>
                    <a:gd name="T79" fmla="*/ 1 h 997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2023"/>
                    <a:gd name="T121" fmla="*/ 0 h 997"/>
                    <a:gd name="T122" fmla="*/ 2023 w 2023"/>
                    <a:gd name="T123" fmla="*/ 997 h 997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2023" h="997">
                      <a:moveTo>
                        <a:pt x="0" y="0"/>
                      </a:moveTo>
                      <a:lnTo>
                        <a:pt x="25" y="1"/>
                      </a:lnTo>
                      <a:lnTo>
                        <a:pt x="50" y="6"/>
                      </a:lnTo>
                      <a:lnTo>
                        <a:pt x="75" y="13"/>
                      </a:lnTo>
                      <a:lnTo>
                        <a:pt x="101" y="24"/>
                      </a:lnTo>
                      <a:lnTo>
                        <a:pt x="126" y="38"/>
                      </a:lnTo>
                      <a:lnTo>
                        <a:pt x="152" y="54"/>
                      </a:lnTo>
                      <a:lnTo>
                        <a:pt x="177" y="73"/>
                      </a:lnTo>
                      <a:lnTo>
                        <a:pt x="202" y="95"/>
                      </a:lnTo>
                      <a:lnTo>
                        <a:pt x="228" y="119"/>
                      </a:lnTo>
                      <a:lnTo>
                        <a:pt x="252" y="146"/>
                      </a:lnTo>
                      <a:lnTo>
                        <a:pt x="278" y="174"/>
                      </a:lnTo>
                      <a:lnTo>
                        <a:pt x="303" y="205"/>
                      </a:lnTo>
                      <a:lnTo>
                        <a:pt x="328" y="238"/>
                      </a:lnTo>
                      <a:lnTo>
                        <a:pt x="354" y="272"/>
                      </a:lnTo>
                      <a:lnTo>
                        <a:pt x="379" y="307"/>
                      </a:lnTo>
                      <a:lnTo>
                        <a:pt x="404" y="344"/>
                      </a:lnTo>
                      <a:lnTo>
                        <a:pt x="429" y="381"/>
                      </a:lnTo>
                      <a:lnTo>
                        <a:pt x="455" y="420"/>
                      </a:lnTo>
                      <a:lnTo>
                        <a:pt x="480" y="459"/>
                      </a:lnTo>
                      <a:lnTo>
                        <a:pt x="506" y="498"/>
                      </a:lnTo>
                      <a:lnTo>
                        <a:pt x="531" y="537"/>
                      </a:lnTo>
                      <a:lnTo>
                        <a:pt x="556" y="576"/>
                      </a:lnTo>
                      <a:lnTo>
                        <a:pt x="581" y="615"/>
                      </a:lnTo>
                      <a:lnTo>
                        <a:pt x="606" y="652"/>
                      </a:lnTo>
                      <a:lnTo>
                        <a:pt x="632" y="689"/>
                      </a:lnTo>
                      <a:lnTo>
                        <a:pt x="657" y="724"/>
                      </a:lnTo>
                      <a:lnTo>
                        <a:pt x="682" y="758"/>
                      </a:lnTo>
                      <a:lnTo>
                        <a:pt x="707" y="791"/>
                      </a:lnTo>
                      <a:lnTo>
                        <a:pt x="733" y="822"/>
                      </a:lnTo>
                      <a:lnTo>
                        <a:pt x="758" y="850"/>
                      </a:lnTo>
                      <a:lnTo>
                        <a:pt x="784" y="877"/>
                      </a:lnTo>
                      <a:lnTo>
                        <a:pt x="809" y="901"/>
                      </a:lnTo>
                      <a:lnTo>
                        <a:pt x="834" y="923"/>
                      </a:lnTo>
                      <a:lnTo>
                        <a:pt x="860" y="942"/>
                      </a:lnTo>
                      <a:lnTo>
                        <a:pt x="884" y="958"/>
                      </a:lnTo>
                      <a:lnTo>
                        <a:pt x="910" y="972"/>
                      </a:lnTo>
                      <a:lnTo>
                        <a:pt x="935" y="983"/>
                      </a:lnTo>
                      <a:lnTo>
                        <a:pt x="960" y="990"/>
                      </a:lnTo>
                      <a:lnTo>
                        <a:pt x="986" y="995"/>
                      </a:lnTo>
                      <a:lnTo>
                        <a:pt x="1011" y="996"/>
                      </a:lnTo>
                      <a:lnTo>
                        <a:pt x="1036" y="995"/>
                      </a:lnTo>
                      <a:lnTo>
                        <a:pt x="1062" y="990"/>
                      </a:lnTo>
                      <a:lnTo>
                        <a:pt x="1087" y="983"/>
                      </a:lnTo>
                      <a:lnTo>
                        <a:pt x="1112" y="972"/>
                      </a:lnTo>
                      <a:lnTo>
                        <a:pt x="1138" y="958"/>
                      </a:lnTo>
                      <a:lnTo>
                        <a:pt x="1162" y="942"/>
                      </a:lnTo>
                      <a:lnTo>
                        <a:pt x="1188" y="923"/>
                      </a:lnTo>
                      <a:lnTo>
                        <a:pt x="1213" y="901"/>
                      </a:lnTo>
                      <a:lnTo>
                        <a:pt x="1238" y="877"/>
                      </a:lnTo>
                      <a:lnTo>
                        <a:pt x="1264" y="850"/>
                      </a:lnTo>
                      <a:lnTo>
                        <a:pt x="1289" y="822"/>
                      </a:lnTo>
                      <a:lnTo>
                        <a:pt x="1314" y="791"/>
                      </a:lnTo>
                      <a:lnTo>
                        <a:pt x="1340" y="758"/>
                      </a:lnTo>
                      <a:lnTo>
                        <a:pt x="1365" y="724"/>
                      </a:lnTo>
                      <a:lnTo>
                        <a:pt x="1390" y="689"/>
                      </a:lnTo>
                      <a:lnTo>
                        <a:pt x="1416" y="652"/>
                      </a:lnTo>
                      <a:lnTo>
                        <a:pt x="1440" y="615"/>
                      </a:lnTo>
                      <a:lnTo>
                        <a:pt x="1466" y="576"/>
                      </a:lnTo>
                      <a:lnTo>
                        <a:pt x="1491" y="537"/>
                      </a:lnTo>
                      <a:lnTo>
                        <a:pt x="1516" y="498"/>
                      </a:lnTo>
                      <a:lnTo>
                        <a:pt x="1542" y="459"/>
                      </a:lnTo>
                      <a:lnTo>
                        <a:pt x="1567" y="420"/>
                      </a:lnTo>
                      <a:lnTo>
                        <a:pt x="1592" y="381"/>
                      </a:lnTo>
                      <a:lnTo>
                        <a:pt x="1618" y="344"/>
                      </a:lnTo>
                      <a:lnTo>
                        <a:pt x="1643" y="307"/>
                      </a:lnTo>
                      <a:lnTo>
                        <a:pt x="1668" y="272"/>
                      </a:lnTo>
                      <a:lnTo>
                        <a:pt x="1694" y="238"/>
                      </a:lnTo>
                      <a:lnTo>
                        <a:pt x="1718" y="205"/>
                      </a:lnTo>
                      <a:lnTo>
                        <a:pt x="1744" y="174"/>
                      </a:lnTo>
                      <a:lnTo>
                        <a:pt x="1770" y="146"/>
                      </a:lnTo>
                      <a:lnTo>
                        <a:pt x="1794" y="119"/>
                      </a:lnTo>
                      <a:lnTo>
                        <a:pt x="1820" y="95"/>
                      </a:lnTo>
                      <a:lnTo>
                        <a:pt x="1845" y="73"/>
                      </a:lnTo>
                      <a:lnTo>
                        <a:pt x="1870" y="54"/>
                      </a:lnTo>
                      <a:lnTo>
                        <a:pt x="1896" y="38"/>
                      </a:lnTo>
                      <a:lnTo>
                        <a:pt x="1921" y="24"/>
                      </a:lnTo>
                      <a:lnTo>
                        <a:pt x="1946" y="13"/>
                      </a:lnTo>
                      <a:lnTo>
                        <a:pt x="1972" y="6"/>
                      </a:lnTo>
                      <a:lnTo>
                        <a:pt x="1997" y="1"/>
                      </a:lnTo>
                      <a:lnTo>
                        <a:pt x="2022" y="0"/>
                      </a:lnTo>
                    </a:path>
                  </a:pathLst>
                </a:custGeom>
                <a:noFill/>
                <a:ln w="19050" cap="rnd" cmpd="sng">
                  <a:solidFill>
                    <a:srgbClr val="FF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>
                    <a:solidFill>
                      <a:srgbClr val="FFFF00"/>
                    </a:solidFill>
                  </a:endParaRPr>
                </a:p>
              </p:txBody>
            </p:sp>
          </p:grpSp>
          <p:sp>
            <p:nvSpPr>
              <p:cNvPr id="78" name="Line 46">
                <a:extLst>
                  <a:ext uri="{FF2B5EF4-FFF2-40B4-BE49-F238E27FC236}">
                    <a16:creationId xmlns:a16="http://schemas.microsoft.com/office/drawing/2014/main" id="{27EA1C20-BD33-4FC5-9E80-41E04A9C84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24" y="819"/>
                <a:ext cx="0" cy="1769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rIns="0"/>
              <a:lstStyle/>
              <a:p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79" name="Line 47">
                <a:extLst>
                  <a:ext uri="{FF2B5EF4-FFF2-40B4-BE49-F238E27FC236}">
                    <a16:creationId xmlns:a16="http://schemas.microsoft.com/office/drawing/2014/main" id="{8078576E-2D61-4045-91A7-09F490C354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22" y="1716"/>
                <a:ext cx="1406" cy="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rIns="0"/>
              <a:lstStyle/>
              <a:p>
                <a:endParaRPr lang="el-GR" dirty="0">
                  <a:solidFill>
                    <a:srgbClr val="FFFF00"/>
                  </a:solidFill>
                </a:endParaRPr>
              </a:p>
            </p:txBody>
          </p:sp>
          <p:grpSp>
            <p:nvGrpSpPr>
              <p:cNvPr id="80" name="Group 48">
                <a:extLst>
                  <a:ext uri="{FF2B5EF4-FFF2-40B4-BE49-F238E27FC236}">
                    <a16:creationId xmlns:a16="http://schemas.microsoft.com/office/drawing/2014/main" id="{5AFDF234-AFFB-4C64-99A5-28DA11D7C55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22" y="1428"/>
                <a:ext cx="589" cy="529"/>
                <a:chOff x="618" y="2442"/>
                <a:chExt cx="4087" cy="997"/>
              </a:xfrm>
            </p:grpSpPr>
            <p:sp>
              <p:nvSpPr>
                <p:cNvPr id="81" name="Freeform 49">
                  <a:extLst>
                    <a:ext uri="{FF2B5EF4-FFF2-40B4-BE49-F238E27FC236}">
                      <a16:creationId xmlns:a16="http://schemas.microsoft.com/office/drawing/2014/main" id="{4EBF582D-C26B-4B39-BFC4-417226E98C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8" y="2442"/>
                  <a:ext cx="2023" cy="997"/>
                </a:xfrm>
                <a:custGeom>
                  <a:avLst/>
                  <a:gdLst>
                    <a:gd name="T0" fmla="*/ 25 w 2023"/>
                    <a:gd name="T1" fmla="*/ 1 h 997"/>
                    <a:gd name="T2" fmla="*/ 75 w 2023"/>
                    <a:gd name="T3" fmla="*/ 13 h 997"/>
                    <a:gd name="T4" fmla="*/ 126 w 2023"/>
                    <a:gd name="T5" fmla="*/ 38 h 997"/>
                    <a:gd name="T6" fmla="*/ 177 w 2023"/>
                    <a:gd name="T7" fmla="*/ 73 h 997"/>
                    <a:gd name="T8" fmla="*/ 228 w 2023"/>
                    <a:gd name="T9" fmla="*/ 119 h 997"/>
                    <a:gd name="T10" fmla="*/ 278 w 2023"/>
                    <a:gd name="T11" fmla="*/ 174 h 997"/>
                    <a:gd name="T12" fmla="*/ 328 w 2023"/>
                    <a:gd name="T13" fmla="*/ 238 h 997"/>
                    <a:gd name="T14" fmla="*/ 379 w 2023"/>
                    <a:gd name="T15" fmla="*/ 307 h 997"/>
                    <a:gd name="T16" fmla="*/ 429 w 2023"/>
                    <a:gd name="T17" fmla="*/ 381 h 997"/>
                    <a:gd name="T18" fmla="*/ 480 w 2023"/>
                    <a:gd name="T19" fmla="*/ 459 h 997"/>
                    <a:gd name="T20" fmla="*/ 531 w 2023"/>
                    <a:gd name="T21" fmla="*/ 537 h 997"/>
                    <a:gd name="T22" fmla="*/ 581 w 2023"/>
                    <a:gd name="T23" fmla="*/ 615 h 997"/>
                    <a:gd name="T24" fmla="*/ 632 w 2023"/>
                    <a:gd name="T25" fmla="*/ 689 h 997"/>
                    <a:gd name="T26" fmla="*/ 682 w 2023"/>
                    <a:gd name="T27" fmla="*/ 758 h 997"/>
                    <a:gd name="T28" fmla="*/ 733 w 2023"/>
                    <a:gd name="T29" fmla="*/ 822 h 997"/>
                    <a:gd name="T30" fmla="*/ 784 w 2023"/>
                    <a:gd name="T31" fmla="*/ 877 h 997"/>
                    <a:gd name="T32" fmla="*/ 834 w 2023"/>
                    <a:gd name="T33" fmla="*/ 923 h 997"/>
                    <a:gd name="T34" fmla="*/ 884 w 2023"/>
                    <a:gd name="T35" fmla="*/ 958 h 997"/>
                    <a:gd name="T36" fmla="*/ 935 w 2023"/>
                    <a:gd name="T37" fmla="*/ 983 h 997"/>
                    <a:gd name="T38" fmla="*/ 986 w 2023"/>
                    <a:gd name="T39" fmla="*/ 995 h 997"/>
                    <a:gd name="T40" fmla="*/ 1036 w 2023"/>
                    <a:gd name="T41" fmla="*/ 995 h 997"/>
                    <a:gd name="T42" fmla="*/ 1087 w 2023"/>
                    <a:gd name="T43" fmla="*/ 983 h 997"/>
                    <a:gd name="T44" fmla="*/ 1138 w 2023"/>
                    <a:gd name="T45" fmla="*/ 958 h 997"/>
                    <a:gd name="T46" fmla="*/ 1188 w 2023"/>
                    <a:gd name="T47" fmla="*/ 923 h 997"/>
                    <a:gd name="T48" fmla="*/ 1238 w 2023"/>
                    <a:gd name="T49" fmla="*/ 877 h 997"/>
                    <a:gd name="T50" fmla="*/ 1289 w 2023"/>
                    <a:gd name="T51" fmla="*/ 822 h 997"/>
                    <a:gd name="T52" fmla="*/ 1340 w 2023"/>
                    <a:gd name="T53" fmla="*/ 758 h 997"/>
                    <a:gd name="T54" fmla="*/ 1390 w 2023"/>
                    <a:gd name="T55" fmla="*/ 689 h 997"/>
                    <a:gd name="T56" fmla="*/ 1440 w 2023"/>
                    <a:gd name="T57" fmla="*/ 615 h 997"/>
                    <a:gd name="T58" fmla="*/ 1491 w 2023"/>
                    <a:gd name="T59" fmla="*/ 537 h 997"/>
                    <a:gd name="T60" fmla="*/ 1542 w 2023"/>
                    <a:gd name="T61" fmla="*/ 459 h 997"/>
                    <a:gd name="T62" fmla="*/ 1592 w 2023"/>
                    <a:gd name="T63" fmla="*/ 381 h 997"/>
                    <a:gd name="T64" fmla="*/ 1643 w 2023"/>
                    <a:gd name="T65" fmla="*/ 307 h 997"/>
                    <a:gd name="T66" fmla="*/ 1694 w 2023"/>
                    <a:gd name="T67" fmla="*/ 238 h 997"/>
                    <a:gd name="T68" fmla="*/ 1744 w 2023"/>
                    <a:gd name="T69" fmla="*/ 174 h 997"/>
                    <a:gd name="T70" fmla="*/ 1794 w 2023"/>
                    <a:gd name="T71" fmla="*/ 119 h 997"/>
                    <a:gd name="T72" fmla="*/ 1845 w 2023"/>
                    <a:gd name="T73" fmla="*/ 73 h 997"/>
                    <a:gd name="T74" fmla="*/ 1896 w 2023"/>
                    <a:gd name="T75" fmla="*/ 38 h 997"/>
                    <a:gd name="T76" fmla="*/ 1946 w 2023"/>
                    <a:gd name="T77" fmla="*/ 13 h 997"/>
                    <a:gd name="T78" fmla="*/ 1997 w 2023"/>
                    <a:gd name="T79" fmla="*/ 1 h 997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2023"/>
                    <a:gd name="T121" fmla="*/ 0 h 997"/>
                    <a:gd name="T122" fmla="*/ 2023 w 2023"/>
                    <a:gd name="T123" fmla="*/ 997 h 997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2023" h="997">
                      <a:moveTo>
                        <a:pt x="0" y="0"/>
                      </a:moveTo>
                      <a:lnTo>
                        <a:pt x="25" y="1"/>
                      </a:lnTo>
                      <a:lnTo>
                        <a:pt x="50" y="6"/>
                      </a:lnTo>
                      <a:lnTo>
                        <a:pt x="75" y="13"/>
                      </a:lnTo>
                      <a:lnTo>
                        <a:pt x="101" y="24"/>
                      </a:lnTo>
                      <a:lnTo>
                        <a:pt x="126" y="38"/>
                      </a:lnTo>
                      <a:lnTo>
                        <a:pt x="152" y="54"/>
                      </a:lnTo>
                      <a:lnTo>
                        <a:pt x="177" y="73"/>
                      </a:lnTo>
                      <a:lnTo>
                        <a:pt x="202" y="95"/>
                      </a:lnTo>
                      <a:lnTo>
                        <a:pt x="228" y="119"/>
                      </a:lnTo>
                      <a:lnTo>
                        <a:pt x="252" y="146"/>
                      </a:lnTo>
                      <a:lnTo>
                        <a:pt x="278" y="174"/>
                      </a:lnTo>
                      <a:lnTo>
                        <a:pt x="303" y="205"/>
                      </a:lnTo>
                      <a:lnTo>
                        <a:pt x="328" y="238"/>
                      </a:lnTo>
                      <a:lnTo>
                        <a:pt x="354" y="272"/>
                      </a:lnTo>
                      <a:lnTo>
                        <a:pt x="379" y="307"/>
                      </a:lnTo>
                      <a:lnTo>
                        <a:pt x="404" y="344"/>
                      </a:lnTo>
                      <a:lnTo>
                        <a:pt x="429" y="381"/>
                      </a:lnTo>
                      <a:lnTo>
                        <a:pt x="455" y="420"/>
                      </a:lnTo>
                      <a:lnTo>
                        <a:pt x="480" y="459"/>
                      </a:lnTo>
                      <a:lnTo>
                        <a:pt x="506" y="498"/>
                      </a:lnTo>
                      <a:lnTo>
                        <a:pt x="531" y="537"/>
                      </a:lnTo>
                      <a:lnTo>
                        <a:pt x="556" y="576"/>
                      </a:lnTo>
                      <a:lnTo>
                        <a:pt x="581" y="615"/>
                      </a:lnTo>
                      <a:lnTo>
                        <a:pt x="606" y="652"/>
                      </a:lnTo>
                      <a:lnTo>
                        <a:pt x="632" y="689"/>
                      </a:lnTo>
                      <a:lnTo>
                        <a:pt x="657" y="724"/>
                      </a:lnTo>
                      <a:lnTo>
                        <a:pt x="682" y="758"/>
                      </a:lnTo>
                      <a:lnTo>
                        <a:pt x="707" y="791"/>
                      </a:lnTo>
                      <a:lnTo>
                        <a:pt x="733" y="822"/>
                      </a:lnTo>
                      <a:lnTo>
                        <a:pt x="758" y="850"/>
                      </a:lnTo>
                      <a:lnTo>
                        <a:pt x="784" y="877"/>
                      </a:lnTo>
                      <a:lnTo>
                        <a:pt x="809" y="901"/>
                      </a:lnTo>
                      <a:lnTo>
                        <a:pt x="834" y="923"/>
                      </a:lnTo>
                      <a:lnTo>
                        <a:pt x="860" y="942"/>
                      </a:lnTo>
                      <a:lnTo>
                        <a:pt x="884" y="958"/>
                      </a:lnTo>
                      <a:lnTo>
                        <a:pt x="910" y="972"/>
                      </a:lnTo>
                      <a:lnTo>
                        <a:pt x="935" y="983"/>
                      </a:lnTo>
                      <a:lnTo>
                        <a:pt x="960" y="990"/>
                      </a:lnTo>
                      <a:lnTo>
                        <a:pt x="986" y="995"/>
                      </a:lnTo>
                      <a:lnTo>
                        <a:pt x="1011" y="996"/>
                      </a:lnTo>
                      <a:lnTo>
                        <a:pt x="1036" y="995"/>
                      </a:lnTo>
                      <a:lnTo>
                        <a:pt x="1062" y="990"/>
                      </a:lnTo>
                      <a:lnTo>
                        <a:pt x="1087" y="983"/>
                      </a:lnTo>
                      <a:lnTo>
                        <a:pt x="1112" y="972"/>
                      </a:lnTo>
                      <a:lnTo>
                        <a:pt x="1138" y="958"/>
                      </a:lnTo>
                      <a:lnTo>
                        <a:pt x="1162" y="942"/>
                      </a:lnTo>
                      <a:lnTo>
                        <a:pt x="1188" y="923"/>
                      </a:lnTo>
                      <a:lnTo>
                        <a:pt x="1213" y="901"/>
                      </a:lnTo>
                      <a:lnTo>
                        <a:pt x="1238" y="877"/>
                      </a:lnTo>
                      <a:lnTo>
                        <a:pt x="1264" y="850"/>
                      </a:lnTo>
                      <a:lnTo>
                        <a:pt x="1289" y="822"/>
                      </a:lnTo>
                      <a:lnTo>
                        <a:pt x="1314" y="791"/>
                      </a:lnTo>
                      <a:lnTo>
                        <a:pt x="1340" y="758"/>
                      </a:lnTo>
                      <a:lnTo>
                        <a:pt x="1365" y="724"/>
                      </a:lnTo>
                      <a:lnTo>
                        <a:pt x="1390" y="689"/>
                      </a:lnTo>
                      <a:lnTo>
                        <a:pt x="1416" y="652"/>
                      </a:lnTo>
                      <a:lnTo>
                        <a:pt x="1440" y="615"/>
                      </a:lnTo>
                      <a:lnTo>
                        <a:pt x="1466" y="576"/>
                      </a:lnTo>
                      <a:lnTo>
                        <a:pt x="1491" y="537"/>
                      </a:lnTo>
                      <a:lnTo>
                        <a:pt x="1516" y="498"/>
                      </a:lnTo>
                      <a:lnTo>
                        <a:pt x="1542" y="459"/>
                      </a:lnTo>
                      <a:lnTo>
                        <a:pt x="1567" y="420"/>
                      </a:lnTo>
                      <a:lnTo>
                        <a:pt x="1592" y="381"/>
                      </a:lnTo>
                      <a:lnTo>
                        <a:pt x="1618" y="344"/>
                      </a:lnTo>
                      <a:lnTo>
                        <a:pt x="1643" y="307"/>
                      </a:lnTo>
                      <a:lnTo>
                        <a:pt x="1668" y="272"/>
                      </a:lnTo>
                      <a:lnTo>
                        <a:pt x="1694" y="238"/>
                      </a:lnTo>
                      <a:lnTo>
                        <a:pt x="1718" y="205"/>
                      </a:lnTo>
                      <a:lnTo>
                        <a:pt x="1744" y="174"/>
                      </a:lnTo>
                      <a:lnTo>
                        <a:pt x="1770" y="146"/>
                      </a:lnTo>
                      <a:lnTo>
                        <a:pt x="1794" y="119"/>
                      </a:lnTo>
                      <a:lnTo>
                        <a:pt x="1820" y="95"/>
                      </a:lnTo>
                      <a:lnTo>
                        <a:pt x="1845" y="73"/>
                      </a:lnTo>
                      <a:lnTo>
                        <a:pt x="1870" y="54"/>
                      </a:lnTo>
                      <a:lnTo>
                        <a:pt x="1896" y="38"/>
                      </a:lnTo>
                      <a:lnTo>
                        <a:pt x="1921" y="24"/>
                      </a:lnTo>
                      <a:lnTo>
                        <a:pt x="1946" y="13"/>
                      </a:lnTo>
                      <a:lnTo>
                        <a:pt x="1972" y="6"/>
                      </a:lnTo>
                      <a:lnTo>
                        <a:pt x="1997" y="1"/>
                      </a:lnTo>
                      <a:lnTo>
                        <a:pt x="2022" y="0"/>
                      </a:lnTo>
                    </a:path>
                  </a:pathLst>
                </a:custGeom>
                <a:noFill/>
                <a:ln w="19050" cap="rnd" cmpd="sng">
                  <a:solidFill>
                    <a:srgbClr val="FF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82" name="Freeform 50">
                  <a:extLst>
                    <a:ext uri="{FF2B5EF4-FFF2-40B4-BE49-F238E27FC236}">
                      <a16:creationId xmlns:a16="http://schemas.microsoft.com/office/drawing/2014/main" id="{B6C71B26-E7EA-486D-ABC9-C0188C91048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82" y="2442"/>
                  <a:ext cx="2023" cy="997"/>
                </a:xfrm>
                <a:custGeom>
                  <a:avLst/>
                  <a:gdLst>
                    <a:gd name="T0" fmla="*/ 25 w 2023"/>
                    <a:gd name="T1" fmla="*/ 1 h 997"/>
                    <a:gd name="T2" fmla="*/ 75 w 2023"/>
                    <a:gd name="T3" fmla="*/ 13 h 997"/>
                    <a:gd name="T4" fmla="*/ 126 w 2023"/>
                    <a:gd name="T5" fmla="*/ 38 h 997"/>
                    <a:gd name="T6" fmla="*/ 177 w 2023"/>
                    <a:gd name="T7" fmla="*/ 73 h 997"/>
                    <a:gd name="T8" fmla="*/ 228 w 2023"/>
                    <a:gd name="T9" fmla="*/ 119 h 997"/>
                    <a:gd name="T10" fmla="*/ 278 w 2023"/>
                    <a:gd name="T11" fmla="*/ 174 h 997"/>
                    <a:gd name="T12" fmla="*/ 328 w 2023"/>
                    <a:gd name="T13" fmla="*/ 238 h 997"/>
                    <a:gd name="T14" fmla="*/ 379 w 2023"/>
                    <a:gd name="T15" fmla="*/ 307 h 997"/>
                    <a:gd name="T16" fmla="*/ 429 w 2023"/>
                    <a:gd name="T17" fmla="*/ 381 h 997"/>
                    <a:gd name="T18" fmla="*/ 480 w 2023"/>
                    <a:gd name="T19" fmla="*/ 459 h 997"/>
                    <a:gd name="T20" fmla="*/ 531 w 2023"/>
                    <a:gd name="T21" fmla="*/ 537 h 997"/>
                    <a:gd name="T22" fmla="*/ 581 w 2023"/>
                    <a:gd name="T23" fmla="*/ 615 h 997"/>
                    <a:gd name="T24" fmla="*/ 632 w 2023"/>
                    <a:gd name="T25" fmla="*/ 689 h 997"/>
                    <a:gd name="T26" fmla="*/ 682 w 2023"/>
                    <a:gd name="T27" fmla="*/ 758 h 997"/>
                    <a:gd name="T28" fmla="*/ 733 w 2023"/>
                    <a:gd name="T29" fmla="*/ 822 h 997"/>
                    <a:gd name="T30" fmla="*/ 784 w 2023"/>
                    <a:gd name="T31" fmla="*/ 877 h 997"/>
                    <a:gd name="T32" fmla="*/ 834 w 2023"/>
                    <a:gd name="T33" fmla="*/ 923 h 997"/>
                    <a:gd name="T34" fmla="*/ 884 w 2023"/>
                    <a:gd name="T35" fmla="*/ 958 h 997"/>
                    <a:gd name="T36" fmla="*/ 935 w 2023"/>
                    <a:gd name="T37" fmla="*/ 983 h 997"/>
                    <a:gd name="T38" fmla="*/ 986 w 2023"/>
                    <a:gd name="T39" fmla="*/ 995 h 997"/>
                    <a:gd name="T40" fmla="*/ 1036 w 2023"/>
                    <a:gd name="T41" fmla="*/ 995 h 997"/>
                    <a:gd name="T42" fmla="*/ 1087 w 2023"/>
                    <a:gd name="T43" fmla="*/ 983 h 997"/>
                    <a:gd name="T44" fmla="*/ 1138 w 2023"/>
                    <a:gd name="T45" fmla="*/ 958 h 997"/>
                    <a:gd name="T46" fmla="*/ 1188 w 2023"/>
                    <a:gd name="T47" fmla="*/ 923 h 997"/>
                    <a:gd name="T48" fmla="*/ 1238 w 2023"/>
                    <a:gd name="T49" fmla="*/ 877 h 997"/>
                    <a:gd name="T50" fmla="*/ 1289 w 2023"/>
                    <a:gd name="T51" fmla="*/ 822 h 997"/>
                    <a:gd name="T52" fmla="*/ 1340 w 2023"/>
                    <a:gd name="T53" fmla="*/ 758 h 997"/>
                    <a:gd name="T54" fmla="*/ 1390 w 2023"/>
                    <a:gd name="T55" fmla="*/ 689 h 997"/>
                    <a:gd name="T56" fmla="*/ 1440 w 2023"/>
                    <a:gd name="T57" fmla="*/ 615 h 997"/>
                    <a:gd name="T58" fmla="*/ 1491 w 2023"/>
                    <a:gd name="T59" fmla="*/ 537 h 997"/>
                    <a:gd name="T60" fmla="*/ 1542 w 2023"/>
                    <a:gd name="T61" fmla="*/ 459 h 997"/>
                    <a:gd name="T62" fmla="*/ 1592 w 2023"/>
                    <a:gd name="T63" fmla="*/ 381 h 997"/>
                    <a:gd name="T64" fmla="*/ 1643 w 2023"/>
                    <a:gd name="T65" fmla="*/ 307 h 997"/>
                    <a:gd name="T66" fmla="*/ 1694 w 2023"/>
                    <a:gd name="T67" fmla="*/ 238 h 997"/>
                    <a:gd name="T68" fmla="*/ 1744 w 2023"/>
                    <a:gd name="T69" fmla="*/ 174 h 997"/>
                    <a:gd name="T70" fmla="*/ 1794 w 2023"/>
                    <a:gd name="T71" fmla="*/ 119 h 997"/>
                    <a:gd name="T72" fmla="*/ 1845 w 2023"/>
                    <a:gd name="T73" fmla="*/ 73 h 997"/>
                    <a:gd name="T74" fmla="*/ 1896 w 2023"/>
                    <a:gd name="T75" fmla="*/ 38 h 997"/>
                    <a:gd name="T76" fmla="*/ 1946 w 2023"/>
                    <a:gd name="T77" fmla="*/ 13 h 997"/>
                    <a:gd name="T78" fmla="*/ 1997 w 2023"/>
                    <a:gd name="T79" fmla="*/ 1 h 997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2023"/>
                    <a:gd name="T121" fmla="*/ 0 h 997"/>
                    <a:gd name="T122" fmla="*/ 2023 w 2023"/>
                    <a:gd name="T123" fmla="*/ 997 h 997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2023" h="997">
                      <a:moveTo>
                        <a:pt x="0" y="0"/>
                      </a:moveTo>
                      <a:lnTo>
                        <a:pt x="25" y="1"/>
                      </a:lnTo>
                      <a:lnTo>
                        <a:pt x="50" y="6"/>
                      </a:lnTo>
                      <a:lnTo>
                        <a:pt x="75" y="13"/>
                      </a:lnTo>
                      <a:lnTo>
                        <a:pt x="101" y="24"/>
                      </a:lnTo>
                      <a:lnTo>
                        <a:pt x="126" y="38"/>
                      </a:lnTo>
                      <a:lnTo>
                        <a:pt x="152" y="54"/>
                      </a:lnTo>
                      <a:lnTo>
                        <a:pt x="177" y="73"/>
                      </a:lnTo>
                      <a:lnTo>
                        <a:pt x="202" y="95"/>
                      </a:lnTo>
                      <a:lnTo>
                        <a:pt x="228" y="119"/>
                      </a:lnTo>
                      <a:lnTo>
                        <a:pt x="252" y="146"/>
                      </a:lnTo>
                      <a:lnTo>
                        <a:pt x="278" y="174"/>
                      </a:lnTo>
                      <a:lnTo>
                        <a:pt x="303" y="205"/>
                      </a:lnTo>
                      <a:lnTo>
                        <a:pt x="328" y="238"/>
                      </a:lnTo>
                      <a:lnTo>
                        <a:pt x="354" y="272"/>
                      </a:lnTo>
                      <a:lnTo>
                        <a:pt x="379" y="307"/>
                      </a:lnTo>
                      <a:lnTo>
                        <a:pt x="404" y="344"/>
                      </a:lnTo>
                      <a:lnTo>
                        <a:pt x="429" y="381"/>
                      </a:lnTo>
                      <a:lnTo>
                        <a:pt x="455" y="420"/>
                      </a:lnTo>
                      <a:lnTo>
                        <a:pt x="480" y="459"/>
                      </a:lnTo>
                      <a:lnTo>
                        <a:pt x="506" y="498"/>
                      </a:lnTo>
                      <a:lnTo>
                        <a:pt x="531" y="537"/>
                      </a:lnTo>
                      <a:lnTo>
                        <a:pt x="556" y="576"/>
                      </a:lnTo>
                      <a:lnTo>
                        <a:pt x="581" y="615"/>
                      </a:lnTo>
                      <a:lnTo>
                        <a:pt x="606" y="652"/>
                      </a:lnTo>
                      <a:lnTo>
                        <a:pt x="632" y="689"/>
                      </a:lnTo>
                      <a:lnTo>
                        <a:pt x="657" y="724"/>
                      </a:lnTo>
                      <a:lnTo>
                        <a:pt x="682" y="758"/>
                      </a:lnTo>
                      <a:lnTo>
                        <a:pt x="707" y="791"/>
                      </a:lnTo>
                      <a:lnTo>
                        <a:pt x="733" y="822"/>
                      </a:lnTo>
                      <a:lnTo>
                        <a:pt x="758" y="850"/>
                      </a:lnTo>
                      <a:lnTo>
                        <a:pt x="784" y="877"/>
                      </a:lnTo>
                      <a:lnTo>
                        <a:pt x="809" y="901"/>
                      </a:lnTo>
                      <a:lnTo>
                        <a:pt x="834" y="923"/>
                      </a:lnTo>
                      <a:lnTo>
                        <a:pt x="860" y="942"/>
                      </a:lnTo>
                      <a:lnTo>
                        <a:pt x="884" y="958"/>
                      </a:lnTo>
                      <a:lnTo>
                        <a:pt x="910" y="972"/>
                      </a:lnTo>
                      <a:lnTo>
                        <a:pt x="935" y="983"/>
                      </a:lnTo>
                      <a:lnTo>
                        <a:pt x="960" y="990"/>
                      </a:lnTo>
                      <a:lnTo>
                        <a:pt x="986" y="995"/>
                      </a:lnTo>
                      <a:lnTo>
                        <a:pt x="1011" y="996"/>
                      </a:lnTo>
                      <a:lnTo>
                        <a:pt x="1036" y="995"/>
                      </a:lnTo>
                      <a:lnTo>
                        <a:pt x="1062" y="990"/>
                      </a:lnTo>
                      <a:lnTo>
                        <a:pt x="1087" y="983"/>
                      </a:lnTo>
                      <a:lnTo>
                        <a:pt x="1112" y="972"/>
                      </a:lnTo>
                      <a:lnTo>
                        <a:pt x="1138" y="958"/>
                      </a:lnTo>
                      <a:lnTo>
                        <a:pt x="1162" y="942"/>
                      </a:lnTo>
                      <a:lnTo>
                        <a:pt x="1188" y="923"/>
                      </a:lnTo>
                      <a:lnTo>
                        <a:pt x="1213" y="901"/>
                      </a:lnTo>
                      <a:lnTo>
                        <a:pt x="1238" y="877"/>
                      </a:lnTo>
                      <a:lnTo>
                        <a:pt x="1264" y="850"/>
                      </a:lnTo>
                      <a:lnTo>
                        <a:pt x="1289" y="822"/>
                      </a:lnTo>
                      <a:lnTo>
                        <a:pt x="1314" y="791"/>
                      </a:lnTo>
                      <a:lnTo>
                        <a:pt x="1340" y="758"/>
                      </a:lnTo>
                      <a:lnTo>
                        <a:pt x="1365" y="724"/>
                      </a:lnTo>
                      <a:lnTo>
                        <a:pt x="1390" y="689"/>
                      </a:lnTo>
                      <a:lnTo>
                        <a:pt x="1416" y="652"/>
                      </a:lnTo>
                      <a:lnTo>
                        <a:pt x="1440" y="615"/>
                      </a:lnTo>
                      <a:lnTo>
                        <a:pt x="1466" y="576"/>
                      </a:lnTo>
                      <a:lnTo>
                        <a:pt x="1491" y="537"/>
                      </a:lnTo>
                      <a:lnTo>
                        <a:pt x="1516" y="498"/>
                      </a:lnTo>
                      <a:lnTo>
                        <a:pt x="1542" y="459"/>
                      </a:lnTo>
                      <a:lnTo>
                        <a:pt x="1567" y="420"/>
                      </a:lnTo>
                      <a:lnTo>
                        <a:pt x="1592" y="381"/>
                      </a:lnTo>
                      <a:lnTo>
                        <a:pt x="1618" y="344"/>
                      </a:lnTo>
                      <a:lnTo>
                        <a:pt x="1643" y="307"/>
                      </a:lnTo>
                      <a:lnTo>
                        <a:pt x="1668" y="272"/>
                      </a:lnTo>
                      <a:lnTo>
                        <a:pt x="1694" y="238"/>
                      </a:lnTo>
                      <a:lnTo>
                        <a:pt x="1718" y="205"/>
                      </a:lnTo>
                      <a:lnTo>
                        <a:pt x="1744" y="174"/>
                      </a:lnTo>
                      <a:lnTo>
                        <a:pt x="1770" y="146"/>
                      </a:lnTo>
                      <a:lnTo>
                        <a:pt x="1794" y="119"/>
                      </a:lnTo>
                      <a:lnTo>
                        <a:pt x="1820" y="95"/>
                      </a:lnTo>
                      <a:lnTo>
                        <a:pt x="1845" y="73"/>
                      </a:lnTo>
                      <a:lnTo>
                        <a:pt x="1870" y="54"/>
                      </a:lnTo>
                      <a:lnTo>
                        <a:pt x="1896" y="38"/>
                      </a:lnTo>
                      <a:lnTo>
                        <a:pt x="1921" y="24"/>
                      </a:lnTo>
                      <a:lnTo>
                        <a:pt x="1946" y="13"/>
                      </a:lnTo>
                      <a:lnTo>
                        <a:pt x="1972" y="6"/>
                      </a:lnTo>
                      <a:lnTo>
                        <a:pt x="1997" y="1"/>
                      </a:lnTo>
                      <a:lnTo>
                        <a:pt x="2022" y="0"/>
                      </a:lnTo>
                    </a:path>
                  </a:pathLst>
                </a:custGeom>
                <a:noFill/>
                <a:ln w="19050" cap="rnd" cmpd="sng">
                  <a:solidFill>
                    <a:srgbClr val="FF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>
                    <a:solidFill>
                      <a:srgbClr val="FFFF00"/>
                    </a:solidFill>
                  </a:endParaRPr>
                </a:p>
              </p:txBody>
            </p:sp>
          </p:grpSp>
        </p:grp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CF698813-24A3-42C8-A2BB-4A11D19414AC}"/>
                </a:ext>
              </a:extLst>
            </p:cNvPr>
            <p:cNvSpPr txBox="1"/>
            <p:nvPr/>
          </p:nvSpPr>
          <p:spPr>
            <a:xfrm>
              <a:off x="269192" y="4166908"/>
              <a:ext cx="3129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FFFF00"/>
                  </a:solidFill>
                </a:rPr>
                <a:t>x</a:t>
              </a:r>
              <a:endParaRPr lang="el-GR" sz="2000" i="0" dirty="0">
                <a:solidFill>
                  <a:srgbClr val="FFFF00"/>
                </a:solidFill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6E21335B-779C-4876-BA9C-B9CCF3ABA35A}"/>
                </a:ext>
              </a:extLst>
            </p:cNvPr>
            <p:cNvSpPr txBox="1"/>
            <p:nvPr/>
          </p:nvSpPr>
          <p:spPr>
            <a:xfrm>
              <a:off x="2607008" y="5197132"/>
              <a:ext cx="2551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FFFF00"/>
                  </a:solidFill>
                </a:rPr>
                <a:t>t</a:t>
              </a:r>
              <a:endParaRPr lang="el-GR" sz="2000" i="0" dirty="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1247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theme/theme1.xml><?xml version="1.0" encoding="utf-8"?>
<a:theme xmlns:a="http://schemas.openxmlformats.org/drawingml/2006/main" name="LECT111">
  <a:themeElements>
    <a:clrScheme name="">
      <a:dk1>
        <a:srgbClr val="000040"/>
      </a:dk1>
      <a:lt1>
        <a:srgbClr val="FFFFFF"/>
      </a:lt1>
      <a:dk2>
        <a:srgbClr val="000080"/>
      </a:dk2>
      <a:lt2>
        <a:srgbClr val="FAFD00"/>
      </a:lt2>
      <a:accent1>
        <a:srgbClr val="00FF00"/>
      </a:accent1>
      <a:accent2>
        <a:srgbClr val="00FFFF"/>
      </a:accent2>
      <a:accent3>
        <a:srgbClr val="AAAAC0"/>
      </a:accent3>
      <a:accent4>
        <a:srgbClr val="DADADA"/>
      </a:accent4>
      <a:accent5>
        <a:srgbClr val="AAFFAA"/>
      </a:accent5>
      <a:accent6>
        <a:srgbClr val="00E7E7"/>
      </a:accent6>
      <a:hlink>
        <a:srgbClr val="FF00FF"/>
      </a:hlink>
      <a:folHlink>
        <a:srgbClr val="8080FF"/>
      </a:folHlink>
    </a:clrScheme>
    <a:fontScheme name="LECT11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45720" rIns="0" bIns="45720" numCol="1" anchor="t" anchorCtr="0" compatLnSpc="1">
        <a:prstTxWarp prst="textNoShape">
          <a:avLst/>
        </a:prstTxWarp>
      </a:bodyPr>
      <a:lstStyle>
        <a:defPPr marL="285750" marR="0" indent="-28575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45720" rIns="0" bIns="45720" numCol="1" anchor="t" anchorCtr="0" compatLnSpc="1">
        <a:prstTxWarp prst="textNoShape">
          <a:avLst/>
        </a:prstTxWarp>
      </a:bodyPr>
      <a:lstStyle>
        <a:defPPr marL="285750" marR="0" indent="-28575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ECT11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CT11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CT11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CT11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CT11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CT11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CT11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C:\MSOFFICE\Templates\LECT111.pot</Template>
  <TotalTime>14217</TotalTime>
  <Pages>35</Pages>
  <Words>1277</Words>
  <Application>Microsoft Office PowerPoint</Application>
  <PresentationFormat>On-screen Show (4:3)</PresentationFormat>
  <Paragraphs>275</Paragraphs>
  <Slides>17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Cambria Math</vt:lpstr>
      <vt:lpstr>Helvetica</vt:lpstr>
      <vt:lpstr>Monotype Sorts</vt:lpstr>
      <vt:lpstr>Times New Roman</vt:lpstr>
      <vt:lpstr>LECT111</vt:lpstr>
      <vt:lpstr>Γράφημα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Connecticut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 2Β</dc:title>
  <dc:subject>Ταλαντώσεις με Απόσβεση και με Διέγερση - Συντονισμός</dc:subject>
  <dc:creator>Καθηγ. Σιδερής Ευστάθιος</dc:creator>
  <cp:lastModifiedBy>ΑΙΚΑΤΕΡΙΝΗ ΣΙΔΕΡΗ</cp:lastModifiedBy>
  <cp:revision>587</cp:revision>
  <cp:lastPrinted>2005-04-05T18:23:51Z</cp:lastPrinted>
  <dcterms:created xsi:type="dcterms:W3CDTF">1994-12-12T17:21:30Z</dcterms:created>
  <dcterms:modified xsi:type="dcterms:W3CDTF">2022-03-02T08:28:31Z</dcterms:modified>
</cp:coreProperties>
</file>