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57" r:id="rId2"/>
    <p:sldId id="538" r:id="rId3"/>
    <p:sldId id="521" r:id="rId4"/>
    <p:sldId id="512" r:id="rId5"/>
    <p:sldId id="541" r:id="rId6"/>
    <p:sldId id="542" r:id="rId7"/>
    <p:sldId id="544" r:id="rId8"/>
    <p:sldId id="547" r:id="rId9"/>
    <p:sldId id="543" r:id="rId10"/>
    <p:sldId id="532" r:id="rId11"/>
    <p:sldId id="533" r:id="rId12"/>
    <p:sldId id="545" r:id="rId13"/>
    <p:sldId id="534" r:id="rId14"/>
    <p:sldId id="535" r:id="rId15"/>
    <p:sldId id="536" r:id="rId16"/>
    <p:sldId id="546" r:id="rId17"/>
    <p:sldId id="53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2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86"/>
    <a:srgbClr val="00007A"/>
    <a:srgbClr val="00009C"/>
    <a:srgbClr val="000066"/>
    <a:srgbClr val="000099"/>
    <a:srgbClr val="0000CC"/>
    <a:srgbClr val="000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80524" autoAdjust="0"/>
  </p:normalViewPr>
  <p:slideViewPr>
    <p:cSldViewPr snapToGrid="0">
      <p:cViewPr varScale="1">
        <p:scale>
          <a:sx n="85" d="100"/>
          <a:sy n="85" d="100"/>
        </p:scale>
        <p:origin x="1363" y="53"/>
      </p:cViewPr>
      <p:guideLst>
        <p:guide orient="horz" pos="4319"/>
        <p:guide pos="57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28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esktop\ASPAITE\ASKHSEIS\PHYSICS-2\TALANTOSEIS\SyntonismosAutokinitou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esktop\ASPAITE\ASKHSEIS\PHYSICS-2\TALANTOSEIS\SyntonismosAutokinitou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esktop\ASPAITE\ASKHSEIS\PHYSICS-2\TALANTOSEIS\SyntonismosAutokinitou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Φύλλο1!$L$1:$L$121</c:f>
              <c:numCache>
                <c:formatCode>General</c:formatCode>
                <c:ptCount val="12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8.9999999999999893</c:v>
                </c:pt>
                <c:pt idx="91">
                  <c:v>9.0999999999999908</c:v>
                </c:pt>
                <c:pt idx="92">
                  <c:v>9.1999999999999904</c:v>
                </c:pt>
                <c:pt idx="93">
                  <c:v>9.2999999999999901</c:v>
                </c:pt>
                <c:pt idx="94">
                  <c:v>9.3999999999999897</c:v>
                </c:pt>
                <c:pt idx="95">
                  <c:v>9.4999999999999893</c:v>
                </c:pt>
                <c:pt idx="96">
                  <c:v>9.5999999999999908</c:v>
                </c:pt>
                <c:pt idx="97">
                  <c:v>9.6999999999999904</c:v>
                </c:pt>
                <c:pt idx="98">
                  <c:v>9.7999999999999901</c:v>
                </c:pt>
                <c:pt idx="99">
                  <c:v>9.8999999999999897</c:v>
                </c:pt>
                <c:pt idx="100">
                  <c:v>9.9999999999999893</c:v>
                </c:pt>
                <c:pt idx="101">
                  <c:v>10.1</c:v>
                </c:pt>
                <c:pt idx="102">
                  <c:v>10.199999999999999</c:v>
                </c:pt>
                <c:pt idx="103">
                  <c:v>10.3</c:v>
                </c:pt>
                <c:pt idx="104">
                  <c:v>10.4</c:v>
                </c:pt>
                <c:pt idx="105">
                  <c:v>10.5</c:v>
                </c:pt>
                <c:pt idx="106">
                  <c:v>10.6</c:v>
                </c:pt>
                <c:pt idx="107">
                  <c:v>10.7</c:v>
                </c:pt>
                <c:pt idx="108">
                  <c:v>10.8</c:v>
                </c:pt>
                <c:pt idx="109">
                  <c:v>10.9</c:v>
                </c:pt>
                <c:pt idx="110">
                  <c:v>11</c:v>
                </c:pt>
                <c:pt idx="111">
                  <c:v>11.1</c:v>
                </c:pt>
                <c:pt idx="112">
                  <c:v>11.2</c:v>
                </c:pt>
                <c:pt idx="113">
                  <c:v>11.3</c:v>
                </c:pt>
                <c:pt idx="114">
                  <c:v>11.4</c:v>
                </c:pt>
                <c:pt idx="115">
                  <c:v>11.5</c:v>
                </c:pt>
                <c:pt idx="116">
                  <c:v>11.6</c:v>
                </c:pt>
                <c:pt idx="117">
                  <c:v>11.7</c:v>
                </c:pt>
                <c:pt idx="118">
                  <c:v>11.8</c:v>
                </c:pt>
                <c:pt idx="119">
                  <c:v>11.9</c:v>
                </c:pt>
                <c:pt idx="120">
                  <c:v>12</c:v>
                </c:pt>
              </c:numCache>
            </c:numRef>
          </c:xVal>
          <c:yVal>
            <c:numRef>
              <c:f>Φύλλο1!$M$1:$M$121</c:f>
              <c:numCache>
                <c:formatCode>General</c:formatCode>
                <c:ptCount val="121"/>
                <c:pt idx="0">
                  <c:v>0.25</c:v>
                </c:pt>
                <c:pt idx="1">
                  <c:v>0.25006156961243658</c:v>
                </c:pt>
                <c:pt idx="2">
                  <c:v>0.25024645771999005</c:v>
                </c:pt>
                <c:pt idx="3">
                  <c:v>0.25055520341863757</c:v>
                </c:pt>
                <c:pt idx="4">
                  <c:v>0.25098870950275443</c:v>
                </c:pt>
                <c:pt idx="5">
                  <c:v>0.25154824897632788</c:v>
                </c:pt>
                <c:pt idx="6">
                  <c:v>0.25223547428912318</c:v>
                </c:pt>
                <c:pt idx="7">
                  <c:v>0.25305242942128836</c:v>
                </c:pt>
                <c:pt idx="8">
                  <c:v>0.25400156497958343</c:v>
                </c:pt>
                <c:pt idx="9">
                  <c:v>0.25508575651161358</c:v>
                </c:pt>
                <c:pt idx="10">
                  <c:v>0.2563083262921263</c:v>
                </c:pt>
                <c:pt idx="11">
                  <c:v>0.25767306888872393</c:v>
                </c:pt>
                <c:pt idx="12">
                  <c:v>0.2591842808745608</c:v>
                </c:pt>
                <c:pt idx="13">
                  <c:v>0.26084679512427156</c:v>
                </c:pt>
                <c:pt idx="14">
                  <c:v>0.26266602020832908</c:v>
                </c:pt>
                <c:pt idx="15">
                  <c:v>0.26464798549243101</c:v>
                </c:pt>
                <c:pt idx="16">
                  <c:v>0.26679939265496805</c:v>
                </c:pt>
                <c:pt idx="17">
                  <c:v>0.26912767446028141</c:v>
                </c:pt>
                <c:pt idx="18">
                  <c:v>0.2716410617721039</c:v>
                </c:pt>
                <c:pt idx="19">
                  <c:v>0.27434865996495983</c:v>
                </c:pt>
                <c:pt idx="20">
                  <c:v>0.2772605360970955</c:v>
                </c:pt>
                <c:pt idx="21">
                  <c:v>0.28038781845376137</c:v>
                </c:pt>
                <c:pt idx="22">
                  <c:v>0.28374281036305021</c:v>
                </c:pt>
                <c:pt idx="23">
                  <c:v>0.2873391205387843</c:v>
                </c:pt>
                <c:pt idx="24">
                  <c:v>0.29119181262952615</c:v>
                </c:pt>
                <c:pt idx="25">
                  <c:v>0.29531757716635798</c:v>
                </c:pt>
                <c:pt idx="26">
                  <c:v>0.2997349297255858</c:v>
                </c:pt>
                <c:pt idx="27">
                  <c:v>0.30446443988221422</c:v>
                </c:pt>
                <c:pt idx="28">
                  <c:v>0.30952899645906962</c:v>
                </c:pt>
                <c:pt idx="29">
                  <c:v>0.31495411571663184</c:v>
                </c:pt>
                <c:pt idx="30">
                  <c:v>0.32076830053301791</c:v>
                </c:pt>
                <c:pt idx="31">
                  <c:v>0.32700346035944322</c:v>
                </c:pt>
                <c:pt idx="32">
                  <c:v>0.33369540388948565</c:v>
                </c:pt>
                <c:pt idx="33">
                  <c:v>0.34088441905954969</c:v>
                </c:pt>
                <c:pt idx="34">
                  <c:v>0.34861595834171238</c:v>
                </c:pt>
                <c:pt idx="35">
                  <c:v>0.35694145147469158</c:v>
                </c:pt>
                <c:pt idx="36">
                  <c:v>0.36591927302669874</c:v>
                </c:pt>
                <c:pt idx="37">
                  <c:v>0.37561589877490359</c:v>
                </c:pt>
                <c:pt idx="38">
                  <c:v>0.38610729316641185</c:v>
                </c:pt>
                <c:pt idx="39">
                  <c:v>0.3974805805147516</c:v>
                </c:pt>
                <c:pt idx="40">
                  <c:v>0.4098360655737705</c:v>
                </c:pt>
                <c:pt idx="41">
                  <c:v>0.42328968525062594</c:v>
                </c:pt>
                <c:pt idx="42">
                  <c:v>0.43797599296886297</c:v>
                </c:pt>
                <c:pt idx="43">
                  <c:v>0.4540518008483122</c:v>
                </c:pt>
                <c:pt idx="44">
                  <c:v>0.47170063208557245</c:v>
                </c:pt>
                <c:pt idx="45">
                  <c:v>0.49113816489839973</c:v>
                </c:pt>
                <c:pt idx="46">
                  <c:v>0.51261887520262384</c:v>
                </c:pt>
                <c:pt idx="47">
                  <c:v>0.53644409637684543</c:v>
                </c:pt>
                <c:pt idx="48">
                  <c:v>0.56297168638880613</c:v>
                </c:pt>
                <c:pt idx="49">
                  <c:v>0.59262737409278599</c:v>
                </c:pt>
                <c:pt idx="50">
                  <c:v>0.62591754392440579</c:v>
                </c:pt>
                <c:pt idx="51">
                  <c:v>0.66344250395821824</c:v>
                </c:pt>
                <c:pt idx="52">
                  <c:v>0.70590775630714708</c:v>
                </c:pt>
                <c:pt idx="53">
                  <c:v>0.75412765485846978</c:v>
                </c:pt>
                <c:pt idx="54">
                  <c:v>0.80900959327160171</c:v>
                </c:pt>
                <c:pt idx="55">
                  <c:v>0.87149485646887603</c:v>
                </c:pt>
                <c:pt idx="56">
                  <c:v>0.94241038159928125</c:v>
                </c:pt>
                <c:pt idx="57">
                  <c:v>1.0221497707760785</c:v>
                </c:pt>
                <c:pt idx="58">
                  <c:v>1.1100563734242537</c:v>
                </c:pt>
                <c:pt idx="59">
                  <c:v>1.2033685631188793</c:v>
                </c:pt>
                <c:pt idx="60">
                  <c:v>1.2957542902333603</c:v>
                </c:pt>
                <c:pt idx="61">
                  <c:v>1.376097854473</c:v>
                </c:pt>
                <c:pt idx="62">
                  <c:v>1.4293592518029417</c:v>
                </c:pt>
                <c:pt idx="63">
                  <c:v>1.4415598505386094</c:v>
                </c:pt>
                <c:pt idx="64">
                  <c:v>1.4074292159720152</c:v>
                </c:pt>
                <c:pt idx="65">
                  <c:v>1.3341043720016017</c:v>
                </c:pt>
                <c:pt idx="66">
                  <c:v>1.236726185601525</c:v>
                </c:pt>
                <c:pt idx="67">
                  <c:v>1.1306185604632906</c:v>
                </c:pt>
                <c:pt idx="68">
                  <c:v>1.0265836746094412</c:v>
                </c:pt>
                <c:pt idx="69">
                  <c:v>0.93040285405219902</c:v>
                </c:pt>
                <c:pt idx="70">
                  <c:v>0.84428027395068928</c:v>
                </c:pt>
                <c:pt idx="71">
                  <c:v>0.76840324895583911</c:v>
                </c:pt>
                <c:pt idx="72">
                  <c:v>0.70201458363395686</c:v>
                </c:pt>
                <c:pt idx="73">
                  <c:v>0.64401634766084637</c:v>
                </c:pt>
                <c:pt idx="74">
                  <c:v>0.59326842788605127</c:v>
                </c:pt>
                <c:pt idx="75">
                  <c:v>0.5487180118511884</c:v>
                </c:pt>
                <c:pt idx="76">
                  <c:v>0.5094439836645196</c:v>
                </c:pt>
                <c:pt idx="77">
                  <c:v>0.47466185712175152</c:v>
                </c:pt>
                <c:pt idx="78">
                  <c:v>0.44371232054429816</c:v>
                </c:pt>
                <c:pt idx="79">
                  <c:v>0.41604443767650801</c:v>
                </c:pt>
                <c:pt idx="80">
                  <c:v>0.39119846495275362</c:v>
                </c:pt>
                <c:pt idx="81">
                  <c:v>0.36879028416892051</c:v>
                </c:pt>
                <c:pt idx="82">
                  <c:v>0.34849806462050098</c:v>
                </c:pt>
                <c:pt idx="83">
                  <c:v>0.33005115842883609</c:v>
                </c:pt>
                <c:pt idx="84">
                  <c:v>0.31322099339674286</c:v>
                </c:pt>
                <c:pt idx="85">
                  <c:v>0.29781365979378593</c:v>
                </c:pt>
                <c:pt idx="86">
                  <c:v>0.28366389398964642</c:v>
                </c:pt>
                <c:pt idx="87">
                  <c:v>0.27063019671577482</c:v>
                </c:pt>
                <c:pt idx="88">
                  <c:v>0.25859086579356938</c:v>
                </c:pt>
                <c:pt idx="89">
                  <c:v>0.24744076336771617</c:v>
                </c:pt>
                <c:pt idx="90">
                  <c:v>0.23708867270239861</c:v>
                </c:pt>
                <c:pt idx="91">
                  <c:v>0.22745512872181928</c:v>
                </c:pt>
                <c:pt idx="92">
                  <c:v>0.21847063009009879</c:v>
                </c:pt>
                <c:pt idx="93">
                  <c:v>0.21007415949959368</c:v>
                </c:pt>
                <c:pt idx="94">
                  <c:v>0.20221195380443277</c:v>
                </c:pt>
                <c:pt idx="95">
                  <c:v>0.19483647746024133</c:v>
                </c:pt>
                <c:pt idx="96">
                  <c:v>0.18790556206001877</c:v>
                </c:pt>
                <c:pt idx="97">
                  <c:v>0.1813816821197195</c:v>
                </c:pt>
                <c:pt idx="98">
                  <c:v>0.17523134308864366</c:v>
                </c:pt>
                <c:pt idx="99">
                  <c:v>0.16942456217321364</c:v>
                </c:pt>
                <c:pt idx="100">
                  <c:v>0.16393442622950874</c:v>
                </c:pt>
                <c:pt idx="101">
                  <c:v>0.15873671390390942</c:v>
                </c:pt>
                <c:pt idx="102">
                  <c:v>0.15380957154107072</c:v>
                </c:pt>
                <c:pt idx="103">
                  <c:v>0.1491332342577526</c:v>
                </c:pt>
                <c:pt idx="104">
                  <c:v>0.1446897850961337</c:v>
                </c:pt>
                <c:pt idx="105">
                  <c:v>0.14046294639627827</c:v>
                </c:pt>
                <c:pt idx="106">
                  <c:v>0.13643789852336474</c:v>
                </c:pt>
                <c:pt idx="107">
                  <c:v>0.13260112189730319</c:v>
                </c:pt>
                <c:pt idx="108">
                  <c:v>0.12894025893689759</c:v>
                </c:pt>
                <c:pt idx="109">
                  <c:v>0.12544399307651979</c:v>
                </c:pt>
                <c:pt idx="110">
                  <c:v>0.12210194246315231</c:v>
                </c:pt>
                <c:pt idx="111">
                  <c:v>0.11890456631379499</c:v>
                </c:pt>
                <c:pt idx="112">
                  <c:v>0.115843082222088</c:v>
                </c:pt>
                <c:pt idx="113">
                  <c:v>0.11290939296020526</c:v>
                </c:pt>
                <c:pt idx="114">
                  <c:v>0.11009602153694492</c:v>
                </c:pt>
                <c:pt idx="115">
                  <c:v>0.10739605345302164</c:v>
                </c:pt>
                <c:pt idx="116">
                  <c:v>0.10480308524594703</c:v>
                </c:pt>
                <c:pt idx="117">
                  <c:v>0.10231117854452106</c:v>
                </c:pt>
                <c:pt idx="118">
                  <c:v>9.9914818960884597E-2</c:v>
                </c:pt>
                <c:pt idx="119">
                  <c:v>9.7608879239605748E-2</c:v>
                </c:pt>
                <c:pt idx="120">
                  <c:v>9.5388586161090375E-2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CBB-4392-A3E7-2092E94016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544256"/>
        <c:axId val="145544832"/>
      </c:scatterChart>
      <c:valAx>
        <c:axId val="145544256"/>
        <c:scaling>
          <c:orientation val="minMax"/>
          <c:max val="9"/>
          <c:min val="5"/>
        </c:scaling>
        <c:delete val="0"/>
        <c:axPos val="b"/>
        <c:numFmt formatCode="#,##0" sourceLinked="0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aseline="0"/>
            </a:pPr>
            <a:endParaRPr lang="en-US"/>
          </a:p>
        </c:txPr>
        <c:crossAx val="145544832"/>
        <c:crosses val="autoZero"/>
        <c:crossBetween val="midCat"/>
        <c:majorUnit val="1"/>
      </c:valAx>
      <c:valAx>
        <c:axId val="145544832"/>
        <c:scaling>
          <c:orientation val="minMax"/>
          <c:max val="4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aseline="0"/>
            </a:pPr>
            <a:endParaRPr lang="en-US"/>
          </a:p>
        </c:txPr>
        <c:crossAx val="145544256"/>
        <c:crosses val="autoZero"/>
        <c:crossBetween val="midCat"/>
        <c:majorUnit val="1"/>
      </c:valAx>
      <c:spPr>
        <a:noFill/>
      </c:spPr>
    </c:plotArea>
    <c:plotVisOnly val="1"/>
    <c:dispBlanksAs val="gap"/>
    <c:showDLblsOverMax val="0"/>
  </c:chart>
  <c:spPr>
    <a:noFill/>
  </c:spPr>
  <c:txPr>
    <a:bodyPr/>
    <a:lstStyle/>
    <a:p>
      <a:pPr>
        <a:defRPr sz="1200" b="1" i="0" baseline="0">
          <a:solidFill>
            <a:srgbClr val="FFFF00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Φύλλο1!$L$1:$L$121</c:f>
              <c:numCache>
                <c:formatCode>General</c:formatCode>
                <c:ptCount val="12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8.9999999999999893</c:v>
                </c:pt>
                <c:pt idx="91">
                  <c:v>9.0999999999999908</c:v>
                </c:pt>
                <c:pt idx="92">
                  <c:v>9.1999999999999904</c:v>
                </c:pt>
                <c:pt idx="93">
                  <c:v>9.2999999999999901</c:v>
                </c:pt>
                <c:pt idx="94">
                  <c:v>9.3999999999999897</c:v>
                </c:pt>
                <c:pt idx="95">
                  <c:v>9.4999999999999893</c:v>
                </c:pt>
                <c:pt idx="96">
                  <c:v>9.5999999999999908</c:v>
                </c:pt>
                <c:pt idx="97">
                  <c:v>9.6999999999999904</c:v>
                </c:pt>
                <c:pt idx="98">
                  <c:v>9.7999999999999901</c:v>
                </c:pt>
                <c:pt idx="99">
                  <c:v>9.8999999999999897</c:v>
                </c:pt>
                <c:pt idx="100">
                  <c:v>9.9999999999999893</c:v>
                </c:pt>
                <c:pt idx="101">
                  <c:v>10.1</c:v>
                </c:pt>
                <c:pt idx="102">
                  <c:v>10.199999999999999</c:v>
                </c:pt>
                <c:pt idx="103">
                  <c:v>10.3</c:v>
                </c:pt>
                <c:pt idx="104">
                  <c:v>10.4</c:v>
                </c:pt>
                <c:pt idx="105">
                  <c:v>10.5</c:v>
                </c:pt>
                <c:pt idx="106">
                  <c:v>10.6</c:v>
                </c:pt>
                <c:pt idx="107">
                  <c:v>10.7</c:v>
                </c:pt>
                <c:pt idx="108">
                  <c:v>10.8</c:v>
                </c:pt>
                <c:pt idx="109">
                  <c:v>10.9</c:v>
                </c:pt>
                <c:pt idx="110">
                  <c:v>11</c:v>
                </c:pt>
                <c:pt idx="111">
                  <c:v>11.1</c:v>
                </c:pt>
                <c:pt idx="112">
                  <c:v>11.2</c:v>
                </c:pt>
                <c:pt idx="113">
                  <c:v>11.3</c:v>
                </c:pt>
                <c:pt idx="114">
                  <c:v>11.4</c:v>
                </c:pt>
                <c:pt idx="115">
                  <c:v>11.5</c:v>
                </c:pt>
                <c:pt idx="116">
                  <c:v>11.6</c:v>
                </c:pt>
                <c:pt idx="117">
                  <c:v>11.7</c:v>
                </c:pt>
                <c:pt idx="118">
                  <c:v>11.8</c:v>
                </c:pt>
                <c:pt idx="119">
                  <c:v>11.9</c:v>
                </c:pt>
                <c:pt idx="120">
                  <c:v>12</c:v>
                </c:pt>
              </c:numCache>
            </c:numRef>
          </c:xVal>
          <c:yVal>
            <c:numRef>
              <c:f>Φύλλο1!$N$1:$N$121</c:f>
              <c:numCache>
                <c:formatCode>General</c:formatCode>
                <c:ptCount val="121"/>
                <c:pt idx="0">
                  <c:v>0.25</c:v>
                </c:pt>
                <c:pt idx="1">
                  <c:v>0.25006232017007873</c:v>
                </c:pt>
                <c:pt idx="2">
                  <c:v>0.25024946665548536</c:v>
                </c:pt>
                <c:pt idx="3">
                  <c:v>0.25056199876649832</c:v>
                </c:pt>
                <c:pt idx="4">
                  <c:v>0.25100085332202349</c:v>
                </c:pt>
                <c:pt idx="5">
                  <c:v>0.25156735166994965</c:v>
                </c:pt>
                <c:pt idx="6">
                  <c:v>0.25226320965258275</c:v>
                </c:pt>
                <c:pt idx="7">
                  <c:v>0.25309055065778235</c:v>
                </c:pt>
                <c:pt idx="8">
                  <c:v>0.25405192194198867</c:v>
                </c:pt>
                <c:pt idx="9">
                  <c:v>0.25515031446119585</c:v>
                </c:pt>
                <c:pt idx="10">
                  <c:v>0.25638918650131659</c:v>
                </c:pt>
                <c:pt idx="11">
                  <c:v>0.25777249146173281</c:v>
                </c:pt>
                <c:pt idx="12">
                  <c:v>0.25930471021681545</c:v>
                </c:pt>
                <c:pt idx="13">
                  <c:v>0.26099088856180591</c:v>
                </c:pt>
                <c:pt idx="14">
                  <c:v>0.26283668034407676</c:v>
                </c:pt>
                <c:pt idx="15">
                  <c:v>0.26484839699130625</c:v>
                </c:pt>
                <c:pt idx="16">
                  <c:v>0.26703306427803625</c:v>
                </c:pt>
                <c:pt idx="17">
                  <c:v>0.26939848732573829</c:v>
                </c:pt>
                <c:pt idx="18">
                  <c:v>0.27195332501421166</c:v>
                </c:pt>
                <c:pt idx="19">
                  <c:v>0.27470717520047644</c:v>
                </c:pt>
                <c:pt idx="20">
                  <c:v>0.27767067240353288</c:v>
                </c:pt>
                <c:pt idx="21">
                  <c:v>0.28085559992974046</c:v>
                </c:pt>
                <c:pt idx="22">
                  <c:v>0.28427501879713579</c:v>
                </c:pt>
                <c:pt idx="23">
                  <c:v>0.28794341628420222</c:v>
                </c:pt>
                <c:pt idx="24">
                  <c:v>0.29187687750040453</c:v>
                </c:pt>
                <c:pt idx="25">
                  <c:v>0.29609328407904212</c:v>
                </c:pt>
                <c:pt idx="26">
                  <c:v>0.30061254496223944</c:v>
                </c:pt>
                <c:pt idx="27">
                  <c:v>0.30545686532796995</c:v>
                </c:pt>
                <c:pt idx="28">
                  <c:v>0.31065106105828955</c:v>
                </c:pt>
                <c:pt idx="29">
                  <c:v>0.31622292784305372</c:v>
                </c:pt>
                <c:pt idx="30">
                  <c:v>0.32220367615548395</c:v>
                </c:pt>
                <c:pt idx="31">
                  <c:v>0.32862844605963526</c:v>
                </c:pt>
                <c:pt idx="32">
                  <c:v>0.33553691929545343</c:v>
                </c:pt>
                <c:pt idx="33">
                  <c:v>0.34297405057826374</c:v>
                </c:pt>
                <c:pt idx="34">
                  <c:v>0.35099094587782365</c:v>
                </c:pt>
                <c:pt idx="35">
                  <c:v>0.35964592306287552</c:v>
                </c:pt>
                <c:pt idx="36">
                  <c:v>0.36900580034148922</c:v>
                </c:pt>
                <c:pt idx="37">
                  <c:v>0.3791474712781388</c:v>
                </c:pt>
                <c:pt idx="38">
                  <c:v>0.39015984307281854</c:v>
                </c:pt>
                <c:pt idx="39">
                  <c:v>0.40214623902700758</c:v>
                </c:pt>
                <c:pt idx="40">
                  <c:v>0.41522739926869984</c:v>
                </c:pt>
                <c:pt idx="41">
                  <c:v>0.42954525962380613</c:v>
                </c:pt>
                <c:pt idx="42">
                  <c:v>0.4452677525675563</c:v>
                </c:pt>
                <c:pt idx="43">
                  <c:v>0.46259496480894291</c:v>
                </c:pt>
                <c:pt idx="44">
                  <c:v>0.48176711593621363</c:v>
                </c:pt>
                <c:pt idx="45">
                  <c:v>0.50307501124667431</c:v>
                </c:pt>
                <c:pt idx="46">
                  <c:v>0.5268739000444489</c:v>
                </c:pt>
                <c:pt idx="47">
                  <c:v>0.55360208707777936</c:v>
                </c:pt>
                <c:pt idx="48">
                  <c:v>0.58380627825172626</c:v>
                </c:pt>
                <c:pt idx="49">
                  <c:v>0.61817662184162847</c:v>
                </c:pt>
                <c:pt idx="50">
                  <c:v>0.65759594922142917</c:v>
                </c:pt>
                <c:pt idx="51">
                  <c:v>0.70321018956336723</c:v>
                </c:pt>
                <c:pt idx="52">
                  <c:v>0.75653095187437369</c:v>
                </c:pt>
                <c:pt idx="53">
                  <c:v>0.81958788598351806</c:v>
                </c:pt>
                <c:pt idx="54">
                  <c:v>0.89515937274142587</c:v>
                </c:pt>
                <c:pt idx="55">
                  <c:v>0.987127872806568</c:v>
                </c:pt>
                <c:pt idx="56">
                  <c:v>1.1010331657676855</c:v>
                </c:pt>
                <c:pt idx="57">
                  <c:v>1.2449275282487637</c:v>
                </c:pt>
                <c:pt idx="58">
                  <c:v>1.4306224845331088</c:v>
                </c:pt>
                <c:pt idx="59">
                  <c:v>1.6750959260679237</c:v>
                </c:pt>
                <c:pt idx="60">
                  <c:v>2</c:v>
                </c:pt>
                <c:pt idx="61">
                  <c:v>2.419202227357804</c:v>
                </c:pt>
                <c:pt idx="62">
                  <c:v>2.8815213284932497</c:v>
                </c:pt>
                <c:pt idx="63">
                  <c:v>3.1593408381766763</c:v>
                </c:pt>
                <c:pt idx="64">
                  <c:v>2.9932071413160957</c:v>
                </c:pt>
                <c:pt idx="65">
                  <c:v>2.5298221281347035</c:v>
                </c:pt>
                <c:pt idx="66">
                  <c:v>2.0600567248549075</c:v>
                </c:pt>
                <c:pt idx="67">
                  <c:v>1.687067632291759</c:v>
                </c:pt>
                <c:pt idx="68">
                  <c:v>1.4072285289516475</c:v>
                </c:pt>
                <c:pt idx="69">
                  <c:v>1.1968145846299472</c:v>
                </c:pt>
                <c:pt idx="70">
                  <c:v>1.0355607461569953</c:v>
                </c:pt>
                <c:pt idx="71">
                  <c:v>0.9092013724969511</c:v>
                </c:pt>
                <c:pt idx="72">
                  <c:v>0.80806768254971129</c:v>
                </c:pt>
                <c:pt idx="73">
                  <c:v>0.72557822010933837</c:v>
                </c:pt>
                <c:pt idx="74">
                  <c:v>0.65717322085651952</c:v>
                </c:pt>
                <c:pt idx="75">
                  <c:v>0.59962535119668914</c:v>
                </c:pt>
                <c:pt idx="76">
                  <c:v>0.55060069165198511</c:v>
                </c:pt>
                <c:pt idx="77">
                  <c:v>0.50837678046937484</c:v>
                </c:pt>
                <c:pt idx="78">
                  <c:v>0.4716584462006243</c:v>
                </c:pt>
                <c:pt idx="79">
                  <c:v>0.43945512304979506</c:v>
                </c:pt>
                <c:pt idx="80">
                  <c:v>0.41099746826339323</c:v>
                </c:pt>
                <c:pt idx="81">
                  <c:v>0.38567958264606139</c:v>
                </c:pt>
                <c:pt idx="82">
                  <c:v>0.36301823481962475</c:v>
                </c:pt>
                <c:pt idx="83">
                  <c:v>0.34262359176579182</c:v>
                </c:pt>
                <c:pt idx="84">
                  <c:v>0.32417787541674398</c:v>
                </c:pt>
                <c:pt idx="85">
                  <c:v>0.30741957106814716</c:v>
                </c:pt>
                <c:pt idx="86">
                  <c:v>0.2921315856869377</c:v>
                </c:pt>
                <c:pt idx="87">
                  <c:v>0.27813225746432474</c:v>
                </c:pt>
                <c:pt idx="88">
                  <c:v>0.26526845147958622</c:v>
                </c:pt>
                <c:pt idx="89">
                  <c:v>0.25341020090415889</c:v>
                </c:pt>
                <c:pt idx="90">
                  <c:v>0.24244650667027706</c:v>
                </c:pt>
                <c:pt idx="91">
                  <c:v>0.23228201494028414</c:v>
                </c:pt>
                <c:pt idx="92">
                  <c:v>0.22283436647067495</c:v>
                </c:pt>
                <c:pt idx="93">
                  <c:v>0.21403206514411272</c:v>
                </c:pt>
                <c:pt idx="94">
                  <c:v>0.20581275121760853</c:v>
                </c:pt>
                <c:pt idx="95">
                  <c:v>0.19812179268759469</c:v>
                </c:pt>
                <c:pt idx="96">
                  <c:v>0.19091112865170951</c:v>
                </c:pt>
                <c:pt idx="97">
                  <c:v>0.18413831375206868</c:v>
                </c:pt>
                <c:pt idx="98">
                  <c:v>0.17776572417797867</c:v>
                </c:pt>
                <c:pt idx="99">
                  <c:v>0.17175989431727823</c:v>
                </c:pt>
                <c:pt idx="100">
                  <c:v>0.1660909597074805</c:v>
                </c:pt>
                <c:pt idx="101">
                  <c:v>0.16073218697712388</c:v>
                </c:pt>
                <c:pt idx="102">
                  <c:v>0.15565957536601693</c:v>
                </c:pt>
                <c:pt idx="103">
                  <c:v>0.15085151744970279</c:v>
                </c:pt>
                <c:pt idx="104">
                  <c:v>0.14628850907458096</c:v>
                </c:pt>
                <c:pt idx="105">
                  <c:v>0.14195290038888925</c:v>
                </c:pt>
                <c:pt idx="106">
                  <c:v>0.13782868134604936</c:v>
                </c:pt>
                <c:pt idx="107">
                  <c:v>0.13390129624731575</c:v>
                </c:pt>
                <c:pt idx="108">
                  <c:v>0.13015748284610204</c:v>
                </c:pt>
                <c:pt idx="109">
                  <c:v>0.1265851323071438</c:v>
                </c:pt>
                <c:pt idx="110">
                  <c:v>0.12317316693854079</c:v>
                </c:pt>
                <c:pt idx="111">
                  <c:v>0.1199114331237236</c:v>
                </c:pt>
                <c:pt idx="112">
                  <c:v>0.11679060729685936</c:v>
                </c:pt>
                <c:pt idx="113">
                  <c:v>0.11380211314745185</c:v>
                </c:pt>
                <c:pt idx="114">
                  <c:v>0.11093804852229477</c:v>
                </c:pt>
                <c:pt idx="115">
                  <c:v>0.10819112072689124</c:v>
                </c:pt>
                <c:pt idx="116">
                  <c:v>0.10555458912301205</c:v>
                </c:pt>
                <c:pt idx="117">
                  <c:v>0.10302221408145258</c:v>
                </c:pt>
                <c:pt idx="118">
                  <c:v>0.10058821148506482</c:v>
                </c:pt>
                <c:pt idx="119">
                  <c:v>9.8247212091454136E-2</c:v>
                </c:pt>
                <c:pt idx="120">
                  <c:v>9.5994225161116234E-2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3AE-4111-B1C3-3C4CF27B3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546560"/>
        <c:axId val="141385728"/>
      </c:scatterChart>
      <c:valAx>
        <c:axId val="145546560"/>
        <c:scaling>
          <c:orientation val="minMax"/>
          <c:max val="9"/>
          <c:min val="5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crossAx val="141385728"/>
        <c:crosses val="autoZero"/>
        <c:crossBetween val="midCat"/>
        <c:majorUnit val="1"/>
      </c:valAx>
      <c:valAx>
        <c:axId val="141385728"/>
        <c:scaling>
          <c:orientation val="minMax"/>
          <c:max val="4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aseline="0"/>
            </a:pPr>
            <a:endParaRPr lang="en-US"/>
          </a:p>
        </c:txPr>
        <c:crossAx val="145546560"/>
        <c:crosses val="autoZero"/>
        <c:crossBetween val="midCat"/>
        <c:majorUnit val="1"/>
      </c:valAx>
      <c:spPr>
        <a:noFill/>
      </c:spPr>
    </c:plotArea>
    <c:plotVisOnly val="1"/>
    <c:dispBlanksAs val="gap"/>
    <c:showDLblsOverMax val="0"/>
  </c:chart>
  <c:spPr>
    <a:noFill/>
  </c:spPr>
  <c:txPr>
    <a:bodyPr/>
    <a:lstStyle/>
    <a:p>
      <a:pPr>
        <a:defRPr sz="1200" b="1" i="0" baseline="0">
          <a:solidFill>
            <a:srgbClr val="FFFF00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Φύλλο1!$L$1:$L$121</c:f>
              <c:numCache>
                <c:formatCode>General</c:formatCode>
                <c:ptCount val="12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8.9999999999999893</c:v>
                </c:pt>
                <c:pt idx="91">
                  <c:v>9.0999999999999908</c:v>
                </c:pt>
                <c:pt idx="92">
                  <c:v>9.1999999999999904</c:v>
                </c:pt>
                <c:pt idx="93">
                  <c:v>9.2999999999999901</c:v>
                </c:pt>
                <c:pt idx="94">
                  <c:v>9.3999999999999897</c:v>
                </c:pt>
                <c:pt idx="95">
                  <c:v>9.4999999999999893</c:v>
                </c:pt>
                <c:pt idx="96">
                  <c:v>9.5999999999999908</c:v>
                </c:pt>
                <c:pt idx="97">
                  <c:v>9.6999999999999904</c:v>
                </c:pt>
                <c:pt idx="98">
                  <c:v>9.7999999999999901</c:v>
                </c:pt>
                <c:pt idx="99">
                  <c:v>9.8999999999999897</c:v>
                </c:pt>
                <c:pt idx="100">
                  <c:v>9.9999999999999893</c:v>
                </c:pt>
                <c:pt idx="101">
                  <c:v>10.1</c:v>
                </c:pt>
                <c:pt idx="102">
                  <c:v>10.199999999999999</c:v>
                </c:pt>
                <c:pt idx="103">
                  <c:v>10.3</c:v>
                </c:pt>
                <c:pt idx="104">
                  <c:v>10.4</c:v>
                </c:pt>
                <c:pt idx="105">
                  <c:v>10.5</c:v>
                </c:pt>
                <c:pt idx="106">
                  <c:v>10.6</c:v>
                </c:pt>
                <c:pt idx="107">
                  <c:v>10.7</c:v>
                </c:pt>
                <c:pt idx="108">
                  <c:v>10.8</c:v>
                </c:pt>
                <c:pt idx="109">
                  <c:v>10.9</c:v>
                </c:pt>
                <c:pt idx="110">
                  <c:v>11</c:v>
                </c:pt>
                <c:pt idx="111">
                  <c:v>11.1</c:v>
                </c:pt>
                <c:pt idx="112">
                  <c:v>11.2</c:v>
                </c:pt>
                <c:pt idx="113">
                  <c:v>11.3</c:v>
                </c:pt>
                <c:pt idx="114">
                  <c:v>11.4</c:v>
                </c:pt>
                <c:pt idx="115">
                  <c:v>11.5</c:v>
                </c:pt>
                <c:pt idx="116">
                  <c:v>11.6</c:v>
                </c:pt>
                <c:pt idx="117">
                  <c:v>11.7</c:v>
                </c:pt>
                <c:pt idx="118">
                  <c:v>11.8</c:v>
                </c:pt>
                <c:pt idx="119">
                  <c:v>11.9</c:v>
                </c:pt>
                <c:pt idx="120">
                  <c:v>12</c:v>
                </c:pt>
              </c:numCache>
            </c:numRef>
          </c:xVal>
          <c:yVal>
            <c:numRef>
              <c:f>Φύλλο1!$O$1:$O$121</c:f>
              <c:numCache>
                <c:formatCode>General</c:formatCode>
                <c:ptCount val="121"/>
                <c:pt idx="0">
                  <c:v>0.25</c:v>
                </c:pt>
                <c:pt idx="1">
                  <c:v>0.25006251562890719</c:v>
                </c:pt>
                <c:pt idx="2">
                  <c:v>0.25025025025025027</c:v>
                </c:pt>
                <c:pt idx="3">
                  <c:v>0.25056376847907796</c:v>
                </c:pt>
                <c:pt idx="4">
                  <c:v>0.25100401606425699</c:v>
                </c:pt>
                <c:pt idx="5">
                  <c:v>0.25157232704402516</c:v>
                </c:pt>
                <c:pt idx="6">
                  <c:v>0.25227043390514631</c:v>
                </c:pt>
                <c:pt idx="7">
                  <c:v>0.25310048089091369</c:v>
                </c:pt>
                <c:pt idx="8">
                  <c:v>0.25406504065040653</c:v>
                </c:pt>
                <c:pt idx="9">
                  <c:v>0.25516713447307987</c:v>
                </c:pt>
                <c:pt idx="10">
                  <c:v>0.25641025641025639</c:v>
                </c:pt>
                <c:pt idx="11">
                  <c:v>0.2577984016499098</c:v>
                </c:pt>
                <c:pt idx="12">
                  <c:v>0.25933609958506221</c:v>
                </c:pt>
                <c:pt idx="13">
                  <c:v>0.26102845210127901</c:v>
                </c:pt>
                <c:pt idx="14">
                  <c:v>0.26288117770767616</c:v>
                </c:pt>
                <c:pt idx="15">
                  <c:v>0.26490066225165565</c:v>
                </c:pt>
                <c:pt idx="16">
                  <c:v>0.26709401709401709</c:v>
                </c:pt>
                <c:pt idx="17">
                  <c:v>0.2694691457828079</c:v>
                </c:pt>
                <c:pt idx="18">
                  <c:v>0.27203482045701849</c:v>
                </c:pt>
                <c:pt idx="19">
                  <c:v>0.27480076944215442</c:v>
                </c:pt>
                <c:pt idx="20">
                  <c:v>0.27777777777777779</c:v>
                </c:pt>
                <c:pt idx="21">
                  <c:v>0.28097780275358242</c:v>
                </c:pt>
                <c:pt idx="22">
                  <c:v>0.28441410693970426</c:v>
                </c:pt>
                <c:pt idx="23">
                  <c:v>0.28810141169691733</c:v>
                </c:pt>
                <c:pt idx="24">
                  <c:v>0.29205607476635514</c:v>
                </c:pt>
                <c:pt idx="25">
                  <c:v>0.29629629629629628</c:v>
                </c:pt>
                <c:pt idx="26">
                  <c:v>0.30084235860409142</c:v>
                </c:pt>
                <c:pt idx="27">
                  <c:v>0.30571690614490982</c:v>
                </c:pt>
                <c:pt idx="28">
                  <c:v>0.31094527363184077</c:v>
                </c:pt>
                <c:pt idx="29">
                  <c:v>0.31655587211142766</c:v>
                </c:pt>
                <c:pt idx="30">
                  <c:v>0.32258064516129031</c:v>
                </c:pt>
                <c:pt idx="31">
                  <c:v>0.32905561039815728</c:v>
                </c:pt>
                <c:pt idx="32">
                  <c:v>0.33602150537634412</c:v>
                </c:pt>
                <c:pt idx="33">
                  <c:v>0.34352456200618348</c:v>
                </c:pt>
                <c:pt idx="34">
                  <c:v>0.35161744022503516</c:v>
                </c:pt>
                <c:pt idx="35">
                  <c:v>0.36036036036036034</c:v>
                </c:pt>
                <c:pt idx="36">
                  <c:v>0.36982248520710059</c:v>
                </c:pt>
                <c:pt idx="37">
                  <c:v>0.38008361839604715</c:v>
                </c:pt>
                <c:pt idx="38">
                  <c:v>0.39123630672926446</c:v>
                </c:pt>
                <c:pt idx="39">
                  <c:v>0.40338846308995563</c:v>
                </c:pt>
                <c:pt idx="40">
                  <c:v>0.41666666666666669</c:v>
                </c:pt>
                <c:pt idx="41">
                  <c:v>0.43122035360068994</c:v>
                </c:pt>
                <c:pt idx="42">
                  <c:v>0.44722719141323791</c:v>
                </c:pt>
                <c:pt idx="43">
                  <c:v>0.4649000464900046</c:v>
                </c:pt>
                <c:pt idx="44">
                  <c:v>0.48449612403100784</c:v>
                </c:pt>
                <c:pt idx="45">
                  <c:v>0.50632911392405067</c:v>
                </c:pt>
                <c:pt idx="46">
                  <c:v>0.53078556263269627</c:v>
                </c:pt>
                <c:pt idx="47">
                  <c:v>0.55834729201563382</c:v>
                </c:pt>
                <c:pt idx="48">
                  <c:v>0.58962264150943389</c:v>
                </c:pt>
                <c:pt idx="49">
                  <c:v>0.62539086929330856</c:v>
                </c:pt>
                <c:pt idx="50">
                  <c:v>0.66666666666666663</c:v>
                </c:pt>
                <c:pt idx="51">
                  <c:v>0.71479628305932796</c:v>
                </c:pt>
                <c:pt idx="52">
                  <c:v>0.77160493827160515</c:v>
                </c:pt>
                <c:pt idx="53">
                  <c:v>0.83963056255247692</c:v>
                </c:pt>
                <c:pt idx="54">
                  <c:v>0.92250922509225119</c:v>
                </c:pt>
                <c:pt idx="55">
                  <c:v>1.0256410256410255</c:v>
                </c:pt>
                <c:pt idx="56">
                  <c:v>1.1574074074074068</c:v>
                </c:pt>
                <c:pt idx="57">
                  <c:v>1.3315579227696408</c:v>
                </c:pt>
                <c:pt idx="58">
                  <c:v>1.5723270440251573</c:v>
                </c:pt>
                <c:pt idx="59">
                  <c:v>1.9267822736030837</c:v>
                </c:pt>
                <c:pt idx="60">
                  <c:v>2.5</c:v>
                </c:pt>
                <c:pt idx="61">
                  <c:v>3.5842293906809957</c:v>
                </c:pt>
                <c:pt idx="62">
                  <c:v>6.4102564102564301</c:v>
                </c:pt>
                <c:pt idx="63">
                  <c:v>32.258064516128798</c:v>
                </c:pt>
                <c:pt idx="64">
                  <c:v>10.416666666666581</c:v>
                </c:pt>
                <c:pt idx="65">
                  <c:v>4.4444444444444446</c:v>
                </c:pt>
                <c:pt idx="66">
                  <c:v>2.8089887640449476</c:v>
                </c:pt>
                <c:pt idx="67">
                  <c:v>2.0449897750511243</c:v>
                </c:pt>
                <c:pt idx="68">
                  <c:v>1.602564102564104</c:v>
                </c:pt>
                <c:pt idx="69">
                  <c:v>1.3140604467805508</c:v>
                </c:pt>
                <c:pt idx="70">
                  <c:v>1.1111111111111112</c:v>
                </c:pt>
                <c:pt idx="71">
                  <c:v>0.96061479346781975</c:v>
                </c:pt>
                <c:pt idx="72">
                  <c:v>0.84459459459459441</c:v>
                </c:pt>
                <c:pt idx="73">
                  <c:v>0.7524454477050414</c:v>
                </c:pt>
                <c:pt idx="74">
                  <c:v>0.67750677506775048</c:v>
                </c:pt>
                <c:pt idx="75">
                  <c:v>0.61538461538461542</c:v>
                </c:pt>
                <c:pt idx="76">
                  <c:v>0.56306306306306309</c:v>
                </c:pt>
                <c:pt idx="77">
                  <c:v>0.51840331778123361</c:v>
                </c:pt>
                <c:pt idx="78">
                  <c:v>0.4798464491362765</c:v>
                </c:pt>
                <c:pt idx="79">
                  <c:v>0.4462293618920124</c:v>
                </c:pt>
                <c:pt idx="80">
                  <c:v>0.41666666666666669</c:v>
                </c:pt>
                <c:pt idx="81">
                  <c:v>0.39047247169074584</c:v>
                </c:pt>
                <c:pt idx="82">
                  <c:v>0.36710719530102798</c:v>
                </c:pt>
                <c:pt idx="83">
                  <c:v>0.34614053305642073</c:v>
                </c:pt>
                <c:pt idx="84">
                  <c:v>0.32722513089005234</c:v>
                </c:pt>
                <c:pt idx="85">
                  <c:v>0.31007751937984496</c:v>
                </c:pt>
                <c:pt idx="86">
                  <c:v>0.29446407538280334</c:v>
                </c:pt>
                <c:pt idx="87">
                  <c:v>0.28019052956010099</c:v>
                </c:pt>
                <c:pt idx="88">
                  <c:v>0.26709401709401703</c:v>
                </c:pt>
                <c:pt idx="89">
                  <c:v>0.25503698036215244</c:v>
                </c:pt>
                <c:pt idx="90">
                  <c:v>0.24390243902439143</c:v>
                </c:pt>
                <c:pt idx="91">
                  <c:v>0.23359028264424292</c:v>
                </c:pt>
                <c:pt idx="92">
                  <c:v>0.22401433691756359</c:v>
                </c:pt>
                <c:pt idx="93">
                  <c:v>0.21510002151000304</c:v>
                </c:pt>
                <c:pt idx="94">
                  <c:v>0.20678246484698182</c:v>
                </c:pt>
                <c:pt idx="95">
                  <c:v>0.1990049751243789</c:v>
                </c:pt>
                <c:pt idx="96">
                  <c:v>0.19171779141104359</c:v>
                </c:pt>
                <c:pt idx="97">
                  <c:v>0.18487705675725705</c:v>
                </c:pt>
                <c:pt idx="98">
                  <c:v>0.17844396859386213</c:v>
                </c:pt>
                <c:pt idx="99">
                  <c:v>0.17238407171177444</c:v>
                </c:pt>
                <c:pt idx="100">
                  <c:v>0.16666666666666727</c:v>
                </c:pt>
                <c:pt idx="101">
                  <c:v>0.16126431220770845</c:v>
                </c:pt>
                <c:pt idx="102">
                  <c:v>0.15615240474703312</c:v>
                </c:pt>
                <c:pt idx="103">
                  <c:v>0.151308821304282</c:v>
                </c:pt>
                <c:pt idx="104">
                  <c:v>0.14671361502347416</c:v>
                </c:pt>
                <c:pt idx="105">
                  <c:v>0.14234875444839859</c:v>
                </c:pt>
                <c:pt idx="106">
                  <c:v>0.13819789939192925</c:v>
                </c:pt>
                <c:pt idx="107">
                  <c:v>0.1342462075446369</c:v>
                </c:pt>
                <c:pt idx="108">
                  <c:v>0.13048016701461376</c:v>
                </c:pt>
                <c:pt idx="109">
                  <c:v>0.1268874508311128</c:v>
                </c:pt>
                <c:pt idx="110">
                  <c:v>0.12345679012345678</c:v>
                </c:pt>
                <c:pt idx="111">
                  <c:v>0.12017786323759165</c:v>
                </c:pt>
                <c:pt idx="112">
                  <c:v>0.11704119850187268</c:v>
                </c:pt>
                <c:pt idx="113">
                  <c:v>0.11403808872163301</c:v>
                </c:pt>
                <c:pt idx="114">
                  <c:v>0.11116051578479323</c:v>
                </c:pt>
                <c:pt idx="115">
                  <c:v>0.10840108401084012</c:v>
                </c:pt>
                <c:pt idx="116">
                  <c:v>0.10575296108291032</c:v>
                </c:pt>
                <c:pt idx="117">
                  <c:v>0.10320982557539479</c:v>
                </c:pt>
                <c:pt idx="118">
                  <c:v>0.1007658202337767</c:v>
                </c:pt>
                <c:pt idx="119">
                  <c:v>9.8415510284420818E-2</c:v>
                </c:pt>
                <c:pt idx="120">
                  <c:v>9.6153846153846159E-2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659-48DB-9ACF-6B60E449F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1387456"/>
        <c:axId val="141388032"/>
      </c:scatterChart>
      <c:valAx>
        <c:axId val="141387456"/>
        <c:scaling>
          <c:orientation val="minMax"/>
          <c:max val="9"/>
          <c:min val="5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41388032"/>
        <c:crosses val="autoZero"/>
        <c:crossBetween val="midCat"/>
        <c:majorUnit val="1"/>
      </c:valAx>
      <c:valAx>
        <c:axId val="141388032"/>
        <c:scaling>
          <c:orientation val="minMax"/>
          <c:max val="4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="1" i="0" baseline="0"/>
            </a:pPr>
            <a:endParaRPr lang="en-US"/>
          </a:p>
        </c:txPr>
        <c:crossAx val="141387456"/>
        <c:crosses val="autoZero"/>
        <c:crossBetween val="midCat"/>
        <c:majorUnit val="1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aseline="0">
          <a:solidFill>
            <a:srgbClr val="FFFF00"/>
          </a:solidFill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emf"/><Relationship Id="rId1" Type="http://schemas.openxmlformats.org/officeDocument/2006/relationships/image" Target="../media/image6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246438" y="8710613"/>
            <a:ext cx="3603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fld id="{F052862D-C864-4606-9918-FED28579E67A}" type="slidenum">
              <a:rPr lang="en-US" altLang="el-GR" sz="1200" b="0" i="0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839913" y="466725"/>
            <a:ext cx="3033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en-US" altLang="el-GR" sz="2000" b="0" i="0">
                <a:solidFill>
                  <a:schemeClr val="tx1"/>
                </a:solidFill>
                <a:latin typeface="Helvetica" pitchFamily="34" charset="0"/>
              </a:rPr>
              <a:t>Physics 151 – Lecture 21</a:t>
            </a:r>
          </a:p>
        </p:txBody>
      </p:sp>
    </p:spTree>
    <p:extLst>
      <p:ext uri="{BB962C8B-B14F-4D97-AF65-F5344CB8AC3E}">
        <p14:creationId xmlns:p14="http://schemas.microsoft.com/office/powerpoint/2010/main" val="3602597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79" tIns="44445" rIns="90479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l-GR" sz="1200" b="0" i="0">
                <a:solidFill>
                  <a:schemeClr val="tx1"/>
                </a:solidFill>
                <a:latin typeface="Arial" charset="0"/>
              </a:rPr>
              <a:t>Page </a:t>
            </a:r>
            <a:fld id="{E7A0B133-54F8-4147-9988-ACF288FC7272}" type="slidenum">
              <a:rPr lang="en-US" altLang="el-GR" sz="1200" b="0" i="0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2150"/>
            <a:ext cx="4554537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288913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42528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02151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2578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2578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303290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82271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2395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361431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46551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2469122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674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54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88939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33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white">
          <a:xfrm>
            <a:off x="463550" y="463550"/>
            <a:ext cx="8216900" cy="6007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52600"/>
            <a:ext cx="7162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1"/>
        </a:buClr>
        <a:buSzPct val="75000"/>
        <a:buFont typeface="Monotype Sorts" charset="2"/>
        <a:buChar char="l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100000"/>
        <a:buFont typeface="Monotype Sorts" charset="2"/>
        <a:buChar char="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0000"/>
        <a:buFont typeface="Monotype Sorts" charset="2"/>
        <a:buChar char="n"/>
        <a:defRPr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40.png"/><Relationship Id="rId7" Type="http://schemas.openxmlformats.org/officeDocument/2006/relationships/image" Target="../media/image580.png"/><Relationship Id="rId12" Type="http://schemas.openxmlformats.org/officeDocument/2006/relationships/image" Target="../media/image630.png"/><Relationship Id="rId2" Type="http://schemas.openxmlformats.org/officeDocument/2006/relationships/image" Target="../media/image5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0.png"/><Relationship Id="rId11" Type="http://schemas.openxmlformats.org/officeDocument/2006/relationships/image" Target="../media/image620.png"/><Relationship Id="rId5" Type="http://schemas.openxmlformats.org/officeDocument/2006/relationships/image" Target="../media/image560.png"/><Relationship Id="rId10" Type="http://schemas.openxmlformats.org/officeDocument/2006/relationships/image" Target="../media/image610.png"/><Relationship Id="rId4" Type="http://schemas.openxmlformats.org/officeDocument/2006/relationships/image" Target="../media/image550.png"/><Relationship Id="rId9" Type="http://schemas.openxmlformats.org/officeDocument/2006/relationships/image" Target="../media/image60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5.png"/><Relationship Id="rId7" Type="http://schemas.openxmlformats.org/officeDocument/2006/relationships/image" Target="../media/image67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0.png"/><Relationship Id="rId5" Type="http://schemas.openxmlformats.org/officeDocument/2006/relationships/image" Target="../media/image650.png"/><Relationship Id="rId4" Type="http://schemas.openxmlformats.org/officeDocument/2006/relationships/image" Target="../media/image66.png"/><Relationship Id="rId9" Type="http://schemas.openxmlformats.org/officeDocument/2006/relationships/image" Target="../media/image6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8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1.png"/><Relationship Id="rId5" Type="http://schemas.openxmlformats.org/officeDocument/2006/relationships/image" Target="../media/image82.png"/><Relationship Id="rId4" Type="http://schemas.openxmlformats.org/officeDocument/2006/relationships/image" Target="../media/image64.emf"/><Relationship Id="rId9" Type="http://schemas.openxmlformats.org/officeDocument/2006/relationships/image" Target="../media/image8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4.png"/><Relationship Id="rId18" Type="http://schemas.openxmlformats.org/officeDocument/2006/relationships/image" Target="../media/image99.png"/><Relationship Id="rId12" Type="http://schemas.openxmlformats.org/officeDocument/2006/relationships/image" Target="../media/image93.png"/><Relationship Id="rId17" Type="http://schemas.openxmlformats.org/officeDocument/2006/relationships/image" Target="../media/image98.png"/><Relationship Id="rId2" Type="http://schemas.openxmlformats.org/officeDocument/2006/relationships/image" Target="../media/image88.png"/><Relationship Id="rId16" Type="http://schemas.openxmlformats.org/officeDocument/2006/relationships/image" Target="../media/image97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92.png"/><Relationship Id="rId15" Type="http://schemas.openxmlformats.org/officeDocument/2006/relationships/image" Target="../media/image96.png"/><Relationship Id="rId10" Type="http://schemas.openxmlformats.org/officeDocument/2006/relationships/image" Target="../media/image91.png"/><Relationship Id="rId9" Type="http://schemas.openxmlformats.org/officeDocument/2006/relationships/image" Target="../media/image89.png"/><Relationship Id="rId14" Type="http://schemas.openxmlformats.org/officeDocument/2006/relationships/image" Target="../media/image9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11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16.png"/><Relationship Id="rId18" Type="http://schemas.openxmlformats.org/officeDocument/2006/relationships/image" Target="../media/image121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114.png"/><Relationship Id="rId12" Type="http://schemas.openxmlformats.org/officeDocument/2006/relationships/image" Target="../media/image115.png"/><Relationship Id="rId17" Type="http://schemas.openxmlformats.org/officeDocument/2006/relationships/image" Target="../media/image120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65.emf"/><Relationship Id="rId11" Type="http://schemas.openxmlformats.org/officeDocument/2006/relationships/image" Target="../media/image64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8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65.emf"/><Relationship Id="rId9" Type="http://schemas.openxmlformats.org/officeDocument/2006/relationships/image" Target="../media/image64.emf"/><Relationship Id="rId14" Type="http://schemas.openxmlformats.org/officeDocument/2006/relationships/image" Target="../media/image1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39.png"/><Relationship Id="rId18" Type="http://schemas.openxmlformats.org/officeDocument/2006/relationships/image" Target="../media/image45.png"/><Relationship Id="rId3" Type="http://schemas.openxmlformats.org/officeDocument/2006/relationships/image" Target="../media/image32.png"/><Relationship Id="rId21" Type="http://schemas.openxmlformats.org/officeDocument/2006/relationships/image" Target="../media/image48.png"/><Relationship Id="rId7" Type="http://schemas.openxmlformats.org/officeDocument/2006/relationships/image" Target="../media/image36.png"/><Relationship Id="rId12" Type="http://schemas.openxmlformats.org/officeDocument/2006/relationships/image" Target="../media/image38.png"/><Relationship Id="rId17" Type="http://schemas.openxmlformats.org/officeDocument/2006/relationships/image" Target="../media/image44.png"/><Relationship Id="rId2" Type="http://schemas.openxmlformats.org/officeDocument/2006/relationships/image" Target="../media/image31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24" Type="http://schemas.openxmlformats.org/officeDocument/2006/relationships/image" Target="../media/image51.png"/><Relationship Id="rId5" Type="http://schemas.openxmlformats.org/officeDocument/2006/relationships/image" Target="../media/image34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19" Type="http://schemas.openxmlformats.org/officeDocument/2006/relationships/image" Target="../media/image46.png"/><Relationship Id="rId4" Type="http://schemas.openxmlformats.org/officeDocument/2006/relationships/image" Target="../media/image33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5.png"/><Relationship Id="rId3" Type="http://schemas.openxmlformats.org/officeDocument/2006/relationships/image" Target="../media/image53.png"/><Relationship Id="rId25" Type="http://schemas.openxmlformats.org/officeDocument/2006/relationships/image" Target="../media/image54.png"/><Relationship Id="rId33" Type="http://schemas.openxmlformats.org/officeDocument/2006/relationships/image" Target="../media/image62.png"/><Relationship Id="rId2" Type="http://schemas.openxmlformats.org/officeDocument/2006/relationships/image" Target="../media/image52.png"/><Relationship Id="rId29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51.png"/><Relationship Id="rId32" Type="http://schemas.openxmlformats.org/officeDocument/2006/relationships/image" Target="../media/image61.png"/><Relationship Id="rId23" Type="http://schemas.openxmlformats.org/officeDocument/2006/relationships/image" Target="../media/image50.png"/><Relationship Id="rId28" Type="http://schemas.openxmlformats.org/officeDocument/2006/relationships/image" Target="../media/image57.png"/><Relationship Id="rId31" Type="http://schemas.openxmlformats.org/officeDocument/2006/relationships/image" Target="../media/image60.png"/><Relationship Id="rId27" Type="http://schemas.openxmlformats.org/officeDocument/2006/relationships/image" Target="../media/image56.png"/><Relationship Id="rId30" Type="http://schemas.openxmlformats.org/officeDocument/2006/relationships/image" Target="../media/image5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20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- Τίτλος"/>
          <p:cNvSpPr>
            <a:spLocks noGrp="1"/>
          </p:cNvSpPr>
          <p:nvPr/>
        </p:nvSpPr>
        <p:spPr bwMode="auto">
          <a:xfrm>
            <a:off x="3255963" y="538163"/>
            <a:ext cx="540067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i="0" dirty="0">
                <a:cs typeface="Times New Roman" pitchFamily="18" charset="0"/>
              </a:rPr>
              <a:t> </a:t>
            </a:r>
            <a:br>
              <a:rPr lang="en-US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i="0" dirty="0">
                <a:cs typeface="Times New Roman" pitchFamily="18" charset="0"/>
              </a:rPr>
              <a:t> 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b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619125"/>
            <a:ext cx="2700337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407988" y="58578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i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6" name="9 - Πίνακας"/>
          <p:cNvGraphicFramePr>
            <a:graphicFrameLocks noGrp="1"/>
          </p:cNvGraphicFramePr>
          <p:nvPr/>
        </p:nvGraphicFramePr>
        <p:xfrm>
          <a:off x="571500" y="2987675"/>
          <a:ext cx="8013700" cy="2441575"/>
        </p:xfrm>
        <a:graphic>
          <a:graphicData uri="http://schemas.openxmlformats.org/drawingml/2006/table">
            <a:tbl>
              <a:tblPr/>
              <a:tblGrid>
                <a:gridCol w="381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1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4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ΜΑΘΗΜΑ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ΤΜΗΜΑ ΕΚΠΑΙΔΕΥΤΙΚΩΝ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1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Ηλεκτρολόγων – Ηλεκτρονικών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ΕΙΣΑΓΩΓΗ ΣΤΗ ΜΗΧΑΝΙΚΗ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Μηχανολόγων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 ΙΙ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Πολιτικών Μηχανικών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026"/>
          <p:cNvSpPr txBox="1">
            <a:spLocks noChangeArrowheads="1"/>
          </p:cNvSpPr>
          <p:nvPr/>
        </p:nvSpPr>
        <p:spPr bwMode="auto">
          <a:xfrm>
            <a:off x="514350" y="8366"/>
            <a:ext cx="813973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ΙΣΧΥΣ ΤΗΣ ΕΞΑΝΑΓΚΑΣΜΕΝΗΣ ΤΑΛΑΝΤΩΣΗΣ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82129" y="803709"/>
                <a:ext cx="171207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129" y="803709"/>
                <a:ext cx="1712072" cy="276999"/>
              </a:xfrm>
              <a:prstGeom prst="rect">
                <a:avLst/>
              </a:prstGeom>
              <a:blipFill>
                <a:blip r:embed="rId2"/>
                <a:stretch>
                  <a:fillRect l="-2491" r="-4626" b="-3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18779" y="1553035"/>
                <a:ext cx="19420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8779" y="1553035"/>
                <a:ext cx="1942006" cy="276999"/>
              </a:xfrm>
              <a:prstGeom prst="rect">
                <a:avLst/>
              </a:prstGeom>
              <a:blipFill>
                <a:blip r:embed="rId3"/>
                <a:stretch>
                  <a:fillRect l="-2194" r="-3762" b="-3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732096" y="2218674"/>
                <a:ext cx="27808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1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1800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1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096" y="2218674"/>
                <a:ext cx="2780825" cy="369332"/>
              </a:xfrm>
              <a:prstGeom prst="rect">
                <a:avLst/>
              </a:prstGeom>
              <a:blipFill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4661989" y="2933860"/>
                <a:ext cx="30950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  <m:d>
                        <m:d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𝝎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1989" y="2933860"/>
                <a:ext cx="3095014" cy="369332"/>
              </a:xfrm>
              <a:prstGeom prst="rect">
                <a:avLst/>
              </a:prstGeom>
              <a:blipFill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390689" y="3768228"/>
                <a:ext cx="42186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89" y="3768228"/>
                <a:ext cx="4218654" cy="369332"/>
              </a:xfrm>
              <a:prstGeom prst="rect">
                <a:avLst/>
              </a:prstGeom>
              <a:blipFill>
                <a:blip r:embed="rId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924070" y="758795"/>
            <a:ext cx="184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800" i="0" dirty="0">
                <a:solidFill>
                  <a:srgbClr val="FFFF00"/>
                </a:solidFill>
              </a:rPr>
              <a:t>Στιγμιαία Ισχύς: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9738" y="1476863"/>
            <a:ext cx="2041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800" i="0" dirty="0">
                <a:solidFill>
                  <a:srgbClr val="FFFF00"/>
                </a:solidFill>
              </a:rPr>
              <a:t>Στιγμιαία Δύναμη: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9509" y="2952692"/>
            <a:ext cx="2299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800" i="0" dirty="0">
                <a:solidFill>
                  <a:srgbClr val="FFFF00"/>
                </a:solidFill>
              </a:rPr>
              <a:t>Στιγμιαία Ταχύτητα: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2804996" y="2812839"/>
                <a:ext cx="1900713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  <m:d>
                        <m:d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996" y="2812839"/>
                <a:ext cx="1900713" cy="61991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390689" y="2222552"/>
            <a:ext cx="2581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i="0" dirty="0">
                <a:solidFill>
                  <a:srgbClr val="FFFF00"/>
                </a:solidFill>
              </a:rPr>
              <a:t>Στιγμιαία Μετατόπιση:</a:t>
            </a:r>
          </a:p>
        </p:txBody>
      </p:sp>
      <p:grpSp>
        <p:nvGrpSpPr>
          <p:cNvPr id="30" name="Ομάδα 29"/>
          <p:cNvGrpSpPr/>
          <p:nvPr/>
        </p:nvGrpSpPr>
        <p:grpSpPr>
          <a:xfrm>
            <a:off x="2808388" y="932639"/>
            <a:ext cx="4870493" cy="2370590"/>
            <a:chOff x="2808388" y="932639"/>
            <a:chExt cx="4870493" cy="2370590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2808388" y="1059530"/>
              <a:ext cx="2016000" cy="801549"/>
              <a:chOff x="2808388" y="1059530"/>
              <a:chExt cx="2016000" cy="801549"/>
            </a:xfrm>
          </p:grpSpPr>
          <p:sp>
            <p:nvSpPr>
              <p:cNvPr id="3" name="Ορθογώνιο 2"/>
              <p:cNvSpPr/>
              <p:nvPr/>
            </p:nvSpPr>
            <p:spPr bwMode="auto">
              <a:xfrm>
                <a:off x="2808388" y="1501079"/>
                <a:ext cx="2016000" cy="360000"/>
              </a:xfrm>
              <a:prstGeom prst="rect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1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9" name="Ευθύγραμμο βέλος σύνδεσης 8"/>
              <p:cNvCxnSpPr/>
              <p:nvPr/>
            </p:nvCxnSpPr>
            <p:spPr bwMode="auto">
              <a:xfrm flipH="1" flipV="1">
                <a:off x="3805030" y="1059530"/>
                <a:ext cx="0" cy="432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  <p:grpSp>
          <p:nvGrpSpPr>
            <p:cNvPr id="13" name="Ομάδα 12"/>
            <p:cNvGrpSpPr/>
            <p:nvPr/>
          </p:nvGrpSpPr>
          <p:grpSpPr>
            <a:xfrm>
              <a:off x="4526679" y="932639"/>
              <a:ext cx="3152202" cy="2370590"/>
              <a:chOff x="4526679" y="932639"/>
              <a:chExt cx="3152202" cy="2370590"/>
            </a:xfrm>
          </p:grpSpPr>
          <p:grpSp>
            <p:nvGrpSpPr>
              <p:cNvPr id="26" name="Ομάδα 25"/>
              <p:cNvGrpSpPr/>
              <p:nvPr/>
            </p:nvGrpSpPr>
            <p:grpSpPr>
              <a:xfrm>
                <a:off x="4736208" y="932639"/>
                <a:ext cx="2942673" cy="2370590"/>
                <a:chOff x="2673305" y="-228954"/>
                <a:chExt cx="2942673" cy="2370590"/>
              </a:xfrm>
            </p:grpSpPr>
            <p:sp>
              <p:nvSpPr>
                <p:cNvPr id="27" name="Ορθογώνιο 26"/>
                <p:cNvSpPr/>
                <p:nvPr/>
              </p:nvSpPr>
              <p:spPr bwMode="auto">
                <a:xfrm>
                  <a:off x="2673305" y="1781636"/>
                  <a:ext cx="2942673" cy="360000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285750" marR="0" indent="-28575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1" u="none" strike="noStrike" cap="none" normalizeH="0" baseline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</a:endParaRPr>
                </a:p>
              </p:txBody>
            </p:sp>
            <p:cxnSp>
              <p:nvCxnSpPr>
                <p:cNvPr id="28" name="Ευθύγραμμο βέλος σύνδεσης 27"/>
                <p:cNvCxnSpPr/>
                <p:nvPr/>
              </p:nvCxnSpPr>
              <p:spPr bwMode="auto">
                <a:xfrm flipH="1" flipV="1">
                  <a:off x="4147928" y="-228954"/>
                  <a:ext cx="0" cy="201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</p:grpSp>
          <p:cxnSp>
            <p:nvCxnSpPr>
              <p:cNvPr id="29" name="Ευθύγραμμο βέλος σύνδεσης 28"/>
              <p:cNvCxnSpPr/>
              <p:nvPr/>
            </p:nvCxnSpPr>
            <p:spPr bwMode="auto">
              <a:xfrm rot="16200000" flipH="1" flipV="1">
                <a:off x="5372679" y="101838"/>
                <a:ext cx="0" cy="1692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</p:grpSp>
      <p:grpSp>
        <p:nvGrpSpPr>
          <p:cNvPr id="4" name="Ομάδα 3"/>
          <p:cNvGrpSpPr/>
          <p:nvPr/>
        </p:nvGrpSpPr>
        <p:grpSpPr>
          <a:xfrm>
            <a:off x="511592" y="4469104"/>
            <a:ext cx="7056523" cy="900000"/>
            <a:chOff x="511592" y="4219721"/>
            <a:chExt cx="7056523" cy="62057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3425667" y="4219721"/>
                  <a:ext cx="3977884" cy="3859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6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n-US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  <m:r>
                              <a:rPr lang="en-US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func>
                          <m:funcPr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6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</m:e>
                            </m:d>
                          </m:e>
                        </m:func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16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1600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l-G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1600" b="1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el-GR" sz="1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l-GR" sz="1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el-GR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5667" y="4219721"/>
                  <a:ext cx="3977884" cy="38597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" name="Ομάδα 14"/>
            <p:cNvGrpSpPr/>
            <p:nvPr/>
          </p:nvGrpSpPr>
          <p:grpSpPr>
            <a:xfrm>
              <a:off x="511592" y="4228296"/>
              <a:ext cx="7056523" cy="612000"/>
              <a:chOff x="511592" y="4228296"/>
              <a:chExt cx="7056523" cy="612000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511592" y="4295668"/>
                <a:ext cx="3024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1600" i="0" dirty="0">
                    <a:solidFill>
                      <a:srgbClr val="FFFF00"/>
                    </a:solidFill>
                  </a:rPr>
                  <a:t>Τριγωνομετρική Ταυτότητα:</a:t>
                </a:r>
              </a:p>
            </p:txBody>
          </p:sp>
          <p:sp>
            <p:nvSpPr>
              <p:cNvPr id="14" name="Ορθογώνιο 13"/>
              <p:cNvSpPr/>
              <p:nvPr/>
            </p:nvSpPr>
            <p:spPr bwMode="auto">
              <a:xfrm>
                <a:off x="872115" y="4228296"/>
                <a:ext cx="6696000" cy="612000"/>
              </a:xfrm>
              <a:prstGeom prst="rect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1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6" name="Ομάδα 15"/>
          <p:cNvGrpSpPr/>
          <p:nvPr/>
        </p:nvGrpSpPr>
        <p:grpSpPr>
          <a:xfrm>
            <a:off x="508431" y="5682752"/>
            <a:ext cx="4485503" cy="708720"/>
            <a:chOff x="508431" y="5682752"/>
            <a:chExt cx="4485503" cy="7087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508431" y="5829765"/>
                  <a:ext cx="20633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431" y="5829765"/>
                  <a:ext cx="2063385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2379821" y="5682752"/>
                  <a:ext cx="2614113" cy="7087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func>
                                  <m:funcPr>
                                    <m:ctrlP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18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𝐬𝐢𝐧</m:t>
                                    </m:r>
                                  </m:fName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𝝋</m:t>
                                    </m:r>
                                  </m:e>
                                </m:func>
                              </m:num>
                              <m:den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func>
                                  <m:funcPr>
                                    <m:ctrlP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18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𝐬𝐢𝐧</m:t>
                                    </m:r>
                                  </m:fName>
                                  <m:e>
                                    <m:r>
                                      <a:rPr lang="el-GR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(2</m:t>
                                    </m:r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𝝋</m:t>
                                    </m:r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func>
                              </m:num>
                              <m:den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9821" y="5682752"/>
                  <a:ext cx="2614113" cy="7087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675150" y="5624354"/>
                <a:ext cx="1941429" cy="83054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50" y="5624354"/>
                <a:ext cx="1941429" cy="83054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350039" y="5047295"/>
                <a:ext cx="337432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1600" b="1" i="0" dirty="0"/>
                  <a:t>Όπου  </a:t>
                </a:r>
                <a14:m>
                  <m:oMath xmlns:m="http://schemas.openxmlformats.org/officeDocument/2006/math"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𝛂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𝛚</m:t>
                    </m:r>
                    <m:r>
                      <a:rPr lang="en-US" sz="1600" b="1" i="0" smtClean="0">
                        <a:latin typeface="Cambria Math" panose="02040503050406030204" pitchFamily="18" charset="0"/>
                      </a:rPr>
                      <m:t>𝐭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𝛋𝛂𝛊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𝛂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𝛗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𝛚</m:t>
                    </m:r>
                    <m:r>
                      <a:rPr lang="en-US" sz="1600" b="1" i="0" smtClean="0">
                        <a:latin typeface="Cambria Math" panose="02040503050406030204" pitchFamily="18" charset="0"/>
                      </a:rPr>
                      <m:t>𝐭</m:t>
                    </m:r>
                    <m:r>
                      <a:rPr lang="en-US" sz="16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𝛗</m:t>
                    </m:r>
                  </m:oMath>
                </a14:m>
                <a:endParaRPr lang="el-GR" sz="1600" i="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039" y="5047295"/>
                <a:ext cx="3374322" cy="246221"/>
              </a:xfrm>
              <a:prstGeom prst="rect">
                <a:avLst/>
              </a:prstGeom>
              <a:blipFill>
                <a:blip r:embed="rId12"/>
                <a:stretch>
                  <a:fillRect l="-3797" t="-27500" b="-5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5" grpId="0"/>
      <p:bldP spid="6" grpId="0"/>
      <p:bldP spid="20" grpId="0"/>
      <p:bldP spid="21" grpId="0"/>
      <p:bldP spid="22" grpId="0"/>
      <p:bldP spid="24" grpId="0"/>
      <p:bldP spid="25" grpId="0"/>
      <p:bldP spid="36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14350" y="-2025"/>
            <a:ext cx="81397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ΜΕΣΗ ΙΣΧΥΣ ΤΗΣ ΕΞΑΝΑΓΚΑΣΜΕΝΗΣ ΤΑΛΑΝΤΩΣΗΣ</a:t>
            </a:r>
          </a:p>
        </p:txBody>
      </p:sp>
      <p:grpSp>
        <p:nvGrpSpPr>
          <p:cNvPr id="11" name="Ομάδα 10"/>
          <p:cNvGrpSpPr/>
          <p:nvPr/>
        </p:nvGrpSpPr>
        <p:grpSpPr>
          <a:xfrm>
            <a:off x="518820" y="1509987"/>
            <a:ext cx="5978613" cy="840166"/>
            <a:chOff x="518820" y="1748980"/>
            <a:chExt cx="5978613" cy="840166"/>
          </a:xfrm>
        </p:grpSpPr>
        <p:sp>
          <p:nvSpPr>
            <p:cNvPr id="16" name="TextBox 15"/>
            <p:cNvSpPr txBox="1"/>
            <p:nvPr/>
          </p:nvSpPr>
          <p:spPr>
            <a:xfrm>
              <a:off x="518820" y="1974542"/>
              <a:ext cx="3959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>
                  <a:solidFill>
                    <a:srgbClr val="FFFF00"/>
                  </a:solidFill>
                </a:rPr>
                <a:t>Μέση Ισχύς σε χρόνο μιας περιόδου </a:t>
              </a:r>
              <a:r>
                <a:rPr lang="el-GR" sz="1800" dirty="0">
                  <a:solidFill>
                    <a:schemeClr val="tx1"/>
                  </a:solidFill>
                </a:rPr>
                <a:t>Τ</a:t>
              </a:r>
              <a:r>
                <a:rPr lang="el-GR" sz="1800" i="0" dirty="0">
                  <a:solidFill>
                    <a:srgbClr val="FFFF00"/>
                  </a:solidFill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511120" y="1748980"/>
                  <a:ext cx="1986313" cy="8401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l-GR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nary>
                          <m:naryPr>
                            <m:limLoc m:val="undOvr"/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p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nary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1120" y="1748980"/>
                  <a:ext cx="1986313" cy="84016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0524" y="2501613"/>
                <a:ext cx="5266891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24" y="2501613"/>
                <a:ext cx="5266891" cy="8401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83305" y="3511236"/>
                <a:ext cx="5273303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  <m:r>
                            <m:rPr>
                              <m:nor/>
                            </m:rPr>
                            <a:rPr lang="el-GR" sz="1800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05" y="3511236"/>
                <a:ext cx="5273303" cy="840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83304" y="4579331"/>
                <a:ext cx="5841086" cy="8803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limLoc m:val="undOvr"/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4"/>
                                    </m:rP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sup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l-GR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func>
                                            <m:funcPr>
                                              <m:ctrlPr>
                                                <a:rPr lang="en-US" sz="18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a:rPr lang="en-US" sz="1800" i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𝐬𝐢𝐧</m:t>
                                              </m:r>
                                            </m:fName>
                                            <m:e>
                                              <m:r>
                                                <a:rPr lang="el-GR" sz="1800" b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(2</m:t>
                                              </m:r>
                                              <m:r>
                                                <a:rPr lang="el-GR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  <m:r>
                                                <a:rPr lang="en-US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𝒕</m:t>
                                              </m:r>
                                              <m:r>
                                                <a:rPr lang="en-US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l-GR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𝝋</m:t>
                                              </m:r>
                                              <m:r>
                                                <a:rPr lang="el-GR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</m:func>
                                        </m:num>
                                        <m:den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𝒅𝒕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1800" dirty="0">
                                      <a:solidFill>
                                        <a:schemeClr val="tx1"/>
                                      </a:solidFill>
                                    </a:rPr>
                                    <m:t> </m:t>
                                  </m:r>
                                </m:e>
                              </m:nary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04" y="4579331"/>
                <a:ext cx="5841086" cy="8803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451086" y="683285"/>
            <a:ext cx="5798974" cy="708720"/>
            <a:chOff x="451086" y="1057361"/>
            <a:chExt cx="5798974" cy="708720"/>
          </a:xfrm>
        </p:grpSpPr>
        <p:sp>
          <p:nvSpPr>
            <p:cNvPr id="30" name="TextBox 29"/>
            <p:cNvSpPr txBox="1"/>
            <p:nvPr/>
          </p:nvSpPr>
          <p:spPr>
            <a:xfrm>
              <a:off x="451086" y="1206891"/>
              <a:ext cx="1471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>
                  <a:solidFill>
                    <a:srgbClr val="FFFF00"/>
                  </a:solidFill>
                </a:rPr>
                <a:t>Αποδείξαμε:</a:t>
              </a:r>
            </a:p>
          </p:txBody>
        </p:sp>
        <p:grpSp>
          <p:nvGrpSpPr>
            <p:cNvPr id="8" name="Ομάδα 7"/>
            <p:cNvGrpSpPr/>
            <p:nvPr/>
          </p:nvGrpSpPr>
          <p:grpSpPr>
            <a:xfrm>
              <a:off x="1816512" y="1057361"/>
              <a:ext cx="4433548" cy="708720"/>
              <a:chOff x="2160584" y="1109347"/>
              <a:chExt cx="4433548" cy="70872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Ορθογώνιο 31"/>
                  <p:cNvSpPr/>
                  <p:nvPr/>
                </p:nvSpPr>
                <p:spPr>
                  <a:xfrm>
                    <a:off x="2160584" y="1266751"/>
                    <a:ext cx="206338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oMath>
                      </m:oMathPara>
                    </a14:m>
                    <a:endParaRPr lang="el-GR" sz="1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Ορθογώνιο 3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0584" y="1266751"/>
                    <a:ext cx="2063385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63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Ορθογώνιο 32"/>
                  <p:cNvSpPr/>
                  <p:nvPr/>
                </p:nvSpPr>
                <p:spPr>
                  <a:xfrm>
                    <a:off x="3980019" y="1109347"/>
                    <a:ext cx="2614113" cy="7087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["/>
                              <m:endChr m:val="]"/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b="1" i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b="1" i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oMath>
                      </m:oMathPara>
                    </a14:m>
                    <a:endParaRPr lang="el-GR" sz="1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Ορθογώνιο 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80019" y="1109347"/>
                    <a:ext cx="2614113" cy="70872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530190" y="5547390"/>
                <a:ext cx="2920158" cy="880369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190" y="5547390"/>
                <a:ext cx="2920158" cy="88036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706318" y="5624255"/>
                <a:ext cx="1941429" cy="83054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318" y="5624255"/>
                <a:ext cx="1941429" cy="83054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Ομάδα 11"/>
          <p:cNvGrpSpPr/>
          <p:nvPr/>
        </p:nvGrpSpPr>
        <p:grpSpPr>
          <a:xfrm>
            <a:off x="3503847" y="3972883"/>
            <a:ext cx="5035930" cy="1263310"/>
            <a:chOff x="3503847" y="3972883"/>
            <a:chExt cx="5035930" cy="1263310"/>
          </a:xfrm>
        </p:grpSpPr>
        <p:cxnSp>
          <p:nvCxnSpPr>
            <p:cNvPr id="6" name="Ευθεία γραμμή σύνδεσης 5"/>
            <p:cNvCxnSpPr/>
            <p:nvPr/>
          </p:nvCxnSpPr>
          <p:spPr bwMode="auto">
            <a:xfrm flipV="1">
              <a:off x="3503847" y="4349767"/>
              <a:ext cx="2611396" cy="886426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6089072" y="3972883"/>
              <a:ext cx="245070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i="0" dirty="0"/>
                <a:t>Η μέση τιμή μιας περιόδου </a:t>
              </a:r>
              <a:r>
                <a:rPr lang="el-GR" sz="1400" i="0" dirty="0" err="1"/>
                <a:t>ημιτονικής</a:t>
              </a:r>
              <a:r>
                <a:rPr lang="el-GR" sz="1400" i="0" dirty="0"/>
                <a:t> συνάρτησης είναι ίση με μηδέν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26" grpId="0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14350" y="29148"/>
            <a:ext cx="81724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ΜΕΣΗ ΙΣΧΥΣ ΤΗΣ ΕΞΑΝΑΓΚΑΣΜΕΝΗΣ ΤΑΛΑΝΤΩΣΗΣ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9994" y="852314"/>
            <a:ext cx="1445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i="0" dirty="0">
                <a:solidFill>
                  <a:srgbClr val="FFFF00"/>
                </a:solidFill>
              </a:rPr>
              <a:t>Αποδείξαμε: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992886" y="579867"/>
                <a:ext cx="3389839" cy="880369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</m:e>
                      </m:d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2886" y="579867"/>
                <a:ext cx="3389839" cy="8803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364993" y="2869179"/>
                <a:ext cx="1555169" cy="66640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993" y="2869179"/>
                <a:ext cx="1555169" cy="6664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495869" y="596645"/>
                <a:ext cx="2996141" cy="840166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f>
                        <m:f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</m:num>
                        <m:den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5869" y="596645"/>
                <a:ext cx="2996141" cy="840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66689" y="1739514"/>
                <a:ext cx="2770759" cy="535724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f>
                        <m:f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</m:num>
                        <m:den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89" y="1739514"/>
                <a:ext cx="2770759" cy="5357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Ομάδα 36"/>
          <p:cNvGrpSpPr/>
          <p:nvPr/>
        </p:nvGrpSpPr>
        <p:grpSpPr>
          <a:xfrm>
            <a:off x="1454718" y="1951889"/>
            <a:ext cx="1495096" cy="287355"/>
            <a:chOff x="4062845" y="3759923"/>
            <a:chExt cx="1495096" cy="287355"/>
          </a:xfrm>
        </p:grpSpPr>
        <p:cxnSp>
          <p:nvCxnSpPr>
            <p:cNvPr id="33" name="Ευθεία γραμμή σύνδεσης 32"/>
            <p:cNvCxnSpPr/>
            <p:nvPr/>
          </p:nvCxnSpPr>
          <p:spPr bwMode="auto">
            <a:xfrm flipV="1">
              <a:off x="4062845" y="3935173"/>
              <a:ext cx="280041" cy="112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Ευθεία γραμμή σύνδεσης 35"/>
            <p:cNvCxnSpPr/>
            <p:nvPr/>
          </p:nvCxnSpPr>
          <p:spPr bwMode="auto">
            <a:xfrm flipV="1">
              <a:off x="5277900" y="3759923"/>
              <a:ext cx="280041" cy="112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337448" y="1725955"/>
                <a:ext cx="3191579" cy="518604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448" y="1725955"/>
                <a:ext cx="3191579" cy="5186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620272" y="2964176"/>
                <a:ext cx="976806" cy="587469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  </m:t>
                      </m:r>
                    </m:oMath>
                  </m:oMathPara>
                </a14:m>
                <a:endParaRPr lang="el-GR" sz="1400" b="1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𝝉</m:t>
                      </m:r>
                    </m:oMath>
                  </m:oMathPara>
                </a14:m>
                <a:endParaRPr lang="el-GR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272" y="2964176"/>
                <a:ext cx="976806" cy="587469"/>
              </a:xfrm>
              <a:prstGeom prst="rect">
                <a:avLst/>
              </a:prstGeom>
              <a:blipFill>
                <a:blip r:embed="rId7"/>
                <a:stretch>
                  <a:fillRect l="-1227" b="-1000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2890347" y="5393124"/>
                <a:ext cx="2864502" cy="1018227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347" y="5393124"/>
                <a:ext cx="2864502" cy="10182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Ομάδα 11"/>
          <p:cNvGrpSpPr/>
          <p:nvPr/>
        </p:nvGrpSpPr>
        <p:grpSpPr>
          <a:xfrm>
            <a:off x="451083" y="2483420"/>
            <a:ext cx="2741745" cy="1426673"/>
            <a:chOff x="451083" y="2712022"/>
            <a:chExt cx="2741745" cy="14266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815318" y="3040878"/>
                  <a:ext cx="2377510" cy="905697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d>
                          <m:dPr>
                            <m:ctrlPr>
                              <a:rPr lang="el-GR" sz="1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4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d>
                        <m:r>
                          <a:rPr lang="el-GR" sz="1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4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US" sz="14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b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bSup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l-GR" sz="14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p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14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4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4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𝝉</m:t>
                                        </m:r>
                                      </m:e>
                                      <m:sup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1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5318" y="3040878"/>
                  <a:ext cx="2377510" cy="90569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 rot="16200000">
              <a:off x="-92977" y="3256082"/>
              <a:ext cx="14266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Αποδείξαμε: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74571" y="4238213"/>
                <a:ext cx="4518801" cy="929678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600" b="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</m:func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571" y="4238213"/>
                <a:ext cx="4518801" cy="9296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Ομάδα 13"/>
          <p:cNvGrpSpPr/>
          <p:nvPr/>
        </p:nvGrpSpPr>
        <p:grpSpPr>
          <a:xfrm>
            <a:off x="1879381" y="2119734"/>
            <a:ext cx="4390136" cy="774110"/>
            <a:chOff x="1879381" y="2493810"/>
            <a:chExt cx="4390136" cy="774110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1879381" y="2493810"/>
              <a:ext cx="3241370" cy="697345"/>
              <a:chOff x="2004073" y="2493810"/>
              <a:chExt cx="3241370" cy="697345"/>
            </a:xfrm>
          </p:grpSpPr>
          <p:cxnSp>
            <p:nvCxnSpPr>
              <p:cNvPr id="5" name="Ευθεία γραμμή σύνδεσης 4"/>
              <p:cNvCxnSpPr/>
              <p:nvPr/>
            </p:nvCxnSpPr>
            <p:spPr bwMode="auto">
              <a:xfrm flipV="1">
                <a:off x="2004073" y="2795155"/>
                <a:ext cx="0" cy="39600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" name="Ευθεία γραμμή σύνδεσης 6"/>
              <p:cNvCxnSpPr/>
              <p:nvPr/>
            </p:nvCxnSpPr>
            <p:spPr bwMode="auto">
              <a:xfrm>
                <a:off x="2005443" y="2805545"/>
                <a:ext cx="3240000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" name="Ευθύγραμμο βέλος σύνδεσης 8"/>
              <p:cNvCxnSpPr/>
              <p:nvPr/>
            </p:nvCxnSpPr>
            <p:spPr bwMode="auto">
              <a:xfrm flipV="1">
                <a:off x="5237019" y="2493810"/>
                <a:ext cx="0" cy="324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grpSp>
          <p:nvGrpSpPr>
            <p:cNvPr id="30" name="Ομάδα 29"/>
            <p:cNvGrpSpPr/>
            <p:nvPr/>
          </p:nvGrpSpPr>
          <p:grpSpPr>
            <a:xfrm flipH="1">
              <a:off x="5765517" y="2503403"/>
              <a:ext cx="504000" cy="764517"/>
              <a:chOff x="4327825" y="2493810"/>
              <a:chExt cx="1297905" cy="764517"/>
            </a:xfrm>
          </p:grpSpPr>
          <p:cxnSp>
            <p:nvCxnSpPr>
              <p:cNvPr id="31" name="Ευθεία γραμμή σύνδεσης 30"/>
              <p:cNvCxnSpPr/>
              <p:nvPr/>
            </p:nvCxnSpPr>
            <p:spPr bwMode="auto">
              <a:xfrm flipH="1" flipV="1">
                <a:off x="4336048" y="2826327"/>
                <a:ext cx="0" cy="432000"/>
              </a:xfrm>
              <a:prstGeom prst="line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Ευθεία γραμμή σύνδεσης 33"/>
              <p:cNvCxnSpPr/>
              <p:nvPr/>
            </p:nvCxnSpPr>
            <p:spPr bwMode="auto">
              <a:xfrm>
                <a:off x="4327825" y="2836718"/>
                <a:ext cx="129790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Ευθύγραμμο βέλος σύνδεσης 34"/>
              <p:cNvCxnSpPr/>
              <p:nvPr/>
            </p:nvCxnSpPr>
            <p:spPr bwMode="auto">
              <a:xfrm flipV="1">
                <a:off x="5582031" y="2493810"/>
                <a:ext cx="0" cy="360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  <p:grpSp>
        <p:nvGrpSpPr>
          <p:cNvPr id="13" name="Ομάδα 12"/>
          <p:cNvGrpSpPr/>
          <p:nvPr/>
        </p:nvGrpSpPr>
        <p:grpSpPr>
          <a:xfrm>
            <a:off x="5080180" y="2885013"/>
            <a:ext cx="2422506" cy="949274"/>
            <a:chOff x="5080180" y="3113615"/>
            <a:chExt cx="2422506" cy="949274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5090686" y="3120938"/>
              <a:ext cx="2412000" cy="824520"/>
              <a:chOff x="2930110" y="2067979"/>
              <a:chExt cx="2412000" cy="82452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3368955" y="2412944"/>
                    <a:ext cx="1630510" cy="47955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unc>
                            <m:funcPr>
                              <m:ctrlPr>
                                <a:rPr lang="en-US" sz="1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4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  <m: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</m:func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unc>
                                    <m:funcPr>
                                      <m:ctrlPr>
                                        <a:rPr lang="en-US" sz="1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US" sz="14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400" b="0" i="0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tan</m:t>
                                          </m:r>
                                        </m:e>
                                        <m:sup>
                                          <m:r>
                                            <a:rPr lang="el-GR" sz="14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r>
                                        <a:rPr lang="el-GR" sz="1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e>
                              </m:rad>
                            </m:den>
                          </m:f>
                        </m:oMath>
                      </m:oMathPara>
                    </a14:m>
                    <a:endParaRPr lang="el-GR" sz="1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1" name="TextBox 4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68955" y="2412944"/>
                    <a:ext cx="1630510" cy="479555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l="-1866" t="-2532" r="-1866" b="-1012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2" name="TextBox 41"/>
              <p:cNvSpPr txBox="1"/>
              <p:nvPr/>
            </p:nvSpPr>
            <p:spPr>
              <a:xfrm>
                <a:off x="2930110" y="2067979"/>
                <a:ext cx="24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400" i="0" dirty="0">
                    <a:solidFill>
                      <a:srgbClr val="FFFF00"/>
                    </a:solidFill>
                  </a:rPr>
                  <a:t>Τριγωνομετρική Ταυτότητα:</a:t>
                </a:r>
              </a:p>
            </p:txBody>
          </p:sp>
        </p:grpSp>
        <p:sp>
          <p:nvSpPr>
            <p:cNvPr id="11" name="Ορθογώνιο 10"/>
            <p:cNvSpPr/>
            <p:nvPr/>
          </p:nvSpPr>
          <p:spPr bwMode="auto">
            <a:xfrm>
              <a:off x="5080180" y="3113615"/>
              <a:ext cx="2401268" cy="949274"/>
            </a:xfrm>
            <a:prstGeom prst="rect">
              <a:avLst/>
            </a:prstGeom>
            <a:noFill/>
            <a:ln w="190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6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cxnSp>
        <p:nvCxnSpPr>
          <p:cNvPr id="45" name="Ευθύγραμμο βέλος σύνδεσης 44"/>
          <p:cNvCxnSpPr/>
          <p:nvPr/>
        </p:nvCxnSpPr>
        <p:spPr bwMode="auto">
          <a:xfrm flipH="1">
            <a:off x="4134438" y="3519171"/>
            <a:ext cx="0" cy="8640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972590" y="3993472"/>
                <a:ext cx="4091313" cy="1393523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num>
                                <m:den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num>
                            <m:den>
                              <m:sSubSup>
                                <m:sSubSup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num>
                                    <m:den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den>
                                  </m:f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590" y="3993472"/>
                <a:ext cx="4091313" cy="139352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Ευθύγραμμο βέλος σύνδεσης 52"/>
          <p:cNvCxnSpPr/>
          <p:nvPr/>
        </p:nvCxnSpPr>
        <p:spPr bwMode="auto">
          <a:xfrm flipH="1">
            <a:off x="6608618" y="3561472"/>
            <a:ext cx="1491684" cy="101052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65627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/>
      <p:bldP spid="32" grpId="0"/>
      <p:bldP spid="38" grpId="0"/>
      <p:bldP spid="48" grpId="0" animBg="1"/>
      <p:bldP spid="49" grpId="0" animBg="1"/>
      <p:bldP spid="22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14350" y="-22807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ΚΑΜΠΥΛΗ ΣΥΝΤΟΝΙΣΜΟΥ</a:t>
            </a:r>
          </a:p>
        </p:txBody>
      </p:sp>
      <p:grpSp>
        <p:nvGrpSpPr>
          <p:cNvPr id="15" name="Ομάδα 14"/>
          <p:cNvGrpSpPr/>
          <p:nvPr/>
        </p:nvGrpSpPr>
        <p:grpSpPr>
          <a:xfrm>
            <a:off x="2466975" y="3248391"/>
            <a:ext cx="4152900" cy="3063292"/>
            <a:chOff x="2466975" y="3248391"/>
            <a:chExt cx="4152900" cy="3063292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2466975" y="3248391"/>
              <a:ext cx="4152900" cy="3063292"/>
              <a:chOff x="2466975" y="3248391"/>
              <a:chExt cx="4152900" cy="3063292"/>
            </a:xfrm>
          </p:grpSpPr>
          <p:graphicFrame>
            <p:nvGraphicFramePr>
              <p:cNvPr id="9230" name="Object 3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62596648"/>
                  </p:ext>
                </p:extLst>
              </p:nvPr>
            </p:nvGraphicFramePr>
            <p:xfrm>
              <a:off x="2466975" y="3248391"/>
              <a:ext cx="4004820" cy="30632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6" name="Γράφημα" r:id="rId3" imgW="5886831" imgH="4562793" progId="Excel.Chart.8">
                      <p:embed/>
                    </p:oleObj>
                  </mc:Choice>
                  <mc:Fallback>
                    <p:oleObj name="Γράφημα" r:id="rId3" imgW="5886831" imgH="4562793" progId="Excel.Chart.8">
                      <p:embed/>
                      <p:pic>
                        <p:nvPicPr>
                          <p:cNvPr id="0" name="Object 3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66975" y="3248391"/>
                            <a:ext cx="4004820" cy="30632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32" name="Text Box 19"/>
              <p:cNvSpPr txBox="1">
                <a:spLocks noChangeArrowheads="1"/>
              </p:cNvSpPr>
              <p:nvPr/>
            </p:nvSpPr>
            <p:spPr bwMode="auto">
              <a:xfrm>
                <a:off x="6410233" y="5873333"/>
                <a:ext cx="209642" cy="266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dirty="0"/>
                  <a:t>ω</a:t>
                </a:r>
              </a:p>
            </p:txBody>
          </p:sp>
          <p:sp>
            <p:nvSpPr>
              <p:cNvPr id="9235" name="Text Box 40"/>
              <p:cNvSpPr txBox="1">
                <a:spLocks noChangeArrowheads="1"/>
              </p:cNvSpPr>
              <p:nvPr/>
            </p:nvSpPr>
            <p:spPr bwMode="auto">
              <a:xfrm>
                <a:off x="5172350" y="3470144"/>
                <a:ext cx="1128071" cy="3661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dirty="0"/>
                  <a:t>ω</a:t>
                </a:r>
                <a:r>
                  <a:rPr lang="el-GR" altLang="el-GR" sz="1800" baseline="-25000" dirty="0"/>
                  <a:t>0</a:t>
                </a:r>
                <a:r>
                  <a:rPr lang="el-GR" altLang="el-GR" sz="1800" dirty="0"/>
                  <a:t>=500</a:t>
                </a:r>
                <a:r>
                  <a:rPr lang="en-US" altLang="el-GR" sz="1800" dirty="0"/>
                  <a:t> s</a:t>
                </a:r>
                <a:r>
                  <a:rPr lang="en-US" altLang="el-GR" sz="1800" baseline="30000" dirty="0"/>
                  <a:t>-1</a:t>
                </a:r>
                <a:endParaRPr lang="el-GR" altLang="el-GR" sz="1800" dirty="0"/>
              </a:p>
            </p:txBody>
          </p:sp>
        </p:grpSp>
        <p:sp>
          <p:nvSpPr>
            <p:cNvPr id="9229" name="Text Box 41"/>
            <p:cNvSpPr txBox="1">
              <a:spLocks noChangeArrowheads="1"/>
            </p:cNvSpPr>
            <p:nvPr/>
          </p:nvSpPr>
          <p:spPr bwMode="auto">
            <a:xfrm>
              <a:off x="5232247" y="3862081"/>
              <a:ext cx="1128071" cy="367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800" dirty="0"/>
                <a:t>(1/</a:t>
              </a:r>
              <a:r>
                <a:rPr lang="el-GR" altLang="el-GR" sz="1800" dirty="0"/>
                <a:t>τ)=50</a:t>
              </a:r>
              <a:r>
                <a:rPr lang="en-US" altLang="el-GR" sz="1800" dirty="0"/>
                <a:t> s</a:t>
              </a:r>
              <a:r>
                <a:rPr lang="en-US" altLang="el-GR" sz="1800" baseline="30000" dirty="0"/>
                <a:t>-1</a:t>
              </a:r>
              <a:endParaRPr lang="el-GR" altLang="el-GR" sz="1800" dirty="0"/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653906" y="1052283"/>
            <a:ext cx="4634570" cy="1151341"/>
            <a:chOff x="653906" y="1031501"/>
            <a:chExt cx="4634570" cy="1151341"/>
          </a:xfrm>
        </p:grpSpPr>
        <p:sp>
          <p:nvSpPr>
            <p:cNvPr id="9220" name="Text Box 10"/>
            <p:cNvSpPr txBox="1">
              <a:spLocks noChangeArrowheads="1"/>
            </p:cNvSpPr>
            <p:nvPr/>
          </p:nvSpPr>
          <p:spPr bwMode="auto">
            <a:xfrm>
              <a:off x="653906" y="1405167"/>
              <a:ext cx="13307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Μέση Ισχύς: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2013670" y="1031501"/>
                  <a:ext cx="3274806" cy="1151341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  <m:r>
                          <a:rPr lang="el-GR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3670" y="1031501"/>
                  <a:ext cx="3274806" cy="115134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569768" y="2507672"/>
            <a:ext cx="4141416" cy="369332"/>
            <a:chOff x="632114" y="2434935"/>
            <a:chExt cx="4141416" cy="369332"/>
          </a:xfrm>
        </p:grpSpPr>
        <p:sp>
          <p:nvSpPr>
            <p:cNvPr id="897078" name="Text Box 54"/>
            <p:cNvSpPr txBox="1">
              <a:spLocks noChangeArrowheads="1"/>
            </p:cNvSpPr>
            <p:nvPr/>
          </p:nvSpPr>
          <p:spPr bwMode="auto">
            <a:xfrm>
              <a:off x="632114" y="2434935"/>
              <a:ext cx="300470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Μέγιστο Μέσης Ισχύος όταν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3491191" y="2454573"/>
                  <a:ext cx="128233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1191" y="2454573"/>
                  <a:ext cx="1282339" cy="307777"/>
                </a:xfrm>
                <a:prstGeom prst="rect">
                  <a:avLst/>
                </a:prstGeom>
                <a:blipFill>
                  <a:blip r:embed="rId6"/>
                  <a:stretch>
                    <a:fillRect l="-2370" r="-2370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66038" y="2361924"/>
                <a:ext cx="1138067" cy="5713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l-GR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</m:acc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6038" y="2361924"/>
                <a:ext cx="1138067" cy="5713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1419372" y="4417814"/>
            <a:ext cx="3592366" cy="507383"/>
            <a:chOff x="1419372" y="4417814"/>
            <a:chExt cx="3592366" cy="507383"/>
          </a:xfrm>
        </p:grpSpPr>
        <p:sp>
          <p:nvSpPr>
            <p:cNvPr id="897080" name="Line 56"/>
            <p:cNvSpPr>
              <a:spLocks noChangeShapeType="1"/>
            </p:cNvSpPr>
            <p:nvPr/>
          </p:nvSpPr>
          <p:spPr bwMode="auto">
            <a:xfrm>
              <a:off x="2825750" y="4725988"/>
              <a:ext cx="21859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1419372" y="4417814"/>
                  <a:ext cx="1013804" cy="50738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9372" y="4417814"/>
                  <a:ext cx="1013804" cy="50738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4021282" y="4725988"/>
            <a:ext cx="252145" cy="1626193"/>
            <a:chOff x="4021282" y="4725988"/>
            <a:chExt cx="252145" cy="1626193"/>
          </a:xfrm>
        </p:grpSpPr>
        <p:sp>
          <p:nvSpPr>
            <p:cNvPr id="897081" name="Line 57"/>
            <p:cNvSpPr>
              <a:spLocks noChangeShapeType="1"/>
            </p:cNvSpPr>
            <p:nvPr/>
          </p:nvSpPr>
          <p:spPr bwMode="auto">
            <a:xfrm>
              <a:off x="4132263" y="4725988"/>
              <a:ext cx="0" cy="12588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0" name="Text Box 24"/>
            <p:cNvSpPr txBox="1">
              <a:spLocks noChangeArrowheads="1"/>
            </p:cNvSpPr>
            <p:nvPr/>
          </p:nvSpPr>
          <p:spPr bwMode="auto">
            <a:xfrm>
              <a:off x="4021282" y="6084149"/>
              <a:ext cx="252145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/>
                <a:t>ω</a:t>
              </a:r>
              <a:r>
                <a:rPr lang="en-US" altLang="el-GR" sz="1600" i="0" baseline="-25000" dirty="0"/>
                <a:t>1</a:t>
              </a:r>
              <a:endParaRPr lang="el-GR" altLang="el-GR" sz="1600" i="0" dirty="0"/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4885665" y="4735513"/>
            <a:ext cx="252145" cy="1599563"/>
            <a:chOff x="4885665" y="4735513"/>
            <a:chExt cx="252145" cy="1599563"/>
          </a:xfrm>
        </p:grpSpPr>
        <p:sp>
          <p:nvSpPr>
            <p:cNvPr id="897082" name="Line 58"/>
            <p:cNvSpPr>
              <a:spLocks noChangeShapeType="1"/>
            </p:cNvSpPr>
            <p:nvPr/>
          </p:nvSpPr>
          <p:spPr bwMode="auto">
            <a:xfrm>
              <a:off x="4997450" y="4735513"/>
              <a:ext cx="0" cy="12588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1" name="Text Box 24"/>
            <p:cNvSpPr txBox="1">
              <a:spLocks noChangeArrowheads="1"/>
            </p:cNvSpPr>
            <p:nvPr/>
          </p:nvSpPr>
          <p:spPr bwMode="auto">
            <a:xfrm>
              <a:off x="4885665" y="6067044"/>
              <a:ext cx="252145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/>
                <a:t>ω</a:t>
              </a:r>
              <a:r>
                <a:rPr lang="en-US" altLang="el-GR" sz="1600" i="0" baseline="-25000" dirty="0"/>
                <a:t>2</a:t>
              </a:r>
              <a:endParaRPr lang="el-GR" altLang="el-GR" sz="1600" i="0" dirty="0"/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1450759" y="3143575"/>
            <a:ext cx="3282342" cy="3212341"/>
            <a:chOff x="1450759" y="3143575"/>
            <a:chExt cx="3282342" cy="3212341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1450759" y="3143575"/>
              <a:ext cx="3092666" cy="507383"/>
              <a:chOff x="1450759" y="3143575"/>
              <a:chExt cx="3092666" cy="507383"/>
            </a:xfrm>
          </p:grpSpPr>
          <p:cxnSp>
            <p:nvCxnSpPr>
              <p:cNvPr id="9" name="Ευθεία γραμμή σύνδεσης 8"/>
              <p:cNvCxnSpPr/>
              <p:nvPr/>
            </p:nvCxnSpPr>
            <p:spPr bwMode="auto">
              <a:xfrm flipH="1">
                <a:off x="2825750" y="3449593"/>
                <a:ext cx="1717675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2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450759" y="3143575"/>
                    <a:ext cx="1013804" cy="50738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l-GR" sz="16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</m:sub>
                          </m:sSub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0759" y="3143575"/>
                    <a:ext cx="1013804" cy="507383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3" name="Ομάδα 12"/>
            <p:cNvGrpSpPr/>
            <p:nvPr/>
          </p:nvGrpSpPr>
          <p:grpSpPr>
            <a:xfrm>
              <a:off x="4463562" y="3439202"/>
              <a:ext cx="269539" cy="2916714"/>
              <a:chOff x="4463562" y="3439202"/>
              <a:chExt cx="269539" cy="2916714"/>
            </a:xfrm>
          </p:grpSpPr>
          <p:sp>
            <p:nvSpPr>
              <p:cNvPr id="9231" name="Text Box 24"/>
              <p:cNvSpPr txBox="1">
                <a:spLocks noChangeArrowheads="1"/>
              </p:cNvSpPr>
              <p:nvPr/>
            </p:nvSpPr>
            <p:spPr bwMode="auto">
              <a:xfrm>
                <a:off x="4463562" y="6089468"/>
                <a:ext cx="269539" cy="266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/>
                  <a:t>ω</a:t>
                </a:r>
                <a:r>
                  <a:rPr lang="el-GR" altLang="el-GR" sz="1600" i="0" baseline="-25000" dirty="0"/>
                  <a:t>0</a:t>
                </a:r>
                <a:endParaRPr lang="el-GR" altLang="el-GR" sz="1600" i="0" dirty="0"/>
              </a:p>
            </p:txBody>
          </p:sp>
          <p:sp>
            <p:nvSpPr>
              <p:cNvPr id="9234" name="Line 32"/>
              <p:cNvSpPr>
                <a:spLocks noChangeShapeType="1"/>
              </p:cNvSpPr>
              <p:nvPr/>
            </p:nvSpPr>
            <p:spPr bwMode="auto">
              <a:xfrm>
                <a:off x="4543425" y="3439202"/>
                <a:ext cx="0" cy="255790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6173156" y="2506528"/>
            <a:ext cx="281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i="0" dirty="0"/>
              <a:t>(θα αποδειχθεί σε άσκηση)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14350" y="18757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ΣΥΝΤΕΛΕΣΤΗΣ ΠΟΙΟΤΗΤΑ ΣΥΝΤΟΝΙΣΜΟΥ</a:t>
            </a:r>
            <a:r>
              <a:rPr lang="en-US" altLang="el-GR" i="0" dirty="0">
                <a:cs typeface="Times New Roman" panose="02020603050405020304" pitchFamily="18" charset="0"/>
              </a:rPr>
              <a:t> Q</a:t>
            </a:r>
            <a:endParaRPr lang="el-GR" altLang="el-GR" i="0" dirty="0">
              <a:cs typeface="Times New Roman" panose="02020603050405020304" pitchFamily="18" charset="0"/>
            </a:endParaRPr>
          </a:p>
        </p:txBody>
      </p:sp>
      <p:sp>
        <p:nvSpPr>
          <p:cNvPr id="898094" name="Text Box 46"/>
          <p:cNvSpPr txBox="1">
            <a:spLocks noChangeArrowheads="1"/>
          </p:cNvSpPr>
          <p:nvPr/>
        </p:nvSpPr>
        <p:spPr bwMode="auto">
          <a:xfrm>
            <a:off x="476250" y="3043238"/>
            <a:ext cx="46743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/>
              <a:t>Ο συντελεστής Ποιότητας Συντονισμού </a:t>
            </a:r>
            <a:r>
              <a:rPr lang="en-US" altLang="el-GR" sz="2000" i="0" dirty="0"/>
              <a:t>Q</a:t>
            </a:r>
            <a:r>
              <a:rPr lang="el-GR" altLang="el-GR" sz="2000" i="0" dirty="0"/>
              <a:t>:</a:t>
            </a:r>
          </a:p>
        </p:txBody>
      </p:sp>
      <p:sp>
        <p:nvSpPr>
          <p:cNvPr id="898095" name="Text Box 47"/>
          <p:cNvSpPr txBox="1">
            <a:spLocks noChangeArrowheads="1"/>
          </p:cNvSpPr>
          <p:nvPr/>
        </p:nvSpPr>
        <p:spPr bwMode="auto">
          <a:xfrm>
            <a:off x="495300" y="3565525"/>
            <a:ext cx="80343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/>
              <a:t>1. </a:t>
            </a:r>
            <a:r>
              <a:rPr lang="el-GR" altLang="el-GR" sz="2000" i="0" dirty="0" err="1"/>
              <a:t>Ποσοτικοποιεί</a:t>
            </a:r>
            <a:r>
              <a:rPr lang="el-GR" altLang="el-GR" sz="2000" i="0" dirty="0"/>
              <a:t> με ένα θετικό αριθμό την απόκριση ενός ταλαντωτή στους εξωτερικούς διεγέρτες.</a:t>
            </a:r>
          </a:p>
        </p:txBody>
      </p:sp>
      <p:sp>
        <p:nvSpPr>
          <p:cNvPr id="898096" name="Text Box 48"/>
          <p:cNvSpPr txBox="1">
            <a:spLocks noChangeArrowheads="1"/>
          </p:cNvSpPr>
          <p:nvPr/>
        </p:nvSpPr>
        <p:spPr bwMode="auto">
          <a:xfrm>
            <a:off x="523875" y="4356100"/>
            <a:ext cx="80343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/>
              <a:t>2. Προσδιορίζει την περιοχή συχνοτήτων (ω</a:t>
            </a:r>
            <a:r>
              <a:rPr lang="el-GR" altLang="el-GR" sz="2000" i="0" baseline="-25000"/>
              <a:t>1</a:t>
            </a:r>
            <a:r>
              <a:rPr lang="el-GR" altLang="el-GR" sz="2000" i="0"/>
              <a:t>, ω</a:t>
            </a:r>
            <a:r>
              <a:rPr lang="el-GR" altLang="el-GR" sz="2000" i="0" baseline="-25000"/>
              <a:t>2</a:t>
            </a:r>
            <a:r>
              <a:rPr lang="el-GR" altLang="el-GR" sz="2000" i="0"/>
              <a:t>), γύρω από τη συχνότητα συντονισμού</a:t>
            </a:r>
            <a:r>
              <a:rPr lang="en-US" altLang="el-GR" sz="2000" i="0"/>
              <a:t> </a:t>
            </a:r>
            <a:r>
              <a:rPr lang="el-GR" altLang="el-GR" sz="2000" i="0"/>
              <a:t>ω</a:t>
            </a:r>
            <a:r>
              <a:rPr lang="el-GR" altLang="el-GR" sz="2000" i="0" baseline="-25000"/>
              <a:t>0 </a:t>
            </a:r>
            <a:r>
              <a:rPr lang="el-GR" altLang="el-GR" sz="2000" i="0"/>
              <a:t>, όπου ο ταλαντωτής αποκρίνεται ικανοποιητικά στον εξωτερικό διεγέρτη.</a:t>
            </a:r>
          </a:p>
        </p:txBody>
      </p:sp>
      <p:grpSp>
        <p:nvGrpSpPr>
          <p:cNvPr id="11" name="Ομάδα 10"/>
          <p:cNvGrpSpPr/>
          <p:nvPr/>
        </p:nvGrpSpPr>
        <p:grpSpPr>
          <a:xfrm>
            <a:off x="653906" y="958764"/>
            <a:ext cx="4634570" cy="1151341"/>
            <a:chOff x="653906" y="958764"/>
            <a:chExt cx="4634570" cy="1151341"/>
          </a:xfrm>
        </p:grpSpPr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653906" y="1332430"/>
              <a:ext cx="13307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Μέση Ισχύς: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2013670" y="958764"/>
                  <a:ext cx="3274806" cy="1151341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  <m:r>
                          <a:rPr lang="el-GR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3670" y="958764"/>
                  <a:ext cx="3274806" cy="115134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632114" y="2434935"/>
            <a:ext cx="4197520" cy="369332"/>
            <a:chOff x="632114" y="2434935"/>
            <a:chExt cx="4197520" cy="369332"/>
          </a:xfrm>
        </p:grpSpPr>
        <p:sp>
          <p:nvSpPr>
            <p:cNvPr id="15" name="Text Box 54"/>
            <p:cNvSpPr txBox="1">
              <a:spLocks noChangeArrowheads="1"/>
            </p:cNvSpPr>
            <p:nvPr/>
          </p:nvSpPr>
          <p:spPr bwMode="auto">
            <a:xfrm>
              <a:off x="632114" y="2434935"/>
              <a:ext cx="300470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Μέγιστο Μέσης Ισχύος όταν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3491191" y="2454573"/>
                  <a:ext cx="1338443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1191" y="2454573"/>
                  <a:ext cx="1338443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2283" r="-2740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80339" y="2289187"/>
                <a:ext cx="1138067" cy="571375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l-GR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</m:acc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0339" y="2289187"/>
                <a:ext cx="1138067" cy="5713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6231481" y="2323422"/>
            <a:ext cx="1700829" cy="507383"/>
            <a:chOff x="6231481" y="2323422"/>
            <a:chExt cx="1700829" cy="5073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6918506" y="2323422"/>
                  <a:ext cx="1013804" cy="507383"/>
                </a:xfrm>
                <a:prstGeom prst="rect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8506" y="2323422"/>
                  <a:ext cx="1013804" cy="50738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TextBox 1"/>
            <p:cNvSpPr txBox="1"/>
            <p:nvPr/>
          </p:nvSpPr>
          <p:spPr>
            <a:xfrm>
              <a:off x="6231481" y="2398384"/>
              <a:ext cx="5427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i="0" dirty="0"/>
                <a:t>και</a:t>
              </a: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485775" y="5462588"/>
            <a:ext cx="8004175" cy="1044293"/>
            <a:chOff x="485775" y="5462588"/>
            <a:chExt cx="8004175" cy="1044293"/>
          </a:xfrm>
        </p:grpSpPr>
        <p:sp>
          <p:nvSpPr>
            <p:cNvPr id="898097" name="Text Box 49"/>
            <p:cNvSpPr txBox="1">
              <a:spLocks noChangeArrowheads="1"/>
            </p:cNvSpPr>
            <p:nvPr/>
          </p:nvSpPr>
          <p:spPr bwMode="auto">
            <a:xfrm>
              <a:off x="485775" y="5462588"/>
              <a:ext cx="8004175" cy="1006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0" dirty="0"/>
                <a:t>	</a:t>
              </a:r>
              <a:r>
                <a:rPr lang="el-GR" altLang="el-GR" sz="2000" i="0" dirty="0"/>
                <a:t>Ικανοποιητική είναι η απόκριση ενός ταλαντωτή όταν η μέση ισχύς που παρέχεται σε αυτόν από τον εξωτερικό διεγέρτη είναι ίση τουλάχιστον με το ήμισυ της μέγιστης μέσης ισχύος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6307278" y="6045216"/>
                  <a:ext cx="93160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07278" y="6045216"/>
                  <a:ext cx="931602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898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898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898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94" grpId="0" autoUpdateAnimBg="0"/>
      <p:bldP spid="898095" grpId="0" autoUpdateAnimBg="0"/>
      <p:bldP spid="898096" grpId="0" autoUpdateAnimBg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68635" y="0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ΣΥΝΤΕΛΣΤΗΣ ΠΟΙΟΤΗΤΑ ΣΥΝΤΟΝΙΣΜΟΥ</a:t>
            </a:r>
            <a:r>
              <a:rPr lang="en-US" altLang="el-GR" i="0" dirty="0">
                <a:cs typeface="Times New Roman" panose="02020603050405020304" pitchFamily="18" charset="0"/>
              </a:rPr>
              <a:t> Q</a:t>
            </a:r>
            <a:endParaRPr lang="el-GR" altLang="el-GR" i="0" dirty="0">
              <a:cs typeface="Times New Roman" panose="02020603050405020304" pitchFamily="18" charset="0"/>
            </a:endParaRPr>
          </a:p>
        </p:txBody>
      </p:sp>
      <p:sp>
        <p:nvSpPr>
          <p:cNvPr id="11267" name="Text Box 44"/>
          <p:cNvSpPr txBox="1">
            <a:spLocks noChangeArrowheads="1"/>
          </p:cNvSpPr>
          <p:nvPr/>
        </p:nvSpPr>
        <p:spPr bwMode="auto">
          <a:xfrm>
            <a:off x="485775" y="752185"/>
            <a:ext cx="81564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i="0" dirty="0"/>
              <a:t>Υπολογισμός της περιοχής συχνοτήτων συντονισμού (ω</a:t>
            </a:r>
            <a:r>
              <a:rPr lang="el-GR" altLang="el-GR" i="0" baseline="-25000" dirty="0"/>
              <a:t>1</a:t>
            </a:r>
            <a:r>
              <a:rPr lang="el-GR" altLang="el-GR" i="0" dirty="0"/>
              <a:t>, ω</a:t>
            </a:r>
            <a:r>
              <a:rPr lang="el-GR" altLang="el-GR" i="0" baseline="-25000" dirty="0"/>
              <a:t>2</a:t>
            </a:r>
            <a:r>
              <a:rPr lang="el-GR" altLang="el-GR" i="0" dirty="0"/>
              <a:t>)</a:t>
            </a:r>
          </a:p>
        </p:txBody>
      </p:sp>
      <p:sp>
        <p:nvSpPr>
          <p:cNvPr id="900146" name="AutoShape 50"/>
          <p:cNvSpPr>
            <a:spLocks/>
          </p:cNvSpPr>
          <p:nvPr/>
        </p:nvSpPr>
        <p:spPr bwMode="auto">
          <a:xfrm flipH="1">
            <a:off x="4187342" y="4977246"/>
            <a:ext cx="352425" cy="1012793"/>
          </a:xfrm>
          <a:prstGeom prst="rightBrace">
            <a:avLst>
              <a:gd name="adj1" fmla="val 32432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552521" y="2443957"/>
            <a:ext cx="7019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/>
              <a:t>Εξισώνουμε τη μέση ισχύ με το μισό της μέγιστης μέσης ισχύος: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485775" y="3007433"/>
                <a:ext cx="1839350" cy="584519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</m:sub>
                          </m:sSub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75" y="3007433"/>
                <a:ext cx="1839350" cy="5845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Ομάδα 12"/>
          <p:cNvGrpSpPr/>
          <p:nvPr/>
        </p:nvGrpSpPr>
        <p:grpSpPr>
          <a:xfrm>
            <a:off x="552521" y="1271933"/>
            <a:ext cx="4634570" cy="1151341"/>
            <a:chOff x="653906" y="927591"/>
            <a:chExt cx="4634570" cy="1151341"/>
          </a:xfrm>
        </p:grpSpPr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653906" y="1301257"/>
              <a:ext cx="13307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Μέση Ισχύς: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2013670" y="927591"/>
                  <a:ext cx="3274806" cy="1151341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  <m:r>
                          <a:rPr lang="el-GR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3670" y="927591"/>
                  <a:ext cx="3274806" cy="1151341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2302816" y="2806627"/>
                <a:ext cx="3052566" cy="10182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2816" y="2806627"/>
                <a:ext cx="3052566" cy="10182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2462765" y="3001117"/>
            <a:ext cx="2359716" cy="279051"/>
            <a:chOff x="2504329" y="2928380"/>
            <a:chExt cx="2503523" cy="279051"/>
          </a:xfrm>
        </p:grpSpPr>
        <p:cxnSp>
          <p:nvCxnSpPr>
            <p:cNvPr id="19" name="Ευθεία γραμμή σύνδεσης 18"/>
            <p:cNvCxnSpPr/>
            <p:nvPr/>
          </p:nvCxnSpPr>
          <p:spPr bwMode="auto">
            <a:xfrm flipV="1">
              <a:off x="2504329" y="2928380"/>
              <a:ext cx="267358" cy="252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Ευθεία γραμμή σύνδεσης 20"/>
            <p:cNvCxnSpPr/>
            <p:nvPr/>
          </p:nvCxnSpPr>
          <p:spPr bwMode="auto">
            <a:xfrm flipV="1">
              <a:off x="4702301" y="2955431"/>
              <a:ext cx="305551" cy="252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" name="Ομάδα 6"/>
          <p:cNvGrpSpPr/>
          <p:nvPr/>
        </p:nvGrpSpPr>
        <p:grpSpPr>
          <a:xfrm>
            <a:off x="2441982" y="3315670"/>
            <a:ext cx="2371482" cy="235275"/>
            <a:chOff x="2660193" y="3315670"/>
            <a:chExt cx="2371482" cy="235275"/>
          </a:xfrm>
        </p:grpSpPr>
        <p:cxnSp>
          <p:nvCxnSpPr>
            <p:cNvPr id="26" name="Ευθεία γραμμή σύνδεσης 25"/>
            <p:cNvCxnSpPr/>
            <p:nvPr/>
          </p:nvCxnSpPr>
          <p:spPr bwMode="auto">
            <a:xfrm flipV="1">
              <a:off x="2660193" y="3315670"/>
              <a:ext cx="216000" cy="216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Ευθεία γραμμή σύνδεσης 27"/>
            <p:cNvCxnSpPr/>
            <p:nvPr/>
          </p:nvCxnSpPr>
          <p:spPr bwMode="auto">
            <a:xfrm flipV="1">
              <a:off x="4815675" y="3334945"/>
              <a:ext cx="216000" cy="216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Ορθογώνιο 30"/>
              <p:cNvSpPr/>
              <p:nvPr/>
            </p:nvSpPr>
            <p:spPr>
              <a:xfrm>
                <a:off x="5221568" y="2801270"/>
                <a:ext cx="2600007" cy="10182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31" name="Ορθογώνιο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568" y="2801270"/>
                <a:ext cx="2600007" cy="101822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447475" y="3918973"/>
                <a:ext cx="2806216" cy="592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75" y="3918973"/>
                <a:ext cx="2806216" cy="59272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3159810" y="3913616"/>
                <a:ext cx="2510239" cy="592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9810" y="3913616"/>
                <a:ext cx="2510239" cy="59272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06372" y="4007651"/>
                <a:ext cx="3558410" cy="4254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372" y="4007651"/>
                <a:ext cx="3558410" cy="425437"/>
              </a:xfrm>
              <a:prstGeom prst="rect">
                <a:avLst/>
              </a:prstGeom>
              <a:blipFill>
                <a:blip r:embed="rId13"/>
                <a:stretch>
                  <a:fillRect r="-515" b="-1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01469" y="5252485"/>
                <a:ext cx="3615990" cy="5532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d>
                        <m:d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69" y="5252485"/>
                <a:ext cx="3615990" cy="553228"/>
              </a:xfrm>
              <a:prstGeom prst="rect">
                <a:avLst/>
              </a:prstGeom>
              <a:blipFill>
                <a:blip r:embed="rId14"/>
                <a:stretch>
                  <a:fillRect b="-11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4475090" y="4731091"/>
                <a:ext cx="2183546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090" y="4731091"/>
                <a:ext cx="2183546" cy="55496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Ορθογώνιο 41"/>
              <p:cNvSpPr/>
              <p:nvPr/>
            </p:nvSpPr>
            <p:spPr>
              <a:xfrm>
                <a:off x="4472135" y="5708228"/>
                <a:ext cx="2228431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2" name="Ορθογώνιο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135" y="5708228"/>
                <a:ext cx="2228431" cy="55496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598810" y="4621242"/>
                <a:ext cx="2043380" cy="72750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810" y="4621242"/>
                <a:ext cx="2043380" cy="72750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610179" y="5652338"/>
                <a:ext cx="2043380" cy="72750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179" y="5652338"/>
                <a:ext cx="2043380" cy="72750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4975448" y="5220018"/>
            <a:ext cx="1240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i="0" dirty="0"/>
              <a:t>Θετική ρίζα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013547" y="6193307"/>
            <a:ext cx="1240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i="0" dirty="0"/>
              <a:t>Θετική ρίζα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0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46" grpId="0" animBg="1"/>
      <p:bldP spid="11" grpId="0"/>
      <p:bldP spid="12" grpId="0"/>
      <p:bldP spid="2" grpId="0"/>
      <p:bldP spid="31" grpId="0"/>
      <p:bldP spid="8" grpId="0"/>
      <p:bldP spid="30" grpId="0"/>
      <p:bldP spid="6" grpId="0"/>
      <p:bldP spid="37" grpId="0"/>
      <p:bldP spid="24" grpId="0"/>
      <p:bldP spid="42" grpId="0"/>
      <p:bldP spid="25" grpId="0" animBg="1"/>
      <p:bldP spid="44" grpId="0" animBg="1"/>
      <p:bldP spid="32" grpId="0"/>
      <p:bldP spid="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568635" y="0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ΣΥΝΤΕΛΣΤΗΣ ΠΟΙΟΤΗΤΑ ΣΥΝΤΟΝΙΣΜΟΥ</a:t>
            </a:r>
            <a:r>
              <a:rPr lang="en-US" altLang="el-GR" i="0" dirty="0">
                <a:cs typeface="Times New Roman" panose="02020603050405020304" pitchFamily="18" charset="0"/>
              </a:rPr>
              <a:t> Q</a:t>
            </a:r>
            <a:endParaRPr lang="el-GR" altLang="el-GR" i="0" dirty="0">
              <a:cs typeface="Times New Roman" panose="02020603050405020304" pitchFamily="18" charset="0"/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461558" y="440867"/>
            <a:ext cx="81564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l-GR" altLang="el-GR" i="0" dirty="0"/>
              <a:t>Ποσοτικός ορισμός του </a:t>
            </a:r>
            <a:endParaRPr lang="en-US" altLang="el-GR" i="0" dirty="0"/>
          </a:p>
          <a:p>
            <a:pPr algn="ctr">
              <a:spcBef>
                <a:spcPts val="0"/>
              </a:spcBef>
            </a:pPr>
            <a:r>
              <a:rPr lang="el-GR" altLang="el-GR" i="0" dirty="0"/>
              <a:t>Συντελεστή Ποιότητας Συντονισμού </a:t>
            </a:r>
            <a:r>
              <a:rPr lang="en-US" altLang="el-GR" i="0" dirty="0">
                <a:solidFill>
                  <a:schemeClr val="tx1"/>
                </a:solidFill>
              </a:rPr>
              <a:t>Q</a:t>
            </a:r>
            <a:endParaRPr lang="el-GR" altLang="el-GR" i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27364" y="1475507"/>
                <a:ext cx="1548950" cy="5820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364" y="1475507"/>
                <a:ext cx="1548950" cy="5820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Ομάδα 44"/>
          <p:cNvGrpSpPr/>
          <p:nvPr/>
        </p:nvGrpSpPr>
        <p:grpSpPr>
          <a:xfrm>
            <a:off x="2524988" y="1433943"/>
            <a:ext cx="3485770" cy="639086"/>
            <a:chOff x="2524988" y="1433943"/>
            <a:chExt cx="3485770" cy="639086"/>
          </a:xfrm>
        </p:grpSpPr>
        <p:sp>
          <p:nvSpPr>
            <p:cNvPr id="19" name="TextBox 18"/>
            <p:cNvSpPr txBox="1"/>
            <p:nvPr/>
          </p:nvSpPr>
          <p:spPr>
            <a:xfrm>
              <a:off x="2524988" y="1500417"/>
              <a:ext cx="3529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i="0" dirty="0"/>
                <a:t>ή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124199" y="1433943"/>
                  <a:ext cx="2886559" cy="6390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  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24199" y="1433943"/>
                  <a:ext cx="2886559" cy="63908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5860579" y="1387776"/>
                <a:ext cx="1611788" cy="73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579" y="1387776"/>
                <a:ext cx="1611788" cy="7314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Ομάδα 45"/>
          <p:cNvGrpSpPr/>
          <p:nvPr/>
        </p:nvGrpSpPr>
        <p:grpSpPr>
          <a:xfrm>
            <a:off x="568635" y="2057589"/>
            <a:ext cx="2043380" cy="1244148"/>
            <a:chOff x="568635" y="2057589"/>
            <a:chExt cx="2043380" cy="12441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68635" y="2574230"/>
                  <a:ext cx="2043380" cy="727507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sSup>
                                  <m:sSupPr>
                                    <m:ctrlP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635" y="2574230"/>
                  <a:ext cx="2043380" cy="72750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Ευθύγραμμο βέλος σύνδεσης 24"/>
            <p:cNvCxnSpPr>
              <a:stCxn id="23" idx="0"/>
              <a:endCxn id="18" idx="2"/>
            </p:cNvCxnSpPr>
            <p:nvPr/>
          </p:nvCxnSpPr>
          <p:spPr bwMode="auto">
            <a:xfrm flipH="1" flipV="1">
              <a:off x="1501839" y="2057589"/>
              <a:ext cx="88486" cy="516641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p:grpSp>
        <p:nvGrpSpPr>
          <p:cNvPr id="47" name="Ομάδα 46"/>
          <p:cNvGrpSpPr/>
          <p:nvPr/>
        </p:nvGrpSpPr>
        <p:grpSpPr>
          <a:xfrm>
            <a:off x="1984922" y="2036727"/>
            <a:ext cx="2905567" cy="1265009"/>
            <a:chOff x="1984922" y="2036727"/>
            <a:chExt cx="2905567" cy="12650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847109" y="2574229"/>
                  <a:ext cx="2043380" cy="727507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sSup>
                                  <m:sSupPr>
                                    <m:ctrlP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7109" y="2574229"/>
                  <a:ext cx="2043380" cy="72750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Ευθύγραμμο βέλος σύνδεσης 25"/>
            <p:cNvCxnSpPr>
              <a:stCxn id="22" idx="0"/>
            </p:cNvCxnSpPr>
            <p:nvPr/>
          </p:nvCxnSpPr>
          <p:spPr bwMode="auto">
            <a:xfrm flipH="1" flipV="1">
              <a:off x="1984922" y="2036727"/>
              <a:ext cx="1883877" cy="537502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61448" y="3461622"/>
                <a:ext cx="4320092" cy="823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el-GR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el-GR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48" y="3461622"/>
                <a:ext cx="4320092" cy="823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Ομάδα 47"/>
          <p:cNvGrpSpPr/>
          <p:nvPr/>
        </p:nvGrpSpPr>
        <p:grpSpPr>
          <a:xfrm>
            <a:off x="1073820" y="3793468"/>
            <a:ext cx="3172428" cy="426833"/>
            <a:chOff x="1073820" y="3793468"/>
            <a:chExt cx="3172428" cy="426833"/>
          </a:xfrm>
        </p:grpSpPr>
        <p:cxnSp>
          <p:nvCxnSpPr>
            <p:cNvPr id="31" name="Ευθεία γραμμή σύνδεσης 30"/>
            <p:cNvCxnSpPr/>
            <p:nvPr/>
          </p:nvCxnSpPr>
          <p:spPr bwMode="auto">
            <a:xfrm flipV="1">
              <a:off x="1073820" y="3793468"/>
              <a:ext cx="1305698" cy="423882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Ευθεία γραμμή σύνδεσης 32"/>
            <p:cNvCxnSpPr/>
            <p:nvPr/>
          </p:nvCxnSpPr>
          <p:spPr bwMode="auto">
            <a:xfrm flipV="1">
              <a:off x="2940550" y="3796419"/>
              <a:ext cx="1305698" cy="423882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981540" y="3461622"/>
                <a:ext cx="1080424" cy="7020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540" y="3461622"/>
                <a:ext cx="1080424" cy="70205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037950" y="3455903"/>
                <a:ext cx="612925" cy="7020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7950" y="3455903"/>
                <a:ext cx="612925" cy="7020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691859" y="3571494"/>
                <a:ext cx="9392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1859" y="3571494"/>
                <a:ext cx="939296" cy="276999"/>
              </a:xfrm>
              <a:prstGeom prst="rect">
                <a:avLst/>
              </a:prstGeom>
              <a:blipFill>
                <a:blip r:embed="rId10"/>
                <a:stretch>
                  <a:fillRect l="-3247" r="-3896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454334" y="4689677"/>
                <a:ext cx="1230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20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34" y="4689677"/>
                <a:ext cx="1230657" cy="400110"/>
              </a:xfrm>
              <a:prstGeom prst="rect">
                <a:avLst/>
              </a:prstGeom>
              <a:blipFill>
                <a:blip r:embed="rId11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Ορθογώνιο 37"/>
          <p:cNvSpPr/>
          <p:nvPr/>
        </p:nvSpPr>
        <p:spPr>
          <a:xfrm>
            <a:off x="483656" y="5205971"/>
            <a:ext cx="2050561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l-GR" altLang="el-GR" sz="2000" i="0" dirty="0">
                <a:solidFill>
                  <a:schemeClr val="tx1"/>
                </a:solidFill>
              </a:rPr>
              <a:t>τ =</a:t>
            </a:r>
            <a:r>
              <a:rPr lang="el-GR" altLang="el-GR" sz="2000" i="0" dirty="0"/>
              <a:t> </a:t>
            </a:r>
            <a:r>
              <a:rPr lang="el-GR" altLang="el-GR" sz="1600" i="0" dirty="0"/>
              <a:t>σταθερά χρόνου </a:t>
            </a:r>
          </a:p>
          <a:p>
            <a:pPr>
              <a:spcBef>
                <a:spcPts val="0"/>
              </a:spcBef>
            </a:pPr>
            <a:r>
              <a:rPr lang="el-GR" altLang="el-GR" sz="1600" i="0" dirty="0"/>
              <a:t>       στην ταλάντωση </a:t>
            </a:r>
          </a:p>
          <a:p>
            <a:pPr>
              <a:spcBef>
                <a:spcPts val="0"/>
              </a:spcBef>
            </a:pPr>
            <a:r>
              <a:rPr lang="el-GR" altLang="el-GR" sz="1600" i="0" dirty="0"/>
              <a:t>       με απόσβεση</a:t>
            </a:r>
            <a:endParaRPr lang="el-GR" sz="1800" dirty="0"/>
          </a:p>
        </p:txBody>
      </p:sp>
      <p:grpSp>
        <p:nvGrpSpPr>
          <p:cNvPr id="52" name="Ομάδα 51"/>
          <p:cNvGrpSpPr/>
          <p:nvPr/>
        </p:nvGrpSpPr>
        <p:grpSpPr>
          <a:xfrm>
            <a:off x="2364724" y="4781174"/>
            <a:ext cx="2346899" cy="1396806"/>
            <a:chOff x="2603717" y="4781174"/>
            <a:chExt cx="2346899" cy="1396806"/>
          </a:xfrm>
        </p:grpSpPr>
        <p:sp>
          <p:nvSpPr>
            <p:cNvPr id="39" name="AutoShape 50"/>
            <p:cNvSpPr>
              <a:spLocks/>
            </p:cNvSpPr>
            <p:nvPr/>
          </p:nvSpPr>
          <p:spPr bwMode="auto">
            <a:xfrm>
              <a:off x="2603717" y="4781174"/>
              <a:ext cx="352425" cy="1396806"/>
            </a:xfrm>
            <a:prstGeom prst="rightBrace">
              <a:avLst>
                <a:gd name="adj1" fmla="val 32432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2953403" y="5113706"/>
                  <a:ext cx="1997213" cy="67441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l-GR" sz="20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l-GR" sz="20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0" name="Ορθογώνιο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3403" y="5113706"/>
                  <a:ext cx="1997213" cy="67441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Ορθογώνιο 40"/>
          <p:cNvSpPr/>
          <p:nvPr/>
        </p:nvSpPr>
        <p:spPr>
          <a:xfrm>
            <a:off x="2762692" y="5827844"/>
            <a:ext cx="5684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l-GR" sz="1800" i="0" dirty="0"/>
              <a:t>Ο συντελεστής ποιότητα </a:t>
            </a:r>
            <a:r>
              <a:rPr lang="en-US" sz="1800" i="0" dirty="0"/>
              <a:t>Q</a:t>
            </a:r>
            <a:r>
              <a:rPr lang="el-GR" sz="1800" i="0" dirty="0"/>
              <a:t> της ταλάντωσης με διέγερση  είναι ίσος με το συντελεστή ποιότητας της ταλάντωσης με απόσβεση</a:t>
            </a:r>
            <a:endParaRPr lang="el-GR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4515476" y="5199454"/>
                <a:ext cx="97186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476" y="5199454"/>
                <a:ext cx="971868" cy="400110"/>
              </a:xfrm>
              <a:prstGeom prst="rect">
                <a:avLst/>
              </a:prstGeom>
              <a:blipFill>
                <a:blip r:embed="rId1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Ορθογώνιο 50"/>
              <p:cNvSpPr/>
              <p:nvPr/>
            </p:nvSpPr>
            <p:spPr>
              <a:xfrm>
                <a:off x="5319889" y="5058614"/>
                <a:ext cx="1012906" cy="6666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889" y="5058614"/>
                <a:ext cx="1012906" cy="66665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912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0" grpId="0"/>
      <p:bldP spid="34" grpId="0"/>
      <p:bldP spid="35" grpId="0"/>
      <p:bldP spid="36" grpId="0"/>
      <p:bldP spid="37" grpId="0"/>
      <p:bldP spid="38" grpId="0"/>
      <p:bldP spid="41" grpId="0"/>
      <p:bldP spid="50" grpId="0"/>
      <p:bldP spid="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Ομάδα 18"/>
          <p:cNvGrpSpPr/>
          <p:nvPr/>
        </p:nvGrpSpPr>
        <p:grpSpPr>
          <a:xfrm>
            <a:off x="4983163" y="1047749"/>
            <a:ext cx="3760787" cy="2943225"/>
            <a:chOff x="4983163" y="1681600"/>
            <a:chExt cx="3760787" cy="2943225"/>
          </a:xfrm>
        </p:grpSpPr>
        <p:grpSp>
          <p:nvGrpSpPr>
            <p:cNvPr id="4" name="Group 1035"/>
            <p:cNvGrpSpPr>
              <a:grpSpLocks/>
            </p:cNvGrpSpPr>
            <p:nvPr/>
          </p:nvGrpSpPr>
          <p:grpSpPr bwMode="auto">
            <a:xfrm>
              <a:off x="4983163" y="1681600"/>
              <a:ext cx="3760787" cy="2943225"/>
              <a:chOff x="3067" y="2160"/>
              <a:chExt cx="2369" cy="1854"/>
            </a:xfrm>
          </p:grpSpPr>
          <p:grpSp>
            <p:nvGrpSpPr>
              <p:cNvPr id="12322" name="Group 1036"/>
              <p:cNvGrpSpPr>
                <a:grpSpLocks/>
              </p:cNvGrpSpPr>
              <p:nvPr/>
            </p:nvGrpSpPr>
            <p:grpSpPr bwMode="auto">
              <a:xfrm>
                <a:off x="3067" y="2160"/>
                <a:ext cx="2369" cy="1854"/>
                <a:chOff x="3067" y="2160"/>
                <a:chExt cx="2369" cy="18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2324" name="Object 103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067" y="2160"/>
                    <a:ext cx="2360" cy="1776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2070" name="Γράφημα" r:id="rId3" imgW="5886831" imgH="4610418" progId="Excel.Chart.8">
                            <p:embed/>
                          </p:oleObj>
                        </mc:Choice>
                        <mc:Fallback>
                          <p:oleObj name="Γράφημα" r:id="rId3" imgW="5886831" imgH="4610418" progId="Excel.Chart.8">
                            <p:embed/>
                            <p:pic>
                              <p:nvPicPr>
                                <p:cNvPr id="0" name="Object 103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4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067" y="2160"/>
                                  <a:ext cx="2360" cy="1776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12324" name="Object 103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067" y="2160"/>
                    <a:ext cx="2360" cy="1776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2676" name="Γράφημα" r:id="rId5" imgW="5886831" imgH="4610418" progId="Excel.Chart.8">
                            <p:embed/>
                          </p:oleObj>
                        </mc:Choice>
                        <mc:Fallback>
                          <p:oleObj name="Γράφημα" r:id="rId5" imgW="5886831" imgH="4610418" progId="Excel.Chart.8">
                            <p:embed/>
                            <p:pic>
                              <p:nvPicPr>
                                <p:cNvPr id="0" name="Object 103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6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067" y="2160"/>
                                  <a:ext cx="2360" cy="1776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12325" name="Text Box 1038"/>
                <p:cNvSpPr txBox="1">
                  <a:spLocks noChangeArrowheads="1"/>
                </p:cNvSpPr>
                <p:nvPr/>
              </p:nvSpPr>
              <p:spPr bwMode="auto">
                <a:xfrm>
                  <a:off x="5310" y="3672"/>
                  <a:ext cx="126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/>
                    <a:t>ω</a:t>
                  </a:r>
                </a:p>
              </p:txBody>
            </p:sp>
            <p:sp>
              <p:nvSpPr>
                <p:cNvPr id="12326" name="Text Box 1039"/>
                <p:cNvSpPr txBox="1">
                  <a:spLocks noChangeArrowheads="1"/>
                </p:cNvSpPr>
                <p:nvPr/>
              </p:nvSpPr>
              <p:spPr bwMode="auto">
                <a:xfrm>
                  <a:off x="4152" y="3846"/>
                  <a:ext cx="162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>
                      <a:solidFill>
                        <a:schemeClr val="tx1"/>
                      </a:solidFill>
                    </a:rPr>
                    <a:t>ω</a:t>
                  </a:r>
                  <a:r>
                    <a:rPr lang="el-GR" altLang="el-GR" sz="1600" i="0" baseline="-25000" dirty="0">
                      <a:solidFill>
                        <a:schemeClr val="tx1"/>
                      </a:solidFill>
                    </a:rPr>
                    <a:t>0</a:t>
                  </a:r>
                  <a:endParaRPr lang="el-GR" altLang="el-GR" sz="1600" i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327" name="Line 1040"/>
                <p:cNvSpPr>
                  <a:spLocks noChangeShapeType="1"/>
                </p:cNvSpPr>
                <p:nvPr/>
              </p:nvSpPr>
              <p:spPr bwMode="auto">
                <a:xfrm>
                  <a:off x="4248" y="2322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2329" name="Text Box 1042"/>
                <p:cNvSpPr txBox="1">
                  <a:spLocks noChangeArrowheads="1"/>
                </p:cNvSpPr>
                <p:nvPr/>
              </p:nvSpPr>
              <p:spPr bwMode="auto">
                <a:xfrm>
                  <a:off x="4622" y="2202"/>
                  <a:ext cx="747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/>
                    <a:t>ω</a:t>
                  </a:r>
                  <a:r>
                    <a:rPr lang="el-GR" altLang="el-GR" sz="1600" i="0" baseline="-25000" dirty="0"/>
                    <a:t>0</a:t>
                  </a:r>
                  <a:r>
                    <a:rPr lang="el-GR" altLang="el-GR" sz="1600" i="0" dirty="0"/>
                    <a:t>=500</a:t>
                  </a:r>
                  <a:r>
                    <a:rPr lang="en-US" altLang="el-GR" sz="1600" i="0" dirty="0"/>
                    <a:t> rad/s</a:t>
                  </a:r>
                  <a:endParaRPr lang="el-GR" altLang="el-GR" sz="1600" i="0" dirty="0"/>
                </a:p>
              </p:txBody>
            </p:sp>
          </p:grpSp>
          <p:sp>
            <p:nvSpPr>
              <p:cNvPr id="12323" name="Text Box 1043"/>
              <p:cNvSpPr txBox="1">
                <a:spLocks noChangeArrowheads="1"/>
              </p:cNvSpPr>
              <p:nvPr/>
            </p:nvSpPr>
            <p:spPr bwMode="auto">
              <a:xfrm>
                <a:off x="4630" y="2430"/>
                <a:ext cx="67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/>
                  <a:t>τ=</a:t>
                </a:r>
                <a:r>
                  <a:rPr lang="en-US" altLang="el-GR" sz="1600" i="0" dirty="0"/>
                  <a:t>0,</a:t>
                </a:r>
                <a:r>
                  <a:rPr lang="el-GR" altLang="el-GR" sz="1600" i="0" dirty="0"/>
                  <a:t>00</a:t>
                </a:r>
                <a:r>
                  <a:rPr lang="en-US" altLang="el-GR" sz="1600" i="0" dirty="0"/>
                  <a:t>5 s</a:t>
                </a:r>
                <a:endParaRPr lang="el-GR" altLang="el-GR" sz="1600" i="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5276015" y="1758514"/>
                  <a:ext cx="497444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sz="16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sz="1600" b="1" i="0" smtClean="0"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6015" y="1758514"/>
                  <a:ext cx="497444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7317" r="-7317" b="-1219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645999" y="1033461"/>
            <a:ext cx="3962400" cy="2947988"/>
            <a:chOff x="645999" y="1667312"/>
            <a:chExt cx="3962400" cy="2947988"/>
          </a:xfrm>
        </p:grpSpPr>
        <p:grpSp>
          <p:nvGrpSpPr>
            <p:cNvPr id="6" name="Group 1045"/>
            <p:cNvGrpSpPr>
              <a:grpSpLocks/>
            </p:cNvGrpSpPr>
            <p:nvPr/>
          </p:nvGrpSpPr>
          <p:grpSpPr bwMode="auto">
            <a:xfrm>
              <a:off x="645999" y="1667312"/>
              <a:ext cx="3962400" cy="2947988"/>
              <a:chOff x="330" y="2157"/>
              <a:chExt cx="2496" cy="1857"/>
            </a:xfrm>
          </p:grpSpPr>
          <p:grpSp>
            <p:nvGrpSpPr>
              <p:cNvPr id="12314" name="Group 1046"/>
              <p:cNvGrpSpPr>
                <a:grpSpLocks/>
              </p:cNvGrpSpPr>
              <p:nvPr/>
            </p:nvGrpSpPr>
            <p:grpSpPr bwMode="auto">
              <a:xfrm>
                <a:off x="330" y="2157"/>
                <a:ext cx="2496" cy="1857"/>
                <a:chOff x="330" y="2157"/>
                <a:chExt cx="2496" cy="185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2316" name="Object 104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0" y="2157"/>
                    <a:ext cx="2407" cy="1782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2071" name="Γράφημα" r:id="rId8" imgW="5886831" imgH="4562793" progId="Excel.Chart.8">
                            <p:embed/>
                          </p:oleObj>
                        </mc:Choice>
                        <mc:Fallback>
                          <p:oleObj name="Γράφημα" r:id="rId8" imgW="5886831" imgH="4562793" progId="Excel.Chart.8">
                            <p:embed/>
                            <p:pic>
                              <p:nvPicPr>
                                <p:cNvPr id="0" name="Object 104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9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0" y="2157"/>
                                  <a:ext cx="2407" cy="1782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12316" name="Object 104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0" y="2157"/>
                    <a:ext cx="2407" cy="1782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2677" name="Γράφημα" r:id="rId10" imgW="5886831" imgH="4562793" progId="Excel.Chart.8">
                            <p:embed/>
                          </p:oleObj>
                        </mc:Choice>
                        <mc:Fallback>
                          <p:oleObj name="Γράφημα" r:id="rId10" imgW="5886831" imgH="4562793" progId="Excel.Chart.8">
                            <p:embed/>
                            <p:pic>
                              <p:nvPicPr>
                                <p:cNvPr id="0" name="Object 104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11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0" y="2157"/>
                                  <a:ext cx="2407" cy="1782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12317" name="Text Box 1048"/>
                <p:cNvSpPr txBox="1">
                  <a:spLocks noChangeArrowheads="1"/>
                </p:cNvSpPr>
                <p:nvPr/>
              </p:nvSpPr>
              <p:spPr bwMode="auto">
                <a:xfrm>
                  <a:off x="1530" y="3846"/>
                  <a:ext cx="162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>
                      <a:solidFill>
                        <a:schemeClr val="tx1"/>
                      </a:solidFill>
                    </a:rPr>
                    <a:t>ω</a:t>
                  </a:r>
                  <a:r>
                    <a:rPr lang="el-GR" altLang="el-GR" sz="1600" i="0" baseline="-25000" dirty="0">
                      <a:solidFill>
                        <a:schemeClr val="tx1"/>
                      </a:solidFill>
                    </a:rPr>
                    <a:t>0</a:t>
                  </a:r>
                  <a:endParaRPr lang="el-GR" altLang="el-GR" sz="1600" i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318" name="Text Box 1049"/>
                <p:cNvSpPr txBox="1">
                  <a:spLocks noChangeArrowheads="1"/>
                </p:cNvSpPr>
                <p:nvPr/>
              </p:nvSpPr>
              <p:spPr bwMode="auto">
                <a:xfrm>
                  <a:off x="2700" y="3684"/>
                  <a:ext cx="126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/>
                    <a:t>ω</a:t>
                  </a:r>
                </a:p>
              </p:txBody>
            </p:sp>
            <p:sp>
              <p:nvSpPr>
                <p:cNvPr id="12320" name="Line 1051"/>
                <p:cNvSpPr>
                  <a:spLocks noChangeShapeType="1"/>
                </p:cNvSpPr>
                <p:nvPr/>
              </p:nvSpPr>
              <p:spPr bwMode="auto">
                <a:xfrm>
                  <a:off x="1578" y="2268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2321" name="Text Box 1052"/>
                <p:cNvSpPr txBox="1">
                  <a:spLocks noChangeArrowheads="1"/>
                </p:cNvSpPr>
                <p:nvPr/>
              </p:nvSpPr>
              <p:spPr bwMode="auto">
                <a:xfrm>
                  <a:off x="1903" y="2286"/>
                  <a:ext cx="797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/>
                    <a:t>ω</a:t>
                  </a:r>
                  <a:r>
                    <a:rPr lang="el-GR" altLang="el-GR" sz="1600" i="0" baseline="-25000" dirty="0"/>
                    <a:t>0</a:t>
                  </a:r>
                  <a:r>
                    <a:rPr lang="el-GR" altLang="el-GR" sz="1600" i="0" dirty="0"/>
                    <a:t>=500</a:t>
                  </a:r>
                  <a:r>
                    <a:rPr lang="en-US" altLang="el-GR" sz="1600" i="0" dirty="0"/>
                    <a:t> rad/s</a:t>
                  </a:r>
                  <a:endParaRPr lang="el-GR" altLang="el-GR" sz="1600" i="0" dirty="0"/>
                </a:p>
              </p:txBody>
            </p:sp>
          </p:grpSp>
          <p:sp>
            <p:nvSpPr>
              <p:cNvPr id="12315" name="Text Box 1053"/>
              <p:cNvSpPr txBox="1">
                <a:spLocks noChangeArrowheads="1"/>
              </p:cNvSpPr>
              <p:nvPr/>
            </p:nvSpPr>
            <p:spPr bwMode="auto">
              <a:xfrm>
                <a:off x="1943" y="2514"/>
                <a:ext cx="67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/>
                  <a:t>τ=0</a:t>
                </a:r>
                <a:r>
                  <a:rPr lang="en-US" altLang="el-GR" sz="1800" i="0" dirty="0"/>
                  <a:t>,01 s</a:t>
                </a:r>
                <a:endParaRPr lang="el-GR" altLang="el-GR" sz="1800" i="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1028289" y="1744941"/>
                  <a:ext cx="497444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sz="16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sz="1600" b="1" i="0" smtClean="0"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8289" y="1744941"/>
                  <a:ext cx="497444" cy="246221"/>
                </a:xfrm>
                <a:prstGeom prst="rect">
                  <a:avLst/>
                </a:prstGeom>
                <a:blipFill>
                  <a:blip r:embed="rId12"/>
                  <a:stretch>
                    <a:fillRect l="-8642" r="-7407" b="-1219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292" name="Text Box 1044"/>
          <p:cNvSpPr txBox="1">
            <a:spLocks noChangeArrowheads="1"/>
          </p:cNvSpPr>
          <p:nvPr/>
        </p:nvSpPr>
        <p:spPr bwMode="auto">
          <a:xfrm>
            <a:off x="514350" y="-12416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ΣΥΝΤΕΛΕΣΤΗΣ ΠΟΙΟΤΗΤΑ ΣΥΝΤΟΝΙΣΜΟΥ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 Q</a:t>
            </a:r>
            <a:endParaRPr lang="el-GR" altLang="el-GR" i="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983084" y="2114374"/>
            <a:ext cx="2237954" cy="1821040"/>
            <a:chOff x="983084" y="2748225"/>
            <a:chExt cx="2237954" cy="1821040"/>
          </a:xfrm>
        </p:grpSpPr>
        <p:sp>
          <p:nvSpPr>
            <p:cNvPr id="12313" name="Line 1056"/>
            <p:cNvSpPr>
              <a:spLocks noChangeShapeType="1"/>
            </p:cNvSpPr>
            <p:nvPr/>
          </p:nvSpPr>
          <p:spPr bwMode="auto">
            <a:xfrm>
              <a:off x="990745" y="3015100"/>
              <a:ext cx="2066925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9" name="Group 1057"/>
            <p:cNvGrpSpPr>
              <a:grpSpLocks/>
            </p:cNvGrpSpPr>
            <p:nvPr/>
          </p:nvGrpSpPr>
          <p:grpSpPr bwMode="auto">
            <a:xfrm>
              <a:off x="2125665" y="3015102"/>
              <a:ext cx="257175" cy="1541463"/>
              <a:chOff x="1267" y="3000"/>
              <a:chExt cx="162" cy="971"/>
            </a:xfrm>
          </p:grpSpPr>
          <p:sp>
            <p:nvSpPr>
              <p:cNvPr id="12310" name="Line 1058"/>
              <p:cNvSpPr>
                <a:spLocks noChangeShapeType="1"/>
              </p:cNvSpPr>
              <p:nvPr/>
            </p:nvSpPr>
            <p:spPr bwMode="auto">
              <a:xfrm>
                <a:off x="1338" y="3000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11" name="Text Box 1059"/>
              <p:cNvSpPr txBox="1">
                <a:spLocks noChangeArrowheads="1"/>
              </p:cNvSpPr>
              <p:nvPr/>
            </p:nvSpPr>
            <p:spPr bwMode="auto">
              <a:xfrm>
                <a:off x="1267" y="3803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1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1060"/>
            <p:cNvGrpSpPr>
              <a:grpSpLocks/>
            </p:cNvGrpSpPr>
            <p:nvPr/>
          </p:nvGrpSpPr>
          <p:grpSpPr bwMode="auto">
            <a:xfrm>
              <a:off x="2963863" y="3034152"/>
              <a:ext cx="257175" cy="1535113"/>
              <a:chOff x="1795" y="3012"/>
              <a:chExt cx="162" cy="967"/>
            </a:xfrm>
          </p:grpSpPr>
          <p:sp>
            <p:nvSpPr>
              <p:cNvPr id="12308" name="Line 1061"/>
              <p:cNvSpPr>
                <a:spLocks noChangeShapeType="1"/>
              </p:cNvSpPr>
              <p:nvPr/>
            </p:nvSpPr>
            <p:spPr bwMode="auto">
              <a:xfrm>
                <a:off x="1854" y="3012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09" name="Text Box 1062"/>
              <p:cNvSpPr txBox="1">
                <a:spLocks noChangeArrowheads="1"/>
              </p:cNvSpPr>
              <p:nvPr/>
            </p:nvSpPr>
            <p:spPr bwMode="auto">
              <a:xfrm>
                <a:off x="1795" y="3811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2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983084" y="2748225"/>
                  <a:ext cx="497444" cy="4921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3084" y="2748225"/>
                  <a:ext cx="497444" cy="492186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5186361" y="2160266"/>
            <a:ext cx="2690814" cy="1830708"/>
            <a:chOff x="5186361" y="2794117"/>
            <a:chExt cx="2690814" cy="1830708"/>
          </a:xfrm>
        </p:grpSpPr>
        <p:grpSp>
          <p:nvGrpSpPr>
            <p:cNvPr id="11" name="Group 1063"/>
            <p:cNvGrpSpPr>
              <a:grpSpLocks/>
            </p:cNvGrpSpPr>
            <p:nvPr/>
          </p:nvGrpSpPr>
          <p:grpSpPr bwMode="auto">
            <a:xfrm>
              <a:off x="5951538" y="3091300"/>
              <a:ext cx="257175" cy="1533525"/>
              <a:chOff x="3677" y="3048"/>
              <a:chExt cx="162" cy="966"/>
            </a:xfrm>
          </p:grpSpPr>
          <p:sp>
            <p:nvSpPr>
              <p:cNvPr id="12306" name="Line 1064"/>
              <p:cNvSpPr>
                <a:spLocks noChangeShapeType="1"/>
              </p:cNvSpPr>
              <p:nvPr/>
            </p:nvSpPr>
            <p:spPr bwMode="auto">
              <a:xfrm>
                <a:off x="3786" y="3048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07" name="Text Box 1065"/>
              <p:cNvSpPr txBox="1">
                <a:spLocks noChangeArrowheads="1"/>
              </p:cNvSpPr>
              <p:nvPr/>
            </p:nvSpPr>
            <p:spPr bwMode="auto">
              <a:xfrm>
                <a:off x="3677" y="3846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1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066"/>
            <p:cNvGrpSpPr>
              <a:grpSpLocks/>
            </p:cNvGrpSpPr>
            <p:nvPr/>
          </p:nvGrpSpPr>
          <p:grpSpPr bwMode="auto">
            <a:xfrm>
              <a:off x="7620000" y="3091300"/>
              <a:ext cx="257175" cy="1524000"/>
              <a:chOff x="4728" y="3048"/>
              <a:chExt cx="162" cy="960"/>
            </a:xfrm>
          </p:grpSpPr>
          <p:sp>
            <p:nvSpPr>
              <p:cNvPr id="12304" name="Line 1067"/>
              <p:cNvSpPr>
                <a:spLocks noChangeShapeType="1"/>
              </p:cNvSpPr>
              <p:nvPr/>
            </p:nvSpPr>
            <p:spPr bwMode="auto">
              <a:xfrm>
                <a:off x="4800" y="3048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05" name="Text Box 1068"/>
              <p:cNvSpPr txBox="1">
                <a:spLocks noChangeArrowheads="1"/>
              </p:cNvSpPr>
              <p:nvPr/>
            </p:nvSpPr>
            <p:spPr bwMode="auto">
              <a:xfrm>
                <a:off x="4728" y="3840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2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9" name="Line 1056"/>
            <p:cNvSpPr>
              <a:spLocks noChangeShapeType="1"/>
            </p:cNvSpPr>
            <p:nvPr/>
          </p:nvSpPr>
          <p:spPr bwMode="auto">
            <a:xfrm>
              <a:off x="5186361" y="3091300"/>
              <a:ext cx="2592000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5241112" y="2794117"/>
                  <a:ext cx="497444" cy="4921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1112" y="2794117"/>
                  <a:ext cx="497444" cy="492186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41353" y="5096307"/>
                <a:ext cx="1630125" cy="523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53" y="5096307"/>
                <a:ext cx="1630125" cy="5238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2228899" y="5106698"/>
                <a:ext cx="2540760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𝟓𝟎</m:t>
                          </m:r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num>
                        <m:den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𝟓𝟓𝟎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𝟒𝟓𝟎𝐫𝐚𝐝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99" y="5106698"/>
                <a:ext cx="2540760" cy="50924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164805" y="5810601"/>
                <a:ext cx="1630125" cy="523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805" y="5810601"/>
                <a:ext cx="1630125" cy="52386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5852351" y="5820992"/>
                <a:ext cx="2784930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num>
                        <m:den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𝟔𝟏𝟎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𝟒𝟏𝟎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351" y="5820992"/>
                <a:ext cx="2784930" cy="50924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 Box 1059"/>
          <p:cNvSpPr txBox="1">
            <a:spLocks noChangeArrowheads="1"/>
          </p:cNvSpPr>
          <p:nvPr/>
        </p:nvSpPr>
        <p:spPr bwMode="auto">
          <a:xfrm>
            <a:off x="2053944" y="4028207"/>
            <a:ext cx="1336964" cy="26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600" i="0" dirty="0">
                <a:solidFill>
                  <a:schemeClr val="tx1"/>
                </a:solidFill>
              </a:rPr>
              <a:t>ω</a:t>
            </a:r>
            <a:r>
              <a:rPr lang="en-US" altLang="el-GR" sz="1600" i="0" baseline="-25000" dirty="0">
                <a:solidFill>
                  <a:schemeClr val="tx1"/>
                </a:solidFill>
              </a:rPr>
              <a:t>0</a:t>
            </a:r>
            <a:r>
              <a:rPr lang="en-US" altLang="el-GR" sz="1600" i="0" dirty="0">
                <a:solidFill>
                  <a:schemeClr val="tx1"/>
                </a:solidFill>
              </a:rPr>
              <a:t> = 500 rad/s</a:t>
            </a:r>
            <a:endParaRPr lang="el-GR" altLang="el-GR" sz="1600" i="0" dirty="0">
              <a:solidFill>
                <a:schemeClr val="tx1"/>
              </a:solidFill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1070264" y="4360718"/>
            <a:ext cx="3245442" cy="281888"/>
            <a:chOff x="1070264" y="4360718"/>
            <a:chExt cx="3245442" cy="281888"/>
          </a:xfrm>
        </p:grpSpPr>
        <p:sp>
          <p:nvSpPr>
            <p:cNvPr id="76" name="Text Box 1059"/>
            <p:cNvSpPr txBox="1">
              <a:spLocks noChangeArrowheads="1"/>
            </p:cNvSpPr>
            <p:nvPr/>
          </p:nvSpPr>
          <p:spPr bwMode="auto">
            <a:xfrm>
              <a:off x="1070264" y="4374574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l-GR" altLang="el-GR" sz="1600" i="0" baseline="-25000" dirty="0">
                  <a:solidFill>
                    <a:schemeClr val="tx1"/>
                  </a:solidFill>
                </a:rPr>
                <a:t>1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450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  <p:sp>
          <p:nvSpPr>
            <p:cNvPr id="78" name="Text Box 1059"/>
            <p:cNvSpPr txBox="1">
              <a:spLocks noChangeArrowheads="1"/>
            </p:cNvSpPr>
            <p:nvPr/>
          </p:nvSpPr>
          <p:spPr bwMode="auto">
            <a:xfrm>
              <a:off x="2978742" y="4360718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n-US" altLang="el-GR" sz="1600" i="0" baseline="-25000" dirty="0">
                  <a:solidFill>
                    <a:schemeClr val="tx1"/>
                  </a:solidFill>
                </a:rPr>
                <a:t>2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550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</p:grpSp>
      <p:sp>
        <p:nvSpPr>
          <p:cNvPr id="80" name="Text Box 1059"/>
          <p:cNvSpPr txBox="1">
            <a:spLocks noChangeArrowheads="1"/>
          </p:cNvSpPr>
          <p:nvPr/>
        </p:nvSpPr>
        <p:spPr bwMode="auto">
          <a:xfrm>
            <a:off x="6210938" y="4014351"/>
            <a:ext cx="1336964" cy="26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600" i="0" dirty="0">
                <a:solidFill>
                  <a:schemeClr val="tx1"/>
                </a:solidFill>
              </a:rPr>
              <a:t>ω</a:t>
            </a:r>
            <a:r>
              <a:rPr lang="en-US" altLang="el-GR" sz="1600" i="0" baseline="-25000" dirty="0">
                <a:solidFill>
                  <a:schemeClr val="tx1"/>
                </a:solidFill>
              </a:rPr>
              <a:t>0</a:t>
            </a:r>
            <a:r>
              <a:rPr lang="en-US" altLang="el-GR" sz="1600" i="0" dirty="0">
                <a:solidFill>
                  <a:schemeClr val="tx1"/>
                </a:solidFill>
              </a:rPr>
              <a:t> = 500 rad/s</a:t>
            </a:r>
            <a:endParaRPr lang="el-GR" altLang="el-GR" sz="1600" i="0" dirty="0">
              <a:solidFill>
                <a:schemeClr val="tx1"/>
              </a:solidFill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5227258" y="4346862"/>
            <a:ext cx="3245442" cy="281888"/>
            <a:chOff x="5227258" y="4346862"/>
            <a:chExt cx="3245442" cy="281888"/>
          </a:xfrm>
        </p:grpSpPr>
        <p:sp>
          <p:nvSpPr>
            <p:cNvPr id="79" name="Text Box 1059"/>
            <p:cNvSpPr txBox="1">
              <a:spLocks noChangeArrowheads="1"/>
            </p:cNvSpPr>
            <p:nvPr/>
          </p:nvSpPr>
          <p:spPr bwMode="auto">
            <a:xfrm>
              <a:off x="5227258" y="4360718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l-GR" altLang="el-GR" sz="1600" i="0" baseline="-25000" dirty="0">
                  <a:solidFill>
                    <a:schemeClr val="tx1"/>
                  </a:solidFill>
                </a:rPr>
                <a:t>1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410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  <p:sp>
          <p:nvSpPr>
            <p:cNvPr id="81" name="Text Box 1059"/>
            <p:cNvSpPr txBox="1">
              <a:spLocks noChangeArrowheads="1"/>
            </p:cNvSpPr>
            <p:nvPr/>
          </p:nvSpPr>
          <p:spPr bwMode="auto">
            <a:xfrm>
              <a:off x="7135736" y="4346862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n-US" altLang="el-GR" sz="1600" i="0" baseline="-25000" dirty="0">
                  <a:solidFill>
                    <a:schemeClr val="tx1"/>
                  </a:solidFill>
                </a:rPr>
                <a:t>2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610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1" grpId="0"/>
      <p:bldP spid="73" grpId="0"/>
      <p:bldP spid="74" grpId="0"/>
      <p:bldP spid="77" grpId="0"/>
      <p:bldP spid="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466725" y="4919663"/>
            <a:ext cx="820102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chemeClr val="hlink"/>
                </a:solidFill>
                <a:cs typeface="Times New Roman" pitchFamily="18" charset="0"/>
              </a:rPr>
              <a:t>Παραδείγματα Συντονισμού.</a:t>
            </a:r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457200" y="1389800"/>
            <a:ext cx="81915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FFFF00"/>
                </a:solidFill>
                <a:cs typeface="Times New Roman" pitchFamily="18" charset="0"/>
              </a:rPr>
              <a:t>ΤΑΛΑΝΤΩΣΕΙΣ ΜΕ ΔΙΕΓΕΡΣΗ</a:t>
            </a:r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466725" y="2900363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FF3300"/>
                </a:solidFill>
                <a:cs typeface="Times New Roman" pitchFamily="18" charset="0"/>
              </a:rPr>
              <a:t>Συντονισμός – Καμπύλη Συντονισμού.</a:t>
            </a:r>
            <a:endParaRPr lang="el-GR" altLang="el-GR" sz="3200" i="0" dirty="0">
              <a:solidFill>
                <a:srgbClr val="FF3300"/>
              </a:solidFill>
              <a:cs typeface="Times New Roman" pitchFamily="18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76250" y="3551238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00B050"/>
                </a:solidFill>
                <a:cs typeface="Times New Roman" pitchFamily="18" charset="0"/>
              </a:rPr>
              <a:t>Ισχύς Εξαναγκασμένης Ταλάντωσης.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465138" y="4240213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FF0000"/>
                </a:solidFill>
                <a:cs typeface="Times New Roman" pitchFamily="18" charset="0"/>
              </a:rPr>
              <a:t>Συντελεστής Ποιότητας </a:t>
            </a:r>
            <a:r>
              <a:rPr lang="en-US" altLang="el-GR" sz="3200" i="0">
                <a:solidFill>
                  <a:srgbClr val="FF0000"/>
                </a:solidFill>
                <a:cs typeface="Times New Roman" pitchFamily="18" charset="0"/>
              </a:rPr>
              <a:t>Q</a:t>
            </a:r>
            <a:r>
              <a:rPr lang="el-GR" altLang="el-GR" sz="3200" i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03375" y="2219382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 dirty="0">
                <a:solidFill>
                  <a:srgbClr val="FF3300"/>
                </a:solidFill>
                <a:cs typeface="Times New Roman" pitchFamily="18" charset="0"/>
              </a:rPr>
              <a:t>Δυναμική της Εξαναγκασμένης Ταλάντωσης.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4" grpId="0" build="p" autoUpdateAnimBg="0"/>
      <p:bldP spid="5" grpId="0" build="p" autoUpdateAnimBg="0"/>
      <p:bldP spid="6" grpId="0" build="p" autoUpdateAnimBg="0"/>
      <p:bldP spid="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ChangeArrowheads="1"/>
          </p:cNvSpPr>
          <p:nvPr/>
        </p:nvSpPr>
        <p:spPr bwMode="auto">
          <a:xfrm>
            <a:off x="990600" y="117616"/>
            <a:ext cx="7162800" cy="706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i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ΔΥΝΑΜΙΚΗ ΤΗΣ ΕΞΑΝΑΓΚΑΣΜΕΝΗΣ ΤΑΛΑΝΤΩΣΗΣ</a:t>
            </a:r>
            <a:endParaRPr lang="en-US" i="0" dirty="0"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882692" name="Text Box 4"/>
          <p:cNvSpPr txBox="1">
            <a:spLocks noChangeArrowheads="1"/>
          </p:cNvSpPr>
          <p:nvPr/>
        </p:nvSpPr>
        <p:spPr bwMode="auto">
          <a:xfrm>
            <a:off x="3438525" y="1875556"/>
            <a:ext cx="22574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C000"/>
                </a:solidFill>
              </a:rPr>
              <a:t>Συνισταμένη Δύναμη: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62600" y="1892416"/>
                <a:ext cx="2242729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𝐬𝐩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𝐝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𝐞𝐱𝐭</m:t>
                          </m:r>
                        </m:sub>
                      </m:sSub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1892416"/>
                <a:ext cx="2242729" cy="394210"/>
              </a:xfrm>
              <a:prstGeom prst="rect">
                <a:avLst/>
              </a:prstGeom>
              <a:blipFill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Ομάδα 78"/>
          <p:cNvGrpSpPr/>
          <p:nvPr/>
        </p:nvGrpSpPr>
        <p:grpSpPr>
          <a:xfrm>
            <a:off x="284287" y="1844699"/>
            <a:ext cx="3122613" cy="2402384"/>
            <a:chOff x="179512" y="3140968"/>
            <a:chExt cx="3122613" cy="2402384"/>
          </a:xfrm>
        </p:grpSpPr>
        <p:sp>
          <p:nvSpPr>
            <p:cNvPr id="80" name="Text Box 1059"/>
            <p:cNvSpPr txBox="1">
              <a:spLocks noChangeArrowheads="1"/>
            </p:cNvSpPr>
            <p:nvPr/>
          </p:nvSpPr>
          <p:spPr bwMode="auto">
            <a:xfrm>
              <a:off x="2023144" y="5235575"/>
              <a:ext cx="53276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l-GR" sz="2000" b="1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rPr>
                <a:t>x </a:t>
              </a:r>
              <a:r>
                <a:rPr kumimoji="0" lang="en-US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rPr>
                <a:t>= 0</a:t>
              </a:r>
              <a:endPara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81" name="Line 1049"/>
            <p:cNvSpPr>
              <a:spLocks noChangeShapeType="1"/>
            </p:cNvSpPr>
            <p:nvPr/>
          </p:nvSpPr>
          <p:spPr bwMode="auto">
            <a:xfrm>
              <a:off x="2246983" y="3150585"/>
              <a:ext cx="3175" cy="2052000"/>
            </a:xfrm>
            <a:prstGeom prst="line">
              <a:avLst/>
            </a:prstGeom>
            <a:noFill/>
            <a:ln w="28575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grpSp>
          <p:nvGrpSpPr>
            <p:cNvPr id="82" name="Ομάδα 81"/>
            <p:cNvGrpSpPr/>
            <p:nvPr/>
          </p:nvGrpSpPr>
          <p:grpSpPr>
            <a:xfrm>
              <a:off x="179512" y="3140968"/>
              <a:ext cx="3122613" cy="2016000"/>
              <a:chOff x="179512" y="3140968"/>
              <a:chExt cx="3122613" cy="2016000"/>
            </a:xfrm>
          </p:grpSpPr>
          <p:sp>
            <p:nvSpPr>
              <p:cNvPr id="101" name="Line 1085"/>
              <p:cNvSpPr>
                <a:spLocks noChangeShapeType="1"/>
              </p:cNvSpPr>
              <p:nvPr/>
            </p:nvSpPr>
            <p:spPr bwMode="auto">
              <a:xfrm>
                <a:off x="179512" y="3996631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03" name="Rectangle 1072"/>
              <p:cNvSpPr>
                <a:spLocks noChangeArrowheads="1"/>
              </p:cNvSpPr>
              <p:nvPr/>
            </p:nvSpPr>
            <p:spPr bwMode="auto">
              <a:xfrm>
                <a:off x="179512" y="3140968"/>
                <a:ext cx="190500" cy="2016000"/>
              </a:xfrm>
              <a:prstGeom prst="rect">
                <a:avLst/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p:grpSp>
          <p:nvGrpSpPr>
            <p:cNvPr id="83" name="Ομάδα 17"/>
            <p:cNvGrpSpPr>
              <a:grpSpLocks/>
            </p:cNvGrpSpPr>
            <p:nvPr/>
          </p:nvGrpSpPr>
          <p:grpSpPr bwMode="auto">
            <a:xfrm>
              <a:off x="323528" y="3396528"/>
              <a:ext cx="2209800" cy="576262"/>
              <a:chOff x="549025" y="3360738"/>
              <a:chExt cx="2210110" cy="576000"/>
            </a:xfrm>
          </p:grpSpPr>
          <p:grpSp>
            <p:nvGrpSpPr>
              <p:cNvPr id="84" name="Group 27"/>
              <p:cNvGrpSpPr>
                <a:grpSpLocks/>
              </p:cNvGrpSpPr>
              <p:nvPr/>
            </p:nvGrpSpPr>
            <p:grpSpPr bwMode="auto">
              <a:xfrm rot="5400000">
                <a:off x="1107666" y="2866752"/>
                <a:ext cx="430717" cy="1548000"/>
                <a:chOff x="1360" y="12983"/>
                <a:chExt cx="398" cy="850"/>
              </a:xfrm>
            </p:grpSpPr>
            <p:grpSp>
              <p:nvGrpSpPr>
                <p:cNvPr id="88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95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6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7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8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9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89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90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1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2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3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85" name="Ομάδα 16"/>
              <p:cNvGrpSpPr>
                <a:grpSpLocks/>
              </p:cNvGrpSpPr>
              <p:nvPr/>
            </p:nvGrpSpPr>
            <p:grpSpPr bwMode="auto">
              <a:xfrm>
                <a:off x="2087405" y="3360738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86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7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>
                    <a:defRPr/>
                  </a:pPr>
                  <a:endParaRPr lang="el-GR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139" name="Line 1084"/>
          <p:cNvSpPr>
            <a:spLocks noChangeShapeType="1"/>
          </p:cNvSpPr>
          <p:nvPr/>
        </p:nvSpPr>
        <p:spPr bwMode="auto">
          <a:xfrm>
            <a:off x="293812" y="3833837"/>
            <a:ext cx="3122613" cy="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pSp>
        <p:nvGrpSpPr>
          <p:cNvPr id="882709" name="Ομάδα 882708"/>
          <p:cNvGrpSpPr/>
          <p:nvPr/>
        </p:nvGrpSpPr>
        <p:grpSpPr>
          <a:xfrm>
            <a:off x="417545" y="923056"/>
            <a:ext cx="8193055" cy="3324027"/>
            <a:chOff x="417545" y="1276350"/>
            <a:chExt cx="8193055" cy="3324027"/>
          </a:xfrm>
        </p:grpSpPr>
        <p:sp>
          <p:nvSpPr>
            <p:cNvPr id="882691" name="Text Box 3"/>
            <p:cNvSpPr txBox="1">
              <a:spLocks noChangeArrowheads="1"/>
            </p:cNvSpPr>
            <p:nvPr/>
          </p:nvSpPr>
          <p:spPr bwMode="auto">
            <a:xfrm>
              <a:off x="495300" y="1276350"/>
              <a:ext cx="81153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0" dirty="0">
                  <a:solidFill>
                    <a:srgbClr val="FFC000"/>
                  </a:solidFill>
                </a:rPr>
                <a:t>	Πάνω στη μάζα που ταλαντώνεται δρα και μια περιοδική δύναμη, πέρα από τη δύναμη της απόσβεσης και τη δύναμη επαναφοράς.</a:t>
              </a:r>
            </a:p>
          </p:txBody>
        </p:sp>
        <p:grpSp>
          <p:nvGrpSpPr>
            <p:cNvPr id="882708" name="Ομάδα 882707"/>
            <p:cNvGrpSpPr/>
            <p:nvPr/>
          </p:nvGrpSpPr>
          <p:grpSpPr>
            <a:xfrm>
              <a:off x="417545" y="2245710"/>
              <a:ext cx="2938463" cy="2354667"/>
              <a:chOff x="417545" y="2245710"/>
              <a:chExt cx="2938463" cy="2354667"/>
            </a:xfrm>
          </p:grpSpPr>
          <p:sp>
            <p:nvSpPr>
              <p:cNvPr id="144" name="Line 1130"/>
              <p:cNvSpPr>
                <a:spLocks noChangeShapeType="1"/>
              </p:cNvSpPr>
              <p:nvPr/>
            </p:nvSpPr>
            <p:spPr bwMode="auto">
              <a:xfrm flipH="1">
                <a:off x="2535288" y="3378604"/>
                <a:ext cx="539750" cy="0"/>
              </a:xfrm>
              <a:prstGeom prst="line">
                <a:avLst/>
              </a:prstGeom>
              <a:noFill/>
              <a:ln w="50800">
                <a:solidFill>
                  <a:srgbClr val="FFC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2681875" y="2957445"/>
                <a:ext cx="3449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grpSp>
            <p:nvGrpSpPr>
              <p:cNvPr id="882689" name="Ομάδα 882688"/>
              <p:cNvGrpSpPr/>
              <p:nvPr/>
            </p:nvGrpSpPr>
            <p:grpSpPr>
              <a:xfrm>
                <a:off x="417545" y="2245710"/>
                <a:ext cx="2938463" cy="2354667"/>
                <a:chOff x="417545" y="2245710"/>
                <a:chExt cx="2938463" cy="2354667"/>
              </a:xfrm>
            </p:grpSpPr>
            <p:grpSp>
              <p:nvGrpSpPr>
                <p:cNvPr id="106" name="Ομάδα 19"/>
                <p:cNvGrpSpPr>
                  <a:grpSpLocks/>
                </p:cNvGrpSpPr>
                <p:nvPr/>
              </p:nvGrpSpPr>
              <p:grpSpPr bwMode="auto">
                <a:xfrm>
                  <a:off x="417545" y="3589862"/>
                  <a:ext cx="2808288" cy="574675"/>
                  <a:chOff x="622885" y="5852454"/>
                  <a:chExt cx="2807980" cy="576000"/>
                </a:xfrm>
              </p:grpSpPr>
              <p:grpSp>
                <p:nvGrpSpPr>
                  <p:cNvPr id="107" name="Ομάδα 94"/>
                  <p:cNvGrpSpPr>
                    <a:grpSpLocks/>
                  </p:cNvGrpSpPr>
                  <p:nvPr/>
                </p:nvGrpSpPr>
                <p:grpSpPr bwMode="auto">
                  <a:xfrm>
                    <a:off x="2759135" y="5852454"/>
                    <a:ext cx="671730" cy="576000"/>
                    <a:chOff x="2063655" y="3360738"/>
                    <a:chExt cx="671730" cy="576000"/>
                  </a:xfrm>
                </p:grpSpPr>
                <p:cxnSp>
                  <p:nvCxnSpPr>
                    <p:cNvPr id="121" name="AutoShape 5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2153508" y="3551574"/>
                      <a:ext cx="0" cy="179705"/>
                    </a:xfrm>
                    <a:prstGeom prst="straightConnector1">
                      <a:avLst/>
                    </a:prstGeom>
                    <a:noFill/>
                    <a:ln w="76200">
                      <a:solidFill>
                        <a:srgbClr val="FFC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122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385" y="3360738"/>
                      <a:ext cx="576000" cy="576000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FFC000">
                            <a:shade val="30000"/>
                            <a:satMod val="115000"/>
                          </a:srgbClr>
                        </a:gs>
                        <a:gs pos="50000">
                          <a:srgbClr val="FFC000">
                            <a:shade val="67500"/>
                            <a:satMod val="115000"/>
                          </a:srgbClr>
                        </a:gs>
                        <a:gs pos="100000">
                          <a:srgbClr val="FFC0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9525">
                      <a:solidFill>
                        <a:srgbClr val="FFC000"/>
                      </a:solidFill>
                      <a:round/>
                      <a:headEnd/>
                      <a:tailEnd/>
                    </a:ln>
                  </p:spPr>
                  <p:txBody>
                    <a:bodyPr upright="1"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/>
                      </a:pPr>
                      <a:endParaRPr lang="el-GR" sz="2400" b="1" i="1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08" name="Group 27"/>
                  <p:cNvGrpSpPr>
                    <a:grpSpLocks/>
                  </p:cNvGrpSpPr>
                  <p:nvPr/>
                </p:nvGrpSpPr>
                <p:grpSpPr bwMode="auto">
                  <a:xfrm rot="5400000">
                    <a:off x="1487526" y="5067083"/>
                    <a:ext cx="430717" cy="2160000"/>
                    <a:chOff x="1360" y="12983"/>
                    <a:chExt cx="398" cy="850"/>
                  </a:xfrm>
                </p:grpSpPr>
                <p:grpSp>
                  <p:nvGrpSpPr>
                    <p:cNvPr id="109" name="Group 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60" y="12983"/>
                      <a:ext cx="398" cy="442"/>
                      <a:chOff x="2256" y="6288"/>
                      <a:chExt cx="958" cy="1238"/>
                    </a:xfrm>
                  </p:grpSpPr>
                  <p:sp>
                    <p:nvSpPr>
                      <p:cNvPr id="116" name="Arc 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6" y="6288"/>
                        <a:ext cx="937" cy="327"/>
                      </a:xfrm>
                      <a:custGeom>
                        <a:avLst/>
                        <a:gdLst>
                          <a:gd name="T0" fmla="*/ 23 w 37467"/>
                          <a:gd name="T1" fmla="*/ 2 h 43200"/>
                          <a:gd name="T2" fmla="*/ 21 w 37467"/>
                          <a:gd name="T3" fmla="*/ 0 h 43200"/>
                          <a:gd name="T4" fmla="*/ 14 w 37467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467" h="43200" fill="none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</a:path>
                          <a:path w="37467" h="43200" stroke="0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  <a:lnTo>
                              <a:pt x="21600" y="21600"/>
                            </a:lnTo>
                            <a:lnTo>
                              <a:pt x="37466" y="36255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7" name="Arc 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515"/>
                        <a:ext cx="934" cy="327"/>
                      </a:xfrm>
                      <a:custGeom>
                        <a:avLst/>
                        <a:gdLst>
                          <a:gd name="T0" fmla="*/ 23 w 37381"/>
                          <a:gd name="T1" fmla="*/ 2 h 43200"/>
                          <a:gd name="T2" fmla="*/ 23 w 37381"/>
                          <a:gd name="T3" fmla="*/ 0 h 43200"/>
                          <a:gd name="T4" fmla="*/ 13 w 37381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381" h="43200" fill="none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</a:path>
                          <a:path w="37381" h="43200" stroke="0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  <a:lnTo>
                              <a:pt x="21600" y="21600"/>
                            </a:lnTo>
                            <a:lnTo>
                              <a:pt x="36983" y="36763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8" name="Arc 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7199"/>
                        <a:ext cx="941" cy="327"/>
                      </a:xfrm>
                      <a:custGeom>
                        <a:avLst/>
                        <a:gdLst>
                          <a:gd name="T0" fmla="*/ 23 w 37664"/>
                          <a:gd name="T1" fmla="*/ 2 h 43200"/>
                          <a:gd name="T2" fmla="*/ 24 w 37664"/>
                          <a:gd name="T3" fmla="*/ 0 h 43200"/>
                          <a:gd name="T4" fmla="*/ 13 w 37664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664" h="43200" fill="none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</a:path>
                          <a:path w="37664" h="43200" stroke="0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  <a:lnTo>
                              <a:pt x="21600" y="21600"/>
                            </a:lnTo>
                            <a:lnTo>
                              <a:pt x="37100" y="36642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9" name="Arc 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743"/>
                        <a:ext cx="950" cy="327"/>
                      </a:xfrm>
                      <a:custGeom>
                        <a:avLst/>
                        <a:gdLst>
                          <a:gd name="T0" fmla="*/ 24 w 38026"/>
                          <a:gd name="T1" fmla="*/ 2 h 43200"/>
                          <a:gd name="T2" fmla="*/ 23 w 38026"/>
                          <a:gd name="T3" fmla="*/ 0 h 43200"/>
                          <a:gd name="T4" fmla="*/ 13 w 38026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026" h="43200" fill="none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</a:path>
                          <a:path w="38026" h="43200" stroke="0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  <a:lnTo>
                              <a:pt x="21600" y="21600"/>
                            </a:lnTo>
                            <a:lnTo>
                              <a:pt x="38026" y="35626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20" name="Arc 3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9" y="6972"/>
                        <a:ext cx="955" cy="327"/>
                      </a:xfrm>
                      <a:custGeom>
                        <a:avLst/>
                        <a:gdLst>
                          <a:gd name="T0" fmla="*/ 23 w 38229"/>
                          <a:gd name="T1" fmla="*/ 2 h 43200"/>
                          <a:gd name="T2" fmla="*/ 24 w 38229"/>
                          <a:gd name="T3" fmla="*/ 0 h 43200"/>
                          <a:gd name="T4" fmla="*/ 13 w 38229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229" h="43200" fill="none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</a:path>
                          <a:path w="38229" h="43200" stroke="0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  <a:lnTo>
                              <a:pt x="21600" y="21600"/>
                            </a:lnTo>
                            <a:lnTo>
                              <a:pt x="37178" y="36561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110" name="Group 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60" y="13391"/>
                      <a:ext cx="398" cy="442"/>
                      <a:chOff x="2256" y="6288"/>
                      <a:chExt cx="958" cy="1238"/>
                    </a:xfrm>
                  </p:grpSpPr>
                  <p:sp>
                    <p:nvSpPr>
                      <p:cNvPr id="111" name="Arc 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6" y="6288"/>
                        <a:ext cx="937" cy="327"/>
                      </a:xfrm>
                      <a:custGeom>
                        <a:avLst/>
                        <a:gdLst>
                          <a:gd name="T0" fmla="*/ 23 w 37467"/>
                          <a:gd name="T1" fmla="*/ 2 h 43200"/>
                          <a:gd name="T2" fmla="*/ 21 w 37467"/>
                          <a:gd name="T3" fmla="*/ 0 h 43200"/>
                          <a:gd name="T4" fmla="*/ 14 w 37467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467" h="43200" fill="none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</a:path>
                          <a:path w="37467" h="43200" stroke="0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  <a:lnTo>
                              <a:pt x="21600" y="21600"/>
                            </a:lnTo>
                            <a:lnTo>
                              <a:pt x="37466" y="36255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" name="Arc 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515"/>
                        <a:ext cx="934" cy="327"/>
                      </a:xfrm>
                      <a:custGeom>
                        <a:avLst/>
                        <a:gdLst>
                          <a:gd name="T0" fmla="*/ 23 w 37381"/>
                          <a:gd name="T1" fmla="*/ 2 h 43200"/>
                          <a:gd name="T2" fmla="*/ 23 w 37381"/>
                          <a:gd name="T3" fmla="*/ 0 h 43200"/>
                          <a:gd name="T4" fmla="*/ 13 w 37381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381" h="43200" fill="none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</a:path>
                          <a:path w="37381" h="43200" stroke="0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  <a:lnTo>
                              <a:pt x="21600" y="21600"/>
                            </a:lnTo>
                            <a:lnTo>
                              <a:pt x="36983" y="36763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3" name="Arc 3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7199"/>
                        <a:ext cx="941" cy="327"/>
                      </a:xfrm>
                      <a:custGeom>
                        <a:avLst/>
                        <a:gdLst>
                          <a:gd name="T0" fmla="*/ 23 w 37664"/>
                          <a:gd name="T1" fmla="*/ 2 h 43200"/>
                          <a:gd name="T2" fmla="*/ 24 w 37664"/>
                          <a:gd name="T3" fmla="*/ 0 h 43200"/>
                          <a:gd name="T4" fmla="*/ 13 w 37664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664" h="43200" fill="none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</a:path>
                          <a:path w="37664" h="43200" stroke="0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  <a:lnTo>
                              <a:pt x="21600" y="21600"/>
                            </a:lnTo>
                            <a:lnTo>
                              <a:pt x="37100" y="36642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4" name="Arc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743"/>
                        <a:ext cx="950" cy="327"/>
                      </a:xfrm>
                      <a:custGeom>
                        <a:avLst/>
                        <a:gdLst>
                          <a:gd name="T0" fmla="*/ 24 w 38026"/>
                          <a:gd name="T1" fmla="*/ 2 h 43200"/>
                          <a:gd name="T2" fmla="*/ 23 w 38026"/>
                          <a:gd name="T3" fmla="*/ 0 h 43200"/>
                          <a:gd name="T4" fmla="*/ 13 w 38026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026" h="43200" fill="none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</a:path>
                          <a:path w="38026" h="43200" stroke="0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  <a:lnTo>
                              <a:pt x="21600" y="21600"/>
                            </a:lnTo>
                            <a:lnTo>
                              <a:pt x="38026" y="35626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5" name="Arc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9" y="6972"/>
                        <a:ext cx="955" cy="327"/>
                      </a:xfrm>
                      <a:custGeom>
                        <a:avLst/>
                        <a:gdLst>
                          <a:gd name="T0" fmla="*/ 23 w 38229"/>
                          <a:gd name="T1" fmla="*/ 2 h 43200"/>
                          <a:gd name="T2" fmla="*/ 24 w 38229"/>
                          <a:gd name="T3" fmla="*/ 0 h 43200"/>
                          <a:gd name="T4" fmla="*/ 13 w 38229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229" h="43200" fill="none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</a:path>
                          <a:path w="38229" h="43200" stroke="0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  <a:lnTo>
                              <a:pt x="21600" y="21600"/>
                            </a:lnTo>
                            <a:lnTo>
                              <a:pt x="37178" y="36561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</p:grpSp>
            <p:sp>
              <p:nvSpPr>
                <p:cNvPr id="148" name="Text Box 1059"/>
                <p:cNvSpPr txBox="1">
                  <a:spLocks noChangeArrowheads="1"/>
                </p:cNvSpPr>
                <p:nvPr/>
              </p:nvSpPr>
              <p:spPr bwMode="auto">
                <a:xfrm>
                  <a:off x="2823244" y="4292600"/>
                  <a:ext cx="53276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l-GR" sz="2000" b="1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Times New Roman" pitchFamily="18" charset="0"/>
                    </a:rPr>
                    <a:t>x </a:t>
                  </a:r>
                  <a:r>
                    <a:rPr kumimoji="0" lang="en-US" altLang="el-GR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Times New Roman" pitchFamily="18" charset="0"/>
                    </a:rPr>
                    <a:t>&gt; 0</a:t>
                  </a:r>
                  <a:endParaRPr kumimoji="0" lang="el-GR" altLang="el-G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49" name="Line 1049"/>
                <p:cNvSpPr>
                  <a:spLocks noChangeShapeType="1"/>
                </p:cNvSpPr>
                <p:nvPr/>
              </p:nvSpPr>
              <p:spPr bwMode="auto">
                <a:xfrm>
                  <a:off x="2923258" y="2245710"/>
                  <a:ext cx="3175" cy="2052000"/>
                </a:xfrm>
                <a:prstGeom prst="line">
                  <a:avLst/>
                </a:prstGeom>
                <a:noFill/>
                <a:ln w="28575">
                  <a:solidFill>
                    <a:srgbClr val="FAFD00"/>
                  </a:solidFill>
                  <a:prstDash val="sysDot"/>
                  <a:round/>
                  <a:headEnd type="triangle" w="med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l-GR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AFD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5" name="Ομάδα 4"/>
          <p:cNvGrpSpPr/>
          <p:nvPr/>
        </p:nvGrpSpPr>
        <p:grpSpPr>
          <a:xfrm>
            <a:off x="522412" y="2885859"/>
            <a:ext cx="2811338" cy="2352111"/>
            <a:chOff x="522412" y="3239153"/>
            <a:chExt cx="2811338" cy="2352111"/>
          </a:xfrm>
        </p:grpSpPr>
        <p:sp>
          <p:nvSpPr>
            <p:cNvPr id="142" name="Line 1132"/>
            <p:cNvSpPr>
              <a:spLocks noChangeShapeType="1"/>
            </p:cNvSpPr>
            <p:nvPr/>
          </p:nvSpPr>
          <p:spPr bwMode="auto">
            <a:xfrm flipH="1">
              <a:off x="1927073" y="3860379"/>
              <a:ext cx="757237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l-GR" sz="2400" b="1" i="1">
                <a:solidFill>
                  <a:srgbClr val="FAFD00"/>
                </a:solidFill>
                <a:latin typeface="Times New Roman" pitchFamily="18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901071" y="3239153"/>
              <a:ext cx="51809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i="0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sp</a:t>
              </a:r>
              <a:endParaRPr lang="el-GR" sz="2000" b="1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0" name="Text Box 4"/>
            <p:cNvSpPr txBox="1">
              <a:spLocks noChangeArrowheads="1"/>
            </p:cNvSpPr>
            <p:nvPr/>
          </p:nvSpPr>
          <p:spPr bwMode="auto">
            <a:xfrm>
              <a:off x="522412" y="5221932"/>
              <a:ext cx="281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rgbClr val="FFC000"/>
                  </a:solidFill>
                </a:rPr>
                <a:t>Ελατηρίου</a:t>
              </a:r>
              <a:r>
                <a:rPr lang="el-GR" altLang="el-GR" sz="1800" i="0" dirty="0">
                  <a:solidFill>
                    <a:srgbClr val="FFC000"/>
                  </a:solidFill>
                </a:rPr>
                <a:t>:</a:t>
              </a:r>
              <a:r>
                <a:rPr lang="en-US" altLang="el-GR" sz="1800" dirty="0">
                  <a:solidFill>
                    <a:srgbClr val="FFC000"/>
                  </a:solidFill>
                </a:rPr>
                <a:t>   </a:t>
              </a:r>
              <a:r>
                <a:rPr lang="en-US" altLang="el-GR" sz="1800" dirty="0" err="1">
                  <a:solidFill>
                    <a:schemeClr val="tx1"/>
                  </a:solidFill>
                </a:rPr>
                <a:t>F</a:t>
              </a:r>
              <a:r>
                <a:rPr lang="en-US" altLang="el-GR" sz="1800" i="0" baseline="-25000" dirty="0" err="1">
                  <a:solidFill>
                    <a:schemeClr val="tx1"/>
                  </a:solidFill>
                </a:rPr>
                <a:t>sp</a:t>
              </a:r>
              <a:r>
                <a:rPr lang="en-US" altLang="el-GR" sz="1800" dirty="0">
                  <a:solidFill>
                    <a:schemeClr val="tx1"/>
                  </a:solidFill>
                </a:rPr>
                <a:t> =  – k x</a:t>
              </a:r>
              <a:endParaRPr lang="el-GR" altLang="el-GR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53" name="Text Box 4"/>
          <p:cNvSpPr txBox="1">
            <a:spLocks noChangeArrowheads="1"/>
          </p:cNvSpPr>
          <p:nvPr/>
        </p:nvSpPr>
        <p:spPr bwMode="auto">
          <a:xfrm>
            <a:off x="522412" y="4468588"/>
            <a:ext cx="31161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C000"/>
                </a:solidFill>
              </a:rPr>
              <a:t>ΔΥΝΑΜΕΙΣ  ΣΤΗ  ΜΑΖΑ:</a:t>
            </a:r>
            <a:endParaRPr lang="el-GR" altLang="el-GR" sz="2000" dirty="0">
              <a:solidFill>
                <a:schemeClr val="tx1"/>
              </a:solidFill>
            </a:endParaRPr>
          </a:p>
        </p:txBody>
      </p:sp>
      <p:grpSp>
        <p:nvGrpSpPr>
          <p:cNvPr id="7" name="Ομάδα 6"/>
          <p:cNvGrpSpPr/>
          <p:nvPr/>
        </p:nvGrpSpPr>
        <p:grpSpPr>
          <a:xfrm>
            <a:off x="512886" y="3673010"/>
            <a:ext cx="3592389" cy="2568550"/>
            <a:chOff x="512886" y="4026304"/>
            <a:chExt cx="3592389" cy="2568550"/>
          </a:xfrm>
        </p:grpSpPr>
        <p:sp>
          <p:nvSpPr>
            <p:cNvPr id="152" name="Text Box 4"/>
            <p:cNvSpPr txBox="1">
              <a:spLocks noChangeArrowheads="1"/>
            </p:cNvSpPr>
            <p:nvPr/>
          </p:nvSpPr>
          <p:spPr bwMode="auto">
            <a:xfrm>
              <a:off x="512886" y="6225522"/>
              <a:ext cx="359238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rgbClr val="FFC000"/>
                  </a:solidFill>
                </a:rPr>
                <a:t>Εξωτερική </a:t>
              </a:r>
              <a:r>
                <a:rPr lang="el-GR" altLang="el-GR" sz="1800" i="0" dirty="0">
                  <a:solidFill>
                    <a:srgbClr val="FFC000"/>
                  </a:solidFill>
                </a:rPr>
                <a:t>:</a:t>
              </a:r>
              <a:r>
                <a:rPr lang="en-US" altLang="el-GR" sz="1800" dirty="0">
                  <a:solidFill>
                    <a:srgbClr val="FFC000"/>
                  </a:solidFill>
                </a:rPr>
                <a:t>  </a:t>
              </a:r>
              <a:r>
                <a:rPr lang="en-US" altLang="el-GR" sz="1800" dirty="0" err="1">
                  <a:solidFill>
                    <a:schemeClr val="tx1"/>
                  </a:solidFill>
                </a:rPr>
                <a:t>F</a:t>
              </a:r>
              <a:r>
                <a:rPr lang="en-US" altLang="el-GR" sz="1800" i="0" baseline="-25000" dirty="0" err="1">
                  <a:solidFill>
                    <a:schemeClr val="tx1"/>
                  </a:solidFill>
                </a:rPr>
                <a:t>ext</a:t>
              </a:r>
              <a:r>
                <a:rPr lang="en-US" altLang="el-GR" sz="1800" dirty="0">
                  <a:solidFill>
                    <a:schemeClr val="tx1"/>
                  </a:solidFill>
                </a:rPr>
                <a:t> = F</a:t>
              </a:r>
              <a:r>
                <a:rPr lang="en-US" altLang="el-GR" sz="1800" i="0" baseline="-25000" dirty="0">
                  <a:solidFill>
                    <a:schemeClr val="tx1"/>
                  </a:solidFill>
                </a:rPr>
                <a:t>0</a:t>
              </a:r>
              <a:r>
                <a:rPr lang="en-US" altLang="el-GR" sz="1800" dirty="0">
                  <a:solidFill>
                    <a:schemeClr val="tx1"/>
                  </a:solidFill>
                </a:rPr>
                <a:t> </a:t>
              </a:r>
              <a:r>
                <a:rPr lang="en-US" altLang="el-GR" sz="1800" b="0" i="0" dirty="0">
                  <a:solidFill>
                    <a:schemeClr val="tx1"/>
                  </a:solidFill>
                </a:rPr>
                <a:t>sin</a:t>
              </a:r>
              <a:r>
                <a:rPr lang="en-US" altLang="el-GR" sz="1800" i="0" dirty="0">
                  <a:solidFill>
                    <a:schemeClr val="tx1"/>
                  </a:solidFill>
                </a:rPr>
                <a:t>(</a:t>
              </a:r>
              <a:r>
                <a:rPr lang="el-GR" altLang="el-GR" sz="1800" i="0" dirty="0">
                  <a:solidFill>
                    <a:schemeClr val="tx1"/>
                  </a:solidFill>
                </a:rPr>
                <a:t>ω</a:t>
              </a:r>
              <a:r>
                <a:rPr lang="en-US" altLang="el-GR" sz="1800" i="0" dirty="0">
                  <a:solidFill>
                    <a:schemeClr val="tx1"/>
                  </a:solidFill>
                </a:rPr>
                <a:t>t)</a:t>
              </a:r>
              <a:endParaRPr lang="el-GR" altLang="el-GR" sz="1800" dirty="0">
                <a:solidFill>
                  <a:schemeClr val="tx1"/>
                </a:solidFill>
              </a:endParaRPr>
            </a:p>
          </p:txBody>
        </p:sp>
        <p:sp>
          <p:nvSpPr>
            <p:cNvPr id="154" name="Line 1054"/>
            <p:cNvSpPr>
              <a:spLocks noChangeShapeType="1"/>
            </p:cNvSpPr>
            <p:nvPr/>
          </p:nvSpPr>
          <p:spPr bwMode="auto">
            <a:xfrm>
              <a:off x="3233788" y="4026304"/>
              <a:ext cx="647700" cy="0"/>
            </a:xfrm>
            <a:prstGeom prst="line">
              <a:avLst/>
            </a:prstGeom>
            <a:noFill/>
            <a:ln w="50800">
              <a:solidFill>
                <a:srgbClr val="FFC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l-GR" sz="2400" b="1" i="1">
                <a:solidFill>
                  <a:srgbClr val="FAFD00"/>
                </a:solidFill>
                <a:latin typeface="Times New Roman" pitchFamily="18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3510013" y="4042179"/>
              <a:ext cx="5741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>
                  <a:solidFill>
                    <a:srgbClr val="FFFF00"/>
                  </a:solidFill>
                  <a:cs typeface="Times New Roman" panose="02020603050405020304" pitchFamily="18" charset="0"/>
                </a:rPr>
                <a:t>F</a:t>
              </a:r>
              <a:r>
                <a:rPr lang="en-US" sz="2000" i="0" baseline="-25000" dirty="0" err="1">
                  <a:solidFill>
                    <a:srgbClr val="FFFF00"/>
                  </a:solidFill>
                  <a:cs typeface="Times New Roman" panose="02020603050405020304" pitchFamily="18" charset="0"/>
                </a:rPr>
                <a:t>ext</a:t>
              </a:r>
              <a:endParaRPr lang="el-GR" sz="2000" b="1" i="0" dirty="0">
                <a:solidFill>
                  <a:srgbClr val="FFFF00"/>
                </a:solidFill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158"/>
              <p:cNvSpPr txBox="1"/>
              <p:nvPr/>
            </p:nvSpPr>
            <p:spPr>
              <a:xfrm>
                <a:off x="5219700" y="2342849"/>
                <a:ext cx="3057184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𝒌𝒙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𝒃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9" name="TextBox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700" y="2342849"/>
                <a:ext cx="3057184" cy="6184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2688" name="Ομάδα 882687"/>
          <p:cNvGrpSpPr/>
          <p:nvPr/>
        </p:nvGrpSpPr>
        <p:grpSpPr>
          <a:xfrm>
            <a:off x="512886" y="2897180"/>
            <a:ext cx="3425316" cy="2973005"/>
            <a:chOff x="512886" y="3250474"/>
            <a:chExt cx="3425316" cy="2973005"/>
          </a:xfrm>
        </p:grpSpPr>
        <p:grpSp>
          <p:nvGrpSpPr>
            <p:cNvPr id="6" name="Ομάδα 5"/>
            <p:cNvGrpSpPr/>
            <p:nvPr/>
          </p:nvGrpSpPr>
          <p:grpSpPr>
            <a:xfrm>
              <a:off x="512886" y="3250474"/>
              <a:ext cx="3425316" cy="2841286"/>
              <a:chOff x="512886" y="3250474"/>
              <a:chExt cx="3425316" cy="2841286"/>
            </a:xfrm>
          </p:grpSpPr>
          <p:sp>
            <p:nvSpPr>
              <p:cNvPr id="145" name="Line 1054"/>
              <p:cNvSpPr>
                <a:spLocks noChangeShapeType="1"/>
              </p:cNvSpPr>
              <p:nvPr/>
            </p:nvSpPr>
            <p:spPr bwMode="auto">
              <a:xfrm>
                <a:off x="3186163" y="3683404"/>
                <a:ext cx="647700" cy="0"/>
              </a:xfrm>
              <a:prstGeom prst="line">
                <a:avLst/>
              </a:prstGeom>
              <a:noFill/>
              <a:ln w="50800">
                <a:solidFill>
                  <a:srgbClr val="FFC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3487438" y="3250474"/>
                <a:ext cx="4507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0" baseline="-25000" dirty="0" err="1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sz="2000" b="1" i="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Text Box 4"/>
              <p:cNvSpPr txBox="1">
                <a:spLocks noChangeArrowheads="1"/>
              </p:cNvSpPr>
              <p:nvPr/>
            </p:nvSpPr>
            <p:spPr bwMode="auto">
              <a:xfrm>
                <a:off x="512886" y="5722428"/>
                <a:ext cx="125061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rgbClr val="FFC000"/>
                    </a:solidFill>
                  </a:rPr>
                  <a:t>Αντίστασης</a:t>
                </a:r>
                <a:r>
                  <a:rPr lang="el-GR" altLang="el-GR" sz="1800" i="0" dirty="0">
                    <a:solidFill>
                      <a:srgbClr val="FFC000"/>
                    </a:solidFill>
                  </a:rPr>
                  <a:t>:</a:t>
                </a:r>
                <a:endParaRPr lang="el-GR" altLang="el-GR" sz="1800" dirty="0">
                  <a:solidFill>
                    <a:schemeClr val="tx1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1580186" y="5605040"/>
                  <a:ext cx="2181944" cy="6184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𝐝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0186" y="5605040"/>
                  <a:ext cx="2181944" cy="61843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82707" name="Ομάδα 882706"/>
          <p:cNvGrpSpPr/>
          <p:nvPr/>
        </p:nvGrpSpPr>
        <p:grpSpPr>
          <a:xfrm>
            <a:off x="4840576" y="2960807"/>
            <a:ext cx="3415519" cy="655179"/>
            <a:chOff x="4840576" y="3314101"/>
            <a:chExt cx="3415519" cy="655179"/>
          </a:xfrm>
        </p:grpSpPr>
        <p:sp>
          <p:nvSpPr>
            <p:cNvPr id="9" name="Ορθογώνιο 8"/>
            <p:cNvSpPr/>
            <p:nvPr/>
          </p:nvSpPr>
          <p:spPr>
            <a:xfrm>
              <a:off x="4840576" y="3471621"/>
              <a:ext cx="228299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sz="1800" i="0" dirty="0">
                  <a:solidFill>
                    <a:srgbClr val="FFC000"/>
                  </a:solidFill>
                </a:rPr>
                <a:t>2</a:t>
              </a:r>
              <a:r>
                <a:rPr lang="el-GR" altLang="el-GR" sz="1800" i="0" baseline="30000" dirty="0" err="1">
                  <a:solidFill>
                    <a:srgbClr val="FFC000"/>
                  </a:solidFill>
                </a:rPr>
                <a:t>ος</a:t>
              </a:r>
              <a:r>
                <a:rPr lang="en-US" altLang="el-GR" sz="1800" i="0" dirty="0">
                  <a:solidFill>
                    <a:srgbClr val="FFC000"/>
                  </a:solidFill>
                </a:rPr>
                <a:t> </a:t>
              </a:r>
              <a:r>
                <a:rPr lang="el-GR" altLang="el-GR" sz="1800" i="0" dirty="0">
                  <a:solidFill>
                    <a:srgbClr val="FFC000"/>
                  </a:solidFill>
                </a:rPr>
                <a:t> Νόμος Νεύτωνα</a:t>
              </a:r>
              <a:r>
                <a:rPr lang="el-GR" altLang="el-GR" sz="2000" i="0" dirty="0">
                  <a:solidFill>
                    <a:srgbClr val="FFC000"/>
                  </a:solidFill>
                </a:rPr>
                <a:t>:</a:t>
              </a:r>
              <a:r>
                <a:rPr lang="en-US" altLang="el-GR" sz="2000" dirty="0">
                  <a:solidFill>
                    <a:srgbClr val="FFC000"/>
                  </a:solidFill>
                </a:rPr>
                <a:t> </a:t>
              </a:r>
              <a:endParaRPr lang="el-GR" sz="1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6918934" y="3314101"/>
                  <a:ext cx="133716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8934" y="3314101"/>
                  <a:ext cx="1337161" cy="6551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4" name="Ομάδα 163"/>
          <p:cNvGrpSpPr/>
          <p:nvPr/>
        </p:nvGrpSpPr>
        <p:grpSpPr>
          <a:xfrm>
            <a:off x="8229026" y="2628031"/>
            <a:ext cx="646324" cy="972000"/>
            <a:chOff x="7066976" y="2200275"/>
            <a:chExt cx="646324" cy="972000"/>
          </a:xfrm>
        </p:grpSpPr>
        <p:sp>
          <p:nvSpPr>
            <p:cNvPr id="165" name="Δεξιό άγκιστρο 164"/>
            <p:cNvSpPr/>
            <p:nvPr/>
          </p:nvSpPr>
          <p:spPr bwMode="auto">
            <a:xfrm>
              <a:off x="7066976" y="2200275"/>
              <a:ext cx="288000" cy="972000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66" name="Ευθύγραμμο βέλος σύνδεσης 165"/>
            <p:cNvCxnSpPr/>
            <p:nvPr/>
          </p:nvCxnSpPr>
          <p:spPr bwMode="auto">
            <a:xfrm flipV="1">
              <a:off x="7353300" y="2690814"/>
              <a:ext cx="360000" cy="1"/>
            </a:xfrm>
            <a:prstGeom prst="straightConnector1">
              <a:avLst/>
            </a:prstGeom>
            <a:noFill/>
            <a:ln w="3810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125245" y="3746035"/>
                <a:ext cx="3555652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𝒌𝒙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𝒃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245" y="3746035"/>
                <a:ext cx="3555652" cy="6551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Ορθογώνιο 168"/>
              <p:cNvSpPr/>
              <p:nvPr/>
            </p:nvSpPr>
            <p:spPr>
              <a:xfrm>
                <a:off x="5134770" y="4565185"/>
                <a:ext cx="3382529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𝒃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𝒌𝒙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69" name="Ορθογώνιο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770" y="4565185"/>
                <a:ext cx="3382529" cy="6551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Ορθογώνιο 169"/>
              <p:cNvSpPr/>
              <p:nvPr/>
            </p:nvSpPr>
            <p:spPr>
              <a:xfrm>
                <a:off x="5144295" y="5374810"/>
                <a:ext cx="3316805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70" name="Ορθογώνιο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4295" y="5374810"/>
                <a:ext cx="3316805" cy="6551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2701" name="Ευθεία γραμμή σύνδεσης 882700"/>
          <p:cNvCxnSpPr>
            <a:stCxn id="172" idx="0"/>
          </p:cNvCxnSpPr>
          <p:nvPr/>
        </p:nvCxnSpPr>
        <p:spPr bwMode="auto">
          <a:xfrm>
            <a:off x="3794202" y="4741287"/>
            <a:ext cx="144000" cy="448113"/>
          </a:xfrm>
          <a:prstGeom prst="line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82706" name="Ομάδα 882705"/>
          <p:cNvGrpSpPr/>
          <p:nvPr/>
        </p:nvGrpSpPr>
        <p:grpSpPr>
          <a:xfrm>
            <a:off x="3794202" y="2654577"/>
            <a:ext cx="1345810" cy="3507231"/>
            <a:chOff x="3794202" y="3007871"/>
            <a:chExt cx="1345810" cy="3507231"/>
          </a:xfrm>
        </p:grpSpPr>
        <p:sp>
          <p:nvSpPr>
            <p:cNvPr id="172" name="Δεξιό άγκιστρο 171"/>
            <p:cNvSpPr/>
            <p:nvPr/>
          </p:nvSpPr>
          <p:spPr bwMode="auto">
            <a:xfrm>
              <a:off x="3794202" y="5094581"/>
              <a:ext cx="288000" cy="1420521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882703" name="Ευθεία γραμμή σύνδεσης 882702"/>
            <p:cNvCxnSpPr>
              <a:stCxn id="172" idx="1"/>
            </p:cNvCxnSpPr>
            <p:nvPr/>
          </p:nvCxnSpPr>
          <p:spPr bwMode="auto">
            <a:xfrm>
              <a:off x="4082202" y="5804842"/>
              <a:ext cx="431999" cy="18727"/>
            </a:xfrm>
            <a:prstGeom prst="lin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2705" name="Ευθεία γραμμή σύνδεσης 882704"/>
            <p:cNvCxnSpPr/>
            <p:nvPr/>
          </p:nvCxnSpPr>
          <p:spPr bwMode="auto">
            <a:xfrm flipV="1">
              <a:off x="4514201" y="3020290"/>
              <a:ext cx="0" cy="2808000"/>
            </a:xfrm>
            <a:prstGeom prst="lin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9" name="Ευθύγραμμο βέλος σύνδεσης 178"/>
            <p:cNvCxnSpPr/>
            <p:nvPr/>
          </p:nvCxnSpPr>
          <p:spPr bwMode="auto">
            <a:xfrm flipV="1">
              <a:off x="4492012" y="3007871"/>
              <a:ext cx="648000" cy="1"/>
            </a:xfrm>
            <a:prstGeom prst="straightConnector1">
              <a:avLst/>
            </a:prstGeom>
            <a:noFill/>
            <a:ln w="3810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82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82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8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8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2692" grpId="0"/>
      <p:bldP spid="2" grpId="0"/>
      <p:bldP spid="153" grpId="0" build="p" autoUpdateAnimBg="0"/>
      <p:bldP spid="159" grpId="0"/>
      <p:bldP spid="12" grpId="0"/>
      <p:bldP spid="169" grpId="0"/>
      <p:bldP spid="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ChangeArrowheads="1"/>
          </p:cNvSpPr>
          <p:nvPr/>
        </p:nvSpPr>
        <p:spPr bwMode="auto">
          <a:xfrm>
            <a:off x="990600" y="117616"/>
            <a:ext cx="7162800" cy="706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i="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ΛΥΣΗ ΤΗΣ ΔΙΑΦΟΡΙΚΗΣ ΕΞΙΣΩΣΗΣ ΤΗΣ ΕΞΑΝΑΓΚΑΣΜΕΝΗΣ ΤΑΛΑΝΤΩΣΗΣ</a:t>
            </a:r>
            <a:endParaRPr lang="en-US" i="0" dirty="0"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2998559" y="1884555"/>
            <a:ext cx="348008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i="0" dirty="0">
                <a:solidFill>
                  <a:srgbClr val="FFFF00"/>
                </a:solidFill>
              </a:rPr>
              <a:t>Η Γενική Λύση της παραπάνω Διαφορικής Εξίσωσης είναι: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52975" y="1275645"/>
            <a:ext cx="904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FF00"/>
                </a:solidFill>
              </a:rPr>
              <a:t>Όπου: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743745" y="1094622"/>
                <a:ext cx="3363228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45" y="1094622"/>
                <a:ext cx="3363228" cy="6551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5486020" y="1189872"/>
                <a:ext cx="875561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𝝉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020" y="1189872"/>
                <a:ext cx="875561" cy="570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6543675" y="1275645"/>
            <a:ext cx="4524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FF00"/>
                </a:solidFill>
              </a:rPr>
              <a:t>και: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6993541" y="1145856"/>
                <a:ext cx="1050224" cy="634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b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3541" y="1145856"/>
                <a:ext cx="1050224" cy="6347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35316" y="2623285"/>
                <a:ext cx="23703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5316" y="2623285"/>
                <a:ext cx="2370392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Ευθύγραμμο βέλος σύνδεσης 24"/>
          <p:cNvCxnSpPr/>
          <p:nvPr/>
        </p:nvCxnSpPr>
        <p:spPr bwMode="auto">
          <a:xfrm flipV="1">
            <a:off x="2651042" y="1610589"/>
            <a:ext cx="0" cy="1116000"/>
          </a:xfrm>
          <a:prstGeom prst="straightConnector1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7" name="Ομάδα 26"/>
          <p:cNvGrpSpPr/>
          <p:nvPr/>
        </p:nvGrpSpPr>
        <p:grpSpPr>
          <a:xfrm>
            <a:off x="1619254" y="1779319"/>
            <a:ext cx="2530693" cy="1851004"/>
            <a:chOff x="3714754" y="1384461"/>
            <a:chExt cx="2530693" cy="18510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714754" y="2617026"/>
                  <a:ext cx="2530693" cy="6184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4754" y="2617026"/>
                  <a:ext cx="2530693" cy="61843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" name="Ευθύγραμμο βέλος σύνδεσης 28"/>
            <p:cNvCxnSpPr/>
            <p:nvPr/>
          </p:nvCxnSpPr>
          <p:spPr bwMode="auto">
            <a:xfrm flipV="1">
              <a:off x="3962919" y="1384461"/>
              <a:ext cx="0" cy="1296000"/>
            </a:xfrm>
            <a:prstGeom prst="straightConnector1">
              <a:avLst/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0" name="Ομάδα 29"/>
          <p:cNvGrpSpPr/>
          <p:nvPr/>
        </p:nvGrpSpPr>
        <p:grpSpPr>
          <a:xfrm>
            <a:off x="737524" y="1792187"/>
            <a:ext cx="2844753" cy="2504475"/>
            <a:chOff x="2756824" y="1490848"/>
            <a:chExt cx="2844753" cy="25044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2756824" y="3340144"/>
                  <a:ext cx="2844753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824" y="3340144"/>
                  <a:ext cx="2844753" cy="65517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Ευθύγραμμο βέλος σύνδεσης 31"/>
            <p:cNvCxnSpPr/>
            <p:nvPr/>
          </p:nvCxnSpPr>
          <p:spPr bwMode="auto">
            <a:xfrm flipV="1">
              <a:off x="3083681" y="1490848"/>
              <a:ext cx="0" cy="1872000"/>
            </a:xfrm>
            <a:prstGeom prst="straightConnector1">
              <a:avLst/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4" name="Ομάδα 33"/>
          <p:cNvGrpSpPr/>
          <p:nvPr/>
        </p:nvGrpSpPr>
        <p:grpSpPr>
          <a:xfrm>
            <a:off x="4767121" y="2904756"/>
            <a:ext cx="762574" cy="1251608"/>
            <a:chOff x="7066976" y="1276350"/>
            <a:chExt cx="762574" cy="2695575"/>
          </a:xfrm>
        </p:grpSpPr>
        <p:sp>
          <p:nvSpPr>
            <p:cNvPr id="35" name="Δεξιό άγκιστρο 18"/>
            <p:cNvSpPr/>
            <p:nvPr/>
          </p:nvSpPr>
          <p:spPr bwMode="auto">
            <a:xfrm>
              <a:off x="7066976" y="1276350"/>
              <a:ext cx="324424" cy="2695575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36" name="Ευθύγραμμο βέλος σύνδεσης 35"/>
            <p:cNvCxnSpPr/>
            <p:nvPr/>
          </p:nvCxnSpPr>
          <p:spPr bwMode="auto">
            <a:xfrm flipV="1">
              <a:off x="7391400" y="2624139"/>
              <a:ext cx="438150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383725" y="4476537"/>
                <a:ext cx="8359789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/>
                        </a:rPr>
                        <m:t>−</m:t>
                      </m:r>
                      <m:r>
                        <a:rPr lang="en-US" sz="2000" smtClean="0">
                          <a:latin typeface="Cambria Math"/>
                        </a:rPr>
                        <m:t>𝑨</m:t>
                      </m:r>
                      <m:sSup>
                        <m:sSupPr>
                          <m:ctrlPr>
                            <a:rPr lang="el-G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sz="2000"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𝝉</m:t>
                          </m:r>
                        </m:den>
                      </m:f>
                      <m:r>
                        <a:rPr lang="en-US" sz="2000">
                          <a:latin typeface="Cambria Math"/>
                        </a:rPr>
                        <m:t>𝑨</m:t>
                      </m:r>
                      <m:r>
                        <a:rPr lang="el-GR" sz="2000">
                          <a:latin typeface="Cambria Math"/>
                        </a:rPr>
                        <m:t>𝝎</m:t>
                      </m:r>
                      <m:r>
                        <a:rPr lang="el-GR" sz="2000"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</m:e>
                        <m:sub>
                          <m:r>
                            <a:rPr lang="el-GR" sz="2000" b="1" i="1" smtClean="0"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2000" b="1" i="1" smtClean="0"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>
                          <a:latin typeface="Cambria Math"/>
                        </a:rPr>
                        <m:t>𝑨</m:t>
                      </m:r>
                      <m:func>
                        <m:funcPr>
                          <m:ctrlPr>
                            <a:rPr lang="en-US" sz="2000" b="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725" y="4476537"/>
                <a:ext cx="8359789" cy="6705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Ορθογώνιο 37"/>
              <p:cNvSpPr/>
              <p:nvPr/>
            </p:nvSpPr>
            <p:spPr>
              <a:xfrm>
                <a:off x="536125" y="5458311"/>
                <a:ext cx="6575903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latin typeface="Cambria Math"/>
                        </a:rPr>
                        <m:t>𝑨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𝝉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8" name="Ορθογώνιο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25" y="5458311"/>
                <a:ext cx="6575903" cy="6685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Ομάδα 38"/>
          <p:cNvGrpSpPr/>
          <p:nvPr/>
        </p:nvGrpSpPr>
        <p:grpSpPr>
          <a:xfrm>
            <a:off x="514350" y="4507711"/>
            <a:ext cx="6768951" cy="716631"/>
            <a:chOff x="514350" y="4476538"/>
            <a:chExt cx="6768951" cy="716631"/>
          </a:xfrm>
        </p:grpSpPr>
        <p:sp>
          <p:nvSpPr>
            <p:cNvPr id="40" name="Έλλειψη 13"/>
            <p:cNvSpPr/>
            <p:nvPr/>
          </p:nvSpPr>
          <p:spPr bwMode="auto">
            <a:xfrm>
              <a:off x="514350" y="4476538"/>
              <a:ext cx="2242474" cy="670504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1" name="Έλλειψη 21"/>
            <p:cNvSpPr/>
            <p:nvPr/>
          </p:nvSpPr>
          <p:spPr bwMode="auto">
            <a:xfrm>
              <a:off x="5337480" y="4522665"/>
              <a:ext cx="1945821" cy="670504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73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78" grpId="0"/>
      <p:bldP spid="4" grpId="0"/>
      <p:bldP spid="3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14350" y="8366"/>
            <a:ext cx="812049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755200" y="806001"/>
                <a:ext cx="6567888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200" y="806001"/>
                <a:ext cx="6567888" cy="6685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Ομάδα 13"/>
          <p:cNvGrpSpPr/>
          <p:nvPr/>
        </p:nvGrpSpPr>
        <p:grpSpPr>
          <a:xfrm>
            <a:off x="7304776" y="1096547"/>
            <a:ext cx="762574" cy="2031117"/>
            <a:chOff x="7343201" y="1485900"/>
            <a:chExt cx="762574" cy="2064809"/>
          </a:xfrm>
        </p:grpSpPr>
        <p:sp>
          <p:nvSpPr>
            <p:cNvPr id="4" name="Δεξιό άγκιστρο 3"/>
            <p:cNvSpPr/>
            <p:nvPr/>
          </p:nvSpPr>
          <p:spPr bwMode="auto">
            <a:xfrm>
              <a:off x="7343201" y="1485900"/>
              <a:ext cx="324424" cy="2064809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6" name="Ευθύγραμμο βέλος σύνδεσης 5"/>
            <p:cNvCxnSpPr/>
            <p:nvPr/>
          </p:nvCxnSpPr>
          <p:spPr bwMode="auto">
            <a:xfrm flipV="1">
              <a:off x="7667625" y="2530882"/>
              <a:ext cx="438150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514350" y="4297247"/>
                <a:ext cx="5906617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</m:e>
                      </m:func>
                      <m:r>
                        <a:rPr lang="en-US" sz="20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f>
                        <m:fPr>
                          <m:ctrlPr>
                            <a:rPr lang="el-G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50" y="4297247"/>
                <a:ext cx="5906617" cy="10016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857875" y="2623349"/>
                <a:ext cx="1462067" cy="6218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75" y="2623349"/>
                <a:ext cx="1462067" cy="6218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89447" y="5439862"/>
                <a:ext cx="3078343" cy="929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447" y="5439862"/>
                <a:ext cx="3078343" cy="92935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474590" y="1985944"/>
            <a:ext cx="6830186" cy="729225"/>
            <a:chOff x="474590" y="2100245"/>
            <a:chExt cx="6830186" cy="729225"/>
          </a:xfrm>
        </p:grpSpPr>
        <p:sp>
          <p:nvSpPr>
            <p:cNvPr id="3" name="TextBox 2"/>
            <p:cNvSpPr txBox="1"/>
            <p:nvPr/>
          </p:nvSpPr>
          <p:spPr>
            <a:xfrm>
              <a:off x="474590" y="2121584"/>
              <a:ext cx="2057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2000" i="0" dirty="0">
                  <a:solidFill>
                    <a:schemeClr val="tx1"/>
                  </a:solidFill>
                </a:rPr>
                <a:t>Τριγωνομετρική Ταυτότητα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2571750" y="2100245"/>
                  <a:ext cx="4733026" cy="429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  <m:func>
                          <m:func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1800" b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</m:func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en-US" sz="18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func>
                          <m:func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𝝀</m:t>
                                </m:r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𝝁</m:t>
                                </m:r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±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1750" y="2100245"/>
                  <a:ext cx="4733026" cy="429220"/>
                </a:xfrm>
                <a:prstGeom prst="rect">
                  <a:avLst/>
                </a:prstGeom>
                <a:blipFill>
                  <a:blip r:embed="rId6"/>
                  <a:stretch>
                    <a:fillRect b="-128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2040148" y="5549149"/>
            <a:ext cx="557579" cy="785067"/>
            <a:chOff x="3993639" y="4935681"/>
            <a:chExt cx="557579" cy="785067"/>
          </a:xfrm>
        </p:grpSpPr>
        <p:cxnSp>
          <p:nvCxnSpPr>
            <p:cNvPr id="7" name="Ευθεία γραμμή σύνδεσης 6"/>
            <p:cNvCxnSpPr/>
            <p:nvPr/>
          </p:nvCxnSpPr>
          <p:spPr bwMode="auto">
            <a:xfrm>
              <a:off x="4454308" y="4935681"/>
              <a:ext cx="96910" cy="35211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Ευθεία γραμμή σύνδεσης 15"/>
            <p:cNvCxnSpPr/>
            <p:nvPr/>
          </p:nvCxnSpPr>
          <p:spPr bwMode="auto">
            <a:xfrm>
              <a:off x="3993639" y="5368638"/>
              <a:ext cx="96910" cy="35211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77121" y="5439861"/>
                <a:ext cx="2103396" cy="91262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121" y="5439861"/>
                <a:ext cx="2103396" cy="9126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514350" y="3165890"/>
                <a:ext cx="6490046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</m:e>
                      </m:func>
                      <m:r>
                        <a:rPr lang="en-US" sz="20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f>
                        <m:fPr>
                          <m:ctrlPr>
                            <a:rPr lang="el-G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50" y="3165890"/>
                <a:ext cx="6490046" cy="10016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Ομάδα 22"/>
          <p:cNvGrpSpPr/>
          <p:nvPr/>
        </p:nvGrpSpPr>
        <p:grpSpPr>
          <a:xfrm>
            <a:off x="872836" y="945569"/>
            <a:ext cx="1995055" cy="1125202"/>
            <a:chOff x="872836" y="1319645"/>
            <a:chExt cx="1995055" cy="1125202"/>
          </a:xfrm>
        </p:grpSpPr>
        <p:sp>
          <p:nvSpPr>
            <p:cNvPr id="5" name="Ορθογώνιο 4"/>
            <p:cNvSpPr/>
            <p:nvPr/>
          </p:nvSpPr>
          <p:spPr bwMode="auto">
            <a:xfrm>
              <a:off x="872836" y="1319645"/>
              <a:ext cx="1392382" cy="44681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2" name="Ευθεία γραμμή σύνδεσης 11"/>
            <p:cNvCxnSpPr/>
            <p:nvPr/>
          </p:nvCxnSpPr>
          <p:spPr bwMode="auto">
            <a:xfrm flipH="1">
              <a:off x="1503290" y="1775856"/>
              <a:ext cx="0" cy="272991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Ευθεία γραμμή σύνδεσης 19"/>
            <p:cNvCxnSpPr/>
            <p:nvPr/>
          </p:nvCxnSpPr>
          <p:spPr bwMode="auto">
            <a:xfrm>
              <a:off x="1492899" y="2048847"/>
              <a:ext cx="1374992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Ευθύγραμμο βέλος σύνδεσης 21"/>
            <p:cNvCxnSpPr/>
            <p:nvPr/>
          </p:nvCxnSpPr>
          <p:spPr bwMode="auto">
            <a:xfrm>
              <a:off x="2867891" y="2048847"/>
              <a:ext cx="0" cy="39600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lg"/>
              <a:tailEnd type="triangle" w="med" len="lg"/>
            </a:ln>
            <a:effectLst/>
          </p:spPr>
        </p:cxnSp>
      </p:grpSp>
      <p:grpSp>
        <p:nvGrpSpPr>
          <p:cNvPr id="25" name="Ομάδα 24"/>
          <p:cNvGrpSpPr/>
          <p:nvPr/>
        </p:nvGrpSpPr>
        <p:grpSpPr>
          <a:xfrm flipH="1">
            <a:off x="3935524" y="860489"/>
            <a:ext cx="504000" cy="1275503"/>
            <a:chOff x="1782000" y="1205344"/>
            <a:chExt cx="504000" cy="1275503"/>
          </a:xfrm>
        </p:grpSpPr>
        <p:sp>
          <p:nvSpPr>
            <p:cNvPr id="26" name="Ορθογώνιο 25"/>
            <p:cNvSpPr/>
            <p:nvPr/>
          </p:nvSpPr>
          <p:spPr bwMode="auto">
            <a:xfrm>
              <a:off x="1782000" y="1205344"/>
              <a:ext cx="504000" cy="612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7" name="Ευθεία γραμμή σύνδεσης 26"/>
            <p:cNvCxnSpPr/>
            <p:nvPr/>
          </p:nvCxnSpPr>
          <p:spPr bwMode="auto">
            <a:xfrm flipH="1">
              <a:off x="2012449" y="1807029"/>
              <a:ext cx="0" cy="25200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Ευθεία γραμμή σύνδεσης 27"/>
            <p:cNvCxnSpPr/>
            <p:nvPr/>
          </p:nvCxnSpPr>
          <p:spPr bwMode="auto">
            <a:xfrm>
              <a:off x="2013214" y="2048847"/>
              <a:ext cx="252000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Ευθύγραμμο βέλος σύνδεσης 29"/>
            <p:cNvCxnSpPr/>
            <p:nvPr/>
          </p:nvCxnSpPr>
          <p:spPr bwMode="auto">
            <a:xfrm>
              <a:off x="2265214" y="2048847"/>
              <a:ext cx="0" cy="43200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lg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79132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9" grpId="0"/>
      <p:bldP spid="29" grpId="0"/>
      <p:bldP spid="18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5597924" y="3078311"/>
                <a:ext cx="2623282" cy="1138260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1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924" y="3078311"/>
                <a:ext cx="2623282" cy="1138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1482589" y="4687649"/>
                <a:ext cx="372325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589" y="4687649"/>
                <a:ext cx="3723252" cy="400110"/>
              </a:xfrm>
              <a:prstGeom prst="rect">
                <a:avLst/>
              </a:prstGeom>
              <a:blipFill>
                <a:blip r:embed="rId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5592809" y="5517169"/>
                <a:ext cx="3029226" cy="912622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809" y="5517169"/>
                <a:ext cx="3029226" cy="9126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79267" y="8366"/>
            <a:ext cx="8699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4923224" y="4681256"/>
                <a:ext cx="2520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smtClean="0">
                          <a:solidFill>
                            <a:schemeClr val="tx1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20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224" y="4681256"/>
                <a:ext cx="2520000" cy="400110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1952169" y="4686518"/>
            <a:ext cx="2531888" cy="443935"/>
            <a:chOff x="1134316" y="5040943"/>
            <a:chExt cx="2311531" cy="405298"/>
          </a:xfrm>
        </p:grpSpPr>
        <p:sp>
          <p:nvSpPr>
            <p:cNvPr id="3" name="Οβάλ 2"/>
            <p:cNvSpPr/>
            <p:nvPr/>
          </p:nvSpPr>
          <p:spPr bwMode="auto">
            <a:xfrm>
              <a:off x="1134316" y="5040943"/>
              <a:ext cx="1368000" cy="40011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8" name="Οβάλ 27"/>
            <p:cNvSpPr/>
            <p:nvPr/>
          </p:nvSpPr>
          <p:spPr bwMode="auto">
            <a:xfrm>
              <a:off x="3117179" y="5046131"/>
              <a:ext cx="328668" cy="40011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496751" y="735079"/>
                <a:ext cx="6049521" cy="10016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</m:e>
                      </m:func>
                      <m:r>
                        <a:rPr lang="en-US" sz="20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f>
                        <m:fPr>
                          <m:ctrlPr>
                            <a:rPr lang="el-G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751" y="735079"/>
                <a:ext cx="6049521" cy="10016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3085637" y="992854"/>
            <a:ext cx="3365300" cy="396083"/>
            <a:chOff x="3117634" y="3705464"/>
            <a:chExt cx="3454554" cy="361612"/>
          </a:xfrm>
        </p:grpSpPr>
        <p:sp>
          <p:nvSpPr>
            <p:cNvPr id="25" name="TextBox 24"/>
            <p:cNvSpPr txBox="1"/>
            <p:nvPr/>
          </p:nvSpPr>
          <p:spPr>
            <a:xfrm>
              <a:off x="3117634" y="3705540"/>
              <a:ext cx="1921649" cy="361536"/>
            </a:xfrm>
            <a:prstGeom prst="rect">
              <a:avLst/>
            </a:prstGeom>
            <a:noFill/>
            <a:ln w="19050">
              <a:noFill/>
              <a:prstDash val="solid"/>
            </a:ln>
          </p:spPr>
          <p:txBody>
            <a:bodyPr wrap="square" rtlCol="0">
              <a:spAutoFit/>
            </a:bodyPr>
            <a:lstStyle/>
            <a:p>
              <a:endParaRPr lang="el-GR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722228" y="3705464"/>
              <a:ext cx="849960" cy="360000"/>
            </a:xfrm>
            <a:prstGeom prst="rect">
              <a:avLst/>
            </a:prstGeom>
            <a:noFill/>
            <a:ln w="19050">
              <a:noFill/>
              <a:prstDash val="solid"/>
            </a:ln>
          </p:spPr>
          <p:txBody>
            <a:bodyPr wrap="square" rtlCol="0">
              <a:spAutoFit/>
            </a:bodyPr>
            <a:lstStyle/>
            <a:p>
              <a:endParaRPr lang="el-G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085634" y="1895962"/>
                <a:ext cx="2052000" cy="91262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634" y="1895962"/>
                <a:ext cx="2052000" cy="9126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7285129" y="4672554"/>
                <a:ext cx="1332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smtClean="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5129" y="4672554"/>
                <a:ext cx="1332000" cy="400110"/>
              </a:xfrm>
              <a:prstGeom prst="rect">
                <a:avLst/>
              </a:prstGeom>
              <a:blipFill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3096025" y="1114561"/>
            <a:ext cx="3347441" cy="397302"/>
            <a:chOff x="3096025" y="1415900"/>
            <a:chExt cx="3347441" cy="397302"/>
          </a:xfrm>
        </p:grpSpPr>
        <p:sp>
          <p:nvSpPr>
            <p:cNvPr id="9" name="Ορθογώνιο 8"/>
            <p:cNvSpPr/>
            <p:nvPr/>
          </p:nvSpPr>
          <p:spPr bwMode="auto">
            <a:xfrm>
              <a:off x="3096025" y="1418885"/>
              <a:ext cx="1872003" cy="394317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7" name="Ορθογώνιο 36"/>
            <p:cNvSpPr/>
            <p:nvPr/>
          </p:nvSpPr>
          <p:spPr bwMode="auto">
            <a:xfrm>
              <a:off x="5615466" y="1415900"/>
              <a:ext cx="828000" cy="394317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3094371" y="1892866"/>
            <a:ext cx="5072882" cy="3225661"/>
            <a:chOff x="3094371" y="2048731"/>
            <a:chExt cx="5072882" cy="3225661"/>
          </a:xfrm>
        </p:grpSpPr>
        <p:sp>
          <p:nvSpPr>
            <p:cNvPr id="38" name="Ορθογώνιο 37"/>
            <p:cNvSpPr/>
            <p:nvPr/>
          </p:nvSpPr>
          <p:spPr bwMode="auto">
            <a:xfrm>
              <a:off x="3094371" y="2048731"/>
              <a:ext cx="2052000" cy="900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9" name="Οβάλ 38"/>
            <p:cNvSpPr/>
            <p:nvPr/>
          </p:nvSpPr>
          <p:spPr bwMode="auto">
            <a:xfrm>
              <a:off x="7356572" y="4836140"/>
              <a:ext cx="810681" cy="438252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577674" y="728617"/>
            <a:ext cx="4259659" cy="3363803"/>
            <a:chOff x="546501" y="1165039"/>
            <a:chExt cx="4259659" cy="3363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2192432" y="3618143"/>
                  <a:ext cx="2613728" cy="9106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2432" y="3618143"/>
                  <a:ext cx="2613728" cy="91069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" name="Ομάδα 14"/>
            <p:cNvGrpSpPr/>
            <p:nvPr/>
          </p:nvGrpSpPr>
          <p:grpSpPr>
            <a:xfrm>
              <a:off x="546501" y="1165039"/>
              <a:ext cx="2478993" cy="2981580"/>
              <a:chOff x="556065" y="1174785"/>
              <a:chExt cx="2478993" cy="2981580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556065" y="1174785"/>
                <a:ext cx="2478993" cy="1064659"/>
              </a:xfrm>
              <a:prstGeom prst="rect">
                <a:avLst/>
              </a:prstGeom>
              <a:noFill/>
              <a:ln w="19050"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l-GR" dirty="0"/>
              </a:p>
            </p:txBody>
          </p:sp>
          <p:cxnSp>
            <p:nvCxnSpPr>
              <p:cNvPr id="8" name="Ευθεία γραμμή σύνδεσης 7"/>
              <p:cNvCxnSpPr/>
              <p:nvPr/>
            </p:nvCxnSpPr>
            <p:spPr bwMode="auto">
              <a:xfrm>
                <a:off x="1795562" y="2270617"/>
                <a:ext cx="0" cy="1885748"/>
              </a:xfrm>
              <a:prstGeom prst="line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Ευθύγραμμο βέλος σύνδεσης 11"/>
              <p:cNvCxnSpPr/>
              <p:nvPr/>
            </p:nvCxnSpPr>
            <p:spPr bwMode="auto">
              <a:xfrm>
                <a:off x="1785170" y="4156365"/>
                <a:ext cx="504000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</p:grpSp>
      <p:grpSp>
        <p:nvGrpSpPr>
          <p:cNvPr id="21" name="Ομάδα 20"/>
          <p:cNvGrpSpPr/>
          <p:nvPr/>
        </p:nvGrpSpPr>
        <p:grpSpPr>
          <a:xfrm>
            <a:off x="4653249" y="922330"/>
            <a:ext cx="962861" cy="3062690"/>
            <a:chOff x="4653249" y="1348361"/>
            <a:chExt cx="962861" cy="30626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4653249" y="3800178"/>
                  <a:ext cx="918778" cy="61087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3249" y="3800178"/>
                  <a:ext cx="918778" cy="61087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" name="Ομάδα 16"/>
            <p:cNvGrpSpPr/>
            <p:nvPr/>
          </p:nvGrpSpPr>
          <p:grpSpPr>
            <a:xfrm>
              <a:off x="5090315" y="1348361"/>
              <a:ext cx="525795" cy="2664645"/>
              <a:chOff x="5038360" y="1348361"/>
              <a:chExt cx="525795" cy="2664645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199597" y="1348361"/>
                <a:ext cx="364558" cy="756000"/>
              </a:xfrm>
              <a:prstGeom prst="rect">
                <a:avLst/>
              </a:prstGeom>
              <a:noFill/>
              <a:ln w="19050"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l-GR" dirty="0"/>
              </a:p>
            </p:txBody>
          </p:sp>
          <p:cxnSp>
            <p:nvCxnSpPr>
              <p:cNvPr id="32" name="Ευθεία γραμμή σύνδεσης 31"/>
              <p:cNvCxnSpPr/>
              <p:nvPr/>
            </p:nvCxnSpPr>
            <p:spPr bwMode="auto">
              <a:xfrm>
                <a:off x="5398360" y="2105006"/>
                <a:ext cx="0" cy="1908000"/>
              </a:xfrm>
              <a:prstGeom prst="line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Ευθύγραμμο βέλος σύνδεσης 32"/>
              <p:cNvCxnSpPr/>
              <p:nvPr/>
            </p:nvCxnSpPr>
            <p:spPr bwMode="auto">
              <a:xfrm flipH="1">
                <a:off x="5038360" y="3998115"/>
                <a:ext cx="360000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427511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 animBg="1"/>
      <p:bldP spid="2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14350" y="-12416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95253" y="421882"/>
            <a:ext cx="2078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0" dirty="0"/>
              <a:t>Αποδείξαμε: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350" y="2111447"/>
            <a:ext cx="26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i="0" dirty="0"/>
              <a:t>Οριακές Περιπτώσεις:</a:t>
            </a:r>
          </a:p>
        </p:txBody>
      </p:sp>
      <p:grpSp>
        <p:nvGrpSpPr>
          <p:cNvPr id="40" name="Ομάδα 39"/>
          <p:cNvGrpSpPr/>
          <p:nvPr/>
        </p:nvGrpSpPr>
        <p:grpSpPr>
          <a:xfrm>
            <a:off x="524043" y="2897767"/>
            <a:ext cx="2133050" cy="276999"/>
            <a:chOff x="524043" y="3334189"/>
            <a:chExt cx="2133050" cy="2769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524043" y="3334189"/>
                  <a:ext cx="112049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043" y="3334189"/>
                  <a:ext cx="1120499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717" r="-3261" b="-869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859567" y="3334189"/>
                  <a:ext cx="79752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e>
                        </m: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59567" y="3334189"/>
                  <a:ext cx="797526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6107" r="-3817" b="-869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780293" y="2546693"/>
                <a:ext cx="612924" cy="7798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293" y="2546693"/>
                <a:ext cx="612924" cy="7798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57839" y="2545230"/>
                <a:ext cx="705898" cy="9305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839" y="2545230"/>
                <a:ext cx="705898" cy="9305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98088" y="2736696"/>
                <a:ext cx="1435458" cy="5185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8088" y="2736696"/>
                <a:ext cx="1435458" cy="5185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6015374" y="2846576"/>
                <a:ext cx="1289905" cy="369332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1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374" y="2846576"/>
                <a:ext cx="128990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4721046" y="3314738"/>
            <a:ext cx="4081275" cy="377975"/>
            <a:chOff x="4554790" y="4457748"/>
            <a:chExt cx="4081275" cy="3779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4554790" y="4457748"/>
                  <a:ext cx="72321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54790" y="4457748"/>
                  <a:ext cx="723210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5171655" y="4466391"/>
                  <a:ext cx="346441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𝛑𝛌𝛂𝛕𝛐𝛓</m:t>
                        </m:r>
                        <m:r>
                          <a:rPr lang="el-GR" sz="180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sz="180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𝛕𝛂𝛌𝛂𝛎𝛕𝛚𝛔𝛈𝛓</m:t>
                        </m:r>
                        <m:r>
                          <a:rPr lang="el-GR" sz="1800" b="1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sz="1800" b="1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𝛅𝛊𝛆𝛄𝛆𝛒𝛕𝛈</m:t>
                        </m:r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1655" y="4466391"/>
                  <a:ext cx="3464410" cy="369332"/>
                </a:xfrm>
                <a:prstGeom prst="rect">
                  <a:avLst/>
                </a:prstGeom>
                <a:blipFill>
                  <a:blip r:embed="rId11"/>
                  <a:stretch>
                    <a:fillRect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514350" y="5210012"/>
            <a:ext cx="2353703" cy="287390"/>
            <a:chOff x="514350" y="5106102"/>
            <a:chExt cx="2353703" cy="2873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514350" y="5116493"/>
                  <a:ext cx="115409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350" y="5116493"/>
                  <a:ext cx="1154098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2632" r="-2632" b="-173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1934336" y="5106102"/>
                  <a:ext cx="9337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4336" y="5106102"/>
                  <a:ext cx="933717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5229" r="-2614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071306" y="4867495"/>
                <a:ext cx="612924" cy="8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306" y="4867495"/>
                <a:ext cx="612924" cy="88466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778390" y="4867495"/>
                <a:ext cx="972959" cy="9305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390" y="4867495"/>
                <a:ext cx="972959" cy="93057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3468230" y="2856203"/>
            <a:ext cx="352155" cy="618235"/>
            <a:chOff x="4299506" y="3697874"/>
            <a:chExt cx="352155" cy="618235"/>
          </a:xfrm>
        </p:grpSpPr>
        <p:cxnSp>
          <p:nvCxnSpPr>
            <p:cNvPr id="19" name="Ευθεία γραμμή σύνδεσης 18"/>
            <p:cNvCxnSpPr/>
            <p:nvPr/>
          </p:nvCxnSpPr>
          <p:spPr bwMode="auto">
            <a:xfrm flipV="1">
              <a:off x="4299506" y="3697874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Ευθεία γραμμή σύνδεσης 25"/>
            <p:cNvCxnSpPr/>
            <p:nvPr/>
          </p:nvCxnSpPr>
          <p:spPr bwMode="auto">
            <a:xfrm flipV="1">
              <a:off x="4306432" y="4162004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" name="Ομάδα 27"/>
          <p:cNvGrpSpPr/>
          <p:nvPr/>
        </p:nvGrpSpPr>
        <p:grpSpPr>
          <a:xfrm>
            <a:off x="3923977" y="5158623"/>
            <a:ext cx="528802" cy="628626"/>
            <a:chOff x="4299506" y="3697874"/>
            <a:chExt cx="528802" cy="628626"/>
          </a:xfrm>
        </p:grpSpPr>
        <p:cxnSp>
          <p:nvCxnSpPr>
            <p:cNvPr id="29" name="Ευθεία γραμμή σύνδεσης 28"/>
            <p:cNvCxnSpPr/>
            <p:nvPr/>
          </p:nvCxnSpPr>
          <p:spPr bwMode="auto">
            <a:xfrm flipV="1">
              <a:off x="4299506" y="3697874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Ευθεία γραμμή σύνδεσης 29"/>
            <p:cNvCxnSpPr/>
            <p:nvPr/>
          </p:nvCxnSpPr>
          <p:spPr bwMode="auto">
            <a:xfrm flipV="1">
              <a:off x="4483079" y="4172395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924070" y="5074774"/>
                <a:ext cx="1432187" cy="56521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070" y="5074774"/>
                <a:ext cx="1432187" cy="56521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Ορθογώνιο 31"/>
              <p:cNvSpPr/>
              <p:nvPr/>
            </p:nvSpPr>
            <p:spPr>
              <a:xfrm>
                <a:off x="4462896" y="3799753"/>
                <a:ext cx="1814920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Ορθογώνιο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896" y="3799753"/>
                <a:ext cx="1814920" cy="369332"/>
              </a:xfrm>
              <a:prstGeom prst="rect">
                <a:avLst/>
              </a:prstGeom>
              <a:blipFill>
                <a:blip r:embed="rId17"/>
                <a:stretch>
                  <a:fillRect b="-819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Ορθογώνιο 32"/>
              <p:cNvSpPr/>
              <p:nvPr/>
            </p:nvSpPr>
            <p:spPr>
              <a:xfrm>
                <a:off x="6977638" y="3777883"/>
                <a:ext cx="1301958" cy="369332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3" name="Ορθογώνιο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638" y="3777883"/>
                <a:ext cx="1301958" cy="369332"/>
              </a:xfrm>
              <a:prstGeom prst="rect">
                <a:avLst/>
              </a:prstGeom>
              <a:blipFill>
                <a:blip r:embed="rId18"/>
                <a:stretch>
                  <a:fillRect b="-3077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6880613" y="5880251"/>
                <a:ext cx="1322798" cy="56707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0613" y="5880251"/>
                <a:ext cx="1322798" cy="56707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3990112" y="5977994"/>
                <a:ext cx="2005446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112" y="5977994"/>
                <a:ext cx="2005446" cy="369332"/>
              </a:xfrm>
              <a:prstGeom prst="rect">
                <a:avLst/>
              </a:prstGeom>
              <a:blipFill>
                <a:blip r:embed="rId20"/>
                <a:stretch>
                  <a:fillRect b="-833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5818079" y="5966536"/>
                <a:ext cx="8730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∞  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079" y="5966536"/>
                <a:ext cx="873060" cy="40011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6133229" y="3803763"/>
                <a:ext cx="808939" cy="400110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229" y="3803763"/>
                <a:ext cx="808939" cy="40011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Ομάδα 12"/>
          <p:cNvGrpSpPr/>
          <p:nvPr/>
        </p:nvGrpSpPr>
        <p:grpSpPr>
          <a:xfrm>
            <a:off x="290946" y="864793"/>
            <a:ext cx="4347108" cy="1138260"/>
            <a:chOff x="187036" y="1301215"/>
            <a:chExt cx="4347108" cy="11382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d>
                          <m:d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d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US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b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l-GR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𝝉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TextBox 43"/>
            <p:cNvSpPr txBox="1"/>
            <p:nvPr/>
          </p:nvSpPr>
          <p:spPr>
            <a:xfrm>
              <a:off x="187036" y="1431814"/>
              <a:ext cx="13923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Πλάτος Ταλαντωτή</a:t>
              </a:r>
            </a:p>
          </p:txBody>
        </p:sp>
      </p:grpSp>
      <p:grpSp>
        <p:nvGrpSpPr>
          <p:cNvPr id="15" name="Ομάδα 14"/>
          <p:cNvGrpSpPr/>
          <p:nvPr/>
        </p:nvGrpSpPr>
        <p:grpSpPr>
          <a:xfrm>
            <a:off x="4437965" y="1064619"/>
            <a:ext cx="4241236" cy="830548"/>
            <a:chOff x="4437965" y="1501041"/>
            <a:chExt cx="4241236" cy="8305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𝝋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num>
                              <m:den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𝝉</m:t>
                                </m:r>
                              </m:den>
                            </m:f>
                          </m:num>
                          <m:den>
                            <m:sSubSup>
                              <m:sSubSup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TextBox 44"/>
            <p:cNvSpPr txBox="1"/>
            <p:nvPr/>
          </p:nvSpPr>
          <p:spPr>
            <a:xfrm>
              <a:off x="4437965" y="1618033"/>
              <a:ext cx="1517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Σταθερά Φάση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02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8" grpId="0"/>
      <p:bldP spid="3" grpId="0" animBg="1"/>
      <p:bldP spid="23" grpId="0"/>
      <p:bldP spid="24" grpId="0"/>
      <p:bldP spid="31" grpId="0" animBg="1"/>
      <p:bldP spid="32" grpId="0"/>
      <p:bldP spid="33" grpId="0" animBg="1"/>
      <p:bldP spid="36" grpId="0" animBg="1"/>
      <p:bldP spid="39" grpId="0"/>
      <p:bldP spid="8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785960" y="3159847"/>
                <a:ext cx="3576748" cy="7927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en-US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b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𝟎</m:t>
                                              </m:r>
                                            </m:sub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b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l-GR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𝝉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rad>
                            </m:den>
                          </m:f>
                        </m:e>
                      </m: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60" y="3159847"/>
                <a:ext cx="3576748" cy="7927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189962" y="4609954"/>
                <a:ext cx="2985754" cy="5532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d>
                        <m:d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962" y="4609954"/>
                <a:ext cx="2985754" cy="5532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14350" y="-12416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p:grpSp>
        <p:nvGrpSpPr>
          <p:cNvPr id="33" name="Ομάδα 32"/>
          <p:cNvGrpSpPr/>
          <p:nvPr/>
        </p:nvGrpSpPr>
        <p:grpSpPr>
          <a:xfrm>
            <a:off x="290946" y="646582"/>
            <a:ext cx="4347108" cy="1138260"/>
            <a:chOff x="187036" y="1301215"/>
            <a:chExt cx="4347108" cy="11382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d>
                          <m:d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d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US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b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l-GR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𝝉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/>
            <p:cNvSpPr txBox="1"/>
            <p:nvPr/>
          </p:nvSpPr>
          <p:spPr>
            <a:xfrm>
              <a:off x="187036" y="1431814"/>
              <a:ext cx="13923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Πλάτος Ταλαντωτή</a:t>
              </a:r>
            </a:p>
          </p:txBody>
        </p:sp>
      </p:grpSp>
      <p:grpSp>
        <p:nvGrpSpPr>
          <p:cNvPr id="36" name="Ομάδα 35"/>
          <p:cNvGrpSpPr/>
          <p:nvPr/>
        </p:nvGrpSpPr>
        <p:grpSpPr>
          <a:xfrm>
            <a:off x="4437965" y="846408"/>
            <a:ext cx="4241236" cy="830548"/>
            <a:chOff x="4437965" y="1501041"/>
            <a:chExt cx="4241236" cy="8305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𝝋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num>
                              <m:den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𝝉</m:t>
                                </m:r>
                              </m:den>
                            </m:f>
                          </m:num>
                          <m:den>
                            <m:sSubSup>
                              <m:sSubSup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Box 37"/>
            <p:cNvSpPr txBox="1"/>
            <p:nvPr/>
          </p:nvSpPr>
          <p:spPr>
            <a:xfrm>
              <a:off x="4437965" y="1618033"/>
              <a:ext cx="1517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Σταθερά Φάση</a:t>
              </a: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2322368" y="1816897"/>
            <a:ext cx="4772010" cy="394598"/>
            <a:chOff x="514350" y="2086181"/>
            <a:chExt cx="4772010" cy="394598"/>
          </a:xfrm>
        </p:grpSpPr>
        <p:sp>
          <p:nvSpPr>
            <p:cNvPr id="40" name="TextBox 39"/>
            <p:cNvSpPr txBox="1"/>
            <p:nvPr/>
          </p:nvSpPr>
          <p:spPr>
            <a:xfrm>
              <a:off x="514350" y="2111447"/>
              <a:ext cx="4400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/>
                <a:t>Υπολογισμός τη συχνότητας συντονισμού: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4829568" y="2086181"/>
                  <a:ext cx="45679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29568" y="2086181"/>
                  <a:ext cx="456792" cy="369332"/>
                </a:xfrm>
                <a:prstGeom prst="rect">
                  <a:avLst/>
                </a:prstGeom>
                <a:blipFill>
                  <a:blip r:embed="rId25"/>
                  <a:stretch>
                    <a:fillRect l="-8000" r="-1333" b="-114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9" name="Ομάδα 58"/>
          <p:cNvGrpSpPr/>
          <p:nvPr/>
        </p:nvGrpSpPr>
        <p:grpSpPr>
          <a:xfrm>
            <a:off x="429018" y="2211475"/>
            <a:ext cx="5587891" cy="738664"/>
            <a:chOff x="429018" y="2419295"/>
            <a:chExt cx="5587891" cy="738664"/>
          </a:xfrm>
        </p:grpSpPr>
        <p:sp>
          <p:nvSpPr>
            <p:cNvPr id="41" name="TextBox 40"/>
            <p:cNvSpPr txBox="1"/>
            <p:nvPr/>
          </p:nvSpPr>
          <p:spPr>
            <a:xfrm>
              <a:off x="429018" y="2419295"/>
              <a:ext cx="420903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l-GR" sz="1800" i="0" dirty="0"/>
                <a:t>Στη συχνότητας συντονισμού </a:t>
              </a:r>
              <a:r>
                <a:rPr lang="el-GR" i="0" dirty="0">
                  <a:solidFill>
                    <a:schemeClr val="tx1"/>
                  </a:solidFill>
                </a:rPr>
                <a:t>ω</a:t>
              </a:r>
              <a:r>
                <a:rPr lang="en-US" i="0" baseline="-25000" dirty="0">
                  <a:solidFill>
                    <a:schemeClr val="tx1"/>
                  </a:solidFill>
                </a:rPr>
                <a:t>r</a:t>
              </a:r>
              <a:r>
                <a:rPr lang="el-GR" sz="1800" i="0" dirty="0"/>
                <a:t> </a:t>
              </a:r>
              <a:endParaRPr lang="en-US" sz="1800" i="0" dirty="0"/>
            </a:p>
            <a:p>
              <a:pPr>
                <a:spcBef>
                  <a:spcPts val="0"/>
                </a:spcBef>
              </a:pPr>
              <a:r>
                <a:rPr lang="el-GR" sz="1800" i="0" dirty="0"/>
                <a:t>το πλάτος της ταλάντωση είναι μέγιστο: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4535028" y="2821327"/>
                  <a:ext cx="148188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sub>
                            </m:sSub>
                          </m:e>
                        </m: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18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028" y="2821327"/>
                  <a:ext cx="1481881" cy="276999"/>
                </a:xfrm>
                <a:prstGeom prst="rect">
                  <a:avLst/>
                </a:prstGeom>
                <a:blipFill>
                  <a:blip r:embed="rId26"/>
                  <a:stretch>
                    <a:fillRect l="-3292" r="-823" b="-1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429018" y="3136307"/>
            <a:ext cx="3155031" cy="610424"/>
            <a:chOff x="429018" y="3136307"/>
            <a:chExt cx="3155031" cy="6104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583501" y="3136307"/>
                  <a:ext cx="2000548" cy="6104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"/>
                                <m:endChr m:val="|"/>
                                <m:ctrlPr>
                                  <a:rPr lang="el-GR" sz="16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l-GR" sz="1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𝒅𝑨</m:t>
                                    </m:r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l-GR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𝒅</m:t>
                                    </m:r>
                                    <m:r>
                                      <a:rPr lang="el-GR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sub>
                            </m:sSub>
                          </m:sub>
                        </m:sSub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3501" y="3136307"/>
                  <a:ext cx="2000548" cy="610424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Ορθογώνιο 5"/>
            <p:cNvSpPr/>
            <p:nvPr/>
          </p:nvSpPr>
          <p:spPr>
            <a:xfrm>
              <a:off x="429018" y="3227178"/>
              <a:ext cx="115448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i="0" dirty="0"/>
                <a:t>Θα πρέπει:</a:t>
              </a:r>
              <a:endParaRPr lang="el-GR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8376" y="4097223"/>
                <a:ext cx="5741893" cy="14400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Sup>
                                                <m:sSubSupPr>
                                                  <m:ctrlP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𝟎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bSup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𝝉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  <m:d>
                                    <m:d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  <m:d>
                                    <m:d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</m:d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𝝎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𝝉</m:t>
                                          </m:r>
                                        </m:e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Sup>
                                                <m:sSubSupPr>
                                                  <m:ctrlPr>
                                                    <a:rPr lang="en-US" sz="1600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𝟎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b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lang="el-GR" sz="1600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lang="el-GR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lang="el-GR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𝝉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76" y="4097223"/>
                <a:ext cx="5741893" cy="1440010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Ευθεία γραμμή σύνδεσης 8"/>
          <p:cNvCxnSpPr/>
          <p:nvPr/>
        </p:nvCxnSpPr>
        <p:spPr bwMode="auto">
          <a:xfrm flipH="1">
            <a:off x="3839989" y="3136307"/>
            <a:ext cx="252000" cy="57600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62" name="Ομάδα 61"/>
          <p:cNvGrpSpPr/>
          <p:nvPr/>
        </p:nvGrpSpPr>
        <p:grpSpPr>
          <a:xfrm>
            <a:off x="654626" y="4270965"/>
            <a:ext cx="3414290" cy="1179757"/>
            <a:chOff x="654626" y="4270965"/>
            <a:chExt cx="3414290" cy="1179757"/>
          </a:xfrm>
        </p:grpSpPr>
        <p:cxnSp>
          <p:nvCxnSpPr>
            <p:cNvPr id="44" name="Ευθεία γραμμή σύνδεσης 43"/>
            <p:cNvCxnSpPr/>
            <p:nvPr/>
          </p:nvCxnSpPr>
          <p:spPr bwMode="auto">
            <a:xfrm flipH="1">
              <a:off x="654626" y="4270965"/>
              <a:ext cx="2245462" cy="404943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Ευθεία γραμμή σύνδεσης 44"/>
            <p:cNvCxnSpPr/>
            <p:nvPr/>
          </p:nvCxnSpPr>
          <p:spPr bwMode="auto">
            <a:xfrm flipH="1">
              <a:off x="1911926" y="5008417"/>
              <a:ext cx="2156990" cy="4423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401399" y="5764585"/>
                <a:ext cx="2140330" cy="7027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𝒅𝑨</m:t>
                                  </m:r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sub>
                      </m:sSub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⇒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399" y="5764585"/>
                <a:ext cx="2140330" cy="702756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Ευθεία γραμμή σύνδεσης 47"/>
          <p:cNvCxnSpPr/>
          <p:nvPr/>
        </p:nvCxnSpPr>
        <p:spPr bwMode="auto">
          <a:xfrm flipH="1">
            <a:off x="6207844" y="4751486"/>
            <a:ext cx="385527" cy="270164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Ορθογώνιο 52"/>
              <p:cNvSpPr/>
              <p:nvPr/>
            </p:nvSpPr>
            <p:spPr>
              <a:xfrm>
                <a:off x="2405399" y="5775410"/>
                <a:ext cx="2467937" cy="5549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53" name="Ορθογώνιο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399" y="5775410"/>
                <a:ext cx="2467937" cy="554960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770472" y="5584139"/>
                <a:ext cx="1755288" cy="81836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472" y="5584139"/>
                <a:ext cx="1755288" cy="818366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845127" y="5595523"/>
                <a:ext cx="1772986" cy="81836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p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127" y="5595523"/>
                <a:ext cx="1772986" cy="818366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Ομάδα 64"/>
          <p:cNvGrpSpPr/>
          <p:nvPr/>
        </p:nvGrpSpPr>
        <p:grpSpPr>
          <a:xfrm>
            <a:off x="2305338" y="6448427"/>
            <a:ext cx="4975637" cy="394851"/>
            <a:chOff x="2305338" y="6448427"/>
            <a:chExt cx="4975637" cy="394851"/>
          </a:xfrm>
        </p:grpSpPr>
        <p:sp>
          <p:nvSpPr>
            <p:cNvPr id="63" name="TextBox 62"/>
            <p:cNvSpPr txBox="1"/>
            <p:nvPr/>
          </p:nvSpPr>
          <p:spPr>
            <a:xfrm>
              <a:off x="2305338" y="6473946"/>
              <a:ext cx="37274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/>
                <a:t>Σε ταλαντωτές με μικρή απόσβεση: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6029735" y="6448427"/>
                  <a:ext cx="1251240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≈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29735" y="6448427"/>
                  <a:ext cx="1251240" cy="369332"/>
                </a:xfrm>
                <a:prstGeom prst="rect">
                  <a:avLst/>
                </a:prstGeom>
                <a:blipFill>
                  <a:blip r:embed="rId33"/>
                  <a:stretch>
                    <a:fillRect l="-2927" r="-1951" b="-1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7571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8" grpId="0"/>
      <p:bldP spid="7" grpId="0"/>
      <p:bldP spid="47" grpId="0"/>
      <p:bldP spid="53" grpId="0"/>
      <p:bldP spid="54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14350" y="18757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ΚΑΜΠΥΛΗ ΣΥΝΤΟΝΙΣΜΟΥ ΠΛΑΤΟΥΣ ΤΑΛΑΝΤΩΣΗ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150" y="662417"/>
            <a:ext cx="2507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i="0" dirty="0">
                <a:solidFill>
                  <a:schemeClr val="tx1"/>
                </a:solidFill>
              </a:rPr>
              <a:t>Στοιχεία Ταλαντωτή: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19400" y="677062"/>
                <a:ext cx="587692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𝟑𝟗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𝐍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/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𝐦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    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𝒎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𝟎𝟎𝐤𝐠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,      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𝝎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𝟐𝟖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𝐫𝐚𝐝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/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𝐬</m:t>
                    </m:r>
                  </m:oMath>
                </a14:m>
                <a:r>
                  <a:rPr lang="en-US" sz="2000" i="0" dirty="0">
                    <a:solidFill>
                      <a:schemeClr val="tx1"/>
                    </a:solidFill>
                  </a:rPr>
                  <a:t>   </a:t>
                </a:r>
                <a:endParaRPr lang="el-GR" sz="2000" i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677062"/>
                <a:ext cx="5876925" cy="400110"/>
              </a:xfrm>
              <a:prstGeom prst="rect">
                <a:avLst/>
              </a:prstGeom>
              <a:blipFill>
                <a:blip r:embed="rId2"/>
                <a:stretch>
                  <a:fillRect l="-104" b="-1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209550" y="1373797"/>
            <a:ext cx="2880000" cy="2545288"/>
            <a:chOff x="180975" y="1727091"/>
            <a:chExt cx="2880000" cy="2545288"/>
          </a:xfrm>
        </p:grpSpPr>
        <p:graphicFrame>
          <p:nvGraphicFramePr>
            <p:cNvPr id="3" name="Γράφημα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8279562"/>
                </p:ext>
              </p:extLst>
            </p:nvPr>
          </p:nvGraphicFramePr>
          <p:xfrm>
            <a:off x="180975" y="1774825"/>
            <a:ext cx="2880000" cy="23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482894" y="1727091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71676" y="3933825"/>
              <a:ext cx="933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 (</a:t>
              </a:r>
              <a:r>
                <a:rPr lang="en-US" sz="1600" i="0" dirty="0">
                  <a:solidFill>
                    <a:srgbClr val="FFFF00"/>
                  </a:solidFill>
                </a:rPr>
                <a:t>rad/s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28750" y="2857500"/>
              <a:ext cx="13239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0" dirty="0">
                  <a:solidFill>
                    <a:srgbClr val="FFFF00"/>
                  </a:solidFill>
                </a:rPr>
                <a:t>b = 1,10 kg/s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3022619" y="1402372"/>
            <a:ext cx="2880000" cy="2516713"/>
            <a:chOff x="3022619" y="1755666"/>
            <a:chExt cx="2880000" cy="2516713"/>
          </a:xfrm>
        </p:grpSpPr>
        <p:graphicFrame>
          <p:nvGraphicFramePr>
            <p:cNvPr id="4" name="Γράφημα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68373739"/>
                </p:ext>
              </p:extLst>
            </p:nvPr>
          </p:nvGraphicFramePr>
          <p:xfrm>
            <a:off x="3022619" y="1798082"/>
            <a:ext cx="2880000" cy="23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3329384" y="1755666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914901" y="3933825"/>
              <a:ext cx="933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 (</a:t>
              </a:r>
              <a:r>
                <a:rPr lang="en-US" sz="1600" i="0" dirty="0">
                  <a:solidFill>
                    <a:srgbClr val="FFFF00"/>
                  </a:solidFill>
                </a:rPr>
                <a:t>rad/s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252913" y="2514600"/>
              <a:ext cx="13239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0" dirty="0">
                  <a:solidFill>
                    <a:srgbClr val="FFFF00"/>
                  </a:solidFill>
                </a:rPr>
                <a:t>b = 0,50 kg/s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Ομάδα 29"/>
          <p:cNvGrpSpPr/>
          <p:nvPr/>
        </p:nvGrpSpPr>
        <p:grpSpPr>
          <a:xfrm>
            <a:off x="5962650" y="1386388"/>
            <a:ext cx="2880000" cy="2532697"/>
            <a:chOff x="5962650" y="1739682"/>
            <a:chExt cx="2880000" cy="2532697"/>
          </a:xfrm>
        </p:grpSpPr>
        <p:graphicFrame>
          <p:nvGraphicFramePr>
            <p:cNvPr id="5" name="Γράφημα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3617866"/>
                </p:ext>
              </p:extLst>
            </p:nvPr>
          </p:nvGraphicFramePr>
          <p:xfrm>
            <a:off x="5962650" y="1755775"/>
            <a:ext cx="2880000" cy="23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6248400" y="1739682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8601" y="3933825"/>
              <a:ext cx="933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 (</a:t>
              </a:r>
              <a:r>
                <a:rPr lang="en-US" sz="1600" i="0" dirty="0">
                  <a:solidFill>
                    <a:srgbClr val="FFFF00"/>
                  </a:solidFill>
                </a:rPr>
                <a:t>rad/s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186613" y="2129314"/>
              <a:ext cx="13239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0" dirty="0">
                  <a:solidFill>
                    <a:srgbClr val="FFFF00"/>
                  </a:solidFill>
                </a:rPr>
                <a:t>b = 0 kg/s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426493" y="4856916"/>
            <a:ext cx="185506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i="0" dirty="0">
                <a:solidFill>
                  <a:schemeClr val="tx1"/>
                </a:solidFill>
              </a:rPr>
              <a:t>Καταστροφική ταλάντωση:</a:t>
            </a:r>
          </a:p>
          <a:p>
            <a:pPr algn="ctr"/>
            <a:r>
              <a:rPr lang="el-GR" sz="2000" i="0" dirty="0">
                <a:solidFill>
                  <a:srgbClr val="FFFF00"/>
                </a:solidFill>
              </a:rPr>
              <a:t>Α(ω</a:t>
            </a:r>
            <a:r>
              <a:rPr lang="en-US" sz="2000" i="0" baseline="-25000" dirty="0">
                <a:solidFill>
                  <a:srgbClr val="FFFF00"/>
                </a:solidFill>
              </a:rPr>
              <a:t>r</a:t>
            </a:r>
            <a:r>
              <a:rPr lang="el-GR" sz="2000" i="0" dirty="0">
                <a:solidFill>
                  <a:srgbClr val="FFFF00"/>
                </a:solidFill>
              </a:rPr>
              <a:t>) → ∞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AC9BDFB-A7AC-4325-A5FC-3B38508EA422}"/>
              </a:ext>
            </a:extLst>
          </p:cNvPr>
          <p:cNvGrpSpPr/>
          <p:nvPr/>
        </p:nvGrpSpPr>
        <p:grpSpPr>
          <a:xfrm>
            <a:off x="1124115" y="2770094"/>
            <a:ext cx="462830" cy="998136"/>
            <a:chOff x="1124115" y="2770094"/>
            <a:chExt cx="462830" cy="998136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DC0C163-913F-4724-9344-6BB12D9AF54A}"/>
                </a:ext>
              </a:extLst>
            </p:cNvPr>
            <p:cNvCxnSpPr/>
            <p:nvPr/>
          </p:nvCxnSpPr>
          <p:spPr bwMode="auto">
            <a:xfrm>
              <a:off x="1255059" y="2770094"/>
              <a:ext cx="0" cy="810437"/>
            </a:xfrm>
            <a:prstGeom prst="line">
              <a:avLst/>
            </a:prstGeom>
            <a:noFill/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25F3EB2-A5B9-4F98-B7A2-871FAB311F2F}"/>
                </a:ext>
              </a:extLst>
            </p:cNvPr>
            <p:cNvSpPr txBox="1"/>
            <p:nvPr/>
          </p:nvSpPr>
          <p:spPr>
            <a:xfrm>
              <a:off x="1124115" y="3429676"/>
              <a:ext cx="4628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</a:t>
              </a:r>
              <a:r>
                <a:rPr lang="en-US" sz="1600" i="0" baseline="-25000" dirty="0">
                  <a:solidFill>
                    <a:srgbClr val="FFFF00"/>
                  </a:solidFill>
                </a:rPr>
                <a:t>r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B05C26D-949A-4302-BF0E-2737A690B979}"/>
              </a:ext>
            </a:extLst>
          </p:cNvPr>
          <p:cNvGrpSpPr/>
          <p:nvPr/>
        </p:nvGrpSpPr>
        <p:grpSpPr>
          <a:xfrm>
            <a:off x="3965649" y="2014520"/>
            <a:ext cx="462830" cy="1762965"/>
            <a:chOff x="3965649" y="2014520"/>
            <a:chExt cx="462830" cy="1762965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FA56A33-51EB-431E-99E4-8BACDC87144F}"/>
                </a:ext>
              </a:extLst>
            </p:cNvPr>
            <p:cNvCxnSpPr/>
            <p:nvPr/>
          </p:nvCxnSpPr>
          <p:spPr bwMode="auto">
            <a:xfrm>
              <a:off x="4086651" y="2014520"/>
              <a:ext cx="0" cy="1512000"/>
            </a:xfrm>
            <a:prstGeom prst="line">
              <a:avLst/>
            </a:prstGeom>
            <a:noFill/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6A2A9F6-0BAA-48D0-AC08-B3B2F3E05040}"/>
                </a:ext>
              </a:extLst>
            </p:cNvPr>
            <p:cNvSpPr txBox="1"/>
            <p:nvPr/>
          </p:nvSpPr>
          <p:spPr>
            <a:xfrm>
              <a:off x="3965649" y="3438931"/>
              <a:ext cx="4628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</a:t>
              </a:r>
              <a:r>
                <a:rPr lang="en-US" sz="1600" i="0" baseline="-25000" dirty="0">
                  <a:solidFill>
                    <a:srgbClr val="FFFF00"/>
                  </a:solidFill>
                </a:rPr>
                <a:t>r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FB3AAEC-56DE-44FD-835D-3894A45FE862}"/>
              </a:ext>
            </a:extLst>
          </p:cNvPr>
          <p:cNvGrpSpPr/>
          <p:nvPr/>
        </p:nvGrpSpPr>
        <p:grpSpPr>
          <a:xfrm>
            <a:off x="6935597" y="1063118"/>
            <a:ext cx="462830" cy="2692174"/>
            <a:chOff x="6935597" y="1063118"/>
            <a:chExt cx="462830" cy="2692174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E615D-275F-43BC-8373-8EA8EC479B35}"/>
                </a:ext>
              </a:extLst>
            </p:cNvPr>
            <p:cNvCxnSpPr/>
            <p:nvPr/>
          </p:nvCxnSpPr>
          <p:spPr bwMode="auto">
            <a:xfrm>
              <a:off x="7027971" y="1063118"/>
              <a:ext cx="0" cy="2448000"/>
            </a:xfrm>
            <a:prstGeom prst="line">
              <a:avLst/>
            </a:prstGeom>
            <a:noFill/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3FED513-4627-44A5-8E95-9C43F6C5B708}"/>
                </a:ext>
              </a:extLst>
            </p:cNvPr>
            <p:cNvSpPr txBox="1"/>
            <p:nvPr/>
          </p:nvSpPr>
          <p:spPr>
            <a:xfrm>
              <a:off x="6935597" y="3416738"/>
              <a:ext cx="4628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</a:t>
              </a:r>
              <a:r>
                <a:rPr lang="en-US" sz="1600" i="0" baseline="-25000" dirty="0">
                  <a:solidFill>
                    <a:srgbClr val="FFFF00"/>
                  </a:solidFill>
                </a:rPr>
                <a:t>r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9055533-6B2F-4705-BFF2-026B5FE3DB27}"/>
              </a:ext>
            </a:extLst>
          </p:cNvPr>
          <p:cNvGrpSpPr/>
          <p:nvPr/>
        </p:nvGrpSpPr>
        <p:grpSpPr>
          <a:xfrm>
            <a:off x="3143456" y="4169956"/>
            <a:ext cx="2593014" cy="2079626"/>
            <a:chOff x="3143456" y="4169956"/>
            <a:chExt cx="2593014" cy="2079626"/>
          </a:xfrm>
        </p:grpSpPr>
        <p:grpSp>
          <p:nvGrpSpPr>
            <p:cNvPr id="53" name="Group 78">
              <a:extLst>
                <a:ext uri="{FF2B5EF4-FFF2-40B4-BE49-F238E27FC236}">
                  <a16:creationId xmlns:a16="http://schemas.microsoft.com/office/drawing/2014/main" id="{439412CA-6D5A-4E5C-8611-7172B6CE87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8721" y="4305137"/>
              <a:ext cx="2232028" cy="1944445"/>
              <a:chOff x="4122" y="1362"/>
              <a:chExt cx="1406" cy="688"/>
            </a:xfrm>
          </p:grpSpPr>
          <p:grpSp>
            <p:nvGrpSpPr>
              <p:cNvPr id="54" name="Group 43">
                <a:extLst>
                  <a:ext uri="{FF2B5EF4-FFF2-40B4-BE49-F238E27FC236}">
                    <a16:creationId xmlns:a16="http://schemas.microsoft.com/office/drawing/2014/main" id="{7E6CC17D-E267-4706-BD28-3A2422FF8A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34" y="1428"/>
                <a:ext cx="589" cy="529"/>
                <a:chOff x="618" y="2442"/>
                <a:chExt cx="4087" cy="997"/>
              </a:xfrm>
            </p:grpSpPr>
            <p:sp>
              <p:nvSpPr>
                <p:cNvPr id="60" name="Freeform 44">
                  <a:extLst>
                    <a:ext uri="{FF2B5EF4-FFF2-40B4-BE49-F238E27FC236}">
                      <a16:creationId xmlns:a16="http://schemas.microsoft.com/office/drawing/2014/main" id="{4684C036-835E-472E-AD1A-C6B8FC2F7F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1" name="Freeform 45">
                  <a:extLst>
                    <a:ext uri="{FF2B5EF4-FFF2-40B4-BE49-F238E27FC236}">
                      <a16:creationId xmlns:a16="http://schemas.microsoft.com/office/drawing/2014/main" id="{2AA159A1-427A-4E0D-B2DC-3A383F45BD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55" name="Line 46">
                <a:extLst>
                  <a:ext uri="{FF2B5EF4-FFF2-40B4-BE49-F238E27FC236}">
                    <a16:creationId xmlns:a16="http://schemas.microsoft.com/office/drawing/2014/main" id="{DAC04711-1AE1-47C7-81B8-AEAF31B17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4" y="1362"/>
                <a:ext cx="0" cy="688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56" name="Line 47">
                <a:extLst>
                  <a:ext uri="{FF2B5EF4-FFF2-40B4-BE49-F238E27FC236}">
                    <a16:creationId xmlns:a16="http://schemas.microsoft.com/office/drawing/2014/main" id="{55842A32-8E71-4FDB-BED9-AA018E9A27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2" y="1716"/>
                <a:ext cx="1406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 dirty="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57" name="Group 48">
                <a:extLst>
                  <a:ext uri="{FF2B5EF4-FFF2-40B4-BE49-F238E27FC236}">
                    <a16:creationId xmlns:a16="http://schemas.microsoft.com/office/drawing/2014/main" id="{9DAF342B-8B56-4F04-AF81-E090EF854A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22" y="1428"/>
                <a:ext cx="589" cy="529"/>
                <a:chOff x="618" y="2442"/>
                <a:chExt cx="4087" cy="997"/>
              </a:xfrm>
            </p:grpSpPr>
            <p:sp>
              <p:nvSpPr>
                <p:cNvPr id="58" name="Freeform 49">
                  <a:extLst>
                    <a:ext uri="{FF2B5EF4-FFF2-40B4-BE49-F238E27FC236}">
                      <a16:creationId xmlns:a16="http://schemas.microsoft.com/office/drawing/2014/main" id="{A3347CAD-A717-48CA-8278-88522259B4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9" name="Freeform 50">
                  <a:extLst>
                    <a:ext uri="{FF2B5EF4-FFF2-40B4-BE49-F238E27FC236}">
                      <a16:creationId xmlns:a16="http://schemas.microsoft.com/office/drawing/2014/main" id="{6F7321BD-6A2C-4199-B486-1774A1A9AC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41B9951-9947-4828-8AA0-750C1D6448D2}"/>
                </a:ext>
              </a:extLst>
            </p:cNvPr>
            <p:cNvSpPr txBox="1"/>
            <p:nvPr/>
          </p:nvSpPr>
          <p:spPr>
            <a:xfrm>
              <a:off x="3143456" y="4169956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x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64BCB8D-AC7A-4E7F-BC1B-8DCC0D461BBE}"/>
                </a:ext>
              </a:extLst>
            </p:cNvPr>
            <p:cNvSpPr txBox="1"/>
            <p:nvPr/>
          </p:nvSpPr>
          <p:spPr>
            <a:xfrm>
              <a:off x="5481272" y="5200180"/>
              <a:ext cx="2551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t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50E0C61-5B10-479F-B0D0-156AE8919655}"/>
              </a:ext>
            </a:extLst>
          </p:cNvPr>
          <p:cNvGrpSpPr/>
          <p:nvPr/>
        </p:nvGrpSpPr>
        <p:grpSpPr>
          <a:xfrm>
            <a:off x="269192" y="4166908"/>
            <a:ext cx="2593014" cy="2085874"/>
            <a:chOff x="269192" y="4166908"/>
            <a:chExt cx="2593014" cy="2085874"/>
          </a:xfrm>
        </p:grpSpPr>
        <p:grpSp>
          <p:nvGrpSpPr>
            <p:cNvPr id="76" name="Group 78">
              <a:extLst>
                <a:ext uri="{FF2B5EF4-FFF2-40B4-BE49-F238E27FC236}">
                  <a16:creationId xmlns:a16="http://schemas.microsoft.com/office/drawing/2014/main" id="{AE950D2B-4807-43E1-A560-D430A84914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4457" y="4308928"/>
              <a:ext cx="2232028" cy="1943854"/>
              <a:chOff x="4122" y="819"/>
              <a:chExt cx="1406" cy="1769"/>
            </a:xfrm>
          </p:grpSpPr>
          <p:grpSp>
            <p:nvGrpSpPr>
              <p:cNvPr id="77" name="Group 43">
                <a:extLst>
                  <a:ext uri="{FF2B5EF4-FFF2-40B4-BE49-F238E27FC236}">
                    <a16:creationId xmlns:a16="http://schemas.microsoft.com/office/drawing/2014/main" id="{9AA66B09-0A2A-4D7E-AB1B-64791522B9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34" y="1428"/>
                <a:ext cx="589" cy="529"/>
                <a:chOff x="618" y="2442"/>
                <a:chExt cx="4087" cy="997"/>
              </a:xfrm>
            </p:grpSpPr>
            <p:sp>
              <p:nvSpPr>
                <p:cNvPr id="83" name="Freeform 44">
                  <a:extLst>
                    <a:ext uri="{FF2B5EF4-FFF2-40B4-BE49-F238E27FC236}">
                      <a16:creationId xmlns:a16="http://schemas.microsoft.com/office/drawing/2014/main" id="{3A596682-1BFA-47D7-AFA7-406FFDBEAB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84" name="Freeform 45">
                  <a:extLst>
                    <a:ext uri="{FF2B5EF4-FFF2-40B4-BE49-F238E27FC236}">
                      <a16:creationId xmlns:a16="http://schemas.microsoft.com/office/drawing/2014/main" id="{FF172FDD-E60C-4104-9A09-3CE607D332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78" name="Line 46">
                <a:extLst>
                  <a:ext uri="{FF2B5EF4-FFF2-40B4-BE49-F238E27FC236}">
                    <a16:creationId xmlns:a16="http://schemas.microsoft.com/office/drawing/2014/main" id="{27EA1C20-BD33-4FC5-9E80-41E04A9C8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4" y="819"/>
                <a:ext cx="0" cy="1769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>
                  <a:solidFill>
                    <a:srgbClr val="FFFF00"/>
                  </a:solidFill>
                </a:endParaRPr>
              </a:p>
            </p:txBody>
          </p:sp>
          <p:sp>
            <p:nvSpPr>
              <p:cNvPr id="79" name="Line 47">
                <a:extLst>
                  <a:ext uri="{FF2B5EF4-FFF2-40B4-BE49-F238E27FC236}">
                    <a16:creationId xmlns:a16="http://schemas.microsoft.com/office/drawing/2014/main" id="{8078576E-2D61-4045-91A7-09F490C354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2" y="1716"/>
                <a:ext cx="1406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 dirty="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80" name="Group 48">
                <a:extLst>
                  <a:ext uri="{FF2B5EF4-FFF2-40B4-BE49-F238E27FC236}">
                    <a16:creationId xmlns:a16="http://schemas.microsoft.com/office/drawing/2014/main" id="{5AFDF234-AFFB-4C64-99A5-28DA11D7C5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22" y="1428"/>
                <a:ext cx="589" cy="529"/>
                <a:chOff x="618" y="2442"/>
                <a:chExt cx="4087" cy="997"/>
              </a:xfrm>
            </p:grpSpPr>
            <p:sp>
              <p:nvSpPr>
                <p:cNvPr id="81" name="Freeform 49">
                  <a:extLst>
                    <a:ext uri="{FF2B5EF4-FFF2-40B4-BE49-F238E27FC236}">
                      <a16:creationId xmlns:a16="http://schemas.microsoft.com/office/drawing/2014/main" id="{4EBF582D-C26B-4B39-BFC4-417226E98C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82" name="Freeform 50">
                  <a:extLst>
                    <a:ext uri="{FF2B5EF4-FFF2-40B4-BE49-F238E27FC236}">
                      <a16:creationId xmlns:a16="http://schemas.microsoft.com/office/drawing/2014/main" id="{B6C71B26-E7EA-486D-ABC9-C0188C9104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CF698813-24A3-42C8-A2BB-4A11D19414AC}"/>
                </a:ext>
              </a:extLst>
            </p:cNvPr>
            <p:cNvSpPr txBox="1"/>
            <p:nvPr/>
          </p:nvSpPr>
          <p:spPr>
            <a:xfrm>
              <a:off x="269192" y="4166908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x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E21335B-779C-4876-BA9C-B9CCF3ABA35A}"/>
                </a:ext>
              </a:extLst>
            </p:cNvPr>
            <p:cNvSpPr txBox="1"/>
            <p:nvPr/>
          </p:nvSpPr>
          <p:spPr>
            <a:xfrm>
              <a:off x="2607008" y="5197132"/>
              <a:ext cx="2551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t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124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LECT111">
  <a:themeElements>
    <a:clrScheme name="">
      <a:dk1>
        <a:srgbClr val="000040"/>
      </a:dk1>
      <a:lt1>
        <a:srgbClr val="FFFFFF"/>
      </a:lt1>
      <a:dk2>
        <a:srgbClr val="000080"/>
      </a:dk2>
      <a:lt2>
        <a:srgbClr val="FAFD00"/>
      </a:lt2>
      <a:accent1>
        <a:srgbClr val="00FF00"/>
      </a:accent1>
      <a:accent2>
        <a:srgbClr val="00FFFF"/>
      </a:accent2>
      <a:accent3>
        <a:srgbClr val="AAAAC0"/>
      </a:accent3>
      <a:accent4>
        <a:srgbClr val="DADADA"/>
      </a:accent4>
      <a:accent5>
        <a:srgbClr val="AAFFAA"/>
      </a:accent5>
      <a:accent6>
        <a:srgbClr val="00E7E7"/>
      </a:accent6>
      <a:hlink>
        <a:srgbClr val="FF00FF"/>
      </a:hlink>
      <a:folHlink>
        <a:srgbClr val="8080FF"/>
      </a:folHlink>
    </a:clrScheme>
    <a:fontScheme name="LECT1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CT1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11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C:\MSOFFICE\Templates\LECT111.pot</Template>
  <TotalTime>14217</TotalTime>
  <Pages>35</Pages>
  <Words>1277</Words>
  <Application>Microsoft Office PowerPoint</Application>
  <PresentationFormat>On-screen Show (4:3)</PresentationFormat>
  <Paragraphs>275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Cambria Math</vt:lpstr>
      <vt:lpstr>Helvetica</vt:lpstr>
      <vt:lpstr>Monotype Sorts</vt:lpstr>
      <vt:lpstr>Times New Roman</vt:lpstr>
      <vt:lpstr>LECT111</vt:lpstr>
      <vt:lpstr>Γράφημα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2Β</dc:title>
  <dc:subject>Ταλαντώσεις με Απόσβεση και με Διέγερση - Συντονισμός</dc:subject>
  <dc:creator>Καθηγ. Σιδερής Ευστάθιος</dc:creator>
  <cp:lastModifiedBy>ΑΙΚΑΤΕΡΙΝΗ ΣΙΔΕΡΗ</cp:lastModifiedBy>
  <cp:revision>587</cp:revision>
  <cp:lastPrinted>2005-04-05T18:23:51Z</cp:lastPrinted>
  <dcterms:created xsi:type="dcterms:W3CDTF">1994-12-12T17:21:30Z</dcterms:created>
  <dcterms:modified xsi:type="dcterms:W3CDTF">2022-03-02T08:28:31Z</dcterms:modified>
</cp:coreProperties>
</file>