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14" r:id="rId3"/>
    <p:sldId id="316" r:id="rId4"/>
    <p:sldId id="315" r:id="rId5"/>
    <p:sldId id="317" r:id="rId6"/>
    <p:sldId id="318" r:id="rId7"/>
    <p:sldId id="300" r:id="rId8"/>
    <p:sldId id="301" r:id="rId9"/>
    <p:sldId id="302" r:id="rId10"/>
    <p:sldId id="303" r:id="rId11"/>
    <p:sldId id="319" r:id="rId12"/>
    <p:sldId id="320" r:id="rId13"/>
    <p:sldId id="321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EB313-DB26-418A-8BD5-323748A32362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51B98-1E81-43FD-833A-EE34B038BA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090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0C0CF0-2265-4388-B925-98308DCA5DF1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4141DE-5E96-49C4-ACC2-4919DEDE0827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9EF04F-4CB6-4268-833C-4651A6AC78C8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9CCE78-28C4-4441-BD0F-D9CBDEA52A7C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08C5D9-83FA-AADA-D7CC-CFAFC40F9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9FF0AF9-1182-AF91-F571-1CBD57605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0B94D15-574A-D2FC-1A77-DE97BE0B5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A0B5B4A-735A-16F2-212D-8914883B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25DCD27-A4CB-2043-A4E1-DA98F26C9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70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B39687-287A-9929-2B76-BC165E2AF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9F97317-708D-FF1C-1758-ABF7DBD4C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72D2248-713B-49ED-7061-9B4C49769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7B086E8-0A91-E356-00E4-72F2ABBA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841B829-FD76-0CB0-785A-B2CB51471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459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8E84924-1F8D-5064-BCD4-750235C94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943C96E-FBC1-0445-5A60-069A6C0BC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1EB8834-D84E-3BF6-E9B7-10E77ECD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37E703-A673-0AC0-6196-D39C58F2F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1232F0-6E12-F118-135E-3263F0B66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550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991B2D-A1D8-2C61-3574-6931B118A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0D10DE-9FB5-BBA9-989F-D68D80D9F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87DA50-7F67-3190-B45A-7C838FAA2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A4E85B6-355E-A710-327D-74752BC6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9029DEB-81E6-246F-910F-D74617DF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2272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C7AB0B-30E7-46A7-7BFE-07F2FEFCC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FC4F53D-40A8-0BA0-823A-8AD648B92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A08200A-74EF-FED7-9AB2-249EF4E3B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65A6A8F-BC88-B127-A5FD-6CC6B030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3595CB-B218-D171-66B4-E9D405BEE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117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FB94A5-E5DA-51F8-9D95-CCEA8657E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33BD53-B5EB-FDA4-082D-14DE1213D5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9EE13D5-55F8-477B-B271-B2AF40F56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692CF1D-0A79-1569-0AE9-33FC4017D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49865A0-E49D-D711-6DAF-39CDD840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A8C215-5D3D-3A85-30F9-70D8AD1B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401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FEADA4-839E-62C5-2528-F1EACCE15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BEF20DA-0E2E-948D-FF0C-04278DCC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012E864-F05F-98D1-AE6B-602E031A8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AD86C19-55D9-53D7-D28E-247B5F71A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FC0FC4A-7EA8-6D34-85E4-1484A188D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2013745-2CF5-DCB8-3998-EFD9129A8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6641654-1A43-DD42-19F4-2F38B0F4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6B123C3-A17C-9055-0A28-D8D7A5EB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741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729A07-C1ED-FD93-83C0-2F56A3887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8F08883-2D47-4425-9872-76E72C18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192E1CD-8886-3C12-5FF2-A1AE6E5D6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EB2FD7B-6C8C-4E23-9055-7960B89AB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01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2465469-E17F-FA97-1028-CC4162CF9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B92D0A4-84AD-935A-C60C-280EDCDC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2E9846E-57EB-981A-02CC-68876079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422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D45D96-C042-AE36-A604-3AE4A8D3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2878D0-28B2-2740-ACD4-A2635AC6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4E17DD6-AC15-084D-341A-A9F8CE8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B58A295-DD4C-7D74-3248-6EA6317FD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1E77540-A41A-AA21-A1DD-1E964C8FA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CF8F5F-A23F-8269-8B26-35D26581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478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A4C8D6-FCDF-8D49-BA0F-1205D7627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B791B2C-2B67-BEE9-CD8B-1B96E8F31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A2F24B0-9D20-6EF3-C261-71EE290E0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33BE4CC-E456-4770-6A55-666AD81F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E415A71-19F2-A4BD-49EA-6185569C8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B9F0699-8954-5E0F-081B-F93688B8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18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B84CD3B-7669-51F3-2530-8354951C0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1CDBBD7-6D41-4F3A-731A-72E5803D0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4B86882-8A04-CEB0-AE05-03F4B823D1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B95B0-C642-4E59-8C07-A2525118B6C8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A6EEB91-01C0-C671-2459-47E69C31A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DA98BA-985F-98E1-E195-F096DBA98E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D26A2-1353-479F-90F6-91DF53B988C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642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rgasia-press.gr/theia-leitourgia-me-taftochroni-diermineia-stin-elliniki-noimatiki-glossa/" TargetMode="External"/><Relationship Id="rId7" Type="http://schemas.openxmlformats.org/officeDocument/2006/relationships/hyperlink" Target="https://www.pexels.com/video/blind-woman-opening-a-braille-book-6964792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publicdomainpictures.net/en/view-image.php?image=167689&amp;picture=wheelchair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ite.pressbooks.pub/mgmt805/chapter/the-complexity-of-diversity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463EDE-D3A1-B19A-4F85-17C6D0161E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Προσεγγίζοντας την αναπηρία και την προσβασιμότητα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D0F50F8-7613-611A-2775-C1744B0EDB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4470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Οι θέσεις του κοινωνικού μοντέλου</a:t>
            </a:r>
            <a:endParaRPr lang="en-GB" altLang="en-US" dirty="0"/>
          </a:p>
        </p:txBody>
      </p:sp>
      <p:pic>
        <p:nvPicPr>
          <p:cNvPr id="12291" name="Picture 3" descr="Diagram of Social Model 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54" r="28210"/>
          <a:stretch>
            <a:fillRect/>
          </a:stretch>
        </p:blipFill>
        <p:spPr>
          <a:xfrm>
            <a:off x="5159376" y="2565401"/>
            <a:ext cx="2665413" cy="1317625"/>
          </a:xfrm>
          <a:noFill/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39787" y="2276475"/>
            <a:ext cx="4105276" cy="272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Τα κτίρια είναι κατασκευασμένα λάθος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Δεν υπάρχουν ελεύθερα </a:t>
            </a:r>
            <a:r>
              <a:rPr lang="en-US" altLang="en-US" sz="1800" b="1" dirty="0">
                <a:solidFill>
                  <a:srgbClr val="000000"/>
                </a:solidFill>
                <a:latin typeface="Arial" charset="0"/>
              </a:rPr>
              <a:t>parking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Εκπαίδευση διαχωρισμένη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Χαμηλό εισόδημα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GB" altLang="en-US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040688" y="2133600"/>
            <a:ext cx="262731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ΜΜΕ μη </a:t>
            </a:r>
            <a:r>
              <a:rPr lang="el-GR" altLang="en-US" sz="1800" b="1" dirty="0" err="1">
                <a:solidFill>
                  <a:srgbClr val="000000"/>
                </a:solidFill>
                <a:latin typeface="Arial" charset="0"/>
              </a:rPr>
              <a:t>προσβάσιμα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Απομόνωση των οικογενειών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Απουσία προσβασιμότητας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Στάσεις προκατάληψης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Υψηλή ανεργία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66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C67A1-FF43-175B-FCB9-3E1C5343D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Question Mark, Question, Response, Search Engine">
            <a:extLst>
              <a:ext uri="{FF2B5EF4-FFF2-40B4-BE49-F238E27FC236}">
                <a16:creationId xmlns:a16="http://schemas.microsoft.com/office/drawing/2014/main" id="{C67CE219-4456-8B4C-050F-05EBB9F7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" y="1195694"/>
            <a:ext cx="6858000" cy="503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462367-ED1D-7BDC-EB16-5FAAE630C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424" y="2133600"/>
            <a:ext cx="6278188" cy="3777622"/>
          </a:xfrm>
        </p:spPr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sz="3600" dirty="0"/>
              <a:t>Προσβασιμότητα, </a:t>
            </a:r>
          </a:p>
          <a:p>
            <a:pPr marL="0" indent="0" algn="ctr">
              <a:buNone/>
            </a:pPr>
            <a:r>
              <a:rPr lang="el-GR" sz="3600" dirty="0"/>
              <a:t>τι σημαίνει για εσάς;</a:t>
            </a:r>
          </a:p>
        </p:txBody>
      </p:sp>
    </p:spTree>
    <p:extLst>
      <p:ext uri="{BB962C8B-B14F-4D97-AF65-F5344CB8AC3E}">
        <p14:creationId xmlns:p14="http://schemas.microsoft.com/office/powerpoint/2010/main" val="361138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B1A1DD-2283-AC83-0FAD-4DEF0030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Βασικές αρχές προσβασιμότητας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6D0BB2-DD6D-801C-0983-5EC0A4D1E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Κατάλληλες υποδομές για ελεύθερη και ασφαλή κίνηση των αναπήρων</a:t>
            </a:r>
          </a:p>
          <a:p>
            <a:r>
              <a:rPr lang="el-GR" dirty="0"/>
              <a:t>Χώροι που εξασφαλίζουν απρόσκοπτη επικοινωνία</a:t>
            </a:r>
          </a:p>
          <a:p>
            <a:r>
              <a:rPr lang="el-GR" dirty="0"/>
              <a:t>Πρόσβαση σε δημόσιες υπηρεσίες, νοσοκομεία, μέσα μαζικής μεταφοράς</a:t>
            </a:r>
          </a:p>
          <a:p>
            <a:r>
              <a:rPr lang="el-GR" dirty="0"/>
              <a:t>Ειδικές προειδοποιητικές σημάνσεις όπου χρειάζονται</a:t>
            </a:r>
          </a:p>
          <a:p>
            <a:r>
              <a:rPr lang="el-GR" dirty="0"/>
              <a:t>Προσαρμοσμένο εκπαιδευτικό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3852887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BE5D2924-5CC0-5AF3-3E4E-04E94128ED97}"/>
              </a:ext>
            </a:extLst>
          </p:cNvPr>
          <p:cNvGraphicFramePr>
            <a:graphicFrameLocks/>
          </p:cNvGraphicFramePr>
          <p:nvPr/>
        </p:nvGraphicFramePr>
        <p:xfrm>
          <a:off x="1695824" y="1146688"/>
          <a:ext cx="3403600" cy="365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403440" imgH="3659040" progId="MS_ClipArt_Gallery.2">
                  <p:embed/>
                </p:oleObj>
              </mc:Choice>
              <mc:Fallback>
                <p:oleObj name="Clip" r:id="rId2" imgW="3403440" imgH="3659040" progId="MS_ClipArt_Gallery.2">
                  <p:embed/>
                  <p:pic>
                    <p:nvPicPr>
                      <p:cNvPr id="2" name="Object 2">
                        <a:extLst>
                          <a:ext uri="{FF2B5EF4-FFF2-40B4-BE49-F238E27FC236}">
                            <a16:creationId xmlns:a16="http://schemas.microsoft.com/office/drawing/2014/main" id="{BE5D2924-5CC0-5AF3-3E4E-04E94128ED97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824" y="1146688"/>
                        <a:ext cx="3403600" cy="365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2A1973-EBC8-3E78-5FF1-6CA38511A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976282"/>
            <a:ext cx="8915400" cy="2934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Μπορούν οι εκπαιδευτικοί πολιτικοί μηχανικοί να συμβάλλουν αποτελεσματικά στο σχεδιασμό </a:t>
            </a:r>
            <a:r>
              <a:rPr lang="el-GR" sz="2800" dirty="0" err="1"/>
              <a:t>προσβάσιμων</a:t>
            </a:r>
            <a:r>
              <a:rPr lang="el-GR" sz="2800" dirty="0"/>
              <a:t> και φιλικών χώρων για τα άτομα με αναπηρία;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800" dirty="0"/>
              <a:t>Αποδεχόμαστε την πρόκληση;</a:t>
            </a:r>
          </a:p>
        </p:txBody>
      </p:sp>
    </p:spTree>
    <p:extLst>
      <p:ext uri="{BB962C8B-B14F-4D97-AF65-F5344CB8AC3E}">
        <p14:creationId xmlns:p14="http://schemas.microsoft.com/office/powerpoint/2010/main" val="130120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Question Mark, Question, Response, Search Engine">
            <a:extLst>
              <a:ext uri="{FF2B5EF4-FFF2-40B4-BE49-F238E27FC236}">
                <a16:creationId xmlns:a16="http://schemas.microsoft.com/office/drawing/2014/main" id="{A9284D43-E9EA-672D-3006-74B16448B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" y="1195694"/>
            <a:ext cx="6858000" cy="503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87C472-6EC8-CC64-085D-8E1E48F10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424" y="2133600"/>
            <a:ext cx="6278188" cy="3777622"/>
          </a:xfrm>
        </p:spPr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sz="3600" dirty="0"/>
              <a:t>Όταν Ακούτε Αναπηρία ή ανάπηρο άτομο</a:t>
            </a:r>
          </a:p>
          <a:p>
            <a:pPr marL="0" indent="0" algn="ctr">
              <a:buNone/>
            </a:pPr>
            <a:r>
              <a:rPr lang="el-GR" sz="3600" dirty="0"/>
              <a:t>τι σκέπτεστε;</a:t>
            </a:r>
          </a:p>
        </p:txBody>
      </p:sp>
    </p:spTree>
    <p:extLst>
      <p:ext uri="{BB962C8B-B14F-4D97-AF65-F5344CB8AC3E}">
        <p14:creationId xmlns:p14="http://schemas.microsoft.com/office/powerpoint/2010/main" val="395097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14EC067E-556E-BB5C-25A8-843F012C39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272" y="204699"/>
            <a:ext cx="4396033" cy="3224302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EE93EBC6-A42D-3DD3-F30C-A7B1EECB32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337089" y="3966661"/>
            <a:ext cx="3789575" cy="2686640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9025D156-9EEC-3951-C6E1-87CD0E2546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6825007" y="809998"/>
            <a:ext cx="5033913" cy="354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1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D87C472-6EC8-CC64-085D-8E1E48F10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424" y="2133600"/>
            <a:ext cx="6278188" cy="3777622"/>
          </a:xfrm>
        </p:spPr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Έχετε έρθει σε επαφή με ανάπηρο άτομο;</a:t>
            </a:r>
          </a:p>
          <a:p>
            <a:pPr marL="0" indent="0" algn="ctr">
              <a:buNone/>
            </a:pPr>
            <a:r>
              <a:rPr lang="el-GR" dirty="0"/>
              <a:t>Τι παρατηρείτε συνήθως;</a:t>
            </a:r>
          </a:p>
          <a:p>
            <a:pPr marL="0" indent="0" algn="ctr">
              <a:buNone/>
            </a:pPr>
            <a:r>
              <a:rPr lang="el-GR" dirty="0"/>
              <a:t>Πώς αντιδράτε;</a:t>
            </a:r>
          </a:p>
        </p:txBody>
      </p:sp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C612EFCD-CE67-CC7B-0BDF-5F1107334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65608" y="902970"/>
            <a:ext cx="4114800" cy="505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26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6AF8FC-27CF-1C94-F1F4-9545FDC4D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Οι ανάπηροι άνθρωποι υπολογίζονται παγκοσμίως ότι είναι 1,3 δισεκατομμύρια (16% του παγκόσμιου πληθυσμού).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Στην Ελλάδα εκτιμάται ότι τα άτομα με αναπηρία είναι 10% του πληθυσμού.</a:t>
            </a:r>
          </a:p>
        </p:txBody>
      </p:sp>
    </p:spTree>
    <p:extLst>
      <p:ext uri="{BB962C8B-B14F-4D97-AF65-F5344CB8AC3E}">
        <p14:creationId xmlns:p14="http://schemas.microsoft.com/office/powerpoint/2010/main" val="188597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1EB098-4A5B-5264-BD07-DE72F4369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sz="3200" dirty="0"/>
              <a:t>Μοντέλα Προσέγγιση της Αναπηρίας</a:t>
            </a:r>
          </a:p>
        </p:txBody>
      </p:sp>
    </p:spTree>
    <p:extLst>
      <p:ext uri="{BB962C8B-B14F-4D97-AF65-F5344CB8AC3E}">
        <p14:creationId xmlns:p14="http://schemas.microsoft.com/office/powerpoint/2010/main" val="258412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Ιατρικό Μοντέλο </a:t>
            </a:r>
            <a:endParaRPr lang="en-GB" alt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n-US" dirty="0"/>
              <a:t>Το ιατρικό μοντέλο βλέπει τους ανάπηρους ανθρώπους ως το πρόβλημα, το οποίο πρέπει να προσαρμοστεί και να ταιριάξει στον κόσμο.</a:t>
            </a:r>
            <a:endParaRPr lang="en-GB" altLang="en-US" dirty="0"/>
          </a:p>
          <a:p>
            <a:r>
              <a:rPr lang="el-GR" altLang="en-US" dirty="0"/>
              <a:t>Εάν αυτό δεν είναι εφικτό τότε πρέπει οι ανάπηροι άνθρωποι να απομακρύνονται και να κλείνονται σε ίδρυμα ή στο σπίτι όπου εκεί θα αντιμετωπίζονται μόνο οι βασικές ανάγκες επιβίωσης.</a:t>
            </a:r>
            <a:endParaRPr lang="en-GB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85400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 </a:t>
            </a:r>
            <a:r>
              <a:rPr lang="el-GR" altLang="en-US" dirty="0"/>
              <a:t>Οι θέσεις του ιατρικού μοντέλου</a:t>
            </a:r>
            <a:endParaRPr lang="en-GB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 dirty="0"/>
              <a:t>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08213" y="1412875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rgbClr val="FFFF66"/>
                </a:solidFill>
                <a:latin typeface="Arial" charset="0"/>
              </a:rPr>
              <a:t> </a:t>
            </a:r>
          </a:p>
        </p:txBody>
      </p:sp>
      <p:pic>
        <p:nvPicPr>
          <p:cNvPr id="10245" name="Picture 5" descr="p11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02"/>
          <a:stretch>
            <a:fillRect/>
          </a:stretch>
        </p:blipFill>
        <p:spPr bwMode="auto">
          <a:xfrm>
            <a:off x="4583114" y="1835151"/>
            <a:ext cx="877887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 descr="Medical Model Diagram Par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2636838"/>
            <a:ext cx="17145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 descr="Medical Model Diagram Part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182"/>
          <a:stretch>
            <a:fillRect/>
          </a:stretch>
        </p:blipFill>
        <p:spPr bwMode="auto">
          <a:xfrm>
            <a:off x="7115175" y="1912939"/>
            <a:ext cx="852488" cy="310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896226" y="2205038"/>
            <a:ext cx="2087563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Είναι κατ’ </a:t>
            </a:r>
            <a:r>
              <a:rPr lang="el-GR" altLang="en-US" sz="1800" b="1" dirty="0" err="1">
                <a:solidFill>
                  <a:srgbClr val="000000"/>
                </a:solidFill>
                <a:latin typeface="Arial" charset="0"/>
              </a:rPr>
              <a:t>οίκον</a:t>
            </a: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 περιορισμένος/η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Δεν μπορεί να χρησιμοποιήσει τα χέρια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Δεν ακούει ή δεν βλέπει 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Δεν μιλάει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Χρειάζεται γιατρό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Χρειάζεται φροντίδα από ίδρυμα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524000" y="2492376"/>
            <a:ext cx="316865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Καρφωμένοι στο αναπηρικό </a:t>
            </a:r>
            <a:r>
              <a:rPr lang="el-GR" altLang="en-US" sz="1800" b="1" dirty="0" err="1">
                <a:solidFill>
                  <a:srgbClr val="000000"/>
                </a:solidFill>
                <a:latin typeface="Arial" charset="0"/>
              </a:rPr>
              <a:t>αμαξίδιο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Δεν μπορεί να κατεβεί σκάλες 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Είναι άρρωστος/η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Χρειάζεται βοήθεια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  <a:buFontTx/>
              <a:buNone/>
            </a:pPr>
            <a:r>
              <a:rPr lang="el-GR" altLang="en-US" sz="1800" b="1" dirty="0">
                <a:solidFill>
                  <a:srgbClr val="000000"/>
                </a:solidFill>
                <a:latin typeface="Arial" charset="0"/>
              </a:rPr>
              <a:t>Χρειάζεται θεραπεία</a:t>
            </a: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GB" altLang="en-US" sz="18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8BCDC-EE74-4764-882C-AE5130C77B9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583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Το κοινωνικό μοντέλο</a:t>
            </a:r>
            <a:endParaRPr lang="en-GB" alt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159497" y="1951348"/>
            <a:ext cx="9062416" cy="4174815"/>
          </a:xfrm>
        </p:spPr>
        <p:txBody>
          <a:bodyPr/>
          <a:lstStyle/>
          <a:p>
            <a:pPr marL="0" indent="0">
              <a:buNone/>
            </a:pPr>
            <a:r>
              <a:rPr lang="el-GR" altLang="en-US" dirty="0"/>
              <a:t>Οι διακρίσεις που αντιμετωπίζουν οι ανάπηροι άνθρωποι είναι ένα κοινωνικό δημιούργημα. Συχνά οι ανάπηροι άνθρωποι οδηγούνται στο συναίσθημα ότι είναι δικό τους λάθος που είναι κοινωνικά αποκλεισμένοι.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3150832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302</Words>
  <Application>Microsoft Office PowerPoint</Application>
  <PresentationFormat>Ευρεία οθόνη</PresentationFormat>
  <Paragraphs>64</Paragraphs>
  <Slides>13</Slides>
  <Notes>4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Θέμα του Office</vt:lpstr>
      <vt:lpstr>Clip</vt:lpstr>
      <vt:lpstr>Προσεγγίζοντας την αναπηρία και την προσβασιμότητα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Ιατρικό Μοντέλο </vt:lpstr>
      <vt:lpstr> Οι θέσεις του ιατρικού μοντέλου</vt:lpstr>
      <vt:lpstr>Το κοινωνικό μοντέλο</vt:lpstr>
      <vt:lpstr>Οι θέσεις του κοινωνικού μοντέλου</vt:lpstr>
      <vt:lpstr>Παρουσίαση του PowerPoint</vt:lpstr>
      <vt:lpstr>Βασικές αρχές προσβασιμότητας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Stefania Fouska</dc:creator>
  <cp:lastModifiedBy>Stefania Fouska</cp:lastModifiedBy>
  <cp:revision>2</cp:revision>
  <dcterms:created xsi:type="dcterms:W3CDTF">2025-11-19T19:33:39Z</dcterms:created>
  <dcterms:modified xsi:type="dcterms:W3CDTF">2025-11-19T20:17:02Z</dcterms:modified>
</cp:coreProperties>
</file>