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84" r:id="rId1"/>
  </p:sldMasterIdLst>
  <p:notesMasterIdLst>
    <p:notesMasterId r:id="rId44"/>
  </p:notesMasterIdLst>
  <p:handoutMasterIdLst>
    <p:handoutMasterId r:id="rId45"/>
  </p:handoutMasterIdLst>
  <p:sldIdLst>
    <p:sldId id="256" r:id="rId2"/>
    <p:sldId id="268" r:id="rId3"/>
    <p:sldId id="269" r:id="rId4"/>
    <p:sldId id="270" r:id="rId5"/>
    <p:sldId id="271" r:id="rId6"/>
    <p:sldId id="272" r:id="rId7"/>
    <p:sldId id="273" r:id="rId8"/>
    <p:sldId id="274" r:id="rId9"/>
    <p:sldId id="275" r:id="rId10"/>
    <p:sldId id="276" r:id="rId11"/>
    <p:sldId id="277" r:id="rId12"/>
    <p:sldId id="278" r:id="rId13"/>
    <p:sldId id="279" r:id="rId14"/>
    <p:sldId id="280" r:id="rId15"/>
    <p:sldId id="281" r:id="rId16"/>
    <p:sldId id="282" r:id="rId17"/>
    <p:sldId id="283" r:id="rId18"/>
    <p:sldId id="284" r:id="rId19"/>
    <p:sldId id="285" r:id="rId20"/>
    <p:sldId id="286" r:id="rId21"/>
    <p:sldId id="287" r:id="rId22"/>
    <p:sldId id="288" r:id="rId23"/>
    <p:sldId id="289" r:id="rId24"/>
    <p:sldId id="290" r:id="rId25"/>
    <p:sldId id="291" r:id="rId26"/>
    <p:sldId id="292" r:id="rId27"/>
    <p:sldId id="293" r:id="rId28"/>
    <p:sldId id="294" r:id="rId29"/>
    <p:sldId id="295" r:id="rId30"/>
    <p:sldId id="296" r:id="rId31"/>
    <p:sldId id="297" r:id="rId32"/>
    <p:sldId id="313" r:id="rId33"/>
    <p:sldId id="298" r:id="rId34"/>
    <p:sldId id="299" r:id="rId35"/>
    <p:sldId id="300" r:id="rId36"/>
    <p:sldId id="301" r:id="rId37"/>
    <p:sldId id="302" r:id="rId38"/>
    <p:sldId id="303" r:id="rId39"/>
    <p:sldId id="304" r:id="rId40"/>
    <p:sldId id="305" r:id="rId41"/>
    <p:sldId id="306" r:id="rId42"/>
    <p:sldId id="307" r:id="rId43"/>
  </p:sldIdLst>
  <p:sldSz cx="9144000" cy="6858000" type="screen4x3"/>
  <p:notesSz cx="7104063" cy="10234613"/>
  <p:custDataLst>
    <p:tags r:id="rId46"/>
  </p:custDataLst>
  <p:defaultTextStyle>
    <a:defPPr>
      <a:defRPr lang="el-G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223">
          <p15:clr>
            <a:srgbClr val="A4A3A4"/>
          </p15:clr>
        </p15:guide>
        <p15:guide id="2" pos="2237">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4A82"/>
    <a:srgbClr val="333399"/>
    <a:srgbClr val="4545C3"/>
    <a:srgbClr val="C00000"/>
    <a:srgbClr val="CC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DA43D78-A00A-4D68-9778-20AAD88887CE}" v="9" dt="2024-01-19T16:15:49.20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135" autoAdjust="0"/>
    <p:restoredTop sz="94660"/>
  </p:normalViewPr>
  <p:slideViewPr>
    <p:cSldViewPr>
      <p:cViewPr>
        <p:scale>
          <a:sx n="119" d="100"/>
          <a:sy n="119" d="100"/>
        </p:scale>
        <p:origin x="1024" y="-517"/>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76" d="100"/>
          <a:sy n="76" d="100"/>
        </p:scale>
        <p:origin x="-3978" y="-108"/>
      </p:cViewPr>
      <p:guideLst>
        <p:guide orient="horz" pos="3223"/>
        <p:guide pos="2237"/>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52"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 Id="rId51" Type="http://schemas.microsoft.com/office/2016/11/relationships/changesInfo" Target="changesInfos/changesInfo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gs" Target="tags/tag1.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avlos Petsavas" userId="0a5d616aae6ebddb" providerId="LiveId" clId="{5DA43D78-A00A-4D68-9778-20AAD88887CE}"/>
    <pc:docChg chg="custSel delSld modSld delMainMaster">
      <pc:chgData name="Pavlos Petsavas" userId="0a5d616aae6ebddb" providerId="LiveId" clId="{5DA43D78-A00A-4D68-9778-20AAD88887CE}" dt="2024-01-19T16:15:49.201" v="342" actId="20577"/>
      <pc:docMkLst>
        <pc:docMk/>
      </pc:docMkLst>
      <pc:sldChg chg="delSp modSp mod">
        <pc:chgData name="Pavlos Petsavas" userId="0a5d616aae6ebddb" providerId="LiveId" clId="{5DA43D78-A00A-4D68-9778-20AAD88887CE}" dt="2024-01-12T05:38:58.013" v="337" actId="20577"/>
        <pc:sldMkLst>
          <pc:docMk/>
          <pc:sldMk cId="2076507600" sldId="256"/>
        </pc:sldMkLst>
        <pc:spChg chg="mod">
          <ac:chgData name="Pavlos Petsavas" userId="0a5d616aae6ebddb" providerId="LiveId" clId="{5DA43D78-A00A-4D68-9778-20AAD88887CE}" dt="2024-01-12T05:38:39.736" v="55" actId="1076"/>
          <ac:spMkLst>
            <pc:docMk/>
            <pc:sldMk cId="2076507600" sldId="256"/>
            <ac:spMk id="2" creationId="{00000000-0000-0000-0000-000000000000}"/>
          </ac:spMkLst>
        </pc:spChg>
        <pc:spChg chg="mod">
          <ac:chgData name="Pavlos Petsavas" userId="0a5d616aae6ebddb" providerId="LiveId" clId="{5DA43D78-A00A-4D68-9778-20AAD88887CE}" dt="2024-01-12T05:38:29.423" v="18" actId="27636"/>
          <ac:spMkLst>
            <pc:docMk/>
            <pc:sldMk cId="2076507600" sldId="256"/>
            <ac:spMk id="3" creationId="{00000000-0000-0000-0000-000000000000}"/>
          </ac:spMkLst>
        </pc:spChg>
        <pc:spChg chg="del mod">
          <ac:chgData name="Pavlos Petsavas" userId="0a5d616aae6ebddb" providerId="LiveId" clId="{5DA43D78-A00A-4D68-9778-20AAD88887CE}" dt="2024-01-12T05:38:41.207" v="58"/>
          <ac:spMkLst>
            <pc:docMk/>
            <pc:sldMk cId="2076507600" sldId="256"/>
            <ac:spMk id="10" creationId="{00000000-0000-0000-0000-000000000000}"/>
          </ac:spMkLst>
        </pc:spChg>
        <pc:graphicFrameChg chg="modGraphic">
          <ac:chgData name="Pavlos Petsavas" userId="0a5d616aae6ebddb" providerId="LiveId" clId="{5DA43D78-A00A-4D68-9778-20AAD88887CE}" dt="2024-01-12T05:38:58.013" v="337" actId="20577"/>
          <ac:graphicFrameMkLst>
            <pc:docMk/>
            <pc:sldMk cId="2076507600" sldId="256"/>
            <ac:graphicFrameMk id="4" creationId="{00000000-0000-0000-0000-000000000000}"/>
          </ac:graphicFrameMkLst>
        </pc:graphicFrameChg>
        <pc:picChg chg="del">
          <ac:chgData name="Pavlos Petsavas" userId="0a5d616aae6ebddb" providerId="LiveId" clId="{5DA43D78-A00A-4D68-9778-20AAD88887CE}" dt="2024-01-12T05:38:41.207" v="56" actId="478"/>
          <ac:picMkLst>
            <pc:docMk/>
            <pc:sldMk cId="2076507600" sldId="256"/>
            <ac:picMk id="6" creationId="{00000000-0000-0000-0000-000000000000}"/>
          </ac:picMkLst>
        </pc:picChg>
        <pc:picChg chg="del">
          <ac:chgData name="Pavlos Petsavas" userId="0a5d616aae6ebddb" providerId="LiveId" clId="{5DA43D78-A00A-4D68-9778-20AAD88887CE}" dt="2024-01-12T05:38:23.303" v="16" actId="478"/>
          <ac:picMkLst>
            <pc:docMk/>
            <pc:sldMk cId="2076507600" sldId="256"/>
            <ac:picMk id="12" creationId="{00000000-0000-0000-0000-000000000000}"/>
          </ac:picMkLst>
        </pc:picChg>
        <pc:picChg chg="del">
          <ac:chgData name="Pavlos Petsavas" userId="0a5d616aae6ebddb" providerId="LiveId" clId="{5DA43D78-A00A-4D68-9778-20AAD88887CE}" dt="2024-01-12T05:38:17.143" v="11" actId="478"/>
          <ac:picMkLst>
            <pc:docMk/>
            <pc:sldMk cId="2076507600" sldId="256"/>
            <ac:picMk id="1026" creationId="{00000000-0000-0000-0000-000000000000}"/>
          </ac:picMkLst>
        </pc:picChg>
        <pc:picChg chg="del">
          <ac:chgData name="Pavlos Petsavas" userId="0a5d616aae6ebddb" providerId="LiveId" clId="{5DA43D78-A00A-4D68-9778-20AAD88887CE}" dt="2024-01-12T05:38:42.333" v="59" actId="478"/>
          <ac:picMkLst>
            <pc:docMk/>
            <pc:sldMk cId="2076507600" sldId="256"/>
            <ac:picMk id="1027" creationId="{00000000-0000-0000-0000-000000000000}"/>
          </ac:picMkLst>
        </pc:picChg>
      </pc:sldChg>
      <pc:sldChg chg="del">
        <pc:chgData name="Pavlos Petsavas" userId="0a5d616aae6ebddb" providerId="LiveId" clId="{5DA43D78-A00A-4D68-9778-20AAD88887CE}" dt="2024-01-12T05:21:45.579" v="6" actId="47"/>
        <pc:sldMkLst>
          <pc:docMk/>
          <pc:sldMk cId="2086791051" sldId="257"/>
        </pc:sldMkLst>
      </pc:sldChg>
      <pc:sldChg chg="del">
        <pc:chgData name="Pavlos Petsavas" userId="0a5d616aae6ebddb" providerId="LiveId" clId="{5DA43D78-A00A-4D68-9778-20AAD88887CE}" dt="2024-01-12T05:21:44.616" v="5" actId="47"/>
        <pc:sldMkLst>
          <pc:docMk/>
          <pc:sldMk cId="1181336891" sldId="262"/>
        </pc:sldMkLst>
      </pc:sldChg>
      <pc:sldChg chg="del">
        <pc:chgData name="Pavlos Petsavas" userId="0a5d616aae6ebddb" providerId="LiveId" clId="{5DA43D78-A00A-4D68-9778-20AAD88887CE}" dt="2024-01-12T05:21:42.447" v="4" actId="47"/>
        <pc:sldMkLst>
          <pc:docMk/>
          <pc:sldMk cId="2766653790" sldId="264"/>
        </pc:sldMkLst>
      </pc:sldChg>
      <pc:sldChg chg="modSp mod">
        <pc:chgData name="Pavlos Petsavas" userId="0a5d616aae6ebddb" providerId="LiveId" clId="{5DA43D78-A00A-4D68-9778-20AAD88887CE}" dt="2024-01-19T16:00:08.509" v="340" actId="1036"/>
        <pc:sldMkLst>
          <pc:docMk/>
          <pc:sldMk cId="3833567516" sldId="285"/>
        </pc:sldMkLst>
        <pc:graphicFrameChg chg="mod">
          <ac:chgData name="Pavlos Petsavas" userId="0a5d616aae6ebddb" providerId="LiveId" clId="{5DA43D78-A00A-4D68-9778-20AAD88887CE}" dt="2024-01-19T16:00:08.509" v="340" actId="1036"/>
          <ac:graphicFrameMkLst>
            <pc:docMk/>
            <pc:sldMk cId="3833567516" sldId="285"/>
            <ac:graphicFrameMk id="6" creationId="{00000000-0000-0000-0000-000000000000}"/>
          </ac:graphicFrameMkLst>
        </pc:graphicFrameChg>
      </pc:sldChg>
      <pc:sldChg chg="modAnim">
        <pc:chgData name="Pavlos Petsavas" userId="0a5d616aae6ebddb" providerId="LiveId" clId="{5DA43D78-A00A-4D68-9778-20AAD88887CE}" dt="2024-01-19T09:08:07.256" v="338"/>
        <pc:sldMkLst>
          <pc:docMk/>
          <pc:sldMk cId="444593012" sldId="287"/>
        </pc:sldMkLst>
      </pc:sldChg>
      <pc:sldChg chg="modAnim">
        <pc:chgData name="Pavlos Petsavas" userId="0a5d616aae6ebddb" providerId="LiveId" clId="{5DA43D78-A00A-4D68-9778-20AAD88887CE}" dt="2024-01-12T05:30:33.334" v="8"/>
        <pc:sldMkLst>
          <pc:docMk/>
          <pc:sldMk cId="1709612708" sldId="293"/>
        </pc:sldMkLst>
      </pc:sldChg>
      <pc:sldChg chg="modSp modAnim">
        <pc:chgData name="Pavlos Petsavas" userId="0a5d616aae6ebddb" providerId="LiveId" clId="{5DA43D78-A00A-4D68-9778-20AAD88887CE}" dt="2024-01-19T16:15:49.201" v="342" actId="20577"/>
        <pc:sldMkLst>
          <pc:docMk/>
          <pc:sldMk cId="1562679591" sldId="294"/>
        </pc:sldMkLst>
        <pc:spChg chg="mod">
          <ac:chgData name="Pavlos Petsavas" userId="0a5d616aae6ebddb" providerId="LiveId" clId="{5DA43D78-A00A-4D68-9778-20AAD88887CE}" dt="2024-01-19T16:15:49.201" v="342" actId="20577"/>
          <ac:spMkLst>
            <pc:docMk/>
            <pc:sldMk cId="1562679591" sldId="294"/>
            <ac:spMk id="3" creationId="{00000000-0000-0000-0000-000000000000}"/>
          </ac:spMkLst>
        </pc:spChg>
      </pc:sldChg>
      <pc:sldChg chg="del">
        <pc:chgData name="Pavlos Petsavas" userId="0a5d616aae6ebddb" providerId="LiveId" clId="{5DA43D78-A00A-4D68-9778-20AAD88887CE}" dt="2024-01-12T05:21:41.797" v="3" actId="47"/>
        <pc:sldMkLst>
          <pc:docMk/>
          <pc:sldMk cId="464471749" sldId="308"/>
        </pc:sldMkLst>
      </pc:sldChg>
      <pc:sldChg chg="del">
        <pc:chgData name="Pavlos Petsavas" userId="0a5d616aae6ebddb" providerId="LiveId" clId="{5DA43D78-A00A-4D68-9778-20AAD88887CE}" dt="2024-01-12T05:21:40.655" v="2" actId="47"/>
        <pc:sldMkLst>
          <pc:docMk/>
          <pc:sldMk cId="3186605380" sldId="309"/>
        </pc:sldMkLst>
      </pc:sldChg>
      <pc:sldChg chg="del">
        <pc:chgData name="Pavlos Petsavas" userId="0a5d616aae6ebddb" providerId="LiveId" clId="{5DA43D78-A00A-4D68-9778-20AAD88887CE}" dt="2024-01-12T05:21:37.690" v="1" actId="47"/>
        <pc:sldMkLst>
          <pc:docMk/>
          <pc:sldMk cId="4200323638" sldId="310"/>
        </pc:sldMkLst>
      </pc:sldChg>
      <pc:sldChg chg="del">
        <pc:chgData name="Pavlos Petsavas" userId="0a5d616aae6ebddb" providerId="LiveId" clId="{5DA43D78-A00A-4D68-9778-20AAD88887CE}" dt="2024-01-12T05:21:36.316" v="0" actId="47"/>
        <pc:sldMkLst>
          <pc:docMk/>
          <pc:sldMk cId="3211452533" sldId="312"/>
        </pc:sldMkLst>
      </pc:sldChg>
      <pc:sldMasterChg chg="del delSldLayout">
        <pc:chgData name="Pavlos Petsavas" userId="0a5d616aae6ebddb" providerId="LiveId" clId="{5DA43D78-A00A-4D68-9778-20AAD88887CE}" dt="2024-01-12T05:21:41.797" v="3" actId="47"/>
        <pc:sldMasterMkLst>
          <pc:docMk/>
          <pc:sldMasterMk cId="3490873016" sldId="2147483696"/>
        </pc:sldMasterMkLst>
        <pc:sldLayoutChg chg="del">
          <pc:chgData name="Pavlos Petsavas" userId="0a5d616aae6ebddb" providerId="LiveId" clId="{5DA43D78-A00A-4D68-9778-20AAD88887CE}" dt="2024-01-12T05:21:41.797" v="3" actId="47"/>
          <pc:sldLayoutMkLst>
            <pc:docMk/>
            <pc:sldMasterMk cId="3490873016" sldId="2147483696"/>
            <pc:sldLayoutMk cId="2031903949" sldId="2147483697"/>
          </pc:sldLayoutMkLst>
        </pc:sldLayoutChg>
        <pc:sldLayoutChg chg="del">
          <pc:chgData name="Pavlos Petsavas" userId="0a5d616aae6ebddb" providerId="LiveId" clId="{5DA43D78-A00A-4D68-9778-20AAD88887CE}" dt="2024-01-12T05:21:41.797" v="3" actId="47"/>
          <pc:sldLayoutMkLst>
            <pc:docMk/>
            <pc:sldMasterMk cId="3490873016" sldId="2147483696"/>
            <pc:sldLayoutMk cId="792335185" sldId="2147483698"/>
          </pc:sldLayoutMkLst>
        </pc:sldLayoutChg>
        <pc:sldLayoutChg chg="del">
          <pc:chgData name="Pavlos Petsavas" userId="0a5d616aae6ebddb" providerId="LiveId" clId="{5DA43D78-A00A-4D68-9778-20AAD88887CE}" dt="2024-01-12T05:21:41.797" v="3" actId="47"/>
          <pc:sldLayoutMkLst>
            <pc:docMk/>
            <pc:sldMasterMk cId="3490873016" sldId="2147483696"/>
            <pc:sldLayoutMk cId="3627044034" sldId="2147483699"/>
          </pc:sldLayoutMkLst>
        </pc:sldLayoutChg>
        <pc:sldLayoutChg chg="del">
          <pc:chgData name="Pavlos Petsavas" userId="0a5d616aae6ebddb" providerId="LiveId" clId="{5DA43D78-A00A-4D68-9778-20AAD88887CE}" dt="2024-01-12T05:21:41.797" v="3" actId="47"/>
          <pc:sldLayoutMkLst>
            <pc:docMk/>
            <pc:sldMasterMk cId="3490873016" sldId="2147483696"/>
            <pc:sldLayoutMk cId="3122359532" sldId="2147483700"/>
          </pc:sldLayoutMkLst>
        </pc:sldLayoutChg>
        <pc:sldLayoutChg chg="del">
          <pc:chgData name="Pavlos Petsavas" userId="0a5d616aae6ebddb" providerId="LiveId" clId="{5DA43D78-A00A-4D68-9778-20AAD88887CE}" dt="2024-01-12T05:21:41.797" v="3" actId="47"/>
          <pc:sldLayoutMkLst>
            <pc:docMk/>
            <pc:sldMasterMk cId="3490873016" sldId="2147483696"/>
            <pc:sldLayoutMk cId="2123453867" sldId="2147483701"/>
          </pc:sldLayoutMkLst>
        </pc:sldLayoutChg>
        <pc:sldLayoutChg chg="del">
          <pc:chgData name="Pavlos Petsavas" userId="0a5d616aae6ebddb" providerId="LiveId" clId="{5DA43D78-A00A-4D68-9778-20AAD88887CE}" dt="2024-01-12T05:21:41.797" v="3" actId="47"/>
          <pc:sldLayoutMkLst>
            <pc:docMk/>
            <pc:sldMasterMk cId="3490873016" sldId="2147483696"/>
            <pc:sldLayoutMk cId="1204198127" sldId="2147483702"/>
          </pc:sldLayoutMkLst>
        </pc:sldLayoutChg>
        <pc:sldLayoutChg chg="del">
          <pc:chgData name="Pavlos Petsavas" userId="0a5d616aae6ebddb" providerId="LiveId" clId="{5DA43D78-A00A-4D68-9778-20AAD88887CE}" dt="2024-01-12T05:21:41.797" v="3" actId="47"/>
          <pc:sldLayoutMkLst>
            <pc:docMk/>
            <pc:sldMasterMk cId="3490873016" sldId="2147483696"/>
            <pc:sldLayoutMk cId="4237918957" sldId="2147483703"/>
          </pc:sldLayoutMkLst>
        </pc:sldLayoutChg>
        <pc:sldLayoutChg chg="del">
          <pc:chgData name="Pavlos Petsavas" userId="0a5d616aae6ebddb" providerId="LiveId" clId="{5DA43D78-A00A-4D68-9778-20AAD88887CE}" dt="2024-01-12T05:21:41.797" v="3" actId="47"/>
          <pc:sldLayoutMkLst>
            <pc:docMk/>
            <pc:sldMasterMk cId="3490873016" sldId="2147483696"/>
            <pc:sldLayoutMk cId="3912268863" sldId="2147483704"/>
          </pc:sldLayoutMkLst>
        </pc:sldLayoutChg>
        <pc:sldLayoutChg chg="del">
          <pc:chgData name="Pavlos Petsavas" userId="0a5d616aae6ebddb" providerId="LiveId" clId="{5DA43D78-A00A-4D68-9778-20AAD88887CE}" dt="2024-01-12T05:21:41.797" v="3" actId="47"/>
          <pc:sldLayoutMkLst>
            <pc:docMk/>
            <pc:sldMasterMk cId="3490873016" sldId="2147483696"/>
            <pc:sldLayoutMk cId="3304182257" sldId="2147483705"/>
          </pc:sldLayoutMkLst>
        </pc:sldLayoutChg>
        <pc:sldLayoutChg chg="del">
          <pc:chgData name="Pavlos Petsavas" userId="0a5d616aae6ebddb" providerId="LiveId" clId="{5DA43D78-A00A-4D68-9778-20AAD88887CE}" dt="2024-01-12T05:21:41.797" v="3" actId="47"/>
          <pc:sldLayoutMkLst>
            <pc:docMk/>
            <pc:sldMasterMk cId="3490873016" sldId="2147483696"/>
            <pc:sldLayoutMk cId="1552270009" sldId="2147483706"/>
          </pc:sldLayoutMkLst>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62" name="Rectangle 2"/>
          <p:cNvSpPr>
            <a:spLocks noGrp="1" noChangeArrowheads="1"/>
          </p:cNvSpPr>
          <p:nvPr>
            <p:ph type="hdr" sz="quarter"/>
          </p:nvPr>
        </p:nvSpPr>
        <p:spPr bwMode="auto">
          <a:xfrm>
            <a:off x="0" y="0"/>
            <a:ext cx="3078163" cy="511175"/>
          </a:xfrm>
          <a:prstGeom prst="rect">
            <a:avLst/>
          </a:prstGeom>
          <a:noFill/>
          <a:ln w="9525">
            <a:noFill/>
            <a:miter lim="800000"/>
            <a:headEnd/>
            <a:tailEnd/>
          </a:ln>
          <a:effectLst/>
        </p:spPr>
        <p:txBody>
          <a:bodyPr vert="horz" wrap="square" lIns="99075" tIns="49538" rIns="99075" bIns="49538" numCol="1" anchor="t" anchorCtr="0" compatLnSpc="1">
            <a:prstTxWarp prst="textNoShape">
              <a:avLst/>
            </a:prstTxWarp>
          </a:bodyPr>
          <a:lstStyle>
            <a:lvl1pPr defTabSz="990600" eaLnBrk="0" hangingPunct="0">
              <a:defRPr sz="1300"/>
            </a:lvl1pPr>
          </a:lstStyle>
          <a:p>
            <a:pPr>
              <a:defRPr/>
            </a:pPr>
            <a:endParaRPr lang="el-GR" dirty="0"/>
          </a:p>
        </p:txBody>
      </p:sp>
      <p:sp>
        <p:nvSpPr>
          <p:cNvPr id="92163" name="Rectangle 3"/>
          <p:cNvSpPr>
            <a:spLocks noGrp="1" noChangeArrowheads="1"/>
          </p:cNvSpPr>
          <p:nvPr>
            <p:ph type="dt" sz="quarter" idx="1"/>
          </p:nvPr>
        </p:nvSpPr>
        <p:spPr bwMode="auto">
          <a:xfrm>
            <a:off x="4024313" y="0"/>
            <a:ext cx="3078162" cy="511175"/>
          </a:xfrm>
          <a:prstGeom prst="rect">
            <a:avLst/>
          </a:prstGeom>
          <a:noFill/>
          <a:ln w="9525">
            <a:noFill/>
            <a:miter lim="800000"/>
            <a:headEnd/>
            <a:tailEnd/>
          </a:ln>
          <a:effectLst/>
        </p:spPr>
        <p:txBody>
          <a:bodyPr vert="horz" wrap="square" lIns="99075" tIns="49538" rIns="99075" bIns="49538" numCol="1" anchor="t" anchorCtr="0" compatLnSpc="1">
            <a:prstTxWarp prst="textNoShape">
              <a:avLst/>
            </a:prstTxWarp>
          </a:bodyPr>
          <a:lstStyle>
            <a:lvl1pPr algn="r" defTabSz="990600" eaLnBrk="0" hangingPunct="0">
              <a:defRPr sz="1300"/>
            </a:lvl1pPr>
          </a:lstStyle>
          <a:p>
            <a:pPr>
              <a:defRPr/>
            </a:pPr>
            <a:fld id="{84A79048-66B1-475A-B924-F459D231C4C3}" type="datetimeFigureOut">
              <a:rPr lang="el-GR"/>
              <a:pPr>
                <a:defRPr/>
              </a:pPr>
              <a:t>19/1/2024</a:t>
            </a:fld>
            <a:endParaRPr lang="el-GR" dirty="0"/>
          </a:p>
        </p:txBody>
      </p:sp>
      <p:sp>
        <p:nvSpPr>
          <p:cNvPr id="92164" name="Rectangle 4"/>
          <p:cNvSpPr>
            <a:spLocks noGrp="1" noChangeArrowheads="1"/>
          </p:cNvSpPr>
          <p:nvPr>
            <p:ph type="ftr" sz="quarter" idx="2"/>
          </p:nvPr>
        </p:nvSpPr>
        <p:spPr bwMode="auto">
          <a:xfrm>
            <a:off x="0" y="9721850"/>
            <a:ext cx="3078163" cy="511175"/>
          </a:xfrm>
          <a:prstGeom prst="rect">
            <a:avLst/>
          </a:prstGeom>
          <a:noFill/>
          <a:ln w="9525">
            <a:noFill/>
            <a:miter lim="800000"/>
            <a:headEnd/>
            <a:tailEnd/>
          </a:ln>
          <a:effectLst/>
        </p:spPr>
        <p:txBody>
          <a:bodyPr vert="horz" wrap="square" lIns="99075" tIns="49538" rIns="99075" bIns="49538" numCol="1" anchor="b" anchorCtr="0" compatLnSpc="1">
            <a:prstTxWarp prst="textNoShape">
              <a:avLst/>
            </a:prstTxWarp>
          </a:bodyPr>
          <a:lstStyle>
            <a:lvl1pPr defTabSz="990600" eaLnBrk="0" hangingPunct="0">
              <a:defRPr sz="1300"/>
            </a:lvl1pPr>
          </a:lstStyle>
          <a:p>
            <a:pPr>
              <a:defRPr/>
            </a:pPr>
            <a:endParaRPr lang="el-GR" dirty="0"/>
          </a:p>
        </p:txBody>
      </p:sp>
      <p:sp>
        <p:nvSpPr>
          <p:cNvPr id="92165" name="Rectangle 5"/>
          <p:cNvSpPr>
            <a:spLocks noGrp="1" noChangeArrowheads="1"/>
          </p:cNvSpPr>
          <p:nvPr>
            <p:ph type="sldNum" sz="quarter" idx="3"/>
          </p:nvPr>
        </p:nvSpPr>
        <p:spPr bwMode="auto">
          <a:xfrm>
            <a:off x="4024313" y="9721850"/>
            <a:ext cx="3078162" cy="511175"/>
          </a:xfrm>
          <a:prstGeom prst="rect">
            <a:avLst/>
          </a:prstGeom>
          <a:noFill/>
          <a:ln w="9525">
            <a:noFill/>
            <a:miter lim="800000"/>
            <a:headEnd/>
            <a:tailEnd/>
          </a:ln>
          <a:effectLst/>
        </p:spPr>
        <p:txBody>
          <a:bodyPr vert="horz" wrap="square" lIns="99075" tIns="49538" rIns="99075" bIns="49538" numCol="1" anchor="b" anchorCtr="0" compatLnSpc="1">
            <a:prstTxWarp prst="textNoShape">
              <a:avLst/>
            </a:prstTxWarp>
          </a:bodyPr>
          <a:lstStyle>
            <a:lvl1pPr algn="r" defTabSz="990600" eaLnBrk="0" hangingPunct="0">
              <a:defRPr sz="1300"/>
            </a:lvl1pPr>
          </a:lstStyle>
          <a:p>
            <a:pPr>
              <a:defRPr/>
            </a:pPr>
            <a:fld id="{2EBCFCCB-10BB-4121-80C8-1E5058FD1454}" type="slidenum">
              <a:rPr lang="el-GR"/>
              <a:pPr>
                <a:defRPr/>
              </a:pPr>
              <a:t>‹#›</a:t>
            </a:fld>
            <a:endParaRPr lang="el-GR" dirty="0"/>
          </a:p>
        </p:txBody>
      </p:sp>
    </p:spTree>
    <p:extLst>
      <p:ext uri="{BB962C8B-B14F-4D97-AF65-F5344CB8AC3E}">
        <p14:creationId xmlns:p14="http://schemas.microsoft.com/office/powerpoint/2010/main" val="419600949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bwMode="auto">
          <a:xfrm>
            <a:off x="0" y="0"/>
            <a:ext cx="3078163" cy="511175"/>
          </a:xfrm>
          <a:prstGeom prst="rect">
            <a:avLst/>
          </a:prstGeom>
          <a:noFill/>
          <a:ln w="9525">
            <a:noFill/>
            <a:miter lim="800000"/>
            <a:headEnd/>
            <a:tailEnd/>
          </a:ln>
        </p:spPr>
        <p:txBody>
          <a:bodyPr vert="horz" wrap="square" lIns="99075" tIns="49538" rIns="99075" bIns="49538" numCol="1" anchor="t" anchorCtr="0" compatLnSpc="1">
            <a:prstTxWarp prst="textNoShape">
              <a:avLst/>
            </a:prstTxWarp>
          </a:bodyPr>
          <a:lstStyle>
            <a:lvl1pPr defTabSz="990600">
              <a:defRPr sz="1300"/>
            </a:lvl1pPr>
          </a:lstStyle>
          <a:p>
            <a:pPr>
              <a:defRPr/>
            </a:pPr>
            <a:endParaRPr lang="el-GR" dirty="0"/>
          </a:p>
        </p:txBody>
      </p:sp>
      <p:sp>
        <p:nvSpPr>
          <p:cNvPr id="3" name="2 - Θέση ημερομηνίας"/>
          <p:cNvSpPr>
            <a:spLocks noGrp="1"/>
          </p:cNvSpPr>
          <p:nvPr>
            <p:ph type="dt" idx="1"/>
          </p:nvPr>
        </p:nvSpPr>
        <p:spPr bwMode="auto">
          <a:xfrm>
            <a:off x="4024313" y="0"/>
            <a:ext cx="3078162" cy="511175"/>
          </a:xfrm>
          <a:prstGeom prst="rect">
            <a:avLst/>
          </a:prstGeom>
          <a:noFill/>
          <a:ln w="9525">
            <a:noFill/>
            <a:miter lim="800000"/>
            <a:headEnd/>
            <a:tailEnd/>
          </a:ln>
        </p:spPr>
        <p:txBody>
          <a:bodyPr vert="horz" wrap="square" lIns="99075" tIns="49538" rIns="99075" bIns="49538" numCol="1" anchor="t" anchorCtr="0" compatLnSpc="1">
            <a:prstTxWarp prst="textNoShape">
              <a:avLst/>
            </a:prstTxWarp>
          </a:bodyPr>
          <a:lstStyle>
            <a:lvl1pPr algn="r" defTabSz="990600">
              <a:defRPr sz="1300"/>
            </a:lvl1pPr>
          </a:lstStyle>
          <a:p>
            <a:pPr>
              <a:defRPr/>
            </a:pPr>
            <a:fld id="{19B0F716-1969-45AD-B426-D0CBFDF13F46}" type="datetimeFigureOut">
              <a:rPr lang="el-GR"/>
              <a:pPr>
                <a:defRPr/>
              </a:pPr>
              <a:t>19/1/2024</a:t>
            </a:fld>
            <a:endParaRPr lang="el-GR" dirty="0"/>
          </a:p>
        </p:txBody>
      </p:sp>
      <p:sp>
        <p:nvSpPr>
          <p:cNvPr id="4" name="3 - Θέση εικόνας διαφάνειας"/>
          <p:cNvSpPr>
            <a:spLocks noGrp="1" noRot="1" noChangeAspect="1"/>
          </p:cNvSpPr>
          <p:nvPr>
            <p:ph type="sldImg" idx="2"/>
          </p:nvPr>
        </p:nvSpPr>
        <p:spPr>
          <a:xfrm>
            <a:off x="993775" y="768350"/>
            <a:ext cx="5116513" cy="3836988"/>
          </a:xfrm>
          <a:prstGeom prst="rect">
            <a:avLst/>
          </a:prstGeom>
          <a:noFill/>
          <a:ln w="12700">
            <a:solidFill>
              <a:prstClr val="black"/>
            </a:solidFill>
          </a:ln>
        </p:spPr>
        <p:txBody>
          <a:bodyPr vert="horz" lIns="91440" tIns="45720" rIns="91440" bIns="45720" rtlCol="0" anchor="ctr"/>
          <a:lstStyle/>
          <a:p>
            <a:pPr lvl="0"/>
            <a:endParaRPr lang="el-GR" noProof="0" dirty="0"/>
          </a:p>
        </p:txBody>
      </p:sp>
      <p:sp>
        <p:nvSpPr>
          <p:cNvPr id="5" name="4 - Θέση σημειώσεων"/>
          <p:cNvSpPr>
            <a:spLocks noGrp="1"/>
          </p:cNvSpPr>
          <p:nvPr>
            <p:ph type="body" sz="quarter" idx="3"/>
          </p:nvPr>
        </p:nvSpPr>
        <p:spPr bwMode="auto">
          <a:xfrm>
            <a:off x="711200" y="4860925"/>
            <a:ext cx="5683250" cy="4605338"/>
          </a:xfrm>
          <a:prstGeom prst="rect">
            <a:avLst/>
          </a:prstGeom>
          <a:noFill/>
          <a:ln w="9525">
            <a:noFill/>
            <a:miter lim="800000"/>
            <a:headEnd/>
            <a:tailEnd/>
          </a:ln>
        </p:spPr>
        <p:txBody>
          <a:bodyPr vert="horz" wrap="square" lIns="99075" tIns="49538" rIns="99075" bIns="49538" numCol="1" anchor="t" anchorCtr="0" compatLnSpc="1">
            <a:prstTxWarp prst="textNoShape">
              <a:avLst/>
            </a:prstTxWarp>
          </a:bodyPr>
          <a:lstStyle/>
          <a:p>
            <a:pPr lvl="0"/>
            <a:r>
              <a:rPr lang="el-GR" noProof="0"/>
              <a:t>Kλικ για επεξεργασία των στυλ του υποδείγματος</a:t>
            </a:r>
          </a:p>
          <a:p>
            <a:pPr lvl="1"/>
            <a:r>
              <a:rPr lang="el-GR" noProof="0"/>
              <a:t>Δεύτερου επιπέδου</a:t>
            </a:r>
          </a:p>
          <a:p>
            <a:pPr lvl="2"/>
            <a:r>
              <a:rPr lang="el-GR" noProof="0"/>
              <a:t>Τρίτου επιπέδου</a:t>
            </a:r>
          </a:p>
          <a:p>
            <a:pPr lvl="3"/>
            <a:r>
              <a:rPr lang="el-GR" noProof="0"/>
              <a:t>Τέταρτου επιπέδου</a:t>
            </a:r>
          </a:p>
          <a:p>
            <a:pPr lvl="4"/>
            <a:r>
              <a:rPr lang="el-GR" noProof="0"/>
              <a:t>Πέμπτου επιπέδου</a:t>
            </a:r>
          </a:p>
        </p:txBody>
      </p:sp>
      <p:sp>
        <p:nvSpPr>
          <p:cNvPr id="6" name="5 - Θέση υποσέλιδου"/>
          <p:cNvSpPr>
            <a:spLocks noGrp="1"/>
          </p:cNvSpPr>
          <p:nvPr>
            <p:ph type="ftr" sz="quarter" idx="4"/>
          </p:nvPr>
        </p:nvSpPr>
        <p:spPr bwMode="auto">
          <a:xfrm>
            <a:off x="0" y="9721850"/>
            <a:ext cx="3078163" cy="511175"/>
          </a:xfrm>
          <a:prstGeom prst="rect">
            <a:avLst/>
          </a:prstGeom>
          <a:noFill/>
          <a:ln w="9525">
            <a:noFill/>
            <a:miter lim="800000"/>
            <a:headEnd/>
            <a:tailEnd/>
          </a:ln>
        </p:spPr>
        <p:txBody>
          <a:bodyPr vert="horz" wrap="square" lIns="99075" tIns="49538" rIns="99075" bIns="49538" numCol="1" anchor="b" anchorCtr="0" compatLnSpc="1">
            <a:prstTxWarp prst="textNoShape">
              <a:avLst/>
            </a:prstTxWarp>
          </a:bodyPr>
          <a:lstStyle>
            <a:lvl1pPr defTabSz="990600">
              <a:defRPr sz="1300"/>
            </a:lvl1pPr>
          </a:lstStyle>
          <a:p>
            <a:pPr>
              <a:defRPr/>
            </a:pPr>
            <a:endParaRPr lang="el-GR" dirty="0"/>
          </a:p>
        </p:txBody>
      </p:sp>
      <p:sp>
        <p:nvSpPr>
          <p:cNvPr id="7" name="6 - Θέση αριθμού διαφάνειας"/>
          <p:cNvSpPr>
            <a:spLocks noGrp="1"/>
          </p:cNvSpPr>
          <p:nvPr>
            <p:ph type="sldNum" sz="quarter" idx="5"/>
          </p:nvPr>
        </p:nvSpPr>
        <p:spPr bwMode="auto">
          <a:xfrm>
            <a:off x="4024313" y="9721850"/>
            <a:ext cx="3078162" cy="511175"/>
          </a:xfrm>
          <a:prstGeom prst="rect">
            <a:avLst/>
          </a:prstGeom>
          <a:noFill/>
          <a:ln w="9525">
            <a:noFill/>
            <a:miter lim="800000"/>
            <a:headEnd/>
            <a:tailEnd/>
          </a:ln>
        </p:spPr>
        <p:txBody>
          <a:bodyPr vert="horz" wrap="square" lIns="99075" tIns="49538" rIns="99075" bIns="49538" numCol="1" anchor="b" anchorCtr="0" compatLnSpc="1">
            <a:prstTxWarp prst="textNoShape">
              <a:avLst/>
            </a:prstTxWarp>
          </a:bodyPr>
          <a:lstStyle>
            <a:lvl1pPr algn="r" defTabSz="990600">
              <a:defRPr sz="1300"/>
            </a:lvl1pPr>
          </a:lstStyle>
          <a:p>
            <a:pPr>
              <a:defRPr/>
            </a:pPr>
            <a:fld id="{71016A41-0609-40C7-9E3E-89C33107DF6A}" type="slidenum">
              <a:rPr lang="el-GR"/>
              <a:pPr>
                <a:defRPr/>
              </a:pPr>
              <a:t>‹#›</a:t>
            </a:fld>
            <a:endParaRPr lang="el-GR" dirty="0"/>
          </a:p>
        </p:txBody>
      </p:sp>
    </p:spTree>
    <p:extLst>
      <p:ext uri="{BB962C8B-B14F-4D97-AF65-F5344CB8AC3E}">
        <p14:creationId xmlns:p14="http://schemas.microsoft.com/office/powerpoint/2010/main" val="2436658440"/>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185766" indent="-185766">
              <a:buFont typeface="Arial" pitchFamily="34" charset="0"/>
              <a:buChar char="•"/>
            </a:pPr>
            <a:endParaRPr lang="el-GR" dirty="0">
              <a:solidFill>
                <a:srgbClr val="FF0000"/>
              </a:solidFill>
            </a:endParaRP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0</a:t>
            </a:fld>
            <a:endParaRPr lang="el-GR" dirty="0"/>
          </a:p>
        </p:txBody>
      </p:sp>
    </p:spTree>
    <p:extLst>
      <p:ext uri="{BB962C8B-B14F-4D97-AF65-F5344CB8AC3E}">
        <p14:creationId xmlns:p14="http://schemas.microsoft.com/office/powerpoint/2010/main" val="39928127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pPr>
              <a:defRPr/>
            </a:pPr>
            <a:fld id="{71016A41-0609-40C7-9E3E-89C33107DF6A}" type="slidenum">
              <a:rPr lang="el-GR" smtClean="0"/>
              <a:pPr>
                <a:defRPr/>
              </a:pPr>
              <a:t>30</a:t>
            </a:fld>
            <a:endParaRPr lang="el-GR" dirty="0"/>
          </a:p>
        </p:txBody>
      </p:sp>
    </p:spTree>
    <p:extLst>
      <p:ext uri="{BB962C8B-B14F-4D97-AF65-F5344CB8AC3E}">
        <p14:creationId xmlns:p14="http://schemas.microsoft.com/office/powerpoint/2010/main" val="33233454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b="1">
                <a:solidFill>
                  <a:schemeClr val="tx1"/>
                </a:solidFill>
              </a:defRPr>
            </a:lvl1pPr>
          </a:lstStyle>
          <a:p>
            <a:r>
              <a:rPr lang="en-US"/>
              <a:t>Click to edit Master title style</a:t>
            </a:r>
            <a:endParaRPr lang="el-GR"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l-GR"/>
          </a:p>
        </p:txBody>
      </p:sp>
      <p:sp>
        <p:nvSpPr>
          <p:cNvPr id="4" name="Date Placeholder 3"/>
          <p:cNvSpPr>
            <a:spLocks noGrp="1"/>
          </p:cNvSpPr>
          <p:nvPr>
            <p:ph type="dt" sz="half" idx="10"/>
          </p:nvPr>
        </p:nvSpPr>
        <p:spPr/>
        <p:txBody>
          <a:bodyPr/>
          <a:lstStyle/>
          <a:p>
            <a:pPr>
              <a:defRPr/>
            </a:pPr>
            <a:endParaRPr lang="el-GR" dirty="0"/>
          </a:p>
        </p:txBody>
      </p:sp>
      <p:sp>
        <p:nvSpPr>
          <p:cNvPr id="5" name="Footer Placeholder 4"/>
          <p:cNvSpPr>
            <a:spLocks noGrp="1"/>
          </p:cNvSpPr>
          <p:nvPr>
            <p:ph type="ftr" sz="quarter" idx="11"/>
          </p:nvPr>
        </p:nvSpPr>
        <p:spPr/>
        <p:txBody>
          <a:bodyPr/>
          <a:lstStyle/>
          <a:p>
            <a:pPr>
              <a:defRPr/>
            </a:pPr>
            <a:endParaRPr lang="el-GR" dirty="0"/>
          </a:p>
        </p:txBody>
      </p:sp>
      <p:sp>
        <p:nvSpPr>
          <p:cNvPr id="6" name="Slide Number Placeholder 5"/>
          <p:cNvSpPr>
            <a:spLocks noGrp="1"/>
          </p:cNvSpPr>
          <p:nvPr>
            <p:ph type="sldNum" sz="quarter" idx="12"/>
          </p:nvPr>
        </p:nvSpPr>
        <p:spPr/>
        <p:txBody>
          <a:bodyPr/>
          <a:lstStyle/>
          <a:p>
            <a:pPr>
              <a:defRPr/>
            </a:pPr>
            <a:fld id="{7E55E3B3-0445-4CFC-BED8-763D4409E61F}" type="slidenum">
              <a:rPr lang="el-GR" smtClean="0"/>
              <a:pPr>
                <a:defRPr/>
              </a:pPr>
              <a:t>‹#›</a:t>
            </a:fld>
            <a:endParaRPr lang="el-GR" dirty="0"/>
          </a:p>
        </p:txBody>
      </p:sp>
    </p:spTree>
    <p:extLst>
      <p:ext uri="{BB962C8B-B14F-4D97-AF65-F5344CB8AC3E}">
        <p14:creationId xmlns:p14="http://schemas.microsoft.com/office/powerpoint/2010/main" val="15992313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l-G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Date Placeholder 3"/>
          <p:cNvSpPr>
            <a:spLocks noGrp="1"/>
          </p:cNvSpPr>
          <p:nvPr>
            <p:ph type="dt" sz="half" idx="10"/>
          </p:nvPr>
        </p:nvSpPr>
        <p:spPr/>
        <p:txBody>
          <a:bodyPr/>
          <a:lstStyle/>
          <a:p>
            <a:pPr>
              <a:defRPr/>
            </a:pPr>
            <a:endParaRPr lang="el-GR" dirty="0"/>
          </a:p>
        </p:txBody>
      </p:sp>
      <p:sp>
        <p:nvSpPr>
          <p:cNvPr id="5" name="Footer Placeholder 4"/>
          <p:cNvSpPr>
            <a:spLocks noGrp="1"/>
          </p:cNvSpPr>
          <p:nvPr>
            <p:ph type="ftr" sz="quarter" idx="11"/>
          </p:nvPr>
        </p:nvSpPr>
        <p:spPr/>
        <p:txBody>
          <a:bodyPr/>
          <a:lstStyle/>
          <a:p>
            <a:pPr>
              <a:defRPr/>
            </a:pPr>
            <a:endParaRPr lang="el-GR" dirty="0"/>
          </a:p>
        </p:txBody>
      </p:sp>
      <p:sp>
        <p:nvSpPr>
          <p:cNvPr id="6" name="Slide Number Placeholder 5"/>
          <p:cNvSpPr>
            <a:spLocks noGrp="1"/>
          </p:cNvSpPr>
          <p:nvPr>
            <p:ph type="sldNum" sz="quarter" idx="12"/>
          </p:nvPr>
        </p:nvSpPr>
        <p:spPr/>
        <p:txBody>
          <a:bodyPr/>
          <a:lstStyle/>
          <a:p>
            <a:pPr>
              <a:defRPr/>
            </a:pPr>
            <a:fld id="{7E55E3B3-0445-4CFC-BED8-763D4409E61F}" type="slidenum">
              <a:rPr lang="el-GR" smtClean="0"/>
              <a:pPr>
                <a:defRPr/>
              </a:pPr>
              <a:t>‹#›</a:t>
            </a:fld>
            <a:endParaRPr lang="el-GR" dirty="0"/>
          </a:p>
        </p:txBody>
      </p:sp>
    </p:spTree>
    <p:extLst>
      <p:ext uri="{BB962C8B-B14F-4D97-AF65-F5344CB8AC3E}">
        <p14:creationId xmlns:p14="http://schemas.microsoft.com/office/powerpoint/2010/main" val="41236224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004A82"/>
                </a:solidFill>
              </a:defRPr>
            </a:lvl1pPr>
          </a:lstStyle>
          <a:p>
            <a:r>
              <a:rPr lang="en-US" dirty="0"/>
              <a:t>Click to edit Master title style</a:t>
            </a:r>
            <a:endParaRPr lang="el-GR" dirty="0"/>
          </a:p>
        </p:txBody>
      </p:sp>
      <p:sp>
        <p:nvSpPr>
          <p:cNvPr id="3" name="Content Placeholder 2"/>
          <p:cNvSpPr>
            <a:spLocks noGrp="1"/>
          </p:cNvSpPr>
          <p:nvPr>
            <p:ph idx="1"/>
          </p:nvPr>
        </p:nvSpPr>
        <p:spPr/>
        <p:txBody>
          <a:bodyPr/>
          <a:lstStyle>
            <a:lvl1pPr>
              <a:spcBef>
                <a:spcPts val="1200"/>
              </a:spcBef>
              <a:defRPr sz="2400"/>
            </a:lvl1pPr>
            <a:lvl2pPr marL="742950" indent="-285750">
              <a:buFont typeface="Courier New" panose="02070309020205020404" pitchFamily="49" charset="0"/>
              <a:buChar char="o"/>
              <a:defRPr sz="2200"/>
            </a:lvl2pPr>
            <a:lvl3pPr marL="1143000" indent="-228600">
              <a:buFont typeface="Calibri" panose="020F0502020204030204" pitchFamily="34" charset="0"/>
              <a:buChar char="−"/>
              <a:defRPr/>
            </a:lvl3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l-GR" dirty="0"/>
          </a:p>
        </p:txBody>
      </p:sp>
      <p:sp>
        <p:nvSpPr>
          <p:cNvPr id="4" name="Date Placeholder 3"/>
          <p:cNvSpPr>
            <a:spLocks noGrp="1"/>
          </p:cNvSpPr>
          <p:nvPr>
            <p:ph type="dt" sz="half" idx="10"/>
          </p:nvPr>
        </p:nvSpPr>
        <p:spPr/>
        <p:txBody>
          <a:bodyPr/>
          <a:lstStyle/>
          <a:p>
            <a:pPr>
              <a:defRPr/>
            </a:pPr>
            <a:endParaRPr lang="el-GR" dirty="0"/>
          </a:p>
        </p:txBody>
      </p:sp>
      <p:sp>
        <p:nvSpPr>
          <p:cNvPr id="5" name="Footer Placeholder 4"/>
          <p:cNvSpPr>
            <a:spLocks noGrp="1"/>
          </p:cNvSpPr>
          <p:nvPr>
            <p:ph type="ftr" sz="quarter" idx="11"/>
          </p:nvPr>
        </p:nvSpPr>
        <p:spPr/>
        <p:txBody>
          <a:bodyPr/>
          <a:lstStyle/>
          <a:p>
            <a:pPr>
              <a:defRPr/>
            </a:pPr>
            <a:endParaRPr lang="el-GR" dirty="0"/>
          </a:p>
        </p:txBody>
      </p:sp>
      <p:sp>
        <p:nvSpPr>
          <p:cNvPr id="6" name="Slide Number Placeholder 5"/>
          <p:cNvSpPr>
            <a:spLocks noGrp="1"/>
          </p:cNvSpPr>
          <p:nvPr>
            <p:ph type="sldNum" sz="quarter" idx="12"/>
          </p:nvPr>
        </p:nvSpPr>
        <p:spPr/>
        <p:txBody>
          <a:bodyPr/>
          <a:lstStyle/>
          <a:p>
            <a:pPr>
              <a:defRPr/>
            </a:pPr>
            <a:fld id="{7E55E3B3-0445-4CFC-BED8-763D4409E61F}" type="slidenum">
              <a:rPr lang="el-GR" smtClean="0"/>
              <a:pPr>
                <a:defRPr/>
              </a:pPr>
              <a:t>‹#›</a:t>
            </a:fld>
            <a:endParaRPr lang="el-GR" dirty="0"/>
          </a:p>
        </p:txBody>
      </p:sp>
    </p:spTree>
    <p:extLst>
      <p:ext uri="{BB962C8B-B14F-4D97-AF65-F5344CB8AC3E}">
        <p14:creationId xmlns:p14="http://schemas.microsoft.com/office/powerpoint/2010/main" val="20464160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solidFill>
                  <a:schemeClr val="tx1"/>
                </a:solidFill>
              </a:defRPr>
            </a:lvl1pPr>
          </a:lstStyle>
          <a:p>
            <a:r>
              <a:rPr lang="en-US"/>
              <a:t>Click to edit Master title style</a:t>
            </a:r>
            <a:endParaRPr lang="el-GR"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endParaRPr lang="el-GR" dirty="0"/>
          </a:p>
        </p:txBody>
      </p:sp>
      <p:sp>
        <p:nvSpPr>
          <p:cNvPr id="5" name="Footer Placeholder 4"/>
          <p:cNvSpPr>
            <a:spLocks noGrp="1"/>
          </p:cNvSpPr>
          <p:nvPr>
            <p:ph type="ftr" sz="quarter" idx="11"/>
          </p:nvPr>
        </p:nvSpPr>
        <p:spPr/>
        <p:txBody>
          <a:bodyPr/>
          <a:lstStyle/>
          <a:p>
            <a:pPr>
              <a:defRPr/>
            </a:pPr>
            <a:endParaRPr lang="el-GR" dirty="0"/>
          </a:p>
        </p:txBody>
      </p:sp>
      <p:sp>
        <p:nvSpPr>
          <p:cNvPr id="6" name="Slide Number Placeholder 5"/>
          <p:cNvSpPr>
            <a:spLocks noGrp="1"/>
          </p:cNvSpPr>
          <p:nvPr>
            <p:ph type="sldNum" sz="quarter" idx="12"/>
          </p:nvPr>
        </p:nvSpPr>
        <p:spPr/>
        <p:txBody>
          <a:bodyPr/>
          <a:lstStyle/>
          <a:p>
            <a:pPr>
              <a:defRPr/>
            </a:pPr>
            <a:fld id="{7E55E3B3-0445-4CFC-BED8-763D4409E61F}" type="slidenum">
              <a:rPr lang="el-GR" smtClean="0"/>
              <a:pPr>
                <a:defRPr/>
              </a:pPr>
              <a:t>‹#›</a:t>
            </a:fld>
            <a:endParaRPr lang="el-GR" dirty="0"/>
          </a:p>
        </p:txBody>
      </p:sp>
    </p:spTree>
    <p:extLst>
      <p:ext uri="{BB962C8B-B14F-4D97-AF65-F5344CB8AC3E}">
        <p14:creationId xmlns:p14="http://schemas.microsoft.com/office/powerpoint/2010/main" val="6453610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l-GR" dirty="0"/>
          </a:p>
        </p:txBody>
      </p:sp>
      <p:sp>
        <p:nvSpPr>
          <p:cNvPr id="3" name="Content Placeholder 2"/>
          <p:cNvSpPr>
            <a:spLocks noGrp="1"/>
          </p:cNvSpPr>
          <p:nvPr>
            <p:ph sz="half" idx="1"/>
          </p:nvPr>
        </p:nvSpPr>
        <p:spPr>
          <a:xfrm>
            <a:off x="457200" y="1196752"/>
            <a:ext cx="4038600" cy="504056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dirty="0"/>
          </a:p>
        </p:txBody>
      </p:sp>
      <p:sp>
        <p:nvSpPr>
          <p:cNvPr id="4" name="Content Placeholder 3"/>
          <p:cNvSpPr>
            <a:spLocks noGrp="1"/>
          </p:cNvSpPr>
          <p:nvPr>
            <p:ph sz="half" idx="2"/>
          </p:nvPr>
        </p:nvSpPr>
        <p:spPr>
          <a:xfrm>
            <a:off x="4648200" y="1196752"/>
            <a:ext cx="4038600" cy="504056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dirty="0"/>
          </a:p>
        </p:txBody>
      </p:sp>
      <p:sp>
        <p:nvSpPr>
          <p:cNvPr id="5" name="Date Placeholder 4"/>
          <p:cNvSpPr>
            <a:spLocks noGrp="1"/>
          </p:cNvSpPr>
          <p:nvPr>
            <p:ph type="dt" sz="half" idx="10"/>
          </p:nvPr>
        </p:nvSpPr>
        <p:spPr/>
        <p:txBody>
          <a:bodyPr/>
          <a:lstStyle/>
          <a:p>
            <a:pPr>
              <a:defRPr/>
            </a:pPr>
            <a:endParaRPr lang="el-GR" dirty="0"/>
          </a:p>
        </p:txBody>
      </p:sp>
      <p:sp>
        <p:nvSpPr>
          <p:cNvPr id="6" name="Footer Placeholder 5"/>
          <p:cNvSpPr>
            <a:spLocks noGrp="1"/>
          </p:cNvSpPr>
          <p:nvPr>
            <p:ph type="ftr" sz="quarter" idx="11"/>
          </p:nvPr>
        </p:nvSpPr>
        <p:spPr/>
        <p:txBody>
          <a:bodyPr/>
          <a:lstStyle/>
          <a:p>
            <a:pPr>
              <a:defRPr/>
            </a:pPr>
            <a:endParaRPr lang="el-GR" dirty="0"/>
          </a:p>
        </p:txBody>
      </p:sp>
      <p:sp>
        <p:nvSpPr>
          <p:cNvPr id="7" name="Slide Number Placeholder 6"/>
          <p:cNvSpPr>
            <a:spLocks noGrp="1"/>
          </p:cNvSpPr>
          <p:nvPr>
            <p:ph type="sldNum" sz="quarter" idx="12"/>
          </p:nvPr>
        </p:nvSpPr>
        <p:spPr/>
        <p:txBody>
          <a:bodyPr/>
          <a:lstStyle/>
          <a:p>
            <a:pPr>
              <a:defRPr/>
            </a:pPr>
            <a:fld id="{7E55E3B3-0445-4CFC-BED8-763D4409E61F}" type="slidenum">
              <a:rPr lang="el-GR" smtClean="0"/>
              <a:pPr>
                <a:defRPr/>
              </a:pPr>
              <a:t>‹#›</a:t>
            </a:fld>
            <a:endParaRPr lang="el-GR" dirty="0"/>
          </a:p>
        </p:txBody>
      </p:sp>
    </p:spTree>
    <p:extLst>
      <p:ext uri="{BB962C8B-B14F-4D97-AF65-F5344CB8AC3E}">
        <p14:creationId xmlns:p14="http://schemas.microsoft.com/office/powerpoint/2010/main" val="41384025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l-GR" dirty="0"/>
          </a:p>
        </p:txBody>
      </p:sp>
      <p:sp>
        <p:nvSpPr>
          <p:cNvPr id="3" name="Text Placeholder 2"/>
          <p:cNvSpPr>
            <a:spLocks noGrp="1"/>
          </p:cNvSpPr>
          <p:nvPr>
            <p:ph type="body" idx="1"/>
          </p:nvPr>
        </p:nvSpPr>
        <p:spPr>
          <a:xfrm>
            <a:off x="457200" y="1196752"/>
            <a:ext cx="4040188" cy="97812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4"/>
            <a:ext cx="4040188" cy="406243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5" name="Text Placeholder 4"/>
          <p:cNvSpPr>
            <a:spLocks noGrp="1"/>
          </p:cNvSpPr>
          <p:nvPr>
            <p:ph type="body" sz="quarter" idx="3"/>
          </p:nvPr>
        </p:nvSpPr>
        <p:spPr>
          <a:xfrm>
            <a:off x="4645025" y="1196752"/>
            <a:ext cx="4041775" cy="97812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4"/>
            <a:ext cx="4041775" cy="406243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7" name="Date Placeholder 6"/>
          <p:cNvSpPr>
            <a:spLocks noGrp="1"/>
          </p:cNvSpPr>
          <p:nvPr>
            <p:ph type="dt" sz="half" idx="10"/>
          </p:nvPr>
        </p:nvSpPr>
        <p:spPr/>
        <p:txBody>
          <a:bodyPr/>
          <a:lstStyle/>
          <a:p>
            <a:pPr>
              <a:defRPr/>
            </a:pPr>
            <a:endParaRPr lang="el-GR" dirty="0"/>
          </a:p>
        </p:txBody>
      </p:sp>
      <p:sp>
        <p:nvSpPr>
          <p:cNvPr id="8" name="Footer Placeholder 7"/>
          <p:cNvSpPr>
            <a:spLocks noGrp="1"/>
          </p:cNvSpPr>
          <p:nvPr>
            <p:ph type="ftr" sz="quarter" idx="11"/>
          </p:nvPr>
        </p:nvSpPr>
        <p:spPr/>
        <p:txBody>
          <a:bodyPr/>
          <a:lstStyle/>
          <a:p>
            <a:pPr>
              <a:defRPr/>
            </a:pPr>
            <a:endParaRPr lang="el-GR" dirty="0"/>
          </a:p>
        </p:txBody>
      </p:sp>
      <p:sp>
        <p:nvSpPr>
          <p:cNvPr id="9" name="Slide Number Placeholder 8"/>
          <p:cNvSpPr>
            <a:spLocks noGrp="1"/>
          </p:cNvSpPr>
          <p:nvPr>
            <p:ph type="sldNum" sz="quarter" idx="12"/>
          </p:nvPr>
        </p:nvSpPr>
        <p:spPr/>
        <p:txBody>
          <a:bodyPr/>
          <a:lstStyle/>
          <a:p>
            <a:pPr>
              <a:defRPr/>
            </a:pPr>
            <a:fld id="{7E55E3B3-0445-4CFC-BED8-763D4409E61F}" type="slidenum">
              <a:rPr lang="el-GR" smtClean="0"/>
              <a:pPr>
                <a:defRPr/>
              </a:pPr>
              <a:t>‹#›</a:t>
            </a:fld>
            <a:endParaRPr lang="el-GR" dirty="0"/>
          </a:p>
        </p:txBody>
      </p:sp>
    </p:spTree>
    <p:extLst>
      <p:ext uri="{BB962C8B-B14F-4D97-AF65-F5344CB8AC3E}">
        <p14:creationId xmlns:p14="http://schemas.microsoft.com/office/powerpoint/2010/main" val="38473453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8229600" cy="907200"/>
          </a:xfrm>
        </p:spPr>
        <p:txBody>
          <a:bodyPr/>
          <a:lstStyle>
            <a:lvl1pPr>
              <a:defRPr>
                <a:solidFill>
                  <a:schemeClr val="tx1"/>
                </a:solidFill>
              </a:defRPr>
            </a:lvl1pPr>
          </a:lstStyle>
          <a:p>
            <a:r>
              <a:rPr lang="en-US"/>
              <a:t>Click to edit Master title style</a:t>
            </a:r>
            <a:endParaRPr lang="el-GR" dirty="0"/>
          </a:p>
        </p:txBody>
      </p:sp>
      <p:sp>
        <p:nvSpPr>
          <p:cNvPr id="3" name="Date Placeholder 2"/>
          <p:cNvSpPr>
            <a:spLocks noGrp="1"/>
          </p:cNvSpPr>
          <p:nvPr>
            <p:ph type="dt" sz="half" idx="10"/>
          </p:nvPr>
        </p:nvSpPr>
        <p:spPr/>
        <p:txBody>
          <a:bodyPr/>
          <a:lstStyle/>
          <a:p>
            <a:pPr>
              <a:defRPr/>
            </a:pPr>
            <a:endParaRPr lang="el-GR" dirty="0"/>
          </a:p>
        </p:txBody>
      </p:sp>
      <p:sp>
        <p:nvSpPr>
          <p:cNvPr id="4" name="Footer Placeholder 3"/>
          <p:cNvSpPr>
            <a:spLocks noGrp="1"/>
          </p:cNvSpPr>
          <p:nvPr>
            <p:ph type="ftr" sz="quarter" idx="11"/>
          </p:nvPr>
        </p:nvSpPr>
        <p:spPr/>
        <p:txBody>
          <a:bodyPr/>
          <a:lstStyle/>
          <a:p>
            <a:pPr>
              <a:defRPr/>
            </a:pPr>
            <a:endParaRPr lang="el-GR" dirty="0"/>
          </a:p>
        </p:txBody>
      </p:sp>
      <p:sp>
        <p:nvSpPr>
          <p:cNvPr id="5" name="Slide Number Placeholder 4"/>
          <p:cNvSpPr>
            <a:spLocks noGrp="1"/>
          </p:cNvSpPr>
          <p:nvPr>
            <p:ph type="sldNum" sz="quarter" idx="12"/>
          </p:nvPr>
        </p:nvSpPr>
        <p:spPr/>
        <p:txBody>
          <a:bodyPr/>
          <a:lstStyle/>
          <a:p>
            <a:pPr>
              <a:defRPr/>
            </a:pPr>
            <a:fld id="{7E55E3B3-0445-4CFC-BED8-763D4409E61F}" type="slidenum">
              <a:rPr lang="el-GR" smtClean="0"/>
              <a:pPr>
                <a:defRPr/>
              </a:pPr>
              <a:t>‹#›</a:t>
            </a:fld>
            <a:endParaRPr lang="el-GR" dirty="0"/>
          </a:p>
        </p:txBody>
      </p:sp>
    </p:spTree>
    <p:extLst>
      <p:ext uri="{BB962C8B-B14F-4D97-AF65-F5344CB8AC3E}">
        <p14:creationId xmlns:p14="http://schemas.microsoft.com/office/powerpoint/2010/main" val="38613680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l-G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endParaRPr lang="el-GR" dirty="0"/>
          </a:p>
        </p:txBody>
      </p:sp>
      <p:sp>
        <p:nvSpPr>
          <p:cNvPr id="6" name="Footer Placeholder 5"/>
          <p:cNvSpPr>
            <a:spLocks noGrp="1"/>
          </p:cNvSpPr>
          <p:nvPr>
            <p:ph type="ftr" sz="quarter" idx="11"/>
          </p:nvPr>
        </p:nvSpPr>
        <p:spPr/>
        <p:txBody>
          <a:bodyPr/>
          <a:lstStyle/>
          <a:p>
            <a:pPr>
              <a:defRPr/>
            </a:pPr>
            <a:endParaRPr lang="el-GR" dirty="0"/>
          </a:p>
        </p:txBody>
      </p:sp>
      <p:sp>
        <p:nvSpPr>
          <p:cNvPr id="7" name="Slide Number Placeholder 6"/>
          <p:cNvSpPr>
            <a:spLocks noGrp="1"/>
          </p:cNvSpPr>
          <p:nvPr>
            <p:ph type="sldNum" sz="quarter" idx="12"/>
          </p:nvPr>
        </p:nvSpPr>
        <p:spPr/>
        <p:txBody>
          <a:bodyPr/>
          <a:lstStyle/>
          <a:p>
            <a:pPr>
              <a:defRPr/>
            </a:pPr>
            <a:fld id="{7E55E3B3-0445-4CFC-BED8-763D4409E61F}" type="slidenum">
              <a:rPr lang="el-GR" smtClean="0"/>
              <a:pPr>
                <a:defRPr/>
              </a:pPr>
              <a:t>‹#›</a:t>
            </a:fld>
            <a:endParaRPr lang="el-GR" dirty="0"/>
          </a:p>
        </p:txBody>
      </p:sp>
    </p:spTree>
    <p:extLst>
      <p:ext uri="{BB962C8B-B14F-4D97-AF65-F5344CB8AC3E}">
        <p14:creationId xmlns:p14="http://schemas.microsoft.com/office/powerpoint/2010/main" val="28271341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l-G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endParaRPr lang="el-GR"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endParaRPr lang="el-GR" dirty="0"/>
          </a:p>
        </p:txBody>
      </p:sp>
      <p:sp>
        <p:nvSpPr>
          <p:cNvPr id="6" name="Footer Placeholder 5"/>
          <p:cNvSpPr>
            <a:spLocks noGrp="1"/>
          </p:cNvSpPr>
          <p:nvPr>
            <p:ph type="ftr" sz="quarter" idx="11"/>
          </p:nvPr>
        </p:nvSpPr>
        <p:spPr/>
        <p:txBody>
          <a:bodyPr/>
          <a:lstStyle/>
          <a:p>
            <a:pPr>
              <a:defRPr/>
            </a:pPr>
            <a:endParaRPr lang="el-GR" dirty="0"/>
          </a:p>
        </p:txBody>
      </p:sp>
      <p:sp>
        <p:nvSpPr>
          <p:cNvPr id="7" name="Slide Number Placeholder 6"/>
          <p:cNvSpPr>
            <a:spLocks noGrp="1"/>
          </p:cNvSpPr>
          <p:nvPr>
            <p:ph type="sldNum" sz="quarter" idx="12"/>
          </p:nvPr>
        </p:nvSpPr>
        <p:spPr/>
        <p:txBody>
          <a:bodyPr/>
          <a:lstStyle/>
          <a:p>
            <a:pPr>
              <a:defRPr/>
            </a:pPr>
            <a:fld id="{7E55E3B3-0445-4CFC-BED8-763D4409E61F}" type="slidenum">
              <a:rPr lang="el-GR" smtClean="0"/>
              <a:pPr>
                <a:defRPr/>
              </a:pPr>
              <a:t>‹#›</a:t>
            </a:fld>
            <a:endParaRPr lang="el-GR" dirty="0"/>
          </a:p>
        </p:txBody>
      </p:sp>
    </p:spTree>
    <p:extLst>
      <p:ext uri="{BB962C8B-B14F-4D97-AF65-F5344CB8AC3E}">
        <p14:creationId xmlns:p14="http://schemas.microsoft.com/office/powerpoint/2010/main" val="18020766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n-US"/>
              <a:t>Click to edit Master title style</a:t>
            </a:r>
            <a:endParaRPr lang="el-G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Date Placeholder 3"/>
          <p:cNvSpPr>
            <a:spLocks noGrp="1"/>
          </p:cNvSpPr>
          <p:nvPr>
            <p:ph type="dt" sz="half" idx="10"/>
          </p:nvPr>
        </p:nvSpPr>
        <p:spPr/>
        <p:txBody>
          <a:bodyPr/>
          <a:lstStyle/>
          <a:p>
            <a:pPr>
              <a:defRPr/>
            </a:pPr>
            <a:endParaRPr lang="el-GR" dirty="0"/>
          </a:p>
        </p:txBody>
      </p:sp>
      <p:sp>
        <p:nvSpPr>
          <p:cNvPr id="5" name="Footer Placeholder 4"/>
          <p:cNvSpPr>
            <a:spLocks noGrp="1"/>
          </p:cNvSpPr>
          <p:nvPr>
            <p:ph type="ftr" sz="quarter" idx="11"/>
          </p:nvPr>
        </p:nvSpPr>
        <p:spPr/>
        <p:txBody>
          <a:bodyPr/>
          <a:lstStyle/>
          <a:p>
            <a:pPr>
              <a:defRPr/>
            </a:pPr>
            <a:endParaRPr lang="el-GR" dirty="0"/>
          </a:p>
        </p:txBody>
      </p:sp>
      <p:sp>
        <p:nvSpPr>
          <p:cNvPr id="6" name="Slide Number Placeholder 5"/>
          <p:cNvSpPr>
            <a:spLocks noGrp="1"/>
          </p:cNvSpPr>
          <p:nvPr>
            <p:ph type="sldNum" sz="quarter" idx="12"/>
          </p:nvPr>
        </p:nvSpPr>
        <p:spPr/>
        <p:txBody>
          <a:bodyPr/>
          <a:lstStyle/>
          <a:p>
            <a:pPr>
              <a:defRPr/>
            </a:pPr>
            <a:fld id="{7E55E3B3-0445-4CFC-BED8-763D4409E61F}" type="slidenum">
              <a:rPr lang="el-GR" smtClean="0"/>
              <a:pPr>
                <a:defRPr/>
              </a:pPr>
              <a:t>‹#›</a:t>
            </a:fld>
            <a:endParaRPr lang="el-GR" dirty="0"/>
          </a:p>
        </p:txBody>
      </p:sp>
    </p:spTree>
    <p:extLst>
      <p:ext uri="{BB962C8B-B14F-4D97-AF65-F5344CB8AC3E}">
        <p14:creationId xmlns:p14="http://schemas.microsoft.com/office/powerpoint/2010/main" val="37679694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67544" y="116632"/>
            <a:ext cx="8229600" cy="908720"/>
          </a:xfrm>
          <a:prstGeom prst="rect">
            <a:avLst/>
          </a:prstGeom>
        </p:spPr>
        <p:txBody>
          <a:bodyPr vert="horz" lIns="91440" tIns="45720" rIns="91440" bIns="45720" rtlCol="0" anchor="ctr">
            <a:normAutofit/>
          </a:bodyPr>
          <a:lstStyle/>
          <a:p>
            <a:r>
              <a:rPr lang="en-US"/>
              <a:t>Click to edit Master title style</a:t>
            </a:r>
            <a:endParaRPr lang="el-GR" dirty="0"/>
          </a:p>
        </p:txBody>
      </p:sp>
      <p:sp>
        <p:nvSpPr>
          <p:cNvPr id="3" name="Text Placeholder 2"/>
          <p:cNvSpPr>
            <a:spLocks noGrp="1"/>
          </p:cNvSpPr>
          <p:nvPr>
            <p:ph type="body" idx="1"/>
          </p:nvPr>
        </p:nvSpPr>
        <p:spPr>
          <a:xfrm>
            <a:off x="457200" y="1196752"/>
            <a:ext cx="8229600" cy="504056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el-GR"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l-GR"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solidFill>
              </a:defRPr>
            </a:lvl1pPr>
          </a:lstStyle>
          <a:p>
            <a:pPr>
              <a:defRPr/>
            </a:pPr>
            <a:fld id="{7E55E3B3-0445-4CFC-BED8-763D4409E61F}" type="slidenum">
              <a:rPr lang="el-GR" smtClean="0"/>
              <a:pPr>
                <a:defRPr/>
              </a:pPr>
              <a:t>‹#›</a:t>
            </a:fld>
            <a:endParaRPr lang="el-GR" dirty="0"/>
          </a:p>
        </p:txBody>
      </p:sp>
    </p:spTree>
    <p:extLst>
      <p:ext uri="{BB962C8B-B14F-4D97-AF65-F5344CB8AC3E}">
        <p14:creationId xmlns:p14="http://schemas.microsoft.com/office/powerpoint/2010/main" val="284697249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2" r:id="rId7"/>
    <p:sldLayoutId id="2147483693" r:id="rId8"/>
    <p:sldLayoutId id="2147483694" r:id="rId9"/>
    <p:sldLayoutId id="2147483695" r:id="rId10"/>
  </p:sldLayoutIdLst>
  <p:hf hdr="0" ftr="0" dt="0"/>
  <p:txStyles>
    <p:titleStyle>
      <a:lvl1pPr algn="ctr" defTabSz="914400" rtl="0" eaLnBrk="1" latinLnBrk="0" hangingPunct="1">
        <a:spcBef>
          <a:spcPct val="0"/>
        </a:spcBef>
        <a:buNone/>
        <a:defRPr sz="4000" b="1"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oleObject" Target="../embeddings/oleObject1.bin"/><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oleObject" Target="../embeddings/oleObject2.bin"/><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oleObject" Target="../embeddings/oleObject3.bin"/><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oleObject" Target="../embeddings/oleObject4.bin"/><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oleObject" Target="../embeddings/oleObject5.bin"/><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8" Type="http://schemas.openxmlformats.org/officeDocument/2006/relationships/oleObject" Target="../embeddings/oleObject8.bin"/><Relationship Id="rId3" Type="http://schemas.openxmlformats.org/officeDocument/2006/relationships/image" Target="../media/image33.png"/><Relationship Id="rId7" Type="http://schemas.openxmlformats.org/officeDocument/2006/relationships/image" Target="../media/image7.emf"/><Relationship Id="rId1" Type="http://schemas.openxmlformats.org/officeDocument/2006/relationships/slideLayout" Target="../slideLayouts/slideLayout2.xml"/><Relationship Id="rId6" Type="http://schemas.openxmlformats.org/officeDocument/2006/relationships/oleObject" Target="../embeddings/oleObject7.bin"/><Relationship Id="rId5" Type="http://schemas.openxmlformats.org/officeDocument/2006/relationships/image" Target="../media/image6.emf"/><Relationship Id="rId4" Type="http://schemas.openxmlformats.org/officeDocument/2006/relationships/oleObject" Target="../embeddings/oleObject6.bin"/><Relationship Id="rId9" Type="http://schemas.openxmlformats.org/officeDocument/2006/relationships/image" Target="../media/image8.emf"/></Relationships>
</file>

<file path=ppt/slides/_rels/slide42.xml.rels><?xml version="1.0" encoding="UTF-8" standalone="yes"?>
<Relationships xmlns="http://schemas.openxmlformats.org/package/2006/relationships"><Relationship Id="rId8" Type="http://schemas.openxmlformats.org/officeDocument/2006/relationships/oleObject" Target="../embeddings/oleObject11.bin"/><Relationship Id="rId3" Type="http://schemas.openxmlformats.org/officeDocument/2006/relationships/image" Target="../media/image37.png"/><Relationship Id="rId7" Type="http://schemas.openxmlformats.org/officeDocument/2006/relationships/image" Target="../media/image10.emf"/><Relationship Id="rId1" Type="http://schemas.openxmlformats.org/officeDocument/2006/relationships/slideLayout" Target="../slideLayouts/slideLayout2.xml"/><Relationship Id="rId6" Type="http://schemas.openxmlformats.org/officeDocument/2006/relationships/oleObject" Target="../embeddings/oleObject10.bin"/><Relationship Id="rId5" Type="http://schemas.openxmlformats.org/officeDocument/2006/relationships/image" Target="../media/image9.emf"/><Relationship Id="rId4" Type="http://schemas.openxmlformats.org/officeDocument/2006/relationships/oleObject" Target="../embeddings/oleObject9.bin"/><Relationship Id="rId9" Type="http://schemas.openxmlformats.org/officeDocument/2006/relationships/image" Target="../media/image11.em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5800" y="1340768"/>
            <a:ext cx="7772400" cy="1470025"/>
          </a:xfrm>
        </p:spPr>
        <p:txBody>
          <a:bodyPr>
            <a:normAutofit/>
          </a:bodyPr>
          <a:lstStyle/>
          <a:p>
            <a:pPr lvl="1" algn="ctr"/>
            <a:r>
              <a:rPr lang="el-GR" sz="3600" b="1" dirty="0">
                <a:solidFill>
                  <a:schemeClr val="tx1"/>
                </a:solidFill>
                <a:latin typeface="+mn-lt"/>
              </a:rPr>
              <a:t>Οικονομοτεχνική Ανάλυση και Διαχείριση</a:t>
            </a:r>
          </a:p>
        </p:txBody>
      </p:sp>
      <p:sp>
        <p:nvSpPr>
          <p:cNvPr id="3" name="Υπότιτλος 2"/>
          <p:cNvSpPr>
            <a:spLocks noGrp="1"/>
          </p:cNvSpPr>
          <p:nvPr>
            <p:ph type="subTitle" idx="1"/>
          </p:nvPr>
        </p:nvSpPr>
        <p:spPr>
          <a:xfrm>
            <a:off x="1027535" y="3066636"/>
            <a:ext cx="6875040" cy="1988641"/>
          </a:xfrm>
        </p:spPr>
        <p:txBody>
          <a:bodyPr>
            <a:normAutofit/>
          </a:bodyPr>
          <a:lstStyle/>
          <a:p>
            <a:pPr>
              <a:spcBef>
                <a:spcPts val="0"/>
              </a:spcBef>
              <a:spcAft>
                <a:spcPts val="1200"/>
              </a:spcAft>
            </a:pPr>
            <a:r>
              <a:rPr lang="el-GR" sz="2800" b="1" dirty="0"/>
              <a:t>Ενότητα </a:t>
            </a:r>
            <a:r>
              <a:rPr lang="en-US" sz="2800" b="1" dirty="0"/>
              <a:t>1</a:t>
            </a:r>
            <a:r>
              <a:rPr lang="el-GR" sz="2800" dirty="0"/>
              <a:t>:</a:t>
            </a:r>
            <a:r>
              <a:rPr lang="en-US" sz="2800" dirty="0"/>
              <a:t> </a:t>
            </a:r>
            <a:r>
              <a:rPr lang="el-GR" sz="2800" dirty="0"/>
              <a:t>Οι επενδύσεις &amp; ο ρόλος του χρόνου</a:t>
            </a:r>
          </a:p>
        </p:txBody>
      </p:sp>
      <p:graphicFrame>
        <p:nvGraphicFramePr>
          <p:cNvPr id="4" name="Table 3"/>
          <p:cNvGraphicFramePr>
            <a:graphicFrameLocks noGrp="1"/>
          </p:cNvGraphicFramePr>
          <p:nvPr>
            <p:extLst>
              <p:ext uri="{D42A27DB-BD31-4B8C-83A1-F6EECF244321}">
                <p14:modId xmlns:p14="http://schemas.microsoft.com/office/powerpoint/2010/main" val="1925747080"/>
              </p:ext>
            </p:extLst>
          </p:nvPr>
        </p:nvGraphicFramePr>
        <p:xfrm>
          <a:off x="1759817" y="6087984"/>
          <a:ext cx="5695950" cy="792088"/>
        </p:xfrm>
        <a:graphic>
          <a:graphicData uri="http://schemas.openxmlformats.org/drawingml/2006/table">
            <a:tbl>
              <a:tblPr firstRow="1" firstCol="1" bandRow="1">
                <a:tableStyleId>{2D5ABB26-0587-4C30-8999-92F81FD0307C}</a:tableStyleId>
              </a:tblPr>
              <a:tblGrid>
                <a:gridCol w="2138838">
                  <a:extLst>
                    <a:ext uri="{9D8B030D-6E8A-4147-A177-3AD203B41FA5}">
                      <a16:colId xmlns:a16="http://schemas.microsoft.com/office/drawing/2014/main" val="20000"/>
                    </a:ext>
                  </a:extLst>
                </a:gridCol>
                <a:gridCol w="3557112">
                  <a:extLst>
                    <a:ext uri="{9D8B030D-6E8A-4147-A177-3AD203B41FA5}">
                      <a16:colId xmlns:a16="http://schemas.microsoft.com/office/drawing/2014/main" val="20001"/>
                    </a:ext>
                  </a:extLst>
                </a:gridCol>
              </a:tblGrid>
              <a:tr h="792088">
                <a:tc>
                  <a:txBody>
                    <a:bodyPr/>
                    <a:lstStyle/>
                    <a:p>
                      <a:pPr algn="just">
                        <a:lnSpc>
                          <a:spcPct val="115000"/>
                        </a:lnSpc>
                        <a:spcBef>
                          <a:spcPts val="0"/>
                        </a:spcBef>
                        <a:spcAft>
                          <a:spcPts val="0"/>
                        </a:spcAft>
                      </a:pPr>
                      <a:endParaRPr lang="el-GR" sz="1100" dirty="0">
                        <a:effectLst/>
                        <a:latin typeface="Arial"/>
                        <a:ea typeface="Times New Roman"/>
                        <a:cs typeface="Times New Roman"/>
                      </a:endParaRPr>
                    </a:p>
                  </a:txBody>
                  <a:tcPr marL="68580" marR="68580" marT="0" marB="0"/>
                </a:tc>
                <a:tc>
                  <a:txBody>
                    <a:bodyPr/>
                    <a:lstStyle/>
                    <a:p>
                      <a:pPr marL="111125" algn="just">
                        <a:lnSpc>
                          <a:spcPct val="115000"/>
                        </a:lnSpc>
                        <a:spcAft>
                          <a:spcPts val="0"/>
                        </a:spcAft>
                      </a:pPr>
                      <a:endParaRPr lang="el-GR" sz="1100" dirty="0">
                        <a:effectLst/>
                        <a:latin typeface="Arial"/>
                        <a:ea typeface="Times New Roman"/>
                        <a:cs typeface="Times New Roman"/>
                      </a:endParaRPr>
                    </a:p>
                  </a:txBody>
                  <a:tcPr marL="68580" marR="68580" marT="0" marB="0"/>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20765076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Εναλλακτικές λύσεις - Επιλογή μεθόδων και κριτηρίων </a:t>
            </a:r>
            <a:r>
              <a:rPr lang="el-GR" sz="3600" b="0" dirty="0"/>
              <a:t>(2/2)</a:t>
            </a:r>
            <a:endParaRPr lang="el-GR" dirty="0"/>
          </a:p>
        </p:txBody>
      </p:sp>
      <p:sp>
        <p:nvSpPr>
          <p:cNvPr id="3" name="Θέση περιεχομένου 2"/>
          <p:cNvSpPr>
            <a:spLocks noGrp="1"/>
          </p:cNvSpPr>
          <p:nvPr>
            <p:ph idx="1"/>
          </p:nvPr>
        </p:nvSpPr>
        <p:spPr/>
        <p:txBody>
          <a:bodyPr/>
          <a:lstStyle/>
          <a:p>
            <a:r>
              <a:rPr lang="el-GR" dirty="0"/>
              <a:t>Με κριτήριο το </a:t>
            </a:r>
            <a:r>
              <a:rPr lang="el-GR" b="1" dirty="0"/>
              <a:t>ελάχιστο κόστος </a:t>
            </a:r>
            <a:r>
              <a:rPr lang="el-GR" dirty="0"/>
              <a:t>θα πρέπει να επιλεγεί η λύση Α, ενώ με κριτήριο το </a:t>
            </a:r>
            <a:r>
              <a:rPr lang="el-GR" b="1" dirty="0"/>
              <a:t>μέγιστο κέρδος </a:t>
            </a:r>
            <a:r>
              <a:rPr lang="el-GR" dirty="0"/>
              <a:t>θα πρέπει να επιλεγεί η λύση Γ. Αν πάλι το κριτήριο είναι το </a:t>
            </a:r>
            <a:r>
              <a:rPr lang="el-GR" b="1" dirty="0"/>
              <a:t>ποσοστό </a:t>
            </a:r>
            <a:r>
              <a:rPr lang="el-GR" dirty="0"/>
              <a:t>του κέρδους επί του κόστους, η καλύτερη λύση θα είναι η Β (με 50%).</a:t>
            </a:r>
          </a:p>
          <a:p>
            <a:pPr marL="0" indent="0">
              <a:buNone/>
            </a:pPr>
            <a:endParaRPr lang="el-GR" dirty="0"/>
          </a:p>
          <a:p>
            <a:endParaRPr lang="el-GR" dirty="0"/>
          </a:p>
          <a:p>
            <a:endParaRPr lang="el-GR" dirty="0"/>
          </a:p>
        </p:txBody>
      </p:sp>
      <p:sp>
        <p:nvSpPr>
          <p:cNvPr id="4" name="Θέση αριθμού διαφάνειας 3"/>
          <p:cNvSpPr>
            <a:spLocks noGrp="1"/>
          </p:cNvSpPr>
          <p:nvPr>
            <p:ph type="sldNum" sz="quarter" idx="12"/>
          </p:nvPr>
        </p:nvSpPr>
        <p:spPr/>
        <p:txBody>
          <a:bodyPr/>
          <a:lstStyle/>
          <a:p>
            <a:pPr>
              <a:defRPr/>
            </a:pPr>
            <a:fld id="{7E55E3B3-0445-4CFC-BED8-763D4409E61F}" type="slidenum">
              <a:rPr lang="el-GR" smtClean="0"/>
              <a:pPr>
                <a:defRPr/>
              </a:pPr>
              <a:t>9</a:t>
            </a:fld>
            <a:endParaRPr lang="el-GR" dirty="0"/>
          </a:p>
        </p:txBody>
      </p:sp>
    </p:spTree>
    <p:extLst>
      <p:ext uri="{BB962C8B-B14F-4D97-AF65-F5344CB8AC3E}">
        <p14:creationId xmlns:p14="http://schemas.microsoft.com/office/powerpoint/2010/main" val="33612645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Εναλλακτικές λύσεις - Μέθοδοι εκτίμησης κόστους </a:t>
            </a:r>
            <a:r>
              <a:rPr lang="el-GR" sz="3600" b="0" dirty="0"/>
              <a:t>(1/2)</a:t>
            </a:r>
          </a:p>
        </p:txBody>
      </p:sp>
      <p:sp>
        <p:nvSpPr>
          <p:cNvPr id="3" name="Θέση περιεχομένου 2"/>
          <p:cNvSpPr>
            <a:spLocks noGrp="1"/>
          </p:cNvSpPr>
          <p:nvPr>
            <p:ph idx="1"/>
          </p:nvPr>
        </p:nvSpPr>
        <p:spPr/>
        <p:txBody>
          <a:bodyPr>
            <a:normAutofit/>
          </a:bodyPr>
          <a:lstStyle/>
          <a:p>
            <a:pPr marL="0" indent="0">
              <a:buNone/>
            </a:pPr>
            <a:r>
              <a:rPr lang="el-GR" dirty="0"/>
              <a:t>Για να εκτιμηθεί το κόστος ενός εγχειρήματος υπάρχουν πολλές και διάφορες μέθοδοι. Στα τεχνικά έργα οι πιο αποτελεσματικοί τρόποι εκτίμησης του κόστους είναι οι:</a:t>
            </a:r>
          </a:p>
          <a:p>
            <a:r>
              <a:rPr lang="el-GR" b="1" dirty="0"/>
              <a:t>Μέθοδος Σύσκεψης: </a:t>
            </a:r>
            <a:r>
              <a:rPr lang="el-GR" dirty="0"/>
              <a:t>Βασίζεται στην εμπειρία όλων των συντελεστών ενός έργου, είναι σύντομη, δίνει ολοκληρωμένη άποψη, αλλά δεν είναι πολύ ακριβής.</a:t>
            </a:r>
          </a:p>
          <a:p>
            <a:r>
              <a:rPr lang="el-GR" b="1" dirty="0"/>
              <a:t>Μέθοδος Σύγκρισης: </a:t>
            </a:r>
            <a:r>
              <a:rPr lang="el-GR" dirty="0"/>
              <a:t>Βασίζεται στα επί μέρους κόστη παρόμοιων έργων, κάνει χρήση στατιστικής, αλλά μπορεί να σφάλει αν δεν έχουμε τη σωστή οικονομία κλίμακας (πολύ μεγαλύτερα ή πολύ μικρότερα έργα).</a:t>
            </a:r>
          </a:p>
          <a:p>
            <a:endParaRPr lang="el-GR" dirty="0"/>
          </a:p>
        </p:txBody>
      </p:sp>
      <p:sp>
        <p:nvSpPr>
          <p:cNvPr id="4" name="Θέση αριθμού διαφάνειας 3"/>
          <p:cNvSpPr>
            <a:spLocks noGrp="1"/>
          </p:cNvSpPr>
          <p:nvPr>
            <p:ph type="sldNum" sz="quarter" idx="12"/>
          </p:nvPr>
        </p:nvSpPr>
        <p:spPr/>
        <p:txBody>
          <a:bodyPr/>
          <a:lstStyle/>
          <a:p>
            <a:pPr>
              <a:defRPr/>
            </a:pPr>
            <a:fld id="{7E55E3B3-0445-4CFC-BED8-763D4409E61F}" type="slidenum">
              <a:rPr lang="el-GR" smtClean="0"/>
              <a:pPr>
                <a:defRPr/>
              </a:pPr>
              <a:t>10</a:t>
            </a:fld>
            <a:endParaRPr lang="el-GR" dirty="0"/>
          </a:p>
        </p:txBody>
      </p:sp>
    </p:spTree>
    <p:extLst>
      <p:ext uri="{BB962C8B-B14F-4D97-AF65-F5344CB8AC3E}">
        <p14:creationId xmlns:p14="http://schemas.microsoft.com/office/powerpoint/2010/main" val="37573123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Εναλλακτικές λύσεις - Μέθοδοι εκτίμησης κόστους </a:t>
            </a:r>
            <a:r>
              <a:rPr lang="el-GR" sz="3600" b="0" dirty="0"/>
              <a:t>(2/2)</a:t>
            </a:r>
          </a:p>
        </p:txBody>
      </p:sp>
      <p:sp>
        <p:nvSpPr>
          <p:cNvPr id="3" name="Θέση περιεχομένου 2"/>
          <p:cNvSpPr>
            <a:spLocks noGrp="1"/>
          </p:cNvSpPr>
          <p:nvPr>
            <p:ph idx="1"/>
          </p:nvPr>
        </p:nvSpPr>
        <p:spPr/>
        <p:txBody>
          <a:bodyPr>
            <a:normAutofit/>
          </a:bodyPr>
          <a:lstStyle/>
          <a:p>
            <a:r>
              <a:rPr lang="el-GR" b="1" dirty="0"/>
              <a:t>Μέθοδος Μονάδας Κόστους: </a:t>
            </a:r>
            <a:r>
              <a:rPr lang="el-GR" dirty="0"/>
              <a:t>Βασίζεται στην προηγούμενη εμπειρία μιας εταιρείας και, την υπολογισμένη από αυτή, μέση μονάδα κόστους. Μπορεί επίσης να σφάλει αν δεν έχουμε τη σωστή οικονομία κλίμακας (πολύ διαφορετικά από το μέσο όρο έργα).</a:t>
            </a:r>
          </a:p>
          <a:p>
            <a:r>
              <a:rPr lang="el-GR" b="1" dirty="0"/>
              <a:t>Αναλυτική Μέθοδος: </a:t>
            </a:r>
            <a:r>
              <a:rPr lang="el-GR" dirty="0"/>
              <a:t>Βασίζεται στην αναλυτική καταγραφή κα κοστολόγηση όλων των εργασιών και είναι η πιο ακριβή μέθοδος, αλλά είναι χρονοβόρα και κοστίζει.</a:t>
            </a:r>
          </a:p>
          <a:p>
            <a:endParaRPr lang="el-GR" dirty="0"/>
          </a:p>
        </p:txBody>
      </p:sp>
      <p:sp>
        <p:nvSpPr>
          <p:cNvPr id="4" name="Θέση αριθμού διαφάνειας 3"/>
          <p:cNvSpPr>
            <a:spLocks noGrp="1"/>
          </p:cNvSpPr>
          <p:nvPr>
            <p:ph type="sldNum" sz="quarter" idx="12"/>
          </p:nvPr>
        </p:nvSpPr>
        <p:spPr/>
        <p:txBody>
          <a:bodyPr/>
          <a:lstStyle/>
          <a:p>
            <a:pPr>
              <a:defRPr/>
            </a:pPr>
            <a:fld id="{7E55E3B3-0445-4CFC-BED8-763D4409E61F}" type="slidenum">
              <a:rPr lang="el-GR" smtClean="0"/>
              <a:pPr>
                <a:defRPr/>
              </a:pPr>
              <a:t>11</a:t>
            </a:fld>
            <a:endParaRPr lang="el-GR" dirty="0"/>
          </a:p>
        </p:txBody>
      </p:sp>
    </p:spTree>
    <p:extLst>
      <p:ext uri="{BB962C8B-B14F-4D97-AF65-F5344CB8AC3E}">
        <p14:creationId xmlns:p14="http://schemas.microsoft.com/office/powerpoint/2010/main" val="393007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Εναλλακτικές λύσεις - Επιπτώσεις μιας λύσης</a:t>
            </a:r>
          </a:p>
        </p:txBody>
      </p:sp>
      <p:sp>
        <p:nvSpPr>
          <p:cNvPr id="3" name="Θέση περιεχομένου 2"/>
          <p:cNvSpPr>
            <a:spLocks noGrp="1"/>
          </p:cNvSpPr>
          <p:nvPr>
            <p:ph idx="1"/>
          </p:nvPr>
        </p:nvSpPr>
        <p:spPr/>
        <p:txBody>
          <a:bodyPr/>
          <a:lstStyle/>
          <a:p>
            <a:pPr marL="0" indent="0">
              <a:buNone/>
            </a:pPr>
            <a:r>
              <a:rPr lang="el-GR" dirty="0"/>
              <a:t>Οι επιπτώσεις ή συνέπειες μιας λύσης μπορεί να είναι:</a:t>
            </a:r>
          </a:p>
          <a:p>
            <a:r>
              <a:rPr lang="el-GR" b="1" dirty="0"/>
              <a:t>Άμεσες Οικονομικές </a:t>
            </a:r>
            <a:r>
              <a:rPr lang="el-GR" dirty="0"/>
              <a:t>(Κέρδη ή Ζημίες, Ανάκτηση ή Απώλεια του Κεφαλαίου).</a:t>
            </a:r>
          </a:p>
          <a:p>
            <a:r>
              <a:rPr lang="el-GR" b="1" dirty="0"/>
              <a:t>Έμμεσες Οικονομικές </a:t>
            </a:r>
            <a:r>
              <a:rPr lang="el-GR" dirty="0"/>
              <a:t>(Οικονομική Ανάπτυξη Περιοχής, Απασχόληση, Εξαγωγές, Εισαγωγές, Πολλαπλασιαστικά οφέλη σε άλλους τομείς).</a:t>
            </a:r>
          </a:p>
          <a:p>
            <a:r>
              <a:rPr lang="el-GR" b="1" dirty="0"/>
              <a:t>Περιβαλλοντικές/Κοινωνικές </a:t>
            </a:r>
            <a:r>
              <a:rPr lang="el-GR" dirty="0"/>
              <a:t>(Φυσικό &amp; Πολιτιστικό Περιβάλλον, Συνθήκες Διαβίωσης, Απασχόληση, Υποστήριξη άλλων δραστηριοτήτων). </a:t>
            </a:r>
          </a:p>
          <a:p>
            <a:endParaRPr lang="el-GR" dirty="0"/>
          </a:p>
        </p:txBody>
      </p:sp>
      <p:sp>
        <p:nvSpPr>
          <p:cNvPr id="4" name="Θέση αριθμού διαφάνειας 3"/>
          <p:cNvSpPr>
            <a:spLocks noGrp="1"/>
          </p:cNvSpPr>
          <p:nvPr>
            <p:ph type="sldNum" sz="quarter" idx="12"/>
          </p:nvPr>
        </p:nvSpPr>
        <p:spPr/>
        <p:txBody>
          <a:bodyPr/>
          <a:lstStyle/>
          <a:p>
            <a:pPr>
              <a:defRPr/>
            </a:pPr>
            <a:fld id="{7E55E3B3-0445-4CFC-BED8-763D4409E61F}" type="slidenum">
              <a:rPr lang="el-GR" smtClean="0"/>
              <a:pPr>
                <a:defRPr/>
              </a:pPr>
              <a:t>12</a:t>
            </a:fld>
            <a:endParaRPr lang="el-GR" dirty="0"/>
          </a:p>
        </p:txBody>
      </p:sp>
    </p:spTree>
    <p:extLst>
      <p:ext uri="{BB962C8B-B14F-4D97-AF65-F5344CB8AC3E}">
        <p14:creationId xmlns:p14="http://schemas.microsoft.com/office/powerpoint/2010/main" val="37920044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Εναλλακτικές λύσεις - Σύγκριση των επιπτώσεων</a:t>
            </a:r>
          </a:p>
        </p:txBody>
      </p:sp>
      <p:sp>
        <p:nvSpPr>
          <p:cNvPr id="3" name="Θέση περιεχομένου 2"/>
          <p:cNvSpPr>
            <a:spLocks noGrp="1"/>
          </p:cNvSpPr>
          <p:nvPr>
            <p:ph idx="1"/>
          </p:nvPr>
        </p:nvSpPr>
        <p:spPr/>
        <p:txBody>
          <a:bodyPr>
            <a:normAutofit fontScale="92500" lnSpcReduction="10000"/>
          </a:bodyPr>
          <a:lstStyle/>
          <a:p>
            <a:r>
              <a:rPr lang="el-GR" dirty="0"/>
              <a:t>Οι επιπτώσεις κάθε λύσης είναι συνδεδεμένες με το χρόνο που συμβαίνουν. Για παράδειγμα, ένα ποσό 1000€ διαφέρει αν θα πληρωθεί σε 1 χρόνο ή σε 5 χρόνια. </a:t>
            </a:r>
          </a:p>
          <a:p>
            <a:r>
              <a:rPr lang="el-GR" dirty="0"/>
              <a:t>Για να έχουμε μια κοινή βάση σύγκρισης των οικονομικών επιπτώσεων χρησιμοποιούμε μεθόδους, όπως η </a:t>
            </a:r>
            <a:r>
              <a:rPr lang="el-GR" b="1" dirty="0"/>
              <a:t>προεξόφληση, </a:t>
            </a:r>
            <a:r>
              <a:rPr lang="el-GR" dirty="0"/>
              <a:t>που ανάγουν όλα τα ποσά σε σημερινές τιμές και κάνουν δυνατή την απ’ ευθείας σύγκρισή τους. Σημαντικός παράγοντας στους υπολογισμούς αυτούς είναι το μέγεθος των επιτοκίων.</a:t>
            </a:r>
          </a:p>
          <a:p>
            <a:r>
              <a:rPr lang="el-GR" dirty="0"/>
              <a:t>Για τη σύγκριση μεταξύ των επιπτώσεων ενός έργου και αυτών της μη πραγματοποίησής του χρησιμοποιούμε το κριτήριο </a:t>
            </a:r>
            <a:r>
              <a:rPr lang="el-GR" b="1" dirty="0"/>
              <a:t>«με-χωρίς», </a:t>
            </a:r>
            <a:r>
              <a:rPr lang="el-GR" dirty="0"/>
              <a:t>δηλαδή, τι θα συμβεί σε βάθος χρόνου με και χωρίς το έργο. Το κριτήριο αυτό είναι πιο ακριβές από το συχνά χρησιμοποιούμενο κριτήριο </a:t>
            </a:r>
            <a:r>
              <a:rPr lang="el-GR" b="1" dirty="0"/>
              <a:t>«πριν-μετά» </a:t>
            </a:r>
            <a:r>
              <a:rPr lang="el-GR" dirty="0"/>
              <a:t>το οποίο δεν λαμβάνει υπ’ όψιν τις μελλοντικές συνέπειες της μη πραγματοποίησης ενός έργου.</a:t>
            </a:r>
          </a:p>
          <a:p>
            <a:endParaRPr lang="el-GR" dirty="0"/>
          </a:p>
        </p:txBody>
      </p:sp>
      <p:sp>
        <p:nvSpPr>
          <p:cNvPr id="4" name="Θέση αριθμού διαφάνειας 3"/>
          <p:cNvSpPr>
            <a:spLocks noGrp="1"/>
          </p:cNvSpPr>
          <p:nvPr>
            <p:ph type="sldNum" sz="quarter" idx="12"/>
          </p:nvPr>
        </p:nvSpPr>
        <p:spPr/>
        <p:txBody>
          <a:bodyPr/>
          <a:lstStyle/>
          <a:p>
            <a:pPr>
              <a:defRPr/>
            </a:pPr>
            <a:fld id="{7E55E3B3-0445-4CFC-BED8-763D4409E61F}" type="slidenum">
              <a:rPr lang="el-GR" smtClean="0"/>
              <a:pPr>
                <a:defRPr/>
              </a:pPr>
              <a:t>13</a:t>
            </a:fld>
            <a:endParaRPr lang="el-GR" dirty="0"/>
          </a:p>
        </p:txBody>
      </p:sp>
    </p:spTree>
    <p:extLst>
      <p:ext uri="{BB962C8B-B14F-4D97-AF65-F5344CB8AC3E}">
        <p14:creationId xmlns:p14="http://schemas.microsoft.com/office/powerpoint/2010/main" val="153347856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dirty="0"/>
              <a:t>Η επένδυση στη διάρκεια του χρόνου</a:t>
            </a:r>
          </a:p>
        </p:txBody>
      </p:sp>
      <p:sp>
        <p:nvSpPr>
          <p:cNvPr id="3" name="Θέση περιεχομένου 2"/>
          <p:cNvSpPr>
            <a:spLocks noGrp="1"/>
          </p:cNvSpPr>
          <p:nvPr>
            <p:ph idx="1"/>
          </p:nvPr>
        </p:nvSpPr>
        <p:spPr/>
        <p:txBody>
          <a:bodyPr>
            <a:normAutofit/>
          </a:bodyPr>
          <a:lstStyle/>
          <a:p>
            <a:pPr marL="0" indent="0">
              <a:buNone/>
            </a:pPr>
            <a:r>
              <a:rPr lang="el-GR" dirty="0"/>
              <a:t>Η Χρονική αξία του χρήματος συνοψίζεται στη διατύπωση ότι:</a:t>
            </a:r>
          </a:p>
          <a:p>
            <a:r>
              <a:rPr lang="el-GR" dirty="0"/>
              <a:t>«Ένα χρηματικό ποσό είναι πιο χρήσιμο Σήμερα από ότι ένα ίσο του στο Μέλλον».</a:t>
            </a:r>
          </a:p>
          <a:p>
            <a:pPr marL="0" indent="0">
              <a:buNone/>
            </a:pPr>
            <a:r>
              <a:rPr lang="el-GR" dirty="0"/>
              <a:t>Πόρισμα: </a:t>
            </a:r>
          </a:p>
          <a:p>
            <a:r>
              <a:rPr lang="el-GR" dirty="0"/>
              <a:t>«Με τη πάροδο του χρόνου, το χρήμα, αν επενδυθεί παράγει χρήμα, αν όχι, χάνει την αξία του».</a:t>
            </a:r>
          </a:p>
          <a:p>
            <a:endParaRPr lang="el-GR" dirty="0"/>
          </a:p>
        </p:txBody>
      </p:sp>
      <p:sp>
        <p:nvSpPr>
          <p:cNvPr id="4" name="Θέση αριθμού διαφάνειας 3"/>
          <p:cNvSpPr>
            <a:spLocks noGrp="1"/>
          </p:cNvSpPr>
          <p:nvPr>
            <p:ph type="sldNum" sz="quarter" idx="12"/>
          </p:nvPr>
        </p:nvSpPr>
        <p:spPr/>
        <p:txBody>
          <a:bodyPr/>
          <a:lstStyle/>
          <a:p>
            <a:pPr>
              <a:defRPr/>
            </a:pPr>
            <a:fld id="{7E55E3B3-0445-4CFC-BED8-763D4409E61F}" type="slidenum">
              <a:rPr lang="el-GR" smtClean="0"/>
              <a:pPr>
                <a:defRPr/>
              </a:pPr>
              <a:t>14</a:t>
            </a:fld>
            <a:endParaRPr lang="el-GR" dirty="0"/>
          </a:p>
        </p:txBody>
      </p:sp>
    </p:spTree>
    <p:extLst>
      <p:ext uri="{BB962C8B-B14F-4D97-AF65-F5344CB8AC3E}">
        <p14:creationId xmlns:p14="http://schemas.microsoft.com/office/powerpoint/2010/main" val="18408842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Τα βασικά οικονομικά μεγέθη </a:t>
            </a:r>
            <a:r>
              <a:rPr lang="el-GR" sz="3200" b="0" dirty="0"/>
              <a:t>(1/2)</a:t>
            </a:r>
          </a:p>
        </p:txBody>
      </p:sp>
      <p:sp>
        <p:nvSpPr>
          <p:cNvPr id="3" name="Θέση περιεχομένου 2"/>
          <p:cNvSpPr>
            <a:spLocks noGrp="1"/>
          </p:cNvSpPr>
          <p:nvPr>
            <p:ph idx="1"/>
          </p:nvPr>
        </p:nvSpPr>
        <p:spPr/>
        <p:txBody>
          <a:bodyPr/>
          <a:lstStyle/>
          <a:p>
            <a:pPr marL="0" indent="0">
              <a:buNone/>
            </a:pPr>
            <a:r>
              <a:rPr lang="el-GR" dirty="0"/>
              <a:t>Οι βασικές οικονομικές έννοιες που θα χρειαστούμε στη συνέχεια είναι: </a:t>
            </a:r>
          </a:p>
          <a:p>
            <a:r>
              <a:rPr lang="el-GR" b="1" dirty="0"/>
              <a:t>Το Κεφάλαιο (Capital): </a:t>
            </a:r>
            <a:r>
              <a:rPr lang="el-GR" dirty="0"/>
              <a:t>Είναι το Οικονομικό Αγαθό σε χρηματικές μονάδες.</a:t>
            </a:r>
          </a:p>
          <a:p>
            <a:r>
              <a:rPr lang="el-GR" b="1" dirty="0"/>
              <a:t>Ο Τόκος  (Interest): </a:t>
            </a:r>
            <a:r>
              <a:rPr lang="el-GR" dirty="0"/>
              <a:t>Είναι η Απόδοση του Κεφαλαίου σε κάποια χρονική περίοδο (έτος)</a:t>
            </a:r>
          </a:p>
          <a:p>
            <a:r>
              <a:rPr lang="el-GR" b="1" dirty="0"/>
              <a:t>Το Επιτόκιο (Rate of Interest): </a:t>
            </a:r>
            <a:r>
              <a:rPr lang="el-GR" dirty="0"/>
              <a:t>Είναι ο Τόκος για μία (1) χρηματική μονάδα σε μία (1) χρονική περίοδο διατυπωμένος σε ποσοστό επί τοις εκατό (%).</a:t>
            </a:r>
          </a:p>
          <a:p>
            <a:pPr marL="0" indent="0">
              <a:buNone/>
            </a:pPr>
            <a:endParaRPr lang="el-GR" dirty="0"/>
          </a:p>
          <a:p>
            <a:endParaRPr lang="el-GR" dirty="0"/>
          </a:p>
        </p:txBody>
      </p:sp>
      <p:sp>
        <p:nvSpPr>
          <p:cNvPr id="4" name="Θέση αριθμού διαφάνειας 3"/>
          <p:cNvSpPr>
            <a:spLocks noGrp="1"/>
          </p:cNvSpPr>
          <p:nvPr>
            <p:ph type="sldNum" sz="quarter" idx="12"/>
          </p:nvPr>
        </p:nvSpPr>
        <p:spPr/>
        <p:txBody>
          <a:bodyPr/>
          <a:lstStyle/>
          <a:p>
            <a:pPr>
              <a:defRPr/>
            </a:pPr>
            <a:fld id="{7E55E3B3-0445-4CFC-BED8-763D4409E61F}" type="slidenum">
              <a:rPr lang="el-GR" smtClean="0"/>
              <a:pPr>
                <a:defRPr/>
              </a:pPr>
              <a:t>15</a:t>
            </a:fld>
            <a:endParaRPr lang="el-GR" dirty="0"/>
          </a:p>
        </p:txBody>
      </p:sp>
    </p:spTree>
    <p:extLst>
      <p:ext uri="{BB962C8B-B14F-4D97-AF65-F5344CB8AC3E}">
        <p14:creationId xmlns:p14="http://schemas.microsoft.com/office/powerpoint/2010/main" val="339347737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Τα βασικά οικονομικά μεγέθη </a:t>
            </a:r>
            <a:r>
              <a:rPr lang="el-GR" sz="3200" b="0" dirty="0"/>
              <a:t>(2/2)</a:t>
            </a:r>
            <a:endParaRPr lang="el-GR" dirty="0"/>
          </a:p>
        </p:txBody>
      </p:sp>
      <p:sp>
        <p:nvSpPr>
          <p:cNvPr id="3" name="Θέση περιεχομένου 2"/>
          <p:cNvSpPr>
            <a:spLocks noGrp="1"/>
          </p:cNvSpPr>
          <p:nvPr>
            <p:ph idx="1"/>
          </p:nvPr>
        </p:nvSpPr>
        <p:spPr/>
        <p:txBody>
          <a:bodyPr>
            <a:normAutofit/>
          </a:bodyPr>
          <a:lstStyle/>
          <a:p>
            <a:r>
              <a:rPr lang="el-GR" dirty="0"/>
              <a:t>Παράδειγμα: Ένα ποσό (κεφάλαιο) 100 € που κατατίθεται στη τράπεζα με ετήσιο επιτόκιο 5%, θα δώσει μετά από 1 χρόνο τόκο ίσο με 5 €. Αντίστοιχα ένα κεφάλαιο 1000€ με ετήσιο επιτόκιο 15% θα δώσει σε ένα χρόνο τόκο 150 €, ή συνολικό κεφάλαιο 1150 €.</a:t>
            </a:r>
          </a:p>
          <a:p>
            <a:r>
              <a:rPr lang="el-GR" dirty="0"/>
              <a:t>Στην οικονομική ανάλυση ενός έργου οι παραπάνω υπολογισμοί συνήθως διατυπώνονται ως εξής: «Αν ο τόκος είναι 15%, τότε ένα σημερινό ποσό των 1000 € ισοδυναμεί με ένα μελλοντικό (σε 1 έτος) ποσό των 1150 €», ή και αντίστροφα, «αν το επιτόκιο είναι 15% και μετά από ένα έτος πληρώσω 1150 €, είναι σαν να πλήρωνα τώρα 1000 €».</a:t>
            </a:r>
          </a:p>
          <a:p>
            <a:endParaRPr lang="el-GR" dirty="0"/>
          </a:p>
          <a:p>
            <a:endParaRPr lang="el-GR" dirty="0"/>
          </a:p>
        </p:txBody>
      </p:sp>
      <p:sp>
        <p:nvSpPr>
          <p:cNvPr id="4" name="Θέση αριθμού διαφάνειας 3"/>
          <p:cNvSpPr>
            <a:spLocks noGrp="1"/>
          </p:cNvSpPr>
          <p:nvPr>
            <p:ph type="sldNum" sz="quarter" idx="12"/>
          </p:nvPr>
        </p:nvSpPr>
        <p:spPr/>
        <p:txBody>
          <a:bodyPr/>
          <a:lstStyle/>
          <a:p>
            <a:pPr>
              <a:defRPr/>
            </a:pPr>
            <a:fld id="{7E55E3B3-0445-4CFC-BED8-763D4409E61F}" type="slidenum">
              <a:rPr lang="el-GR" smtClean="0"/>
              <a:pPr>
                <a:defRPr/>
              </a:pPr>
              <a:t>16</a:t>
            </a:fld>
            <a:endParaRPr lang="el-GR" dirty="0"/>
          </a:p>
        </p:txBody>
      </p:sp>
    </p:spTree>
    <p:extLst>
      <p:ext uri="{BB962C8B-B14F-4D97-AF65-F5344CB8AC3E}">
        <p14:creationId xmlns:p14="http://schemas.microsoft.com/office/powerpoint/2010/main" val="229344270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Οι χρηματοροές </a:t>
            </a:r>
            <a:r>
              <a:rPr lang="el-GR" sz="3200" b="0" dirty="0"/>
              <a:t>(1/4)</a:t>
            </a:r>
          </a:p>
        </p:txBody>
      </p:sp>
      <p:sp>
        <p:nvSpPr>
          <p:cNvPr id="3" name="Θέση περιεχομένου 2"/>
          <p:cNvSpPr>
            <a:spLocks noGrp="1"/>
          </p:cNvSpPr>
          <p:nvPr>
            <p:ph idx="1"/>
          </p:nvPr>
        </p:nvSpPr>
        <p:spPr/>
        <p:txBody>
          <a:bodyPr/>
          <a:lstStyle/>
          <a:p>
            <a:pPr marL="0" indent="0">
              <a:buNone/>
            </a:pPr>
            <a:r>
              <a:rPr lang="el-GR" dirty="0"/>
              <a:t>Μια άλλη βασική οικονομική έννοια είναι η:</a:t>
            </a:r>
          </a:p>
          <a:p>
            <a:r>
              <a:rPr lang="el-GR" dirty="0"/>
              <a:t>Χρηματοροή (Cash Flow): Είναι το χρηματικό ποσό που Εισέρχεται ή Εξέρχεται από μια οικονομική μονάδα (νοικοκυριό, επιχείρηση, κλπ.).</a:t>
            </a:r>
          </a:p>
          <a:p>
            <a:r>
              <a:rPr lang="el-GR" dirty="0"/>
              <a:t>Η χρηματοροή αναπαρίσταται με μια οριζόντια ευθεία που αναπαριστά το χρόνο και με κάθετα βέλη που αναπαριστούν τις ροές. Τα βέλη προς τα πάνω (+) είναι τα έσοδα (εισροές) και προς τα κάτω (-) τα έξοδα (εκροές). Αν μια ροή είναι περιοδική (π.χ., δόση) τότε σχεδιάζουμε μόνο το πρώτο και το τελευταίο βέλος και τα ενώνουμε με μια οριζόντια γραμμή.</a:t>
            </a:r>
          </a:p>
          <a:p>
            <a:endParaRPr lang="el-GR" dirty="0"/>
          </a:p>
        </p:txBody>
      </p:sp>
      <p:sp>
        <p:nvSpPr>
          <p:cNvPr id="4" name="Θέση αριθμού διαφάνειας 3"/>
          <p:cNvSpPr>
            <a:spLocks noGrp="1"/>
          </p:cNvSpPr>
          <p:nvPr>
            <p:ph type="sldNum" sz="quarter" idx="12"/>
          </p:nvPr>
        </p:nvSpPr>
        <p:spPr/>
        <p:txBody>
          <a:bodyPr/>
          <a:lstStyle/>
          <a:p>
            <a:pPr>
              <a:defRPr/>
            </a:pPr>
            <a:fld id="{7E55E3B3-0445-4CFC-BED8-763D4409E61F}" type="slidenum">
              <a:rPr lang="el-GR" smtClean="0"/>
              <a:pPr>
                <a:defRPr/>
              </a:pPr>
              <a:t>17</a:t>
            </a:fld>
            <a:endParaRPr lang="el-GR" dirty="0"/>
          </a:p>
        </p:txBody>
      </p:sp>
    </p:spTree>
    <p:extLst>
      <p:ext uri="{BB962C8B-B14F-4D97-AF65-F5344CB8AC3E}">
        <p14:creationId xmlns:p14="http://schemas.microsoft.com/office/powerpoint/2010/main" val="323042577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Οι χρηματοροές </a:t>
            </a:r>
            <a:r>
              <a:rPr lang="el-GR" sz="3200" b="0" dirty="0"/>
              <a:t>(2/4)</a:t>
            </a:r>
            <a:endParaRPr lang="el-GR" dirty="0"/>
          </a:p>
        </p:txBody>
      </p:sp>
      <p:sp>
        <p:nvSpPr>
          <p:cNvPr id="3" name="Θέση περιεχομένου 2"/>
          <p:cNvSpPr>
            <a:spLocks noGrp="1"/>
          </p:cNvSpPr>
          <p:nvPr>
            <p:ph idx="1"/>
          </p:nvPr>
        </p:nvSpPr>
        <p:spPr>
          <a:xfrm>
            <a:off x="457200" y="1196752"/>
            <a:ext cx="8229600" cy="1656184"/>
          </a:xfrm>
        </p:spPr>
        <p:txBody>
          <a:bodyPr/>
          <a:lstStyle/>
          <a:p>
            <a:r>
              <a:rPr lang="el-GR" dirty="0"/>
              <a:t>Παράδειγμα 1: Στο επόμενο 12-μηνο θα έχουμε κάθε μήνα έσοδα 500 €, και τα εξής έξοδα: το πρώτο μήνα 200 €, τον 5ο μήνα 1500 €, τον 7ο μήνα 500 € και στο τέλος του έτους 2000 €. Να σχεδιαστεί η χρηματοροή.</a:t>
            </a:r>
          </a:p>
        </p:txBody>
      </p:sp>
      <p:sp>
        <p:nvSpPr>
          <p:cNvPr id="4" name="Θέση αριθμού διαφάνειας 3"/>
          <p:cNvSpPr>
            <a:spLocks noGrp="1"/>
          </p:cNvSpPr>
          <p:nvPr>
            <p:ph type="sldNum" sz="quarter" idx="12"/>
          </p:nvPr>
        </p:nvSpPr>
        <p:spPr/>
        <p:txBody>
          <a:bodyPr/>
          <a:lstStyle/>
          <a:p>
            <a:pPr>
              <a:defRPr/>
            </a:pPr>
            <a:fld id="{7E55E3B3-0445-4CFC-BED8-763D4409E61F}" type="slidenum">
              <a:rPr lang="el-GR" smtClean="0"/>
              <a:pPr>
                <a:defRPr/>
              </a:pPr>
              <a:t>18</a:t>
            </a:fld>
            <a:endParaRPr lang="el-GR" dirty="0"/>
          </a:p>
        </p:txBody>
      </p:sp>
      <p:graphicFrame>
        <p:nvGraphicFramePr>
          <p:cNvPr id="6" name="Αντικείμενο 5"/>
          <p:cNvGraphicFramePr>
            <a:graphicFrameLocks noChangeAspect="1"/>
          </p:cNvGraphicFramePr>
          <p:nvPr>
            <p:extLst>
              <p:ext uri="{D42A27DB-BD31-4B8C-83A1-F6EECF244321}">
                <p14:modId xmlns:p14="http://schemas.microsoft.com/office/powerpoint/2010/main" val="2982726465"/>
              </p:ext>
            </p:extLst>
          </p:nvPr>
        </p:nvGraphicFramePr>
        <p:xfrm>
          <a:off x="2339752" y="3575565"/>
          <a:ext cx="3888432" cy="1869659"/>
        </p:xfrm>
        <a:graphic>
          <a:graphicData uri="http://schemas.openxmlformats.org/presentationml/2006/ole">
            <mc:AlternateContent xmlns:mc="http://schemas.openxmlformats.org/markup-compatibility/2006">
              <mc:Choice xmlns:v="urn:schemas-microsoft-com:vml" Requires="v">
                <p:oleObj r:id="rId2" imgW="4708440" imgH="2268720" progId="Visio.Drawing.6">
                  <p:embed/>
                </p:oleObj>
              </mc:Choice>
              <mc:Fallback>
                <p:oleObj r:id="rId2" imgW="4708440" imgH="2268720" progId="Visio.Drawing.6">
                  <p:embed/>
                  <p:pic>
                    <p:nvPicPr>
                      <p:cNvPr id="6" name="Αντικείμενο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39752" y="3575565"/>
                        <a:ext cx="3888432" cy="1869659"/>
                      </a:xfrm>
                      <a:prstGeom prst="rect">
                        <a:avLst/>
                      </a:prstGeom>
                      <a:noFill/>
                    </p:spPr>
                  </p:pic>
                </p:oleObj>
              </mc:Fallback>
            </mc:AlternateContent>
          </a:graphicData>
        </a:graphic>
      </p:graphicFrame>
    </p:spTree>
    <p:extLst>
      <p:ext uri="{BB962C8B-B14F-4D97-AF65-F5344CB8AC3E}">
        <p14:creationId xmlns:p14="http://schemas.microsoft.com/office/powerpoint/2010/main" val="38335675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Κατασκευαστικές επενδύσεις </a:t>
            </a:r>
            <a:r>
              <a:rPr lang="el-GR" sz="3200" b="0" dirty="0"/>
              <a:t>(1/3)</a:t>
            </a:r>
          </a:p>
        </p:txBody>
      </p:sp>
      <p:sp>
        <p:nvSpPr>
          <p:cNvPr id="3" name="Θέση περιεχομένου 2"/>
          <p:cNvSpPr>
            <a:spLocks noGrp="1"/>
          </p:cNvSpPr>
          <p:nvPr>
            <p:ph idx="1"/>
          </p:nvPr>
        </p:nvSpPr>
        <p:spPr/>
        <p:txBody>
          <a:bodyPr>
            <a:normAutofit fontScale="92500" lnSpcReduction="10000"/>
          </a:bodyPr>
          <a:lstStyle/>
          <a:p>
            <a:r>
              <a:rPr lang="el-GR" dirty="0"/>
              <a:t>Τα κατασκευαστικά έργα υποδομής και περιβάλλοντος αποτελούν μια ιδιαίτερη μορφή επένδυσης που διαφέρει σημαντικά από τα άλλα βιομηχανικά προϊόντα ή τις οικονομικές επενδύσεις.</a:t>
            </a:r>
          </a:p>
          <a:p>
            <a:r>
              <a:rPr lang="el-GR" dirty="0"/>
              <a:t>Αφ’ ενός, </a:t>
            </a:r>
            <a:r>
              <a:rPr lang="el-GR" b="1" dirty="0"/>
              <a:t>οι κατασκευαστικές εργασίες δεν αναστρέφονται. </a:t>
            </a:r>
            <a:r>
              <a:rPr lang="el-GR" dirty="0"/>
              <a:t>Ένα κοινό βιομηχανικό προϊόν, εάν είναι ελαττωματικό, μπορεί να διατεθεί με έκπτωση ή να ανακυκλωθεί. Μια κακή επένδυση μπορεί επίσης να ανακληθεί ελαχιστοποιώντας τυχόν ζημιά. Αντίθετα, ένα ελαττωματικό κατασκευαστικό έργο θα προκαλέσει ένα κόστος αποξήλωσης, νέων υλικών και επανάληψης εργασιών, που είναι συχνά πολλαπλάσιο του αρχικού και επομένως απαγορευτικό.</a:t>
            </a:r>
          </a:p>
          <a:p>
            <a:r>
              <a:rPr lang="el-GR" dirty="0"/>
              <a:t>Αφ’ ετέρου, κάθε </a:t>
            </a:r>
            <a:r>
              <a:rPr lang="el-GR" b="1" dirty="0"/>
              <a:t>κατασκευαστικό έργο είναι μοναδικό </a:t>
            </a:r>
            <a:r>
              <a:rPr lang="el-GR" dirty="0"/>
              <a:t>και σπάνια επαναλαμβάνεται αυτούσιο. Δεν υπάρχει δηλαδή η λογική της γραμμής παραγωγής και η προηγούμενη εμπειρία δύσκολα μεταφέρεται στο επόμενο έργο. </a:t>
            </a:r>
          </a:p>
          <a:p>
            <a:pPr marL="0" indent="0">
              <a:buNone/>
            </a:pPr>
            <a:endParaRPr lang="el-GR" dirty="0"/>
          </a:p>
        </p:txBody>
      </p:sp>
      <p:sp>
        <p:nvSpPr>
          <p:cNvPr id="4" name="Θέση αριθμού διαφάνειας 3"/>
          <p:cNvSpPr>
            <a:spLocks noGrp="1"/>
          </p:cNvSpPr>
          <p:nvPr>
            <p:ph type="sldNum" sz="quarter" idx="12"/>
          </p:nvPr>
        </p:nvSpPr>
        <p:spPr/>
        <p:txBody>
          <a:bodyPr/>
          <a:lstStyle/>
          <a:p>
            <a:pPr>
              <a:defRPr/>
            </a:pPr>
            <a:fld id="{7E55E3B3-0445-4CFC-BED8-763D4409E61F}" type="slidenum">
              <a:rPr lang="el-GR" smtClean="0"/>
              <a:pPr>
                <a:defRPr/>
              </a:pPr>
              <a:t>1</a:t>
            </a:fld>
            <a:endParaRPr lang="el-GR" dirty="0"/>
          </a:p>
        </p:txBody>
      </p:sp>
    </p:spTree>
    <p:extLst>
      <p:ext uri="{BB962C8B-B14F-4D97-AF65-F5344CB8AC3E}">
        <p14:creationId xmlns:p14="http://schemas.microsoft.com/office/powerpoint/2010/main" val="106492686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Οι χρηματοροές </a:t>
            </a:r>
            <a:r>
              <a:rPr lang="el-GR" sz="3200" b="0" dirty="0"/>
              <a:t>(3/4)</a:t>
            </a:r>
            <a:endParaRPr lang="el-GR" dirty="0"/>
          </a:p>
        </p:txBody>
      </p:sp>
      <p:sp>
        <p:nvSpPr>
          <p:cNvPr id="3" name="Θέση περιεχομένου 2"/>
          <p:cNvSpPr>
            <a:spLocks noGrp="1"/>
          </p:cNvSpPr>
          <p:nvPr>
            <p:ph idx="1"/>
          </p:nvPr>
        </p:nvSpPr>
        <p:spPr>
          <a:xfrm>
            <a:off x="457200" y="1196752"/>
            <a:ext cx="8229600" cy="1584176"/>
          </a:xfrm>
        </p:spPr>
        <p:txBody>
          <a:bodyPr/>
          <a:lstStyle/>
          <a:p>
            <a:r>
              <a:rPr lang="el-GR" dirty="0"/>
              <a:t>Παράδειγμα 2: Να σχεδιαστεί η χρηματοροή: Αρχικό έξοδο 600 €, για τους πρώτους πέντε μήνες έξοδα 50 €/μήνα, και, για τους επόμενους δεκαπέντε μήνες έσοδα 80 €/μήνα. </a:t>
            </a:r>
          </a:p>
        </p:txBody>
      </p:sp>
      <p:sp>
        <p:nvSpPr>
          <p:cNvPr id="4" name="Θέση αριθμού διαφάνειας 3"/>
          <p:cNvSpPr>
            <a:spLocks noGrp="1"/>
          </p:cNvSpPr>
          <p:nvPr>
            <p:ph type="sldNum" sz="quarter" idx="12"/>
          </p:nvPr>
        </p:nvSpPr>
        <p:spPr/>
        <p:txBody>
          <a:bodyPr/>
          <a:lstStyle/>
          <a:p>
            <a:pPr>
              <a:defRPr/>
            </a:pPr>
            <a:fld id="{7E55E3B3-0445-4CFC-BED8-763D4409E61F}" type="slidenum">
              <a:rPr lang="el-GR" smtClean="0"/>
              <a:pPr>
                <a:defRPr/>
              </a:pPr>
              <a:t>19</a:t>
            </a:fld>
            <a:endParaRPr lang="el-GR" dirty="0"/>
          </a:p>
        </p:txBody>
      </p:sp>
      <p:graphicFrame>
        <p:nvGraphicFramePr>
          <p:cNvPr id="6" name="Αντικείμενο 5"/>
          <p:cNvGraphicFramePr>
            <a:graphicFrameLocks noChangeAspect="1"/>
          </p:cNvGraphicFramePr>
          <p:nvPr>
            <p:extLst>
              <p:ext uri="{D42A27DB-BD31-4B8C-83A1-F6EECF244321}">
                <p14:modId xmlns:p14="http://schemas.microsoft.com/office/powerpoint/2010/main" val="3343445419"/>
              </p:ext>
            </p:extLst>
          </p:nvPr>
        </p:nvGraphicFramePr>
        <p:xfrm>
          <a:off x="2627784" y="3212976"/>
          <a:ext cx="4040113" cy="1777176"/>
        </p:xfrm>
        <a:graphic>
          <a:graphicData uri="http://schemas.openxmlformats.org/presentationml/2006/ole">
            <mc:AlternateContent xmlns:mc="http://schemas.openxmlformats.org/markup-compatibility/2006">
              <mc:Choice xmlns:v="urn:schemas-microsoft-com:vml" Requires="v">
                <p:oleObj r:id="rId2" imgW="4339440" imgH="1908720" progId="Visio.Drawing.6">
                  <p:embed/>
                </p:oleObj>
              </mc:Choice>
              <mc:Fallback>
                <p:oleObj r:id="rId2" imgW="4339440" imgH="1908720" progId="Visio.Drawing.6">
                  <p:embed/>
                  <p:pic>
                    <p:nvPicPr>
                      <p:cNvPr id="6" name="Αντικείμενο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27784" y="3212976"/>
                        <a:ext cx="4040113" cy="1777176"/>
                      </a:xfrm>
                      <a:prstGeom prst="rect">
                        <a:avLst/>
                      </a:prstGeom>
                      <a:noFill/>
                    </p:spPr>
                  </p:pic>
                </p:oleObj>
              </mc:Fallback>
            </mc:AlternateContent>
          </a:graphicData>
        </a:graphic>
      </p:graphicFrame>
    </p:spTree>
    <p:extLst>
      <p:ext uri="{BB962C8B-B14F-4D97-AF65-F5344CB8AC3E}">
        <p14:creationId xmlns:p14="http://schemas.microsoft.com/office/powerpoint/2010/main" val="219526961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Οι χρηματοροές </a:t>
            </a:r>
            <a:r>
              <a:rPr lang="el-GR" sz="3200" b="0" dirty="0"/>
              <a:t>(4/4)</a:t>
            </a:r>
            <a:endParaRPr lang="el-GR" dirty="0"/>
          </a:p>
        </p:txBody>
      </p:sp>
      <p:sp>
        <p:nvSpPr>
          <p:cNvPr id="3" name="Θέση περιεχομένου 2"/>
          <p:cNvSpPr>
            <a:spLocks noGrp="1"/>
          </p:cNvSpPr>
          <p:nvPr>
            <p:ph idx="1"/>
          </p:nvPr>
        </p:nvSpPr>
        <p:spPr>
          <a:xfrm>
            <a:off x="457200" y="1196752"/>
            <a:ext cx="8229600" cy="1512168"/>
          </a:xfrm>
        </p:spPr>
        <p:txBody>
          <a:bodyPr/>
          <a:lstStyle/>
          <a:p>
            <a:r>
              <a:rPr lang="el-GR" dirty="0"/>
              <a:t>Παράδειγμα 3: Να σχεδιαστεί η χρηματοροή: Αρχικό έσοδο 500 €, τον 1ο και 4ο μήνα έξοδα 50 €, τον 2ο και 5ο μήνα έσοδα 100 €, και τον 3ο και 6ο έως 10ο μήνα έξοδα 80 €. </a:t>
            </a:r>
          </a:p>
          <a:p>
            <a:endParaRPr lang="el-GR" dirty="0"/>
          </a:p>
        </p:txBody>
      </p:sp>
      <p:sp>
        <p:nvSpPr>
          <p:cNvPr id="4" name="Θέση αριθμού διαφάνειας 3"/>
          <p:cNvSpPr>
            <a:spLocks noGrp="1"/>
          </p:cNvSpPr>
          <p:nvPr>
            <p:ph type="sldNum" sz="quarter" idx="12"/>
          </p:nvPr>
        </p:nvSpPr>
        <p:spPr/>
        <p:txBody>
          <a:bodyPr/>
          <a:lstStyle/>
          <a:p>
            <a:pPr>
              <a:defRPr/>
            </a:pPr>
            <a:fld id="{7E55E3B3-0445-4CFC-BED8-763D4409E61F}" type="slidenum">
              <a:rPr lang="el-GR" smtClean="0"/>
              <a:pPr>
                <a:defRPr/>
              </a:pPr>
              <a:t>20</a:t>
            </a:fld>
            <a:endParaRPr lang="el-GR" dirty="0"/>
          </a:p>
        </p:txBody>
      </p:sp>
      <p:graphicFrame>
        <p:nvGraphicFramePr>
          <p:cNvPr id="6" name="Αντικείμενο 5"/>
          <p:cNvGraphicFramePr>
            <a:graphicFrameLocks noChangeAspect="1"/>
          </p:cNvGraphicFramePr>
          <p:nvPr>
            <p:extLst>
              <p:ext uri="{D42A27DB-BD31-4B8C-83A1-F6EECF244321}">
                <p14:modId xmlns:p14="http://schemas.microsoft.com/office/powerpoint/2010/main" val="1413264545"/>
              </p:ext>
            </p:extLst>
          </p:nvPr>
        </p:nvGraphicFramePr>
        <p:xfrm>
          <a:off x="2195736" y="2909654"/>
          <a:ext cx="4672777" cy="2239615"/>
        </p:xfrm>
        <a:graphic>
          <a:graphicData uri="http://schemas.openxmlformats.org/presentationml/2006/ole">
            <mc:AlternateContent xmlns:mc="http://schemas.openxmlformats.org/markup-compatibility/2006">
              <mc:Choice xmlns:v="urn:schemas-microsoft-com:vml" Requires="v">
                <p:oleObj r:id="rId2" imgW="3988440" imgH="1908720" progId="Visio.Drawing.6">
                  <p:embed/>
                </p:oleObj>
              </mc:Choice>
              <mc:Fallback>
                <p:oleObj r:id="rId2" imgW="3988440" imgH="1908720" progId="Visio.Drawing.6">
                  <p:embed/>
                  <p:pic>
                    <p:nvPicPr>
                      <p:cNvPr id="6" name="Αντικείμενο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95736" y="2909654"/>
                        <a:ext cx="4672777" cy="2239615"/>
                      </a:xfrm>
                      <a:prstGeom prst="rect">
                        <a:avLst/>
                      </a:prstGeom>
                      <a:noFill/>
                    </p:spPr>
                  </p:pic>
                </p:oleObj>
              </mc:Fallback>
            </mc:AlternateContent>
          </a:graphicData>
        </a:graphic>
      </p:graphicFrame>
    </p:spTree>
    <p:extLst>
      <p:ext uri="{BB962C8B-B14F-4D97-AF65-F5344CB8AC3E}">
        <p14:creationId xmlns:p14="http://schemas.microsoft.com/office/powerpoint/2010/main" val="4445930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Ανατοκισμός (</a:t>
            </a:r>
            <a:r>
              <a:rPr lang="en-US" dirty="0"/>
              <a:t>Compounding)</a:t>
            </a:r>
            <a:r>
              <a:rPr lang="el-GR" dirty="0"/>
              <a:t> </a:t>
            </a:r>
            <a:r>
              <a:rPr lang="en-US" sz="3200" b="0" dirty="0"/>
              <a:t>(1/</a:t>
            </a:r>
            <a:r>
              <a:rPr lang="el-GR" sz="3200" b="0" dirty="0"/>
              <a:t>4</a:t>
            </a:r>
            <a:r>
              <a:rPr lang="en-US" sz="3200" b="0" dirty="0"/>
              <a:t>)</a:t>
            </a:r>
            <a:endParaRPr lang="el-GR" sz="3200" b="0" dirty="0"/>
          </a:p>
        </p:txBody>
      </p:sp>
      <p:sp>
        <p:nvSpPr>
          <p:cNvPr id="3" name="Θέση περιεχομένου 2"/>
          <p:cNvSpPr>
            <a:spLocks noGrp="1"/>
          </p:cNvSpPr>
          <p:nvPr>
            <p:ph idx="1"/>
          </p:nvPr>
        </p:nvSpPr>
        <p:spPr/>
        <p:txBody>
          <a:bodyPr/>
          <a:lstStyle/>
          <a:p>
            <a:r>
              <a:rPr lang="el-GR" dirty="0"/>
              <a:t>Εφόσον θέλουμε το κεφάλαιό μας να μη χάνει την αξία του θα πρέπει κάθε χρόνο να το αυξάνουμε προσθέτοντας του τον τόκο. Η διαδικασία κατά την οποία οι τόκοι ενσωματώνονται στο κεφάλαιο λέγεται ανατοκισμός. </a:t>
            </a:r>
          </a:p>
          <a:p>
            <a:r>
              <a:rPr lang="el-GR" dirty="0"/>
              <a:t>Με τον ανατοκισμό απαντάμε στην ερώτηση: «Πιο ποσό (Μ) θα πάρω μετά από (Ν) χρόνια στο μέλλον, αν επενδύσω σήμερα ένα ποσό (Π), με επιτόκιο (Ι%)»; </a:t>
            </a:r>
          </a:p>
          <a:p>
            <a:pPr marL="0" indent="0">
              <a:buNone/>
            </a:pPr>
            <a:endParaRPr lang="el-GR" dirty="0"/>
          </a:p>
          <a:p>
            <a:endParaRPr lang="el-GR" dirty="0"/>
          </a:p>
          <a:p>
            <a:endParaRPr lang="el-GR" dirty="0"/>
          </a:p>
        </p:txBody>
      </p:sp>
      <p:sp>
        <p:nvSpPr>
          <p:cNvPr id="4" name="Θέση αριθμού διαφάνειας 3"/>
          <p:cNvSpPr>
            <a:spLocks noGrp="1"/>
          </p:cNvSpPr>
          <p:nvPr>
            <p:ph type="sldNum" sz="quarter" idx="12"/>
          </p:nvPr>
        </p:nvSpPr>
        <p:spPr/>
        <p:txBody>
          <a:bodyPr/>
          <a:lstStyle/>
          <a:p>
            <a:pPr>
              <a:defRPr/>
            </a:pPr>
            <a:fld id="{7E55E3B3-0445-4CFC-BED8-763D4409E61F}" type="slidenum">
              <a:rPr lang="el-GR" smtClean="0"/>
              <a:pPr>
                <a:defRPr/>
              </a:pPr>
              <a:t>21</a:t>
            </a:fld>
            <a:endParaRPr lang="el-GR" dirty="0"/>
          </a:p>
        </p:txBody>
      </p:sp>
    </p:spTree>
    <p:extLst>
      <p:ext uri="{BB962C8B-B14F-4D97-AF65-F5344CB8AC3E}">
        <p14:creationId xmlns:p14="http://schemas.microsoft.com/office/powerpoint/2010/main" val="300492725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Ανατοκισμός (</a:t>
            </a:r>
            <a:r>
              <a:rPr lang="en-US" dirty="0"/>
              <a:t>Compounding)</a:t>
            </a:r>
            <a:r>
              <a:rPr lang="el-GR" dirty="0"/>
              <a:t> </a:t>
            </a:r>
            <a:r>
              <a:rPr lang="en-US" sz="3200" b="0" dirty="0"/>
              <a:t>(</a:t>
            </a:r>
            <a:r>
              <a:rPr lang="el-GR" sz="3200" b="0" dirty="0"/>
              <a:t>2</a:t>
            </a:r>
            <a:r>
              <a:rPr lang="en-US" sz="3200" b="0" dirty="0"/>
              <a:t>/</a:t>
            </a:r>
            <a:r>
              <a:rPr lang="el-GR" sz="3200" b="0" dirty="0"/>
              <a:t>4</a:t>
            </a:r>
            <a:r>
              <a:rPr lang="en-US" sz="3200" b="0" dirty="0"/>
              <a:t>)</a:t>
            </a:r>
            <a:endParaRPr lang="el-GR" dirty="0"/>
          </a:p>
        </p:txBody>
      </p:sp>
      <p:sp>
        <p:nvSpPr>
          <p:cNvPr id="3" name="Θέση περιεχομένου 2"/>
          <p:cNvSpPr>
            <a:spLocks noGrp="1"/>
          </p:cNvSpPr>
          <p:nvPr>
            <p:ph idx="1"/>
          </p:nvPr>
        </p:nvSpPr>
        <p:spPr/>
        <p:txBody>
          <a:bodyPr>
            <a:normAutofit fontScale="92500" lnSpcReduction="10000"/>
          </a:bodyPr>
          <a:lstStyle/>
          <a:p>
            <a:pPr marL="0" indent="0">
              <a:buNone/>
            </a:pPr>
            <a:r>
              <a:rPr lang="el-GR" dirty="0"/>
              <a:t>Λύση:</a:t>
            </a:r>
          </a:p>
          <a:p>
            <a:pPr marL="0" indent="0">
              <a:buNone/>
            </a:pPr>
            <a:r>
              <a:rPr lang="el-GR" dirty="0"/>
              <a:t>Η Μελλοντική αξία (Μ) θα είναι συνάρτηση της Παρούσας αξίας (Π), των ετών (Ν) και του επιτοκίου (Ι% ή του  i = Ι/100), και κάθε χρόνο θα ισούται με το προηγούμενο κεφάλαιο συν τον τόκο, δηλαδή:</a:t>
            </a:r>
          </a:p>
          <a:p>
            <a:pPr marL="0" indent="0">
              <a:buNone/>
            </a:pPr>
            <a:r>
              <a:rPr lang="el-GR" dirty="0"/>
              <a:t>Για το 1</a:t>
            </a:r>
            <a:r>
              <a:rPr lang="el-GR" baseline="30000" dirty="0"/>
              <a:t>ο</a:t>
            </a:r>
            <a:r>
              <a:rPr lang="el-GR" dirty="0"/>
              <a:t> έτος:  </a:t>
            </a:r>
            <a:r>
              <a:rPr lang="el-GR" i="1" dirty="0"/>
              <a:t>Μ</a:t>
            </a:r>
            <a:r>
              <a:rPr lang="el-GR" baseline="-25000" dirty="0"/>
              <a:t>1</a:t>
            </a:r>
            <a:r>
              <a:rPr lang="el-GR" dirty="0"/>
              <a:t> = </a:t>
            </a:r>
            <a:r>
              <a:rPr lang="el-GR" i="1" dirty="0"/>
              <a:t>Π</a:t>
            </a:r>
            <a:r>
              <a:rPr lang="el-GR" dirty="0"/>
              <a:t> + </a:t>
            </a:r>
            <a:r>
              <a:rPr lang="el-GR" i="1" dirty="0"/>
              <a:t>Π</a:t>
            </a:r>
            <a:r>
              <a:rPr lang="el-GR" dirty="0"/>
              <a:t> · </a:t>
            </a:r>
            <a:r>
              <a:rPr lang="el-GR" i="1" dirty="0"/>
              <a:t>i</a:t>
            </a:r>
            <a:r>
              <a:rPr lang="el-GR" dirty="0"/>
              <a:t> = </a:t>
            </a:r>
            <a:r>
              <a:rPr lang="el-GR" i="1" dirty="0"/>
              <a:t>Π</a:t>
            </a:r>
            <a:r>
              <a:rPr lang="el-GR" dirty="0"/>
              <a:t> · (1 + </a:t>
            </a:r>
            <a:r>
              <a:rPr lang="el-GR" i="1" dirty="0"/>
              <a:t>i</a:t>
            </a:r>
            <a:r>
              <a:rPr lang="el-GR" dirty="0"/>
              <a:t>)</a:t>
            </a:r>
          </a:p>
          <a:p>
            <a:pPr marL="0" indent="0">
              <a:buNone/>
            </a:pPr>
            <a:r>
              <a:rPr lang="el-GR" dirty="0"/>
              <a:t>Για το 2</a:t>
            </a:r>
            <a:r>
              <a:rPr lang="el-GR" baseline="30000" dirty="0"/>
              <a:t>ο</a:t>
            </a:r>
            <a:r>
              <a:rPr lang="el-GR" dirty="0"/>
              <a:t> έτος:  </a:t>
            </a:r>
            <a:r>
              <a:rPr lang="el-GR" i="1" dirty="0"/>
              <a:t>Μ</a:t>
            </a:r>
            <a:r>
              <a:rPr lang="el-GR" baseline="-25000" dirty="0"/>
              <a:t>2</a:t>
            </a:r>
            <a:r>
              <a:rPr lang="el-GR" dirty="0"/>
              <a:t> = </a:t>
            </a:r>
            <a:r>
              <a:rPr lang="el-GR" i="1" dirty="0"/>
              <a:t>Μ</a:t>
            </a:r>
            <a:r>
              <a:rPr lang="el-GR" baseline="-25000" dirty="0"/>
              <a:t>1</a:t>
            </a:r>
            <a:r>
              <a:rPr lang="el-GR" dirty="0"/>
              <a:t> · (1 + </a:t>
            </a:r>
            <a:r>
              <a:rPr lang="el-GR" i="1" dirty="0"/>
              <a:t>i</a:t>
            </a:r>
            <a:r>
              <a:rPr lang="el-GR" dirty="0"/>
              <a:t>) = </a:t>
            </a:r>
            <a:r>
              <a:rPr lang="el-GR" i="1" dirty="0"/>
              <a:t>Π</a:t>
            </a:r>
            <a:r>
              <a:rPr lang="el-GR" dirty="0"/>
              <a:t> · (1 + </a:t>
            </a:r>
            <a:r>
              <a:rPr lang="el-GR" i="1" dirty="0"/>
              <a:t>i</a:t>
            </a:r>
            <a:r>
              <a:rPr lang="el-GR" dirty="0"/>
              <a:t>) · (1 + </a:t>
            </a:r>
            <a:r>
              <a:rPr lang="el-GR" i="1" dirty="0"/>
              <a:t>i</a:t>
            </a:r>
            <a:r>
              <a:rPr lang="el-GR" dirty="0"/>
              <a:t>) = </a:t>
            </a:r>
            <a:r>
              <a:rPr lang="el-GR" i="1" dirty="0"/>
              <a:t>Π</a:t>
            </a:r>
            <a:r>
              <a:rPr lang="el-GR" dirty="0"/>
              <a:t> · (1 + </a:t>
            </a:r>
            <a:r>
              <a:rPr lang="el-GR" i="1" dirty="0"/>
              <a:t>i</a:t>
            </a:r>
            <a:r>
              <a:rPr lang="el-GR" dirty="0"/>
              <a:t>)</a:t>
            </a:r>
            <a:r>
              <a:rPr lang="el-GR" baseline="30000" dirty="0"/>
              <a:t>2</a:t>
            </a:r>
            <a:endParaRPr lang="el-GR" dirty="0"/>
          </a:p>
          <a:p>
            <a:pPr marL="0" indent="0">
              <a:buNone/>
            </a:pPr>
            <a:r>
              <a:rPr lang="el-GR" dirty="0"/>
              <a:t>Για το 3</a:t>
            </a:r>
            <a:r>
              <a:rPr lang="el-GR" baseline="30000" dirty="0"/>
              <a:t>ο</a:t>
            </a:r>
            <a:r>
              <a:rPr lang="el-GR" dirty="0"/>
              <a:t> έτος:  </a:t>
            </a:r>
            <a:r>
              <a:rPr lang="el-GR" i="1" dirty="0"/>
              <a:t>Μ</a:t>
            </a:r>
            <a:r>
              <a:rPr lang="el-GR" baseline="-25000" dirty="0"/>
              <a:t>3</a:t>
            </a:r>
            <a:r>
              <a:rPr lang="el-GR" dirty="0"/>
              <a:t> = </a:t>
            </a:r>
            <a:r>
              <a:rPr lang="el-GR" i="1" dirty="0"/>
              <a:t>Μ</a:t>
            </a:r>
            <a:r>
              <a:rPr lang="el-GR" baseline="-25000" dirty="0"/>
              <a:t>2</a:t>
            </a:r>
            <a:r>
              <a:rPr lang="el-GR" dirty="0"/>
              <a:t> · (1 + </a:t>
            </a:r>
            <a:r>
              <a:rPr lang="el-GR" i="1" dirty="0"/>
              <a:t>i</a:t>
            </a:r>
            <a:r>
              <a:rPr lang="el-GR" dirty="0"/>
              <a:t>) = </a:t>
            </a:r>
            <a:r>
              <a:rPr lang="el-GR" i="1" dirty="0"/>
              <a:t>Π</a:t>
            </a:r>
            <a:r>
              <a:rPr lang="el-GR" dirty="0"/>
              <a:t> · (1 + </a:t>
            </a:r>
            <a:r>
              <a:rPr lang="el-GR" i="1" dirty="0"/>
              <a:t>i</a:t>
            </a:r>
            <a:r>
              <a:rPr lang="el-GR" dirty="0"/>
              <a:t>)</a:t>
            </a:r>
            <a:r>
              <a:rPr lang="el-GR" baseline="30000" dirty="0"/>
              <a:t>2</a:t>
            </a:r>
            <a:r>
              <a:rPr lang="el-GR" dirty="0"/>
              <a:t> · (1 + </a:t>
            </a:r>
            <a:r>
              <a:rPr lang="el-GR" i="1" dirty="0"/>
              <a:t>i</a:t>
            </a:r>
            <a:r>
              <a:rPr lang="el-GR" dirty="0"/>
              <a:t>) = </a:t>
            </a:r>
            <a:r>
              <a:rPr lang="el-GR" i="1" dirty="0"/>
              <a:t>Π</a:t>
            </a:r>
            <a:r>
              <a:rPr lang="el-GR" dirty="0"/>
              <a:t> · (1 + </a:t>
            </a:r>
            <a:r>
              <a:rPr lang="el-GR" i="1" dirty="0"/>
              <a:t>i</a:t>
            </a:r>
            <a:r>
              <a:rPr lang="el-GR" dirty="0"/>
              <a:t>)</a:t>
            </a:r>
            <a:r>
              <a:rPr lang="el-GR" baseline="30000" dirty="0"/>
              <a:t>3</a:t>
            </a:r>
            <a:endParaRPr lang="el-GR" dirty="0"/>
          </a:p>
          <a:p>
            <a:pPr marL="0" indent="0">
              <a:buNone/>
            </a:pPr>
            <a:r>
              <a:rPr lang="el-GR" dirty="0"/>
              <a:t>… κλπ. …</a:t>
            </a:r>
          </a:p>
          <a:p>
            <a:pPr marL="0" indent="0">
              <a:buNone/>
            </a:pPr>
            <a:r>
              <a:rPr lang="el-GR" dirty="0"/>
              <a:t>Για το Ν</a:t>
            </a:r>
            <a:r>
              <a:rPr lang="el-GR" baseline="30000" dirty="0"/>
              <a:t>-οστό</a:t>
            </a:r>
            <a:r>
              <a:rPr lang="el-GR" dirty="0"/>
              <a:t> έτος:  </a:t>
            </a:r>
            <a:r>
              <a:rPr lang="el-GR" i="1" dirty="0"/>
              <a:t>Μ</a:t>
            </a:r>
            <a:r>
              <a:rPr lang="el-GR" dirty="0"/>
              <a:t> = </a:t>
            </a:r>
            <a:r>
              <a:rPr lang="el-GR" i="1" dirty="0"/>
              <a:t>Π</a:t>
            </a:r>
            <a:r>
              <a:rPr lang="el-GR" dirty="0"/>
              <a:t> · (1 + </a:t>
            </a:r>
            <a:r>
              <a:rPr lang="el-GR" i="1" dirty="0"/>
              <a:t>i</a:t>
            </a:r>
            <a:r>
              <a:rPr lang="el-GR" dirty="0"/>
              <a:t>)</a:t>
            </a:r>
            <a:r>
              <a:rPr lang="el-GR" i="1" baseline="30000" dirty="0"/>
              <a:t>Ν</a:t>
            </a:r>
            <a:endParaRPr lang="el-GR" dirty="0"/>
          </a:p>
          <a:p>
            <a:pPr marL="0" indent="0">
              <a:buNone/>
            </a:pPr>
            <a:r>
              <a:rPr lang="el-GR" dirty="0"/>
              <a:t>Ο συντελεστής:  (1 + i)Ν  που μας δίνει τη Μελλοντική αξία (Μ) από τη Παρούσα αξία (Π) λέγεται συντελεστής ανατοκισμού και συμβολίζεται: (Μ/Π, i, Ν). </a:t>
            </a:r>
          </a:p>
          <a:p>
            <a:endParaRPr lang="el-GR" dirty="0"/>
          </a:p>
        </p:txBody>
      </p:sp>
      <p:sp>
        <p:nvSpPr>
          <p:cNvPr id="4" name="Θέση αριθμού διαφάνειας 3"/>
          <p:cNvSpPr>
            <a:spLocks noGrp="1"/>
          </p:cNvSpPr>
          <p:nvPr>
            <p:ph type="sldNum" sz="quarter" idx="12"/>
          </p:nvPr>
        </p:nvSpPr>
        <p:spPr/>
        <p:txBody>
          <a:bodyPr/>
          <a:lstStyle/>
          <a:p>
            <a:pPr>
              <a:defRPr/>
            </a:pPr>
            <a:fld id="{7E55E3B3-0445-4CFC-BED8-763D4409E61F}" type="slidenum">
              <a:rPr lang="el-GR" smtClean="0"/>
              <a:pPr>
                <a:defRPr/>
              </a:pPr>
              <a:t>22</a:t>
            </a:fld>
            <a:endParaRPr lang="el-GR" dirty="0"/>
          </a:p>
        </p:txBody>
      </p:sp>
    </p:spTree>
    <p:extLst>
      <p:ext uri="{BB962C8B-B14F-4D97-AF65-F5344CB8AC3E}">
        <p14:creationId xmlns:p14="http://schemas.microsoft.com/office/powerpoint/2010/main" val="44323735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Ανατοκισμός (</a:t>
            </a:r>
            <a:r>
              <a:rPr lang="en-US" dirty="0"/>
              <a:t>Compounding)</a:t>
            </a:r>
            <a:r>
              <a:rPr lang="el-GR" dirty="0"/>
              <a:t> </a:t>
            </a:r>
            <a:r>
              <a:rPr lang="en-US" sz="3200" b="0" dirty="0"/>
              <a:t>(</a:t>
            </a:r>
            <a:r>
              <a:rPr lang="el-GR" sz="3200" b="0" dirty="0"/>
              <a:t>3</a:t>
            </a:r>
            <a:r>
              <a:rPr lang="en-US" sz="3200" b="0" dirty="0"/>
              <a:t>/</a:t>
            </a:r>
            <a:r>
              <a:rPr lang="el-GR" sz="3200" b="0" dirty="0"/>
              <a:t>4</a:t>
            </a:r>
            <a:r>
              <a:rPr lang="en-US" sz="3200" b="0" dirty="0"/>
              <a:t>)</a:t>
            </a:r>
            <a:endParaRPr lang="el-GR" dirty="0"/>
          </a:p>
        </p:txBody>
      </p:sp>
      <p:sp>
        <p:nvSpPr>
          <p:cNvPr id="3" name="Θέση περιεχομένου 2"/>
          <p:cNvSpPr>
            <a:spLocks noGrp="1"/>
          </p:cNvSpPr>
          <p:nvPr>
            <p:ph idx="1"/>
          </p:nvPr>
        </p:nvSpPr>
        <p:spPr/>
        <p:txBody>
          <a:bodyPr/>
          <a:lstStyle/>
          <a:p>
            <a:r>
              <a:rPr lang="el-GR" i="1" dirty="0"/>
              <a:t>Παράδειγμα 1</a:t>
            </a:r>
            <a:r>
              <a:rPr lang="el-GR" dirty="0"/>
              <a:t>: Ποια είναι η μελλοντική αξία των 1000 €, μετά από 5 έτη με 10% επιτόκιο;</a:t>
            </a:r>
          </a:p>
          <a:p>
            <a:pPr marL="0" indent="0">
              <a:buNone/>
            </a:pPr>
            <a:r>
              <a:rPr lang="el-GR" i="1" dirty="0"/>
              <a:t>Μ</a:t>
            </a:r>
            <a:r>
              <a:rPr lang="el-GR" dirty="0"/>
              <a:t> = 1000· (Μ/Π, 0.1, 5) = 1000· (1+0.1)</a:t>
            </a:r>
            <a:r>
              <a:rPr lang="el-GR" baseline="30000" dirty="0"/>
              <a:t>5</a:t>
            </a:r>
            <a:r>
              <a:rPr lang="el-GR" dirty="0"/>
              <a:t> = 1000· 1.6105 = 1610.50 €</a:t>
            </a:r>
          </a:p>
          <a:p>
            <a:r>
              <a:rPr lang="el-GR" i="1" dirty="0"/>
              <a:t>Παράδειγμα 2</a:t>
            </a:r>
            <a:r>
              <a:rPr lang="el-GR" dirty="0"/>
              <a:t>: Ποια είναι η μελλοντική αξία των 10000 €, μετά από 25 έτη με 5% επιτόκιο;</a:t>
            </a:r>
          </a:p>
          <a:p>
            <a:pPr marL="0" indent="0">
              <a:buNone/>
            </a:pPr>
            <a:r>
              <a:rPr lang="el-GR" i="1" dirty="0"/>
              <a:t>Μ</a:t>
            </a:r>
            <a:r>
              <a:rPr lang="el-GR" dirty="0"/>
              <a:t> = 10000 · (Μ/Π, 0.05, 25) = 10000 · (1+0.05)</a:t>
            </a:r>
            <a:r>
              <a:rPr lang="el-GR" baseline="30000" dirty="0"/>
              <a:t>25</a:t>
            </a:r>
            <a:r>
              <a:rPr lang="el-GR" dirty="0"/>
              <a:t> = 10000 · 3.3864 = 33864.00 €</a:t>
            </a:r>
          </a:p>
          <a:p>
            <a:endParaRPr lang="el-GR" dirty="0"/>
          </a:p>
        </p:txBody>
      </p:sp>
      <p:sp>
        <p:nvSpPr>
          <p:cNvPr id="4" name="Θέση αριθμού διαφάνειας 3"/>
          <p:cNvSpPr>
            <a:spLocks noGrp="1"/>
          </p:cNvSpPr>
          <p:nvPr>
            <p:ph type="sldNum" sz="quarter" idx="12"/>
          </p:nvPr>
        </p:nvSpPr>
        <p:spPr/>
        <p:txBody>
          <a:bodyPr/>
          <a:lstStyle/>
          <a:p>
            <a:pPr>
              <a:defRPr/>
            </a:pPr>
            <a:fld id="{7E55E3B3-0445-4CFC-BED8-763D4409E61F}" type="slidenum">
              <a:rPr lang="el-GR" smtClean="0"/>
              <a:pPr>
                <a:defRPr/>
              </a:pPr>
              <a:t>23</a:t>
            </a:fld>
            <a:endParaRPr lang="el-GR" dirty="0"/>
          </a:p>
        </p:txBody>
      </p:sp>
    </p:spTree>
    <p:extLst>
      <p:ext uri="{BB962C8B-B14F-4D97-AF65-F5344CB8AC3E}">
        <p14:creationId xmlns:p14="http://schemas.microsoft.com/office/powerpoint/2010/main" val="224244552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Ανατοκισμός (</a:t>
            </a:r>
            <a:r>
              <a:rPr lang="en-US" dirty="0"/>
              <a:t>Compounding)</a:t>
            </a:r>
            <a:r>
              <a:rPr lang="el-GR" dirty="0"/>
              <a:t> </a:t>
            </a:r>
            <a:r>
              <a:rPr lang="en-US" sz="3200" b="0" dirty="0"/>
              <a:t>(</a:t>
            </a:r>
            <a:r>
              <a:rPr lang="el-GR" sz="3200" b="0" dirty="0"/>
              <a:t>4</a:t>
            </a:r>
            <a:r>
              <a:rPr lang="en-US" sz="3200" b="0" dirty="0"/>
              <a:t>/</a:t>
            </a:r>
            <a:r>
              <a:rPr lang="el-GR" sz="3200" b="0" dirty="0"/>
              <a:t>4</a:t>
            </a:r>
            <a:r>
              <a:rPr lang="en-US" sz="3200" b="0" dirty="0"/>
              <a:t>)</a:t>
            </a:r>
            <a:endParaRPr lang="el-GR" dirty="0"/>
          </a:p>
        </p:txBody>
      </p:sp>
      <p:sp>
        <p:nvSpPr>
          <p:cNvPr id="3" name="Θέση περιεχομένου 2"/>
          <p:cNvSpPr>
            <a:spLocks noGrp="1"/>
          </p:cNvSpPr>
          <p:nvPr>
            <p:ph idx="1"/>
          </p:nvPr>
        </p:nvSpPr>
        <p:spPr>
          <a:xfrm>
            <a:off x="457200" y="1196752"/>
            <a:ext cx="8229600" cy="2664296"/>
          </a:xfrm>
        </p:spPr>
        <p:txBody>
          <a:bodyPr/>
          <a:lstStyle/>
          <a:p>
            <a:r>
              <a:rPr lang="el-GR" i="1" dirty="0"/>
              <a:t>Παράδειγμα 3</a:t>
            </a:r>
            <a:r>
              <a:rPr lang="el-GR" dirty="0"/>
              <a:t>: Πόσα χρήματα θα πάρω από κεφάλαιο 100 € μετά 3 έτη αν το επιτόκιο είναι 6%; </a:t>
            </a:r>
          </a:p>
          <a:p>
            <a:pPr marL="0" indent="0">
              <a:buNone/>
            </a:pPr>
            <a:r>
              <a:rPr lang="el-GR" i="1" dirty="0"/>
              <a:t>Μ</a:t>
            </a:r>
            <a:r>
              <a:rPr lang="el-GR" dirty="0"/>
              <a:t> = 100 · (Μ/Π, 0.06, 3) = 100 · (1+0.06)</a:t>
            </a:r>
            <a:r>
              <a:rPr lang="el-GR" baseline="30000" dirty="0"/>
              <a:t>3</a:t>
            </a:r>
            <a:r>
              <a:rPr lang="el-GR" dirty="0"/>
              <a:t> = 100 · 1.1910 = 119.10 €</a:t>
            </a:r>
          </a:p>
          <a:p>
            <a:pPr marL="0" indent="0">
              <a:buNone/>
            </a:pPr>
            <a:r>
              <a:rPr lang="el-GR" dirty="0"/>
              <a:t>Η Χρηματοροές του Ανατοκισμού του παραπάνω ποσού από τη σκοπιά του πελάτη, και της τράπεζας αντίστοιχα, θα είναι:</a:t>
            </a:r>
          </a:p>
          <a:p>
            <a:endParaRPr lang="el-GR" dirty="0"/>
          </a:p>
        </p:txBody>
      </p:sp>
      <p:sp>
        <p:nvSpPr>
          <p:cNvPr id="4" name="Θέση αριθμού διαφάνειας 3"/>
          <p:cNvSpPr>
            <a:spLocks noGrp="1"/>
          </p:cNvSpPr>
          <p:nvPr>
            <p:ph type="sldNum" sz="quarter" idx="12"/>
          </p:nvPr>
        </p:nvSpPr>
        <p:spPr/>
        <p:txBody>
          <a:bodyPr/>
          <a:lstStyle/>
          <a:p>
            <a:pPr>
              <a:defRPr/>
            </a:pPr>
            <a:fld id="{7E55E3B3-0445-4CFC-BED8-763D4409E61F}" type="slidenum">
              <a:rPr lang="el-GR" smtClean="0"/>
              <a:pPr>
                <a:defRPr/>
              </a:pPr>
              <a:t>24</a:t>
            </a:fld>
            <a:endParaRPr lang="el-GR" dirty="0"/>
          </a:p>
        </p:txBody>
      </p:sp>
      <p:graphicFrame>
        <p:nvGraphicFramePr>
          <p:cNvPr id="6" name="Αντικείμενο 5"/>
          <p:cNvGraphicFramePr>
            <a:graphicFrameLocks noChangeAspect="1"/>
          </p:cNvGraphicFramePr>
          <p:nvPr>
            <p:extLst>
              <p:ext uri="{D42A27DB-BD31-4B8C-83A1-F6EECF244321}">
                <p14:modId xmlns:p14="http://schemas.microsoft.com/office/powerpoint/2010/main" val="3300788110"/>
              </p:ext>
            </p:extLst>
          </p:nvPr>
        </p:nvGraphicFramePr>
        <p:xfrm>
          <a:off x="2123728" y="4170486"/>
          <a:ext cx="5019675" cy="1876425"/>
        </p:xfrm>
        <a:graphic>
          <a:graphicData uri="http://schemas.openxmlformats.org/presentationml/2006/ole">
            <mc:AlternateContent xmlns:mc="http://schemas.openxmlformats.org/markup-compatibility/2006">
              <mc:Choice xmlns:v="urn:schemas-microsoft-com:vml" Requires="v">
                <p:oleObj r:id="rId2" imgW="5585040" imgH="2088720" progId="Visio.Drawing.6">
                  <p:embed/>
                </p:oleObj>
              </mc:Choice>
              <mc:Fallback>
                <p:oleObj r:id="rId2" imgW="5585040" imgH="2088720" progId="Visio.Drawing.6">
                  <p:embed/>
                  <p:pic>
                    <p:nvPicPr>
                      <p:cNvPr id="6" name="Αντικείμενο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23728" y="4170486"/>
                        <a:ext cx="5019675" cy="18764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106825583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Προεξόφληση (</a:t>
            </a:r>
            <a:r>
              <a:rPr lang="en-US" dirty="0"/>
              <a:t>Discounting) </a:t>
            </a:r>
            <a:r>
              <a:rPr lang="en-US" sz="3200" b="0" dirty="0"/>
              <a:t>(1/</a:t>
            </a:r>
            <a:r>
              <a:rPr lang="el-GR" sz="3200" b="0" dirty="0"/>
              <a:t>5</a:t>
            </a:r>
            <a:r>
              <a:rPr lang="en-US" sz="3200" b="0" dirty="0"/>
              <a:t>)</a:t>
            </a:r>
            <a:endParaRPr lang="el-GR" sz="3200" b="0" dirty="0"/>
          </a:p>
        </p:txBody>
      </p:sp>
      <p:sp>
        <p:nvSpPr>
          <p:cNvPr id="3" name="Θέση περιεχομένου 2"/>
          <p:cNvSpPr>
            <a:spLocks noGrp="1"/>
          </p:cNvSpPr>
          <p:nvPr>
            <p:ph idx="1"/>
          </p:nvPr>
        </p:nvSpPr>
        <p:spPr/>
        <p:txBody>
          <a:bodyPr>
            <a:normAutofit lnSpcReduction="10000"/>
          </a:bodyPr>
          <a:lstStyle/>
          <a:p>
            <a:r>
              <a:rPr lang="el-GR" dirty="0"/>
              <a:t>Η προεξόφληση είναι η διαδικασία του ανατοκισμού αλλά από την αντίθετη οπτική γωνία. </a:t>
            </a:r>
          </a:p>
          <a:p>
            <a:pPr marL="0" indent="0">
              <a:buNone/>
            </a:pPr>
            <a:r>
              <a:rPr lang="el-GR" dirty="0"/>
              <a:t>Με την προεξόφληση απαντάμε στην ερώτηση: «Ποιο σημερινό ποσό (Π) πρέπει να επενδύσω με επιτόκιο (Ι%) ώστε μετά από (Ν) χρόνια στο μέλλον να πάρω ένα ποσό (Μ)»; </a:t>
            </a:r>
          </a:p>
          <a:p>
            <a:r>
              <a:rPr lang="el-GR" dirty="0"/>
              <a:t>Λύση:</a:t>
            </a:r>
          </a:p>
          <a:p>
            <a:pPr marL="0" indent="0">
              <a:buNone/>
            </a:pPr>
            <a:r>
              <a:rPr lang="el-GR" dirty="0"/>
              <a:t>Λύνοντας τον τύπο του ανατοκισμού ως προς την </a:t>
            </a:r>
            <a:r>
              <a:rPr lang="el-GR" u="sng" dirty="0"/>
              <a:t>Παρούσα</a:t>
            </a:r>
            <a:r>
              <a:rPr lang="el-GR" dirty="0"/>
              <a:t> αξία (Π) έχουμε:   </a:t>
            </a:r>
          </a:p>
          <a:p>
            <a:pPr marL="0" indent="0">
              <a:buNone/>
            </a:pPr>
            <a:r>
              <a:rPr lang="el-GR" dirty="0"/>
              <a:t>Π = Μ / (1 + i)</a:t>
            </a:r>
            <a:r>
              <a:rPr lang="el-GR" baseline="30000" dirty="0"/>
              <a:t>Ν</a:t>
            </a:r>
            <a:r>
              <a:rPr lang="el-GR" dirty="0"/>
              <a:t> ,  ή,   Π = Μ · (1 + i)</a:t>
            </a:r>
            <a:r>
              <a:rPr lang="el-GR" baseline="30000" dirty="0"/>
              <a:t> -Ν</a:t>
            </a:r>
            <a:endParaRPr lang="el-GR" dirty="0"/>
          </a:p>
          <a:p>
            <a:pPr marL="0" indent="0">
              <a:buNone/>
            </a:pPr>
            <a:r>
              <a:rPr lang="el-GR" dirty="0"/>
              <a:t>Ο συντελεστής:   1/(1 + i)</a:t>
            </a:r>
            <a:r>
              <a:rPr lang="el-GR" baseline="30000" dirty="0"/>
              <a:t>Ν</a:t>
            </a:r>
            <a:r>
              <a:rPr lang="el-GR" dirty="0"/>
              <a:t>,  ή,   (1 + i)</a:t>
            </a:r>
            <a:r>
              <a:rPr lang="el-GR" baseline="30000" dirty="0"/>
              <a:t> –Ν</a:t>
            </a:r>
            <a:r>
              <a:rPr lang="el-GR" dirty="0"/>
              <a:t>  που μας δίνει τη Παρούσα αξία (</a:t>
            </a:r>
            <a:r>
              <a:rPr lang="el-GR" i="1" dirty="0"/>
              <a:t>Π</a:t>
            </a:r>
            <a:r>
              <a:rPr lang="el-GR" dirty="0"/>
              <a:t>) από τη Μελλοντική αξία (</a:t>
            </a:r>
            <a:r>
              <a:rPr lang="el-GR" i="1" dirty="0"/>
              <a:t>Μ</a:t>
            </a:r>
            <a:r>
              <a:rPr lang="el-GR" dirty="0"/>
              <a:t>) λέγεται </a:t>
            </a:r>
            <a:r>
              <a:rPr lang="el-GR" u="sng" dirty="0"/>
              <a:t>συντελεστής προεξόφλησης</a:t>
            </a:r>
            <a:r>
              <a:rPr lang="el-GR" dirty="0"/>
              <a:t> και συμβολίζεται: </a:t>
            </a:r>
            <a:r>
              <a:rPr lang="el-GR" b="1" dirty="0"/>
              <a:t>(Π/Μ, </a:t>
            </a:r>
            <a:r>
              <a:rPr lang="el-GR" b="1" i="1" dirty="0"/>
              <a:t>i</a:t>
            </a:r>
            <a:r>
              <a:rPr lang="el-GR" b="1" dirty="0"/>
              <a:t>, </a:t>
            </a:r>
            <a:r>
              <a:rPr lang="el-GR" b="1" i="1" dirty="0"/>
              <a:t>Ν</a:t>
            </a:r>
            <a:r>
              <a:rPr lang="el-GR" b="1" dirty="0"/>
              <a:t>)</a:t>
            </a:r>
            <a:r>
              <a:rPr lang="el-GR" dirty="0"/>
              <a:t>. </a:t>
            </a:r>
          </a:p>
          <a:p>
            <a:endParaRPr lang="el-GR" dirty="0"/>
          </a:p>
        </p:txBody>
      </p:sp>
      <p:sp>
        <p:nvSpPr>
          <p:cNvPr id="4" name="Θέση αριθμού διαφάνειας 3"/>
          <p:cNvSpPr>
            <a:spLocks noGrp="1"/>
          </p:cNvSpPr>
          <p:nvPr>
            <p:ph type="sldNum" sz="quarter" idx="12"/>
          </p:nvPr>
        </p:nvSpPr>
        <p:spPr/>
        <p:txBody>
          <a:bodyPr/>
          <a:lstStyle/>
          <a:p>
            <a:pPr>
              <a:defRPr/>
            </a:pPr>
            <a:fld id="{7E55E3B3-0445-4CFC-BED8-763D4409E61F}" type="slidenum">
              <a:rPr lang="el-GR" smtClean="0"/>
              <a:pPr>
                <a:defRPr/>
              </a:pPr>
              <a:t>25</a:t>
            </a:fld>
            <a:endParaRPr lang="el-GR" dirty="0"/>
          </a:p>
        </p:txBody>
      </p:sp>
    </p:spTree>
    <p:extLst>
      <p:ext uri="{BB962C8B-B14F-4D97-AF65-F5344CB8AC3E}">
        <p14:creationId xmlns:p14="http://schemas.microsoft.com/office/powerpoint/2010/main" val="167732813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Προεξόφληση (</a:t>
            </a:r>
            <a:r>
              <a:rPr lang="en-US" dirty="0"/>
              <a:t>Discounting) </a:t>
            </a:r>
            <a:r>
              <a:rPr lang="en-US" sz="3200" b="0" dirty="0"/>
              <a:t>(</a:t>
            </a:r>
            <a:r>
              <a:rPr lang="el-GR" sz="3200" b="0" dirty="0"/>
              <a:t>2</a:t>
            </a:r>
            <a:r>
              <a:rPr lang="en-US" sz="3200" b="0" dirty="0"/>
              <a:t>/</a:t>
            </a:r>
            <a:r>
              <a:rPr lang="el-GR" sz="3200" b="0" dirty="0"/>
              <a:t>5</a:t>
            </a:r>
            <a:r>
              <a:rPr lang="en-US" sz="3200" b="0" dirty="0"/>
              <a:t>)</a:t>
            </a:r>
            <a:endParaRPr lang="el-GR" dirty="0"/>
          </a:p>
        </p:txBody>
      </p:sp>
      <p:sp>
        <p:nvSpPr>
          <p:cNvPr id="3" name="Θέση περιεχομένου 2"/>
          <p:cNvSpPr>
            <a:spLocks noGrp="1"/>
          </p:cNvSpPr>
          <p:nvPr>
            <p:ph idx="1"/>
          </p:nvPr>
        </p:nvSpPr>
        <p:spPr/>
        <p:txBody>
          <a:bodyPr/>
          <a:lstStyle/>
          <a:p>
            <a:r>
              <a:rPr lang="el-GR" i="1" dirty="0"/>
              <a:t>Παράδειγμα 1</a:t>
            </a:r>
            <a:r>
              <a:rPr lang="el-GR" dirty="0"/>
              <a:t>:  Ποιο σημερινό ποσό (</a:t>
            </a:r>
            <a:r>
              <a:rPr lang="el-GR" i="1" dirty="0"/>
              <a:t>Π</a:t>
            </a:r>
            <a:r>
              <a:rPr lang="el-GR" dirty="0"/>
              <a:t>) μετά από 5 έτη με 10% επιτόκιο θα μας δώσει 1000 €;</a:t>
            </a:r>
          </a:p>
          <a:p>
            <a:pPr marL="0" indent="0">
              <a:buNone/>
            </a:pPr>
            <a:r>
              <a:rPr lang="el-GR" i="1" dirty="0"/>
              <a:t>Π</a:t>
            </a:r>
            <a:r>
              <a:rPr lang="el-GR" dirty="0"/>
              <a:t> = 1000· (Π/Μ, 0.1, 5) = 1000· (1+0.1)</a:t>
            </a:r>
            <a:r>
              <a:rPr lang="el-GR" baseline="30000" dirty="0"/>
              <a:t>-5</a:t>
            </a:r>
            <a:r>
              <a:rPr lang="el-GR" dirty="0"/>
              <a:t> = 1000· 0.6209 = 620.90 €.</a:t>
            </a:r>
          </a:p>
          <a:p>
            <a:r>
              <a:rPr lang="el-GR" i="1" dirty="0"/>
              <a:t>Παράδειγμα 2</a:t>
            </a:r>
            <a:r>
              <a:rPr lang="el-GR" dirty="0"/>
              <a:t>:  Ποια είναι η σημερινή αξία 10000 € που θα πάρω μετά από 25 έτη με επιτόκιο 5%;</a:t>
            </a:r>
          </a:p>
          <a:p>
            <a:pPr marL="0" indent="0">
              <a:buNone/>
            </a:pPr>
            <a:r>
              <a:rPr lang="el-GR" i="1" dirty="0"/>
              <a:t>Π</a:t>
            </a:r>
            <a:r>
              <a:rPr lang="el-GR" dirty="0"/>
              <a:t> = 10000 · (Π/Μ, 0.05, 25) = 10000 · (1+0.05)</a:t>
            </a:r>
            <a:r>
              <a:rPr lang="el-GR" baseline="30000" dirty="0"/>
              <a:t>-25</a:t>
            </a:r>
            <a:r>
              <a:rPr lang="el-GR" dirty="0"/>
              <a:t> = 10000 · 0.2953 = 2953.00 €</a:t>
            </a:r>
          </a:p>
          <a:p>
            <a:endParaRPr lang="el-GR" dirty="0"/>
          </a:p>
        </p:txBody>
      </p:sp>
      <p:sp>
        <p:nvSpPr>
          <p:cNvPr id="4" name="Θέση αριθμού διαφάνειας 3"/>
          <p:cNvSpPr>
            <a:spLocks noGrp="1"/>
          </p:cNvSpPr>
          <p:nvPr>
            <p:ph type="sldNum" sz="quarter" idx="12"/>
          </p:nvPr>
        </p:nvSpPr>
        <p:spPr/>
        <p:txBody>
          <a:bodyPr/>
          <a:lstStyle/>
          <a:p>
            <a:pPr>
              <a:defRPr/>
            </a:pPr>
            <a:fld id="{7E55E3B3-0445-4CFC-BED8-763D4409E61F}" type="slidenum">
              <a:rPr lang="el-GR" smtClean="0"/>
              <a:pPr>
                <a:defRPr/>
              </a:pPr>
              <a:t>26</a:t>
            </a:fld>
            <a:endParaRPr lang="el-GR" dirty="0"/>
          </a:p>
        </p:txBody>
      </p:sp>
    </p:spTree>
    <p:extLst>
      <p:ext uri="{BB962C8B-B14F-4D97-AF65-F5344CB8AC3E}">
        <p14:creationId xmlns:p14="http://schemas.microsoft.com/office/powerpoint/2010/main" val="17096127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1000"/>
                                        <p:tgtEl>
                                          <p:spTgt spid="3">
                                            <p:txEl>
                                              <p:pRg st="3" end="3"/>
                                            </p:txEl>
                                          </p:spTgt>
                                        </p:tgtEl>
                                      </p:cBhvr>
                                    </p:animEffect>
                                    <p:anim calcmode="lin" valueType="num">
                                      <p:cBhvr>
                                        <p:cTn id="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Προεξόφληση (</a:t>
            </a:r>
            <a:r>
              <a:rPr lang="en-US" dirty="0"/>
              <a:t>Discounting) </a:t>
            </a:r>
            <a:r>
              <a:rPr lang="en-US" sz="3200" b="0" dirty="0"/>
              <a:t>(</a:t>
            </a:r>
            <a:r>
              <a:rPr lang="el-GR" sz="3200" b="0" dirty="0"/>
              <a:t>3</a:t>
            </a:r>
            <a:r>
              <a:rPr lang="en-US" sz="3200" b="0" dirty="0"/>
              <a:t>/</a:t>
            </a:r>
            <a:r>
              <a:rPr lang="el-GR" sz="3200" b="0" dirty="0"/>
              <a:t>5</a:t>
            </a:r>
            <a:r>
              <a:rPr lang="en-US" sz="3200" b="0" dirty="0"/>
              <a:t>)</a:t>
            </a:r>
            <a:endParaRPr lang="el-GR" dirty="0"/>
          </a:p>
        </p:txBody>
      </p:sp>
      <p:sp>
        <p:nvSpPr>
          <p:cNvPr id="3" name="Θέση περιεχομένου 2"/>
          <p:cNvSpPr>
            <a:spLocks noGrp="1"/>
          </p:cNvSpPr>
          <p:nvPr>
            <p:ph idx="1"/>
          </p:nvPr>
        </p:nvSpPr>
        <p:spPr/>
        <p:txBody>
          <a:bodyPr>
            <a:normAutofit/>
          </a:bodyPr>
          <a:lstStyle/>
          <a:p>
            <a:r>
              <a:rPr lang="el-GR" dirty="0"/>
              <a:t>Παράδειγμα 3:  Αν κάποιος μου υποσχεθεί σε 10 χρόνια 5000 € και το επιτόκιο είναι 15%, τότε είναι σαν να μου έδινε σήμερα ποιο ποσό;</a:t>
            </a:r>
          </a:p>
          <a:p>
            <a:r>
              <a:rPr lang="el-GR" dirty="0"/>
              <a:t>Παράδειγμα 4:  Αν δίνω σήμερα 1000 € για να μου επιστραφούν μετά 3 χρόνια 1100 € και το επιτόκιο είναι 5%, θα βγώ κερδισμένος ή </a:t>
            </a:r>
            <a:r>
              <a:rPr lang="el-GR"/>
              <a:t>χαμένος;</a:t>
            </a:r>
            <a:endParaRPr lang="el-GR" dirty="0"/>
          </a:p>
        </p:txBody>
      </p:sp>
      <p:sp>
        <p:nvSpPr>
          <p:cNvPr id="4" name="Θέση αριθμού διαφάνειας 3"/>
          <p:cNvSpPr>
            <a:spLocks noGrp="1"/>
          </p:cNvSpPr>
          <p:nvPr>
            <p:ph type="sldNum" sz="quarter" idx="12"/>
          </p:nvPr>
        </p:nvSpPr>
        <p:spPr/>
        <p:txBody>
          <a:bodyPr/>
          <a:lstStyle/>
          <a:p>
            <a:pPr>
              <a:defRPr/>
            </a:pPr>
            <a:fld id="{7E55E3B3-0445-4CFC-BED8-763D4409E61F}" type="slidenum">
              <a:rPr lang="el-GR" smtClean="0"/>
              <a:pPr>
                <a:defRPr/>
              </a:pPr>
              <a:t>27</a:t>
            </a:fld>
            <a:endParaRPr lang="el-GR" dirty="0"/>
          </a:p>
        </p:txBody>
      </p:sp>
    </p:spTree>
    <p:extLst>
      <p:ext uri="{BB962C8B-B14F-4D97-AF65-F5344CB8AC3E}">
        <p14:creationId xmlns:p14="http://schemas.microsoft.com/office/powerpoint/2010/main" val="156267959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Προεξόφληση (</a:t>
            </a:r>
            <a:r>
              <a:rPr lang="en-US" dirty="0"/>
              <a:t>Discounting) </a:t>
            </a:r>
            <a:r>
              <a:rPr lang="en-US" sz="3200" b="0" dirty="0"/>
              <a:t>(</a:t>
            </a:r>
            <a:r>
              <a:rPr lang="el-GR" sz="3200" b="0" dirty="0"/>
              <a:t>4</a:t>
            </a:r>
            <a:r>
              <a:rPr lang="en-US" sz="3200" b="0" dirty="0"/>
              <a:t>/</a:t>
            </a:r>
            <a:r>
              <a:rPr lang="el-GR" sz="3200" b="0" dirty="0"/>
              <a:t>5</a:t>
            </a:r>
            <a:r>
              <a:rPr lang="en-US" sz="3200" b="0" dirty="0"/>
              <a:t>)</a:t>
            </a:r>
            <a:endParaRPr lang="el-GR" dirty="0"/>
          </a:p>
        </p:txBody>
      </p:sp>
      <p:sp>
        <p:nvSpPr>
          <p:cNvPr id="3" name="Θέση περιεχομένου 2"/>
          <p:cNvSpPr>
            <a:spLocks noGrp="1"/>
          </p:cNvSpPr>
          <p:nvPr>
            <p:ph idx="1"/>
          </p:nvPr>
        </p:nvSpPr>
        <p:spPr/>
        <p:txBody>
          <a:bodyPr/>
          <a:lstStyle/>
          <a:p>
            <a:r>
              <a:rPr lang="el-GR" dirty="0"/>
              <a:t>Παράδειγμα 5:  Για την αγορά ενός μηχανήματος έχουμε δυο επιλογές. Α) Προκαταβολή 700 € και τρεις ετήσιες δόσεις των 100 €, και Β) προκαταβολή 400 € και τρεις ετήσιες δόσεις των 200 €. Ποια λύση είναι πιο συμφέρουσα αν το επιτόκιο είναι 10%;</a:t>
            </a:r>
          </a:p>
        </p:txBody>
      </p:sp>
      <p:sp>
        <p:nvSpPr>
          <p:cNvPr id="4" name="Θέση αριθμού διαφάνειας 3"/>
          <p:cNvSpPr>
            <a:spLocks noGrp="1"/>
          </p:cNvSpPr>
          <p:nvPr>
            <p:ph type="sldNum" sz="quarter" idx="12"/>
          </p:nvPr>
        </p:nvSpPr>
        <p:spPr/>
        <p:txBody>
          <a:bodyPr/>
          <a:lstStyle/>
          <a:p>
            <a:pPr>
              <a:defRPr/>
            </a:pPr>
            <a:fld id="{7E55E3B3-0445-4CFC-BED8-763D4409E61F}" type="slidenum">
              <a:rPr lang="el-GR" smtClean="0"/>
              <a:pPr>
                <a:defRPr/>
              </a:pPr>
              <a:t>28</a:t>
            </a:fld>
            <a:endParaRPr lang="el-GR" dirty="0"/>
          </a:p>
        </p:txBody>
      </p:sp>
      <p:graphicFrame>
        <p:nvGraphicFramePr>
          <p:cNvPr id="6" name="Αντικείμενο 5"/>
          <p:cNvGraphicFramePr>
            <a:graphicFrameLocks noChangeAspect="1"/>
          </p:cNvGraphicFramePr>
          <p:nvPr>
            <p:extLst>
              <p:ext uri="{D42A27DB-BD31-4B8C-83A1-F6EECF244321}">
                <p14:modId xmlns:p14="http://schemas.microsoft.com/office/powerpoint/2010/main" val="2033398309"/>
              </p:ext>
            </p:extLst>
          </p:nvPr>
        </p:nvGraphicFramePr>
        <p:xfrm>
          <a:off x="1331640" y="3429000"/>
          <a:ext cx="6642633" cy="1789931"/>
        </p:xfrm>
        <a:graphic>
          <a:graphicData uri="http://schemas.openxmlformats.org/presentationml/2006/ole">
            <mc:AlternateContent xmlns:mc="http://schemas.openxmlformats.org/markup-compatibility/2006">
              <mc:Choice xmlns:v="urn:schemas-microsoft-com:vml" Requires="v">
                <p:oleObj r:id="rId2" imgW="6076440" imgH="1634760" progId="Visio.Drawing.6">
                  <p:embed/>
                </p:oleObj>
              </mc:Choice>
              <mc:Fallback>
                <p:oleObj r:id="rId2" imgW="6076440" imgH="1634760" progId="Visio.Drawing.6">
                  <p:embed/>
                  <p:pic>
                    <p:nvPicPr>
                      <p:cNvPr id="6" name="Αντικείμενο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31640" y="3429000"/>
                        <a:ext cx="6642633" cy="1789931"/>
                      </a:xfrm>
                      <a:prstGeom prst="rect">
                        <a:avLst/>
                      </a:prstGeom>
                      <a:noFill/>
                    </p:spPr>
                  </p:pic>
                </p:oleObj>
              </mc:Fallback>
            </mc:AlternateContent>
          </a:graphicData>
        </a:graphic>
      </p:graphicFrame>
    </p:spTree>
    <p:extLst>
      <p:ext uri="{BB962C8B-B14F-4D97-AF65-F5344CB8AC3E}">
        <p14:creationId xmlns:p14="http://schemas.microsoft.com/office/powerpoint/2010/main" val="22740130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Κατασκευαστικές επενδύσεις </a:t>
            </a:r>
            <a:r>
              <a:rPr lang="el-GR" sz="3200" b="0" dirty="0"/>
              <a:t>(2/3)</a:t>
            </a:r>
            <a:endParaRPr lang="el-GR" dirty="0"/>
          </a:p>
        </p:txBody>
      </p:sp>
      <p:sp>
        <p:nvSpPr>
          <p:cNvPr id="3" name="Θέση περιεχομένου 2"/>
          <p:cNvSpPr>
            <a:spLocks noGrp="1"/>
          </p:cNvSpPr>
          <p:nvPr>
            <p:ph idx="1"/>
          </p:nvPr>
        </p:nvSpPr>
        <p:spPr/>
        <p:txBody>
          <a:bodyPr>
            <a:normAutofit/>
          </a:bodyPr>
          <a:lstStyle/>
          <a:p>
            <a:r>
              <a:rPr lang="el-GR" dirty="0"/>
              <a:t>Οι επιλογές που αφορούν σε κατασκευαστικά έργα πρέπει να είναι άριστα μελετημένες και τεκμηριωμένες στο τεχνικό και στο οικονομικό επίπεδο. Η πράξη δείχνει ότι τα σφάλματα συνήθως βρίσκονται στο αρχικό στάδιο της μελέτης και σπανιότερα στους υπολογισμούς ή την υλοποίηση.</a:t>
            </a:r>
          </a:p>
          <a:p>
            <a:r>
              <a:rPr lang="el-GR" dirty="0"/>
              <a:t>Μια </a:t>
            </a:r>
            <a:r>
              <a:rPr lang="el-GR" b="1" dirty="0"/>
              <a:t>πλήρης διαδικασία επιλογή</a:t>
            </a:r>
            <a:r>
              <a:rPr lang="el-GR" dirty="0"/>
              <a:t>ς θα πρέπει να περιλαμβάνει, εκτός από την αναλυτική </a:t>
            </a:r>
            <a:r>
              <a:rPr lang="el-GR" b="1" dirty="0"/>
              <a:t>τεχνική περιγραφή </a:t>
            </a:r>
            <a:r>
              <a:rPr lang="el-GR" dirty="0"/>
              <a:t>κάθε λύσης και τα </a:t>
            </a:r>
            <a:r>
              <a:rPr lang="el-GR" b="1" dirty="0"/>
              <a:t>οικονομικά</a:t>
            </a:r>
            <a:r>
              <a:rPr lang="el-GR" dirty="0"/>
              <a:t> μαθηματικά που συνοδεύουν την επένδυση, την αναγνώριση και </a:t>
            </a:r>
            <a:r>
              <a:rPr lang="el-GR" b="1" dirty="0"/>
              <a:t>αξιολόγηση εναλλακτικών λύσεων, </a:t>
            </a:r>
            <a:r>
              <a:rPr lang="el-GR" dirty="0"/>
              <a:t>μεθόδους εκτίμησης κόστους, κριτήρια και </a:t>
            </a:r>
            <a:r>
              <a:rPr lang="el-GR" b="1" dirty="0"/>
              <a:t>διαδικασίες λήψης της απόφασης </a:t>
            </a:r>
            <a:r>
              <a:rPr lang="el-GR" dirty="0"/>
              <a:t>αλλά και μελέτες των </a:t>
            </a:r>
            <a:r>
              <a:rPr lang="el-GR" b="1" dirty="0"/>
              <a:t>μη-οικονομικών συνεπειών </a:t>
            </a:r>
            <a:r>
              <a:rPr lang="el-GR" dirty="0"/>
              <a:t>κάθε επιλογής.</a:t>
            </a:r>
          </a:p>
          <a:p>
            <a:endParaRPr lang="el-GR" dirty="0"/>
          </a:p>
          <a:p>
            <a:pPr marL="0" indent="0">
              <a:buNone/>
            </a:pPr>
            <a:endParaRPr lang="el-GR" dirty="0"/>
          </a:p>
          <a:p>
            <a:endParaRPr lang="el-GR" dirty="0"/>
          </a:p>
        </p:txBody>
      </p:sp>
      <p:sp>
        <p:nvSpPr>
          <p:cNvPr id="4" name="Θέση αριθμού διαφάνειας 3"/>
          <p:cNvSpPr>
            <a:spLocks noGrp="1"/>
          </p:cNvSpPr>
          <p:nvPr>
            <p:ph type="sldNum" sz="quarter" idx="12"/>
          </p:nvPr>
        </p:nvSpPr>
        <p:spPr/>
        <p:txBody>
          <a:bodyPr/>
          <a:lstStyle/>
          <a:p>
            <a:pPr>
              <a:defRPr/>
            </a:pPr>
            <a:fld id="{7E55E3B3-0445-4CFC-BED8-763D4409E61F}" type="slidenum">
              <a:rPr lang="el-GR" smtClean="0"/>
              <a:pPr>
                <a:defRPr/>
              </a:pPr>
              <a:t>2</a:t>
            </a:fld>
            <a:endParaRPr lang="el-GR" dirty="0"/>
          </a:p>
        </p:txBody>
      </p:sp>
    </p:spTree>
    <p:extLst>
      <p:ext uri="{BB962C8B-B14F-4D97-AF65-F5344CB8AC3E}">
        <p14:creationId xmlns:p14="http://schemas.microsoft.com/office/powerpoint/2010/main" val="290674413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Προεξόφληση (</a:t>
            </a:r>
            <a:r>
              <a:rPr lang="en-US" dirty="0"/>
              <a:t>Discounting) </a:t>
            </a:r>
            <a:r>
              <a:rPr lang="en-US" sz="3200" b="0" dirty="0"/>
              <a:t>(</a:t>
            </a:r>
            <a:r>
              <a:rPr lang="el-GR" sz="3200" b="0" dirty="0"/>
              <a:t>5</a:t>
            </a:r>
            <a:r>
              <a:rPr lang="en-US" sz="3200" b="0" dirty="0"/>
              <a:t>/</a:t>
            </a:r>
            <a:r>
              <a:rPr lang="el-GR" sz="3200" b="0" dirty="0"/>
              <a:t>5</a:t>
            </a:r>
            <a:r>
              <a:rPr lang="en-US" sz="3200" b="0" dirty="0"/>
              <a:t>)</a:t>
            </a:r>
            <a:endParaRPr lang="el-GR" dirty="0"/>
          </a:p>
        </p:txBody>
      </p:sp>
      <p:sp>
        <p:nvSpPr>
          <p:cNvPr id="3" name="Θέση περιεχομένου 2"/>
          <p:cNvSpPr>
            <a:spLocks noGrp="1"/>
          </p:cNvSpPr>
          <p:nvPr>
            <p:ph idx="1"/>
          </p:nvPr>
        </p:nvSpPr>
        <p:spPr/>
        <p:txBody>
          <a:bodyPr>
            <a:normAutofit fontScale="92500" lnSpcReduction="20000"/>
          </a:bodyPr>
          <a:lstStyle/>
          <a:p>
            <a:pPr marL="0" indent="0">
              <a:buNone/>
            </a:pPr>
            <a:r>
              <a:rPr lang="el-GR" dirty="0"/>
              <a:t>Εκ πρώτης όψεως οι δύο λύσεις φαίνονται ισοδύναμες καθώς:</a:t>
            </a:r>
          </a:p>
          <a:p>
            <a:pPr marL="0" indent="0">
              <a:buNone/>
            </a:pPr>
            <a:r>
              <a:rPr lang="el-GR" dirty="0"/>
              <a:t>700+3*100 = 400+3*200 = 1000 €.</a:t>
            </a:r>
          </a:p>
          <a:p>
            <a:r>
              <a:rPr lang="el-GR" dirty="0"/>
              <a:t>Αν όμως υπολογίσουμε όλα τα ποσά σε σημερινές τιμές με τη προεξόφληση θα έχουμε:</a:t>
            </a:r>
          </a:p>
          <a:p>
            <a:r>
              <a:rPr lang="el-GR" i="1" dirty="0"/>
              <a:t>Π</a:t>
            </a:r>
            <a:r>
              <a:rPr lang="el-GR" dirty="0"/>
              <a:t>(Α) = 700 + 100·(Π/Μ, 0.1, 1) + 100·(Π/Μ, 0.1, 2) + 100·(Π/Μ, 0.1, 3) = </a:t>
            </a:r>
          </a:p>
          <a:p>
            <a:r>
              <a:rPr lang="el-GR" i="1" dirty="0"/>
              <a:t>Π</a:t>
            </a:r>
            <a:r>
              <a:rPr lang="el-GR" dirty="0"/>
              <a:t>(Α) = 700 + 100·(0,9091) + 100·(0,8264) + 100·(0,7513) = 948,68 €</a:t>
            </a:r>
          </a:p>
          <a:p>
            <a:r>
              <a:rPr lang="el-GR" i="1" dirty="0"/>
              <a:t>Π</a:t>
            </a:r>
            <a:r>
              <a:rPr lang="el-GR" dirty="0"/>
              <a:t>(Β) = 400 + 200·(Π/Μ, 0.1, 1) + 200·(Π/Μ, 0.1, 2) + 200·(Π/Μ, 0.1, 3) = </a:t>
            </a:r>
          </a:p>
          <a:p>
            <a:r>
              <a:rPr lang="el-GR" i="1" dirty="0"/>
              <a:t>Π</a:t>
            </a:r>
            <a:r>
              <a:rPr lang="el-GR" dirty="0"/>
              <a:t>(Β) = 400 + 200·(0,9091) + 200·(0,8264) + 200·(0,7513) = </a:t>
            </a:r>
            <a:r>
              <a:rPr lang="el-GR" b="1" dirty="0"/>
              <a:t>897,36</a:t>
            </a:r>
            <a:r>
              <a:rPr lang="el-GR" dirty="0"/>
              <a:t> €</a:t>
            </a:r>
            <a:r>
              <a:rPr lang="el-GR" i="1" dirty="0"/>
              <a:t>	</a:t>
            </a:r>
            <a:endParaRPr lang="el-GR" dirty="0"/>
          </a:p>
          <a:p>
            <a:pPr marL="0" indent="0">
              <a:buNone/>
            </a:pPr>
            <a:r>
              <a:rPr lang="el-GR" dirty="0"/>
              <a:t>Άρα, η πιο συμφέρουσα λύση είναι η Β η οποία είναι σε παρούσες αξίες οικονομικότερη κατά 50 € περίπου.</a:t>
            </a:r>
          </a:p>
          <a:p>
            <a:pPr marL="0" indent="0">
              <a:buNone/>
            </a:pPr>
            <a:endParaRPr lang="el-GR" dirty="0"/>
          </a:p>
          <a:p>
            <a:endParaRPr lang="el-GR" dirty="0"/>
          </a:p>
        </p:txBody>
      </p:sp>
      <p:sp>
        <p:nvSpPr>
          <p:cNvPr id="4" name="Θέση αριθμού διαφάνειας 3"/>
          <p:cNvSpPr>
            <a:spLocks noGrp="1"/>
          </p:cNvSpPr>
          <p:nvPr>
            <p:ph type="sldNum" sz="quarter" idx="12"/>
          </p:nvPr>
        </p:nvSpPr>
        <p:spPr/>
        <p:txBody>
          <a:bodyPr/>
          <a:lstStyle/>
          <a:p>
            <a:pPr>
              <a:defRPr/>
            </a:pPr>
            <a:fld id="{7E55E3B3-0445-4CFC-BED8-763D4409E61F}" type="slidenum">
              <a:rPr lang="el-GR" smtClean="0"/>
              <a:pPr>
                <a:defRPr/>
              </a:pPr>
              <a:t>29</a:t>
            </a:fld>
            <a:endParaRPr lang="el-GR" dirty="0"/>
          </a:p>
        </p:txBody>
      </p:sp>
    </p:spTree>
    <p:extLst>
      <p:ext uri="{BB962C8B-B14F-4D97-AF65-F5344CB8AC3E}">
        <p14:creationId xmlns:p14="http://schemas.microsoft.com/office/powerpoint/2010/main" val="327967996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Περιοδικές χρηματοροές</a:t>
            </a:r>
          </a:p>
        </p:txBody>
      </p:sp>
      <p:sp>
        <p:nvSpPr>
          <p:cNvPr id="3" name="Θέση περιεχομένου 2"/>
          <p:cNvSpPr>
            <a:spLocks noGrp="1"/>
          </p:cNvSpPr>
          <p:nvPr>
            <p:ph idx="1"/>
          </p:nvPr>
        </p:nvSpPr>
        <p:spPr/>
        <p:txBody>
          <a:bodyPr>
            <a:normAutofit/>
          </a:bodyPr>
          <a:lstStyle/>
          <a:p>
            <a:r>
              <a:rPr lang="el-GR" dirty="0"/>
              <a:t>Στις πιο πολλές περιπτώσεις επενδύσεων η ροή των χρηματικών ποσών δεν γίνεται μόνο στην αρχή ή στο τέλος της χρονικής περιόδου, αλλά περιοδικά, καθ’ όλη τη διάρκεια της αποπληρωμής υπό τη μορφή δόσεων (μηνιαίων ή ετησίων). </a:t>
            </a:r>
          </a:p>
          <a:p>
            <a:r>
              <a:rPr lang="el-GR" dirty="0"/>
              <a:t>Τέτοιες περιοδικές χρηματοροές είναι π.χ., οι δόσεις ενός δανείου, τα ασφάλιστρα ενός συνταξιοδοτικού προγράμματος, κλπ. Στις περιπτώσεις αυτές μας ενδιαφέρει να υπολογίζουμε το ποσό της Ετήσιας δόσης σαν συνάρτηση του παρόντος ή του μελλοντικού κεφαλαίου, ή και το αντίστροφο, το παρόν ή μελλοντικό κεφάλαιο σαν συνάρτηση της ετήσιας δόσης. Οι τέσσερις (4) που υπολογίζουν όλους τους παραπάνω συνδυασμούς είναι οι: </a:t>
            </a:r>
          </a:p>
          <a:p>
            <a:pPr marL="0" indent="0">
              <a:buNone/>
            </a:pPr>
            <a:endParaRPr lang="el-GR" dirty="0"/>
          </a:p>
          <a:p>
            <a:endParaRPr lang="el-GR" dirty="0"/>
          </a:p>
        </p:txBody>
      </p:sp>
      <p:sp>
        <p:nvSpPr>
          <p:cNvPr id="4" name="Θέση αριθμού διαφάνειας 3"/>
          <p:cNvSpPr>
            <a:spLocks noGrp="1"/>
          </p:cNvSpPr>
          <p:nvPr>
            <p:ph type="sldNum" sz="quarter" idx="12"/>
          </p:nvPr>
        </p:nvSpPr>
        <p:spPr/>
        <p:txBody>
          <a:bodyPr/>
          <a:lstStyle/>
          <a:p>
            <a:pPr>
              <a:defRPr/>
            </a:pPr>
            <a:fld id="{7E55E3B3-0445-4CFC-BED8-763D4409E61F}" type="slidenum">
              <a:rPr lang="el-GR" smtClean="0"/>
              <a:pPr>
                <a:defRPr/>
              </a:pPr>
              <a:t>30</a:t>
            </a:fld>
            <a:endParaRPr lang="el-GR" dirty="0"/>
          </a:p>
        </p:txBody>
      </p:sp>
    </p:spTree>
    <p:extLst>
      <p:ext uri="{BB962C8B-B14F-4D97-AF65-F5344CB8AC3E}">
        <p14:creationId xmlns:p14="http://schemas.microsoft.com/office/powerpoint/2010/main" val="246491491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Συντελεστές υπολογισμού χρηματοροών</a:t>
            </a:r>
          </a:p>
        </p:txBody>
      </p:sp>
      <p:sp>
        <p:nvSpPr>
          <p:cNvPr id="3" name="Θέση περιεχομένου 2"/>
          <p:cNvSpPr>
            <a:spLocks noGrp="1"/>
          </p:cNvSpPr>
          <p:nvPr>
            <p:ph idx="1"/>
          </p:nvPr>
        </p:nvSpPr>
        <p:spPr/>
        <p:txBody>
          <a:bodyPr/>
          <a:lstStyle/>
          <a:p>
            <a:r>
              <a:rPr lang="el-GR" b="1" dirty="0"/>
              <a:t>Συντελεστής ανάκτησης κεφαλαίου</a:t>
            </a:r>
          </a:p>
          <a:p>
            <a:r>
              <a:rPr lang="el-GR" b="1" dirty="0"/>
              <a:t>Συντελεστής συσσώρευσης κεφαλαίου</a:t>
            </a:r>
          </a:p>
          <a:p>
            <a:r>
              <a:rPr lang="el-GR" b="1" dirty="0"/>
              <a:t>Μελλοντική αξία ράντας</a:t>
            </a:r>
          </a:p>
          <a:p>
            <a:r>
              <a:rPr lang="el-GR" b="1" dirty="0"/>
              <a:t>Παρούσα αξία ράντας</a:t>
            </a:r>
          </a:p>
          <a:p>
            <a:endParaRPr lang="el-GR" dirty="0"/>
          </a:p>
          <a:p>
            <a:endParaRPr lang="el-GR" dirty="0"/>
          </a:p>
        </p:txBody>
      </p:sp>
      <p:sp>
        <p:nvSpPr>
          <p:cNvPr id="4" name="Θέση αριθμού διαφάνειας 3"/>
          <p:cNvSpPr>
            <a:spLocks noGrp="1"/>
          </p:cNvSpPr>
          <p:nvPr>
            <p:ph type="sldNum" sz="quarter" idx="12"/>
          </p:nvPr>
        </p:nvSpPr>
        <p:spPr/>
        <p:txBody>
          <a:bodyPr/>
          <a:lstStyle/>
          <a:p>
            <a:pPr>
              <a:defRPr/>
            </a:pPr>
            <a:fld id="{7E55E3B3-0445-4CFC-BED8-763D4409E61F}" type="slidenum">
              <a:rPr lang="el-GR" smtClean="0"/>
              <a:pPr>
                <a:defRPr/>
              </a:pPr>
              <a:t>31</a:t>
            </a:fld>
            <a:endParaRPr lang="el-GR" dirty="0"/>
          </a:p>
        </p:txBody>
      </p:sp>
    </p:spTree>
    <p:extLst>
      <p:ext uri="{BB962C8B-B14F-4D97-AF65-F5344CB8AC3E}">
        <p14:creationId xmlns:p14="http://schemas.microsoft.com/office/powerpoint/2010/main" val="9526674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Ο συντελεστής ανάκτησης κεφαλαίου</a:t>
            </a:r>
            <a:r>
              <a:rPr lang="en-US" dirty="0"/>
              <a:t> </a:t>
            </a:r>
            <a:r>
              <a:rPr lang="en-US" sz="3600" b="0" dirty="0"/>
              <a:t>(1/</a:t>
            </a:r>
            <a:r>
              <a:rPr lang="el-GR" sz="3600" b="0" dirty="0"/>
              <a:t>2</a:t>
            </a:r>
            <a:r>
              <a:rPr lang="en-US" sz="3600" b="0" dirty="0"/>
              <a:t>)</a:t>
            </a:r>
            <a:endParaRPr lang="el-GR" sz="3600" b="0" dirty="0"/>
          </a:p>
        </p:txBody>
      </p:sp>
      <mc:AlternateContent xmlns:mc="http://schemas.openxmlformats.org/markup-compatibility/2006" xmlns:a14="http://schemas.microsoft.com/office/drawing/2010/main">
        <mc:Choice Requires="a14">
          <p:sp>
            <p:nvSpPr>
              <p:cNvPr id="3" name="Θέση περιεχομένου 2"/>
              <p:cNvSpPr>
                <a:spLocks noGrp="1"/>
              </p:cNvSpPr>
              <p:nvPr>
                <p:ph idx="1"/>
              </p:nvPr>
            </p:nvSpPr>
            <p:spPr/>
            <p:txBody>
              <a:bodyPr/>
              <a:lstStyle/>
              <a:p>
                <a:r>
                  <a:rPr lang="el-GR" dirty="0"/>
                  <a:t>Η Ανάκτηση Κεφαλαίου υπολογίζει τις Ετήσιες (ή μηνιαίες) δόσεις με τις οποίες θα ανακτήσουμε μετά Ν έτη το κεφάλαιο (Π) που έχουμε επενδύσει όταν το επιτόκιο είναι Ι% (ή  i = Ι/100). Απαντά, δηλαδή, στην ερώτηση: «Με ποια περιοδική δόση (Ε) θα ανακτήσω το σημερινό ποσό (Π) μετά από (Ν) χρονικές περιόδους με επιτόκιο (Ι%)»; </a:t>
                </a:r>
              </a:p>
              <a:p>
                <a:pPr marL="0" indent="0">
                  <a:buNone/>
                </a:pPr>
                <a:r>
                  <a:rPr lang="el-GR" dirty="0"/>
                  <a:t>Ο υπολογισμός γίνεται μα τον τύπο: </a:t>
                </a:r>
                <a14:m>
                  <m:oMath xmlns:m="http://schemas.openxmlformats.org/officeDocument/2006/math">
                    <m:r>
                      <m:rPr>
                        <m:sty m:val="p"/>
                      </m:rPr>
                      <a:rPr lang="el-GR" b="0" i="0" smtClean="0">
                        <a:latin typeface="Cambria Math" panose="02040503050406030204" pitchFamily="18" charset="0"/>
                      </a:rPr>
                      <m:t>Ε</m:t>
                    </m:r>
                    <m:r>
                      <a:rPr lang="el-GR" b="0" i="0" smtClean="0">
                        <a:latin typeface="Cambria Math" panose="02040503050406030204" pitchFamily="18" charset="0"/>
                      </a:rPr>
                      <m:t>=</m:t>
                    </m:r>
                    <m:r>
                      <m:rPr>
                        <m:sty m:val="p"/>
                      </m:rPr>
                      <a:rPr lang="el-GR" b="0" i="0" smtClean="0">
                        <a:latin typeface="Cambria Math" panose="02040503050406030204" pitchFamily="18" charset="0"/>
                      </a:rPr>
                      <m:t>Π</m:t>
                    </m:r>
                    <m:r>
                      <a:rPr lang="el-GR" b="0" i="1" smtClean="0">
                        <a:latin typeface="Cambria Math" panose="02040503050406030204" pitchFamily="18" charset="0"/>
                        <a:ea typeface="Cambria Math" panose="02040503050406030204" pitchFamily="18" charset="0"/>
                      </a:rPr>
                      <m:t>∙</m:t>
                    </m:r>
                    <m:f>
                      <m:fPr>
                        <m:ctrlPr>
                          <a:rPr lang="el-GR" b="0" i="1" smtClean="0">
                            <a:latin typeface="Cambria Math" panose="02040503050406030204" pitchFamily="18" charset="0"/>
                            <a:ea typeface="Cambria Math" panose="02040503050406030204" pitchFamily="18" charset="0"/>
                          </a:rPr>
                        </m:ctrlPr>
                      </m:fPr>
                      <m:num>
                        <m:r>
                          <a:rPr lang="en-US" b="0" i="1" smtClean="0">
                            <a:latin typeface="Cambria Math" panose="02040503050406030204" pitchFamily="18" charset="0"/>
                            <a:ea typeface="Cambria Math" panose="02040503050406030204" pitchFamily="18" charset="0"/>
                          </a:rPr>
                          <m:t>𝑖</m:t>
                        </m:r>
                        <m:r>
                          <a:rPr lang="en-US" b="0" i="1" smtClean="0">
                            <a:latin typeface="Cambria Math" panose="02040503050406030204" pitchFamily="18" charset="0"/>
                            <a:ea typeface="Cambria Math" panose="02040503050406030204" pitchFamily="18" charset="0"/>
                          </a:rPr>
                          <m:t>∙</m:t>
                        </m:r>
                        <m:sSup>
                          <m:sSupPr>
                            <m:ctrlPr>
                              <a:rPr lang="en-US" b="0" i="1" smtClean="0">
                                <a:latin typeface="Cambria Math" panose="02040503050406030204" pitchFamily="18" charset="0"/>
                                <a:ea typeface="Cambria Math" panose="02040503050406030204" pitchFamily="18" charset="0"/>
                              </a:rPr>
                            </m:ctrlPr>
                          </m:sSupPr>
                          <m:e>
                            <m:d>
                              <m:dPr>
                                <m:ctrlPr>
                                  <a:rPr lang="en-US" b="0" i="1" smtClean="0">
                                    <a:latin typeface="Cambria Math" panose="02040503050406030204" pitchFamily="18" charset="0"/>
                                    <a:ea typeface="Cambria Math" panose="02040503050406030204" pitchFamily="18" charset="0"/>
                                  </a:rPr>
                                </m:ctrlPr>
                              </m:dPr>
                              <m:e>
                                <m:r>
                                  <a:rPr lang="en-US" b="0" i="1" smtClean="0">
                                    <a:latin typeface="Cambria Math" panose="02040503050406030204" pitchFamily="18" charset="0"/>
                                    <a:ea typeface="Cambria Math" panose="02040503050406030204" pitchFamily="18" charset="0"/>
                                  </a:rPr>
                                  <m:t>1+</m:t>
                                </m:r>
                                <m:r>
                                  <a:rPr lang="en-US" b="0" i="1" smtClean="0">
                                    <a:latin typeface="Cambria Math" panose="02040503050406030204" pitchFamily="18" charset="0"/>
                                    <a:ea typeface="Cambria Math" panose="02040503050406030204" pitchFamily="18" charset="0"/>
                                  </a:rPr>
                                  <m:t>𝑖</m:t>
                                </m:r>
                              </m:e>
                            </m:d>
                          </m:e>
                          <m:sup>
                            <m:r>
                              <a:rPr lang="en-US" b="0" i="1" smtClean="0">
                                <a:latin typeface="Cambria Math" panose="02040503050406030204" pitchFamily="18" charset="0"/>
                                <a:ea typeface="Cambria Math" panose="02040503050406030204" pitchFamily="18" charset="0"/>
                              </a:rPr>
                              <m:t>𝑁</m:t>
                            </m:r>
                          </m:sup>
                        </m:sSup>
                      </m:num>
                      <m:den>
                        <m:sSup>
                          <m:sSupPr>
                            <m:ctrlPr>
                              <a:rPr lang="el-GR" b="0" i="1" smtClean="0">
                                <a:latin typeface="Cambria Math" panose="02040503050406030204" pitchFamily="18" charset="0"/>
                                <a:ea typeface="Cambria Math" panose="02040503050406030204" pitchFamily="18" charset="0"/>
                              </a:rPr>
                            </m:ctrlPr>
                          </m:sSupPr>
                          <m:e>
                            <m:d>
                              <m:dPr>
                                <m:ctrlPr>
                                  <a:rPr lang="el-GR" b="0" i="1" smtClean="0">
                                    <a:latin typeface="Cambria Math" panose="02040503050406030204" pitchFamily="18" charset="0"/>
                                    <a:ea typeface="Cambria Math" panose="02040503050406030204" pitchFamily="18" charset="0"/>
                                  </a:rPr>
                                </m:ctrlPr>
                              </m:dPr>
                              <m:e>
                                <m:r>
                                  <a:rPr lang="en-US" b="0" i="1" smtClean="0">
                                    <a:latin typeface="Cambria Math" panose="02040503050406030204" pitchFamily="18" charset="0"/>
                                    <a:ea typeface="Cambria Math" panose="02040503050406030204" pitchFamily="18" charset="0"/>
                                  </a:rPr>
                                  <m:t>1+</m:t>
                                </m:r>
                                <m:r>
                                  <a:rPr lang="en-US" b="0" i="1" smtClean="0">
                                    <a:latin typeface="Cambria Math" panose="02040503050406030204" pitchFamily="18" charset="0"/>
                                    <a:ea typeface="Cambria Math" panose="02040503050406030204" pitchFamily="18" charset="0"/>
                                  </a:rPr>
                                  <m:t>𝑖</m:t>
                                </m:r>
                              </m:e>
                            </m:d>
                          </m:e>
                          <m:sup>
                            <m:r>
                              <a:rPr lang="en-US" b="0" i="1" smtClean="0">
                                <a:latin typeface="Cambria Math" panose="02040503050406030204" pitchFamily="18" charset="0"/>
                                <a:ea typeface="Cambria Math" panose="02040503050406030204" pitchFamily="18" charset="0"/>
                              </a:rPr>
                              <m:t>𝑁</m:t>
                            </m:r>
                          </m:sup>
                        </m:sSup>
                        <m:r>
                          <a:rPr lang="en-US" b="0" i="1" smtClean="0">
                            <a:latin typeface="Cambria Math" panose="02040503050406030204" pitchFamily="18" charset="0"/>
                            <a:ea typeface="Cambria Math" panose="02040503050406030204" pitchFamily="18" charset="0"/>
                          </a:rPr>
                          <m:t>−1</m:t>
                        </m:r>
                      </m:den>
                    </m:f>
                  </m:oMath>
                </a14:m>
                <a:endParaRPr lang="el-GR" dirty="0"/>
              </a:p>
              <a:p>
                <a:pPr marL="0" indent="0">
                  <a:buNone/>
                </a:pPr>
                <a:r>
                  <a:rPr lang="el-GR" dirty="0"/>
                  <a:t>Ο συντελεστής ανάκτησης κεφαλαίου συμβολίζεται:  </a:t>
                </a:r>
                <a:r>
                  <a:rPr lang="el-GR" b="1" dirty="0"/>
                  <a:t>(Ε/Π, i, Ν). </a:t>
                </a:r>
              </a:p>
            </p:txBody>
          </p:sp>
        </mc:Choice>
        <mc:Fallback xmlns="">
          <p:sp>
            <p:nvSpPr>
              <p:cNvPr id="3" name="Θέση περιεχομένου 2"/>
              <p:cNvSpPr>
                <a:spLocks noGrp="1" noRot="1" noChangeAspect="1" noMove="1" noResize="1" noEditPoints="1" noAdjustHandles="1" noChangeArrowheads="1" noChangeShapeType="1" noTextEdit="1"/>
              </p:cNvSpPr>
              <p:nvPr>
                <p:ph idx="1"/>
              </p:nvPr>
            </p:nvSpPr>
            <p:spPr>
              <a:blipFill rotWithShape="0">
                <a:blip r:embed="rId2"/>
                <a:stretch>
                  <a:fillRect l="-1111" t="-967" r="-1852"/>
                </a:stretch>
              </a:blipFill>
            </p:spPr>
            <p:txBody>
              <a:bodyPr/>
              <a:lstStyle/>
              <a:p>
                <a:r>
                  <a:rPr lang="el-GR">
                    <a:noFill/>
                  </a:rPr>
                  <a:t> </a:t>
                </a:r>
              </a:p>
            </p:txBody>
          </p:sp>
        </mc:Fallback>
      </mc:AlternateContent>
      <p:sp>
        <p:nvSpPr>
          <p:cNvPr id="4" name="Θέση αριθμού διαφάνειας 3"/>
          <p:cNvSpPr>
            <a:spLocks noGrp="1"/>
          </p:cNvSpPr>
          <p:nvPr>
            <p:ph type="sldNum" sz="quarter" idx="12"/>
          </p:nvPr>
        </p:nvSpPr>
        <p:spPr/>
        <p:txBody>
          <a:bodyPr/>
          <a:lstStyle/>
          <a:p>
            <a:pPr>
              <a:defRPr/>
            </a:pPr>
            <a:fld id="{7E55E3B3-0445-4CFC-BED8-763D4409E61F}" type="slidenum">
              <a:rPr lang="el-GR" smtClean="0"/>
              <a:pPr>
                <a:defRPr/>
              </a:pPr>
              <a:t>32</a:t>
            </a:fld>
            <a:endParaRPr lang="el-GR" dirty="0"/>
          </a:p>
        </p:txBody>
      </p:sp>
    </p:spTree>
    <p:extLst>
      <p:ext uri="{BB962C8B-B14F-4D97-AF65-F5344CB8AC3E}">
        <p14:creationId xmlns:p14="http://schemas.microsoft.com/office/powerpoint/2010/main" val="271604717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Ο συντελεστής ανάκτησης κεφαλαίου</a:t>
            </a:r>
            <a:r>
              <a:rPr lang="en-US" dirty="0"/>
              <a:t> </a:t>
            </a:r>
            <a:r>
              <a:rPr lang="en-US" sz="3600" b="0" dirty="0"/>
              <a:t>(2/</a:t>
            </a:r>
            <a:r>
              <a:rPr lang="el-GR" sz="3600" b="0" dirty="0"/>
              <a:t>2</a:t>
            </a:r>
            <a:r>
              <a:rPr lang="en-US" sz="3600" b="0" dirty="0"/>
              <a:t>)</a:t>
            </a:r>
            <a:endParaRPr lang="el-GR" dirty="0"/>
          </a:p>
        </p:txBody>
      </p:sp>
      <mc:AlternateContent xmlns:mc="http://schemas.openxmlformats.org/markup-compatibility/2006" xmlns:a14="http://schemas.microsoft.com/office/drawing/2010/main">
        <mc:Choice Requires="a14">
          <p:sp>
            <p:nvSpPr>
              <p:cNvPr id="3" name="Θέση περιεχομένου 2"/>
              <p:cNvSpPr>
                <a:spLocks noGrp="1"/>
              </p:cNvSpPr>
              <p:nvPr>
                <p:ph idx="1"/>
              </p:nvPr>
            </p:nvSpPr>
            <p:spPr/>
            <p:txBody>
              <a:bodyPr/>
              <a:lstStyle/>
              <a:p>
                <a:r>
                  <a:rPr lang="el-GR" dirty="0"/>
                  <a:t>Παράδειγμα 1:  Ποια είναι η δόση (Ε) ενός δανείου 10000 € (Π) με εξόφληση σε 25 έτη &amp; επιτόκιο 5%;</a:t>
                </a:r>
                <a:endParaRPr lang="en-US" dirty="0"/>
              </a:p>
              <a:p>
                <a:pPr marL="0" indent="0">
                  <a:buNone/>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𝐸</m:t>
                      </m:r>
                      <m:r>
                        <a:rPr lang="en-US" b="0" i="1" smtClean="0">
                          <a:latin typeface="Cambria Math" panose="02040503050406030204" pitchFamily="18" charset="0"/>
                        </a:rPr>
                        <m:t>=10000∙</m:t>
                      </m:r>
                      <m:d>
                        <m:dPr>
                          <m:ctrlPr>
                            <a:rPr lang="en-US" b="0" i="1" smtClean="0">
                              <a:latin typeface="Cambria Math" panose="02040503050406030204" pitchFamily="18" charset="0"/>
                              <a:ea typeface="Cambria Math" panose="02040503050406030204" pitchFamily="18" charset="0"/>
                            </a:rPr>
                          </m:ctrlPr>
                        </m:dPr>
                        <m:e>
                          <m:f>
                            <m:fPr>
                              <m:ctrlPr>
                                <a:rPr lang="en-US" b="0" i="1" smtClean="0">
                                  <a:latin typeface="Cambria Math" panose="02040503050406030204" pitchFamily="18" charset="0"/>
                                  <a:ea typeface="Cambria Math" panose="02040503050406030204" pitchFamily="18" charset="0"/>
                                </a:rPr>
                              </m:ctrlPr>
                            </m:fPr>
                            <m:num>
                              <m:r>
                                <a:rPr lang="en-US" b="0" i="1" smtClean="0">
                                  <a:latin typeface="Cambria Math" panose="02040503050406030204" pitchFamily="18" charset="0"/>
                                  <a:ea typeface="Cambria Math" panose="02040503050406030204" pitchFamily="18" charset="0"/>
                                </a:rPr>
                                <m:t>𝐸</m:t>
                              </m:r>
                            </m:num>
                            <m:den>
                              <m:r>
                                <m:rPr>
                                  <m:sty m:val="p"/>
                                </m:rPr>
                                <a:rPr lang="el-GR" b="0" i="0" smtClean="0">
                                  <a:latin typeface="Cambria Math" panose="02040503050406030204" pitchFamily="18" charset="0"/>
                                  <a:ea typeface="Cambria Math" panose="02040503050406030204" pitchFamily="18" charset="0"/>
                                </a:rPr>
                                <m:t>Π</m:t>
                              </m:r>
                            </m:den>
                          </m:f>
                          <m:r>
                            <a:rPr lang="el-GR" b="0" i="1" smtClean="0">
                              <a:latin typeface="Cambria Math" panose="02040503050406030204" pitchFamily="18" charset="0"/>
                              <a:ea typeface="Cambria Math" panose="02040503050406030204" pitchFamily="18" charset="0"/>
                            </a:rPr>
                            <m:t>, 0.05, 25</m:t>
                          </m:r>
                        </m:e>
                      </m:d>
                      <m:r>
                        <a:rPr lang="el-GR" b="0" i="1" smtClean="0">
                          <a:latin typeface="Cambria Math" panose="02040503050406030204" pitchFamily="18" charset="0"/>
                          <a:ea typeface="Cambria Math" panose="02040503050406030204" pitchFamily="18" charset="0"/>
                        </a:rPr>
                        <m:t>=10000∙</m:t>
                      </m:r>
                      <m:f>
                        <m:fPr>
                          <m:ctrlPr>
                            <a:rPr lang="el-GR" b="0" i="1" smtClean="0">
                              <a:latin typeface="Cambria Math" panose="02040503050406030204" pitchFamily="18" charset="0"/>
                              <a:ea typeface="Cambria Math" panose="02040503050406030204" pitchFamily="18" charset="0"/>
                            </a:rPr>
                          </m:ctrlPr>
                        </m:fPr>
                        <m:num>
                          <m:r>
                            <a:rPr lang="el-GR" b="0" i="1" smtClean="0">
                              <a:latin typeface="Cambria Math" panose="02040503050406030204" pitchFamily="18" charset="0"/>
                              <a:ea typeface="Cambria Math" panose="02040503050406030204" pitchFamily="18" charset="0"/>
                            </a:rPr>
                            <m:t>0.05∙</m:t>
                          </m:r>
                          <m:sSup>
                            <m:sSupPr>
                              <m:ctrlPr>
                                <a:rPr lang="el-GR" b="0" i="1" smtClean="0">
                                  <a:latin typeface="Cambria Math" panose="02040503050406030204" pitchFamily="18" charset="0"/>
                                  <a:ea typeface="Cambria Math" panose="02040503050406030204" pitchFamily="18" charset="0"/>
                                </a:rPr>
                              </m:ctrlPr>
                            </m:sSupPr>
                            <m:e>
                              <m:d>
                                <m:dPr>
                                  <m:ctrlPr>
                                    <a:rPr lang="el-GR" b="0" i="1" smtClean="0">
                                      <a:latin typeface="Cambria Math" panose="02040503050406030204" pitchFamily="18" charset="0"/>
                                      <a:ea typeface="Cambria Math" panose="02040503050406030204" pitchFamily="18" charset="0"/>
                                    </a:rPr>
                                  </m:ctrlPr>
                                </m:dPr>
                                <m:e>
                                  <m:r>
                                    <a:rPr lang="el-GR" b="0" i="1" smtClean="0">
                                      <a:latin typeface="Cambria Math" panose="02040503050406030204" pitchFamily="18" charset="0"/>
                                      <a:ea typeface="Cambria Math" panose="02040503050406030204" pitchFamily="18" charset="0"/>
                                    </a:rPr>
                                    <m:t>1+0.05</m:t>
                                  </m:r>
                                </m:e>
                              </m:d>
                            </m:e>
                            <m:sup>
                              <m:r>
                                <a:rPr lang="el-GR" b="0" i="1" smtClean="0">
                                  <a:latin typeface="Cambria Math" panose="02040503050406030204" pitchFamily="18" charset="0"/>
                                  <a:ea typeface="Cambria Math" panose="02040503050406030204" pitchFamily="18" charset="0"/>
                                </a:rPr>
                                <m:t>25</m:t>
                              </m:r>
                            </m:sup>
                          </m:sSup>
                        </m:num>
                        <m:den>
                          <m:sSup>
                            <m:sSupPr>
                              <m:ctrlPr>
                                <a:rPr lang="el-GR" i="1">
                                  <a:latin typeface="Cambria Math" panose="02040503050406030204" pitchFamily="18" charset="0"/>
                                  <a:ea typeface="Cambria Math" panose="02040503050406030204" pitchFamily="18" charset="0"/>
                                </a:rPr>
                              </m:ctrlPr>
                            </m:sSupPr>
                            <m:e>
                              <m:d>
                                <m:dPr>
                                  <m:ctrlPr>
                                    <a:rPr lang="el-GR" i="1">
                                      <a:latin typeface="Cambria Math" panose="02040503050406030204" pitchFamily="18" charset="0"/>
                                      <a:ea typeface="Cambria Math" panose="02040503050406030204" pitchFamily="18" charset="0"/>
                                    </a:rPr>
                                  </m:ctrlPr>
                                </m:dPr>
                                <m:e>
                                  <m:r>
                                    <a:rPr lang="el-GR" i="1">
                                      <a:latin typeface="Cambria Math" panose="02040503050406030204" pitchFamily="18" charset="0"/>
                                      <a:ea typeface="Cambria Math" panose="02040503050406030204" pitchFamily="18" charset="0"/>
                                    </a:rPr>
                                    <m:t>1+0.05</m:t>
                                  </m:r>
                                </m:e>
                              </m:d>
                            </m:e>
                            <m:sup>
                              <m:r>
                                <a:rPr lang="el-GR" i="1">
                                  <a:latin typeface="Cambria Math" panose="02040503050406030204" pitchFamily="18" charset="0"/>
                                  <a:ea typeface="Cambria Math" panose="02040503050406030204" pitchFamily="18" charset="0"/>
                                </a:rPr>
                                <m:t>25</m:t>
                              </m:r>
                            </m:sup>
                          </m:sSup>
                          <m:r>
                            <a:rPr lang="el-GR" b="0" i="1" smtClean="0">
                              <a:latin typeface="Cambria Math" panose="02040503050406030204" pitchFamily="18" charset="0"/>
                              <a:ea typeface="Cambria Math" panose="02040503050406030204" pitchFamily="18" charset="0"/>
                            </a:rPr>
                            <m:t>−1</m:t>
                          </m:r>
                        </m:den>
                      </m:f>
                      <m:r>
                        <a:rPr lang="el-GR" b="0" i="1" smtClean="0">
                          <a:latin typeface="Cambria Math" panose="02040503050406030204" pitchFamily="18" charset="0"/>
                          <a:ea typeface="Cambria Math" panose="02040503050406030204" pitchFamily="18" charset="0"/>
                        </a:rPr>
                        <m:t>=10000∙0.07095=709.50</m:t>
                      </m:r>
                      <m:r>
                        <a:rPr lang="el-GR" i="1">
                          <a:latin typeface="Cambria Math" panose="02040503050406030204" pitchFamily="18" charset="0"/>
                          <a:ea typeface="Cambria Math" panose="02040503050406030204" pitchFamily="18" charset="0"/>
                        </a:rPr>
                        <m:t>€</m:t>
                      </m:r>
                    </m:oMath>
                  </m:oMathPara>
                </a14:m>
                <a:endParaRPr lang="el-GR" dirty="0"/>
              </a:p>
              <a:p>
                <a:r>
                  <a:rPr lang="el-GR" dirty="0"/>
                  <a:t>Παράδειγμα 2:  Ποια ετήσια δόση (Ε) χρειάζεται για θα ανακτηθεί σε 10 έτη ένα σημερινό κεφάλαιο 50000 € (Π) όταν το επιτόκιο είναι 15%;</a:t>
                </a:r>
              </a:p>
              <a:p>
                <a:pPr marL="0" indent="0">
                  <a:buNone/>
                </a:pPr>
                <a:r>
                  <a:rPr lang="el-GR" dirty="0"/>
                  <a:t>Ε = 50000 · (Ε/Π, 0.15, 10) = 50000 · 0.19925 = 9962.50 €</a:t>
                </a:r>
              </a:p>
              <a:p>
                <a:pPr marL="0" indent="0">
                  <a:buNone/>
                </a:pPr>
                <a:endParaRPr lang="en-US" dirty="0"/>
              </a:p>
            </p:txBody>
          </p:sp>
        </mc:Choice>
        <mc:Fallback xmlns="">
          <p:sp>
            <p:nvSpPr>
              <p:cNvPr id="3" name="Θέση περιεχομένου 2"/>
              <p:cNvSpPr>
                <a:spLocks noGrp="1" noRot="1" noChangeAspect="1" noMove="1" noResize="1" noEditPoints="1" noAdjustHandles="1" noChangeArrowheads="1" noChangeShapeType="1" noTextEdit="1"/>
              </p:cNvSpPr>
              <p:nvPr>
                <p:ph idx="1"/>
              </p:nvPr>
            </p:nvSpPr>
            <p:spPr>
              <a:blipFill rotWithShape="0">
                <a:blip r:embed="rId2"/>
                <a:stretch>
                  <a:fillRect l="-1111" t="-967" r="-1704"/>
                </a:stretch>
              </a:blipFill>
            </p:spPr>
            <p:txBody>
              <a:bodyPr/>
              <a:lstStyle/>
              <a:p>
                <a:r>
                  <a:rPr lang="el-GR">
                    <a:noFill/>
                  </a:rPr>
                  <a:t> </a:t>
                </a:r>
              </a:p>
            </p:txBody>
          </p:sp>
        </mc:Fallback>
      </mc:AlternateContent>
      <p:sp>
        <p:nvSpPr>
          <p:cNvPr id="4" name="Θέση αριθμού διαφάνειας 3"/>
          <p:cNvSpPr>
            <a:spLocks noGrp="1"/>
          </p:cNvSpPr>
          <p:nvPr>
            <p:ph type="sldNum" sz="quarter" idx="12"/>
          </p:nvPr>
        </p:nvSpPr>
        <p:spPr/>
        <p:txBody>
          <a:bodyPr/>
          <a:lstStyle/>
          <a:p>
            <a:pPr>
              <a:defRPr/>
            </a:pPr>
            <a:fld id="{7E55E3B3-0445-4CFC-BED8-763D4409E61F}" type="slidenum">
              <a:rPr lang="el-GR" smtClean="0"/>
              <a:pPr>
                <a:defRPr/>
              </a:pPr>
              <a:t>33</a:t>
            </a:fld>
            <a:endParaRPr lang="el-GR" dirty="0"/>
          </a:p>
        </p:txBody>
      </p:sp>
    </p:spTree>
    <p:extLst>
      <p:ext uri="{BB962C8B-B14F-4D97-AF65-F5344CB8AC3E}">
        <p14:creationId xmlns:p14="http://schemas.microsoft.com/office/powerpoint/2010/main" val="218585957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Ο συντελεστής συσσώρευσης κεφαλαίου </a:t>
            </a:r>
            <a:r>
              <a:rPr lang="el-GR" sz="3600" b="0" dirty="0"/>
              <a:t>(1/</a:t>
            </a:r>
            <a:r>
              <a:rPr lang="en-US" sz="3600" b="0" dirty="0"/>
              <a:t>2</a:t>
            </a:r>
            <a:r>
              <a:rPr lang="el-GR" sz="3600" b="0" dirty="0"/>
              <a:t>)</a:t>
            </a:r>
          </a:p>
        </p:txBody>
      </p:sp>
      <mc:AlternateContent xmlns:mc="http://schemas.openxmlformats.org/markup-compatibility/2006" xmlns:a14="http://schemas.microsoft.com/office/drawing/2010/main">
        <mc:Choice Requires="a14">
          <p:sp>
            <p:nvSpPr>
              <p:cNvPr id="3" name="Θέση περιεχομένου 2"/>
              <p:cNvSpPr>
                <a:spLocks noGrp="1"/>
              </p:cNvSpPr>
              <p:nvPr>
                <p:ph idx="1"/>
              </p:nvPr>
            </p:nvSpPr>
            <p:spPr/>
            <p:txBody>
              <a:bodyPr/>
              <a:lstStyle/>
              <a:p>
                <a:r>
                  <a:rPr lang="el-GR" dirty="0"/>
                  <a:t>Η Συσσώρευση</a:t>
                </a:r>
                <a:r>
                  <a:rPr lang="el-GR" b="1" dirty="0"/>
                  <a:t> </a:t>
                </a:r>
                <a:r>
                  <a:rPr lang="el-GR" dirty="0"/>
                  <a:t>Κεφαλαίου υπολογίζει τις Ετήσιες (ή μηνιαίες) δόσεις με τις οποίες θα συγκεντρώσουμε ένα κεφάλαιο (Μ) μετά Ν έτη όταν το επιτόκιο είναι Ι% (ή  i = Ι/100). Απαντά, δηλαδή, στην ερώτηση: «Με ποια περιοδική δόση (Ε) θα συγκεντρώσω το μελλοντικό ποσό (Μ) μετά από (Ν) χρονικές περιόδους με επιτόκιο (Ι%)»; </a:t>
                </a:r>
              </a:p>
              <a:p>
                <a:pPr marL="0" indent="0">
                  <a:buNone/>
                </a:pPr>
                <a:r>
                  <a:rPr lang="el-GR" dirty="0"/>
                  <a:t>Ο υπολογισμός γίνεται μα τον τύπο: </a:t>
                </a:r>
                <a14:m>
                  <m:oMath xmlns:m="http://schemas.openxmlformats.org/officeDocument/2006/math">
                    <m:r>
                      <m:rPr>
                        <m:sty m:val="p"/>
                      </m:rPr>
                      <a:rPr lang="el-GR" b="0" i="0" smtClean="0">
                        <a:latin typeface="Cambria Math" panose="02040503050406030204" pitchFamily="18" charset="0"/>
                      </a:rPr>
                      <m:t>Ε</m:t>
                    </m:r>
                    <m:r>
                      <a:rPr lang="el-GR" b="0" i="0" smtClean="0">
                        <a:latin typeface="Cambria Math" panose="02040503050406030204" pitchFamily="18" charset="0"/>
                      </a:rPr>
                      <m:t>=</m:t>
                    </m:r>
                    <m:r>
                      <m:rPr>
                        <m:sty m:val="p"/>
                      </m:rPr>
                      <a:rPr lang="el-GR" b="0" i="0" smtClean="0">
                        <a:latin typeface="Cambria Math" panose="02040503050406030204" pitchFamily="18" charset="0"/>
                      </a:rPr>
                      <m:t>Μ</m:t>
                    </m:r>
                    <m:r>
                      <a:rPr lang="el-GR" b="0" i="1" smtClean="0">
                        <a:latin typeface="Cambria Math" panose="02040503050406030204" pitchFamily="18" charset="0"/>
                        <a:ea typeface="Cambria Math" panose="02040503050406030204" pitchFamily="18" charset="0"/>
                      </a:rPr>
                      <m:t>∙</m:t>
                    </m:r>
                    <m:f>
                      <m:fPr>
                        <m:ctrlPr>
                          <a:rPr lang="el-GR" b="0" i="1" smtClean="0">
                            <a:latin typeface="Cambria Math" panose="02040503050406030204" pitchFamily="18" charset="0"/>
                            <a:ea typeface="Cambria Math" panose="02040503050406030204" pitchFamily="18" charset="0"/>
                          </a:rPr>
                        </m:ctrlPr>
                      </m:fPr>
                      <m:num>
                        <m:r>
                          <a:rPr lang="en-US" b="0" i="1" smtClean="0">
                            <a:latin typeface="Cambria Math" panose="02040503050406030204" pitchFamily="18" charset="0"/>
                            <a:ea typeface="Cambria Math" panose="02040503050406030204" pitchFamily="18" charset="0"/>
                          </a:rPr>
                          <m:t>𝑖</m:t>
                        </m:r>
                      </m:num>
                      <m:den>
                        <m:sSup>
                          <m:sSupPr>
                            <m:ctrlPr>
                              <a:rPr lang="el-GR" b="0" i="1" smtClean="0">
                                <a:latin typeface="Cambria Math" panose="02040503050406030204" pitchFamily="18" charset="0"/>
                                <a:ea typeface="Cambria Math" panose="02040503050406030204" pitchFamily="18" charset="0"/>
                              </a:rPr>
                            </m:ctrlPr>
                          </m:sSupPr>
                          <m:e>
                            <m:d>
                              <m:dPr>
                                <m:ctrlPr>
                                  <a:rPr lang="el-GR" b="0" i="1" smtClean="0">
                                    <a:latin typeface="Cambria Math" panose="02040503050406030204" pitchFamily="18" charset="0"/>
                                    <a:ea typeface="Cambria Math" panose="02040503050406030204" pitchFamily="18" charset="0"/>
                                  </a:rPr>
                                </m:ctrlPr>
                              </m:dPr>
                              <m:e>
                                <m:r>
                                  <a:rPr lang="en-US" b="0" i="1" smtClean="0">
                                    <a:latin typeface="Cambria Math" panose="02040503050406030204" pitchFamily="18" charset="0"/>
                                    <a:ea typeface="Cambria Math" panose="02040503050406030204" pitchFamily="18" charset="0"/>
                                  </a:rPr>
                                  <m:t>1+</m:t>
                                </m:r>
                                <m:r>
                                  <a:rPr lang="en-US" b="0" i="1" smtClean="0">
                                    <a:latin typeface="Cambria Math" panose="02040503050406030204" pitchFamily="18" charset="0"/>
                                    <a:ea typeface="Cambria Math" panose="02040503050406030204" pitchFamily="18" charset="0"/>
                                  </a:rPr>
                                  <m:t>𝑖</m:t>
                                </m:r>
                              </m:e>
                            </m:d>
                          </m:e>
                          <m:sup>
                            <m:r>
                              <a:rPr lang="en-US" b="0" i="1" smtClean="0">
                                <a:latin typeface="Cambria Math" panose="02040503050406030204" pitchFamily="18" charset="0"/>
                                <a:ea typeface="Cambria Math" panose="02040503050406030204" pitchFamily="18" charset="0"/>
                              </a:rPr>
                              <m:t>𝑁</m:t>
                            </m:r>
                          </m:sup>
                        </m:sSup>
                        <m:r>
                          <a:rPr lang="en-US" b="0" i="1" smtClean="0">
                            <a:latin typeface="Cambria Math" panose="02040503050406030204" pitchFamily="18" charset="0"/>
                            <a:ea typeface="Cambria Math" panose="02040503050406030204" pitchFamily="18" charset="0"/>
                          </a:rPr>
                          <m:t>−1</m:t>
                        </m:r>
                      </m:den>
                    </m:f>
                  </m:oMath>
                </a14:m>
                <a:r>
                  <a:rPr lang="en-US" dirty="0"/>
                  <a:t> </a:t>
                </a:r>
              </a:p>
              <a:p>
                <a:pPr marL="0" indent="0">
                  <a:buNone/>
                </a:pPr>
                <a:r>
                  <a:rPr lang="el-GR" dirty="0"/>
                  <a:t>Ο </a:t>
                </a:r>
                <a:r>
                  <a:rPr lang="el-GR" u="sng" dirty="0"/>
                  <a:t>συντελεστής συσσώρευσης κεφαλαίου </a:t>
                </a:r>
                <a:r>
                  <a:rPr lang="el-GR" dirty="0"/>
                  <a:t>συμβολίζεται:  </a:t>
                </a:r>
                <a:r>
                  <a:rPr lang="el-GR" b="1" dirty="0"/>
                  <a:t>(Ε/Μ, </a:t>
                </a:r>
                <a:r>
                  <a:rPr lang="el-GR" b="1" i="1" dirty="0"/>
                  <a:t>i</a:t>
                </a:r>
                <a:r>
                  <a:rPr lang="el-GR" b="1" dirty="0"/>
                  <a:t>, </a:t>
                </a:r>
                <a:r>
                  <a:rPr lang="el-GR" b="1" i="1" dirty="0"/>
                  <a:t>Ν</a:t>
                </a:r>
                <a:r>
                  <a:rPr lang="el-GR" b="1" dirty="0"/>
                  <a:t>)</a:t>
                </a:r>
                <a:r>
                  <a:rPr lang="el-GR" dirty="0"/>
                  <a:t>. </a:t>
                </a:r>
              </a:p>
              <a:p>
                <a:pPr marL="0" indent="0">
                  <a:buNone/>
                </a:pPr>
                <a:endParaRPr lang="el-GR" dirty="0"/>
              </a:p>
            </p:txBody>
          </p:sp>
        </mc:Choice>
        <mc:Fallback xmlns="">
          <p:sp>
            <p:nvSpPr>
              <p:cNvPr id="3" name="Θέση περιεχομένου 2"/>
              <p:cNvSpPr>
                <a:spLocks noGrp="1" noRot="1" noChangeAspect="1" noMove="1" noResize="1" noEditPoints="1" noAdjustHandles="1" noChangeArrowheads="1" noChangeShapeType="1" noTextEdit="1"/>
              </p:cNvSpPr>
              <p:nvPr>
                <p:ph idx="1"/>
              </p:nvPr>
            </p:nvSpPr>
            <p:spPr>
              <a:blipFill rotWithShape="0">
                <a:blip r:embed="rId2"/>
                <a:stretch>
                  <a:fillRect l="-1111" t="-967" r="-1852"/>
                </a:stretch>
              </a:blipFill>
            </p:spPr>
            <p:txBody>
              <a:bodyPr/>
              <a:lstStyle/>
              <a:p>
                <a:r>
                  <a:rPr lang="el-GR">
                    <a:noFill/>
                  </a:rPr>
                  <a:t> </a:t>
                </a:r>
              </a:p>
            </p:txBody>
          </p:sp>
        </mc:Fallback>
      </mc:AlternateContent>
      <p:sp>
        <p:nvSpPr>
          <p:cNvPr id="4" name="Θέση αριθμού διαφάνειας 3"/>
          <p:cNvSpPr>
            <a:spLocks noGrp="1"/>
          </p:cNvSpPr>
          <p:nvPr>
            <p:ph type="sldNum" sz="quarter" idx="12"/>
          </p:nvPr>
        </p:nvSpPr>
        <p:spPr/>
        <p:txBody>
          <a:bodyPr/>
          <a:lstStyle/>
          <a:p>
            <a:pPr>
              <a:defRPr/>
            </a:pPr>
            <a:fld id="{7E55E3B3-0445-4CFC-BED8-763D4409E61F}" type="slidenum">
              <a:rPr lang="el-GR" smtClean="0"/>
              <a:pPr>
                <a:defRPr/>
              </a:pPr>
              <a:t>34</a:t>
            </a:fld>
            <a:endParaRPr lang="el-GR" dirty="0"/>
          </a:p>
        </p:txBody>
      </p:sp>
    </p:spTree>
    <p:extLst>
      <p:ext uri="{BB962C8B-B14F-4D97-AF65-F5344CB8AC3E}">
        <p14:creationId xmlns:p14="http://schemas.microsoft.com/office/powerpoint/2010/main" val="225762123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Ο συντελεστής συσσώρευσης κεφαλαίου </a:t>
            </a:r>
            <a:r>
              <a:rPr lang="el-GR" sz="3600" b="0" dirty="0"/>
              <a:t>(</a:t>
            </a:r>
            <a:r>
              <a:rPr lang="en-US" sz="3600" b="0" dirty="0"/>
              <a:t>2</a:t>
            </a:r>
            <a:r>
              <a:rPr lang="el-GR" sz="3600" b="0" dirty="0"/>
              <a:t>/</a:t>
            </a:r>
            <a:r>
              <a:rPr lang="en-US" sz="3600" b="0" dirty="0"/>
              <a:t>2</a:t>
            </a:r>
            <a:r>
              <a:rPr lang="el-GR" sz="3600" b="0" dirty="0"/>
              <a:t>)</a:t>
            </a:r>
            <a:endParaRPr lang="el-GR" dirty="0"/>
          </a:p>
        </p:txBody>
      </p:sp>
      <mc:AlternateContent xmlns:mc="http://schemas.openxmlformats.org/markup-compatibility/2006" xmlns:a14="http://schemas.microsoft.com/office/drawing/2010/main">
        <mc:Choice Requires="a14">
          <p:sp>
            <p:nvSpPr>
              <p:cNvPr id="3" name="Θέση περιεχομένου 2"/>
              <p:cNvSpPr>
                <a:spLocks noGrp="1"/>
              </p:cNvSpPr>
              <p:nvPr>
                <p:ph idx="1"/>
              </p:nvPr>
            </p:nvSpPr>
            <p:spPr/>
            <p:txBody>
              <a:bodyPr/>
              <a:lstStyle/>
              <a:p>
                <a:r>
                  <a:rPr lang="el-GR" dirty="0"/>
                  <a:t>Παράδειγμα 1:  Ποια θα είναι η δόση (Ε) για τη συγκέντρωση ποσού 10000 € (Μ) σε 5 έτη με επιτόκιο 5%;</a:t>
                </a:r>
                <a:endParaRPr lang="en-US" dirty="0"/>
              </a:p>
              <a:p>
                <a:pPr marL="0" indent="0">
                  <a:buNone/>
                </a:pPr>
                <a14:m>
                  <m:oMathPara xmlns:m="http://schemas.openxmlformats.org/officeDocument/2006/math">
                    <m:oMathParaPr>
                      <m:jc m:val="left"/>
                    </m:oMathParaPr>
                    <m:oMath xmlns:m="http://schemas.openxmlformats.org/officeDocument/2006/math">
                      <m:r>
                        <a:rPr lang="en-US" b="0" i="1" smtClean="0">
                          <a:latin typeface="Cambria Math" panose="02040503050406030204" pitchFamily="18" charset="0"/>
                        </a:rPr>
                        <m:t>𝐸</m:t>
                      </m:r>
                      <m:r>
                        <a:rPr lang="en-US" b="0" i="1" smtClean="0">
                          <a:latin typeface="Cambria Math" panose="02040503050406030204" pitchFamily="18" charset="0"/>
                        </a:rPr>
                        <m:t>=10000∙</m:t>
                      </m:r>
                      <m:d>
                        <m:dPr>
                          <m:ctrlPr>
                            <a:rPr lang="en-US" b="0" i="1" smtClean="0">
                              <a:latin typeface="Cambria Math" panose="02040503050406030204" pitchFamily="18" charset="0"/>
                              <a:ea typeface="Cambria Math" panose="02040503050406030204" pitchFamily="18" charset="0"/>
                            </a:rPr>
                          </m:ctrlPr>
                        </m:dPr>
                        <m:e>
                          <m:f>
                            <m:fPr>
                              <m:ctrlPr>
                                <a:rPr lang="en-US" b="0" i="1" smtClean="0">
                                  <a:latin typeface="Cambria Math" panose="02040503050406030204" pitchFamily="18" charset="0"/>
                                  <a:ea typeface="Cambria Math" panose="02040503050406030204" pitchFamily="18" charset="0"/>
                                </a:rPr>
                              </m:ctrlPr>
                            </m:fPr>
                            <m:num>
                              <m:r>
                                <a:rPr lang="en-US" b="0" i="1" smtClean="0">
                                  <a:latin typeface="Cambria Math" panose="02040503050406030204" pitchFamily="18" charset="0"/>
                                  <a:ea typeface="Cambria Math" panose="02040503050406030204" pitchFamily="18" charset="0"/>
                                </a:rPr>
                                <m:t>𝐸</m:t>
                              </m:r>
                            </m:num>
                            <m:den>
                              <m:r>
                                <a:rPr lang="en-US" b="0" i="1" smtClean="0">
                                  <a:latin typeface="Cambria Math" panose="02040503050406030204" pitchFamily="18" charset="0"/>
                                  <a:ea typeface="Cambria Math" panose="02040503050406030204" pitchFamily="18" charset="0"/>
                                </a:rPr>
                                <m:t>𝑀</m:t>
                              </m:r>
                            </m:den>
                          </m:f>
                          <m:r>
                            <a:rPr lang="en-US" b="0" i="1" smtClean="0">
                              <a:latin typeface="Cambria Math" panose="02040503050406030204" pitchFamily="18" charset="0"/>
                              <a:ea typeface="Cambria Math" panose="02040503050406030204" pitchFamily="18" charset="0"/>
                            </a:rPr>
                            <m:t>, 0.05, 5</m:t>
                          </m:r>
                        </m:e>
                      </m:d>
                      <m:r>
                        <a:rPr lang="en-US" b="0" i="1" smtClean="0">
                          <a:latin typeface="Cambria Math" panose="02040503050406030204" pitchFamily="18" charset="0"/>
                          <a:ea typeface="Cambria Math" panose="02040503050406030204" pitchFamily="18" charset="0"/>
                        </a:rPr>
                        <m:t>=10000∙</m:t>
                      </m:r>
                      <m:f>
                        <m:fPr>
                          <m:ctrlPr>
                            <a:rPr lang="en-US" b="0" i="1" smtClean="0">
                              <a:latin typeface="Cambria Math" panose="02040503050406030204" pitchFamily="18" charset="0"/>
                              <a:ea typeface="Cambria Math" panose="02040503050406030204" pitchFamily="18" charset="0"/>
                            </a:rPr>
                          </m:ctrlPr>
                        </m:fPr>
                        <m:num>
                          <m:r>
                            <a:rPr lang="en-US" b="0" i="1" smtClean="0">
                              <a:latin typeface="Cambria Math" panose="02040503050406030204" pitchFamily="18" charset="0"/>
                              <a:ea typeface="Cambria Math" panose="02040503050406030204" pitchFamily="18" charset="0"/>
                            </a:rPr>
                            <m:t>0.05</m:t>
                          </m:r>
                        </m:num>
                        <m:den>
                          <m:sSup>
                            <m:sSupPr>
                              <m:ctrlPr>
                                <a:rPr lang="en-US" b="0" i="1" smtClean="0">
                                  <a:latin typeface="Cambria Math" panose="02040503050406030204" pitchFamily="18" charset="0"/>
                                  <a:ea typeface="Cambria Math" panose="02040503050406030204" pitchFamily="18" charset="0"/>
                                </a:rPr>
                              </m:ctrlPr>
                            </m:sSupPr>
                            <m:e>
                              <m:d>
                                <m:dPr>
                                  <m:ctrlPr>
                                    <a:rPr lang="en-US" b="0" i="1" smtClean="0">
                                      <a:latin typeface="Cambria Math" panose="02040503050406030204" pitchFamily="18" charset="0"/>
                                      <a:ea typeface="Cambria Math" panose="02040503050406030204" pitchFamily="18" charset="0"/>
                                    </a:rPr>
                                  </m:ctrlPr>
                                </m:dPr>
                                <m:e>
                                  <m:r>
                                    <a:rPr lang="en-US" b="0" i="1" smtClean="0">
                                      <a:latin typeface="Cambria Math" panose="02040503050406030204" pitchFamily="18" charset="0"/>
                                      <a:ea typeface="Cambria Math" panose="02040503050406030204" pitchFamily="18" charset="0"/>
                                    </a:rPr>
                                    <m:t>1+0.05</m:t>
                                  </m:r>
                                </m:e>
                              </m:d>
                            </m:e>
                            <m:sup>
                              <m:r>
                                <a:rPr lang="en-US" b="0" i="1" smtClean="0">
                                  <a:latin typeface="Cambria Math" panose="02040503050406030204" pitchFamily="18" charset="0"/>
                                  <a:ea typeface="Cambria Math" panose="02040503050406030204" pitchFamily="18" charset="0"/>
                                </a:rPr>
                                <m:t>5</m:t>
                              </m:r>
                            </m:sup>
                          </m:sSup>
                          <m:r>
                            <a:rPr lang="en-US" b="0" i="1" smtClean="0">
                              <a:latin typeface="Cambria Math" panose="02040503050406030204" pitchFamily="18" charset="0"/>
                              <a:ea typeface="Cambria Math" panose="02040503050406030204" pitchFamily="18" charset="0"/>
                            </a:rPr>
                            <m:t>−1</m:t>
                          </m:r>
                        </m:den>
                      </m:f>
                      <m:r>
                        <a:rPr lang="en-US" b="0" i="1" smtClean="0">
                          <a:latin typeface="Cambria Math" panose="02040503050406030204" pitchFamily="18" charset="0"/>
                          <a:ea typeface="Cambria Math" panose="02040503050406030204" pitchFamily="18" charset="0"/>
                        </a:rPr>
                        <m:t>=10000∙0.18097=1809.70€</m:t>
                      </m:r>
                    </m:oMath>
                  </m:oMathPara>
                </a14:m>
                <a:endParaRPr lang="en-US" dirty="0"/>
              </a:p>
              <a:p>
                <a:r>
                  <a:rPr lang="el-GR" dirty="0"/>
                  <a:t>Παράδειγμα 2:  Ποια θα είναι η δόση (Ε) για τη συγκέντρωση ποσού 100000 € (Μ) μετά από 35 έτη με επιτόκιο 5%;</a:t>
                </a:r>
                <a:endParaRPr lang="en-US" dirty="0"/>
              </a:p>
              <a:p>
                <a:pPr marL="0" indent="0">
                  <a:buNone/>
                </a:pPr>
                <a14:m>
                  <m:oMathPara xmlns:m="http://schemas.openxmlformats.org/officeDocument/2006/math">
                    <m:oMathParaPr>
                      <m:jc m:val="left"/>
                    </m:oMathParaPr>
                    <m:oMath xmlns:m="http://schemas.openxmlformats.org/officeDocument/2006/math">
                      <m:r>
                        <a:rPr lang="en-US" i="1">
                          <a:latin typeface="Cambria Math" panose="02040503050406030204" pitchFamily="18" charset="0"/>
                        </a:rPr>
                        <m:t>𝐸</m:t>
                      </m:r>
                      <m:r>
                        <a:rPr lang="en-US" i="1">
                          <a:latin typeface="Cambria Math" panose="02040503050406030204" pitchFamily="18" charset="0"/>
                        </a:rPr>
                        <m:t>=10000∙</m:t>
                      </m:r>
                      <m:d>
                        <m:dPr>
                          <m:ctrlPr>
                            <a:rPr lang="en-US" i="1">
                              <a:latin typeface="Cambria Math" panose="02040503050406030204" pitchFamily="18" charset="0"/>
                              <a:ea typeface="Cambria Math" panose="02040503050406030204" pitchFamily="18" charset="0"/>
                            </a:rPr>
                          </m:ctrlPr>
                        </m:dPr>
                        <m:e>
                          <m:f>
                            <m:fPr>
                              <m:ctrlPr>
                                <a:rPr lang="en-US" i="1">
                                  <a:latin typeface="Cambria Math" panose="02040503050406030204" pitchFamily="18" charset="0"/>
                                  <a:ea typeface="Cambria Math" panose="02040503050406030204" pitchFamily="18" charset="0"/>
                                </a:rPr>
                              </m:ctrlPr>
                            </m:fPr>
                            <m:num>
                              <m:r>
                                <a:rPr lang="en-US" i="1">
                                  <a:latin typeface="Cambria Math" panose="02040503050406030204" pitchFamily="18" charset="0"/>
                                  <a:ea typeface="Cambria Math" panose="02040503050406030204" pitchFamily="18" charset="0"/>
                                </a:rPr>
                                <m:t>𝐸</m:t>
                              </m:r>
                            </m:num>
                            <m:den>
                              <m:r>
                                <a:rPr lang="en-US" i="1">
                                  <a:latin typeface="Cambria Math" panose="02040503050406030204" pitchFamily="18" charset="0"/>
                                  <a:ea typeface="Cambria Math" panose="02040503050406030204" pitchFamily="18" charset="0"/>
                                </a:rPr>
                                <m:t>𝑀</m:t>
                              </m:r>
                            </m:den>
                          </m:f>
                          <m:r>
                            <a:rPr lang="en-US" i="1">
                              <a:latin typeface="Cambria Math" panose="02040503050406030204" pitchFamily="18" charset="0"/>
                              <a:ea typeface="Cambria Math" panose="02040503050406030204" pitchFamily="18" charset="0"/>
                            </a:rPr>
                            <m:t>, 0.05, </m:t>
                          </m:r>
                          <m:r>
                            <a:rPr lang="en-US" b="0" i="1" smtClean="0">
                              <a:latin typeface="Cambria Math" panose="02040503050406030204" pitchFamily="18" charset="0"/>
                              <a:ea typeface="Cambria Math" panose="02040503050406030204" pitchFamily="18" charset="0"/>
                            </a:rPr>
                            <m:t>3</m:t>
                          </m:r>
                          <m:r>
                            <a:rPr lang="en-US" i="1">
                              <a:latin typeface="Cambria Math" panose="02040503050406030204" pitchFamily="18" charset="0"/>
                              <a:ea typeface="Cambria Math" panose="02040503050406030204" pitchFamily="18" charset="0"/>
                            </a:rPr>
                            <m:t>5</m:t>
                          </m:r>
                        </m:e>
                      </m:d>
                      <m:r>
                        <a:rPr lang="en-US" i="1">
                          <a:latin typeface="Cambria Math" panose="02040503050406030204" pitchFamily="18" charset="0"/>
                          <a:ea typeface="Cambria Math" panose="02040503050406030204" pitchFamily="18" charset="0"/>
                        </a:rPr>
                        <m:t>=10000∙</m:t>
                      </m:r>
                      <m:f>
                        <m:fPr>
                          <m:ctrlPr>
                            <a:rPr lang="en-US" i="1">
                              <a:latin typeface="Cambria Math" panose="02040503050406030204" pitchFamily="18" charset="0"/>
                              <a:ea typeface="Cambria Math" panose="02040503050406030204" pitchFamily="18" charset="0"/>
                            </a:rPr>
                          </m:ctrlPr>
                        </m:fPr>
                        <m:num>
                          <m:r>
                            <a:rPr lang="en-US" i="1">
                              <a:latin typeface="Cambria Math" panose="02040503050406030204" pitchFamily="18" charset="0"/>
                              <a:ea typeface="Cambria Math" panose="02040503050406030204" pitchFamily="18" charset="0"/>
                            </a:rPr>
                            <m:t>0.05</m:t>
                          </m:r>
                        </m:num>
                        <m:den>
                          <m:sSup>
                            <m:sSupPr>
                              <m:ctrlPr>
                                <a:rPr lang="en-US" i="1">
                                  <a:latin typeface="Cambria Math" panose="02040503050406030204" pitchFamily="18" charset="0"/>
                                  <a:ea typeface="Cambria Math" panose="02040503050406030204" pitchFamily="18" charset="0"/>
                                </a:rPr>
                              </m:ctrlPr>
                            </m:sSupPr>
                            <m:e>
                              <m:d>
                                <m:dPr>
                                  <m:ctrlPr>
                                    <a:rPr lang="en-US" i="1">
                                      <a:latin typeface="Cambria Math" panose="02040503050406030204" pitchFamily="18" charset="0"/>
                                      <a:ea typeface="Cambria Math" panose="02040503050406030204" pitchFamily="18" charset="0"/>
                                    </a:rPr>
                                  </m:ctrlPr>
                                </m:dPr>
                                <m:e>
                                  <m:r>
                                    <a:rPr lang="en-US" i="1">
                                      <a:latin typeface="Cambria Math" panose="02040503050406030204" pitchFamily="18" charset="0"/>
                                      <a:ea typeface="Cambria Math" panose="02040503050406030204" pitchFamily="18" charset="0"/>
                                    </a:rPr>
                                    <m:t>1+0.05</m:t>
                                  </m:r>
                                </m:e>
                              </m:d>
                            </m:e>
                            <m:sup>
                              <m:r>
                                <a:rPr lang="en-US" b="0" i="1" smtClean="0">
                                  <a:latin typeface="Cambria Math" panose="02040503050406030204" pitchFamily="18" charset="0"/>
                                  <a:ea typeface="Cambria Math" panose="02040503050406030204" pitchFamily="18" charset="0"/>
                                </a:rPr>
                                <m:t>3</m:t>
                              </m:r>
                              <m:r>
                                <a:rPr lang="en-US" i="1">
                                  <a:latin typeface="Cambria Math" panose="02040503050406030204" pitchFamily="18" charset="0"/>
                                  <a:ea typeface="Cambria Math" panose="02040503050406030204" pitchFamily="18" charset="0"/>
                                </a:rPr>
                                <m:t>5</m:t>
                              </m:r>
                            </m:sup>
                          </m:sSup>
                          <m:r>
                            <a:rPr lang="en-US" i="1">
                              <a:latin typeface="Cambria Math" panose="02040503050406030204" pitchFamily="18" charset="0"/>
                              <a:ea typeface="Cambria Math" panose="02040503050406030204" pitchFamily="18" charset="0"/>
                            </a:rPr>
                            <m:t>−1</m:t>
                          </m:r>
                        </m:den>
                      </m:f>
                      <m:r>
                        <a:rPr lang="en-US" i="1">
                          <a:latin typeface="Cambria Math" panose="02040503050406030204" pitchFamily="18" charset="0"/>
                          <a:ea typeface="Cambria Math" panose="02040503050406030204" pitchFamily="18" charset="0"/>
                        </a:rPr>
                        <m:t>=10000∙0.</m:t>
                      </m:r>
                      <m:r>
                        <a:rPr lang="en-US" b="0" i="1" smtClean="0">
                          <a:latin typeface="Cambria Math" panose="02040503050406030204" pitchFamily="18" charset="0"/>
                          <a:ea typeface="Cambria Math" panose="02040503050406030204" pitchFamily="18" charset="0"/>
                        </a:rPr>
                        <m:t>01107</m:t>
                      </m:r>
                      <m:r>
                        <a:rPr lang="en-US" i="1">
                          <a:latin typeface="Cambria Math" panose="02040503050406030204" pitchFamily="18" charset="0"/>
                          <a:ea typeface="Cambria Math" panose="02040503050406030204" pitchFamily="18" charset="0"/>
                        </a:rPr>
                        <m:t>=</m:t>
                      </m:r>
                      <m:r>
                        <a:rPr lang="en-US" b="0" i="1" smtClean="0">
                          <a:latin typeface="Cambria Math" panose="02040503050406030204" pitchFamily="18" charset="0"/>
                          <a:ea typeface="Cambria Math" panose="02040503050406030204" pitchFamily="18" charset="0"/>
                        </a:rPr>
                        <m:t>1107</m:t>
                      </m:r>
                      <m:r>
                        <a:rPr lang="en-US" i="1">
                          <a:latin typeface="Cambria Math" panose="02040503050406030204" pitchFamily="18" charset="0"/>
                          <a:ea typeface="Cambria Math" panose="02040503050406030204" pitchFamily="18" charset="0"/>
                        </a:rPr>
                        <m:t>€</m:t>
                      </m:r>
                    </m:oMath>
                  </m:oMathPara>
                </a14:m>
                <a:endParaRPr lang="en-US" dirty="0"/>
              </a:p>
              <a:p>
                <a:endParaRPr lang="el-GR" dirty="0"/>
              </a:p>
            </p:txBody>
          </p:sp>
        </mc:Choice>
        <mc:Fallback xmlns="">
          <p:sp>
            <p:nvSpPr>
              <p:cNvPr id="3" name="Θέση περιεχομένου 2"/>
              <p:cNvSpPr>
                <a:spLocks noGrp="1" noRot="1" noChangeAspect="1" noMove="1" noResize="1" noEditPoints="1" noAdjustHandles="1" noChangeArrowheads="1" noChangeShapeType="1" noTextEdit="1"/>
              </p:cNvSpPr>
              <p:nvPr>
                <p:ph idx="1"/>
              </p:nvPr>
            </p:nvSpPr>
            <p:spPr>
              <a:blipFill rotWithShape="0">
                <a:blip r:embed="rId2"/>
                <a:stretch>
                  <a:fillRect l="-963" t="-967" r="-444"/>
                </a:stretch>
              </a:blipFill>
            </p:spPr>
            <p:txBody>
              <a:bodyPr/>
              <a:lstStyle/>
              <a:p>
                <a:r>
                  <a:rPr lang="el-GR">
                    <a:noFill/>
                  </a:rPr>
                  <a:t> </a:t>
                </a:r>
              </a:p>
            </p:txBody>
          </p:sp>
        </mc:Fallback>
      </mc:AlternateContent>
      <p:sp>
        <p:nvSpPr>
          <p:cNvPr id="4" name="Θέση αριθμού διαφάνειας 3"/>
          <p:cNvSpPr>
            <a:spLocks noGrp="1"/>
          </p:cNvSpPr>
          <p:nvPr>
            <p:ph type="sldNum" sz="quarter" idx="12"/>
          </p:nvPr>
        </p:nvSpPr>
        <p:spPr/>
        <p:txBody>
          <a:bodyPr/>
          <a:lstStyle/>
          <a:p>
            <a:pPr>
              <a:defRPr/>
            </a:pPr>
            <a:fld id="{7E55E3B3-0445-4CFC-BED8-763D4409E61F}" type="slidenum">
              <a:rPr lang="el-GR" smtClean="0"/>
              <a:pPr>
                <a:defRPr/>
              </a:pPr>
              <a:t>35</a:t>
            </a:fld>
            <a:endParaRPr lang="el-GR" dirty="0"/>
          </a:p>
        </p:txBody>
      </p:sp>
    </p:spTree>
    <p:extLst>
      <p:ext uri="{BB962C8B-B14F-4D97-AF65-F5344CB8AC3E}">
        <p14:creationId xmlns:p14="http://schemas.microsoft.com/office/powerpoint/2010/main" val="195435858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Η μελλοντική αξία μιας ράντας </a:t>
            </a:r>
            <a:r>
              <a:rPr lang="en-US" sz="3200" b="0" dirty="0"/>
              <a:t>(1/2)</a:t>
            </a:r>
            <a:endParaRPr lang="el-GR" sz="3200" b="0" dirty="0"/>
          </a:p>
        </p:txBody>
      </p:sp>
      <mc:AlternateContent xmlns:mc="http://schemas.openxmlformats.org/markup-compatibility/2006" xmlns:a14="http://schemas.microsoft.com/office/drawing/2010/main">
        <mc:Choice Requires="a14">
          <p:sp>
            <p:nvSpPr>
              <p:cNvPr id="3" name="Θέση περιεχομένου 2"/>
              <p:cNvSpPr>
                <a:spLocks noGrp="1"/>
              </p:cNvSpPr>
              <p:nvPr>
                <p:ph idx="1"/>
              </p:nvPr>
            </p:nvSpPr>
            <p:spPr/>
            <p:txBody>
              <a:bodyPr/>
              <a:lstStyle/>
              <a:p>
                <a:pPr marL="0" indent="0">
                  <a:buNone/>
                </a:pPr>
                <a:r>
                  <a:rPr lang="el-GR" dirty="0"/>
                  <a:t>Η Μελλοντική Αξία Ράντας υπολογίζει το κεφάλαιο (Μ) που θα συγκεντρωθεί μετά από (Ν) χρονικές περιόδους αν καταβάλλονται Ετήσιες (ή μηνιαίες) δόσεις (Ε) και το επιτόκιο είναι Ι% (ή  i = Ι/100). Απαντά στην ερώτηση: «Αν η περιοδική δόση είναι (Ε) τι κεφάλαιο (Μ) θα συγκεντρώσω μετά από (Ν) χρονικές περιόδους με επιτόκιο (Ι%)»; </a:t>
                </a:r>
                <a:endParaRPr lang="en-US" dirty="0"/>
              </a:p>
              <a:p>
                <a:pPr marL="0" indent="0">
                  <a:buNone/>
                </a:pPr>
                <a:r>
                  <a:rPr lang="el-GR" dirty="0"/>
                  <a:t>Λύση:</a:t>
                </a:r>
                <a:endParaRPr lang="en-US" dirty="0"/>
              </a:p>
              <a:p>
                <a:pPr marL="0" indent="0">
                  <a:buNone/>
                </a:pPr>
                <a:r>
                  <a:rPr lang="el-GR" dirty="0"/>
                  <a:t>Ο υπολογισμός γίνεται μα τον τύπο: </a:t>
                </a:r>
                <a14:m>
                  <m:oMath xmlns:m="http://schemas.openxmlformats.org/officeDocument/2006/math">
                    <m:r>
                      <a:rPr lang="en-US" b="0" i="1" smtClean="0">
                        <a:latin typeface="Cambria Math" panose="02040503050406030204" pitchFamily="18" charset="0"/>
                      </a:rPr>
                      <m:t>𝑀</m:t>
                    </m:r>
                    <m:r>
                      <a:rPr lang="en-US" b="0" i="1" smtClean="0">
                        <a:latin typeface="Cambria Math" panose="02040503050406030204" pitchFamily="18" charset="0"/>
                      </a:rPr>
                      <m:t>=</m:t>
                    </m:r>
                    <m:r>
                      <a:rPr lang="en-US" b="0" i="1" smtClean="0">
                        <a:latin typeface="Cambria Math" panose="02040503050406030204" pitchFamily="18" charset="0"/>
                      </a:rPr>
                      <m:t>𝐸</m:t>
                    </m:r>
                    <m:r>
                      <a:rPr lang="en-US" b="0" i="1" smtClean="0">
                        <a:latin typeface="Cambria Math" panose="02040503050406030204" pitchFamily="18" charset="0"/>
                        <a:ea typeface="Cambria Math" panose="02040503050406030204" pitchFamily="18" charset="0"/>
                      </a:rPr>
                      <m:t>∙</m:t>
                    </m:r>
                    <m:f>
                      <m:fPr>
                        <m:ctrlPr>
                          <a:rPr lang="en-US" b="0" i="1" smtClean="0">
                            <a:latin typeface="Cambria Math" panose="02040503050406030204" pitchFamily="18" charset="0"/>
                            <a:ea typeface="Cambria Math" panose="02040503050406030204" pitchFamily="18" charset="0"/>
                          </a:rPr>
                        </m:ctrlPr>
                      </m:fPr>
                      <m:num>
                        <m:sSup>
                          <m:sSupPr>
                            <m:ctrlPr>
                              <a:rPr lang="en-US" b="0" i="1" smtClean="0">
                                <a:latin typeface="Cambria Math" panose="02040503050406030204" pitchFamily="18" charset="0"/>
                                <a:ea typeface="Cambria Math" panose="02040503050406030204" pitchFamily="18" charset="0"/>
                              </a:rPr>
                            </m:ctrlPr>
                          </m:sSupPr>
                          <m:e>
                            <m:d>
                              <m:dPr>
                                <m:ctrlPr>
                                  <a:rPr lang="en-US" b="0" i="1" smtClean="0">
                                    <a:latin typeface="Cambria Math" panose="02040503050406030204" pitchFamily="18" charset="0"/>
                                    <a:ea typeface="Cambria Math" panose="02040503050406030204" pitchFamily="18" charset="0"/>
                                  </a:rPr>
                                </m:ctrlPr>
                              </m:dPr>
                              <m:e>
                                <m:r>
                                  <a:rPr lang="en-US" b="0" i="1" smtClean="0">
                                    <a:latin typeface="Cambria Math" panose="02040503050406030204" pitchFamily="18" charset="0"/>
                                    <a:ea typeface="Cambria Math" panose="02040503050406030204" pitchFamily="18" charset="0"/>
                                  </a:rPr>
                                  <m:t>1+</m:t>
                                </m:r>
                                <m:r>
                                  <a:rPr lang="en-US" b="0" i="1" smtClean="0">
                                    <a:latin typeface="Cambria Math" panose="02040503050406030204" pitchFamily="18" charset="0"/>
                                    <a:ea typeface="Cambria Math" panose="02040503050406030204" pitchFamily="18" charset="0"/>
                                  </a:rPr>
                                  <m:t>𝑖</m:t>
                                </m:r>
                              </m:e>
                            </m:d>
                          </m:e>
                          <m:sup>
                            <m:r>
                              <a:rPr lang="en-US" b="0" i="1" smtClean="0">
                                <a:latin typeface="Cambria Math" panose="02040503050406030204" pitchFamily="18" charset="0"/>
                                <a:ea typeface="Cambria Math" panose="02040503050406030204" pitchFamily="18" charset="0"/>
                              </a:rPr>
                              <m:t>𝑁</m:t>
                            </m:r>
                          </m:sup>
                        </m:sSup>
                        <m:r>
                          <a:rPr lang="en-US" b="0" i="1" smtClean="0">
                            <a:latin typeface="Cambria Math" panose="02040503050406030204" pitchFamily="18" charset="0"/>
                            <a:ea typeface="Cambria Math" panose="02040503050406030204" pitchFamily="18" charset="0"/>
                          </a:rPr>
                          <m:t>−1</m:t>
                        </m:r>
                      </m:num>
                      <m:den>
                        <m:r>
                          <a:rPr lang="en-US" b="0" i="1" smtClean="0">
                            <a:latin typeface="Cambria Math" panose="02040503050406030204" pitchFamily="18" charset="0"/>
                            <a:ea typeface="Cambria Math" panose="02040503050406030204" pitchFamily="18" charset="0"/>
                          </a:rPr>
                          <m:t>𝑖</m:t>
                        </m:r>
                      </m:den>
                    </m:f>
                  </m:oMath>
                </a14:m>
                <a:endParaRPr lang="en-US" dirty="0"/>
              </a:p>
              <a:p>
                <a:pPr marL="0" indent="0">
                  <a:buNone/>
                </a:pPr>
                <a:r>
                  <a:rPr lang="el-GR" dirty="0"/>
                  <a:t>Ο </a:t>
                </a:r>
                <a:r>
                  <a:rPr lang="el-GR" u="sng" dirty="0"/>
                  <a:t>συντελεστής μελλοντικής αξίας ράντας</a:t>
                </a:r>
                <a:r>
                  <a:rPr lang="el-GR" dirty="0"/>
                  <a:t> συμβολίζεται:  </a:t>
                </a:r>
                <a:r>
                  <a:rPr lang="el-GR" b="1" dirty="0"/>
                  <a:t>(Μ/Ε, </a:t>
                </a:r>
                <a:r>
                  <a:rPr lang="el-GR" b="1" i="1" dirty="0"/>
                  <a:t>i</a:t>
                </a:r>
                <a:r>
                  <a:rPr lang="el-GR" b="1" dirty="0"/>
                  <a:t>, </a:t>
                </a:r>
                <a:r>
                  <a:rPr lang="el-GR" b="1" i="1" dirty="0"/>
                  <a:t>Ν</a:t>
                </a:r>
                <a:r>
                  <a:rPr lang="el-GR" b="1" dirty="0"/>
                  <a:t>)</a:t>
                </a:r>
                <a:r>
                  <a:rPr lang="el-GR" dirty="0"/>
                  <a:t>. </a:t>
                </a:r>
              </a:p>
              <a:p>
                <a:pPr marL="0" indent="0">
                  <a:buNone/>
                </a:pPr>
                <a:endParaRPr lang="el-GR" dirty="0"/>
              </a:p>
            </p:txBody>
          </p:sp>
        </mc:Choice>
        <mc:Fallback xmlns="">
          <p:sp>
            <p:nvSpPr>
              <p:cNvPr id="3" name="Θέση περιεχομένου 2"/>
              <p:cNvSpPr>
                <a:spLocks noGrp="1" noRot="1" noChangeAspect="1" noMove="1" noResize="1" noEditPoints="1" noAdjustHandles="1" noChangeArrowheads="1" noChangeShapeType="1" noTextEdit="1"/>
              </p:cNvSpPr>
              <p:nvPr>
                <p:ph idx="1"/>
              </p:nvPr>
            </p:nvSpPr>
            <p:spPr>
              <a:blipFill rotWithShape="0">
                <a:blip r:embed="rId2"/>
                <a:stretch>
                  <a:fillRect l="-1111" t="-967" r="-1259"/>
                </a:stretch>
              </a:blipFill>
            </p:spPr>
            <p:txBody>
              <a:bodyPr/>
              <a:lstStyle/>
              <a:p>
                <a:r>
                  <a:rPr lang="el-GR">
                    <a:noFill/>
                  </a:rPr>
                  <a:t> </a:t>
                </a:r>
              </a:p>
            </p:txBody>
          </p:sp>
        </mc:Fallback>
      </mc:AlternateContent>
      <p:sp>
        <p:nvSpPr>
          <p:cNvPr id="4" name="Θέση αριθμού διαφάνειας 3"/>
          <p:cNvSpPr>
            <a:spLocks noGrp="1"/>
          </p:cNvSpPr>
          <p:nvPr>
            <p:ph type="sldNum" sz="quarter" idx="12"/>
          </p:nvPr>
        </p:nvSpPr>
        <p:spPr/>
        <p:txBody>
          <a:bodyPr/>
          <a:lstStyle/>
          <a:p>
            <a:pPr>
              <a:defRPr/>
            </a:pPr>
            <a:fld id="{7E55E3B3-0445-4CFC-BED8-763D4409E61F}" type="slidenum">
              <a:rPr lang="el-GR" smtClean="0"/>
              <a:pPr>
                <a:defRPr/>
              </a:pPr>
              <a:t>36</a:t>
            </a:fld>
            <a:endParaRPr lang="el-GR" dirty="0"/>
          </a:p>
        </p:txBody>
      </p:sp>
    </p:spTree>
    <p:extLst>
      <p:ext uri="{BB962C8B-B14F-4D97-AF65-F5344CB8AC3E}">
        <p14:creationId xmlns:p14="http://schemas.microsoft.com/office/powerpoint/2010/main" val="382969763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Η μελλοντική αξία μιας ράντας </a:t>
            </a:r>
            <a:r>
              <a:rPr lang="en-US" sz="3200" b="0" dirty="0"/>
              <a:t>(2/2)</a:t>
            </a:r>
            <a:endParaRPr lang="el-GR" dirty="0"/>
          </a:p>
        </p:txBody>
      </p:sp>
      <mc:AlternateContent xmlns:mc="http://schemas.openxmlformats.org/markup-compatibility/2006" xmlns:a14="http://schemas.microsoft.com/office/drawing/2010/main">
        <mc:Choice Requires="a14">
          <p:sp>
            <p:nvSpPr>
              <p:cNvPr id="3" name="Θέση περιεχομένου 2"/>
              <p:cNvSpPr>
                <a:spLocks noGrp="1"/>
              </p:cNvSpPr>
              <p:nvPr>
                <p:ph idx="1"/>
              </p:nvPr>
            </p:nvSpPr>
            <p:spPr/>
            <p:txBody>
              <a:bodyPr/>
              <a:lstStyle/>
              <a:p>
                <a:r>
                  <a:rPr lang="el-GR" dirty="0"/>
                  <a:t>Παράδειγμα 1:  Τι κεφάλαιο (Μ) θα συγκεντρωθεί σε 15 έτη με επιτόκιο 10% αν η δόση (Ε) είναι 150 €;</a:t>
                </a:r>
                <a:endParaRPr lang="en-US" dirty="0"/>
              </a:p>
              <a:p>
                <a:pPr marL="0" indent="0">
                  <a:buNone/>
                </a:pPr>
                <a14:m>
                  <m:oMathPara xmlns:m="http://schemas.openxmlformats.org/officeDocument/2006/math">
                    <m:oMathParaPr>
                      <m:jc m:val="left"/>
                    </m:oMathParaPr>
                    <m:oMath xmlns:m="http://schemas.openxmlformats.org/officeDocument/2006/math">
                      <m:r>
                        <a:rPr lang="en-US" b="0" i="1" smtClean="0">
                          <a:latin typeface="Cambria Math" panose="02040503050406030204" pitchFamily="18" charset="0"/>
                        </a:rPr>
                        <m:t>𝑀</m:t>
                      </m:r>
                      <m:r>
                        <a:rPr lang="en-US" b="0" i="1" smtClean="0">
                          <a:latin typeface="Cambria Math" panose="02040503050406030204" pitchFamily="18" charset="0"/>
                        </a:rPr>
                        <m:t>=150∙</m:t>
                      </m:r>
                      <m:d>
                        <m:dPr>
                          <m:ctrlPr>
                            <a:rPr lang="en-US" b="0" i="1" smtClean="0">
                              <a:latin typeface="Cambria Math" panose="02040503050406030204" pitchFamily="18" charset="0"/>
                              <a:ea typeface="Cambria Math" panose="02040503050406030204" pitchFamily="18" charset="0"/>
                            </a:rPr>
                          </m:ctrlPr>
                        </m:dPr>
                        <m:e>
                          <m:f>
                            <m:fPr>
                              <m:ctrlPr>
                                <a:rPr lang="en-US" b="0" i="1" smtClean="0">
                                  <a:latin typeface="Cambria Math" panose="02040503050406030204" pitchFamily="18" charset="0"/>
                                  <a:ea typeface="Cambria Math" panose="02040503050406030204" pitchFamily="18" charset="0"/>
                                </a:rPr>
                              </m:ctrlPr>
                            </m:fPr>
                            <m:num>
                              <m:r>
                                <a:rPr lang="en-US" b="0" i="1" smtClean="0">
                                  <a:latin typeface="Cambria Math" panose="02040503050406030204" pitchFamily="18" charset="0"/>
                                  <a:ea typeface="Cambria Math" panose="02040503050406030204" pitchFamily="18" charset="0"/>
                                </a:rPr>
                                <m:t>𝑀</m:t>
                              </m:r>
                            </m:num>
                            <m:den>
                              <m:r>
                                <a:rPr lang="en-US" b="0" i="1" smtClean="0">
                                  <a:latin typeface="Cambria Math" panose="02040503050406030204" pitchFamily="18" charset="0"/>
                                  <a:ea typeface="Cambria Math" panose="02040503050406030204" pitchFamily="18" charset="0"/>
                                </a:rPr>
                                <m:t>𝐸</m:t>
                              </m:r>
                            </m:den>
                          </m:f>
                          <m:r>
                            <a:rPr lang="en-US" b="0" i="1" smtClean="0">
                              <a:latin typeface="Cambria Math" panose="02040503050406030204" pitchFamily="18" charset="0"/>
                              <a:ea typeface="Cambria Math" panose="02040503050406030204" pitchFamily="18" charset="0"/>
                            </a:rPr>
                            <m:t>, 0.1, 15</m:t>
                          </m:r>
                        </m:e>
                      </m:d>
                      <m:r>
                        <a:rPr lang="en-US" b="0" i="1" smtClean="0">
                          <a:latin typeface="Cambria Math" panose="02040503050406030204" pitchFamily="18" charset="0"/>
                          <a:ea typeface="Cambria Math" panose="02040503050406030204" pitchFamily="18" charset="0"/>
                        </a:rPr>
                        <m:t>=150∙</m:t>
                      </m:r>
                      <m:f>
                        <m:fPr>
                          <m:ctrlPr>
                            <a:rPr lang="en-US" b="0" i="1" smtClean="0">
                              <a:latin typeface="Cambria Math" panose="02040503050406030204" pitchFamily="18" charset="0"/>
                              <a:ea typeface="Cambria Math" panose="02040503050406030204" pitchFamily="18" charset="0"/>
                            </a:rPr>
                          </m:ctrlPr>
                        </m:fPr>
                        <m:num>
                          <m:sSup>
                            <m:sSupPr>
                              <m:ctrlPr>
                                <a:rPr lang="en-US" b="0" i="1" smtClean="0">
                                  <a:latin typeface="Cambria Math" panose="02040503050406030204" pitchFamily="18" charset="0"/>
                                  <a:ea typeface="Cambria Math" panose="02040503050406030204" pitchFamily="18" charset="0"/>
                                </a:rPr>
                              </m:ctrlPr>
                            </m:sSupPr>
                            <m:e>
                              <m:d>
                                <m:dPr>
                                  <m:ctrlPr>
                                    <a:rPr lang="en-US" b="0" i="1" smtClean="0">
                                      <a:latin typeface="Cambria Math" panose="02040503050406030204" pitchFamily="18" charset="0"/>
                                      <a:ea typeface="Cambria Math" panose="02040503050406030204" pitchFamily="18" charset="0"/>
                                    </a:rPr>
                                  </m:ctrlPr>
                                </m:dPr>
                                <m:e>
                                  <m:r>
                                    <a:rPr lang="en-US" b="0" i="1" smtClean="0">
                                      <a:latin typeface="Cambria Math" panose="02040503050406030204" pitchFamily="18" charset="0"/>
                                      <a:ea typeface="Cambria Math" panose="02040503050406030204" pitchFamily="18" charset="0"/>
                                    </a:rPr>
                                    <m:t>1+0.1</m:t>
                                  </m:r>
                                </m:e>
                              </m:d>
                            </m:e>
                            <m:sup>
                              <m:r>
                                <a:rPr lang="en-US" b="0" i="1" smtClean="0">
                                  <a:latin typeface="Cambria Math" panose="02040503050406030204" pitchFamily="18" charset="0"/>
                                  <a:ea typeface="Cambria Math" panose="02040503050406030204" pitchFamily="18" charset="0"/>
                                </a:rPr>
                                <m:t>15</m:t>
                              </m:r>
                            </m:sup>
                          </m:sSup>
                          <m:r>
                            <a:rPr lang="en-US" b="0" i="1" smtClean="0">
                              <a:latin typeface="Cambria Math" panose="02040503050406030204" pitchFamily="18" charset="0"/>
                              <a:ea typeface="Cambria Math" panose="02040503050406030204" pitchFamily="18" charset="0"/>
                            </a:rPr>
                            <m:t>−1</m:t>
                          </m:r>
                        </m:num>
                        <m:den>
                          <m:r>
                            <a:rPr lang="en-US" b="0" i="1" smtClean="0">
                              <a:latin typeface="Cambria Math" panose="02040503050406030204" pitchFamily="18" charset="0"/>
                              <a:ea typeface="Cambria Math" panose="02040503050406030204" pitchFamily="18" charset="0"/>
                            </a:rPr>
                            <m:t>0.1</m:t>
                          </m:r>
                        </m:den>
                      </m:f>
                      <m:r>
                        <a:rPr lang="en-US" b="0" i="1" smtClean="0">
                          <a:latin typeface="Cambria Math" panose="02040503050406030204" pitchFamily="18" charset="0"/>
                          <a:ea typeface="Cambria Math" panose="02040503050406030204" pitchFamily="18" charset="0"/>
                        </a:rPr>
                        <m:t>=150∙31.77248=4765.90€</m:t>
                      </m:r>
                    </m:oMath>
                  </m:oMathPara>
                </a14:m>
                <a:endParaRPr lang="en-US" dirty="0"/>
              </a:p>
              <a:p>
                <a:r>
                  <a:rPr lang="el-GR" dirty="0"/>
                  <a:t>Παράδειγμα 2:  Αν βάζω στο ταμιευτήριο κάθε χρόνο 1000 € τι ποσό (Μ) θα συγκεντρωθεί σε 5 έτη αν ο λογαριασμός μου έχει επιτόκιο 15%;</a:t>
                </a:r>
              </a:p>
              <a:p>
                <a:pPr marL="0" indent="0">
                  <a:buNone/>
                </a:pPr>
                <a:r>
                  <a:rPr lang="el-GR" dirty="0"/>
                  <a:t>Μ = 1000 · (Μ/Ε, 0.15, 5) = 150 · 6.74238 = 6742.38 €</a:t>
                </a:r>
              </a:p>
              <a:p>
                <a:pPr marL="0" indent="0">
                  <a:buNone/>
                </a:pPr>
                <a:endParaRPr lang="el-GR" dirty="0"/>
              </a:p>
            </p:txBody>
          </p:sp>
        </mc:Choice>
        <mc:Fallback xmlns="">
          <p:sp>
            <p:nvSpPr>
              <p:cNvPr id="3" name="Θέση περιεχομένου 2"/>
              <p:cNvSpPr>
                <a:spLocks noGrp="1" noRot="1" noChangeAspect="1" noMove="1" noResize="1" noEditPoints="1" noAdjustHandles="1" noChangeArrowheads="1" noChangeShapeType="1" noTextEdit="1"/>
              </p:cNvSpPr>
              <p:nvPr>
                <p:ph idx="1"/>
              </p:nvPr>
            </p:nvSpPr>
            <p:spPr>
              <a:blipFill rotWithShape="0">
                <a:blip r:embed="rId2"/>
                <a:stretch>
                  <a:fillRect l="-1111" t="-967" r="-519"/>
                </a:stretch>
              </a:blipFill>
            </p:spPr>
            <p:txBody>
              <a:bodyPr/>
              <a:lstStyle/>
              <a:p>
                <a:r>
                  <a:rPr lang="el-GR">
                    <a:noFill/>
                  </a:rPr>
                  <a:t> </a:t>
                </a:r>
              </a:p>
            </p:txBody>
          </p:sp>
        </mc:Fallback>
      </mc:AlternateContent>
      <p:sp>
        <p:nvSpPr>
          <p:cNvPr id="4" name="Θέση αριθμού διαφάνειας 3"/>
          <p:cNvSpPr>
            <a:spLocks noGrp="1"/>
          </p:cNvSpPr>
          <p:nvPr>
            <p:ph type="sldNum" sz="quarter" idx="12"/>
          </p:nvPr>
        </p:nvSpPr>
        <p:spPr/>
        <p:txBody>
          <a:bodyPr/>
          <a:lstStyle/>
          <a:p>
            <a:pPr>
              <a:defRPr/>
            </a:pPr>
            <a:fld id="{7E55E3B3-0445-4CFC-BED8-763D4409E61F}" type="slidenum">
              <a:rPr lang="el-GR" smtClean="0"/>
              <a:pPr>
                <a:defRPr/>
              </a:pPr>
              <a:t>37</a:t>
            </a:fld>
            <a:endParaRPr lang="el-GR" dirty="0"/>
          </a:p>
        </p:txBody>
      </p:sp>
    </p:spTree>
    <p:extLst>
      <p:ext uri="{BB962C8B-B14F-4D97-AF65-F5344CB8AC3E}">
        <p14:creationId xmlns:p14="http://schemas.microsoft.com/office/powerpoint/2010/main" val="96479396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dirty="0"/>
              <a:t>Η παρούσα αξία μιας ράντας</a:t>
            </a:r>
            <a:r>
              <a:rPr lang="en-US" dirty="0"/>
              <a:t> </a:t>
            </a:r>
            <a:r>
              <a:rPr lang="en-US" sz="3200" b="0" dirty="0"/>
              <a:t>(1/</a:t>
            </a:r>
            <a:r>
              <a:rPr lang="el-GR" sz="3200" b="0" dirty="0"/>
              <a:t>2</a:t>
            </a:r>
            <a:r>
              <a:rPr lang="en-US" sz="3200" b="0" dirty="0"/>
              <a:t>)</a:t>
            </a:r>
            <a:endParaRPr lang="el-GR" sz="3200" b="0" dirty="0"/>
          </a:p>
        </p:txBody>
      </p:sp>
      <mc:AlternateContent xmlns:mc="http://schemas.openxmlformats.org/markup-compatibility/2006" xmlns:a14="http://schemas.microsoft.com/office/drawing/2010/main">
        <mc:Choice Requires="a14">
          <p:sp>
            <p:nvSpPr>
              <p:cNvPr id="3" name="Θέση περιεχομένου 2"/>
              <p:cNvSpPr>
                <a:spLocks noGrp="1"/>
              </p:cNvSpPr>
              <p:nvPr>
                <p:ph idx="1"/>
              </p:nvPr>
            </p:nvSpPr>
            <p:spPr/>
            <p:txBody>
              <a:bodyPr/>
              <a:lstStyle/>
              <a:p>
                <a:pPr marL="0" indent="0">
                  <a:buNone/>
                </a:pPr>
                <a:r>
                  <a:rPr lang="el-GR" dirty="0"/>
                  <a:t>Η Παρούσα Αξία Ράντας υπολογίζει το κεφάλαιο (Π) που πρέπει να καταβληθεί σήμερα ώστε για τις επόμενες (Ν) χρονικές περιόδους και με επιτόκιο είναι Ι% (ή  i = Ι/100) να δίνει περιοδικές (ετήσιες ή μηνιαίες) δόσεις αξίας (Ε). Απαντά, δηλαδή, στην ερώτηση: «Αν θέλω η περιοδική δόση να είναι (Ε) τι κεφάλαιο (Π) θα επενδύσω για (Ν) χρονικές περιόδους και με επιτόκιο (Ι%)»; </a:t>
                </a:r>
                <a:endParaRPr lang="en-US" dirty="0"/>
              </a:p>
              <a:p>
                <a:pPr marL="0" indent="0">
                  <a:buNone/>
                </a:pPr>
                <a:r>
                  <a:rPr lang="el-GR" dirty="0"/>
                  <a:t>Λύση:</a:t>
                </a:r>
                <a:endParaRPr lang="en-US" dirty="0"/>
              </a:p>
              <a:p>
                <a:pPr marL="0" indent="0">
                  <a:buNone/>
                </a:pPr>
                <a:r>
                  <a:rPr lang="el-GR" dirty="0"/>
                  <a:t>Ο υπολογισμός γίνεται μα τον τύπο: </a:t>
                </a:r>
                <a14:m>
                  <m:oMath xmlns:m="http://schemas.openxmlformats.org/officeDocument/2006/math">
                    <m:r>
                      <m:rPr>
                        <m:sty m:val="p"/>
                      </m:rPr>
                      <a:rPr lang="el-GR" b="0" i="0" smtClean="0">
                        <a:latin typeface="Cambria Math" panose="02040503050406030204" pitchFamily="18" charset="0"/>
                      </a:rPr>
                      <m:t>Π</m:t>
                    </m:r>
                    <m:r>
                      <a:rPr lang="el-GR" b="0" i="0" smtClean="0">
                        <a:latin typeface="Cambria Math" panose="02040503050406030204" pitchFamily="18" charset="0"/>
                      </a:rPr>
                      <m:t>=</m:t>
                    </m:r>
                    <m:r>
                      <m:rPr>
                        <m:sty m:val="p"/>
                      </m:rPr>
                      <a:rPr lang="el-GR" b="0" i="0" smtClean="0">
                        <a:latin typeface="Cambria Math" panose="02040503050406030204" pitchFamily="18" charset="0"/>
                      </a:rPr>
                      <m:t>Ε</m:t>
                    </m:r>
                    <m:r>
                      <a:rPr lang="el-GR" b="0" i="1" smtClean="0">
                        <a:latin typeface="Cambria Math" panose="02040503050406030204" pitchFamily="18" charset="0"/>
                        <a:ea typeface="Cambria Math" panose="02040503050406030204" pitchFamily="18" charset="0"/>
                      </a:rPr>
                      <m:t>∙</m:t>
                    </m:r>
                    <m:f>
                      <m:fPr>
                        <m:ctrlPr>
                          <a:rPr lang="el-GR" b="0" i="1" smtClean="0">
                            <a:latin typeface="Cambria Math" panose="02040503050406030204" pitchFamily="18" charset="0"/>
                            <a:ea typeface="Cambria Math" panose="02040503050406030204" pitchFamily="18" charset="0"/>
                          </a:rPr>
                        </m:ctrlPr>
                      </m:fPr>
                      <m:num>
                        <m:sSup>
                          <m:sSupPr>
                            <m:ctrlPr>
                              <a:rPr lang="el-GR" b="0" i="1" smtClean="0">
                                <a:latin typeface="Cambria Math" panose="02040503050406030204" pitchFamily="18" charset="0"/>
                                <a:ea typeface="Cambria Math" panose="02040503050406030204" pitchFamily="18" charset="0"/>
                              </a:rPr>
                            </m:ctrlPr>
                          </m:sSupPr>
                          <m:e>
                            <m:d>
                              <m:dPr>
                                <m:ctrlPr>
                                  <a:rPr lang="el-GR" b="0" i="1" smtClean="0">
                                    <a:latin typeface="Cambria Math" panose="02040503050406030204" pitchFamily="18" charset="0"/>
                                    <a:ea typeface="Cambria Math" panose="02040503050406030204" pitchFamily="18" charset="0"/>
                                  </a:rPr>
                                </m:ctrlPr>
                              </m:dPr>
                              <m:e>
                                <m:r>
                                  <a:rPr lang="el-GR" b="0" i="1" smtClean="0">
                                    <a:latin typeface="Cambria Math" panose="02040503050406030204" pitchFamily="18" charset="0"/>
                                    <a:ea typeface="Cambria Math" panose="02040503050406030204" pitchFamily="18" charset="0"/>
                                  </a:rPr>
                                  <m:t>1+</m:t>
                                </m:r>
                                <m:r>
                                  <a:rPr lang="en-US" b="0" i="1" smtClean="0">
                                    <a:latin typeface="Cambria Math" panose="02040503050406030204" pitchFamily="18" charset="0"/>
                                    <a:ea typeface="Cambria Math" panose="02040503050406030204" pitchFamily="18" charset="0"/>
                                  </a:rPr>
                                  <m:t>𝑖</m:t>
                                </m:r>
                              </m:e>
                            </m:d>
                          </m:e>
                          <m:sup>
                            <m:r>
                              <a:rPr lang="en-US" b="0" i="1" smtClean="0">
                                <a:latin typeface="Cambria Math" panose="02040503050406030204" pitchFamily="18" charset="0"/>
                                <a:ea typeface="Cambria Math" panose="02040503050406030204" pitchFamily="18" charset="0"/>
                              </a:rPr>
                              <m:t>𝑁</m:t>
                            </m:r>
                          </m:sup>
                        </m:sSup>
                        <m:r>
                          <a:rPr lang="en-US" b="0" i="1" smtClean="0">
                            <a:latin typeface="Cambria Math" panose="02040503050406030204" pitchFamily="18" charset="0"/>
                            <a:ea typeface="Cambria Math" panose="02040503050406030204" pitchFamily="18" charset="0"/>
                          </a:rPr>
                          <m:t>−1</m:t>
                        </m:r>
                      </m:num>
                      <m:den>
                        <m:r>
                          <a:rPr lang="en-US" b="0" i="1" smtClean="0">
                            <a:latin typeface="Cambria Math" panose="02040503050406030204" pitchFamily="18" charset="0"/>
                            <a:ea typeface="Cambria Math" panose="02040503050406030204" pitchFamily="18" charset="0"/>
                          </a:rPr>
                          <m:t>𝑖</m:t>
                        </m:r>
                        <m:r>
                          <a:rPr lang="en-US" b="0" i="1" smtClean="0">
                            <a:latin typeface="Cambria Math" panose="02040503050406030204" pitchFamily="18" charset="0"/>
                            <a:ea typeface="Cambria Math" panose="02040503050406030204" pitchFamily="18" charset="0"/>
                          </a:rPr>
                          <m:t>∙</m:t>
                        </m:r>
                        <m:sSup>
                          <m:sSupPr>
                            <m:ctrlPr>
                              <a:rPr lang="en-US" b="0" i="1" smtClean="0">
                                <a:latin typeface="Cambria Math" panose="02040503050406030204" pitchFamily="18" charset="0"/>
                                <a:ea typeface="Cambria Math" panose="02040503050406030204" pitchFamily="18" charset="0"/>
                              </a:rPr>
                            </m:ctrlPr>
                          </m:sSupPr>
                          <m:e>
                            <m:d>
                              <m:dPr>
                                <m:ctrlPr>
                                  <a:rPr lang="en-US" b="0" i="1" smtClean="0">
                                    <a:latin typeface="Cambria Math" panose="02040503050406030204" pitchFamily="18" charset="0"/>
                                    <a:ea typeface="Cambria Math" panose="02040503050406030204" pitchFamily="18" charset="0"/>
                                  </a:rPr>
                                </m:ctrlPr>
                              </m:dPr>
                              <m:e>
                                <m:r>
                                  <a:rPr lang="en-US" b="0" i="1" smtClean="0">
                                    <a:latin typeface="Cambria Math" panose="02040503050406030204" pitchFamily="18" charset="0"/>
                                    <a:ea typeface="Cambria Math" panose="02040503050406030204" pitchFamily="18" charset="0"/>
                                  </a:rPr>
                                  <m:t>1+</m:t>
                                </m:r>
                                <m:r>
                                  <a:rPr lang="en-US" b="0" i="1" smtClean="0">
                                    <a:latin typeface="Cambria Math" panose="02040503050406030204" pitchFamily="18" charset="0"/>
                                    <a:ea typeface="Cambria Math" panose="02040503050406030204" pitchFamily="18" charset="0"/>
                                  </a:rPr>
                                  <m:t>𝑖</m:t>
                                </m:r>
                              </m:e>
                            </m:d>
                          </m:e>
                          <m:sup>
                            <m:r>
                              <a:rPr lang="en-US" b="0" i="1" smtClean="0">
                                <a:latin typeface="Cambria Math" panose="02040503050406030204" pitchFamily="18" charset="0"/>
                                <a:ea typeface="Cambria Math" panose="02040503050406030204" pitchFamily="18" charset="0"/>
                              </a:rPr>
                              <m:t>𝑁</m:t>
                            </m:r>
                          </m:sup>
                        </m:sSup>
                      </m:den>
                    </m:f>
                  </m:oMath>
                </a14:m>
                <a:endParaRPr lang="en-US" dirty="0"/>
              </a:p>
              <a:p>
                <a:pPr marL="0" indent="0">
                  <a:buNone/>
                </a:pPr>
                <a:r>
                  <a:rPr lang="el-GR" dirty="0"/>
                  <a:t>Ο </a:t>
                </a:r>
                <a:r>
                  <a:rPr lang="el-GR" u="sng" dirty="0"/>
                  <a:t>συντελεστής παρούσας αξίας ράντας</a:t>
                </a:r>
                <a:r>
                  <a:rPr lang="el-GR" dirty="0"/>
                  <a:t> συμβολίζεται:  </a:t>
                </a:r>
                <a:r>
                  <a:rPr lang="el-GR" b="1" dirty="0"/>
                  <a:t>(Π/Ε, </a:t>
                </a:r>
                <a:r>
                  <a:rPr lang="el-GR" b="1" i="1" dirty="0"/>
                  <a:t>i</a:t>
                </a:r>
                <a:r>
                  <a:rPr lang="el-GR" b="1" dirty="0"/>
                  <a:t>, </a:t>
                </a:r>
                <a:r>
                  <a:rPr lang="el-GR" b="1" i="1" dirty="0"/>
                  <a:t>Ν</a:t>
                </a:r>
                <a:r>
                  <a:rPr lang="el-GR" b="1" dirty="0"/>
                  <a:t>)</a:t>
                </a:r>
                <a:r>
                  <a:rPr lang="el-GR" dirty="0"/>
                  <a:t>. </a:t>
                </a:r>
              </a:p>
              <a:p>
                <a:pPr marL="0" indent="0">
                  <a:buNone/>
                </a:pPr>
                <a:endParaRPr lang="el-GR" dirty="0"/>
              </a:p>
            </p:txBody>
          </p:sp>
        </mc:Choice>
        <mc:Fallback xmlns="">
          <p:sp>
            <p:nvSpPr>
              <p:cNvPr id="3" name="Θέση περιεχομένου 2"/>
              <p:cNvSpPr>
                <a:spLocks noGrp="1" noRot="1" noChangeAspect="1" noMove="1" noResize="1" noEditPoints="1" noAdjustHandles="1" noChangeArrowheads="1" noChangeShapeType="1" noTextEdit="1"/>
              </p:cNvSpPr>
              <p:nvPr>
                <p:ph idx="1"/>
              </p:nvPr>
            </p:nvSpPr>
            <p:spPr>
              <a:blipFill rotWithShape="0">
                <a:blip r:embed="rId2"/>
                <a:stretch>
                  <a:fillRect l="-1111" t="-967" r="-667"/>
                </a:stretch>
              </a:blipFill>
            </p:spPr>
            <p:txBody>
              <a:bodyPr/>
              <a:lstStyle/>
              <a:p>
                <a:r>
                  <a:rPr lang="el-GR">
                    <a:noFill/>
                  </a:rPr>
                  <a:t> </a:t>
                </a:r>
              </a:p>
            </p:txBody>
          </p:sp>
        </mc:Fallback>
      </mc:AlternateContent>
      <p:sp>
        <p:nvSpPr>
          <p:cNvPr id="4" name="Θέση αριθμού διαφάνειας 3"/>
          <p:cNvSpPr>
            <a:spLocks noGrp="1"/>
          </p:cNvSpPr>
          <p:nvPr>
            <p:ph type="sldNum" sz="quarter" idx="12"/>
          </p:nvPr>
        </p:nvSpPr>
        <p:spPr/>
        <p:txBody>
          <a:bodyPr/>
          <a:lstStyle/>
          <a:p>
            <a:pPr>
              <a:defRPr/>
            </a:pPr>
            <a:fld id="{7E55E3B3-0445-4CFC-BED8-763D4409E61F}" type="slidenum">
              <a:rPr lang="el-GR" smtClean="0"/>
              <a:pPr>
                <a:defRPr/>
              </a:pPr>
              <a:t>38</a:t>
            </a:fld>
            <a:endParaRPr lang="el-GR" dirty="0"/>
          </a:p>
        </p:txBody>
      </p:sp>
    </p:spTree>
    <p:extLst>
      <p:ext uri="{BB962C8B-B14F-4D97-AF65-F5344CB8AC3E}">
        <p14:creationId xmlns:p14="http://schemas.microsoft.com/office/powerpoint/2010/main" val="17807206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Κατασκευαστικές επενδύσεις </a:t>
            </a:r>
            <a:r>
              <a:rPr lang="el-GR" sz="3200" b="0" dirty="0"/>
              <a:t>(3/3)</a:t>
            </a:r>
            <a:endParaRPr lang="el-GR" dirty="0"/>
          </a:p>
        </p:txBody>
      </p:sp>
      <p:sp>
        <p:nvSpPr>
          <p:cNvPr id="3" name="Θέση περιεχομένου 2"/>
          <p:cNvSpPr>
            <a:spLocks noGrp="1"/>
          </p:cNvSpPr>
          <p:nvPr>
            <p:ph idx="1"/>
          </p:nvPr>
        </p:nvSpPr>
        <p:spPr/>
        <p:txBody>
          <a:bodyPr/>
          <a:lstStyle/>
          <a:p>
            <a:pPr marL="0" indent="0">
              <a:buNone/>
            </a:pPr>
            <a:r>
              <a:rPr lang="el-GR" dirty="0"/>
              <a:t>Σημαντικά προβλήματα για την Οικονομική μελέτη μιας λύσης είναι:</a:t>
            </a:r>
          </a:p>
          <a:p>
            <a:r>
              <a:rPr lang="el-GR" dirty="0"/>
              <a:t>Η δυσκολία στη σύγκριση Εσόδων-Εξόδων που πραγματοποιούνται σε διαφορετικές χρονικές στιγμές (στα μεγάλα έργα έχουν διαφορές πολλών ετών).</a:t>
            </a:r>
          </a:p>
          <a:p>
            <a:r>
              <a:rPr lang="el-GR" dirty="0"/>
              <a:t>Η ασαφής πρόβλεψη Μελλοντικών Συνθηκών όπως: Αγορά Πρώτων Υλών (διαθεσιμότητα, τιμές, ποιότητα, κλπ.), Πώληση Προϊόντος (ζήτηση, τιμές, ανταγωνισμός, κλπ.), Οικονομικό Περιβάλλον &amp; Συνθήκες (επιτόκια, θεσμικό πλαίσιο, κλπ.).</a:t>
            </a:r>
          </a:p>
          <a:p>
            <a:r>
              <a:rPr lang="el-GR" dirty="0"/>
              <a:t>Ο πληθωρισμός (στη πράξη συχνά αγνοείται καθώς επηρεάζει το ίδιο Έσοδα &amp; Έξοδα).</a:t>
            </a:r>
          </a:p>
          <a:p>
            <a:endParaRPr lang="el-GR" dirty="0"/>
          </a:p>
          <a:p>
            <a:endParaRPr lang="el-GR" dirty="0"/>
          </a:p>
        </p:txBody>
      </p:sp>
      <p:sp>
        <p:nvSpPr>
          <p:cNvPr id="4" name="Θέση αριθμού διαφάνειας 3"/>
          <p:cNvSpPr>
            <a:spLocks noGrp="1"/>
          </p:cNvSpPr>
          <p:nvPr>
            <p:ph type="sldNum" sz="quarter" idx="12"/>
          </p:nvPr>
        </p:nvSpPr>
        <p:spPr/>
        <p:txBody>
          <a:bodyPr/>
          <a:lstStyle/>
          <a:p>
            <a:pPr>
              <a:defRPr/>
            </a:pPr>
            <a:fld id="{7E55E3B3-0445-4CFC-BED8-763D4409E61F}" type="slidenum">
              <a:rPr lang="el-GR" smtClean="0"/>
              <a:pPr>
                <a:defRPr/>
              </a:pPr>
              <a:t>3</a:t>
            </a:fld>
            <a:endParaRPr lang="el-GR" dirty="0"/>
          </a:p>
        </p:txBody>
      </p:sp>
    </p:spTree>
    <p:extLst>
      <p:ext uri="{BB962C8B-B14F-4D97-AF65-F5344CB8AC3E}">
        <p14:creationId xmlns:p14="http://schemas.microsoft.com/office/powerpoint/2010/main" val="258759900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Η παρούσα αξία μιας ράντας</a:t>
            </a:r>
            <a:r>
              <a:rPr lang="en-US" dirty="0"/>
              <a:t> </a:t>
            </a:r>
            <a:r>
              <a:rPr lang="en-US" sz="3200" b="0" dirty="0"/>
              <a:t>(2/</a:t>
            </a:r>
            <a:r>
              <a:rPr lang="el-GR" sz="3200" b="0" dirty="0"/>
              <a:t>2</a:t>
            </a:r>
            <a:r>
              <a:rPr lang="en-US" sz="3200" b="0" dirty="0"/>
              <a:t>)</a:t>
            </a:r>
            <a:endParaRPr lang="el-GR" dirty="0"/>
          </a:p>
        </p:txBody>
      </p:sp>
      <mc:AlternateContent xmlns:mc="http://schemas.openxmlformats.org/markup-compatibility/2006" xmlns:a14="http://schemas.microsoft.com/office/drawing/2010/main">
        <mc:Choice Requires="a14">
          <p:sp>
            <p:nvSpPr>
              <p:cNvPr id="3" name="Θέση περιεχομένου 2"/>
              <p:cNvSpPr>
                <a:spLocks noGrp="1"/>
              </p:cNvSpPr>
              <p:nvPr>
                <p:ph idx="1"/>
              </p:nvPr>
            </p:nvSpPr>
            <p:spPr/>
            <p:txBody>
              <a:bodyPr/>
              <a:lstStyle/>
              <a:p>
                <a:r>
                  <a:rPr lang="el-GR" dirty="0"/>
                  <a:t>Παράδειγμα 1:  Τι κεφάλαιο (Π) θα μας δίνει ετήσιο ποσό 10000 € (Ε) για 20 έτη με επιτόκιο 10%;</a:t>
                </a:r>
                <a:endParaRPr lang="en-US" dirty="0"/>
              </a:p>
              <a:p>
                <a:pPr marL="0" indent="0">
                  <a:buNone/>
                </a:pPr>
                <a14:m>
                  <m:oMathPara xmlns:m="http://schemas.openxmlformats.org/officeDocument/2006/math">
                    <m:oMathParaPr>
                      <m:jc m:val="left"/>
                    </m:oMathParaPr>
                    <m:oMath xmlns:m="http://schemas.openxmlformats.org/officeDocument/2006/math">
                      <m:r>
                        <m:rPr>
                          <m:sty m:val="p"/>
                        </m:rPr>
                        <a:rPr lang="el-GR" b="0" i="0" smtClean="0">
                          <a:latin typeface="Cambria Math" panose="02040503050406030204" pitchFamily="18" charset="0"/>
                        </a:rPr>
                        <m:t>Π</m:t>
                      </m:r>
                      <m:r>
                        <a:rPr lang="el-GR" b="0" i="0" smtClean="0">
                          <a:latin typeface="Cambria Math" panose="02040503050406030204" pitchFamily="18" charset="0"/>
                        </a:rPr>
                        <m:t>=10000</m:t>
                      </m:r>
                      <m:r>
                        <a:rPr lang="el-GR" b="0" i="1" smtClean="0">
                          <a:latin typeface="Cambria Math" panose="02040503050406030204" pitchFamily="18" charset="0"/>
                          <a:ea typeface="Cambria Math" panose="02040503050406030204" pitchFamily="18" charset="0"/>
                        </a:rPr>
                        <m:t>∙</m:t>
                      </m:r>
                      <m:d>
                        <m:dPr>
                          <m:ctrlPr>
                            <a:rPr lang="el-GR" b="0" i="1" smtClean="0">
                              <a:latin typeface="Cambria Math" panose="02040503050406030204" pitchFamily="18" charset="0"/>
                              <a:ea typeface="Cambria Math" panose="02040503050406030204" pitchFamily="18" charset="0"/>
                            </a:rPr>
                          </m:ctrlPr>
                        </m:dPr>
                        <m:e>
                          <m:f>
                            <m:fPr>
                              <m:ctrlPr>
                                <a:rPr lang="el-GR" b="0" i="1" smtClean="0">
                                  <a:latin typeface="Cambria Math" panose="02040503050406030204" pitchFamily="18" charset="0"/>
                                  <a:ea typeface="Cambria Math" panose="02040503050406030204" pitchFamily="18" charset="0"/>
                                </a:rPr>
                              </m:ctrlPr>
                            </m:fPr>
                            <m:num>
                              <m:r>
                                <m:rPr>
                                  <m:sty m:val="p"/>
                                </m:rPr>
                                <a:rPr lang="el-GR" b="0" i="0" smtClean="0">
                                  <a:latin typeface="Cambria Math" panose="02040503050406030204" pitchFamily="18" charset="0"/>
                                  <a:ea typeface="Cambria Math" panose="02040503050406030204" pitchFamily="18" charset="0"/>
                                </a:rPr>
                                <m:t>Π</m:t>
                              </m:r>
                            </m:num>
                            <m:den>
                              <m:r>
                                <m:rPr>
                                  <m:sty m:val="p"/>
                                </m:rPr>
                                <a:rPr lang="el-GR" b="0" i="0" smtClean="0">
                                  <a:latin typeface="Cambria Math" panose="02040503050406030204" pitchFamily="18" charset="0"/>
                                  <a:ea typeface="Cambria Math" panose="02040503050406030204" pitchFamily="18" charset="0"/>
                                </a:rPr>
                                <m:t>Ε</m:t>
                              </m:r>
                            </m:den>
                          </m:f>
                          <m:r>
                            <a:rPr lang="el-GR" b="0" i="0" smtClean="0">
                              <a:latin typeface="Cambria Math" panose="02040503050406030204" pitchFamily="18" charset="0"/>
                              <a:ea typeface="Cambria Math" panose="02040503050406030204" pitchFamily="18" charset="0"/>
                            </a:rPr>
                            <m:t>, 0.1 ,20</m:t>
                          </m:r>
                        </m:e>
                      </m:d>
                      <m:r>
                        <a:rPr lang="el-GR" b="0" i="1" smtClean="0">
                          <a:latin typeface="Cambria Math" panose="02040503050406030204" pitchFamily="18" charset="0"/>
                          <a:ea typeface="Cambria Math" panose="02040503050406030204" pitchFamily="18" charset="0"/>
                        </a:rPr>
                        <m:t>=10000∙</m:t>
                      </m:r>
                      <m:f>
                        <m:fPr>
                          <m:ctrlPr>
                            <a:rPr lang="el-GR" b="0" i="1" smtClean="0">
                              <a:latin typeface="Cambria Math" panose="02040503050406030204" pitchFamily="18" charset="0"/>
                              <a:ea typeface="Cambria Math" panose="02040503050406030204" pitchFamily="18" charset="0"/>
                            </a:rPr>
                          </m:ctrlPr>
                        </m:fPr>
                        <m:num>
                          <m:sSup>
                            <m:sSupPr>
                              <m:ctrlPr>
                                <a:rPr lang="el-GR" b="0" i="1" smtClean="0">
                                  <a:latin typeface="Cambria Math" panose="02040503050406030204" pitchFamily="18" charset="0"/>
                                  <a:ea typeface="Cambria Math" panose="02040503050406030204" pitchFamily="18" charset="0"/>
                                </a:rPr>
                              </m:ctrlPr>
                            </m:sSupPr>
                            <m:e>
                              <m:d>
                                <m:dPr>
                                  <m:ctrlPr>
                                    <a:rPr lang="el-GR" b="0" i="1" smtClean="0">
                                      <a:latin typeface="Cambria Math" panose="02040503050406030204" pitchFamily="18" charset="0"/>
                                      <a:ea typeface="Cambria Math" panose="02040503050406030204" pitchFamily="18" charset="0"/>
                                    </a:rPr>
                                  </m:ctrlPr>
                                </m:dPr>
                                <m:e>
                                  <m:r>
                                    <a:rPr lang="el-GR" b="0" i="1" smtClean="0">
                                      <a:latin typeface="Cambria Math" panose="02040503050406030204" pitchFamily="18" charset="0"/>
                                      <a:ea typeface="Cambria Math" panose="02040503050406030204" pitchFamily="18" charset="0"/>
                                    </a:rPr>
                                    <m:t>1+0.1</m:t>
                                  </m:r>
                                </m:e>
                              </m:d>
                            </m:e>
                            <m:sup>
                              <m:r>
                                <a:rPr lang="el-GR" b="0" i="1" smtClean="0">
                                  <a:latin typeface="Cambria Math" panose="02040503050406030204" pitchFamily="18" charset="0"/>
                                  <a:ea typeface="Cambria Math" panose="02040503050406030204" pitchFamily="18" charset="0"/>
                                </a:rPr>
                                <m:t>20</m:t>
                              </m:r>
                            </m:sup>
                          </m:sSup>
                          <m:r>
                            <a:rPr lang="el-GR" b="0" i="1" smtClean="0">
                              <a:latin typeface="Cambria Math" panose="02040503050406030204" pitchFamily="18" charset="0"/>
                              <a:ea typeface="Cambria Math" panose="02040503050406030204" pitchFamily="18" charset="0"/>
                            </a:rPr>
                            <m:t>−1</m:t>
                          </m:r>
                        </m:num>
                        <m:den>
                          <m:r>
                            <a:rPr lang="el-GR" b="0" i="1" smtClean="0">
                              <a:latin typeface="Cambria Math" panose="02040503050406030204" pitchFamily="18" charset="0"/>
                              <a:ea typeface="Cambria Math" panose="02040503050406030204" pitchFamily="18" charset="0"/>
                            </a:rPr>
                            <m:t>0.1∙</m:t>
                          </m:r>
                          <m:sSup>
                            <m:sSupPr>
                              <m:ctrlPr>
                                <a:rPr lang="el-GR" b="0" i="1" smtClean="0">
                                  <a:latin typeface="Cambria Math" panose="02040503050406030204" pitchFamily="18" charset="0"/>
                                  <a:ea typeface="Cambria Math" panose="02040503050406030204" pitchFamily="18" charset="0"/>
                                </a:rPr>
                              </m:ctrlPr>
                            </m:sSupPr>
                            <m:e>
                              <m:d>
                                <m:dPr>
                                  <m:ctrlPr>
                                    <a:rPr lang="el-GR" b="0" i="1" smtClean="0">
                                      <a:latin typeface="Cambria Math" panose="02040503050406030204" pitchFamily="18" charset="0"/>
                                      <a:ea typeface="Cambria Math" panose="02040503050406030204" pitchFamily="18" charset="0"/>
                                    </a:rPr>
                                  </m:ctrlPr>
                                </m:dPr>
                                <m:e>
                                  <m:r>
                                    <a:rPr lang="el-GR" b="0" i="1" smtClean="0">
                                      <a:latin typeface="Cambria Math" panose="02040503050406030204" pitchFamily="18" charset="0"/>
                                      <a:ea typeface="Cambria Math" panose="02040503050406030204" pitchFamily="18" charset="0"/>
                                    </a:rPr>
                                    <m:t>1+0.1</m:t>
                                  </m:r>
                                </m:e>
                              </m:d>
                            </m:e>
                            <m:sup>
                              <m:r>
                                <a:rPr lang="el-GR" b="0" i="1" smtClean="0">
                                  <a:latin typeface="Cambria Math" panose="02040503050406030204" pitchFamily="18" charset="0"/>
                                  <a:ea typeface="Cambria Math" panose="02040503050406030204" pitchFamily="18" charset="0"/>
                                </a:rPr>
                                <m:t>20</m:t>
                              </m:r>
                            </m:sup>
                          </m:sSup>
                        </m:den>
                      </m:f>
                      <m:r>
                        <a:rPr lang="el-GR" b="0" i="1" smtClean="0">
                          <a:latin typeface="Cambria Math" panose="02040503050406030204" pitchFamily="18" charset="0"/>
                          <a:ea typeface="Cambria Math" panose="02040503050406030204" pitchFamily="18" charset="0"/>
                        </a:rPr>
                        <m:t>=10000∙8.51356=85135.60€</m:t>
                      </m:r>
                    </m:oMath>
                  </m:oMathPara>
                </a14:m>
                <a:endParaRPr lang="el-GR" dirty="0"/>
              </a:p>
              <a:p>
                <a:r>
                  <a:rPr lang="el-GR" dirty="0"/>
                  <a:t>Παράδειγμα 2:  Με ποιο σημερινό ποσό (Π) αντιστοιχεί μια ετήσια δόση 2000 € (Ε) για μια 10ετία όταν το επιτόκιο είναι 10%;</a:t>
                </a:r>
              </a:p>
              <a:p>
                <a:pPr marL="0" indent="0">
                  <a:buNone/>
                </a:pPr>
                <a:r>
                  <a:rPr lang="el-GR" dirty="0"/>
                  <a:t>Π = 2000 · (Π/Ε, 0.1, 10) = 2000 · 6.14457 = 12289.14 €</a:t>
                </a:r>
              </a:p>
              <a:p>
                <a:endParaRPr lang="el-GR" dirty="0"/>
              </a:p>
            </p:txBody>
          </p:sp>
        </mc:Choice>
        <mc:Fallback xmlns="">
          <p:sp>
            <p:nvSpPr>
              <p:cNvPr id="3" name="Θέση περιεχομένου 2"/>
              <p:cNvSpPr>
                <a:spLocks noGrp="1" noRot="1" noChangeAspect="1" noMove="1" noResize="1" noEditPoints="1" noAdjustHandles="1" noChangeArrowheads="1" noChangeShapeType="1" noTextEdit="1"/>
              </p:cNvSpPr>
              <p:nvPr>
                <p:ph idx="1"/>
              </p:nvPr>
            </p:nvSpPr>
            <p:spPr>
              <a:blipFill rotWithShape="0">
                <a:blip r:embed="rId2"/>
                <a:stretch>
                  <a:fillRect l="-1111" t="-967"/>
                </a:stretch>
              </a:blipFill>
            </p:spPr>
            <p:txBody>
              <a:bodyPr/>
              <a:lstStyle/>
              <a:p>
                <a:r>
                  <a:rPr lang="el-GR">
                    <a:noFill/>
                  </a:rPr>
                  <a:t> </a:t>
                </a:r>
              </a:p>
            </p:txBody>
          </p:sp>
        </mc:Fallback>
      </mc:AlternateContent>
      <p:sp>
        <p:nvSpPr>
          <p:cNvPr id="4" name="Θέση αριθμού διαφάνειας 3"/>
          <p:cNvSpPr>
            <a:spLocks noGrp="1"/>
          </p:cNvSpPr>
          <p:nvPr>
            <p:ph type="sldNum" sz="quarter" idx="12"/>
          </p:nvPr>
        </p:nvSpPr>
        <p:spPr/>
        <p:txBody>
          <a:bodyPr/>
          <a:lstStyle/>
          <a:p>
            <a:pPr>
              <a:defRPr/>
            </a:pPr>
            <a:fld id="{7E55E3B3-0445-4CFC-BED8-763D4409E61F}" type="slidenum">
              <a:rPr lang="el-GR" smtClean="0"/>
              <a:pPr>
                <a:defRPr/>
              </a:pPr>
              <a:t>39</a:t>
            </a:fld>
            <a:endParaRPr lang="el-GR" dirty="0"/>
          </a:p>
        </p:txBody>
      </p:sp>
    </p:spTree>
    <p:extLst>
      <p:ext uri="{BB962C8B-B14F-4D97-AF65-F5344CB8AC3E}">
        <p14:creationId xmlns:p14="http://schemas.microsoft.com/office/powerpoint/2010/main" val="112523153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Πίνακας συντελεστών πληρωμής προεξόφλησης </a:t>
            </a:r>
            <a:r>
              <a:rPr lang="el-GR" sz="3600" b="0" dirty="0"/>
              <a:t>(1/</a:t>
            </a:r>
            <a:r>
              <a:rPr lang="en-US" sz="3600" b="0" dirty="0"/>
              <a:t>2</a:t>
            </a:r>
            <a:r>
              <a:rPr lang="el-GR" sz="3600" b="0" dirty="0"/>
              <a:t>)</a:t>
            </a:r>
          </a:p>
        </p:txBody>
      </p:sp>
      <p:sp>
        <p:nvSpPr>
          <p:cNvPr id="4" name="Θέση αριθμού διαφάνειας 3"/>
          <p:cNvSpPr>
            <a:spLocks noGrp="1"/>
          </p:cNvSpPr>
          <p:nvPr>
            <p:ph type="sldNum" sz="quarter" idx="12"/>
          </p:nvPr>
        </p:nvSpPr>
        <p:spPr/>
        <p:txBody>
          <a:bodyPr/>
          <a:lstStyle/>
          <a:p>
            <a:pPr>
              <a:defRPr/>
            </a:pPr>
            <a:fld id="{7E55E3B3-0445-4CFC-BED8-763D4409E61F}" type="slidenum">
              <a:rPr lang="el-GR" smtClean="0"/>
              <a:pPr>
                <a:defRPr/>
              </a:pPr>
              <a:t>40</a:t>
            </a:fld>
            <a:endParaRPr lang="el-GR" dirty="0"/>
          </a:p>
        </p:txBody>
      </p:sp>
      <mc:AlternateContent xmlns:mc="http://schemas.openxmlformats.org/markup-compatibility/2006" xmlns:a14="http://schemas.microsoft.com/office/drawing/2010/main">
        <mc:Choice Requires="a14">
          <p:graphicFrame>
            <p:nvGraphicFramePr>
              <p:cNvPr id="31" name="Πίνακας 30"/>
              <p:cNvGraphicFramePr>
                <a:graphicFrameLocks noGrp="1"/>
              </p:cNvGraphicFramePr>
              <p:nvPr>
                <p:extLst>
                  <p:ext uri="{D42A27DB-BD31-4B8C-83A1-F6EECF244321}">
                    <p14:modId xmlns:p14="http://schemas.microsoft.com/office/powerpoint/2010/main" val="1994768807"/>
                  </p:ext>
                </p:extLst>
              </p:nvPr>
            </p:nvGraphicFramePr>
            <p:xfrm>
              <a:off x="179512" y="1191428"/>
              <a:ext cx="8784976" cy="4901868"/>
            </p:xfrm>
            <a:graphic>
              <a:graphicData uri="http://schemas.openxmlformats.org/drawingml/2006/table">
                <a:tbl>
                  <a:tblPr firstRow="1" firstCol="1" lastRow="1" lastCol="1" bandRow="1" bandCol="1">
                    <a:tableStyleId>{5940675A-B579-460E-94D1-54222C63F5DA}</a:tableStyleId>
                  </a:tblPr>
                  <a:tblGrid>
                    <a:gridCol w="2454999">
                      <a:extLst>
                        <a:ext uri="{9D8B030D-6E8A-4147-A177-3AD203B41FA5}">
                          <a16:colId xmlns:a16="http://schemas.microsoft.com/office/drawing/2014/main" val="20000"/>
                        </a:ext>
                      </a:extLst>
                    </a:gridCol>
                    <a:gridCol w="1656184">
                      <a:extLst>
                        <a:ext uri="{9D8B030D-6E8A-4147-A177-3AD203B41FA5}">
                          <a16:colId xmlns:a16="http://schemas.microsoft.com/office/drawing/2014/main" val="20001"/>
                        </a:ext>
                      </a:extLst>
                    </a:gridCol>
                    <a:gridCol w="1649457">
                      <a:extLst>
                        <a:ext uri="{9D8B030D-6E8A-4147-A177-3AD203B41FA5}">
                          <a16:colId xmlns:a16="http://schemas.microsoft.com/office/drawing/2014/main" val="20002"/>
                        </a:ext>
                      </a:extLst>
                    </a:gridCol>
                    <a:gridCol w="3024336">
                      <a:extLst>
                        <a:ext uri="{9D8B030D-6E8A-4147-A177-3AD203B41FA5}">
                          <a16:colId xmlns:a16="http://schemas.microsoft.com/office/drawing/2014/main" val="20003"/>
                        </a:ext>
                      </a:extLst>
                    </a:gridCol>
                  </a:tblGrid>
                  <a:tr h="648072">
                    <a:tc>
                      <a:txBody>
                        <a:bodyPr/>
                        <a:lstStyle/>
                        <a:p>
                          <a:pPr algn="ctr">
                            <a:spcAft>
                              <a:spcPts val="0"/>
                            </a:spcAft>
                          </a:pPr>
                          <a:r>
                            <a:rPr lang="el-GR" sz="2200" b="1" dirty="0">
                              <a:effectLst/>
                              <a:latin typeface="+mn-lt"/>
                            </a:rPr>
                            <a:t>Συντελεστής</a:t>
                          </a:r>
                          <a:endParaRPr lang="el-GR" sz="2200" b="1" dirty="0">
                            <a:effectLst/>
                            <a:latin typeface="+mn-lt"/>
                            <a:ea typeface="Times New Roman" panose="02020603050405020304" pitchFamily="18" charset="0"/>
                          </a:endParaRPr>
                        </a:p>
                      </a:txBody>
                      <a:tcPr marL="68580" marR="68580" marT="0" marB="0" anchor="ctr"/>
                    </a:tc>
                    <a:tc>
                      <a:txBody>
                        <a:bodyPr/>
                        <a:lstStyle/>
                        <a:p>
                          <a:pPr algn="ctr">
                            <a:spcAft>
                              <a:spcPts val="0"/>
                            </a:spcAft>
                          </a:pPr>
                          <a:r>
                            <a:rPr lang="el-GR" sz="2200" b="1" dirty="0">
                              <a:effectLst/>
                              <a:latin typeface="+mn-lt"/>
                            </a:rPr>
                            <a:t>Σύμβολο</a:t>
                          </a:r>
                          <a:endParaRPr lang="el-GR" sz="2200" b="1" dirty="0">
                            <a:effectLst/>
                            <a:latin typeface="+mn-lt"/>
                            <a:ea typeface="Times New Roman" panose="02020603050405020304" pitchFamily="18" charset="0"/>
                          </a:endParaRPr>
                        </a:p>
                      </a:txBody>
                      <a:tcPr marL="68580" marR="68580" marT="0" marB="0" anchor="ctr"/>
                    </a:tc>
                    <a:tc>
                      <a:txBody>
                        <a:bodyPr/>
                        <a:lstStyle/>
                        <a:p>
                          <a:pPr algn="ctr">
                            <a:spcAft>
                              <a:spcPts val="0"/>
                            </a:spcAft>
                          </a:pPr>
                          <a:r>
                            <a:rPr lang="el-GR" sz="2200" b="1" dirty="0">
                              <a:effectLst/>
                              <a:latin typeface="+mn-lt"/>
                            </a:rPr>
                            <a:t>Τύπος</a:t>
                          </a:r>
                          <a:endParaRPr lang="el-GR" sz="2200" b="1" dirty="0">
                            <a:effectLst/>
                            <a:latin typeface="+mn-lt"/>
                            <a:ea typeface="Times New Roman" panose="02020603050405020304" pitchFamily="18" charset="0"/>
                          </a:endParaRPr>
                        </a:p>
                      </a:txBody>
                      <a:tcPr marL="68580" marR="68580" marT="0" marB="0" anchor="ctr"/>
                    </a:tc>
                    <a:tc>
                      <a:txBody>
                        <a:bodyPr/>
                        <a:lstStyle/>
                        <a:p>
                          <a:pPr algn="ctr">
                            <a:spcAft>
                              <a:spcPts val="0"/>
                            </a:spcAft>
                          </a:pPr>
                          <a:r>
                            <a:rPr lang="el-GR" sz="2200" b="1" dirty="0">
                              <a:effectLst/>
                              <a:latin typeface="+mn-lt"/>
                            </a:rPr>
                            <a:t>Χρηματοροή</a:t>
                          </a:r>
                          <a:endParaRPr lang="el-GR" sz="2200" b="1" dirty="0">
                            <a:effectLst/>
                            <a:latin typeface="+mn-lt"/>
                            <a:ea typeface="Times New Roman" panose="02020603050405020304" pitchFamily="18" charset="0"/>
                          </a:endParaRPr>
                        </a:p>
                      </a:txBody>
                      <a:tcPr marL="68580" marR="68580" marT="0" marB="0" anchor="ctr"/>
                    </a:tc>
                    <a:extLst>
                      <a:ext uri="{0D108BD9-81ED-4DB2-BD59-A6C34878D82A}">
                        <a16:rowId xmlns:a16="http://schemas.microsoft.com/office/drawing/2014/main" val="10000"/>
                      </a:ext>
                    </a:extLst>
                  </a:tr>
                  <a:tr h="1445484">
                    <a:tc>
                      <a:txBody>
                        <a:bodyPr/>
                        <a:lstStyle/>
                        <a:p>
                          <a:pPr>
                            <a:spcAft>
                              <a:spcPts val="0"/>
                            </a:spcAft>
                          </a:pPr>
                          <a:r>
                            <a:rPr lang="el-GR" sz="2200" dirty="0">
                              <a:effectLst/>
                              <a:latin typeface="+mn-lt"/>
                            </a:rPr>
                            <a:t>Ανατοκισμού </a:t>
                          </a:r>
                          <a:endParaRPr lang="el-GR" sz="2200" dirty="0">
                            <a:effectLst/>
                            <a:latin typeface="+mn-lt"/>
                            <a:ea typeface="Times New Roman" panose="02020603050405020304" pitchFamily="18" charset="0"/>
                          </a:endParaRPr>
                        </a:p>
                      </a:txBody>
                      <a:tcPr marL="68580" marR="68580" marT="0" marB="0" anchor="ctr"/>
                    </a:tc>
                    <a:tc>
                      <a:txBody>
                        <a:bodyPr/>
                        <a:lstStyle/>
                        <a:p>
                          <a:pPr algn="ctr">
                            <a:spcAft>
                              <a:spcPts val="0"/>
                            </a:spcAft>
                          </a:pPr>
                          <a:r>
                            <a:rPr lang="el-GR" sz="2200" dirty="0">
                              <a:effectLst/>
                              <a:latin typeface="+mn-lt"/>
                            </a:rPr>
                            <a:t>(Μ/Π, i, Ν)</a:t>
                          </a:r>
                          <a:endParaRPr lang="el-GR" sz="2200" dirty="0">
                            <a:effectLst/>
                            <a:latin typeface="+mn-lt"/>
                            <a:ea typeface="Times New Roman" panose="02020603050405020304" pitchFamily="18" charset="0"/>
                          </a:endParaRPr>
                        </a:p>
                      </a:txBody>
                      <a:tcPr marL="68580" marR="68580" marT="0" marB="0" anchor="ctr"/>
                    </a:tc>
                    <a:tc>
                      <a:txBody>
                        <a:bodyPr/>
                        <a:lstStyle/>
                        <a:p>
                          <a:pPr algn="ctr">
                            <a:spcAft>
                              <a:spcPts val="0"/>
                            </a:spcAft>
                          </a:pPr>
                          <a14:m>
                            <m:oMathPara xmlns:m="http://schemas.openxmlformats.org/officeDocument/2006/math">
                              <m:oMathParaPr>
                                <m:jc m:val="centerGroup"/>
                              </m:oMathParaPr>
                              <m:oMath xmlns:m="http://schemas.openxmlformats.org/officeDocument/2006/math">
                                <m:sSup>
                                  <m:sSupPr>
                                    <m:ctrlPr>
                                      <a:rPr lang="el-GR" sz="2200" i="1" smtClean="0">
                                        <a:effectLst/>
                                        <a:latin typeface="Cambria Math" panose="02040503050406030204" pitchFamily="18" charset="0"/>
                                      </a:rPr>
                                    </m:ctrlPr>
                                  </m:sSupPr>
                                  <m:e>
                                    <m:d>
                                      <m:dPr>
                                        <m:ctrlPr>
                                          <a:rPr lang="el-GR" sz="2200" i="1" smtClean="0">
                                            <a:effectLst/>
                                            <a:latin typeface="Cambria Math" panose="02040503050406030204" pitchFamily="18" charset="0"/>
                                          </a:rPr>
                                        </m:ctrlPr>
                                      </m:dPr>
                                      <m:e>
                                        <m:r>
                                          <a:rPr lang="el-GR" sz="2200" b="0" i="1" smtClean="0">
                                            <a:effectLst/>
                                            <a:latin typeface="Cambria Math" panose="02040503050406030204" pitchFamily="18" charset="0"/>
                                          </a:rPr>
                                          <m:t>1+</m:t>
                                        </m:r>
                                        <m:r>
                                          <a:rPr lang="en-US" sz="2200" b="0" i="1" smtClean="0">
                                            <a:effectLst/>
                                            <a:latin typeface="Cambria Math" panose="02040503050406030204" pitchFamily="18" charset="0"/>
                                          </a:rPr>
                                          <m:t>𝑖</m:t>
                                        </m:r>
                                      </m:e>
                                    </m:d>
                                  </m:e>
                                  <m:sup>
                                    <m:r>
                                      <a:rPr lang="en-US" sz="2200" b="0" i="1" smtClean="0">
                                        <a:effectLst/>
                                        <a:latin typeface="Cambria Math" panose="02040503050406030204" pitchFamily="18" charset="0"/>
                                      </a:rPr>
                                      <m:t>𝑁</m:t>
                                    </m:r>
                                  </m:sup>
                                </m:sSup>
                              </m:oMath>
                            </m:oMathPara>
                          </a14:m>
                          <a:endParaRPr lang="el-GR" sz="2200" dirty="0">
                            <a:effectLst/>
                            <a:latin typeface="+mn-lt"/>
                            <a:ea typeface="Times New Roman" panose="02020603050405020304" pitchFamily="18" charset="0"/>
                          </a:endParaRPr>
                        </a:p>
                      </a:txBody>
                      <a:tcPr marL="68580" marR="68580" marT="0" marB="0" anchor="ctr"/>
                    </a:tc>
                    <a:tc>
                      <a:txBody>
                        <a:bodyPr/>
                        <a:lstStyle/>
                        <a:p>
                          <a:pPr algn="ctr">
                            <a:spcAft>
                              <a:spcPts val="0"/>
                            </a:spcAft>
                          </a:pPr>
                          <a:endParaRPr lang="el-GR" sz="2200" dirty="0">
                            <a:effectLst/>
                            <a:latin typeface="+mn-lt"/>
                            <a:ea typeface="Times New Roman" panose="02020603050405020304" pitchFamily="18" charset="0"/>
                          </a:endParaRPr>
                        </a:p>
                      </a:txBody>
                      <a:tcPr marL="68580" marR="68580" marT="0" marB="0" anchor="ctr"/>
                    </a:tc>
                    <a:extLst>
                      <a:ext uri="{0D108BD9-81ED-4DB2-BD59-A6C34878D82A}">
                        <a16:rowId xmlns:a16="http://schemas.microsoft.com/office/drawing/2014/main" val="10001"/>
                      </a:ext>
                    </a:extLst>
                  </a:tr>
                  <a:tr h="1440160">
                    <a:tc>
                      <a:txBody>
                        <a:bodyPr/>
                        <a:lstStyle/>
                        <a:p>
                          <a:pPr>
                            <a:spcAft>
                              <a:spcPts val="0"/>
                            </a:spcAft>
                          </a:pPr>
                          <a:r>
                            <a:rPr lang="el-GR" sz="2200" dirty="0">
                              <a:effectLst/>
                              <a:latin typeface="+mn-lt"/>
                            </a:rPr>
                            <a:t>Προεξόφλησης </a:t>
                          </a:r>
                          <a:endParaRPr lang="el-GR" sz="2200" dirty="0">
                            <a:effectLst/>
                            <a:latin typeface="+mn-lt"/>
                            <a:ea typeface="Times New Roman" panose="02020603050405020304" pitchFamily="18" charset="0"/>
                          </a:endParaRPr>
                        </a:p>
                      </a:txBody>
                      <a:tcPr marL="68580" marR="68580" marT="0" marB="0" anchor="ctr"/>
                    </a:tc>
                    <a:tc>
                      <a:txBody>
                        <a:bodyPr/>
                        <a:lstStyle/>
                        <a:p>
                          <a:pPr algn="ctr">
                            <a:spcAft>
                              <a:spcPts val="0"/>
                            </a:spcAft>
                          </a:pPr>
                          <a:r>
                            <a:rPr lang="el-GR" sz="2200" dirty="0">
                              <a:effectLst/>
                              <a:latin typeface="+mn-lt"/>
                            </a:rPr>
                            <a:t>(Π/Μ, i, Ν)</a:t>
                          </a:r>
                          <a:endParaRPr lang="el-GR" sz="2200" dirty="0">
                            <a:effectLst/>
                            <a:latin typeface="+mn-lt"/>
                            <a:ea typeface="Times New Roman" panose="02020603050405020304" pitchFamily="18" charset="0"/>
                          </a:endParaRPr>
                        </a:p>
                      </a:txBody>
                      <a:tcPr marL="68580" marR="68580" marT="0" marB="0" anchor="ctr"/>
                    </a:tc>
                    <a:tc>
                      <a:txBody>
                        <a:bodyPr/>
                        <a:lstStyle/>
                        <a:p>
                          <a:pPr algn="ctr">
                            <a:spcAft>
                              <a:spcPts val="0"/>
                            </a:spcAft>
                          </a:pPr>
                          <a14:m>
                            <m:oMathPara xmlns:m="http://schemas.openxmlformats.org/officeDocument/2006/math">
                              <m:oMathParaPr>
                                <m:jc m:val="centerGroup"/>
                              </m:oMathParaPr>
                              <m:oMath xmlns:m="http://schemas.openxmlformats.org/officeDocument/2006/math">
                                <m:f>
                                  <m:fPr>
                                    <m:ctrlPr>
                                      <a:rPr lang="el-GR" sz="2200" i="1" smtClean="0">
                                        <a:effectLst/>
                                        <a:latin typeface="Cambria Math" panose="02040503050406030204" pitchFamily="18" charset="0"/>
                                      </a:rPr>
                                    </m:ctrlPr>
                                  </m:fPr>
                                  <m:num>
                                    <m:r>
                                      <a:rPr lang="en-US" sz="2200" b="0" i="1" smtClean="0">
                                        <a:effectLst/>
                                        <a:latin typeface="Cambria Math" panose="02040503050406030204" pitchFamily="18" charset="0"/>
                                      </a:rPr>
                                      <m:t>1</m:t>
                                    </m:r>
                                  </m:num>
                                  <m:den>
                                    <m:sSup>
                                      <m:sSupPr>
                                        <m:ctrlPr>
                                          <a:rPr lang="el-GR" sz="2200" i="1" smtClean="0">
                                            <a:effectLst/>
                                            <a:latin typeface="Cambria Math" panose="02040503050406030204" pitchFamily="18" charset="0"/>
                                          </a:rPr>
                                        </m:ctrlPr>
                                      </m:sSupPr>
                                      <m:e>
                                        <m:d>
                                          <m:dPr>
                                            <m:ctrlPr>
                                              <a:rPr lang="el-GR" sz="2200" i="1" smtClean="0">
                                                <a:effectLst/>
                                                <a:latin typeface="Cambria Math" panose="02040503050406030204" pitchFamily="18" charset="0"/>
                                              </a:rPr>
                                            </m:ctrlPr>
                                          </m:dPr>
                                          <m:e>
                                            <m:r>
                                              <a:rPr lang="en-US" sz="2200" b="0" i="1" smtClean="0">
                                                <a:effectLst/>
                                                <a:latin typeface="Cambria Math" panose="02040503050406030204" pitchFamily="18" charset="0"/>
                                              </a:rPr>
                                              <m:t>1+</m:t>
                                            </m:r>
                                            <m:r>
                                              <a:rPr lang="en-US" sz="2200" b="0" i="1" smtClean="0">
                                                <a:effectLst/>
                                                <a:latin typeface="Cambria Math" panose="02040503050406030204" pitchFamily="18" charset="0"/>
                                              </a:rPr>
                                              <m:t>𝑖</m:t>
                                            </m:r>
                                          </m:e>
                                        </m:d>
                                      </m:e>
                                      <m:sup>
                                        <m:r>
                                          <a:rPr lang="en-US" sz="2200" b="0" i="1" smtClean="0">
                                            <a:effectLst/>
                                            <a:latin typeface="Cambria Math" panose="02040503050406030204" pitchFamily="18" charset="0"/>
                                          </a:rPr>
                                          <m:t>𝑁</m:t>
                                        </m:r>
                                      </m:sup>
                                    </m:sSup>
                                  </m:den>
                                </m:f>
                              </m:oMath>
                            </m:oMathPara>
                          </a14:m>
                          <a:endParaRPr lang="el-GR" sz="2200" dirty="0">
                            <a:effectLst/>
                            <a:latin typeface="+mn-lt"/>
                            <a:ea typeface="Times New Roman" panose="02020603050405020304" pitchFamily="18" charset="0"/>
                          </a:endParaRPr>
                        </a:p>
                      </a:txBody>
                      <a:tcPr marL="68580" marR="68580" marT="0" marB="0" anchor="ctr"/>
                    </a:tc>
                    <a:tc>
                      <a:txBody>
                        <a:bodyPr/>
                        <a:lstStyle/>
                        <a:p>
                          <a:pPr algn="ctr">
                            <a:spcAft>
                              <a:spcPts val="0"/>
                            </a:spcAft>
                          </a:pPr>
                          <a:endParaRPr lang="el-GR" sz="2200" dirty="0">
                            <a:effectLst/>
                            <a:latin typeface="+mn-lt"/>
                            <a:ea typeface="Times New Roman" panose="02020603050405020304" pitchFamily="18" charset="0"/>
                          </a:endParaRPr>
                        </a:p>
                      </a:txBody>
                      <a:tcPr marL="68580" marR="68580" marT="0" marB="0" anchor="ctr"/>
                    </a:tc>
                    <a:extLst>
                      <a:ext uri="{0D108BD9-81ED-4DB2-BD59-A6C34878D82A}">
                        <a16:rowId xmlns:a16="http://schemas.microsoft.com/office/drawing/2014/main" val="10002"/>
                      </a:ext>
                    </a:extLst>
                  </a:tr>
                  <a:tr h="1368152">
                    <a:tc>
                      <a:txBody>
                        <a:bodyPr/>
                        <a:lstStyle/>
                        <a:p>
                          <a:pPr>
                            <a:spcAft>
                              <a:spcPts val="0"/>
                            </a:spcAft>
                          </a:pPr>
                          <a:r>
                            <a:rPr lang="el-GR" sz="2200" dirty="0">
                              <a:effectLst/>
                              <a:latin typeface="+mn-lt"/>
                            </a:rPr>
                            <a:t>Ανάκτησης </a:t>
                          </a:r>
                        </a:p>
                        <a:p>
                          <a:pPr>
                            <a:spcAft>
                              <a:spcPts val="0"/>
                            </a:spcAft>
                          </a:pPr>
                          <a:r>
                            <a:rPr lang="el-GR" sz="2200" dirty="0">
                              <a:effectLst/>
                              <a:latin typeface="+mn-lt"/>
                            </a:rPr>
                            <a:t>Κεφαλαίου </a:t>
                          </a:r>
                          <a:endParaRPr lang="el-GR" sz="2200" dirty="0">
                            <a:effectLst/>
                            <a:latin typeface="+mn-lt"/>
                            <a:ea typeface="Times New Roman" panose="02020603050405020304" pitchFamily="18" charset="0"/>
                          </a:endParaRPr>
                        </a:p>
                      </a:txBody>
                      <a:tcPr marL="68580" marR="68580" marT="0" marB="0" anchor="ctr"/>
                    </a:tc>
                    <a:tc>
                      <a:txBody>
                        <a:bodyPr/>
                        <a:lstStyle/>
                        <a:p>
                          <a:pPr algn="ctr">
                            <a:spcAft>
                              <a:spcPts val="0"/>
                            </a:spcAft>
                          </a:pPr>
                          <a:r>
                            <a:rPr lang="el-GR" sz="2200" dirty="0">
                              <a:effectLst/>
                              <a:latin typeface="+mn-lt"/>
                            </a:rPr>
                            <a:t>(Ε/Π, i, Ν)</a:t>
                          </a:r>
                          <a:endParaRPr lang="el-GR" sz="2200" dirty="0">
                            <a:effectLst/>
                            <a:latin typeface="+mn-lt"/>
                            <a:ea typeface="Times New Roman" panose="02020603050405020304" pitchFamily="18" charset="0"/>
                          </a:endParaRPr>
                        </a:p>
                      </a:txBody>
                      <a:tcPr marL="68580" marR="68580" marT="0" marB="0" anchor="ctr"/>
                    </a:tc>
                    <a:tc>
                      <a:txBody>
                        <a:bodyPr/>
                        <a:lstStyle/>
                        <a:p>
                          <a:pPr algn="ctr">
                            <a:spcAft>
                              <a:spcPts val="0"/>
                            </a:spcAft>
                          </a:pPr>
                          <a14:m>
                            <m:oMathPara xmlns:m="http://schemas.openxmlformats.org/officeDocument/2006/math">
                              <m:oMathParaPr>
                                <m:jc m:val="centerGroup"/>
                              </m:oMathParaPr>
                              <m:oMath xmlns:m="http://schemas.openxmlformats.org/officeDocument/2006/math">
                                <m:f>
                                  <m:fPr>
                                    <m:ctrlPr>
                                      <a:rPr lang="el-GR" sz="2000" i="1" smtClean="0">
                                        <a:effectLst/>
                                        <a:latin typeface="Cambria Math" panose="02040503050406030204" pitchFamily="18" charset="0"/>
                                      </a:rPr>
                                    </m:ctrlPr>
                                  </m:fPr>
                                  <m:num>
                                    <m:sSup>
                                      <m:sSupPr>
                                        <m:ctrlPr>
                                          <a:rPr lang="el-GR" sz="2000" i="1" smtClean="0">
                                            <a:effectLst/>
                                            <a:latin typeface="Cambria Math" panose="02040503050406030204" pitchFamily="18" charset="0"/>
                                          </a:rPr>
                                        </m:ctrlPr>
                                      </m:sSupPr>
                                      <m:e>
                                        <m:r>
                                          <a:rPr lang="en-US" sz="2000" b="0" i="1" smtClean="0">
                                            <a:effectLst/>
                                            <a:latin typeface="Cambria Math" panose="02040503050406030204" pitchFamily="18" charset="0"/>
                                          </a:rPr>
                                          <m:t>𝑖</m:t>
                                        </m:r>
                                        <m:r>
                                          <a:rPr lang="en-US" sz="2000" b="0" i="1" smtClean="0">
                                            <a:effectLst/>
                                            <a:latin typeface="Cambria Math" panose="02040503050406030204" pitchFamily="18" charset="0"/>
                                            <a:ea typeface="Cambria Math" panose="02040503050406030204" pitchFamily="18" charset="0"/>
                                          </a:rPr>
                                          <m:t>∙</m:t>
                                        </m:r>
                                        <m:d>
                                          <m:dPr>
                                            <m:ctrlPr>
                                              <a:rPr lang="en-US" sz="2000" b="0" i="1" smtClean="0">
                                                <a:effectLst/>
                                                <a:latin typeface="Cambria Math" panose="02040503050406030204" pitchFamily="18" charset="0"/>
                                                <a:ea typeface="Cambria Math" panose="02040503050406030204" pitchFamily="18" charset="0"/>
                                              </a:rPr>
                                            </m:ctrlPr>
                                          </m:dPr>
                                          <m:e>
                                            <m:r>
                                              <a:rPr lang="en-US" sz="2000" b="0" i="1" smtClean="0">
                                                <a:effectLst/>
                                                <a:latin typeface="Cambria Math" panose="02040503050406030204" pitchFamily="18" charset="0"/>
                                                <a:ea typeface="Cambria Math" panose="02040503050406030204" pitchFamily="18" charset="0"/>
                                              </a:rPr>
                                              <m:t>1+</m:t>
                                            </m:r>
                                            <m:r>
                                              <a:rPr lang="en-US" sz="2000" b="0" i="1" smtClean="0">
                                                <a:effectLst/>
                                                <a:latin typeface="Cambria Math" panose="02040503050406030204" pitchFamily="18" charset="0"/>
                                                <a:ea typeface="Cambria Math" panose="02040503050406030204" pitchFamily="18" charset="0"/>
                                              </a:rPr>
                                              <m:t>𝑖</m:t>
                                            </m:r>
                                          </m:e>
                                        </m:d>
                                      </m:e>
                                      <m:sup>
                                        <m:r>
                                          <a:rPr lang="en-US" sz="2000" b="0" i="1" smtClean="0">
                                            <a:effectLst/>
                                            <a:latin typeface="Cambria Math" panose="02040503050406030204" pitchFamily="18" charset="0"/>
                                          </a:rPr>
                                          <m:t>𝑁</m:t>
                                        </m:r>
                                      </m:sup>
                                    </m:sSup>
                                  </m:num>
                                  <m:den>
                                    <m:sSup>
                                      <m:sSupPr>
                                        <m:ctrlPr>
                                          <a:rPr lang="el-GR" sz="2000" i="1" smtClean="0">
                                            <a:effectLst/>
                                            <a:latin typeface="Cambria Math" panose="02040503050406030204" pitchFamily="18" charset="0"/>
                                          </a:rPr>
                                        </m:ctrlPr>
                                      </m:sSupPr>
                                      <m:e>
                                        <m:d>
                                          <m:dPr>
                                            <m:ctrlPr>
                                              <a:rPr lang="el-GR" sz="2000" i="1" smtClean="0">
                                                <a:effectLst/>
                                                <a:latin typeface="Cambria Math" panose="02040503050406030204" pitchFamily="18" charset="0"/>
                                              </a:rPr>
                                            </m:ctrlPr>
                                          </m:dPr>
                                          <m:e>
                                            <m:r>
                                              <a:rPr lang="en-US" sz="2000" b="0" i="1" smtClean="0">
                                                <a:effectLst/>
                                                <a:latin typeface="Cambria Math" panose="02040503050406030204" pitchFamily="18" charset="0"/>
                                              </a:rPr>
                                              <m:t>1+</m:t>
                                            </m:r>
                                            <m:r>
                                              <a:rPr lang="en-US" sz="2000" b="0" i="1" smtClean="0">
                                                <a:effectLst/>
                                                <a:latin typeface="Cambria Math" panose="02040503050406030204" pitchFamily="18" charset="0"/>
                                              </a:rPr>
                                              <m:t>𝑖</m:t>
                                            </m:r>
                                          </m:e>
                                        </m:d>
                                      </m:e>
                                      <m:sup>
                                        <m:r>
                                          <a:rPr lang="en-US" sz="2000" b="0" i="1" smtClean="0">
                                            <a:effectLst/>
                                            <a:latin typeface="Cambria Math" panose="02040503050406030204" pitchFamily="18" charset="0"/>
                                          </a:rPr>
                                          <m:t>𝑁</m:t>
                                        </m:r>
                                      </m:sup>
                                    </m:sSup>
                                    <m:r>
                                      <a:rPr lang="en-US" sz="2000" b="0" i="1" smtClean="0">
                                        <a:effectLst/>
                                        <a:latin typeface="Cambria Math" panose="02040503050406030204" pitchFamily="18" charset="0"/>
                                      </a:rPr>
                                      <m:t>−1</m:t>
                                    </m:r>
                                  </m:den>
                                </m:f>
                              </m:oMath>
                            </m:oMathPara>
                          </a14:m>
                          <a:endParaRPr lang="el-GR" sz="2000" dirty="0">
                            <a:effectLst/>
                            <a:latin typeface="+mn-lt"/>
                            <a:ea typeface="Times New Roman" panose="02020603050405020304" pitchFamily="18" charset="0"/>
                          </a:endParaRPr>
                        </a:p>
                      </a:txBody>
                      <a:tcPr marL="68580" marR="68580" marT="0" marB="0" anchor="ctr"/>
                    </a:tc>
                    <a:tc>
                      <a:txBody>
                        <a:bodyPr/>
                        <a:lstStyle/>
                        <a:p>
                          <a:pPr algn="ctr">
                            <a:spcAft>
                              <a:spcPts val="0"/>
                            </a:spcAft>
                          </a:pPr>
                          <a:endParaRPr lang="el-GR" sz="2200" dirty="0">
                            <a:effectLst/>
                            <a:latin typeface="+mn-lt"/>
                            <a:ea typeface="Times New Roman" panose="02020603050405020304" pitchFamily="18" charset="0"/>
                          </a:endParaRPr>
                        </a:p>
                      </a:txBody>
                      <a:tcPr marL="68580" marR="68580" marT="0" marB="0" anchor="ctr"/>
                    </a:tc>
                    <a:extLst>
                      <a:ext uri="{0D108BD9-81ED-4DB2-BD59-A6C34878D82A}">
                        <a16:rowId xmlns:a16="http://schemas.microsoft.com/office/drawing/2014/main" val="10003"/>
                      </a:ext>
                    </a:extLst>
                  </a:tr>
                </a:tbl>
              </a:graphicData>
            </a:graphic>
          </p:graphicFrame>
        </mc:Choice>
        <mc:Fallback xmlns="">
          <p:graphicFrame>
            <p:nvGraphicFramePr>
              <p:cNvPr id="31" name="Πίνακας 30"/>
              <p:cNvGraphicFramePr>
                <a:graphicFrameLocks noGrp="1"/>
              </p:cNvGraphicFramePr>
              <p:nvPr>
                <p:extLst>
                  <p:ext uri="{D42A27DB-BD31-4B8C-83A1-F6EECF244321}">
                    <p14:modId xmlns:p14="http://schemas.microsoft.com/office/powerpoint/2010/main" val="1994768807"/>
                  </p:ext>
                </p:extLst>
              </p:nvPr>
            </p:nvGraphicFramePr>
            <p:xfrm>
              <a:off x="179512" y="1191428"/>
              <a:ext cx="8784976" cy="4901868"/>
            </p:xfrm>
            <a:graphic>
              <a:graphicData uri="http://schemas.openxmlformats.org/drawingml/2006/table">
                <a:tbl>
                  <a:tblPr firstRow="1" firstCol="1" lastRow="1" lastCol="1" bandRow="1" bandCol="1">
                    <a:tableStyleId>{5940675A-B579-460E-94D1-54222C63F5DA}</a:tableStyleId>
                  </a:tblPr>
                  <a:tblGrid>
                    <a:gridCol w="2454999"/>
                    <a:gridCol w="1656184"/>
                    <a:gridCol w="1649457"/>
                    <a:gridCol w="3024336"/>
                  </a:tblGrid>
                  <a:tr h="648072">
                    <a:tc>
                      <a:txBody>
                        <a:bodyPr/>
                        <a:lstStyle/>
                        <a:p>
                          <a:pPr algn="ctr">
                            <a:spcAft>
                              <a:spcPts val="0"/>
                            </a:spcAft>
                          </a:pPr>
                          <a:r>
                            <a:rPr lang="el-GR" sz="2200" b="1" dirty="0">
                              <a:effectLst/>
                              <a:latin typeface="+mn-lt"/>
                            </a:rPr>
                            <a:t>Συντελεστής</a:t>
                          </a:r>
                          <a:endParaRPr lang="el-GR" sz="2200" b="1" dirty="0">
                            <a:effectLst/>
                            <a:latin typeface="+mn-lt"/>
                            <a:ea typeface="Times New Roman" panose="02020603050405020304" pitchFamily="18" charset="0"/>
                          </a:endParaRPr>
                        </a:p>
                      </a:txBody>
                      <a:tcPr marL="68580" marR="68580" marT="0" marB="0" anchor="ctr"/>
                    </a:tc>
                    <a:tc>
                      <a:txBody>
                        <a:bodyPr/>
                        <a:lstStyle/>
                        <a:p>
                          <a:pPr algn="ctr">
                            <a:spcAft>
                              <a:spcPts val="0"/>
                            </a:spcAft>
                          </a:pPr>
                          <a:r>
                            <a:rPr lang="el-GR" sz="2200" b="1" dirty="0">
                              <a:effectLst/>
                              <a:latin typeface="+mn-lt"/>
                            </a:rPr>
                            <a:t>Σύμβολο</a:t>
                          </a:r>
                          <a:endParaRPr lang="el-GR" sz="2200" b="1" dirty="0">
                            <a:effectLst/>
                            <a:latin typeface="+mn-lt"/>
                            <a:ea typeface="Times New Roman" panose="02020603050405020304" pitchFamily="18" charset="0"/>
                          </a:endParaRPr>
                        </a:p>
                      </a:txBody>
                      <a:tcPr marL="68580" marR="68580" marT="0" marB="0" anchor="ctr"/>
                    </a:tc>
                    <a:tc>
                      <a:txBody>
                        <a:bodyPr/>
                        <a:lstStyle/>
                        <a:p>
                          <a:pPr algn="ctr">
                            <a:spcAft>
                              <a:spcPts val="0"/>
                            </a:spcAft>
                          </a:pPr>
                          <a:r>
                            <a:rPr lang="el-GR" sz="2200" b="1" dirty="0">
                              <a:effectLst/>
                              <a:latin typeface="+mn-lt"/>
                            </a:rPr>
                            <a:t>Τύπος</a:t>
                          </a:r>
                          <a:endParaRPr lang="el-GR" sz="2200" b="1" dirty="0">
                            <a:effectLst/>
                            <a:latin typeface="+mn-lt"/>
                            <a:ea typeface="Times New Roman" panose="02020603050405020304" pitchFamily="18" charset="0"/>
                          </a:endParaRPr>
                        </a:p>
                      </a:txBody>
                      <a:tcPr marL="68580" marR="68580" marT="0" marB="0" anchor="ctr"/>
                    </a:tc>
                    <a:tc>
                      <a:txBody>
                        <a:bodyPr/>
                        <a:lstStyle/>
                        <a:p>
                          <a:pPr algn="ctr">
                            <a:spcAft>
                              <a:spcPts val="0"/>
                            </a:spcAft>
                          </a:pPr>
                          <a:r>
                            <a:rPr lang="el-GR" sz="2200" b="1" dirty="0" err="1">
                              <a:effectLst/>
                              <a:latin typeface="+mn-lt"/>
                            </a:rPr>
                            <a:t>Χρηματοροή</a:t>
                          </a:r>
                          <a:endParaRPr lang="el-GR" sz="2200" b="1" dirty="0">
                            <a:effectLst/>
                            <a:latin typeface="+mn-lt"/>
                            <a:ea typeface="Times New Roman" panose="02020603050405020304" pitchFamily="18" charset="0"/>
                          </a:endParaRPr>
                        </a:p>
                      </a:txBody>
                      <a:tcPr marL="68580" marR="68580" marT="0" marB="0" anchor="ctr"/>
                    </a:tc>
                  </a:tr>
                  <a:tr h="1445484">
                    <a:tc>
                      <a:txBody>
                        <a:bodyPr/>
                        <a:lstStyle/>
                        <a:p>
                          <a:pPr>
                            <a:spcAft>
                              <a:spcPts val="0"/>
                            </a:spcAft>
                          </a:pPr>
                          <a:r>
                            <a:rPr lang="el-GR" sz="2200" dirty="0" err="1" smtClean="0">
                              <a:effectLst/>
                              <a:latin typeface="+mn-lt"/>
                            </a:rPr>
                            <a:t>Ανατοκισμού</a:t>
                          </a:r>
                          <a:r>
                            <a:rPr lang="el-GR" sz="2200" dirty="0" smtClean="0">
                              <a:effectLst/>
                              <a:latin typeface="+mn-lt"/>
                            </a:rPr>
                            <a:t> </a:t>
                          </a:r>
                          <a:endParaRPr lang="el-GR" sz="2200" dirty="0">
                            <a:effectLst/>
                            <a:latin typeface="+mn-lt"/>
                            <a:ea typeface="Times New Roman" panose="02020603050405020304" pitchFamily="18" charset="0"/>
                          </a:endParaRPr>
                        </a:p>
                      </a:txBody>
                      <a:tcPr marL="68580" marR="68580" marT="0" marB="0" anchor="ctr"/>
                    </a:tc>
                    <a:tc>
                      <a:txBody>
                        <a:bodyPr/>
                        <a:lstStyle/>
                        <a:p>
                          <a:pPr algn="ctr">
                            <a:spcAft>
                              <a:spcPts val="0"/>
                            </a:spcAft>
                          </a:pPr>
                          <a:r>
                            <a:rPr lang="el-GR" sz="2200">
                              <a:effectLst/>
                              <a:latin typeface="+mn-lt"/>
                            </a:rPr>
                            <a:t>(Μ/Π, i, Ν)</a:t>
                          </a:r>
                          <a:endParaRPr lang="el-GR" sz="2200">
                            <a:effectLst/>
                            <a:latin typeface="+mn-lt"/>
                            <a:ea typeface="Times New Roman" panose="02020603050405020304" pitchFamily="18" charset="0"/>
                          </a:endParaRPr>
                        </a:p>
                      </a:txBody>
                      <a:tcPr marL="68580" marR="68580" marT="0" marB="0" anchor="ctr"/>
                    </a:tc>
                    <a:tc>
                      <a:txBody>
                        <a:bodyPr/>
                        <a:lstStyle/>
                        <a:p>
                          <a:endParaRPr lang="el-GR"/>
                        </a:p>
                      </a:txBody>
                      <a:tcPr marL="68580" marR="68580" marT="0" marB="0" anchor="ctr">
                        <a:blipFill rotWithShape="0">
                          <a:blip r:embed="rId3"/>
                          <a:stretch>
                            <a:fillRect l="-249446" t="-44958" r="-183764" b="-194538"/>
                          </a:stretch>
                        </a:blipFill>
                      </a:tcPr>
                    </a:tc>
                    <a:tc>
                      <a:txBody>
                        <a:bodyPr/>
                        <a:lstStyle/>
                        <a:p>
                          <a:pPr algn="ctr">
                            <a:spcAft>
                              <a:spcPts val="0"/>
                            </a:spcAft>
                          </a:pPr>
                          <a:endParaRPr lang="el-GR" sz="2200" dirty="0">
                            <a:effectLst/>
                            <a:latin typeface="+mn-lt"/>
                            <a:ea typeface="Times New Roman" panose="02020603050405020304" pitchFamily="18" charset="0"/>
                          </a:endParaRPr>
                        </a:p>
                      </a:txBody>
                      <a:tcPr marL="68580" marR="68580" marT="0" marB="0" anchor="ctr"/>
                    </a:tc>
                  </a:tr>
                  <a:tr h="1440160">
                    <a:tc>
                      <a:txBody>
                        <a:bodyPr/>
                        <a:lstStyle/>
                        <a:p>
                          <a:pPr>
                            <a:spcAft>
                              <a:spcPts val="0"/>
                            </a:spcAft>
                          </a:pPr>
                          <a:r>
                            <a:rPr lang="el-GR" sz="2200">
                              <a:effectLst/>
                              <a:latin typeface="+mn-lt"/>
                            </a:rPr>
                            <a:t>Προεξόφλησης </a:t>
                          </a:r>
                          <a:endParaRPr lang="el-GR" sz="2200">
                            <a:effectLst/>
                            <a:latin typeface="+mn-lt"/>
                            <a:ea typeface="Times New Roman" panose="02020603050405020304" pitchFamily="18" charset="0"/>
                          </a:endParaRPr>
                        </a:p>
                      </a:txBody>
                      <a:tcPr marL="68580" marR="68580" marT="0" marB="0" anchor="ctr"/>
                    </a:tc>
                    <a:tc>
                      <a:txBody>
                        <a:bodyPr/>
                        <a:lstStyle/>
                        <a:p>
                          <a:pPr algn="ctr">
                            <a:spcAft>
                              <a:spcPts val="0"/>
                            </a:spcAft>
                          </a:pPr>
                          <a:r>
                            <a:rPr lang="el-GR" sz="2200" dirty="0">
                              <a:effectLst/>
                              <a:latin typeface="+mn-lt"/>
                            </a:rPr>
                            <a:t>(Π/Μ, i, Ν)</a:t>
                          </a:r>
                          <a:endParaRPr lang="el-GR" sz="2200" dirty="0">
                            <a:effectLst/>
                            <a:latin typeface="+mn-lt"/>
                            <a:ea typeface="Times New Roman" panose="02020603050405020304" pitchFamily="18" charset="0"/>
                          </a:endParaRPr>
                        </a:p>
                      </a:txBody>
                      <a:tcPr marL="68580" marR="68580" marT="0" marB="0" anchor="ctr"/>
                    </a:tc>
                    <a:tc>
                      <a:txBody>
                        <a:bodyPr/>
                        <a:lstStyle/>
                        <a:p>
                          <a:endParaRPr lang="el-GR"/>
                        </a:p>
                      </a:txBody>
                      <a:tcPr marL="68580" marR="68580" marT="0" marB="0" anchor="ctr">
                        <a:blipFill rotWithShape="0">
                          <a:blip r:embed="rId3"/>
                          <a:stretch>
                            <a:fillRect l="-249446" t="-146186" r="-183764" b="-96186"/>
                          </a:stretch>
                        </a:blipFill>
                      </a:tcPr>
                    </a:tc>
                    <a:tc>
                      <a:txBody>
                        <a:bodyPr/>
                        <a:lstStyle/>
                        <a:p>
                          <a:pPr algn="ctr">
                            <a:spcAft>
                              <a:spcPts val="0"/>
                            </a:spcAft>
                          </a:pPr>
                          <a:endParaRPr lang="el-GR" sz="2200">
                            <a:effectLst/>
                            <a:latin typeface="+mn-lt"/>
                            <a:ea typeface="Times New Roman" panose="02020603050405020304" pitchFamily="18" charset="0"/>
                          </a:endParaRPr>
                        </a:p>
                      </a:txBody>
                      <a:tcPr marL="68580" marR="68580" marT="0" marB="0" anchor="ctr"/>
                    </a:tc>
                  </a:tr>
                  <a:tr h="1368152">
                    <a:tc>
                      <a:txBody>
                        <a:bodyPr/>
                        <a:lstStyle/>
                        <a:p>
                          <a:pPr>
                            <a:spcAft>
                              <a:spcPts val="0"/>
                            </a:spcAft>
                          </a:pPr>
                          <a:r>
                            <a:rPr lang="el-GR" sz="2200">
                              <a:effectLst/>
                              <a:latin typeface="+mn-lt"/>
                            </a:rPr>
                            <a:t>Ανάκτησης </a:t>
                          </a:r>
                        </a:p>
                        <a:p>
                          <a:pPr>
                            <a:spcAft>
                              <a:spcPts val="0"/>
                            </a:spcAft>
                          </a:pPr>
                          <a:r>
                            <a:rPr lang="el-GR" sz="2200">
                              <a:effectLst/>
                              <a:latin typeface="+mn-lt"/>
                            </a:rPr>
                            <a:t>Κεφαλαίου </a:t>
                          </a:r>
                          <a:endParaRPr lang="el-GR" sz="2200">
                            <a:effectLst/>
                            <a:latin typeface="+mn-lt"/>
                            <a:ea typeface="Times New Roman" panose="02020603050405020304" pitchFamily="18" charset="0"/>
                          </a:endParaRPr>
                        </a:p>
                      </a:txBody>
                      <a:tcPr marL="68580" marR="68580" marT="0" marB="0" anchor="ctr"/>
                    </a:tc>
                    <a:tc>
                      <a:txBody>
                        <a:bodyPr/>
                        <a:lstStyle/>
                        <a:p>
                          <a:pPr algn="ctr">
                            <a:spcAft>
                              <a:spcPts val="0"/>
                            </a:spcAft>
                          </a:pPr>
                          <a:r>
                            <a:rPr lang="el-GR" sz="2200" dirty="0">
                              <a:effectLst/>
                              <a:latin typeface="+mn-lt"/>
                            </a:rPr>
                            <a:t>(Ε/Π, i, Ν)</a:t>
                          </a:r>
                          <a:endParaRPr lang="el-GR" sz="2200" dirty="0">
                            <a:effectLst/>
                            <a:latin typeface="+mn-lt"/>
                            <a:ea typeface="Times New Roman" panose="02020603050405020304" pitchFamily="18" charset="0"/>
                          </a:endParaRPr>
                        </a:p>
                      </a:txBody>
                      <a:tcPr marL="68580" marR="68580" marT="0" marB="0" anchor="ctr"/>
                    </a:tc>
                    <a:tc>
                      <a:txBody>
                        <a:bodyPr/>
                        <a:lstStyle/>
                        <a:p>
                          <a:endParaRPr lang="el-GR"/>
                        </a:p>
                      </a:txBody>
                      <a:tcPr marL="68580" marR="68580" marT="0" marB="0" anchor="ctr">
                        <a:blipFill rotWithShape="0">
                          <a:blip r:embed="rId3"/>
                          <a:stretch>
                            <a:fillRect l="-249446" t="-258222" r="-183764" b="-889"/>
                          </a:stretch>
                        </a:blipFill>
                      </a:tcPr>
                    </a:tc>
                    <a:tc>
                      <a:txBody>
                        <a:bodyPr/>
                        <a:lstStyle/>
                        <a:p>
                          <a:pPr algn="ctr">
                            <a:spcAft>
                              <a:spcPts val="0"/>
                            </a:spcAft>
                          </a:pPr>
                          <a:endParaRPr lang="el-GR" sz="2200" dirty="0">
                            <a:effectLst/>
                            <a:latin typeface="+mn-lt"/>
                            <a:ea typeface="Times New Roman" panose="02020603050405020304" pitchFamily="18" charset="0"/>
                          </a:endParaRPr>
                        </a:p>
                      </a:txBody>
                      <a:tcPr marL="68580" marR="68580" marT="0" marB="0" anchor="ctr"/>
                    </a:tc>
                  </a:tr>
                </a:tbl>
              </a:graphicData>
            </a:graphic>
          </p:graphicFrame>
        </mc:Fallback>
      </mc:AlternateContent>
      <p:graphicFrame>
        <p:nvGraphicFramePr>
          <p:cNvPr id="45" name="Αντικείμενο 44"/>
          <p:cNvGraphicFramePr>
            <a:graphicFrameLocks noChangeAspect="1"/>
          </p:cNvGraphicFramePr>
          <p:nvPr>
            <p:extLst>
              <p:ext uri="{D42A27DB-BD31-4B8C-83A1-F6EECF244321}">
                <p14:modId xmlns:p14="http://schemas.microsoft.com/office/powerpoint/2010/main" val="4017129801"/>
              </p:ext>
            </p:extLst>
          </p:nvPr>
        </p:nvGraphicFramePr>
        <p:xfrm>
          <a:off x="6300192" y="1919201"/>
          <a:ext cx="1847850" cy="1181100"/>
        </p:xfrm>
        <a:graphic>
          <a:graphicData uri="http://schemas.openxmlformats.org/presentationml/2006/ole">
            <mc:AlternateContent xmlns:mc="http://schemas.openxmlformats.org/markup-compatibility/2006">
              <mc:Choice xmlns:v="urn:schemas-microsoft-com:vml" Requires="v">
                <p:oleObj r:id="rId4" imgW="2476440" imgH="1548720" progId="Visio.Drawing.6">
                  <p:embed/>
                </p:oleObj>
              </mc:Choice>
              <mc:Fallback>
                <p:oleObj r:id="rId4" imgW="2476440" imgH="1548720" progId="Visio.Drawing.6">
                  <p:embed/>
                  <p:pic>
                    <p:nvPicPr>
                      <p:cNvPr id="45" name="Αντικείμενο 4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300192" y="1919201"/>
                        <a:ext cx="1847850" cy="11811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7" name="Αντικείμενο 46"/>
          <p:cNvGraphicFramePr>
            <a:graphicFrameLocks noChangeAspect="1"/>
          </p:cNvGraphicFramePr>
          <p:nvPr>
            <p:extLst>
              <p:ext uri="{D42A27DB-BD31-4B8C-83A1-F6EECF244321}">
                <p14:modId xmlns:p14="http://schemas.microsoft.com/office/powerpoint/2010/main" val="42320630"/>
              </p:ext>
            </p:extLst>
          </p:nvPr>
        </p:nvGraphicFramePr>
        <p:xfrm>
          <a:off x="6300192" y="3356992"/>
          <a:ext cx="1847850" cy="1171575"/>
        </p:xfrm>
        <a:graphic>
          <a:graphicData uri="http://schemas.openxmlformats.org/presentationml/2006/ole">
            <mc:AlternateContent xmlns:mc="http://schemas.openxmlformats.org/markup-compatibility/2006">
              <mc:Choice xmlns:v="urn:schemas-microsoft-com:vml" Requires="v">
                <p:oleObj r:id="rId6" imgW="2476440" imgH="1548720" progId="Visio.Drawing.6">
                  <p:embed/>
                </p:oleObj>
              </mc:Choice>
              <mc:Fallback>
                <p:oleObj r:id="rId6" imgW="2476440" imgH="1548720" progId="Visio.Drawing.6">
                  <p:embed/>
                  <p:pic>
                    <p:nvPicPr>
                      <p:cNvPr id="47" name="Αντικείμενο 46"/>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300192" y="3356992"/>
                        <a:ext cx="1847850" cy="11715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9" name="Αντικείμενο 48"/>
          <p:cNvGraphicFramePr>
            <a:graphicFrameLocks noChangeAspect="1"/>
          </p:cNvGraphicFramePr>
          <p:nvPr>
            <p:extLst>
              <p:ext uri="{D42A27DB-BD31-4B8C-83A1-F6EECF244321}">
                <p14:modId xmlns:p14="http://schemas.microsoft.com/office/powerpoint/2010/main" val="2116488890"/>
              </p:ext>
            </p:extLst>
          </p:nvPr>
        </p:nvGraphicFramePr>
        <p:xfrm>
          <a:off x="6300192" y="4983608"/>
          <a:ext cx="1914525" cy="981075"/>
        </p:xfrm>
        <a:graphic>
          <a:graphicData uri="http://schemas.openxmlformats.org/presentationml/2006/ole">
            <mc:AlternateContent xmlns:mc="http://schemas.openxmlformats.org/markup-compatibility/2006">
              <mc:Choice xmlns:v="urn:schemas-microsoft-com:vml" Requires="v">
                <p:oleObj r:id="rId8" imgW="2386440" imgH="1206720" progId="Visio.Drawing.6">
                  <p:embed/>
                </p:oleObj>
              </mc:Choice>
              <mc:Fallback>
                <p:oleObj r:id="rId8" imgW="2386440" imgH="1206720" progId="Visio.Drawing.6">
                  <p:embed/>
                  <p:pic>
                    <p:nvPicPr>
                      <p:cNvPr id="49" name="Αντικείμενο 48"/>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300192" y="4983608"/>
                        <a:ext cx="1914525" cy="9810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159935569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Πίνακας συντελεστών πληρωμής προεξόφλησης </a:t>
            </a:r>
            <a:r>
              <a:rPr lang="el-GR" sz="3600" b="0" dirty="0"/>
              <a:t>(2/</a:t>
            </a:r>
            <a:r>
              <a:rPr lang="en-US" sz="3600" b="0" dirty="0"/>
              <a:t>2</a:t>
            </a:r>
            <a:r>
              <a:rPr lang="el-GR" sz="3600" b="0" dirty="0"/>
              <a:t>)</a:t>
            </a:r>
            <a:endParaRPr lang="el-GR" dirty="0"/>
          </a:p>
        </p:txBody>
      </p:sp>
      <p:sp>
        <p:nvSpPr>
          <p:cNvPr id="4" name="Θέση αριθμού διαφάνειας 3"/>
          <p:cNvSpPr>
            <a:spLocks noGrp="1"/>
          </p:cNvSpPr>
          <p:nvPr>
            <p:ph type="sldNum" sz="quarter" idx="12"/>
          </p:nvPr>
        </p:nvSpPr>
        <p:spPr/>
        <p:txBody>
          <a:bodyPr/>
          <a:lstStyle/>
          <a:p>
            <a:pPr>
              <a:defRPr/>
            </a:pPr>
            <a:fld id="{7E55E3B3-0445-4CFC-BED8-763D4409E61F}" type="slidenum">
              <a:rPr lang="el-GR" smtClean="0"/>
              <a:pPr>
                <a:defRPr/>
              </a:pPr>
              <a:t>41</a:t>
            </a:fld>
            <a:endParaRPr lang="el-GR" dirty="0"/>
          </a:p>
        </p:txBody>
      </p:sp>
      <mc:AlternateContent xmlns:mc="http://schemas.openxmlformats.org/markup-compatibility/2006" xmlns:a14="http://schemas.microsoft.com/office/drawing/2010/main">
        <mc:Choice Requires="a14">
          <p:graphicFrame>
            <p:nvGraphicFramePr>
              <p:cNvPr id="5" name="Πίνακας 4"/>
              <p:cNvGraphicFramePr>
                <a:graphicFrameLocks noGrp="1"/>
              </p:cNvGraphicFramePr>
              <p:nvPr>
                <p:extLst>
                  <p:ext uri="{D42A27DB-BD31-4B8C-83A1-F6EECF244321}">
                    <p14:modId xmlns:p14="http://schemas.microsoft.com/office/powerpoint/2010/main" val="2916194997"/>
                  </p:ext>
                </p:extLst>
              </p:nvPr>
            </p:nvGraphicFramePr>
            <p:xfrm>
              <a:off x="251520" y="1196752"/>
              <a:ext cx="8784976" cy="4680520"/>
            </p:xfrm>
            <a:graphic>
              <a:graphicData uri="http://schemas.openxmlformats.org/drawingml/2006/table">
                <a:tbl>
                  <a:tblPr firstRow="1" firstCol="1" lastRow="1" lastCol="1" bandRow="1" bandCol="1">
                    <a:tableStyleId>{5940675A-B579-460E-94D1-54222C63F5DA}</a:tableStyleId>
                  </a:tblPr>
                  <a:tblGrid>
                    <a:gridCol w="2454999">
                      <a:extLst>
                        <a:ext uri="{9D8B030D-6E8A-4147-A177-3AD203B41FA5}">
                          <a16:colId xmlns:a16="http://schemas.microsoft.com/office/drawing/2014/main" val="20000"/>
                        </a:ext>
                      </a:extLst>
                    </a:gridCol>
                    <a:gridCol w="1656184">
                      <a:extLst>
                        <a:ext uri="{9D8B030D-6E8A-4147-A177-3AD203B41FA5}">
                          <a16:colId xmlns:a16="http://schemas.microsoft.com/office/drawing/2014/main" val="20001"/>
                        </a:ext>
                      </a:extLst>
                    </a:gridCol>
                    <a:gridCol w="1649457">
                      <a:extLst>
                        <a:ext uri="{9D8B030D-6E8A-4147-A177-3AD203B41FA5}">
                          <a16:colId xmlns:a16="http://schemas.microsoft.com/office/drawing/2014/main" val="20002"/>
                        </a:ext>
                      </a:extLst>
                    </a:gridCol>
                    <a:gridCol w="3024336">
                      <a:extLst>
                        <a:ext uri="{9D8B030D-6E8A-4147-A177-3AD203B41FA5}">
                          <a16:colId xmlns:a16="http://schemas.microsoft.com/office/drawing/2014/main" val="20003"/>
                        </a:ext>
                      </a:extLst>
                    </a:gridCol>
                  </a:tblGrid>
                  <a:tr h="618808">
                    <a:tc>
                      <a:txBody>
                        <a:bodyPr/>
                        <a:lstStyle/>
                        <a:p>
                          <a:pPr algn="ctr">
                            <a:spcAft>
                              <a:spcPts val="0"/>
                            </a:spcAft>
                          </a:pPr>
                          <a:r>
                            <a:rPr lang="el-GR" sz="2200" b="1" dirty="0">
                              <a:effectLst/>
                              <a:latin typeface="+mn-lt"/>
                            </a:rPr>
                            <a:t>Συντελεστής</a:t>
                          </a:r>
                          <a:endParaRPr lang="el-GR" sz="2200" b="1" dirty="0">
                            <a:effectLst/>
                            <a:latin typeface="+mn-lt"/>
                            <a:ea typeface="Times New Roman" panose="02020603050405020304" pitchFamily="18" charset="0"/>
                          </a:endParaRPr>
                        </a:p>
                      </a:txBody>
                      <a:tcPr marL="68580" marR="68580" marT="0" marB="0" anchor="ctr"/>
                    </a:tc>
                    <a:tc>
                      <a:txBody>
                        <a:bodyPr/>
                        <a:lstStyle/>
                        <a:p>
                          <a:pPr algn="ctr">
                            <a:spcAft>
                              <a:spcPts val="0"/>
                            </a:spcAft>
                          </a:pPr>
                          <a:r>
                            <a:rPr lang="el-GR" sz="2200" b="1" dirty="0">
                              <a:effectLst/>
                              <a:latin typeface="+mn-lt"/>
                            </a:rPr>
                            <a:t>Σύμβολο</a:t>
                          </a:r>
                          <a:endParaRPr lang="el-GR" sz="2200" b="1" dirty="0">
                            <a:effectLst/>
                            <a:latin typeface="+mn-lt"/>
                            <a:ea typeface="Times New Roman" panose="02020603050405020304" pitchFamily="18" charset="0"/>
                          </a:endParaRPr>
                        </a:p>
                      </a:txBody>
                      <a:tcPr marL="68580" marR="68580" marT="0" marB="0" anchor="ctr"/>
                    </a:tc>
                    <a:tc>
                      <a:txBody>
                        <a:bodyPr/>
                        <a:lstStyle/>
                        <a:p>
                          <a:pPr algn="ctr">
                            <a:spcAft>
                              <a:spcPts val="0"/>
                            </a:spcAft>
                          </a:pPr>
                          <a:r>
                            <a:rPr lang="el-GR" sz="2200" b="1" dirty="0">
                              <a:effectLst/>
                              <a:latin typeface="+mn-lt"/>
                            </a:rPr>
                            <a:t>Τύπος</a:t>
                          </a:r>
                          <a:endParaRPr lang="el-GR" sz="2200" b="1" dirty="0">
                            <a:effectLst/>
                            <a:latin typeface="+mn-lt"/>
                            <a:ea typeface="Times New Roman" panose="02020603050405020304" pitchFamily="18" charset="0"/>
                          </a:endParaRPr>
                        </a:p>
                      </a:txBody>
                      <a:tcPr marL="68580" marR="68580" marT="0" marB="0" anchor="ctr"/>
                    </a:tc>
                    <a:tc>
                      <a:txBody>
                        <a:bodyPr/>
                        <a:lstStyle/>
                        <a:p>
                          <a:pPr algn="ctr">
                            <a:spcAft>
                              <a:spcPts val="0"/>
                            </a:spcAft>
                          </a:pPr>
                          <a:r>
                            <a:rPr lang="el-GR" sz="2200" b="1" dirty="0">
                              <a:effectLst/>
                              <a:latin typeface="+mn-lt"/>
                            </a:rPr>
                            <a:t>Χρηματοροή</a:t>
                          </a:r>
                          <a:endParaRPr lang="el-GR" sz="2200" b="1" dirty="0">
                            <a:effectLst/>
                            <a:latin typeface="+mn-lt"/>
                            <a:ea typeface="Times New Roman" panose="02020603050405020304" pitchFamily="18" charset="0"/>
                          </a:endParaRPr>
                        </a:p>
                      </a:txBody>
                      <a:tcPr marL="68580" marR="68580" marT="0" marB="0" anchor="ctr"/>
                    </a:tc>
                    <a:extLst>
                      <a:ext uri="{0D108BD9-81ED-4DB2-BD59-A6C34878D82A}">
                        <a16:rowId xmlns:a16="http://schemas.microsoft.com/office/drawing/2014/main" val="10000"/>
                      </a:ext>
                    </a:extLst>
                  </a:tr>
                  <a:tr h="1380212">
                    <a:tc>
                      <a:txBody>
                        <a:bodyPr/>
                        <a:lstStyle/>
                        <a:p>
                          <a:pPr>
                            <a:spcAft>
                              <a:spcPts val="0"/>
                            </a:spcAft>
                          </a:pPr>
                          <a:r>
                            <a:rPr lang="el-GR" sz="2200" dirty="0">
                              <a:effectLst/>
                              <a:latin typeface="+mn-lt"/>
                              <a:ea typeface="Times New Roman" panose="02020603050405020304" pitchFamily="18" charset="0"/>
                            </a:rPr>
                            <a:t>Παρούσας Αξίας</a:t>
                          </a:r>
                        </a:p>
                        <a:p>
                          <a:pPr>
                            <a:spcAft>
                              <a:spcPts val="0"/>
                            </a:spcAft>
                          </a:pPr>
                          <a:r>
                            <a:rPr lang="el-GR" sz="2200" dirty="0">
                              <a:effectLst/>
                              <a:latin typeface="+mn-lt"/>
                              <a:ea typeface="Times New Roman" panose="02020603050405020304" pitchFamily="18" charset="0"/>
                            </a:rPr>
                            <a:t>Ράντας</a:t>
                          </a:r>
                        </a:p>
                      </a:txBody>
                      <a:tcPr marL="68580" marR="68580" marT="0" marB="0" anchor="ctr"/>
                    </a:tc>
                    <a:tc>
                      <a:txBody>
                        <a:bodyPr/>
                        <a:lstStyle/>
                        <a:p>
                          <a:pPr algn="ctr">
                            <a:spcAft>
                              <a:spcPts val="0"/>
                            </a:spcAft>
                          </a:pPr>
                          <a:r>
                            <a:rPr lang="el-GR" sz="2200" dirty="0">
                              <a:effectLst/>
                              <a:latin typeface="+mn-lt"/>
                              <a:ea typeface="Times New Roman" panose="02020603050405020304" pitchFamily="18" charset="0"/>
                            </a:rPr>
                            <a:t>(Π/Ε, i, Ν)</a:t>
                          </a:r>
                        </a:p>
                      </a:txBody>
                      <a:tcPr marL="68580" marR="68580" marT="0" marB="0" anchor="ctr"/>
                    </a:tc>
                    <a:tc>
                      <a:txBody>
                        <a:bodyPr/>
                        <a:lstStyle/>
                        <a:p>
                          <a:pPr algn="ctr">
                            <a:spcAft>
                              <a:spcPts val="0"/>
                            </a:spcAft>
                          </a:pPr>
                          <a14:m>
                            <m:oMathPara xmlns:m="http://schemas.openxmlformats.org/officeDocument/2006/math">
                              <m:oMathParaPr>
                                <m:jc m:val="centerGroup"/>
                              </m:oMathParaPr>
                              <m:oMath xmlns:m="http://schemas.openxmlformats.org/officeDocument/2006/math">
                                <m:f>
                                  <m:fPr>
                                    <m:ctrlPr>
                                      <a:rPr lang="el-GR" sz="2200" i="1" smtClean="0">
                                        <a:effectLst/>
                                        <a:latin typeface="Cambria Math" panose="02040503050406030204" pitchFamily="18" charset="0"/>
                                      </a:rPr>
                                    </m:ctrlPr>
                                  </m:fPr>
                                  <m:num>
                                    <m:sSup>
                                      <m:sSupPr>
                                        <m:ctrlPr>
                                          <a:rPr lang="el-GR" sz="2200" i="1" smtClean="0">
                                            <a:effectLst/>
                                            <a:latin typeface="Cambria Math" panose="02040503050406030204" pitchFamily="18" charset="0"/>
                                          </a:rPr>
                                        </m:ctrlPr>
                                      </m:sSupPr>
                                      <m:e>
                                        <m:d>
                                          <m:dPr>
                                            <m:ctrlPr>
                                              <a:rPr lang="en-US" sz="2200" b="0" i="1" smtClean="0">
                                                <a:effectLst/>
                                                <a:latin typeface="Cambria Math" panose="02040503050406030204" pitchFamily="18" charset="0"/>
                                                <a:ea typeface="Cambria Math" panose="02040503050406030204" pitchFamily="18" charset="0"/>
                                              </a:rPr>
                                            </m:ctrlPr>
                                          </m:dPr>
                                          <m:e>
                                            <m:r>
                                              <a:rPr lang="en-US" sz="2200" b="0" i="1" smtClean="0">
                                                <a:effectLst/>
                                                <a:latin typeface="Cambria Math" panose="02040503050406030204" pitchFamily="18" charset="0"/>
                                                <a:ea typeface="Cambria Math" panose="02040503050406030204" pitchFamily="18" charset="0"/>
                                              </a:rPr>
                                              <m:t>1+</m:t>
                                            </m:r>
                                            <m:r>
                                              <a:rPr lang="en-US" sz="2200" b="0" i="1" smtClean="0">
                                                <a:effectLst/>
                                                <a:latin typeface="Cambria Math" panose="02040503050406030204" pitchFamily="18" charset="0"/>
                                                <a:ea typeface="Cambria Math" panose="02040503050406030204" pitchFamily="18" charset="0"/>
                                              </a:rPr>
                                              <m:t>𝑖</m:t>
                                            </m:r>
                                          </m:e>
                                        </m:d>
                                      </m:e>
                                      <m:sup>
                                        <m:r>
                                          <a:rPr lang="en-US" sz="2200" b="0" i="1" smtClean="0">
                                            <a:effectLst/>
                                            <a:latin typeface="Cambria Math" panose="02040503050406030204" pitchFamily="18" charset="0"/>
                                          </a:rPr>
                                          <m:t>𝑁</m:t>
                                        </m:r>
                                      </m:sup>
                                    </m:sSup>
                                    <m:r>
                                      <a:rPr lang="en-US" sz="2200" b="0" i="1" smtClean="0">
                                        <a:effectLst/>
                                        <a:latin typeface="Cambria Math" panose="02040503050406030204" pitchFamily="18" charset="0"/>
                                      </a:rPr>
                                      <m:t>−1</m:t>
                                    </m:r>
                                  </m:num>
                                  <m:den>
                                    <m:sSup>
                                      <m:sSupPr>
                                        <m:ctrlPr>
                                          <a:rPr lang="el-GR" sz="2200" i="1" smtClean="0">
                                            <a:effectLst/>
                                            <a:latin typeface="Cambria Math" panose="02040503050406030204" pitchFamily="18" charset="0"/>
                                          </a:rPr>
                                        </m:ctrlPr>
                                      </m:sSupPr>
                                      <m:e>
                                        <m:r>
                                          <a:rPr lang="en-US" sz="2200" b="0" i="1" smtClean="0">
                                            <a:effectLst/>
                                            <a:latin typeface="Cambria Math" panose="02040503050406030204" pitchFamily="18" charset="0"/>
                                          </a:rPr>
                                          <m:t>𝑖</m:t>
                                        </m:r>
                                        <m:r>
                                          <a:rPr lang="en-US" sz="2200" b="0" i="1" smtClean="0">
                                            <a:effectLst/>
                                            <a:latin typeface="Cambria Math" panose="02040503050406030204" pitchFamily="18" charset="0"/>
                                            <a:ea typeface="Cambria Math" panose="02040503050406030204" pitchFamily="18" charset="0"/>
                                          </a:rPr>
                                          <m:t>∙</m:t>
                                        </m:r>
                                        <m:d>
                                          <m:dPr>
                                            <m:ctrlPr>
                                              <a:rPr lang="el-GR" sz="2200" i="1" smtClean="0">
                                                <a:effectLst/>
                                                <a:latin typeface="Cambria Math" panose="02040503050406030204" pitchFamily="18" charset="0"/>
                                              </a:rPr>
                                            </m:ctrlPr>
                                          </m:dPr>
                                          <m:e>
                                            <m:r>
                                              <a:rPr lang="en-US" sz="2200" b="0" i="1" smtClean="0">
                                                <a:effectLst/>
                                                <a:latin typeface="Cambria Math" panose="02040503050406030204" pitchFamily="18" charset="0"/>
                                              </a:rPr>
                                              <m:t>1+</m:t>
                                            </m:r>
                                            <m:r>
                                              <a:rPr lang="en-US" sz="2200" b="0" i="1" smtClean="0">
                                                <a:effectLst/>
                                                <a:latin typeface="Cambria Math" panose="02040503050406030204" pitchFamily="18" charset="0"/>
                                              </a:rPr>
                                              <m:t>𝑖</m:t>
                                            </m:r>
                                          </m:e>
                                        </m:d>
                                      </m:e>
                                      <m:sup>
                                        <m:r>
                                          <a:rPr lang="en-US" sz="2200" b="0" i="1" smtClean="0">
                                            <a:effectLst/>
                                            <a:latin typeface="Cambria Math" panose="02040503050406030204" pitchFamily="18" charset="0"/>
                                          </a:rPr>
                                          <m:t>𝑁</m:t>
                                        </m:r>
                                      </m:sup>
                                    </m:sSup>
                                  </m:den>
                                </m:f>
                              </m:oMath>
                            </m:oMathPara>
                          </a14:m>
                          <a:endParaRPr lang="el-GR" sz="2200" dirty="0">
                            <a:effectLst/>
                            <a:latin typeface="+mn-lt"/>
                            <a:ea typeface="Times New Roman" panose="02020603050405020304" pitchFamily="18" charset="0"/>
                          </a:endParaRPr>
                        </a:p>
                      </a:txBody>
                      <a:tcPr marL="68580" marR="68580" marT="0" marB="0" anchor="ctr"/>
                    </a:tc>
                    <a:tc>
                      <a:txBody>
                        <a:bodyPr/>
                        <a:lstStyle/>
                        <a:p>
                          <a:pPr algn="ctr">
                            <a:spcAft>
                              <a:spcPts val="0"/>
                            </a:spcAft>
                          </a:pPr>
                          <a:endParaRPr lang="el-GR" sz="2200" dirty="0">
                            <a:effectLst/>
                            <a:latin typeface="+mn-lt"/>
                            <a:ea typeface="Times New Roman" panose="02020603050405020304" pitchFamily="18" charset="0"/>
                          </a:endParaRPr>
                        </a:p>
                      </a:txBody>
                      <a:tcPr marL="68580" marR="68580" marT="0" marB="0" anchor="ctr"/>
                    </a:tc>
                    <a:extLst>
                      <a:ext uri="{0D108BD9-81ED-4DB2-BD59-A6C34878D82A}">
                        <a16:rowId xmlns:a16="http://schemas.microsoft.com/office/drawing/2014/main" val="10001"/>
                      </a:ext>
                    </a:extLst>
                  </a:tr>
                  <a:tr h="1375128">
                    <a:tc>
                      <a:txBody>
                        <a:bodyPr/>
                        <a:lstStyle/>
                        <a:p>
                          <a:pPr>
                            <a:spcAft>
                              <a:spcPts val="0"/>
                            </a:spcAft>
                          </a:pPr>
                          <a:r>
                            <a:rPr lang="el-GR" sz="2200" dirty="0">
                              <a:effectLst/>
                              <a:latin typeface="+mn-lt"/>
                              <a:ea typeface="Times New Roman" panose="02020603050405020304" pitchFamily="18" charset="0"/>
                            </a:rPr>
                            <a:t>Συσσώρευσης </a:t>
                          </a:r>
                        </a:p>
                        <a:p>
                          <a:pPr>
                            <a:spcAft>
                              <a:spcPts val="0"/>
                            </a:spcAft>
                          </a:pPr>
                          <a:r>
                            <a:rPr lang="el-GR" sz="2200" dirty="0">
                              <a:effectLst/>
                              <a:latin typeface="+mn-lt"/>
                              <a:ea typeface="Times New Roman" panose="02020603050405020304" pitchFamily="18" charset="0"/>
                            </a:rPr>
                            <a:t>Κεφαλαίου </a:t>
                          </a:r>
                        </a:p>
                      </a:txBody>
                      <a:tcPr marL="68580" marR="68580" marT="0" marB="0" anchor="ctr"/>
                    </a:tc>
                    <a:tc>
                      <a:txBody>
                        <a:bodyPr/>
                        <a:lstStyle/>
                        <a:p>
                          <a:pPr algn="ctr">
                            <a:spcAft>
                              <a:spcPts val="0"/>
                            </a:spcAft>
                          </a:pPr>
                          <a:r>
                            <a:rPr lang="el-GR" sz="2200" dirty="0">
                              <a:effectLst/>
                              <a:latin typeface="+mn-lt"/>
                              <a:ea typeface="Times New Roman" panose="02020603050405020304" pitchFamily="18" charset="0"/>
                            </a:rPr>
                            <a:t>(Ε/Μ, i, Ν)</a:t>
                          </a:r>
                        </a:p>
                      </a:txBody>
                      <a:tcPr marL="68580" marR="68580" marT="0" marB="0" anchor="ctr"/>
                    </a:tc>
                    <a:tc>
                      <a:txBody>
                        <a:bodyPr/>
                        <a:lstStyle/>
                        <a:p>
                          <a:pPr algn="ctr">
                            <a:spcAft>
                              <a:spcPts val="0"/>
                            </a:spcAft>
                          </a:pPr>
                          <a14:m>
                            <m:oMathPara xmlns:m="http://schemas.openxmlformats.org/officeDocument/2006/math">
                              <m:oMathParaPr>
                                <m:jc m:val="centerGroup"/>
                              </m:oMathParaPr>
                              <m:oMath xmlns:m="http://schemas.openxmlformats.org/officeDocument/2006/math">
                                <m:f>
                                  <m:fPr>
                                    <m:ctrlPr>
                                      <a:rPr lang="el-GR" sz="2200" i="1" smtClean="0">
                                        <a:effectLst/>
                                        <a:latin typeface="Cambria Math" panose="02040503050406030204" pitchFamily="18" charset="0"/>
                                      </a:rPr>
                                    </m:ctrlPr>
                                  </m:fPr>
                                  <m:num>
                                    <m:r>
                                      <a:rPr lang="en-US" sz="2200" b="0" i="1" smtClean="0">
                                        <a:effectLst/>
                                        <a:latin typeface="Cambria Math" panose="02040503050406030204" pitchFamily="18" charset="0"/>
                                      </a:rPr>
                                      <m:t>𝑖</m:t>
                                    </m:r>
                                  </m:num>
                                  <m:den>
                                    <m:sSup>
                                      <m:sSupPr>
                                        <m:ctrlPr>
                                          <a:rPr lang="el-GR" sz="2200" i="1" smtClean="0">
                                            <a:effectLst/>
                                            <a:latin typeface="Cambria Math" panose="02040503050406030204" pitchFamily="18" charset="0"/>
                                          </a:rPr>
                                        </m:ctrlPr>
                                      </m:sSupPr>
                                      <m:e>
                                        <m:d>
                                          <m:dPr>
                                            <m:ctrlPr>
                                              <a:rPr lang="el-GR" sz="2200" i="1" smtClean="0">
                                                <a:effectLst/>
                                                <a:latin typeface="Cambria Math" panose="02040503050406030204" pitchFamily="18" charset="0"/>
                                              </a:rPr>
                                            </m:ctrlPr>
                                          </m:dPr>
                                          <m:e>
                                            <m:r>
                                              <a:rPr lang="en-US" sz="2200" b="0" i="1" smtClean="0">
                                                <a:effectLst/>
                                                <a:latin typeface="Cambria Math" panose="02040503050406030204" pitchFamily="18" charset="0"/>
                                              </a:rPr>
                                              <m:t>1+</m:t>
                                            </m:r>
                                            <m:r>
                                              <a:rPr lang="en-US" sz="2200" b="0" i="1" smtClean="0">
                                                <a:effectLst/>
                                                <a:latin typeface="Cambria Math" panose="02040503050406030204" pitchFamily="18" charset="0"/>
                                              </a:rPr>
                                              <m:t>𝑖</m:t>
                                            </m:r>
                                          </m:e>
                                        </m:d>
                                      </m:e>
                                      <m:sup>
                                        <m:r>
                                          <a:rPr lang="en-US" sz="2200" b="0" i="1" smtClean="0">
                                            <a:effectLst/>
                                            <a:latin typeface="Cambria Math" panose="02040503050406030204" pitchFamily="18" charset="0"/>
                                          </a:rPr>
                                          <m:t>𝑁</m:t>
                                        </m:r>
                                      </m:sup>
                                    </m:sSup>
                                    <m:r>
                                      <a:rPr lang="en-US" sz="2200" b="0" i="1" smtClean="0">
                                        <a:effectLst/>
                                        <a:latin typeface="Cambria Math" panose="02040503050406030204" pitchFamily="18" charset="0"/>
                                      </a:rPr>
                                      <m:t>−1</m:t>
                                    </m:r>
                                  </m:den>
                                </m:f>
                              </m:oMath>
                            </m:oMathPara>
                          </a14:m>
                          <a:endParaRPr lang="el-GR" sz="2200" dirty="0">
                            <a:effectLst/>
                            <a:latin typeface="+mn-lt"/>
                            <a:ea typeface="Times New Roman" panose="02020603050405020304" pitchFamily="18" charset="0"/>
                          </a:endParaRPr>
                        </a:p>
                      </a:txBody>
                      <a:tcPr marL="68580" marR="68580" marT="0" marB="0" anchor="ctr"/>
                    </a:tc>
                    <a:tc>
                      <a:txBody>
                        <a:bodyPr/>
                        <a:lstStyle/>
                        <a:p>
                          <a:pPr algn="ctr">
                            <a:spcAft>
                              <a:spcPts val="0"/>
                            </a:spcAft>
                          </a:pPr>
                          <a:endParaRPr lang="el-GR" sz="2200" dirty="0">
                            <a:effectLst/>
                            <a:latin typeface="+mn-lt"/>
                            <a:ea typeface="Times New Roman" panose="02020603050405020304" pitchFamily="18" charset="0"/>
                          </a:endParaRPr>
                        </a:p>
                      </a:txBody>
                      <a:tcPr marL="68580" marR="68580" marT="0" marB="0" anchor="ctr"/>
                    </a:tc>
                    <a:extLst>
                      <a:ext uri="{0D108BD9-81ED-4DB2-BD59-A6C34878D82A}">
                        <a16:rowId xmlns:a16="http://schemas.microsoft.com/office/drawing/2014/main" val="10002"/>
                      </a:ext>
                    </a:extLst>
                  </a:tr>
                  <a:tr h="1306372">
                    <a:tc>
                      <a:txBody>
                        <a:bodyPr/>
                        <a:lstStyle/>
                        <a:p>
                          <a:pPr>
                            <a:spcAft>
                              <a:spcPts val="0"/>
                            </a:spcAft>
                          </a:pPr>
                          <a:r>
                            <a:rPr lang="el-GR" sz="2200" dirty="0">
                              <a:effectLst/>
                              <a:latin typeface="+mn-lt"/>
                              <a:ea typeface="Times New Roman" panose="02020603050405020304" pitchFamily="18" charset="0"/>
                            </a:rPr>
                            <a:t>Μελλοντικής Αξίας</a:t>
                          </a:r>
                        </a:p>
                        <a:p>
                          <a:pPr>
                            <a:spcAft>
                              <a:spcPts val="0"/>
                            </a:spcAft>
                          </a:pPr>
                          <a:r>
                            <a:rPr lang="el-GR" sz="2200" dirty="0">
                              <a:effectLst/>
                              <a:latin typeface="+mn-lt"/>
                              <a:ea typeface="Times New Roman" panose="02020603050405020304" pitchFamily="18" charset="0"/>
                            </a:rPr>
                            <a:t>Ράντας </a:t>
                          </a:r>
                        </a:p>
                      </a:txBody>
                      <a:tcPr marL="68580" marR="68580" marT="0" marB="0" anchor="ctr"/>
                    </a:tc>
                    <a:tc>
                      <a:txBody>
                        <a:bodyPr/>
                        <a:lstStyle/>
                        <a:p>
                          <a:pPr algn="ctr">
                            <a:spcAft>
                              <a:spcPts val="0"/>
                            </a:spcAft>
                          </a:pPr>
                          <a:r>
                            <a:rPr lang="el-GR" sz="2200" dirty="0">
                              <a:effectLst/>
                              <a:latin typeface="+mn-lt"/>
                              <a:ea typeface="Times New Roman" panose="02020603050405020304" pitchFamily="18" charset="0"/>
                            </a:rPr>
                            <a:t>(Μ/Ε, i, Ν)</a:t>
                          </a:r>
                        </a:p>
                      </a:txBody>
                      <a:tcPr marL="68580" marR="68580" marT="0" marB="0" anchor="ctr"/>
                    </a:tc>
                    <a:tc>
                      <a:txBody>
                        <a:bodyPr/>
                        <a:lstStyle/>
                        <a:p>
                          <a:pPr algn="ctr">
                            <a:spcAft>
                              <a:spcPts val="0"/>
                            </a:spcAft>
                          </a:pPr>
                          <a14:m>
                            <m:oMathPara xmlns:m="http://schemas.openxmlformats.org/officeDocument/2006/math">
                              <m:oMathParaPr>
                                <m:jc m:val="centerGroup"/>
                              </m:oMathParaPr>
                              <m:oMath xmlns:m="http://schemas.openxmlformats.org/officeDocument/2006/math">
                                <m:f>
                                  <m:fPr>
                                    <m:ctrlPr>
                                      <a:rPr lang="el-GR" sz="2000" i="1" smtClean="0">
                                        <a:effectLst/>
                                        <a:latin typeface="Cambria Math" panose="02040503050406030204" pitchFamily="18" charset="0"/>
                                      </a:rPr>
                                    </m:ctrlPr>
                                  </m:fPr>
                                  <m:num>
                                    <m:sSup>
                                      <m:sSupPr>
                                        <m:ctrlPr>
                                          <a:rPr lang="el-GR" sz="2000" i="1" smtClean="0">
                                            <a:effectLst/>
                                            <a:latin typeface="Cambria Math" panose="02040503050406030204" pitchFamily="18" charset="0"/>
                                          </a:rPr>
                                        </m:ctrlPr>
                                      </m:sSupPr>
                                      <m:e>
                                        <m:d>
                                          <m:dPr>
                                            <m:ctrlPr>
                                              <a:rPr lang="en-US" sz="2000" b="0" i="1" smtClean="0">
                                                <a:effectLst/>
                                                <a:latin typeface="Cambria Math" panose="02040503050406030204" pitchFamily="18" charset="0"/>
                                                <a:ea typeface="Cambria Math" panose="02040503050406030204" pitchFamily="18" charset="0"/>
                                              </a:rPr>
                                            </m:ctrlPr>
                                          </m:dPr>
                                          <m:e>
                                            <m:r>
                                              <a:rPr lang="en-US" sz="2000" b="0" i="1" smtClean="0">
                                                <a:effectLst/>
                                                <a:latin typeface="Cambria Math" panose="02040503050406030204" pitchFamily="18" charset="0"/>
                                                <a:ea typeface="Cambria Math" panose="02040503050406030204" pitchFamily="18" charset="0"/>
                                              </a:rPr>
                                              <m:t>1+</m:t>
                                            </m:r>
                                            <m:r>
                                              <a:rPr lang="en-US" sz="2000" b="0" i="1" smtClean="0">
                                                <a:effectLst/>
                                                <a:latin typeface="Cambria Math" panose="02040503050406030204" pitchFamily="18" charset="0"/>
                                                <a:ea typeface="Cambria Math" panose="02040503050406030204" pitchFamily="18" charset="0"/>
                                              </a:rPr>
                                              <m:t>𝑖</m:t>
                                            </m:r>
                                          </m:e>
                                        </m:d>
                                      </m:e>
                                      <m:sup>
                                        <m:r>
                                          <a:rPr lang="en-US" sz="2000" b="0" i="1" smtClean="0">
                                            <a:effectLst/>
                                            <a:latin typeface="Cambria Math" panose="02040503050406030204" pitchFamily="18" charset="0"/>
                                          </a:rPr>
                                          <m:t>𝑁</m:t>
                                        </m:r>
                                      </m:sup>
                                    </m:sSup>
                                    <m:r>
                                      <a:rPr lang="en-US" sz="2000" b="0" i="1" smtClean="0">
                                        <a:effectLst/>
                                        <a:latin typeface="Cambria Math" panose="02040503050406030204" pitchFamily="18" charset="0"/>
                                      </a:rPr>
                                      <m:t>−1</m:t>
                                    </m:r>
                                  </m:num>
                                  <m:den>
                                    <m:r>
                                      <a:rPr lang="en-US" sz="2000" i="1" smtClean="0">
                                        <a:effectLst/>
                                        <a:latin typeface="Cambria Math" panose="02040503050406030204" pitchFamily="18" charset="0"/>
                                      </a:rPr>
                                      <m:t>𝑖</m:t>
                                    </m:r>
                                  </m:den>
                                </m:f>
                              </m:oMath>
                            </m:oMathPara>
                          </a14:m>
                          <a:endParaRPr lang="el-GR" sz="2000" dirty="0">
                            <a:effectLst/>
                            <a:latin typeface="+mn-lt"/>
                            <a:ea typeface="Times New Roman" panose="02020603050405020304" pitchFamily="18" charset="0"/>
                          </a:endParaRPr>
                        </a:p>
                      </a:txBody>
                      <a:tcPr marL="68580" marR="68580" marT="0" marB="0" anchor="ctr"/>
                    </a:tc>
                    <a:tc>
                      <a:txBody>
                        <a:bodyPr/>
                        <a:lstStyle/>
                        <a:p>
                          <a:pPr algn="ctr">
                            <a:spcAft>
                              <a:spcPts val="0"/>
                            </a:spcAft>
                          </a:pPr>
                          <a:endParaRPr lang="el-GR" sz="2200" dirty="0">
                            <a:effectLst/>
                            <a:latin typeface="+mn-lt"/>
                            <a:ea typeface="Times New Roman" panose="02020603050405020304" pitchFamily="18" charset="0"/>
                          </a:endParaRPr>
                        </a:p>
                      </a:txBody>
                      <a:tcPr marL="68580" marR="68580" marT="0" marB="0" anchor="ctr"/>
                    </a:tc>
                    <a:extLst>
                      <a:ext uri="{0D108BD9-81ED-4DB2-BD59-A6C34878D82A}">
                        <a16:rowId xmlns:a16="http://schemas.microsoft.com/office/drawing/2014/main" val="10003"/>
                      </a:ext>
                    </a:extLst>
                  </a:tr>
                </a:tbl>
              </a:graphicData>
            </a:graphic>
          </p:graphicFrame>
        </mc:Choice>
        <mc:Fallback xmlns="">
          <p:graphicFrame>
            <p:nvGraphicFramePr>
              <p:cNvPr id="5" name="Πίνακας 4"/>
              <p:cNvGraphicFramePr>
                <a:graphicFrameLocks noGrp="1"/>
              </p:cNvGraphicFramePr>
              <p:nvPr>
                <p:extLst>
                  <p:ext uri="{D42A27DB-BD31-4B8C-83A1-F6EECF244321}">
                    <p14:modId xmlns:p14="http://schemas.microsoft.com/office/powerpoint/2010/main" val="2916194997"/>
                  </p:ext>
                </p:extLst>
              </p:nvPr>
            </p:nvGraphicFramePr>
            <p:xfrm>
              <a:off x="251520" y="1196752"/>
              <a:ext cx="8784976" cy="4680520"/>
            </p:xfrm>
            <a:graphic>
              <a:graphicData uri="http://schemas.openxmlformats.org/drawingml/2006/table">
                <a:tbl>
                  <a:tblPr firstRow="1" firstCol="1" lastRow="1" lastCol="1" bandRow="1" bandCol="1">
                    <a:tableStyleId>{5940675A-B579-460E-94D1-54222C63F5DA}</a:tableStyleId>
                  </a:tblPr>
                  <a:tblGrid>
                    <a:gridCol w="2454999"/>
                    <a:gridCol w="1656184"/>
                    <a:gridCol w="1649457"/>
                    <a:gridCol w="3024336"/>
                  </a:tblGrid>
                  <a:tr h="618808">
                    <a:tc>
                      <a:txBody>
                        <a:bodyPr/>
                        <a:lstStyle/>
                        <a:p>
                          <a:pPr algn="ctr">
                            <a:spcAft>
                              <a:spcPts val="0"/>
                            </a:spcAft>
                          </a:pPr>
                          <a:r>
                            <a:rPr lang="el-GR" sz="2200" b="1" dirty="0">
                              <a:effectLst/>
                              <a:latin typeface="+mn-lt"/>
                            </a:rPr>
                            <a:t>Συντελεστής</a:t>
                          </a:r>
                          <a:endParaRPr lang="el-GR" sz="2200" b="1" dirty="0">
                            <a:effectLst/>
                            <a:latin typeface="+mn-lt"/>
                            <a:ea typeface="Times New Roman" panose="02020603050405020304" pitchFamily="18" charset="0"/>
                          </a:endParaRPr>
                        </a:p>
                      </a:txBody>
                      <a:tcPr marL="68580" marR="68580" marT="0" marB="0" anchor="ctr"/>
                    </a:tc>
                    <a:tc>
                      <a:txBody>
                        <a:bodyPr/>
                        <a:lstStyle/>
                        <a:p>
                          <a:pPr algn="ctr">
                            <a:spcAft>
                              <a:spcPts val="0"/>
                            </a:spcAft>
                          </a:pPr>
                          <a:r>
                            <a:rPr lang="el-GR" sz="2200" b="1" dirty="0">
                              <a:effectLst/>
                              <a:latin typeface="+mn-lt"/>
                            </a:rPr>
                            <a:t>Σύμβολο</a:t>
                          </a:r>
                          <a:endParaRPr lang="el-GR" sz="2200" b="1" dirty="0">
                            <a:effectLst/>
                            <a:latin typeface="+mn-lt"/>
                            <a:ea typeface="Times New Roman" panose="02020603050405020304" pitchFamily="18" charset="0"/>
                          </a:endParaRPr>
                        </a:p>
                      </a:txBody>
                      <a:tcPr marL="68580" marR="68580" marT="0" marB="0" anchor="ctr"/>
                    </a:tc>
                    <a:tc>
                      <a:txBody>
                        <a:bodyPr/>
                        <a:lstStyle/>
                        <a:p>
                          <a:pPr algn="ctr">
                            <a:spcAft>
                              <a:spcPts val="0"/>
                            </a:spcAft>
                          </a:pPr>
                          <a:r>
                            <a:rPr lang="el-GR" sz="2200" b="1" dirty="0">
                              <a:effectLst/>
                              <a:latin typeface="+mn-lt"/>
                            </a:rPr>
                            <a:t>Τύπος</a:t>
                          </a:r>
                          <a:endParaRPr lang="el-GR" sz="2200" b="1" dirty="0">
                            <a:effectLst/>
                            <a:latin typeface="+mn-lt"/>
                            <a:ea typeface="Times New Roman" panose="02020603050405020304" pitchFamily="18" charset="0"/>
                          </a:endParaRPr>
                        </a:p>
                      </a:txBody>
                      <a:tcPr marL="68580" marR="68580" marT="0" marB="0" anchor="ctr"/>
                    </a:tc>
                    <a:tc>
                      <a:txBody>
                        <a:bodyPr/>
                        <a:lstStyle/>
                        <a:p>
                          <a:pPr algn="ctr">
                            <a:spcAft>
                              <a:spcPts val="0"/>
                            </a:spcAft>
                          </a:pPr>
                          <a:r>
                            <a:rPr lang="el-GR" sz="2200" b="1" dirty="0" err="1">
                              <a:effectLst/>
                              <a:latin typeface="+mn-lt"/>
                            </a:rPr>
                            <a:t>Χρηματοροή</a:t>
                          </a:r>
                          <a:endParaRPr lang="el-GR" sz="2200" b="1" dirty="0">
                            <a:effectLst/>
                            <a:latin typeface="+mn-lt"/>
                            <a:ea typeface="Times New Roman" panose="02020603050405020304" pitchFamily="18" charset="0"/>
                          </a:endParaRPr>
                        </a:p>
                      </a:txBody>
                      <a:tcPr marL="68580" marR="68580" marT="0" marB="0" anchor="ctr"/>
                    </a:tc>
                  </a:tr>
                  <a:tr h="1380212">
                    <a:tc>
                      <a:txBody>
                        <a:bodyPr/>
                        <a:lstStyle/>
                        <a:p>
                          <a:pPr>
                            <a:spcAft>
                              <a:spcPts val="0"/>
                            </a:spcAft>
                          </a:pPr>
                          <a:r>
                            <a:rPr lang="el-GR" sz="2200">
                              <a:effectLst/>
                              <a:latin typeface="+mn-lt"/>
                              <a:ea typeface="Times New Roman" panose="02020603050405020304" pitchFamily="18" charset="0"/>
                            </a:rPr>
                            <a:t>Παρούσας Αξίας</a:t>
                          </a:r>
                        </a:p>
                        <a:p>
                          <a:pPr>
                            <a:spcAft>
                              <a:spcPts val="0"/>
                            </a:spcAft>
                          </a:pPr>
                          <a:r>
                            <a:rPr lang="el-GR" sz="2200">
                              <a:effectLst/>
                              <a:latin typeface="+mn-lt"/>
                              <a:ea typeface="Times New Roman" panose="02020603050405020304" pitchFamily="18" charset="0"/>
                            </a:rPr>
                            <a:t>Ράντας</a:t>
                          </a:r>
                        </a:p>
                      </a:txBody>
                      <a:tcPr marL="68580" marR="68580" marT="0" marB="0" anchor="ctr"/>
                    </a:tc>
                    <a:tc>
                      <a:txBody>
                        <a:bodyPr/>
                        <a:lstStyle/>
                        <a:p>
                          <a:pPr algn="ctr">
                            <a:spcAft>
                              <a:spcPts val="0"/>
                            </a:spcAft>
                          </a:pPr>
                          <a:r>
                            <a:rPr lang="el-GR" sz="2200" dirty="0">
                              <a:effectLst/>
                              <a:latin typeface="+mn-lt"/>
                              <a:ea typeface="Times New Roman" panose="02020603050405020304" pitchFamily="18" charset="0"/>
                            </a:rPr>
                            <a:t>(Π/Ε, i, Ν)</a:t>
                          </a:r>
                        </a:p>
                      </a:txBody>
                      <a:tcPr marL="68580" marR="68580" marT="0" marB="0" anchor="ctr"/>
                    </a:tc>
                    <a:tc>
                      <a:txBody>
                        <a:bodyPr/>
                        <a:lstStyle/>
                        <a:p>
                          <a:endParaRPr lang="el-GR"/>
                        </a:p>
                      </a:txBody>
                      <a:tcPr marL="68580" marR="68580" marT="0" marB="0" anchor="ctr">
                        <a:blipFill rotWithShape="0">
                          <a:blip r:embed="rId3"/>
                          <a:stretch>
                            <a:fillRect l="-249446" t="-45575" r="-183764" b="-196018"/>
                          </a:stretch>
                        </a:blipFill>
                      </a:tcPr>
                    </a:tc>
                    <a:tc>
                      <a:txBody>
                        <a:bodyPr/>
                        <a:lstStyle/>
                        <a:p>
                          <a:pPr algn="ctr">
                            <a:spcAft>
                              <a:spcPts val="0"/>
                            </a:spcAft>
                          </a:pPr>
                          <a:endParaRPr lang="el-GR" sz="2200" dirty="0">
                            <a:effectLst/>
                            <a:latin typeface="+mn-lt"/>
                            <a:ea typeface="Times New Roman" panose="02020603050405020304" pitchFamily="18" charset="0"/>
                          </a:endParaRPr>
                        </a:p>
                      </a:txBody>
                      <a:tcPr marL="68580" marR="68580" marT="0" marB="0" anchor="ctr"/>
                    </a:tc>
                  </a:tr>
                  <a:tr h="1375128">
                    <a:tc>
                      <a:txBody>
                        <a:bodyPr/>
                        <a:lstStyle/>
                        <a:p>
                          <a:pPr>
                            <a:spcAft>
                              <a:spcPts val="0"/>
                            </a:spcAft>
                          </a:pPr>
                          <a:r>
                            <a:rPr lang="el-GR" sz="2200">
                              <a:effectLst/>
                              <a:latin typeface="+mn-lt"/>
                              <a:ea typeface="Times New Roman" panose="02020603050405020304" pitchFamily="18" charset="0"/>
                            </a:rPr>
                            <a:t>Συσσώρευσης </a:t>
                          </a:r>
                        </a:p>
                        <a:p>
                          <a:pPr>
                            <a:spcAft>
                              <a:spcPts val="0"/>
                            </a:spcAft>
                          </a:pPr>
                          <a:r>
                            <a:rPr lang="el-GR" sz="2200">
                              <a:effectLst/>
                              <a:latin typeface="+mn-lt"/>
                              <a:ea typeface="Times New Roman" panose="02020603050405020304" pitchFamily="18" charset="0"/>
                            </a:rPr>
                            <a:t>Κεφαλαίου </a:t>
                          </a:r>
                        </a:p>
                      </a:txBody>
                      <a:tcPr marL="68580" marR="68580" marT="0" marB="0" anchor="ctr"/>
                    </a:tc>
                    <a:tc>
                      <a:txBody>
                        <a:bodyPr/>
                        <a:lstStyle/>
                        <a:p>
                          <a:pPr algn="ctr">
                            <a:spcAft>
                              <a:spcPts val="0"/>
                            </a:spcAft>
                          </a:pPr>
                          <a:r>
                            <a:rPr lang="el-GR" sz="2200">
                              <a:effectLst/>
                              <a:latin typeface="+mn-lt"/>
                              <a:ea typeface="Times New Roman" panose="02020603050405020304" pitchFamily="18" charset="0"/>
                            </a:rPr>
                            <a:t>(Ε/Μ, i, Ν)</a:t>
                          </a:r>
                        </a:p>
                      </a:txBody>
                      <a:tcPr marL="68580" marR="68580" marT="0" marB="0" anchor="ctr"/>
                    </a:tc>
                    <a:tc>
                      <a:txBody>
                        <a:bodyPr/>
                        <a:lstStyle/>
                        <a:p>
                          <a:endParaRPr lang="el-GR"/>
                        </a:p>
                      </a:txBody>
                      <a:tcPr marL="68580" marR="68580" marT="0" marB="0" anchor="ctr">
                        <a:blipFill rotWithShape="0">
                          <a:blip r:embed="rId3"/>
                          <a:stretch>
                            <a:fillRect l="-249446" t="-145575" r="-183764" b="-96018"/>
                          </a:stretch>
                        </a:blipFill>
                      </a:tcPr>
                    </a:tc>
                    <a:tc>
                      <a:txBody>
                        <a:bodyPr/>
                        <a:lstStyle/>
                        <a:p>
                          <a:pPr algn="ctr">
                            <a:spcAft>
                              <a:spcPts val="0"/>
                            </a:spcAft>
                          </a:pPr>
                          <a:endParaRPr lang="el-GR" sz="2200" dirty="0">
                            <a:effectLst/>
                            <a:latin typeface="+mn-lt"/>
                            <a:ea typeface="Times New Roman" panose="02020603050405020304" pitchFamily="18" charset="0"/>
                          </a:endParaRPr>
                        </a:p>
                      </a:txBody>
                      <a:tcPr marL="68580" marR="68580" marT="0" marB="0" anchor="ctr"/>
                    </a:tc>
                  </a:tr>
                  <a:tr h="1306372">
                    <a:tc>
                      <a:txBody>
                        <a:bodyPr/>
                        <a:lstStyle/>
                        <a:p>
                          <a:pPr>
                            <a:spcAft>
                              <a:spcPts val="0"/>
                            </a:spcAft>
                          </a:pPr>
                          <a:r>
                            <a:rPr lang="el-GR" sz="2200">
                              <a:effectLst/>
                              <a:latin typeface="+mn-lt"/>
                              <a:ea typeface="Times New Roman" panose="02020603050405020304" pitchFamily="18" charset="0"/>
                            </a:rPr>
                            <a:t>Μελλοντικής Αξίας</a:t>
                          </a:r>
                        </a:p>
                        <a:p>
                          <a:pPr>
                            <a:spcAft>
                              <a:spcPts val="0"/>
                            </a:spcAft>
                          </a:pPr>
                          <a:r>
                            <a:rPr lang="el-GR" sz="2200">
                              <a:effectLst/>
                              <a:latin typeface="+mn-lt"/>
                              <a:ea typeface="Times New Roman" panose="02020603050405020304" pitchFamily="18" charset="0"/>
                            </a:rPr>
                            <a:t>Ράντας </a:t>
                          </a:r>
                        </a:p>
                      </a:txBody>
                      <a:tcPr marL="68580" marR="68580" marT="0" marB="0" anchor="ctr"/>
                    </a:tc>
                    <a:tc>
                      <a:txBody>
                        <a:bodyPr/>
                        <a:lstStyle/>
                        <a:p>
                          <a:pPr algn="ctr">
                            <a:spcAft>
                              <a:spcPts val="0"/>
                            </a:spcAft>
                          </a:pPr>
                          <a:r>
                            <a:rPr lang="el-GR" sz="2200" dirty="0">
                              <a:effectLst/>
                              <a:latin typeface="+mn-lt"/>
                              <a:ea typeface="Times New Roman" panose="02020603050405020304" pitchFamily="18" charset="0"/>
                            </a:rPr>
                            <a:t>(Μ/Ε, i, Ν)</a:t>
                          </a:r>
                        </a:p>
                      </a:txBody>
                      <a:tcPr marL="68580" marR="68580" marT="0" marB="0" anchor="ctr"/>
                    </a:tc>
                    <a:tc>
                      <a:txBody>
                        <a:bodyPr/>
                        <a:lstStyle/>
                        <a:p>
                          <a:endParaRPr lang="el-GR"/>
                        </a:p>
                      </a:txBody>
                      <a:tcPr marL="68580" marR="68580" marT="0" marB="0" anchor="ctr">
                        <a:blipFill rotWithShape="0">
                          <a:blip r:embed="rId3"/>
                          <a:stretch>
                            <a:fillRect l="-249446" t="-258140" r="-183764" b="-930"/>
                          </a:stretch>
                        </a:blipFill>
                      </a:tcPr>
                    </a:tc>
                    <a:tc>
                      <a:txBody>
                        <a:bodyPr/>
                        <a:lstStyle/>
                        <a:p>
                          <a:pPr algn="ctr">
                            <a:spcAft>
                              <a:spcPts val="0"/>
                            </a:spcAft>
                          </a:pPr>
                          <a:endParaRPr lang="el-GR" sz="2200" dirty="0">
                            <a:effectLst/>
                            <a:latin typeface="+mn-lt"/>
                            <a:ea typeface="Times New Roman" panose="02020603050405020304" pitchFamily="18" charset="0"/>
                          </a:endParaRPr>
                        </a:p>
                      </a:txBody>
                      <a:tcPr marL="68580" marR="68580" marT="0" marB="0" anchor="ctr"/>
                    </a:tc>
                  </a:tr>
                </a:tbl>
              </a:graphicData>
            </a:graphic>
          </p:graphicFrame>
        </mc:Fallback>
      </mc:AlternateContent>
      <p:graphicFrame>
        <p:nvGraphicFramePr>
          <p:cNvPr id="7" name="Αντικείμενο 6"/>
          <p:cNvGraphicFramePr>
            <a:graphicFrameLocks noChangeAspect="1"/>
          </p:cNvGraphicFramePr>
          <p:nvPr>
            <p:extLst>
              <p:ext uri="{D42A27DB-BD31-4B8C-83A1-F6EECF244321}">
                <p14:modId xmlns:p14="http://schemas.microsoft.com/office/powerpoint/2010/main" val="3710625980"/>
              </p:ext>
            </p:extLst>
          </p:nvPr>
        </p:nvGraphicFramePr>
        <p:xfrm>
          <a:off x="6553200" y="2132856"/>
          <a:ext cx="1781175" cy="933450"/>
        </p:xfrm>
        <a:graphic>
          <a:graphicData uri="http://schemas.openxmlformats.org/presentationml/2006/ole">
            <mc:AlternateContent xmlns:mc="http://schemas.openxmlformats.org/markup-compatibility/2006">
              <mc:Choice xmlns:v="urn:schemas-microsoft-com:vml" Requires="v">
                <p:oleObj r:id="rId4" imgW="2233440" imgH="1206720" progId="Visio.Drawing.6">
                  <p:embed/>
                </p:oleObj>
              </mc:Choice>
              <mc:Fallback>
                <p:oleObj r:id="rId4" imgW="2233440" imgH="1206720" progId="Visio.Drawing.6">
                  <p:embed/>
                  <p:pic>
                    <p:nvPicPr>
                      <p:cNvPr id="7" name="Αντικείμενο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553200" y="2132856"/>
                        <a:ext cx="1781175" cy="9334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9" name="Αντικείμενο 8"/>
          <p:cNvGraphicFramePr>
            <a:graphicFrameLocks noChangeAspect="1"/>
          </p:cNvGraphicFramePr>
          <p:nvPr>
            <p:extLst>
              <p:ext uri="{D42A27DB-BD31-4B8C-83A1-F6EECF244321}">
                <p14:modId xmlns:p14="http://schemas.microsoft.com/office/powerpoint/2010/main" val="919638797"/>
              </p:ext>
            </p:extLst>
          </p:nvPr>
        </p:nvGraphicFramePr>
        <p:xfrm>
          <a:off x="6461456" y="3645024"/>
          <a:ext cx="1838325" cy="847725"/>
        </p:xfrm>
        <a:graphic>
          <a:graphicData uri="http://schemas.openxmlformats.org/presentationml/2006/ole">
            <mc:AlternateContent xmlns:mc="http://schemas.openxmlformats.org/markup-compatibility/2006">
              <mc:Choice xmlns:v="urn:schemas-microsoft-com:vml" Requires="v">
                <p:oleObj r:id="rId6" imgW="2386440" imgH="1101240" progId="Visio.Drawing.6">
                  <p:embed/>
                </p:oleObj>
              </mc:Choice>
              <mc:Fallback>
                <p:oleObj r:id="rId6" imgW="2386440" imgH="1101240" progId="Visio.Drawing.6">
                  <p:embed/>
                  <p:pic>
                    <p:nvPicPr>
                      <p:cNvPr id="9" name="Αντικείμενο 8"/>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461456" y="3645024"/>
                        <a:ext cx="1838325" cy="8477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1" name="Αντικείμενο 10"/>
          <p:cNvGraphicFramePr>
            <a:graphicFrameLocks noChangeAspect="1"/>
          </p:cNvGraphicFramePr>
          <p:nvPr>
            <p:extLst>
              <p:ext uri="{D42A27DB-BD31-4B8C-83A1-F6EECF244321}">
                <p14:modId xmlns:p14="http://schemas.microsoft.com/office/powerpoint/2010/main" val="150128301"/>
              </p:ext>
            </p:extLst>
          </p:nvPr>
        </p:nvGraphicFramePr>
        <p:xfrm>
          <a:off x="6461456" y="4809678"/>
          <a:ext cx="1952625" cy="876300"/>
        </p:xfrm>
        <a:graphic>
          <a:graphicData uri="http://schemas.openxmlformats.org/presentationml/2006/ole">
            <mc:AlternateContent xmlns:mc="http://schemas.openxmlformats.org/markup-compatibility/2006">
              <mc:Choice xmlns:v="urn:schemas-microsoft-com:vml" Requires="v">
                <p:oleObj r:id="rId8" imgW="2476440" imgH="1101240" progId="Visio.Drawing.6">
                  <p:embed/>
                </p:oleObj>
              </mc:Choice>
              <mc:Fallback>
                <p:oleObj r:id="rId8" imgW="2476440" imgH="1101240" progId="Visio.Drawing.6">
                  <p:embed/>
                  <p:pic>
                    <p:nvPicPr>
                      <p:cNvPr id="11" name="Αντικείμενο 10"/>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461456" y="4809678"/>
                        <a:ext cx="1952625" cy="8763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2" name="Ορθογώνιο 11"/>
          <p:cNvSpPr/>
          <p:nvPr/>
        </p:nvSpPr>
        <p:spPr>
          <a:xfrm>
            <a:off x="611560" y="5831026"/>
            <a:ext cx="8424936" cy="707886"/>
          </a:xfrm>
          <a:prstGeom prst="rect">
            <a:avLst/>
          </a:prstGeom>
        </p:spPr>
        <p:txBody>
          <a:bodyPr wrap="square">
            <a:spAutoFit/>
          </a:bodyPr>
          <a:lstStyle/>
          <a:p>
            <a:r>
              <a:rPr lang="el-GR" sz="2000" dirty="0">
                <a:latin typeface="+mn-lt"/>
              </a:rPr>
              <a:t>(*)  Μ = Μελλοντική αξία, Π = Παρούσα αξία, Ε = Ετήσια/περιοδική αξία (δόση), Ν = πλήθος περιόδων, i = Επιτόκιο</a:t>
            </a:r>
          </a:p>
        </p:txBody>
      </p:sp>
    </p:spTree>
    <p:extLst>
      <p:ext uri="{BB962C8B-B14F-4D97-AF65-F5344CB8AC3E}">
        <p14:creationId xmlns:p14="http://schemas.microsoft.com/office/powerpoint/2010/main" val="28646136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Βασικές διαφορές μεταξύ επένδυσης (έργου) και κατανάλωσης</a:t>
            </a:r>
          </a:p>
        </p:txBody>
      </p:sp>
      <p:sp>
        <p:nvSpPr>
          <p:cNvPr id="4" name="Θέση αριθμού διαφάνειας 3"/>
          <p:cNvSpPr>
            <a:spLocks noGrp="1"/>
          </p:cNvSpPr>
          <p:nvPr>
            <p:ph type="sldNum" sz="quarter" idx="12"/>
          </p:nvPr>
        </p:nvSpPr>
        <p:spPr/>
        <p:txBody>
          <a:bodyPr/>
          <a:lstStyle/>
          <a:p>
            <a:pPr>
              <a:defRPr/>
            </a:pPr>
            <a:fld id="{7E55E3B3-0445-4CFC-BED8-763D4409E61F}" type="slidenum">
              <a:rPr lang="el-GR" smtClean="0"/>
              <a:pPr>
                <a:defRPr/>
              </a:pPr>
              <a:t>4</a:t>
            </a:fld>
            <a:endParaRPr lang="el-GR" dirty="0"/>
          </a:p>
        </p:txBody>
      </p:sp>
      <p:graphicFrame>
        <p:nvGraphicFramePr>
          <p:cNvPr id="5" name="Πίνακας 4"/>
          <p:cNvGraphicFramePr>
            <a:graphicFrameLocks noGrp="1"/>
          </p:cNvGraphicFramePr>
          <p:nvPr>
            <p:extLst>
              <p:ext uri="{D42A27DB-BD31-4B8C-83A1-F6EECF244321}">
                <p14:modId xmlns:p14="http://schemas.microsoft.com/office/powerpoint/2010/main" val="1032715175"/>
              </p:ext>
            </p:extLst>
          </p:nvPr>
        </p:nvGraphicFramePr>
        <p:xfrm>
          <a:off x="179512" y="1412776"/>
          <a:ext cx="8784976" cy="4572000"/>
        </p:xfrm>
        <a:graphic>
          <a:graphicData uri="http://schemas.openxmlformats.org/drawingml/2006/table">
            <a:tbl>
              <a:tblPr firstRow="1" firstCol="1" bandRow="1">
                <a:tableStyleId>{5940675A-B579-460E-94D1-54222C63F5DA}</a:tableStyleId>
              </a:tblPr>
              <a:tblGrid>
                <a:gridCol w="276860">
                  <a:extLst>
                    <a:ext uri="{9D8B030D-6E8A-4147-A177-3AD203B41FA5}">
                      <a16:colId xmlns:a16="http://schemas.microsoft.com/office/drawing/2014/main" val="20000"/>
                    </a:ext>
                  </a:extLst>
                </a:gridCol>
                <a:gridCol w="4475668">
                  <a:extLst>
                    <a:ext uri="{9D8B030D-6E8A-4147-A177-3AD203B41FA5}">
                      <a16:colId xmlns:a16="http://schemas.microsoft.com/office/drawing/2014/main" val="20001"/>
                    </a:ext>
                  </a:extLst>
                </a:gridCol>
                <a:gridCol w="4032448">
                  <a:extLst>
                    <a:ext uri="{9D8B030D-6E8A-4147-A177-3AD203B41FA5}">
                      <a16:colId xmlns:a16="http://schemas.microsoft.com/office/drawing/2014/main" val="20002"/>
                    </a:ext>
                  </a:extLst>
                </a:gridCol>
              </a:tblGrid>
              <a:tr h="0">
                <a:tc>
                  <a:txBody>
                    <a:bodyPr/>
                    <a:lstStyle/>
                    <a:p>
                      <a:pPr algn="ctr">
                        <a:spcAft>
                          <a:spcPts val="0"/>
                        </a:spcAft>
                      </a:pPr>
                      <a:r>
                        <a:rPr lang="el-GR" sz="2200" dirty="0">
                          <a:effectLst/>
                        </a:rPr>
                        <a:t> </a:t>
                      </a:r>
                      <a:endParaRPr lang="el-GR" sz="22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el-GR" sz="2000" b="1" dirty="0">
                          <a:solidFill>
                            <a:srgbClr val="004A82"/>
                          </a:solidFill>
                          <a:effectLst/>
                        </a:rPr>
                        <a:t> </a:t>
                      </a:r>
                    </a:p>
                    <a:p>
                      <a:pPr algn="ctr">
                        <a:spcAft>
                          <a:spcPts val="0"/>
                        </a:spcAft>
                      </a:pPr>
                      <a:r>
                        <a:rPr lang="el-GR" sz="2000" b="1" dirty="0">
                          <a:solidFill>
                            <a:srgbClr val="004A82"/>
                          </a:solidFill>
                          <a:effectLst/>
                        </a:rPr>
                        <a:t>Χαρακτηριστικά της Επένδυσης</a:t>
                      </a:r>
                    </a:p>
                    <a:p>
                      <a:pPr algn="ctr">
                        <a:spcAft>
                          <a:spcPts val="0"/>
                        </a:spcAft>
                      </a:pPr>
                      <a:r>
                        <a:rPr lang="el-GR" sz="2000" b="1" dirty="0">
                          <a:solidFill>
                            <a:srgbClr val="004A82"/>
                          </a:solidFill>
                          <a:effectLst/>
                        </a:rPr>
                        <a:t> </a:t>
                      </a:r>
                      <a:endParaRPr lang="el-GR" sz="2000" b="1" dirty="0">
                        <a:solidFill>
                          <a:srgbClr val="004A82"/>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el-GR" sz="2000" b="1" dirty="0">
                          <a:solidFill>
                            <a:srgbClr val="004A82"/>
                          </a:solidFill>
                          <a:effectLst/>
                        </a:rPr>
                        <a:t> </a:t>
                      </a:r>
                    </a:p>
                    <a:p>
                      <a:pPr algn="ctr">
                        <a:spcAft>
                          <a:spcPts val="0"/>
                        </a:spcAft>
                      </a:pPr>
                      <a:r>
                        <a:rPr lang="el-GR" sz="2000" b="1" dirty="0">
                          <a:solidFill>
                            <a:srgbClr val="004A82"/>
                          </a:solidFill>
                          <a:effectLst/>
                        </a:rPr>
                        <a:t>Χαρακτηριστικά της Κατανάλωσης</a:t>
                      </a:r>
                    </a:p>
                    <a:p>
                      <a:pPr algn="ctr">
                        <a:spcAft>
                          <a:spcPts val="0"/>
                        </a:spcAft>
                      </a:pPr>
                      <a:r>
                        <a:rPr lang="el-GR" sz="2000" b="1" dirty="0">
                          <a:solidFill>
                            <a:srgbClr val="004A82"/>
                          </a:solidFill>
                          <a:effectLst/>
                        </a:rPr>
                        <a:t> </a:t>
                      </a:r>
                      <a:endParaRPr lang="el-GR" sz="2000" b="1" dirty="0">
                        <a:solidFill>
                          <a:srgbClr val="004A82"/>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0000"/>
                  </a:ext>
                </a:extLst>
              </a:tr>
              <a:tr h="0">
                <a:tc>
                  <a:txBody>
                    <a:bodyPr/>
                    <a:lstStyle/>
                    <a:p>
                      <a:pPr algn="ctr">
                        <a:spcAft>
                          <a:spcPts val="0"/>
                        </a:spcAft>
                      </a:pPr>
                      <a:r>
                        <a:rPr lang="el-GR" sz="2200" b="1" dirty="0">
                          <a:solidFill>
                            <a:srgbClr val="004A82"/>
                          </a:solidFill>
                          <a:effectLst/>
                        </a:rPr>
                        <a:t>1</a:t>
                      </a:r>
                      <a:endParaRPr lang="el-GR" sz="2200" b="1" dirty="0">
                        <a:solidFill>
                          <a:srgbClr val="004A82"/>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el-GR" sz="2000" dirty="0">
                          <a:effectLst/>
                        </a:rPr>
                        <a:t>Οι οικονομικοί πόροι δεσμεύονται </a:t>
                      </a:r>
                      <a:r>
                        <a:rPr lang="el-GR" sz="2000" u="sng" dirty="0">
                          <a:effectLst/>
                        </a:rPr>
                        <a:t>Σήμερα</a:t>
                      </a:r>
                      <a:r>
                        <a:rPr lang="el-GR" sz="2000" dirty="0">
                          <a:effectLst/>
                        </a:rPr>
                        <a:t> με τη προσδοκία </a:t>
                      </a:r>
                      <a:r>
                        <a:rPr lang="el-GR" sz="2000" u="sng" dirty="0">
                          <a:effectLst/>
                        </a:rPr>
                        <a:t>Μελλοντικού</a:t>
                      </a:r>
                      <a:r>
                        <a:rPr lang="el-GR" sz="2000" dirty="0">
                          <a:effectLst/>
                        </a:rPr>
                        <a:t> οφέλους (οικονομικού ή/και μη οικονομικού).</a:t>
                      </a:r>
                      <a:endParaRPr lang="el-GR" sz="20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el-GR" sz="2000" dirty="0">
                          <a:effectLst/>
                        </a:rPr>
                        <a:t>Οι οικονομικοί πόροι αποδίδονται</a:t>
                      </a:r>
                      <a:r>
                        <a:rPr lang="el-GR" sz="2000" baseline="0" dirty="0">
                          <a:effectLst/>
                        </a:rPr>
                        <a:t> </a:t>
                      </a:r>
                      <a:r>
                        <a:rPr lang="el-GR" sz="2000" u="sng" dirty="0">
                          <a:effectLst/>
                        </a:rPr>
                        <a:t>Σήμερα</a:t>
                      </a:r>
                      <a:r>
                        <a:rPr lang="el-GR" sz="2000" dirty="0">
                          <a:effectLst/>
                        </a:rPr>
                        <a:t> με αντάλλαγμα </a:t>
                      </a:r>
                      <a:r>
                        <a:rPr lang="el-GR" sz="2000" u="sng" dirty="0">
                          <a:effectLst/>
                        </a:rPr>
                        <a:t>Άμεσου</a:t>
                      </a:r>
                      <a:r>
                        <a:rPr lang="el-GR" sz="2000" u="none" baseline="0" dirty="0">
                          <a:effectLst/>
                        </a:rPr>
                        <a:t> </a:t>
                      </a:r>
                      <a:r>
                        <a:rPr lang="el-GR" sz="2000" dirty="0">
                          <a:effectLst/>
                        </a:rPr>
                        <a:t>οφέλους </a:t>
                      </a:r>
                      <a:br>
                        <a:rPr lang="el-GR" sz="2000" dirty="0">
                          <a:effectLst/>
                        </a:rPr>
                      </a:br>
                      <a:r>
                        <a:rPr lang="el-GR" sz="2000" dirty="0">
                          <a:effectLst/>
                        </a:rPr>
                        <a:t>(μη οικονομικού).</a:t>
                      </a:r>
                      <a:endParaRPr lang="el-GR" sz="20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0001"/>
                  </a:ext>
                </a:extLst>
              </a:tr>
              <a:tr h="0">
                <a:tc>
                  <a:txBody>
                    <a:bodyPr/>
                    <a:lstStyle/>
                    <a:p>
                      <a:pPr algn="ctr">
                        <a:spcAft>
                          <a:spcPts val="0"/>
                        </a:spcAft>
                      </a:pPr>
                      <a:r>
                        <a:rPr lang="el-GR" sz="2200" b="1" dirty="0">
                          <a:solidFill>
                            <a:srgbClr val="004A82"/>
                          </a:solidFill>
                          <a:effectLst/>
                        </a:rPr>
                        <a:t>2</a:t>
                      </a:r>
                      <a:endParaRPr lang="el-GR" sz="2200" b="1" dirty="0">
                        <a:solidFill>
                          <a:srgbClr val="004A82"/>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el-GR" sz="2000" dirty="0">
                          <a:effectLst/>
                        </a:rPr>
                        <a:t>Τα κριτήρια αξιολόγησης είναι κυρίως </a:t>
                      </a:r>
                      <a:r>
                        <a:rPr lang="el-GR" sz="2000" u="sng" dirty="0">
                          <a:effectLst/>
                        </a:rPr>
                        <a:t>Αντικειμενικά</a:t>
                      </a:r>
                      <a:r>
                        <a:rPr lang="el-GR" sz="2000" dirty="0">
                          <a:effectLst/>
                        </a:rPr>
                        <a:t>.</a:t>
                      </a:r>
                      <a:endParaRPr lang="el-GR" sz="20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el-GR" sz="2000" dirty="0">
                          <a:effectLst/>
                        </a:rPr>
                        <a:t>Τα κριτήρια αξιολόγησης είναι κυρίως </a:t>
                      </a:r>
                      <a:r>
                        <a:rPr lang="el-GR" sz="2000" u="sng" dirty="0">
                          <a:effectLst/>
                        </a:rPr>
                        <a:t>Υποκειμενικά</a:t>
                      </a:r>
                      <a:r>
                        <a:rPr lang="el-GR" sz="2000" dirty="0">
                          <a:effectLst/>
                        </a:rPr>
                        <a:t>.</a:t>
                      </a:r>
                      <a:endParaRPr lang="el-GR" sz="20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0002"/>
                  </a:ext>
                </a:extLst>
              </a:tr>
              <a:tr h="0">
                <a:tc>
                  <a:txBody>
                    <a:bodyPr/>
                    <a:lstStyle/>
                    <a:p>
                      <a:pPr algn="ctr">
                        <a:spcAft>
                          <a:spcPts val="0"/>
                        </a:spcAft>
                      </a:pPr>
                      <a:r>
                        <a:rPr lang="el-GR" sz="2200" b="1" dirty="0">
                          <a:solidFill>
                            <a:srgbClr val="004A82"/>
                          </a:solidFill>
                          <a:effectLst/>
                        </a:rPr>
                        <a:t>3</a:t>
                      </a:r>
                      <a:endParaRPr lang="el-GR" sz="2200" b="1" dirty="0">
                        <a:solidFill>
                          <a:srgbClr val="004A82"/>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el-GR" sz="2000" dirty="0">
                          <a:effectLst/>
                        </a:rPr>
                        <a:t>Οι συνέπειες της απόφασης μας είναι </a:t>
                      </a:r>
                      <a:r>
                        <a:rPr lang="el-GR" sz="2000" u="sng" dirty="0">
                          <a:effectLst/>
                        </a:rPr>
                        <a:t>Μακροχρόνιες</a:t>
                      </a:r>
                      <a:r>
                        <a:rPr lang="el-GR" sz="2000" dirty="0">
                          <a:effectLst/>
                        </a:rPr>
                        <a:t>.</a:t>
                      </a:r>
                      <a:endParaRPr lang="el-GR" sz="20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el-GR" sz="2000" dirty="0">
                          <a:effectLst/>
                        </a:rPr>
                        <a:t>Οι συνέπειες της απόφασης μας είναι </a:t>
                      </a:r>
                      <a:r>
                        <a:rPr lang="el-GR" sz="2000" u="sng" dirty="0">
                          <a:effectLst/>
                        </a:rPr>
                        <a:t>Βραχυχρόνιες</a:t>
                      </a:r>
                      <a:r>
                        <a:rPr lang="el-GR" sz="2000" dirty="0">
                          <a:effectLst/>
                        </a:rPr>
                        <a:t>.</a:t>
                      </a:r>
                      <a:endParaRPr lang="el-GR" sz="20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0003"/>
                  </a:ext>
                </a:extLst>
              </a:tr>
              <a:tr h="0">
                <a:tc>
                  <a:txBody>
                    <a:bodyPr/>
                    <a:lstStyle/>
                    <a:p>
                      <a:pPr algn="ctr">
                        <a:spcAft>
                          <a:spcPts val="0"/>
                        </a:spcAft>
                      </a:pPr>
                      <a:r>
                        <a:rPr lang="el-GR" sz="2200" b="1" dirty="0">
                          <a:solidFill>
                            <a:srgbClr val="004A82"/>
                          </a:solidFill>
                          <a:effectLst/>
                        </a:rPr>
                        <a:t>4</a:t>
                      </a:r>
                      <a:endParaRPr lang="el-GR" sz="2200" b="1" dirty="0">
                        <a:solidFill>
                          <a:srgbClr val="004A82"/>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el-GR" sz="2000" dirty="0">
                          <a:effectLst/>
                        </a:rPr>
                        <a:t>Το χρηματικό ποσό </a:t>
                      </a:r>
                      <a:r>
                        <a:rPr lang="el-GR" sz="2000" u="sng" dirty="0">
                          <a:effectLst/>
                        </a:rPr>
                        <a:t>μπορεί να ανακτηθεί</a:t>
                      </a:r>
                      <a:r>
                        <a:rPr lang="el-GR" sz="2000" dirty="0">
                          <a:effectLst/>
                        </a:rPr>
                        <a:t> σταδιακά.</a:t>
                      </a:r>
                      <a:endParaRPr lang="el-GR" sz="20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el-GR" sz="2000" dirty="0">
                          <a:effectLst/>
                        </a:rPr>
                        <a:t>Το χρηματικό ποσό </a:t>
                      </a:r>
                      <a:r>
                        <a:rPr lang="el-GR" sz="2000" u="sng" dirty="0">
                          <a:effectLst/>
                        </a:rPr>
                        <a:t>δεν επιστρέφεται</a:t>
                      </a:r>
                      <a:r>
                        <a:rPr lang="el-GR" sz="2000" dirty="0">
                          <a:effectLst/>
                        </a:rPr>
                        <a:t>.</a:t>
                      </a:r>
                      <a:endParaRPr lang="el-GR" sz="20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0004"/>
                  </a:ext>
                </a:extLst>
              </a:tr>
              <a:tr h="0">
                <a:tc>
                  <a:txBody>
                    <a:bodyPr/>
                    <a:lstStyle/>
                    <a:p>
                      <a:pPr algn="ctr">
                        <a:spcAft>
                          <a:spcPts val="0"/>
                        </a:spcAft>
                      </a:pPr>
                      <a:r>
                        <a:rPr lang="el-GR" sz="2200" b="1" dirty="0">
                          <a:solidFill>
                            <a:srgbClr val="004A82"/>
                          </a:solidFill>
                          <a:effectLst/>
                        </a:rPr>
                        <a:t>5</a:t>
                      </a:r>
                      <a:endParaRPr lang="el-GR" sz="2200" b="1" dirty="0">
                        <a:solidFill>
                          <a:srgbClr val="004A82"/>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el-GR" sz="2000" dirty="0">
                          <a:effectLst/>
                        </a:rPr>
                        <a:t>Η ευθεία σύγκριση Κόστους-Οφέλους είναι </a:t>
                      </a:r>
                      <a:r>
                        <a:rPr lang="el-GR" sz="2000" u="sng" dirty="0">
                          <a:effectLst/>
                        </a:rPr>
                        <a:t>δύσκολη ή αδύνατη</a:t>
                      </a:r>
                      <a:endParaRPr lang="el-GR" sz="20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el-GR" sz="2000" dirty="0">
                          <a:effectLst/>
                        </a:rPr>
                        <a:t>Η σύγκριση Κόστους-Οφέλους είναι </a:t>
                      </a:r>
                      <a:r>
                        <a:rPr lang="el-GR" sz="2000" u="sng" dirty="0">
                          <a:effectLst/>
                        </a:rPr>
                        <a:t>ευθεία και άμεση</a:t>
                      </a:r>
                      <a:r>
                        <a:rPr lang="el-GR" sz="2000" dirty="0">
                          <a:effectLst/>
                        </a:rPr>
                        <a:t>.</a:t>
                      </a:r>
                      <a:endParaRPr lang="el-GR" sz="20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16545463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Εναλλακτικές λύσεις - Η διαδικασία της απόφασης</a:t>
            </a:r>
          </a:p>
        </p:txBody>
      </p:sp>
      <p:sp>
        <p:nvSpPr>
          <p:cNvPr id="3" name="Θέση περιεχομένου 2"/>
          <p:cNvSpPr>
            <a:spLocks noGrp="1"/>
          </p:cNvSpPr>
          <p:nvPr>
            <p:ph idx="1"/>
          </p:nvPr>
        </p:nvSpPr>
        <p:spPr/>
        <p:txBody>
          <a:bodyPr>
            <a:normAutofit fontScale="92500"/>
          </a:bodyPr>
          <a:lstStyle/>
          <a:p>
            <a:pPr marL="0" indent="0">
              <a:buNone/>
            </a:pPr>
            <a:r>
              <a:rPr lang="el-GR" dirty="0"/>
              <a:t>Η διαδικασία της επιλογής μεταξύ των υποψηφίων λύσεων προϋποθέτει μια σειρά από λογικά βήματα. </a:t>
            </a:r>
          </a:p>
          <a:p>
            <a:pPr marL="457200" indent="-457200">
              <a:buFont typeface="+mj-lt"/>
              <a:buAutoNum type="arabicPeriod"/>
            </a:pPr>
            <a:r>
              <a:rPr lang="el-GR" dirty="0"/>
              <a:t>Το πρώτο είναι να </a:t>
            </a:r>
            <a:r>
              <a:rPr lang="el-GR" b="1" dirty="0"/>
              <a:t>τεθούν οι στόχοι του Έργου </a:t>
            </a:r>
            <a:r>
              <a:rPr lang="el-GR" dirty="0"/>
              <a:t>ή της Επένδυσης. </a:t>
            </a:r>
          </a:p>
          <a:p>
            <a:pPr marL="457200" indent="-457200">
              <a:buFont typeface="+mj-lt"/>
              <a:buAutoNum type="arabicPeriod"/>
            </a:pPr>
            <a:r>
              <a:rPr lang="el-GR" dirty="0"/>
              <a:t>Το επόμενο βήμα είναι να μελετηθούν όλοι οι εναλλακτικοί τρόποι για την επίτευξη των παραπάνω στόχων.</a:t>
            </a:r>
          </a:p>
          <a:p>
            <a:pPr marL="457200" indent="-457200">
              <a:buFont typeface="+mj-lt"/>
              <a:buAutoNum type="arabicPeriod"/>
            </a:pPr>
            <a:r>
              <a:rPr lang="el-GR" dirty="0"/>
              <a:t>Το τρίτο βήμα είναι να υπολογισθούν </a:t>
            </a:r>
            <a:r>
              <a:rPr lang="el-GR" b="1" dirty="0"/>
              <a:t>οι συνέπειες ή επιπτώσεις κάθε εναλλακτικής λύσης.</a:t>
            </a:r>
          </a:p>
          <a:p>
            <a:pPr marL="457200" indent="-457200">
              <a:buFont typeface="+mj-lt"/>
              <a:buAutoNum type="arabicPeriod"/>
            </a:pPr>
            <a:r>
              <a:rPr lang="el-GR" dirty="0"/>
              <a:t>Το τέταρτο βήμα είναι η αξιολόγηση των λύσεων με τις πιο πρόσφορες μεθόδους/κριτήρια για τον επενδυτή.</a:t>
            </a:r>
          </a:p>
          <a:p>
            <a:pPr marL="457200" indent="-457200">
              <a:buFont typeface="+mj-lt"/>
              <a:buAutoNum type="arabicPeriod"/>
            </a:pPr>
            <a:r>
              <a:rPr lang="el-GR" dirty="0"/>
              <a:t>Το τελευταίο βήμα είναι η λήψη της απόφασης. Στο φαινομενικά απλό αυτό βήμα παρουσιάζονται αμφιβολίες ή ερωτήματα που απαιτούν την επανάληψη όλων των παραπάνω βημάτων.</a:t>
            </a:r>
          </a:p>
          <a:p>
            <a:endParaRPr lang="el-GR" dirty="0"/>
          </a:p>
          <a:p>
            <a:endParaRPr lang="el-GR" dirty="0"/>
          </a:p>
        </p:txBody>
      </p:sp>
      <p:sp>
        <p:nvSpPr>
          <p:cNvPr id="4" name="Θέση αριθμού διαφάνειας 3"/>
          <p:cNvSpPr>
            <a:spLocks noGrp="1"/>
          </p:cNvSpPr>
          <p:nvPr>
            <p:ph type="sldNum" sz="quarter" idx="12"/>
          </p:nvPr>
        </p:nvSpPr>
        <p:spPr/>
        <p:txBody>
          <a:bodyPr/>
          <a:lstStyle/>
          <a:p>
            <a:pPr>
              <a:defRPr/>
            </a:pPr>
            <a:fld id="{7E55E3B3-0445-4CFC-BED8-763D4409E61F}" type="slidenum">
              <a:rPr lang="el-GR" smtClean="0"/>
              <a:pPr>
                <a:defRPr/>
              </a:pPr>
              <a:t>5</a:t>
            </a:fld>
            <a:endParaRPr lang="el-GR" dirty="0"/>
          </a:p>
        </p:txBody>
      </p:sp>
    </p:spTree>
    <p:extLst>
      <p:ext uri="{BB962C8B-B14F-4D97-AF65-F5344CB8AC3E}">
        <p14:creationId xmlns:p14="http://schemas.microsoft.com/office/powerpoint/2010/main" val="33175934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Εναλλακτικές λύσεις - Επιθυμητοί στόχοι </a:t>
            </a:r>
          </a:p>
        </p:txBody>
      </p:sp>
      <p:sp>
        <p:nvSpPr>
          <p:cNvPr id="3" name="Θέση περιεχομένου 2"/>
          <p:cNvSpPr>
            <a:spLocks noGrp="1"/>
          </p:cNvSpPr>
          <p:nvPr>
            <p:ph idx="1"/>
          </p:nvPr>
        </p:nvSpPr>
        <p:spPr/>
        <p:txBody>
          <a:bodyPr/>
          <a:lstStyle/>
          <a:p>
            <a:pPr marL="0" indent="0">
              <a:buNone/>
            </a:pPr>
            <a:r>
              <a:rPr lang="el-GR" dirty="0"/>
              <a:t>Οι στόχοι ενός Έργου ή επένδυσης μπορεί να είναι για παράδειγμα: </a:t>
            </a:r>
          </a:p>
          <a:p>
            <a:r>
              <a:rPr lang="el-GR" dirty="0"/>
              <a:t>ο μέγιστο ετήσιο κέρδος (για έναν επενδυτή), </a:t>
            </a:r>
          </a:p>
          <a:p>
            <a:r>
              <a:rPr lang="el-GR" dirty="0"/>
              <a:t>η επέκταση στην αγορά και μελλοντικό κέρδος (για μια επιχείρηση), </a:t>
            </a:r>
          </a:p>
          <a:p>
            <a:r>
              <a:rPr lang="el-GR" dirty="0"/>
              <a:t>η επίτευξη ενός κοινωνικού ή εθνικού στόχου (για ένα δημόσιο φορέα), κλπ.</a:t>
            </a:r>
          </a:p>
          <a:p>
            <a:endParaRPr lang="el-GR" dirty="0"/>
          </a:p>
        </p:txBody>
      </p:sp>
      <p:sp>
        <p:nvSpPr>
          <p:cNvPr id="4" name="Θέση αριθμού διαφάνειας 3"/>
          <p:cNvSpPr>
            <a:spLocks noGrp="1"/>
          </p:cNvSpPr>
          <p:nvPr>
            <p:ph type="sldNum" sz="quarter" idx="12"/>
          </p:nvPr>
        </p:nvSpPr>
        <p:spPr/>
        <p:txBody>
          <a:bodyPr/>
          <a:lstStyle/>
          <a:p>
            <a:pPr>
              <a:defRPr/>
            </a:pPr>
            <a:fld id="{7E55E3B3-0445-4CFC-BED8-763D4409E61F}" type="slidenum">
              <a:rPr lang="el-GR" smtClean="0"/>
              <a:pPr>
                <a:defRPr/>
              </a:pPr>
              <a:t>6</a:t>
            </a:fld>
            <a:endParaRPr lang="el-GR" dirty="0"/>
          </a:p>
        </p:txBody>
      </p:sp>
    </p:spTree>
    <p:extLst>
      <p:ext uri="{BB962C8B-B14F-4D97-AF65-F5344CB8AC3E}">
        <p14:creationId xmlns:p14="http://schemas.microsoft.com/office/powerpoint/2010/main" val="32331072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Εναλλακτικές λύσεις - Αναγνώριση λύσεων</a:t>
            </a:r>
          </a:p>
        </p:txBody>
      </p:sp>
      <p:sp>
        <p:nvSpPr>
          <p:cNvPr id="3" name="Θέση περιεχομένου 2"/>
          <p:cNvSpPr>
            <a:spLocks noGrp="1"/>
          </p:cNvSpPr>
          <p:nvPr>
            <p:ph idx="1"/>
          </p:nvPr>
        </p:nvSpPr>
        <p:spPr/>
        <p:txBody>
          <a:bodyPr/>
          <a:lstStyle/>
          <a:p>
            <a:r>
              <a:rPr lang="el-GR" dirty="0"/>
              <a:t>Για να επιλέξουμε την καλύτερη από κάποιες εναλλακτικές λύσεις θα πρέπει πρώτα να έχουμε αναγνωρίσει και εντοπίσει όλες τις εναλλακτικές.</a:t>
            </a:r>
          </a:p>
          <a:p>
            <a:r>
              <a:rPr lang="el-GR" dirty="0"/>
              <a:t>Δεν υπάρχει  μια οριστική και αναλυτική μέθοδος που να μας διαβεβαιώνει ότι όλες οι εναλλακτικές έχουν εξεταστεί. Η μέθοδος που παρέχει τις περισσότερες διαβεβαιώσεις είναι μέθοδος των Δελφών δηλαδή, η συγκέντρωση όλων των προσώπων που είναι σε θέση να συμβάλλουν στη λύση του προβλήματος και η αναζήτηση λύσεων με συσκέψεις και συζητήσεις με ανοιχτό πνεύμα προς κάθε κατεύθυνση.</a:t>
            </a:r>
          </a:p>
          <a:p>
            <a:endParaRPr lang="el-GR" dirty="0"/>
          </a:p>
        </p:txBody>
      </p:sp>
      <p:sp>
        <p:nvSpPr>
          <p:cNvPr id="4" name="Θέση αριθμού διαφάνειας 3"/>
          <p:cNvSpPr>
            <a:spLocks noGrp="1"/>
          </p:cNvSpPr>
          <p:nvPr>
            <p:ph type="sldNum" sz="quarter" idx="12"/>
          </p:nvPr>
        </p:nvSpPr>
        <p:spPr/>
        <p:txBody>
          <a:bodyPr/>
          <a:lstStyle/>
          <a:p>
            <a:pPr>
              <a:defRPr/>
            </a:pPr>
            <a:fld id="{7E55E3B3-0445-4CFC-BED8-763D4409E61F}" type="slidenum">
              <a:rPr lang="el-GR" smtClean="0"/>
              <a:pPr>
                <a:defRPr/>
              </a:pPr>
              <a:t>7</a:t>
            </a:fld>
            <a:endParaRPr lang="el-GR" dirty="0"/>
          </a:p>
        </p:txBody>
      </p:sp>
    </p:spTree>
    <p:extLst>
      <p:ext uri="{BB962C8B-B14F-4D97-AF65-F5344CB8AC3E}">
        <p14:creationId xmlns:p14="http://schemas.microsoft.com/office/powerpoint/2010/main" val="35306849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Εναλλακτικές λύσεις - Επιλογή μεθόδων και κριτηρίων </a:t>
            </a:r>
            <a:r>
              <a:rPr lang="el-GR" sz="3600" b="0" dirty="0"/>
              <a:t>(1/2)</a:t>
            </a:r>
          </a:p>
        </p:txBody>
      </p:sp>
      <p:sp>
        <p:nvSpPr>
          <p:cNvPr id="3" name="Θέση περιεχομένου 2"/>
          <p:cNvSpPr>
            <a:spLocks noGrp="1"/>
          </p:cNvSpPr>
          <p:nvPr>
            <p:ph idx="1"/>
          </p:nvPr>
        </p:nvSpPr>
        <p:spPr>
          <a:xfrm>
            <a:off x="457200" y="1196752"/>
            <a:ext cx="8229600" cy="2952328"/>
          </a:xfrm>
        </p:spPr>
        <p:txBody>
          <a:bodyPr/>
          <a:lstStyle/>
          <a:p>
            <a:r>
              <a:rPr lang="el-GR" dirty="0"/>
              <a:t>Μια απόφαση για τη καλύτερη λύση θα πρέπει να έχει ορίσει τι εννοεί «καλύτερη» και τι κριτήρια χρησιμοποιεί. Για παράδειγμα μπορεί το κριτήριο να είναι το ελάχιστο κόστος ή το μέγιστο κέρδος ή η βέλτιστη απόδοση ή κάποιο άλλο ποιοτικό κριτήριο.</a:t>
            </a:r>
          </a:p>
          <a:p>
            <a:r>
              <a:rPr lang="el-GR" dirty="0"/>
              <a:t>Αν, για παράδειγμα, η κατασκευή μιας οδού έχει τις τρεις εναλλακτικές λύσεις Α, Β και Γ του πίνακα που ακολουθεί:</a:t>
            </a:r>
          </a:p>
          <a:p>
            <a:endParaRPr lang="el-GR" dirty="0"/>
          </a:p>
        </p:txBody>
      </p:sp>
      <p:sp>
        <p:nvSpPr>
          <p:cNvPr id="4" name="Θέση αριθμού διαφάνειας 3"/>
          <p:cNvSpPr>
            <a:spLocks noGrp="1"/>
          </p:cNvSpPr>
          <p:nvPr>
            <p:ph type="sldNum" sz="quarter" idx="12"/>
          </p:nvPr>
        </p:nvSpPr>
        <p:spPr/>
        <p:txBody>
          <a:bodyPr/>
          <a:lstStyle/>
          <a:p>
            <a:pPr>
              <a:defRPr/>
            </a:pPr>
            <a:fld id="{7E55E3B3-0445-4CFC-BED8-763D4409E61F}" type="slidenum">
              <a:rPr lang="el-GR" smtClean="0"/>
              <a:pPr>
                <a:defRPr/>
              </a:pPr>
              <a:t>8</a:t>
            </a:fld>
            <a:endParaRPr lang="el-GR" dirty="0"/>
          </a:p>
        </p:txBody>
      </p:sp>
      <p:graphicFrame>
        <p:nvGraphicFramePr>
          <p:cNvPr id="7" name="Πίνακας 6"/>
          <p:cNvGraphicFramePr>
            <a:graphicFrameLocks noGrp="1"/>
          </p:cNvGraphicFramePr>
          <p:nvPr>
            <p:extLst>
              <p:ext uri="{D42A27DB-BD31-4B8C-83A1-F6EECF244321}">
                <p14:modId xmlns:p14="http://schemas.microsoft.com/office/powerpoint/2010/main" val="756801151"/>
              </p:ext>
            </p:extLst>
          </p:nvPr>
        </p:nvGraphicFramePr>
        <p:xfrm>
          <a:off x="1547664" y="4176676"/>
          <a:ext cx="6096000" cy="1483360"/>
        </p:xfrm>
        <a:graphic>
          <a:graphicData uri="http://schemas.openxmlformats.org/drawingml/2006/table">
            <a:tbl>
              <a:tblPr firstRow="1" bandRow="1">
                <a:tableStyleId>{5940675A-B579-460E-94D1-54222C63F5DA}</a:tableStyleId>
              </a:tblPr>
              <a:tblGrid>
                <a:gridCol w="2032000">
                  <a:extLst>
                    <a:ext uri="{9D8B030D-6E8A-4147-A177-3AD203B41FA5}">
                      <a16:colId xmlns:a16="http://schemas.microsoft.com/office/drawing/2014/main" val="20000"/>
                    </a:ext>
                  </a:extLst>
                </a:gridCol>
                <a:gridCol w="2032000">
                  <a:extLst>
                    <a:ext uri="{9D8B030D-6E8A-4147-A177-3AD203B41FA5}">
                      <a16:colId xmlns:a16="http://schemas.microsoft.com/office/drawing/2014/main" val="20001"/>
                    </a:ext>
                  </a:extLst>
                </a:gridCol>
                <a:gridCol w="2032000">
                  <a:extLst>
                    <a:ext uri="{9D8B030D-6E8A-4147-A177-3AD203B41FA5}">
                      <a16:colId xmlns:a16="http://schemas.microsoft.com/office/drawing/2014/main" val="20002"/>
                    </a:ext>
                  </a:extLst>
                </a:gridCol>
              </a:tblGrid>
              <a:tr h="370840">
                <a:tc>
                  <a:txBody>
                    <a:bodyPr/>
                    <a:lstStyle/>
                    <a:p>
                      <a:pPr algn="ctr">
                        <a:spcAft>
                          <a:spcPts val="0"/>
                        </a:spcAft>
                      </a:pPr>
                      <a:r>
                        <a:rPr lang="el-GR" sz="2400" b="1" dirty="0">
                          <a:effectLst/>
                          <a:latin typeface="+mn-lt"/>
                          <a:ea typeface="Times New Roman" panose="02020603050405020304" pitchFamily="18" charset="0"/>
                        </a:rPr>
                        <a:t>Εναλλ. Λύση</a:t>
                      </a:r>
                      <a:endParaRPr lang="el-GR" sz="2400" dirty="0">
                        <a:effectLst/>
                        <a:latin typeface="+mn-lt"/>
                        <a:ea typeface="Times New Roman" panose="02020603050405020304" pitchFamily="18" charset="0"/>
                      </a:endParaRPr>
                    </a:p>
                  </a:txBody>
                  <a:tcPr marL="68580" marR="68580" marT="0" marB="0"/>
                </a:tc>
                <a:tc>
                  <a:txBody>
                    <a:bodyPr/>
                    <a:lstStyle/>
                    <a:p>
                      <a:pPr algn="ctr">
                        <a:spcAft>
                          <a:spcPts val="0"/>
                        </a:spcAft>
                      </a:pPr>
                      <a:r>
                        <a:rPr lang="el-GR" sz="2400" b="1" dirty="0">
                          <a:effectLst/>
                          <a:latin typeface="+mn-lt"/>
                          <a:ea typeface="Times New Roman" panose="02020603050405020304" pitchFamily="18" charset="0"/>
                        </a:rPr>
                        <a:t>Κόστος</a:t>
                      </a:r>
                      <a:endParaRPr lang="el-GR" sz="2400" dirty="0">
                        <a:effectLst/>
                        <a:latin typeface="+mn-lt"/>
                        <a:ea typeface="Times New Roman" panose="02020603050405020304" pitchFamily="18" charset="0"/>
                      </a:endParaRPr>
                    </a:p>
                  </a:txBody>
                  <a:tcPr marL="68580" marR="68580" marT="0" marB="0"/>
                </a:tc>
                <a:tc>
                  <a:txBody>
                    <a:bodyPr/>
                    <a:lstStyle/>
                    <a:p>
                      <a:pPr algn="ctr">
                        <a:spcAft>
                          <a:spcPts val="0"/>
                        </a:spcAft>
                      </a:pPr>
                      <a:r>
                        <a:rPr lang="el-GR" sz="2400" b="1" dirty="0">
                          <a:effectLst/>
                          <a:latin typeface="+mn-lt"/>
                          <a:ea typeface="Times New Roman" panose="02020603050405020304" pitchFamily="18" charset="0"/>
                        </a:rPr>
                        <a:t>Κέρδος</a:t>
                      </a:r>
                      <a:endParaRPr lang="el-GR" sz="2400" dirty="0">
                        <a:effectLst/>
                        <a:latin typeface="+mn-lt"/>
                        <a:ea typeface="Times New Roman" panose="02020603050405020304" pitchFamily="18" charset="0"/>
                      </a:endParaRPr>
                    </a:p>
                  </a:txBody>
                  <a:tcPr marL="68580" marR="68580" marT="0" marB="0"/>
                </a:tc>
                <a:extLst>
                  <a:ext uri="{0D108BD9-81ED-4DB2-BD59-A6C34878D82A}">
                    <a16:rowId xmlns:a16="http://schemas.microsoft.com/office/drawing/2014/main" val="10000"/>
                  </a:ext>
                </a:extLst>
              </a:tr>
              <a:tr h="370840">
                <a:tc>
                  <a:txBody>
                    <a:bodyPr/>
                    <a:lstStyle/>
                    <a:p>
                      <a:pPr algn="ctr">
                        <a:spcAft>
                          <a:spcPts val="0"/>
                        </a:spcAft>
                      </a:pPr>
                      <a:r>
                        <a:rPr lang="el-GR" sz="2400" dirty="0">
                          <a:effectLst/>
                          <a:latin typeface="+mn-lt"/>
                          <a:ea typeface="Times New Roman" panose="02020603050405020304" pitchFamily="18" charset="0"/>
                        </a:rPr>
                        <a:t>Α</a:t>
                      </a:r>
                    </a:p>
                  </a:txBody>
                  <a:tcPr marL="68580" marR="68580" marT="0" marB="0"/>
                </a:tc>
                <a:tc>
                  <a:txBody>
                    <a:bodyPr/>
                    <a:lstStyle/>
                    <a:p>
                      <a:pPr algn="ctr">
                        <a:spcAft>
                          <a:spcPts val="0"/>
                        </a:spcAft>
                      </a:pPr>
                      <a:r>
                        <a:rPr lang="el-GR" sz="2400" dirty="0">
                          <a:effectLst/>
                          <a:latin typeface="+mn-lt"/>
                          <a:ea typeface="Times New Roman" panose="02020603050405020304" pitchFamily="18" charset="0"/>
                        </a:rPr>
                        <a:t>6</a:t>
                      </a:r>
                    </a:p>
                  </a:txBody>
                  <a:tcPr marL="68580" marR="68580" marT="0" marB="0"/>
                </a:tc>
                <a:tc>
                  <a:txBody>
                    <a:bodyPr/>
                    <a:lstStyle/>
                    <a:p>
                      <a:pPr algn="ctr">
                        <a:spcAft>
                          <a:spcPts val="0"/>
                        </a:spcAft>
                      </a:pPr>
                      <a:r>
                        <a:rPr lang="el-GR" sz="2400" dirty="0">
                          <a:effectLst/>
                          <a:latin typeface="+mn-lt"/>
                          <a:ea typeface="Times New Roman" panose="02020603050405020304" pitchFamily="18" charset="0"/>
                        </a:rPr>
                        <a:t>2</a:t>
                      </a:r>
                    </a:p>
                  </a:txBody>
                  <a:tcPr marL="68580" marR="68580" marT="0" marB="0"/>
                </a:tc>
                <a:extLst>
                  <a:ext uri="{0D108BD9-81ED-4DB2-BD59-A6C34878D82A}">
                    <a16:rowId xmlns:a16="http://schemas.microsoft.com/office/drawing/2014/main" val="10001"/>
                  </a:ext>
                </a:extLst>
              </a:tr>
              <a:tr h="370840">
                <a:tc>
                  <a:txBody>
                    <a:bodyPr/>
                    <a:lstStyle/>
                    <a:p>
                      <a:pPr algn="ctr">
                        <a:spcAft>
                          <a:spcPts val="0"/>
                        </a:spcAft>
                      </a:pPr>
                      <a:r>
                        <a:rPr lang="el-GR" sz="2400" dirty="0">
                          <a:effectLst/>
                          <a:latin typeface="+mn-lt"/>
                          <a:ea typeface="Times New Roman" panose="02020603050405020304" pitchFamily="18" charset="0"/>
                        </a:rPr>
                        <a:t>Β</a:t>
                      </a:r>
                    </a:p>
                  </a:txBody>
                  <a:tcPr marL="68580" marR="68580" marT="0" marB="0"/>
                </a:tc>
                <a:tc>
                  <a:txBody>
                    <a:bodyPr/>
                    <a:lstStyle/>
                    <a:p>
                      <a:pPr algn="ctr">
                        <a:spcAft>
                          <a:spcPts val="0"/>
                        </a:spcAft>
                      </a:pPr>
                      <a:r>
                        <a:rPr lang="el-GR" sz="2400" dirty="0">
                          <a:effectLst/>
                          <a:latin typeface="+mn-lt"/>
                          <a:ea typeface="Times New Roman" panose="02020603050405020304" pitchFamily="18" charset="0"/>
                        </a:rPr>
                        <a:t>8</a:t>
                      </a:r>
                    </a:p>
                  </a:txBody>
                  <a:tcPr marL="68580" marR="68580" marT="0" marB="0"/>
                </a:tc>
                <a:tc>
                  <a:txBody>
                    <a:bodyPr/>
                    <a:lstStyle/>
                    <a:p>
                      <a:pPr algn="ctr">
                        <a:spcAft>
                          <a:spcPts val="0"/>
                        </a:spcAft>
                      </a:pPr>
                      <a:r>
                        <a:rPr lang="el-GR" sz="2400" dirty="0">
                          <a:effectLst/>
                          <a:latin typeface="+mn-lt"/>
                          <a:ea typeface="Times New Roman" panose="02020603050405020304" pitchFamily="18" charset="0"/>
                        </a:rPr>
                        <a:t>4</a:t>
                      </a:r>
                    </a:p>
                  </a:txBody>
                  <a:tcPr marL="68580" marR="68580" marT="0" marB="0"/>
                </a:tc>
                <a:extLst>
                  <a:ext uri="{0D108BD9-81ED-4DB2-BD59-A6C34878D82A}">
                    <a16:rowId xmlns:a16="http://schemas.microsoft.com/office/drawing/2014/main" val="10002"/>
                  </a:ext>
                </a:extLst>
              </a:tr>
              <a:tr h="370840">
                <a:tc>
                  <a:txBody>
                    <a:bodyPr/>
                    <a:lstStyle/>
                    <a:p>
                      <a:pPr algn="ctr">
                        <a:spcAft>
                          <a:spcPts val="0"/>
                        </a:spcAft>
                      </a:pPr>
                      <a:r>
                        <a:rPr lang="el-GR" sz="2400" dirty="0">
                          <a:effectLst/>
                          <a:latin typeface="+mn-lt"/>
                          <a:ea typeface="Times New Roman" panose="02020603050405020304" pitchFamily="18" charset="0"/>
                        </a:rPr>
                        <a:t>Γ</a:t>
                      </a:r>
                    </a:p>
                  </a:txBody>
                  <a:tcPr marL="68580" marR="68580" marT="0" marB="0"/>
                </a:tc>
                <a:tc>
                  <a:txBody>
                    <a:bodyPr/>
                    <a:lstStyle/>
                    <a:p>
                      <a:pPr algn="ctr">
                        <a:spcAft>
                          <a:spcPts val="0"/>
                        </a:spcAft>
                      </a:pPr>
                      <a:r>
                        <a:rPr lang="el-GR" sz="2400" dirty="0">
                          <a:effectLst/>
                          <a:latin typeface="+mn-lt"/>
                          <a:ea typeface="Times New Roman" panose="02020603050405020304" pitchFamily="18" charset="0"/>
                        </a:rPr>
                        <a:t>15</a:t>
                      </a:r>
                    </a:p>
                  </a:txBody>
                  <a:tcPr marL="68580" marR="68580" marT="0" marB="0"/>
                </a:tc>
                <a:tc>
                  <a:txBody>
                    <a:bodyPr/>
                    <a:lstStyle/>
                    <a:p>
                      <a:pPr algn="ctr">
                        <a:spcAft>
                          <a:spcPts val="0"/>
                        </a:spcAft>
                      </a:pPr>
                      <a:r>
                        <a:rPr lang="el-GR" sz="2400" dirty="0">
                          <a:effectLst/>
                          <a:latin typeface="+mn-lt"/>
                          <a:ea typeface="Times New Roman" panose="02020603050405020304" pitchFamily="18" charset="0"/>
                        </a:rPr>
                        <a:t>6</a:t>
                      </a:r>
                    </a:p>
                  </a:txBody>
                  <a:tcPr marL="68580" marR="68580" marT="0" marB="0"/>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4105611048"/>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 name="ISPRING_RESOURCE_PATHS_HASH_2" val="d32834c9ad5fe41d351eb77616cb9a9f3070ad8a"/>
</p:tagLst>
</file>

<file path=ppt/theme/theme1.xml><?xml version="1.0" encoding="utf-8"?>
<a:theme xmlns:a="http://schemas.openxmlformats.org/drawingml/2006/main" name="OC_template_updated">
  <a:themeElements>
    <a:clrScheme name="Προσαρμοσμένο 137">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3F3F3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Θέμα του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Wisp</Template>
  <TotalTime>778</TotalTime>
  <Words>3946</Words>
  <Application>Microsoft Office PowerPoint</Application>
  <PresentationFormat>Προβολή στην οθόνη (4:3)</PresentationFormat>
  <Paragraphs>280</Paragraphs>
  <Slides>42</Slides>
  <Notes>2</Notes>
  <HiddenSlides>0</HiddenSlides>
  <MMClips>0</MMClips>
  <ScaleCrop>false</ScaleCrop>
  <HeadingPairs>
    <vt:vector size="8" baseType="variant">
      <vt:variant>
        <vt:lpstr>Γραμματοσειρές που χρησιμοποιούνται</vt:lpstr>
      </vt:variant>
      <vt:variant>
        <vt:i4>5</vt:i4>
      </vt:variant>
      <vt:variant>
        <vt:lpstr>Θέμα</vt:lpstr>
      </vt:variant>
      <vt:variant>
        <vt:i4>1</vt:i4>
      </vt:variant>
      <vt:variant>
        <vt:lpstr>Ενσωματωμένοι διακομιστές OLE</vt:lpstr>
      </vt:variant>
      <vt:variant>
        <vt:i4>1</vt:i4>
      </vt:variant>
      <vt:variant>
        <vt:lpstr>Τίτλοι διαφανειών</vt:lpstr>
      </vt:variant>
      <vt:variant>
        <vt:i4>42</vt:i4>
      </vt:variant>
    </vt:vector>
  </HeadingPairs>
  <TitlesOfParts>
    <vt:vector size="49" baseType="lpstr">
      <vt:lpstr>Arial</vt:lpstr>
      <vt:lpstr>Calibri</vt:lpstr>
      <vt:lpstr>Cambria Math</vt:lpstr>
      <vt:lpstr>Courier New</vt:lpstr>
      <vt:lpstr>Times New Roman</vt:lpstr>
      <vt:lpstr>OC_template_updated</vt:lpstr>
      <vt:lpstr>Visio.Drawing.6</vt:lpstr>
      <vt:lpstr>Οικονομοτεχνική Ανάλυση και Διαχείριση</vt:lpstr>
      <vt:lpstr>Κατασκευαστικές επενδύσεις (1/3)</vt:lpstr>
      <vt:lpstr>Κατασκευαστικές επενδύσεις (2/3)</vt:lpstr>
      <vt:lpstr>Κατασκευαστικές επενδύσεις (3/3)</vt:lpstr>
      <vt:lpstr>Βασικές διαφορές μεταξύ επένδυσης (έργου) και κατανάλωσης</vt:lpstr>
      <vt:lpstr>Εναλλακτικές λύσεις - Η διαδικασία της απόφασης</vt:lpstr>
      <vt:lpstr>Εναλλακτικές λύσεις - Επιθυμητοί στόχοι </vt:lpstr>
      <vt:lpstr>Εναλλακτικές λύσεις - Αναγνώριση λύσεων</vt:lpstr>
      <vt:lpstr>Εναλλακτικές λύσεις - Επιλογή μεθόδων και κριτηρίων (1/2)</vt:lpstr>
      <vt:lpstr>Εναλλακτικές λύσεις - Επιλογή μεθόδων και κριτηρίων (2/2)</vt:lpstr>
      <vt:lpstr>Εναλλακτικές λύσεις - Μέθοδοι εκτίμησης κόστους (1/2)</vt:lpstr>
      <vt:lpstr>Εναλλακτικές λύσεις - Μέθοδοι εκτίμησης κόστους (2/2)</vt:lpstr>
      <vt:lpstr>Εναλλακτικές λύσεις - Επιπτώσεις μιας λύσης</vt:lpstr>
      <vt:lpstr>Εναλλακτικές λύσεις - Σύγκριση των επιπτώσεων</vt:lpstr>
      <vt:lpstr>Η επένδυση στη διάρκεια του χρόνου</vt:lpstr>
      <vt:lpstr>Τα βασικά οικονομικά μεγέθη (1/2)</vt:lpstr>
      <vt:lpstr>Τα βασικά οικονομικά μεγέθη (2/2)</vt:lpstr>
      <vt:lpstr>Οι χρηματοροές (1/4)</vt:lpstr>
      <vt:lpstr>Οι χρηματοροές (2/4)</vt:lpstr>
      <vt:lpstr>Οι χρηματοροές (3/4)</vt:lpstr>
      <vt:lpstr>Οι χρηματοροές (4/4)</vt:lpstr>
      <vt:lpstr>Ανατοκισμός (Compounding) (1/4)</vt:lpstr>
      <vt:lpstr>Ανατοκισμός (Compounding) (2/4)</vt:lpstr>
      <vt:lpstr>Ανατοκισμός (Compounding) (3/4)</vt:lpstr>
      <vt:lpstr>Ανατοκισμός (Compounding) (4/4)</vt:lpstr>
      <vt:lpstr>Προεξόφληση (Discounting) (1/5)</vt:lpstr>
      <vt:lpstr>Προεξόφληση (Discounting) (2/5)</vt:lpstr>
      <vt:lpstr>Προεξόφληση (Discounting) (3/5)</vt:lpstr>
      <vt:lpstr>Προεξόφληση (Discounting) (4/5)</vt:lpstr>
      <vt:lpstr>Προεξόφληση (Discounting) (5/5)</vt:lpstr>
      <vt:lpstr>Περιοδικές χρηματοροές</vt:lpstr>
      <vt:lpstr>Συντελεστές υπολογισμού χρηματοροών</vt:lpstr>
      <vt:lpstr>Ο συντελεστής ανάκτησης κεφαλαίου (1/2)</vt:lpstr>
      <vt:lpstr>Ο συντελεστής ανάκτησης κεφαλαίου (2/2)</vt:lpstr>
      <vt:lpstr>Ο συντελεστής συσσώρευσης κεφαλαίου (1/2)</vt:lpstr>
      <vt:lpstr>Ο συντελεστής συσσώρευσης κεφαλαίου (2/2)</vt:lpstr>
      <vt:lpstr>Η μελλοντική αξία μιας ράντας (1/2)</vt:lpstr>
      <vt:lpstr>Η μελλοντική αξία μιας ράντας (2/2)</vt:lpstr>
      <vt:lpstr>Η παρούσα αξία μιας ράντας (1/2)</vt:lpstr>
      <vt:lpstr>Η παρούσα αξία μιας ράντας (2/2)</vt:lpstr>
      <vt:lpstr>Πίνακας συντελεστών πληρωμής προεξόφλησης (1/2)</vt:lpstr>
      <vt:lpstr>Πίνακας συντελεστών πληρωμής προεξόφλησης (2/2)</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Τίτλος Μαθήματος</dc:title>
  <dc:creator>opencourses@teiath.gr</dc:creator>
  <cp:lastModifiedBy>Pavlos Petsavas</cp:lastModifiedBy>
  <cp:revision>67</cp:revision>
  <dcterms:created xsi:type="dcterms:W3CDTF">2013-03-04T13:35:19Z</dcterms:created>
  <dcterms:modified xsi:type="dcterms:W3CDTF">2024-01-19T16:15:54Z</dcterms:modified>
</cp:coreProperties>
</file>