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3.jpg" ContentType="image/pn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3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1598C-2107-4B36-8A43-3FF002612CD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E8DF4-2087-473C-9C8A-E4E525CB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9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Ορίζοντας μαθησιακούς στόχους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2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F5A184-0C20-4437-BEAA-1C678378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είναι….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DA6934-B99F-4F20-8B3A-ED2AB01B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800"/>
            <a:ext cx="10660693" cy="4595208"/>
          </a:xfrm>
        </p:spPr>
        <p:txBody>
          <a:bodyPr/>
          <a:lstStyle/>
          <a:p>
            <a:r>
              <a:rPr lang="el-GR" sz="2400" dirty="0">
                <a:latin typeface="Verdana"/>
                <a:ea typeface="Verdana"/>
              </a:rPr>
              <a:t>Ο </a:t>
            </a:r>
            <a:r>
              <a:rPr lang="el-GR" sz="2400" dirty="0" smtClean="0">
                <a:latin typeface="Verdana"/>
                <a:ea typeface="Verdana"/>
              </a:rPr>
              <a:t>μαθησιακός </a:t>
            </a:r>
            <a:r>
              <a:rPr lang="el-GR" sz="2400" dirty="0">
                <a:latin typeface="Verdana"/>
                <a:ea typeface="Verdana"/>
              </a:rPr>
              <a:t>στόχος είναι μία δήλωση που προσδιορίζει το αποτέλεσμα της </a:t>
            </a:r>
            <a:r>
              <a:rPr lang="el-GR" sz="2400" dirty="0" smtClean="0">
                <a:latin typeface="Verdana"/>
                <a:ea typeface="Verdana"/>
              </a:rPr>
              <a:t>διδασκαλίας</a:t>
            </a:r>
            <a:endParaRPr lang="el-GR" sz="2400" dirty="0">
              <a:latin typeface="Verdana"/>
              <a:ea typeface="Verdana"/>
            </a:endParaRPr>
          </a:p>
          <a:p>
            <a:r>
              <a:rPr lang="el-GR" sz="2400" dirty="0">
                <a:latin typeface="Verdana"/>
                <a:ea typeface="Verdana"/>
              </a:rPr>
              <a:t>Οι </a:t>
            </a:r>
            <a:r>
              <a:rPr lang="el-GR" sz="2400" dirty="0" smtClean="0">
                <a:latin typeface="Verdana"/>
                <a:ea typeface="Verdana"/>
              </a:rPr>
              <a:t>μαθησιακοί </a:t>
            </a:r>
            <a:r>
              <a:rPr lang="el-GR" sz="2400" dirty="0">
                <a:latin typeface="Verdana"/>
                <a:ea typeface="Verdana"/>
              </a:rPr>
              <a:t>στόχοι :</a:t>
            </a:r>
          </a:p>
          <a:p>
            <a:pPr lvl="1"/>
            <a:r>
              <a:rPr lang="el-GR" dirty="0"/>
              <a:t>Καθορίζουν την επιλογή και το περιεχόμενο των εκπαιδευτικών </a:t>
            </a:r>
            <a:r>
              <a:rPr lang="el-GR" dirty="0" smtClean="0"/>
              <a:t>δραστηριοτήτων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smtClean="0"/>
              <a:t>Καθοδηγούν </a:t>
            </a:r>
            <a:r>
              <a:rPr lang="el-GR" dirty="0"/>
              <a:t>τις ενέργειες των μαθητών προς την επίτευξη των </a:t>
            </a:r>
            <a:r>
              <a:rPr lang="el-GR" dirty="0" smtClean="0"/>
              <a:t>στόχων</a:t>
            </a:r>
            <a:r>
              <a:rPr lang="en-US" dirty="0"/>
              <a:t>,</a:t>
            </a:r>
            <a:endParaRPr lang="el-GR" dirty="0"/>
          </a:p>
          <a:p>
            <a:pPr marL="685800" lvl="2">
              <a:spcBef>
                <a:spcPts val="1000"/>
              </a:spcBef>
            </a:pPr>
            <a:r>
              <a:rPr lang="el-GR" sz="2400" dirty="0"/>
              <a:t>Καθορίζουν το πλαίσιο αξιολόγησης της διδακτικής πράξης</a:t>
            </a:r>
            <a:r>
              <a:rPr lang="en-US" sz="2400" dirty="0"/>
              <a:t>.</a:t>
            </a:r>
            <a:r>
              <a:rPr lang="el-GR" sz="2400" dirty="0"/>
              <a:t>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 algn="r">
              <a:buNone/>
            </a:pPr>
            <a:r>
              <a:rPr lang="el-GR" sz="2000" dirty="0" err="1"/>
              <a:t>Mager</a:t>
            </a:r>
            <a:r>
              <a:rPr lang="el-GR" sz="2000" dirty="0"/>
              <a:t>, R. F. (1985). Διδακτικοί στόχοι και διδασκαλία Θεσσαλονίκη: Κυριακίδη. </a:t>
            </a:r>
            <a:r>
              <a:rPr lang="el-GR" sz="2000" i="1" dirty="0"/>
              <a:t>Κυριακίδη, Θεσσαλονίκη</a:t>
            </a:r>
            <a:r>
              <a:rPr lang="el-GR" sz="2000" dirty="0"/>
              <a:t>.</a:t>
            </a:r>
          </a:p>
          <a:p>
            <a:endParaRPr lang="el-G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0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Ταξινομία </a:t>
            </a:r>
            <a:r>
              <a:rPr lang="en-US" dirty="0" smtClean="0"/>
              <a:t>Bloom</a:t>
            </a:r>
            <a:r>
              <a:rPr lang="el-GR" dirty="0" smtClean="0"/>
              <a:t> (1956) &amp; Αναθεώρηση από </a:t>
            </a:r>
            <a:r>
              <a:rPr lang="en-US" dirty="0" smtClean="0"/>
              <a:t>Anderson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/>
          <a:srcRect l="28515" t="18688" r="42771" b="45046"/>
          <a:stretch/>
        </p:blipFill>
        <p:spPr>
          <a:xfrm>
            <a:off x="9077325" y="2465294"/>
            <a:ext cx="2800639" cy="393170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0153"/>
            <a:ext cx="82391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78CDA3-5AF6-4F97-B78E-9E3BB405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60648"/>
            <a:ext cx="8686800" cy="1143000"/>
          </a:xfrm>
        </p:spPr>
        <p:txBody>
          <a:bodyPr/>
          <a:lstStyle/>
          <a:p>
            <a:r>
              <a:rPr lang="el-GR" dirty="0"/>
              <a:t>Ταξινόμηση των </a:t>
            </a:r>
            <a:r>
              <a:rPr lang="el-GR" dirty="0" smtClean="0"/>
              <a:t>μαθησιακών </a:t>
            </a:r>
            <a:r>
              <a:rPr lang="el-GR" dirty="0"/>
              <a:t>στόχων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49578-B6C1-447F-AF14-349C9424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9" y="1825625"/>
            <a:ext cx="109374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ea typeface="Verdana"/>
              </a:rPr>
              <a:t>Η ταξινόμηση κατά </a:t>
            </a:r>
            <a:r>
              <a:rPr lang="en-US" dirty="0" smtClean="0">
                <a:ea typeface="Verdana"/>
              </a:rPr>
              <a:t>Bloom</a:t>
            </a:r>
            <a:r>
              <a:rPr lang="el-GR" dirty="0" smtClean="0">
                <a:ea typeface="Verdana"/>
              </a:rPr>
              <a:t> &amp; </a:t>
            </a:r>
            <a:r>
              <a:rPr lang="en-US" dirty="0" err="1"/>
              <a:t>Krathwohl</a:t>
            </a:r>
            <a:r>
              <a:rPr lang="en-US" dirty="0" smtClean="0">
                <a:ea typeface="Verdana"/>
              </a:rPr>
              <a:t> </a:t>
            </a:r>
            <a:r>
              <a:rPr lang="el-GR" dirty="0" smtClean="0">
                <a:ea typeface="Verdana"/>
              </a:rPr>
              <a:t>(</a:t>
            </a:r>
            <a:r>
              <a:rPr lang="en-US" dirty="0" smtClean="0">
                <a:ea typeface="Verdana"/>
              </a:rPr>
              <a:t>2001</a:t>
            </a:r>
            <a:r>
              <a:rPr lang="el-GR" dirty="0" smtClean="0">
                <a:ea typeface="Verdana"/>
              </a:rPr>
              <a:t>)</a:t>
            </a:r>
            <a:endParaRPr lang="en-US" dirty="0">
              <a:ea typeface="Verdana"/>
            </a:endParaRP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800" dirty="0" smtClean="0"/>
              <a:t>Γνωστικό</a:t>
            </a:r>
            <a:r>
              <a:rPr lang="el-GR" sz="2800" dirty="0"/>
              <a:t>ς</a:t>
            </a:r>
            <a:r>
              <a:rPr lang="el-GR" sz="2800" dirty="0" smtClean="0"/>
              <a:t> </a:t>
            </a:r>
            <a:r>
              <a:rPr lang="el-GR" sz="2800" dirty="0"/>
              <a:t>τομέας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800" dirty="0"/>
              <a:t>Συναισθηματικός τομέας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800" dirty="0"/>
              <a:t>Ψυχοκινητικός τομέας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3945699" y="2617940"/>
            <a:ext cx="2844001" cy="789139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00" y="2422829"/>
            <a:ext cx="4564100" cy="243023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/>
          <a:srcRect l="26788" t="44080" r="26226" b="26326"/>
          <a:stretch/>
        </p:blipFill>
        <p:spPr>
          <a:xfrm>
            <a:off x="160158" y="4148697"/>
            <a:ext cx="5724931" cy="2028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1FF0E4-2EB7-4CD9-AE45-C52A4615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Διατύπωση </a:t>
            </a:r>
            <a:r>
              <a:rPr lang="el-GR" dirty="0" smtClean="0"/>
              <a:t>μαθησιακών </a:t>
            </a:r>
            <a:r>
              <a:rPr lang="el-GR" dirty="0"/>
              <a:t>στόχων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3DEC55-CFCA-4D65-A4C0-DC036BAA8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Verdana"/>
                <a:ea typeface="Verdana"/>
              </a:rPr>
              <a:t>Η περιγραφή του </a:t>
            </a:r>
            <a:r>
              <a:rPr lang="el-GR" dirty="0" smtClean="0">
                <a:latin typeface="Verdana"/>
                <a:ea typeface="Verdana"/>
              </a:rPr>
              <a:t>μαθησιακού </a:t>
            </a:r>
            <a:r>
              <a:rPr lang="el-GR" dirty="0">
                <a:latin typeface="Verdana"/>
                <a:ea typeface="Verdana"/>
              </a:rPr>
              <a:t>στόχου οφείλει να δίνει </a:t>
            </a:r>
            <a:r>
              <a:rPr lang="el-GR" dirty="0" smtClean="0">
                <a:latin typeface="Verdana"/>
                <a:ea typeface="Verdana"/>
              </a:rPr>
              <a:t>απαντήσει </a:t>
            </a:r>
            <a:r>
              <a:rPr lang="el-GR" dirty="0">
                <a:latin typeface="Verdana"/>
                <a:ea typeface="Verdana"/>
              </a:rPr>
              <a:t>στα παρακάτω ερωτήματα:</a:t>
            </a:r>
          </a:p>
          <a:p>
            <a:pPr marL="514350" indent="-514350">
              <a:buAutoNum type="arabicPeriod"/>
            </a:pPr>
            <a:r>
              <a:rPr lang="el-GR" dirty="0"/>
              <a:t>Τι πρέπει να μπορεί να κάνει ο μαθητής;</a:t>
            </a:r>
          </a:p>
          <a:p>
            <a:pPr marL="514350" indent="-514350">
              <a:buAutoNum type="arabicPeriod"/>
            </a:pPr>
            <a:r>
              <a:rPr lang="el-GR" dirty="0"/>
              <a:t>Κάτω από ποιες συνθήκες;</a:t>
            </a:r>
          </a:p>
          <a:p>
            <a:pPr marL="514350" indent="-514350">
              <a:buAutoNum type="arabicPeriod"/>
            </a:pPr>
            <a:r>
              <a:rPr lang="el-GR" dirty="0"/>
              <a:t>Πόσο καλά πρέπει να εκτελεί αυτό το έργο;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9DFD5D-5E04-46B9-99F2-3191C6E79D85}"/>
              </a:ext>
            </a:extLst>
          </p:cNvPr>
          <p:cNvSpPr/>
          <p:nvPr/>
        </p:nvSpPr>
        <p:spPr>
          <a:xfrm>
            <a:off x="838200" y="5661764"/>
            <a:ext cx="8642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err="1"/>
              <a:t>Mager</a:t>
            </a:r>
            <a:r>
              <a:rPr lang="el-GR" sz="1200" dirty="0"/>
              <a:t>, R. F. (1985). Διδακτικοί στόχοι και διδασκαλία Θεσσαλονίκη: Κυριακίδη. </a:t>
            </a:r>
            <a:r>
              <a:rPr lang="el-GR" sz="1200" i="1" dirty="0"/>
              <a:t>Κυριακίδη, Θεσσαλονίκη</a:t>
            </a:r>
            <a:r>
              <a:rPr lang="el-GR" sz="1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9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4504" y="116632"/>
            <a:ext cx="8554072" cy="1027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1770" y="1144217"/>
            <a:ext cx="10321446" cy="5431948"/>
          </a:xfrm>
        </p:spPr>
        <p:txBody>
          <a:bodyPr>
            <a:normAutofit/>
          </a:bodyPr>
          <a:lstStyle/>
          <a:p>
            <a:pPr marL="82550" indent="0">
              <a:buNone/>
              <a:defRPr/>
            </a:pPr>
            <a:r>
              <a:rPr lang="el-GR" sz="2400" dirty="0"/>
              <a:t>Η διατύπωση στόχων σύμφωνα με το </a:t>
            </a:r>
            <a:r>
              <a:rPr lang="en-US" sz="2400" dirty="0" err="1"/>
              <a:t>Mager</a:t>
            </a:r>
            <a:r>
              <a:rPr lang="en-US" sz="2400" dirty="0"/>
              <a:t> (2000)</a:t>
            </a:r>
            <a:endParaRPr lang="el-GR" sz="2400" dirty="0"/>
          </a:p>
          <a:p>
            <a:pPr marL="82550" indent="0">
              <a:buNone/>
              <a:defRPr/>
            </a:pPr>
            <a:r>
              <a:rPr lang="el-GR" sz="2400" dirty="0"/>
              <a:t>Αποτελείται από τρία μέρη:</a:t>
            </a:r>
          </a:p>
          <a:p>
            <a:pPr>
              <a:defRPr/>
            </a:pPr>
            <a:r>
              <a:rPr lang="el-GR" sz="2400" b="1" dirty="0"/>
              <a:t>Την συμπεριφορά που αναμένεται να έχει ο μαθητής</a:t>
            </a:r>
          </a:p>
          <a:p>
            <a:pPr>
              <a:defRPr/>
            </a:pPr>
            <a:r>
              <a:rPr lang="el-GR" sz="2400" u="sng" dirty="0"/>
              <a:t>Τις συνθήκες στις οποίες αναμένεται να έχει αυτήν την συμπεριφορά </a:t>
            </a:r>
          </a:p>
          <a:p>
            <a:pPr>
              <a:defRPr/>
            </a:pP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κριτήρια αξιολόγησης της επιθυμητής συμπεριφοράς</a:t>
            </a:r>
          </a:p>
          <a:p>
            <a:pPr marL="82550" indent="0">
              <a:buNone/>
              <a:defRPr/>
            </a:pPr>
            <a:endParaRPr lang="el-GR" sz="2400" b="1" dirty="0" smtClean="0"/>
          </a:p>
          <a:p>
            <a:pPr marL="82550" indent="0">
              <a:buNone/>
              <a:defRPr/>
            </a:pPr>
            <a:r>
              <a:rPr lang="el-GR" sz="2400" b="1" dirty="0" smtClean="0"/>
              <a:t>Παράδειγμα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r>
              <a:rPr lang="el-GR" dirty="0"/>
              <a:t>«Οι μαθητές </a:t>
            </a:r>
            <a:r>
              <a:rPr lang="el-GR" dirty="0" smtClean="0"/>
              <a:t>ολοκληρώνοντας το μάθημα θα </a:t>
            </a:r>
            <a:r>
              <a:rPr lang="el-GR" dirty="0"/>
              <a:t>είναι σε </a:t>
            </a:r>
            <a:r>
              <a:rPr lang="el-GR" dirty="0" smtClean="0"/>
              <a:t>θέση</a:t>
            </a:r>
            <a:r>
              <a:rPr lang="el-GR" b="1" dirty="0" smtClean="0"/>
              <a:t> </a:t>
            </a:r>
          </a:p>
          <a:p>
            <a:pPr marL="0" indent="0">
              <a:buNone/>
            </a:pPr>
            <a:r>
              <a:rPr lang="el-GR" b="1" dirty="0" smtClean="0"/>
              <a:t>να κατασκευάζουν </a:t>
            </a:r>
            <a:r>
              <a:rPr lang="el-GR" b="1" dirty="0"/>
              <a:t>μία μακέτα κτιρίου</a:t>
            </a:r>
            <a:r>
              <a:rPr lang="el-GR" dirty="0" smtClean="0"/>
              <a:t> </a:t>
            </a:r>
            <a:r>
              <a:rPr lang="el-GR" dirty="0"/>
              <a:t>που να </a:t>
            </a:r>
            <a:r>
              <a:rPr lang="el-GR" dirty="0" smtClean="0"/>
              <a:t>είναι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αισθητικά σωστή –ποιοτικό κριτήριο- </a:t>
            </a:r>
            <a:r>
              <a:rPr lang="el-GR" dirty="0"/>
              <a:t>και να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 τα εξής μέρη –ποσοτικό κριτήριο-: </a:t>
            </a: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μέρος1…</a:t>
            </a:r>
            <a:r>
              <a:rPr lang="el-G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μέροςν</a:t>
            </a:r>
            <a:r>
              <a:rPr lang="el-GR" dirty="0" smtClean="0"/>
              <a:t>, </a:t>
            </a:r>
            <a:r>
              <a:rPr lang="el-GR" u="sng" dirty="0" smtClean="0"/>
              <a:t>όταν εργάζονται στο </a:t>
            </a:r>
            <a:r>
              <a:rPr lang="en-US" u="sng" dirty="0" smtClean="0"/>
              <a:t>AutoCAD</a:t>
            </a:r>
            <a:r>
              <a:rPr lang="el-GR" dirty="0" smtClean="0"/>
              <a:t>»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8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0593"/>
          </a:xfrm>
        </p:spPr>
        <p:txBody>
          <a:bodyPr>
            <a:normAutofit/>
          </a:bodyPr>
          <a:lstStyle/>
          <a:p>
            <a:r>
              <a:rPr lang="el-GR" dirty="0" smtClean="0"/>
              <a:t>Κατασκευάζω </a:t>
            </a:r>
            <a:r>
              <a:rPr lang="el-GR" dirty="0" smtClean="0"/>
              <a:t>στόχους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/>
              <a:t>«Οι μαθητές ολοκληρώνοντας το μάθημα θα είναι σε θέση</a:t>
            </a:r>
            <a:r>
              <a:rPr lang="el-GR" sz="2700" b="1" dirty="0"/>
              <a:t> </a:t>
            </a:r>
            <a:r>
              <a:rPr lang="el-GR" sz="2700" b="1" dirty="0" smtClean="0"/>
              <a:t>να …</a:t>
            </a:r>
            <a:r>
              <a:rPr lang="el-GR" sz="2700" dirty="0" smtClean="0"/>
              <a:t>»</a:t>
            </a:r>
            <a:endParaRPr lang="en-US" sz="27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2540648"/>
            <a:ext cx="6223045" cy="236304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/>
          <a:srcRect l="21434" t="44171" r="27168" b="13868"/>
          <a:stretch/>
        </p:blipFill>
        <p:spPr>
          <a:xfrm>
            <a:off x="5185081" y="2070847"/>
            <a:ext cx="6168720" cy="28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244</Words>
  <Application>Microsoft Office PowerPoint</Application>
  <PresentationFormat>Ευρεία οθόνη</PresentationFormat>
  <Paragraphs>34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Θέμα του Office</vt:lpstr>
      <vt:lpstr>Ορίζοντας μαθησιακούς στόχους</vt:lpstr>
      <vt:lpstr>Τι είναι….</vt:lpstr>
      <vt:lpstr>Ταξινομία Bloom (1956) &amp; Αναθεώρηση από Anderson</vt:lpstr>
      <vt:lpstr>Ταξινόμηση των μαθησιακών στόχων</vt:lpstr>
      <vt:lpstr>Διατύπωση μαθησιακών στόχων</vt:lpstr>
      <vt:lpstr>Παράδειγμα</vt:lpstr>
      <vt:lpstr>Κατασκευάζω στόχους «Οι μαθητές ολοκληρώνοντας το μάθημα θα είναι σε θέση να …»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spap</dc:creator>
  <cp:lastModifiedBy>Kyparissia Papanikolaou</cp:lastModifiedBy>
  <cp:revision>7</cp:revision>
  <dcterms:created xsi:type="dcterms:W3CDTF">2019-10-24T09:00:00Z</dcterms:created>
  <dcterms:modified xsi:type="dcterms:W3CDTF">2021-11-23T19:37:32Z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3795BADB-B900-431D-BEBA-07026FED8DDF</vt:lpwstr>
  </property>
  <property fmtid="{D5CDD505-2E9C-101B-9397-08002B2CF9AE}" pid="3" name="ArticulatePath">
    <vt:lpwstr>Παρουσίαση1</vt:lpwstr>
  </property>
</Properties>
</file>