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0640F-096C-43E9-8FA8-20CB6C2512BC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91D0-9DF6-4E2E-BC3F-7F21D7C5747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if1-zJ3LDlAhUyzYUKHV1yAR4QjRx6BAgBEAQ&amp;url=https://www.artstation.com/artwork/GXaQkQ&amp;psig=AOvVaw2e2CMivlhNPWtTfUuoxZEs&amp;ust=157186265410053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2ahUKEwj0o6Xb27DlAhXGxYUKHZFTCiUQjRx6BAgBEAQ&amp;url=https://www.pinterest.com/pin/109141990941944837/&amp;psig=AOvVaw1gEsU4bH3CyPjJwW11pMst&amp;ust=157186287315145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ifo.gr/now/greece/7670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ved=2ahUKEwiYgIzAvMLlAhWnzYUKHS61Cr0QjRx6BAgBEAQ&amp;url=https://gr.depositphotos.com/111054406/stock-illustration-standard-office-furniture-symbols-on.html&amp;psig=AOvVaw1AlwBIij2ceDhGsL8YA-5p&amp;ust=15724729534769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ved=2ahUKEwjMi8_RvMLlAhXHxoUKHQsgCkUQjRx6BAgBEAQ&amp;url=https://www.kythnos-house.gr/polisi/sxediasmos-kai-katopseis.html&amp;psig=AOvVaw1AlwBIij2ceDhGsL8YA-5p&amp;ust=15724729534769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ved=2ahUKEwj_xrnp3LDlAhUDxoUKHUNsAaMQjRx6BAgBEAQ&amp;url=https://www.pinterest.com/pin/576742296007125835/&amp;psig=AOvVaw09hXWNHY6frBRrKofGvzUi&amp;ust=15718625486673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b7pyt3bDlAhUszIUKHcOjCxYQjRx6BAgBEAQ&amp;url=https://www.archdaily.com/797295/house-1058-khosla-associates/58000330e58ecec27200001a-house-1058-khosla-associates-elevations&amp;psig=AOvVaw0HVQ-sxfytQaQb496sBKAt&amp;ust=157186239358772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jC9o7K3bDlAhUty4UKHTGPA-8QjRx6BAgBEAQ&amp;url=https://visualizingarchitecture.com/quick-sections/&amp;psig=AOvVaw0_8UvL0rxizgHX30dG9ZCR&amp;ust=15718622703294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jVxtC53bDlAhWFy4UKHeysBqQQjRx6BAgBEAQ&amp;url=https://www.archdaily.com/358209/tit-creative-park-atelier-cns/515c3dd5b3fc4b9d4f000069-tit-creative-park-atelier-cns-a1-sections-and-elevations&amp;psig=AOvVaw0_8UvL0rxizgHX30dG9ZCR&amp;ust=15718622703294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interest.es/pin/84984339215339422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4999158"/>
            <a:ext cx="3615690" cy="1858842"/>
          </a:xfrm>
          <a:prstGeom prst="rect">
            <a:avLst/>
          </a:prstGeom>
          <a:solidFill>
            <a:srgbClr val="C2D3E8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67890" algn="l"/>
              </a:tabLst>
            </a:pPr>
            <a:r>
              <a:rPr lang="el-GR" sz="4000" spc="-10" dirty="0" smtClean="0">
                <a:latin typeface="Sakkal Majalla"/>
                <a:cs typeface="Sakkal Majalla"/>
              </a:rPr>
              <a:t>Αρχιτεκτονικός Σχεδιασμός Ι</a:t>
            </a:r>
            <a:br>
              <a:rPr lang="el-GR" sz="4000" spc="-10" dirty="0" smtClean="0">
                <a:latin typeface="Sakkal Majalla"/>
                <a:cs typeface="Sakkal Majalla"/>
              </a:rPr>
            </a:br>
            <a:r>
              <a:rPr lang="el-GR" sz="4000" spc="-10" dirty="0" smtClean="0">
                <a:latin typeface="Sakkal Majalla"/>
                <a:cs typeface="Sakkal Majalla"/>
              </a:rPr>
              <a:t>Μαρία Βρασίδα</a:t>
            </a:r>
            <a:endParaRPr sz="4000" dirty="0">
              <a:latin typeface="Sakkal Majalla"/>
              <a:cs typeface="Sakkal Majal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Αποτέλεσμα εικόνας για perspective build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572000" cy="684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8654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D:\ASPAITE\aspaite\ASPAITE\αρχιτεκτονικός σχεδιασμός 2\New folder\id3489_img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8" y="1600200"/>
            <a:ext cx="902735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:\Documents\aspaite\ASPAITE\αρχιτεκτονικός σχεδιασμός 2\07-Street-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14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35940" y="1526540"/>
            <a:ext cx="8054975" cy="438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«Κάθε </a:t>
            </a:r>
            <a:r>
              <a:rPr sz="3000" spc="-25" dirty="0">
                <a:latin typeface="Calibri"/>
                <a:cs typeface="Calibri"/>
              </a:rPr>
              <a:t>κατασκευή </a:t>
            </a:r>
            <a:r>
              <a:rPr sz="3000" spc="-5" dirty="0">
                <a:latin typeface="Calibri"/>
                <a:cs typeface="Calibri"/>
              </a:rPr>
              <a:t>αποτελεί </a:t>
            </a:r>
            <a:r>
              <a:rPr sz="3000" spc="-15" dirty="0">
                <a:latin typeface="Calibri"/>
                <a:cs typeface="Calibri"/>
              </a:rPr>
              <a:t>μέσο </a:t>
            </a:r>
            <a:r>
              <a:rPr sz="3000" dirty="0">
                <a:latin typeface="Calibri"/>
                <a:cs typeface="Calibri"/>
              </a:rPr>
              <a:t>για τη  </a:t>
            </a:r>
            <a:r>
              <a:rPr sz="3000" spc="-5" dirty="0">
                <a:latin typeface="Calibri"/>
                <a:cs typeface="Calibri"/>
              </a:rPr>
              <a:t>δημιουργία μιας </a:t>
            </a:r>
            <a:r>
              <a:rPr sz="3000" spc="-10" dirty="0">
                <a:latin typeface="Calibri"/>
                <a:cs typeface="Calibri"/>
              </a:rPr>
              <a:t>αρχιτεκτονικής μορφής, </a:t>
            </a:r>
            <a:r>
              <a:rPr sz="3000" spc="-5" dirty="0">
                <a:latin typeface="Calibri"/>
                <a:cs typeface="Calibri"/>
              </a:rPr>
              <a:t>της  οποίας </a:t>
            </a:r>
            <a:r>
              <a:rPr sz="3000" spc="-20" dirty="0">
                <a:latin typeface="Calibri"/>
                <a:cs typeface="Calibri"/>
              </a:rPr>
              <a:t>σκοπός </a:t>
            </a:r>
            <a:r>
              <a:rPr sz="3000" spc="-10" dirty="0">
                <a:latin typeface="Calibri"/>
                <a:cs typeface="Calibri"/>
              </a:rPr>
              <a:t>είναι </a:t>
            </a:r>
            <a:r>
              <a:rPr sz="3000" spc="-5" dirty="0">
                <a:latin typeface="Calibri"/>
                <a:cs typeface="Calibri"/>
              </a:rPr>
              <a:t>να </a:t>
            </a:r>
            <a:r>
              <a:rPr sz="3000" spc="-10" dirty="0">
                <a:latin typeface="Calibri"/>
                <a:cs typeface="Calibri"/>
              </a:rPr>
              <a:t>εξυπηρετεί τον άνθρωπο,  </a:t>
            </a:r>
            <a:r>
              <a:rPr sz="3000" dirty="0">
                <a:latin typeface="Calibri"/>
                <a:cs typeface="Calibri"/>
              </a:rPr>
              <a:t>όχι </a:t>
            </a:r>
            <a:r>
              <a:rPr sz="3000" spc="-10" dirty="0">
                <a:latin typeface="Calibri"/>
                <a:cs typeface="Calibri"/>
              </a:rPr>
              <a:t>μόνον πρακτικώς, </a:t>
            </a:r>
            <a:r>
              <a:rPr sz="3000" spc="-5" dirty="0">
                <a:latin typeface="Calibri"/>
                <a:cs typeface="Calibri"/>
              </a:rPr>
              <a:t>αλλά </a:t>
            </a:r>
            <a:r>
              <a:rPr sz="3000" spc="-35" dirty="0">
                <a:latin typeface="Calibri"/>
                <a:cs typeface="Calibri"/>
              </a:rPr>
              <a:t>και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αισθητικώς.»</a:t>
            </a:r>
            <a:endParaRPr sz="3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3000" b="1" spc="-5" dirty="0">
                <a:latin typeface="Calibri"/>
                <a:cs typeface="Calibri"/>
              </a:rPr>
              <a:t>(Μιχελής, </a:t>
            </a:r>
            <a:r>
              <a:rPr sz="3000" b="1" dirty="0">
                <a:latin typeface="Calibri"/>
                <a:cs typeface="Calibri"/>
              </a:rPr>
              <a:t>1954: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7)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Calibri"/>
              <a:cs typeface="Calibri"/>
            </a:endParaRPr>
          </a:p>
          <a:p>
            <a:pPr marL="354965" marR="7556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«Η </a:t>
            </a:r>
            <a:r>
              <a:rPr sz="3000" dirty="0">
                <a:latin typeface="Calibri"/>
                <a:cs typeface="Calibri"/>
              </a:rPr>
              <a:t>ιστορία </a:t>
            </a:r>
            <a:r>
              <a:rPr sz="3000" spc="-10" dirty="0">
                <a:latin typeface="Calibri"/>
                <a:cs typeface="Calibri"/>
              </a:rPr>
              <a:t>του </a:t>
            </a:r>
            <a:r>
              <a:rPr sz="3000" spc="-15" dirty="0">
                <a:latin typeface="Calibri"/>
                <a:cs typeface="Calibri"/>
              </a:rPr>
              <a:t>πολιτισμού </a:t>
            </a:r>
            <a:r>
              <a:rPr sz="3000" spc="-5" dirty="0">
                <a:latin typeface="Calibri"/>
                <a:cs typeface="Calibri"/>
              </a:rPr>
              <a:t>δεν εξετίμησε </a:t>
            </a:r>
            <a:r>
              <a:rPr sz="3000" spc="-20" dirty="0">
                <a:latin typeface="Calibri"/>
                <a:cs typeface="Calibri"/>
              </a:rPr>
              <a:t>καμμιά  </a:t>
            </a:r>
            <a:r>
              <a:rPr sz="3000" spc="-25" dirty="0">
                <a:latin typeface="Calibri"/>
                <a:cs typeface="Calibri"/>
              </a:rPr>
              <a:t>κατασκευή </a:t>
            </a:r>
            <a:r>
              <a:rPr sz="3000" spc="-15" dirty="0">
                <a:latin typeface="Calibri"/>
                <a:cs typeface="Calibri"/>
              </a:rPr>
              <a:t>απλώς </a:t>
            </a:r>
            <a:r>
              <a:rPr sz="3000" spc="-35" dirty="0">
                <a:latin typeface="Calibri"/>
                <a:cs typeface="Calibri"/>
              </a:rPr>
              <a:t>και </a:t>
            </a:r>
            <a:r>
              <a:rPr sz="3000" spc="-10" dirty="0">
                <a:latin typeface="Calibri"/>
                <a:cs typeface="Calibri"/>
              </a:rPr>
              <a:t>μόνον </a:t>
            </a:r>
            <a:r>
              <a:rPr sz="3000" spc="-5" dirty="0">
                <a:latin typeface="Calibri"/>
                <a:cs typeface="Calibri"/>
              </a:rPr>
              <a:t>επειδή στέκει  όρθια, αλλά </a:t>
            </a:r>
            <a:r>
              <a:rPr sz="3000" dirty="0">
                <a:latin typeface="Calibri"/>
                <a:cs typeface="Calibri"/>
              </a:rPr>
              <a:t>διότι </a:t>
            </a:r>
            <a:r>
              <a:rPr sz="3000" spc="-10" dirty="0">
                <a:latin typeface="Calibri"/>
                <a:cs typeface="Calibri"/>
              </a:rPr>
              <a:t>φαίνεται </a:t>
            </a:r>
            <a:r>
              <a:rPr sz="3000" spc="-5" dirty="0">
                <a:latin typeface="Calibri"/>
                <a:cs typeface="Calibri"/>
              </a:rPr>
              <a:t>να στέκει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ωραία.»</a:t>
            </a:r>
            <a:endParaRPr sz="3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480"/>
              </a:spcBef>
            </a:pPr>
            <a:r>
              <a:rPr sz="3000" b="1" spc="-5" dirty="0">
                <a:latin typeface="Calibri"/>
                <a:cs typeface="Calibri"/>
              </a:rPr>
              <a:t>(Μιχελής, </a:t>
            </a:r>
            <a:r>
              <a:rPr sz="3000" b="1" dirty="0">
                <a:latin typeface="Calibri"/>
                <a:cs typeface="Calibri"/>
              </a:rPr>
              <a:t>1954: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7)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647" y="384091"/>
            <a:ext cx="61563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ΕΜΦΑΣΗ </a:t>
            </a:r>
            <a:r>
              <a:rPr sz="2800" spc="-10" dirty="0"/>
              <a:t>ΣΤΗ </a:t>
            </a:r>
            <a:r>
              <a:rPr sz="2800" spc="-50" dirty="0"/>
              <a:t>ΔΟΜΟΣΤΑΤΙΚΗ</a:t>
            </a:r>
            <a:r>
              <a:rPr sz="2800" spc="-45" dirty="0"/>
              <a:t> </a:t>
            </a:r>
            <a:r>
              <a:rPr sz="2800" spc="-5" dirty="0"/>
              <a:t>ΠΡΟΣΕΓΓΙΣΗ</a:t>
            </a:r>
            <a:endParaRPr sz="2800"/>
          </a:p>
          <a:p>
            <a:pPr marL="705485" marR="700405" indent="1270" algn="ctr">
              <a:lnSpc>
                <a:spcPct val="100000"/>
              </a:lnSpc>
            </a:pPr>
            <a:r>
              <a:rPr sz="2800" spc="-5" dirty="0"/>
              <a:t>με παράλληλες αναφορές  ΣΤΗΝ </a:t>
            </a:r>
            <a:r>
              <a:rPr sz="2800" spc="-15" dirty="0"/>
              <a:t>ΑΡΧΙΤΕΚΤΟΝΙΚΗ</a:t>
            </a:r>
            <a:r>
              <a:rPr sz="2800" spc="20" dirty="0"/>
              <a:t> </a:t>
            </a:r>
            <a:r>
              <a:rPr sz="2800" spc="-10" dirty="0"/>
              <a:t>ΣΥΝΘΕΣΗ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3025775"/>
            <a:ext cx="6739255" cy="307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74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ΣΥΝΘΕΣΗ </a:t>
            </a:r>
            <a:r>
              <a:rPr sz="2800" b="1" spc="-40" dirty="0">
                <a:latin typeface="Calibri"/>
                <a:cs typeface="Calibri"/>
              </a:rPr>
              <a:t>ΔΟΜΙΚΟΥ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ΣΥΣΤΗΜΑΤΟΣ</a:t>
            </a:r>
            <a:endParaRPr sz="2800" dirty="0">
              <a:latin typeface="Calibri"/>
              <a:cs typeface="Calibri"/>
            </a:endParaRPr>
          </a:p>
          <a:p>
            <a:pPr marL="270891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σε συνάρτηση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με: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τα </a:t>
            </a:r>
            <a:r>
              <a:rPr sz="2500" spc="-20" dirty="0">
                <a:latin typeface="Calibri"/>
                <a:cs typeface="Calibri"/>
              </a:rPr>
              <a:t>δομικά </a:t>
            </a:r>
            <a:r>
              <a:rPr sz="2500" spc="-40" dirty="0">
                <a:latin typeface="Calibri"/>
                <a:cs typeface="Calibri"/>
              </a:rPr>
              <a:t>υλικά </a:t>
            </a:r>
            <a:r>
              <a:rPr sz="2500" spc="-5" dirty="0">
                <a:latin typeface="Calibri"/>
                <a:cs typeface="Calibri"/>
              </a:rPr>
              <a:t>που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χρησιμοποιούνται,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τις </a:t>
            </a:r>
            <a:r>
              <a:rPr sz="2500" spc="-20" dirty="0">
                <a:latin typeface="Calibri"/>
                <a:cs typeface="Calibri"/>
              </a:rPr>
              <a:t>κατασκευαστικές </a:t>
            </a:r>
            <a:r>
              <a:rPr sz="2500" spc="-10" dirty="0">
                <a:latin typeface="Calibri"/>
                <a:cs typeface="Calibri"/>
              </a:rPr>
              <a:t>τεχνικές </a:t>
            </a:r>
            <a:r>
              <a:rPr sz="2500" spc="-5" dirty="0">
                <a:latin typeface="Calibri"/>
                <a:cs typeface="Calibri"/>
              </a:rPr>
              <a:t>που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εφαρμόζονται,</a:t>
            </a:r>
            <a:endParaRPr sz="25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τη </a:t>
            </a:r>
            <a:r>
              <a:rPr sz="2500" spc="-10" dirty="0">
                <a:latin typeface="Calibri"/>
                <a:cs typeface="Calibri"/>
              </a:rPr>
              <a:t>σημασία των </a:t>
            </a:r>
            <a:r>
              <a:rPr sz="2500" spc="-15" dirty="0">
                <a:latin typeface="Calibri"/>
                <a:cs typeface="Calibri"/>
              </a:rPr>
              <a:t>παραπάνω </a:t>
            </a:r>
            <a:r>
              <a:rPr sz="2500" spc="-5" dirty="0">
                <a:latin typeface="Calibri"/>
                <a:cs typeface="Calibri"/>
              </a:rPr>
              <a:t>για </a:t>
            </a:r>
            <a:r>
              <a:rPr sz="2500" spc="-25" dirty="0">
                <a:latin typeface="Calibri"/>
                <a:cs typeface="Calibri"/>
              </a:rPr>
              <a:t>την </a:t>
            </a:r>
            <a:r>
              <a:rPr sz="2500" spc="-10" dirty="0">
                <a:latin typeface="Calibri"/>
                <a:cs typeface="Calibri"/>
              </a:rPr>
              <a:t>αρχιτεκτονική  </a:t>
            </a:r>
            <a:r>
              <a:rPr sz="2500" spc="-5" dirty="0">
                <a:latin typeface="Calibri"/>
                <a:cs typeface="Calibri"/>
              </a:rPr>
              <a:t>δημιουργία ως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σύνολο,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στοιχεία </a:t>
            </a:r>
            <a:r>
              <a:rPr sz="2500" spc="-5" dirty="0">
                <a:latin typeface="Calibri"/>
                <a:cs typeface="Calibri"/>
              </a:rPr>
              <a:t>για </a:t>
            </a:r>
            <a:r>
              <a:rPr sz="2500" spc="-15" dirty="0">
                <a:latin typeface="Calibri"/>
                <a:cs typeface="Calibri"/>
              </a:rPr>
              <a:t>το </a:t>
            </a:r>
            <a:r>
              <a:rPr sz="2500" spc="-10" dirty="0">
                <a:latin typeface="Calibri"/>
                <a:cs typeface="Calibri"/>
              </a:rPr>
              <a:t>ανθρώπινο</a:t>
            </a:r>
            <a:r>
              <a:rPr sz="2500" spc="-15" dirty="0">
                <a:latin typeface="Calibri"/>
                <a:cs typeface="Calibri"/>
              </a:rPr>
              <a:t> δυναμικό.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295" y="461581"/>
            <a:ext cx="56908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Προσδιορισμός</a:t>
            </a:r>
            <a:r>
              <a:rPr sz="4400" spc="-50" dirty="0"/>
              <a:t> </a:t>
            </a:r>
            <a:r>
              <a:rPr sz="4400" spc="-5" dirty="0"/>
              <a:t>Εννοιών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676400"/>
            <a:ext cx="7868920" cy="45974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δομικά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στοιχεία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σύστημα </a:t>
            </a:r>
            <a:r>
              <a:rPr sz="3000" spc="-5" dirty="0">
                <a:latin typeface="Calibri"/>
                <a:cs typeface="Calibri"/>
              </a:rPr>
              <a:t>δομής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δομική </a:t>
            </a:r>
            <a:r>
              <a:rPr sz="3000" spc="-10" dirty="0">
                <a:latin typeface="Calibri"/>
                <a:cs typeface="Calibri"/>
              </a:rPr>
              <a:t>μορφή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δομή </a:t>
            </a:r>
            <a:r>
              <a:rPr sz="3000" dirty="0">
                <a:latin typeface="Calibri"/>
                <a:cs typeface="Calibri"/>
              </a:rPr>
              <a:t>/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μορφή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00" dirty="0">
              <a:latin typeface="Calibri"/>
              <a:cs typeface="Calibri"/>
            </a:endParaRPr>
          </a:p>
          <a:p>
            <a:pPr marL="12700" marR="5080">
              <a:lnSpc>
                <a:spcPts val="2880"/>
              </a:lnSpc>
            </a:pPr>
            <a:r>
              <a:rPr sz="3000" spc="-10" dirty="0">
                <a:latin typeface="Calibri"/>
                <a:cs typeface="Calibri"/>
              </a:rPr>
              <a:t>[στην </a:t>
            </a:r>
            <a:r>
              <a:rPr sz="3000" spc="-20" dirty="0">
                <a:latin typeface="Calibri"/>
                <a:cs typeface="Calibri"/>
              </a:rPr>
              <a:t>αρχαία </a:t>
            </a:r>
            <a:r>
              <a:rPr sz="3000" spc="-10" dirty="0">
                <a:latin typeface="Calibri"/>
                <a:cs typeface="Calibri"/>
              </a:rPr>
              <a:t>ελληνική </a:t>
            </a:r>
            <a:r>
              <a:rPr sz="3000" spc="-15" dirty="0">
                <a:latin typeface="Calibri"/>
                <a:cs typeface="Calibri"/>
              </a:rPr>
              <a:t>γλώσσα: </a:t>
            </a:r>
            <a:r>
              <a:rPr sz="3000" spc="-5" dirty="0">
                <a:latin typeface="Calibri"/>
                <a:cs typeface="Calibri"/>
              </a:rPr>
              <a:t>«Δέμω» </a:t>
            </a:r>
            <a:r>
              <a:rPr sz="3000" dirty="0">
                <a:latin typeface="Calibri"/>
                <a:cs typeface="Calibri"/>
              </a:rPr>
              <a:t>= </a:t>
            </a:r>
            <a:r>
              <a:rPr sz="3000" spc="-25" dirty="0">
                <a:latin typeface="Calibri"/>
                <a:cs typeface="Calibri"/>
              </a:rPr>
              <a:t>κτίζω  </a:t>
            </a:r>
            <a:r>
              <a:rPr sz="3000" spc="-5" dirty="0">
                <a:latin typeface="Calibri"/>
                <a:cs typeface="Calibri"/>
              </a:rPr>
              <a:t>(αναφέρεται </a:t>
            </a:r>
            <a:r>
              <a:rPr sz="3000" spc="-15" dirty="0">
                <a:latin typeface="Calibri"/>
                <a:cs typeface="Calibri"/>
              </a:rPr>
              <a:t>κυρίως </a:t>
            </a:r>
            <a:r>
              <a:rPr sz="3000" dirty="0">
                <a:latin typeface="Calibri"/>
                <a:cs typeface="Calibri"/>
              </a:rPr>
              <a:t>για </a:t>
            </a:r>
            <a:r>
              <a:rPr sz="3000" spc="-15" dirty="0">
                <a:latin typeface="Calibri"/>
                <a:cs typeface="Calibri"/>
              </a:rPr>
              <a:t>το </a:t>
            </a:r>
            <a:r>
              <a:rPr sz="3000" spc="-5" dirty="0">
                <a:latin typeface="Calibri"/>
                <a:cs typeface="Calibri"/>
              </a:rPr>
              <a:t>χτίσιμο </a:t>
            </a:r>
            <a:r>
              <a:rPr sz="3000" spc="-10" dirty="0">
                <a:latin typeface="Calibri"/>
                <a:cs typeface="Calibri"/>
              </a:rPr>
              <a:t>του σώματος) </a:t>
            </a:r>
            <a:r>
              <a:rPr sz="3000" dirty="0">
                <a:latin typeface="Calibri"/>
                <a:cs typeface="Calibri"/>
              </a:rPr>
              <a:t>/</a:t>
            </a:r>
          </a:p>
          <a:p>
            <a:pPr marL="12700" marR="16510">
              <a:lnSpc>
                <a:spcPct val="80000"/>
              </a:lnSpc>
              <a:spcBef>
                <a:spcPts val="25"/>
              </a:spcBef>
              <a:tabLst>
                <a:tab pos="1285875" algn="l"/>
                <a:tab pos="3987165" algn="l"/>
              </a:tabLst>
            </a:pPr>
            <a:r>
              <a:rPr sz="3000" spc="-5" dirty="0">
                <a:latin typeface="Calibri"/>
                <a:cs typeface="Calibri"/>
              </a:rPr>
              <a:t>«δέμας» </a:t>
            </a:r>
            <a:r>
              <a:rPr sz="3000" dirty="0">
                <a:latin typeface="Calibri"/>
                <a:cs typeface="Calibri"/>
              </a:rPr>
              <a:t>= </a:t>
            </a:r>
            <a:r>
              <a:rPr sz="3000" spc="-15" dirty="0">
                <a:latin typeface="Calibri"/>
                <a:cs typeface="Calibri"/>
              </a:rPr>
              <a:t>το παρουσιαστικό, το </a:t>
            </a:r>
            <a:r>
              <a:rPr sz="3000" spc="-10" dirty="0">
                <a:latin typeface="Calibri"/>
                <a:cs typeface="Calibri"/>
              </a:rPr>
              <a:t>σώμα </a:t>
            </a:r>
            <a:r>
              <a:rPr sz="3000" spc="-5" dirty="0">
                <a:latin typeface="Calibri"/>
                <a:cs typeface="Calibri"/>
              </a:rPr>
              <a:t>από </a:t>
            </a:r>
            <a:r>
              <a:rPr sz="3000" spc="-25" dirty="0">
                <a:latin typeface="Calibri"/>
                <a:cs typeface="Calibri"/>
              </a:rPr>
              <a:t>την  </a:t>
            </a:r>
            <a:r>
              <a:rPr sz="3000" spc="-5" dirty="0">
                <a:latin typeface="Calibri"/>
                <a:cs typeface="Calibri"/>
              </a:rPr>
              <a:t>άποψη	της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ογκομετρίας	</a:t>
            </a:r>
            <a:r>
              <a:rPr sz="3000" spc="-10" dirty="0">
                <a:latin typeface="Calibri"/>
                <a:cs typeface="Calibri"/>
              </a:rPr>
              <a:t>του </a:t>
            </a:r>
            <a:r>
              <a:rPr sz="3000" dirty="0">
                <a:latin typeface="Calibri"/>
                <a:cs typeface="Calibri"/>
              </a:rPr>
              <a:t>/ </a:t>
            </a:r>
            <a:r>
              <a:rPr sz="3000" spc="-5" dirty="0">
                <a:latin typeface="Calibri"/>
                <a:cs typeface="Calibri"/>
              </a:rPr>
              <a:t>«σώμα» </a:t>
            </a:r>
            <a:r>
              <a:rPr sz="3000" dirty="0">
                <a:latin typeface="Calibri"/>
                <a:cs typeface="Calibri"/>
              </a:rPr>
              <a:t>= </a:t>
            </a:r>
            <a:r>
              <a:rPr sz="3000" spc="-15" dirty="0">
                <a:latin typeface="Calibri"/>
                <a:cs typeface="Calibri"/>
              </a:rPr>
              <a:t>το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νεκρό  </a:t>
            </a:r>
            <a:r>
              <a:rPr sz="3000" spc="-5" dirty="0">
                <a:latin typeface="Calibri"/>
                <a:cs typeface="Calibri"/>
              </a:rPr>
              <a:t>σώμα, </a:t>
            </a:r>
            <a:r>
              <a:rPr sz="3000" dirty="0">
                <a:latin typeface="Calibri"/>
                <a:cs typeface="Calibri"/>
              </a:rPr>
              <a:t>η</a:t>
            </a:r>
            <a:r>
              <a:rPr sz="3000" spc="-5" dirty="0">
                <a:latin typeface="Calibri"/>
                <a:cs typeface="Calibri"/>
              </a:rPr>
              <a:t> σορός]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2861" y="461581"/>
            <a:ext cx="340753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Ο</a:t>
            </a:r>
            <a:r>
              <a:rPr sz="4400" spc="5" dirty="0"/>
              <a:t>ρ</a:t>
            </a:r>
            <a:r>
              <a:rPr sz="4400" spc="-5" dirty="0"/>
              <a:t>ι</a:t>
            </a:r>
            <a:r>
              <a:rPr sz="4400" dirty="0"/>
              <a:t>σ</a:t>
            </a:r>
            <a:r>
              <a:rPr sz="4400" spc="-25" dirty="0"/>
              <a:t>μ</a:t>
            </a:r>
            <a:r>
              <a:rPr sz="4400" spc="-5" dirty="0"/>
              <a:t>ο</a:t>
            </a:r>
            <a:r>
              <a:rPr sz="4400" dirty="0"/>
              <a:t>ί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39367"/>
            <a:ext cx="7919084" cy="46139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ΔΟΜΙΚΑ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ΣΤΟΙΧΕΙΑ</a:t>
            </a:r>
            <a:endParaRPr sz="18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12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latin typeface="Calibri"/>
                <a:cs typeface="Calibri"/>
              </a:rPr>
              <a:t>Τμήματα της </a:t>
            </a:r>
            <a:r>
              <a:rPr sz="1500" spc="-15" dirty="0">
                <a:latin typeface="Calibri"/>
                <a:cs typeface="Calibri"/>
              </a:rPr>
              <a:t>κατασκευής, </a:t>
            </a:r>
            <a:r>
              <a:rPr sz="1500" spc="-5" dirty="0">
                <a:latin typeface="Calibri"/>
                <a:cs typeface="Calibri"/>
              </a:rPr>
              <a:t>που χρησιμεύουν </a:t>
            </a:r>
            <a:r>
              <a:rPr sz="1500" dirty="0">
                <a:latin typeface="Calibri"/>
                <a:cs typeface="Calibri"/>
              </a:rPr>
              <a:t>στη </a:t>
            </a:r>
            <a:r>
              <a:rPr sz="1500" spc="-5" dirty="0">
                <a:latin typeface="Calibri"/>
                <a:cs typeface="Calibri"/>
              </a:rPr>
              <a:t>στήριξη </a:t>
            </a:r>
            <a:r>
              <a:rPr sz="1500" spc="-15" dirty="0">
                <a:latin typeface="Calibri"/>
                <a:cs typeface="Calibri"/>
              </a:rPr>
              <a:t>ή/και </a:t>
            </a:r>
            <a:r>
              <a:rPr sz="1500" spc="-10" dirty="0">
                <a:latin typeface="Calibri"/>
                <a:cs typeface="Calibri"/>
              </a:rPr>
              <a:t>τον διαχωρισμό </a:t>
            </a:r>
            <a:r>
              <a:rPr sz="1500" spc="-5" dirty="0">
                <a:latin typeface="Calibri"/>
                <a:cs typeface="Calibri"/>
              </a:rPr>
              <a:t>της </a:t>
            </a:r>
            <a:r>
              <a:rPr sz="1500" spc="-10" dirty="0">
                <a:latin typeface="Calibri"/>
                <a:cs typeface="Calibri"/>
              </a:rPr>
              <a:t>(στοιχεία  Φ.Ο., </a:t>
            </a:r>
            <a:r>
              <a:rPr sz="1500" spc="-15" dirty="0">
                <a:latin typeface="Calibri"/>
                <a:cs typeface="Calibri"/>
              </a:rPr>
              <a:t>τοίχοι </a:t>
            </a:r>
            <a:r>
              <a:rPr sz="1500" spc="-5" dirty="0">
                <a:latin typeface="Calibri"/>
                <a:cs typeface="Calibri"/>
              </a:rPr>
              <a:t>πλήρωσης, </a:t>
            </a:r>
            <a:r>
              <a:rPr sz="1500" spc="-10" dirty="0">
                <a:latin typeface="Calibri"/>
                <a:cs typeface="Calibri"/>
              </a:rPr>
              <a:t>διαχωριστικοί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τοίχοι)</a:t>
            </a:r>
            <a:endParaRPr sz="15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300" spc="-5" dirty="0">
                <a:latin typeface="Calibri"/>
                <a:cs typeface="Calibri"/>
              </a:rPr>
              <a:t>(ΠΑΠΥΡΟΣ </a:t>
            </a:r>
            <a:r>
              <a:rPr sz="1300" spc="-10" dirty="0">
                <a:latin typeface="Calibri"/>
                <a:cs typeface="Calibri"/>
              </a:rPr>
              <a:t>LAROUSSE </a:t>
            </a:r>
            <a:r>
              <a:rPr sz="1300" spc="-15" dirty="0">
                <a:latin typeface="Calibri"/>
                <a:cs typeface="Calibri"/>
              </a:rPr>
              <a:t>BRITANNICA, </a:t>
            </a:r>
            <a:r>
              <a:rPr sz="1300" spc="-5" dirty="0">
                <a:latin typeface="Calibri"/>
                <a:cs typeface="Calibri"/>
              </a:rPr>
              <a:t>αντίστοιχο </a:t>
            </a:r>
            <a:r>
              <a:rPr sz="1300" spc="-10" dirty="0">
                <a:latin typeface="Calibri"/>
                <a:cs typeface="Calibri"/>
              </a:rPr>
              <a:t>λήμμα, σελ.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676)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ΣΥΣΤΗΜΑ </a:t>
            </a:r>
            <a:r>
              <a:rPr sz="1800" b="1" spc="-10" dirty="0">
                <a:latin typeface="Calibri"/>
                <a:cs typeface="Calibri"/>
              </a:rPr>
              <a:t>ΔΟΜΗΣ </a:t>
            </a:r>
            <a:r>
              <a:rPr sz="1800" b="1" spc="-20" dirty="0">
                <a:latin typeface="Calibri"/>
                <a:cs typeface="Calibri"/>
              </a:rPr>
              <a:t>(ΔΟΜΙΚΟ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ΣΥΣΤΗΜΑ)</a:t>
            </a:r>
            <a:endParaRPr sz="1800">
              <a:latin typeface="Calibri"/>
              <a:cs typeface="Calibri"/>
            </a:endParaRPr>
          </a:p>
          <a:p>
            <a:pPr marL="756285" marR="589280" lvl="1" indent="-287020">
              <a:lnSpc>
                <a:spcPts val="1440"/>
              </a:lnSpc>
              <a:spcBef>
                <a:spcPts val="12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Είναι </a:t>
            </a:r>
            <a:r>
              <a:rPr sz="1500" dirty="0">
                <a:latin typeface="Calibri"/>
                <a:cs typeface="Calibri"/>
              </a:rPr>
              <a:t>η </a:t>
            </a:r>
            <a:r>
              <a:rPr sz="1500" spc="-5" dirty="0">
                <a:latin typeface="Calibri"/>
                <a:cs typeface="Calibri"/>
              </a:rPr>
              <a:t>τεχνική αρχή, </a:t>
            </a:r>
            <a:r>
              <a:rPr sz="1500" dirty="0">
                <a:latin typeface="Calibri"/>
                <a:cs typeface="Calibri"/>
              </a:rPr>
              <a:t>με </a:t>
            </a:r>
            <a:r>
              <a:rPr sz="1500" spc="-10" dirty="0">
                <a:latin typeface="Calibri"/>
                <a:cs typeface="Calibri"/>
              </a:rPr>
              <a:t>βάση </a:t>
            </a:r>
            <a:r>
              <a:rPr sz="1500" spc="-15" dirty="0">
                <a:latin typeface="Calibri"/>
                <a:cs typeface="Calibri"/>
              </a:rPr>
              <a:t>την </a:t>
            </a:r>
            <a:r>
              <a:rPr sz="1500" spc="-5" dirty="0">
                <a:latin typeface="Calibri"/>
                <a:cs typeface="Calibri"/>
              </a:rPr>
              <a:t>οποία </a:t>
            </a:r>
            <a:r>
              <a:rPr sz="1500" spc="-10" dirty="0">
                <a:latin typeface="Calibri"/>
                <a:cs typeface="Calibri"/>
              </a:rPr>
              <a:t>συντίθεται </a:t>
            </a:r>
            <a:r>
              <a:rPr sz="1500" spc="-20" dirty="0">
                <a:latin typeface="Calibri"/>
                <a:cs typeface="Calibri"/>
              </a:rPr>
              <a:t>και </a:t>
            </a:r>
            <a:r>
              <a:rPr sz="1500" spc="-5" dirty="0">
                <a:latin typeface="Calibri"/>
                <a:cs typeface="Calibri"/>
              </a:rPr>
              <a:t>διαμορφώνεται </a:t>
            </a:r>
            <a:r>
              <a:rPr sz="1500" dirty="0">
                <a:latin typeface="Calibri"/>
                <a:cs typeface="Calibri"/>
              </a:rPr>
              <a:t>ο </a:t>
            </a:r>
            <a:r>
              <a:rPr sz="1500" spc="-5" dirty="0">
                <a:latin typeface="Calibri"/>
                <a:cs typeface="Calibri"/>
              </a:rPr>
              <a:t>φέροντας  οργανισμός </a:t>
            </a:r>
            <a:r>
              <a:rPr sz="1500" spc="-10" dirty="0">
                <a:latin typeface="Calibri"/>
                <a:cs typeface="Calibri"/>
              </a:rPr>
              <a:t>του </a:t>
            </a:r>
            <a:r>
              <a:rPr sz="1500" spc="-5" dirty="0">
                <a:latin typeface="Calibri"/>
                <a:cs typeface="Calibri"/>
              </a:rPr>
              <a:t>κτιρίου </a:t>
            </a:r>
            <a:r>
              <a:rPr sz="1500" spc="-10" dirty="0">
                <a:latin typeface="Calibri"/>
                <a:cs typeface="Calibri"/>
              </a:rPr>
              <a:t>(Αθανασόπουλος, </a:t>
            </a:r>
            <a:r>
              <a:rPr sz="1500" spc="-5" dirty="0">
                <a:latin typeface="Calibri"/>
                <a:cs typeface="Calibri"/>
              </a:rPr>
              <a:t>2007: 99). </a:t>
            </a:r>
            <a:r>
              <a:rPr sz="1500" spc="-70" dirty="0">
                <a:latin typeface="Calibri"/>
                <a:cs typeface="Calibri"/>
              </a:rPr>
              <a:t>Το </a:t>
            </a:r>
            <a:r>
              <a:rPr sz="1500" spc="-15" dirty="0">
                <a:latin typeface="Calibri"/>
                <a:cs typeface="Calibri"/>
              </a:rPr>
              <a:t>εκάστοτε </a:t>
            </a:r>
            <a:r>
              <a:rPr sz="1500" spc="-5" dirty="0">
                <a:latin typeface="Calibri"/>
                <a:cs typeface="Calibri"/>
              </a:rPr>
              <a:t>επιλεγμένο </a:t>
            </a:r>
            <a:r>
              <a:rPr sz="1500" spc="-15" dirty="0">
                <a:latin typeface="Calibri"/>
                <a:cs typeface="Calibri"/>
              </a:rPr>
              <a:t>δομικό  </a:t>
            </a:r>
            <a:r>
              <a:rPr sz="1500" spc="-5" dirty="0">
                <a:latin typeface="Calibri"/>
                <a:cs typeface="Calibri"/>
              </a:rPr>
              <a:t>σύστημα </a:t>
            </a:r>
            <a:r>
              <a:rPr sz="1500" spc="-10" dirty="0">
                <a:latin typeface="Calibri"/>
                <a:cs typeface="Calibri"/>
              </a:rPr>
              <a:t>καθορίζει </a:t>
            </a:r>
            <a:r>
              <a:rPr sz="1500" spc="-5" dirty="0">
                <a:latin typeface="Calibri"/>
                <a:cs typeface="Calibri"/>
              </a:rPr>
              <a:t>τη δομική συγκρότηση </a:t>
            </a:r>
            <a:r>
              <a:rPr sz="1500" spc="-10" dirty="0">
                <a:latin typeface="Calibri"/>
                <a:cs typeface="Calibri"/>
              </a:rPr>
              <a:t>του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κτιρίου.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ΔΟΜΙΚΗ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ΜΟΡΦΗ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5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latin typeface="Calibri"/>
                <a:cs typeface="Calibri"/>
              </a:rPr>
              <a:t>Η </a:t>
            </a:r>
            <a:r>
              <a:rPr sz="1500" spc="-10" dirty="0">
                <a:latin typeface="Calibri"/>
                <a:cs typeface="Calibri"/>
              </a:rPr>
              <a:t>ενότητα </a:t>
            </a:r>
            <a:r>
              <a:rPr sz="1500" spc="-5" dirty="0">
                <a:latin typeface="Calibri"/>
                <a:cs typeface="Calibri"/>
              </a:rPr>
              <a:t>τέχνης </a:t>
            </a:r>
            <a:r>
              <a:rPr sz="1500" spc="-20" dirty="0">
                <a:latin typeface="Calibri"/>
                <a:cs typeface="Calibri"/>
              </a:rPr>
              <a:t>και </a:t>
            </a:r>
            <a:r>
              <a:rPr sz="1500" spc="-5" dirty="0">
                <a:latin typeface="Calibri"/>
                <a:cs typeface="Calibri"/>
              </a:rPr>
              <a:t>τεχνικής σε ένα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οικοδόμημα.</a:t>
            </a:r>
            <a:endParaRPr sz="1500">
              <a:latin typeface="Calibri"/>
              <a:cs typeface="Calibri"/>
            </a:endParaRPr>
          </a:p>
          <a:p>
            <a:pPr marL="756285" marR="447675" lvl="1" indent="-287020">
              <a:lnSpc>
                <a:spcPts val="1440"/>
              </a:lnSpc>
              <a:spcBef>
                <a:spcPts val="11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Αποτέλεσμα του συνδυασμού </a:t>
            </a:r>
            <a:r>
              <a:rPr sz="1500" spc="-5" dirty="0">
                <a:latin typeface="Calibri"/>
                <a:cs typeface="Calibri"/>
              </a:rPr>
              <a:t>της </a:t>
            </a:r>
            <a:r>
              <a:rPr sz="1500" spc="-10" dirty="0">
                <a:latin typeface="Calibri"/>
                <a:cs typeface="Calibri"/>
              </a:rPr>
              <a:t>γνώσης </a:t>
            </a:r>
            <a:r>
              <a:rPr sz="1500" spc="-5" dirty="0">
                <a:latin typeface="Calibri"/>
                <a:cs typeface="Calibri"/>
              </a:rPr>
              <a:t>της στατικής </a:t>
            </a:r>
            <a:r>
              <a:rPr sz="1500" spc="-10" dirty="0">
                <a:latin typeface="Calibri"/>
                <a:cs typeface="Calibri"/>
              </a:rPr>
              <a:t>λειτουργίας </a:t>
            </a:r>
            <a:r>
              <a:rPr sz="1500" spc="-20" dirty="0">
                <a:latin typeface="Calibri"/>
                <a:cs typeface="Calibri"/>
              </a:rPr>
              <a:t>και </a:t>
            </a:r>
            <a:r>
              <a:rPr sz="1500" spc="-5" dirty="0">
                <a:latin typeface="Calibri"/>
                <a:cs typeface="Calibri"/>
              </a:rPr>
              <a:t>της </a:t>
            </a:r>
            <a:r>
              <a:rPr sz="1500" spc="-10" dirty="0">
                <a:latin typeface="Calibri"/>
                <a:cs typeface="Calibri"/>
              </a:rPr>
              <a:t>αισθητικής  </a:t>
            </a:r>
            <a:r>
              <a:rPr sz="1500" spc="-5" dirty="0">
                <a:latin typeface="Calibri"/>
                <a:cs typeface="Calibri"/>
              </a:rPr>
              <a:t>αντίληψης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Μορφή </a:t>
            </a:r>
            <a:r>
              <a:rPr sz="1800" dirty="0">
                <a:latin typeface="Calibri"/>
                <a:cs typeface="Calibri"/>
              </a:rPr>
              <a:t>: η </a:t>
            </a:r>
            <a:r>
              <a:rPr sz="1800" spc="-10" dirty="0">
                <a:latin typeface="Calibri"/>
                <a:cs typeface="Calibri"/>
              </a:rPr>
              <a:t>σύλληψη του έργου </a:t>
            </a:r>
            <a:r>
              <a:rPr sz="1800" spc="-5" dirty="0">
                <a:latin typeface="Calibri"/>
                <a:cs typeface="Calibri"/>
              </a:rPr>
              <a:t>ως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ολότητα.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Δομή </a:t>
            </a:r>
            <a:r>
              <a:rPr sz="1800" dirty="0">
                <a:latin typeface="Calibri"/>
                <a:cs typeface="Calibri"/>
              </a:rPr>
              <a:t>: η </a:t>
            </a:r>
            <a:r>
              <a:rPr sz="1800" spc="-5" dirty="0">
                <a:latin typeface="Calibri"/>
                <a:cs typeface="Calibri"/>
              </a:rPr>
              <a:t>θεώρηση </a:t>
            </a:r>
            <a:r>
              <a:rPr sz="1800" spc="-10" dirty="0">
                <a:latin typeface="Calibri"/>
                <a:cs typeface="Calibri"/>
              </a:rPr>
              <a:t>του έργου </a:t>
            </a:r>
            <a:r>
              <a:rPr sz="1800" spc="-5" dirty="0">
                <a:latin typeface="Calibri"/>
                <a:cs typeface="Calibri"/>
              </a:rPr>
              <a:t>ως </a:t>
            </a:r>
            <a:r>
              <a:rPr sz="1800" spc="-10" dirty="0">
                <a:latin typeface="Calibri"/>
                <a:cs typeface="Calibri"/>
              </a:rPr>
              <a:t>συνόλου, </a:t>
            </a:r>
            <a:r>
              <a:rPr sz="1800" spc="-5" dirty="0">
                <a:latin typeface="Calibri"/>
                <a:cs typeface="Calibri"/>
              </a:rPr>
              <a:t>που </a:t>
            </a:r>
            <a:r>
              <a:rPr sz="1800" spc="-10" dirty="0">
                <a:latin typeface="Calibri"/>
                <a:cs typeface="Calibri"/>
              </a:rPr>
              <a:t>το απαρτίζουν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μέλη.</a:t>
            </a:r>
            <a:endParaRPr sz="1800">
              <a:latin typeface="Calibri"/>
              <a:cs typeface="Calibri"/>
            </a:endParaRPr>
          </a:p>
          <a:p>
            <a:pPr marL="1155700" indent="-2286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300" spc="-15" dirty="0">
                <a:latin typeface="Calibri"/>
                <a:cs typeface="Calibri"/>
              </a:rPr>
              <a:t>(Αθανασόπουλος, </a:t>
            </a:r>
            <a:r>
              <a:rPr sz="1300" spc="-5" dirty="0">
                <a:latin typeface="Calibri"/>
                <a:cs typeface="Calibri"/>
              </a:rPr>
              <a:t>2007: 68 /Ζάννος, </a:t>
            </a:r>
            <a:r>
              <a:rPr sz="1300" spc="-10" dirty="0">
                <a:latin typeface="Calibri"/>
                <a:cs typeface="Calibri"/>
              </a:rPr>
              <a:t>σελ.</a:t>
            </a:r>
            <a:r>
              <a:rPr sz="1300" spc="15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5)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1" y="2972561"/>
            <a:ext cx="8686800" cy="914400"/>
          </a:xfrm>
          <a:custGeom>
            <a:avLst/>
            <a:gdLst/>
            <a:ahLst/>
            <a:cxnLst/>
            <a:rect l="l" t="t" r="r" b="b"/>
            <a:pathLst>
              <a:path w="8686800" h="914400">
                <a:moveTo>
                  <a:pt x="0" y="0"/>
                </a:moveTo>
                <a:lnTo>
                  <a:pt x="8686800" y="0"/>
                </a:lnTo>
                <a:lnTo>
                  <a:pt x="86868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361" y="2972561"/>
            <a:ext cx="8686800" cy="914400"/>
          </a:xfrm>
          <a:custGeom>
            <a:avLst/>
            <a:gdLst/>
            <a:ahLst/>
            <a:cxnLst/>
            <a:rect l="l" t="t" r="r" b="b"/>
            <a:pathLst>
              <a:path w="8686800" h="914400">
                <a:moveTo>
                  <a:pt x="0" y="0"/>
                </a:moveTo>
                <a:lnTo>
                  <a:pt x="8686800" y="0"/>
                </a:lnTo>
                <a:lnTo>
                  <a:pt x="86868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8250" y="3210560"/>
            <a:ext cx="6147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ΣΥΝΙΣΤΩΣΕΣ 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ΠΑΡΑΓΩΓΗΣ 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ΔΟΜΙΚΟΥ</a:t>
            </a:r>
            <a:r>
              <a:rPr sz="28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ΕΡΓΟΥ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361" y="457962"/>
            <a:ext cx="2514600" cy="2057400"/>
          </a:xfrm>
          <a:custGeom>
            <a:avLst/>
            <a:gdLst/>
            <a:ahLst/>
            <a:cxnLst/>
            <a:rect l="l" t="t" r="r" b="b"/>
            <a:pathLst>
              <a:path w="2514600" h="2057400">
                <a:moveTo>
                  <a:pt x="0" y="0"/>
                </a:moveTo>
                <a:lnTo>
                  <a:pt x="2514600" y="0"/>
                </a:lnTo>
                <a:lnTo>
                  <a:pt x="25146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361" y="457962"/>
            <a:ext cx="2514600" cy="2057400"/>
          </a:xfrm>
          <a:custGeom>
            <a:avLst/>
            <a:gdLst/>
            <a:ahLst/>
            <a:cxnLst/>
            <a:rect l="l" t="t" r="r" b="b"/>
            <a:pathLst>
              <a:path w="2514600" h="2057400">
                <a:moveTo>
                  <a:pt x="0" y="0"/>
                </a:moveTo>
                <a:lnTo>
                  <a:pt x="2514600" y="0"/>
                </a:lnTo>
                <a:lnTo>
                  <a:pt x="25146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361" y="4344161"/>
            <a:ext cx="2895600" cy="2133600"/>
          </a:xfrm>
          <a:custGeom>
            <a:avLst/>
            <a:gdLst/>
            <a:ahLst/>
            <a:cxnLst/>
            <a:rect l="l" t="t" r="r" b="b"/>
            <a:pathLst>
              <a:path w="2895600" h="2133600">
                <a:moveTo>
                  <a:pt x="0" y="0"/>
                </a:moveTo>
                <a:lnTo>
                  <a:pt x="2895600" y="0"/>
                </a:lnTo>
                <a:lnTo>
                  <a:pt x="2895600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361" y="4344161"/>
            <a:ext cx="2895600" cy="2133600"/>
          </a:xfrm>
          <a:custGeom>
            <a:avLst/>
            <a:gdLst/>
            <a:ahLst/>
            <a:cxnLst/>
            <a:rect l="l" t="t" r="r" b="b"/>
            <a:pathLst>
              <a:path w="2895600" h="2133600">
                <a:moveTo>
                  <a:pt x="0" y="0"/>
                </a:moveTo>
                <a:lnTo>
                  <a:pt x="2895600" y="0"/>
                </a:lnTo>
                <a:lnTo>
                  <a:pt x="2895600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8361" y="4344161"/>
            <a:ext cx="5181600" cy="2133600"/>
          </a:xfrm>
          <a:custGeom>
            <a:avLst/>
            <a:gdLst/>
            <a:ahLst/>
            <a:cxnLst/>
            <a:rect l="l" t="t" r="r" b="b"/>
            <a:pathLst>
              <a:path w="5181600" h="2133600">
                <a:moveTo>
                  <a:pt x="0" y="0"/>
                </a:moveTo>
                <a:lnTo>
                  <a:pt x="5181599" y="0"/>
                </a:lnTo>
                <a:lnTo>
                  <a:pt x="5181599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8361" y="4344161"/>
            <a:ext cx="5181600" cy="2133600"/>
          </a:xfrm>
          <a:custGeom>
            <a:avLst/>
            <a:gdLst/>
            <a:ahLst/>
            <a:cxnLst/>
            <a:rect l="l" t="t" r="r" b="b"/>
            <a:pathLst>
              <a:path w="5181600" h="2133600">
                <a:moveTo>
                  <a:pt x="0" y="0"/>
                </a:moveTo>
                <a:lnTo>
                  <a:pt x="5181599" y="0"/>
                </a:lnTo>
                <a:lnTo>
                  <a:pt x="5181599" y="2133600"/>
                </a:lnTo>
                <a:lnTo>
                  <a:pt x="0" y="21336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7361" y="457962"/>
            <a:ext cx="2819400" cy="2057400"/>
          </a:xfrm>
          <a:custGeom>
            <a:avLst/>
            <a:gdLst/>
            <a:ahLst/>
            <a:cxnLst/>
            <a:rect l="l" t="t" r="r" b="b"/>
            <a:pathLst>
              <a:path w="2819400" h="2057400">
                <a:moveTo>
                  <a:pt x="0" y="0"/>
                </a:moveTo>
                <a:lnTo>
                  <a:pt x="2819400" y="0"/>
                </a:lnTo>
                <a:lnTo>
                  <a:pt x="2819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7361" y="457962"/>
            <a:ext cx="2819400" cy="2057400"/>
          </a:xfrm>
          <a:custGeom>
            <a:avLst/>
            <a:gdLst/>
            <a:ahLst/>
            <a:cxnLst/>
            <a:rect l="l" t="t" r="r" b="b"/>
            <a:pathLst>
              <a:path w="2819400" h="2057400">
                <a:moveTo>
                  <a:pt x="0" y="0"/>
                </a:moveTo>
                <a:lnTo>
                  <a:pt x="2819400" y="0"/>
                </a:lnTo>
                <a:lnTo>
                  <a:pt x="2819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0161" y="457962"/>
            <a:ext cx="2209800" cy="2057400"/>
          </a:xfrm>
          <a:custGeom>
            <a:avLst/>
            <a:gdLst/>
            <a:ahLst/>
            <a:cxnLst/>
            <a:rect l="l" t="t" r="r" b="b"/>
            <a:pathLst>
              <a:path w="2209800" h="2057400">
                <a:moveTo>
                  <a:pt x="0" y="0"/>
                </a:moveTo>
                <a:lnTo>
                  <a:pt x="2209800" y="0"/>
                </a:lnTo>
                <a:lnTo>
                  <a:pt x="2209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0161" y="457962"/>
            <a:ext cx="2209800" cy="2057400"/>
          </a:xfrm>
          <a:custGeom>
            <a:avLst/>
            <a:gdLst/>
            <a:ahLst/>
            <a:cxnLst/>
            <a:rect l="l" t="t" r="r" b="b"/>
            <a:pathLst>
              <a:path w="2209800" h="2057400">
                <a:moveTo>
                  <a:pt x="0" y="0"/>
                </a:moveTo>
                <a:lnTo>
                  <a:pt x="2209800" y="0"/>
                </a:lnTo>
                <a:lnTo>
                  <a:pt x="2209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3961" y="1486661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761" y="1448561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5">
                <a:moveTo>
                  <a:pt x="0" y="0"/>
                </a:moveTo>
                <a:lnTo>
                  <a:pt x="533400" y="158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961" y="5410961"/>
            <a:ext cx="533400" cy="1905"/>
          </a:xfrm>
          <a:custGeom>
            <a:avLst/>
            <a:gdLst/>
            <a:ahLst/>
            <a:cxnLst/>
            <a:rect l="l" t="t" r="r" b="b"/>
            <a:pathLst>
              <a:path w="533400" h="1904">
                <a:moveTo>
                  <a:pt x="0" y="0"/>
                </a:moveTo>
                <a:lnTo>
                  <a:pt x="533400" y="158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5238" y="3888485"/>
            <a:ext cx="3175" cy="457200"/>
          </a:xfrm>
          <a:custGeom>
            <a:avLst/>
            <a:gdLst/>
            <a:ahLst/>
            <a:cxnLst/>
            <a:rect l="l" t="t" r="r" b="b"/>
            <a:pathLst>
              <a:path w="3175" h="457200">
                <a:moveTo>
                  <a:pt x="3175" y="0"/>
                </a:moveTo>
                <a:lnTo>
                  <a:pt x="0" y="45720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0961" y="3886961"/>
            <a:ext cx="1905" cy="457200"/>
          </a:xfrm>
          <a:custGeom>
            <a:avLst/>
            <a:gdLst/>
            <a:ahLst/>
            <a:cxnLst/>
            <a:rect l="l" t="t" r="r" b="b"/>
            <a:pathLst>
              <a:path w="1905" h="457200">
                <a:moveTo>
                  <a:pt x="1587" y="0"/>
                </a:moveTo>
                <a:lnTo>
                  <a:pt x="0" y="45720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761" y="2515361"/>
            <a:ext cx="1905" cy="457200"/>
          </a:xfrm>
          <a:custGeom>
            <a:avLst/>
            <a:gdLst/>
            <a:ahLst/>
            <a:cxnLst/>
            <a:rect l="l" t="t" r="r" b="b"/>
            <a:pathLst>
              <a:path w="1904" h="457200">
                <a:moveTo>
                  <a:pt x="1587" y="0"/>
                </a:moveTo>
                <a:lnTo>
                  <a:pt x="0" y="45720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0361" y="2515361"/>
            <a:ext cx="1905" cy="457200"/>
          </a:xfrm>
          <a:custGeom>
            <a:avLst/>
            <a:gdLst/>
            <a:ahLst/>
            <a:cxnLst/>
            <a:rect l="l" t="t" r="r" b="b"/>
            <a:pathLst>
              <a:path w="1904" h="457200">
                <a:moveTo>
                  <a:pt x="1587" y="0"/>
                </a:moveTo>
                <a:lnTo>
                  <a:pt x="0" y="45720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961" y="2515361"/>
            <a:ext cx="1905" cy="457200"/>
          </a:xfrm>
          <a:custGeom>
            <a:avLst/>
            <a:gdLst/>
            <a:ahLst/>
            <a:cxnLst/>
            <a:rect l="l" t="t" r="r" b="b"/>
            <a:pathLst>
              <a:path w="1905" h="457200">
                <a:moveTo>
                  <a:pt x="1587" y="0"/>
                </a:moveTo>
                <a:lnTo>
                  <a:pt x="0" y="457200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83107" y="1086834"/>
            <a:ext cx="1003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alibri"/>
                <a:cs typeface="Calibri"/>
              </a:rPr>
              <a:t>ΥΛΙΚΟ  </a:t>
            </a:r>
            <a:r>
              <a:rPr sz="2400" b="1" spc="-45" dirty="0">
                <a:latin typeface="Calibri"/>
                <a:cs typeface="Calibri"/>
              </a:rPr>
              <a:t>Δ</a:t>
            </a:r>
            <a:r>
              <a:rPr sz="2400" b="1" spc="-5" dirty="0">
                <a:latin typeface="Calibri"/>
                <a:cs typeface="Calibri"/>
              </a:rPr>
              <a:t>Ο</a:t>
            </a:r>
            <a:r>
              <a:rPr sz="2400" b="1" dirty="0">
                <a:latin typeface="Calibri"/>
                <a:cs typeface="Calibri"/>
              </a:rPr>
              <a:t>Μ</a:t>
            </a:r>
            <a:r>
              <a:rPr sz="2400" b="1" spc="-5" dirty="0">
                <a:latin typeface="Calibri"/>
                <a:cs typeface="Calibri"/>
              </a:rPr>
              <a:t>ΗΣ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846734" y="1003268"/>
            <a:ext cx="167767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5"/>
              </a:spcBef>
            </a:pPr>
            <a:r>
              <a:rPr sz="2500" spc="-10" dirty="0"/>
              <a:t>Σ</a:t>
            </a:r>
            <a:r>
              <a:rPr sz="2500" dirty="0"/>
              <a:t>Υ</a:t>
            </a:r>
            <a:r>
              <a:rPr sz="2500" spc="-10" dirty="0"/>
              <a:t>Σ</a:t>
            </a:r>
            <a:r>
              <a:rPr sz="2500" spc="-5" dirty="0"/>
              <a:t>Τ</a:t>
            </a:r>
            <a:r>
              <a:rPr sz="2500" spc="-10" dirty="0"/>
              <a:t>Η</a:t>
            </a:r>
            <a:r>
              <a:rPr sz="2500" spc="-5" dirty="0"/>
              <a:t>Μ</a:t>
            </a:r>
            <a:r>
              <a:rPr sz="2500" dirty="0"/>
              <a:t>Α  </a:t>
            </a:r>
            <a:r>
              <a:rPr sz="2500" spc="-15" dirty="0"/>
              <a:t>ΔΟΜΗΣ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18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6862698" y="932846"/>
            <a:ext cx="1665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ΔΟΜΙΚΗ  </a:t>
            </a:r>
            <a:r>
              <a:rPr sz="2400" b="1" spc="-5" dirty="0">
                <a:latin typeface="Calibri"/>
                <a:cs typeface="Calibri"/>
              </a:rPr>
              <a:t>Τ</a:t>
            </a:r>
            <a:r>
              <a:rPr sz="2400" b="1" spc="5" dirty="0">
                <a:latin typeface="Calibri"/>
                <a:cs typeface="Calibri"/>
              </a:rPr>
              <a:t>Ε</a:t>
            </a:r>
            <a:r>
              <a:rPr sz="2400" b="1" spc="-5" dirty="0">
                <a:latin typeface="Calibri"/>
                <a:cs typeface="Calibri"/>
              </a:rPr>
              <a:t>Χ</a:t>
            </a:r>
            <a:r>
              <a:rPr sz="2400" b="1" dirty="0">
                <a:latin typeface="Calibri"/>
                <a:cs typeface="Calibri"/>
              </a:rPr>
              <a:t>Ν</a:t>
            </a:r>
            <a:r>
              <a:rPr sz="2400" b="1" spc="-55" dirty="0">
                <a:latin typeface="Calibri"/>
                <a:cs typeface="Calibri"/>
              </a:rPr>
              <a:t>Ο</a:t>
            </a:r>
            <a:r>
              <a:rPr sz="2400" b="1" spc="-45" dirty="0">
                <a:latin typeface="Calibri"/>
                <a:cs typeface="Calibri"/>
              </a:rPr>
              <a:t>Λ</a:t>
            </a:r>
            <a:r>
              <a:rPr sz="2400" b="1" spc="-5" dirty="0">
                <a:latin typeface="Calibri"/>
                <a:cs typeface="Calibri"/>
              </a:rPr>
              <a:t>ΟΓΙ</a:t>
            </a:r>
            <a:r>
              <a:rPr sz="2400" b="1" dirty="0">
                <a:latin typeface="Calibri"/>
                <a:cs typeface="Calibri"/>
              </a:rPr>
              <a:t>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5655" y="4737665"/>
            <a:ext cx="1683385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Σ</a:t>
            </a:r>
            <a:r>
              <a:rPr sz="2400" b="1" spc="-5" dirty="0">
                <a:latin typeface="Calibri"/>
                <a:cs typeface="Calibri"/>
              </a:rPr>
              <a:t>Χ</a:t>
            </a:r>
            <a:r>
              <a:rPr sz="2400" b="1" spc="-20" dirty="0">
                <a:latin typeface="Calibri"/>
                <a:cs typeface="Calibri"/>
              </a:rPr>
              <a:t>Ε</a:t>
            </a:r>
            <a:r>
              <a:rPr sz="2400" b="1" spc="5" dirty="0">
                <a:latin typeface="Calibri"/>
                <a:cs typeface="Calibri"/>
              </a:rPr>
              <a:t>Δ</a:t>
            </a:r>
            <a:r>
              <a:rPr sz="2400" b="1" spc="-5" dirty="0">
                <a:latin typeface="Calibri"/>
                <a:cs typeface="Calibri"/>
              </a:rPr>
              <a:t>ΙΑ</a:t>
            </a:r>
            <a:r>
              <a:rPr sz="2400" b="1" dirty="0">
                <a:latin typeface="Calibri"/>
                <a:cs typeface="Calibri"/>
              </a:rPr>
              <a:t>ΣΜ</a:t>
            </a:r>
            <a:r>
              <a:rPr sz="2400" b="1" spc="-5" dirty="0">
                <a:latin typeface="Calibri"/>
                <a:cs typeface="Calibri"/>
              </a:rPr>
              <a:t>ΟΣ</a:t>
            </a:r>
            <a:endParaRPr sz="2400">
              <a:latin typeface="Calibri"/>
              <a:cs typeface="Calibri"/>
            </a:endParaRPr>
          </a:p>
          <a:p>
            <a:pPr marL="30480" marR="23495" indent="1270" algn="ctr">
              <a:lnSpc>
                <a:spcPct val="100000"/>
              </a:lnSpc>
              <a:spcBef>
                <a:spcPts val="25"/>
              </a:spcBef>
            </a:pPr>
            <a:r>
              <a:rPr sz="2000" b="1" spc="5" dirty="0">
                <a:latin typeface="Calibri"/>
                <a:cs typeface="Calibri"/>
              </a:rPr>
              <a:t>χρήστης  </a:t>
            </a:r>
            <a:r>
              <a:rPr sz="2000" b="1" spc="-5" dirty="0">
                <a:latin typeface="Calibri"/>
                <a:cs typeface="Calibri"/>
              </a:rPr>
              <a:t>μελετητής  </a:t>
            </a:r>
            <a:r>
              <a:rPr sz="2000" b="1" spc="-10" dirty="0">
                <a:latin typeface="Calibri"/>
                <a:cs typeface="Calibri"/>
              </a:rPr>
              <a:t>νομικο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πλαίσιο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9150" y="4562982"/>
            <a:ext cx="378015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ΥΛΟΠΟΙΗΣΗ</a:t>
            </a:r>
            <a:endParaRPr sz="2400">
              <a:latin typeface="Calibri"/>
              <a:cs typeface="Calibri"/>
            </a:endParaRPr>
          </a:p>
          <a:p>
            <a:pPr marL="12700" marR="5080" indent="1029969">
              <a:lnSpc>
                <a:spcPct val="100000"/>
              </a:lnSpc>
              <a:spcBef>
                <a:spcPts val="25"/>
              </a:spcBef>
            </a:pPr>
            <a:r>
              <a:rPr sz="2000" b="1" spc="-5" dirty="0">
                <a:latin typeface="Calibri"/>
                <a:cs typeface="Calibri"/>
              </a:rPr>
              <a:t>εργαλεία /μέσα  οργάνωση /λειτουργία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εργοταξίου</a:t>
            </a:r>
            <a:endParaRPr sz="2000">
              <a:latin typeface="Calibri"/>
              <a:cs typeface="Calibri"/>
            </a:endParaRPr>
          </a:p>
          <a:p>
            <a:pPr marL="18923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διαχείριση έργου </a:t>
            </a:r>
            <a:r>
              <a:rPr sz="2000" b="1" dirty="0">
                <a:latin typeface="Calibri"/>
                <a:cs typeface="Calibri"/>
              </a:rPr>
              <a:t>/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“</a:t>
            </a:r>
            <a:r>
              <a:rPr sz="2000" b="1" i="1" spc="-5" dirty="0">
                <a:latin typeface="Calibri"/>
                <a:cs typeface="Calibri"/>
              </a:rPr>
              <a:t>know-how</a:t>
            </a:r>
            <a:r>
              <a:rPr sz="2000" b="1" spc="-5" dirty="0"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9310" y="461581"/>
            <a:ext cx="5413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Δομικά</a:t>
            </a:r>
            <a:r>
              <a:rPr sz="4400" spc="-55" dirty="0"/>
              <a:t> </a:t>
            </a:r>
            <a:r>
              <a:rPr sz="4400" spc="-5" dirty="0"/>
              <a:t>Συστήματα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56435"/>
            <a:ext cx="8021955" cy="43840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κατασκευές </a:t>
            </a:r>
            <a:r>
              <a:rPr sz="3000" spc="-5" dirty="0">
                <a:latin typeface="Calibri"/>
                <a:cs typeface="Calibri"/>
              </a:rPr>
              <a:t>απλής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έδρασης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δικτυωτές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κατασκευές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ολόσωμες</a:t>
            </a:r>
            <a:r>
              <a:rPr sz="3000" spc="-25" dirty="0">
                <a:latin typeface="Calibri"/>
                <a:cs typeface="Calibri"/>
              </a:rPr>
              <a:t> κατασκευές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μικτές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κατασκευές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κατασκευές </a:t>
            </a:r>
            <a:r>
              <a:rPr sz="3000" spc="-10" dirty="0">
                <a:latin typeface="Calibri"/>
                <a:cs typeface="Calibri"/>
              </a:rPr>
              <a:t>του </a:t>
            </a:r>
            <a:r>
              <a:rPr sz="3000" dirty="0">
                <a:latin typeface="Calibri"/>
                <a:cs typeface="Calibri"/>
              </a:rPr>
              <a:t>20ού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αιώνα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 dirty="0">
              <a:latin typeface="Calibri"/>
              <a:cs typeface="Calibri"/>
            </a:endParaRPr>
          </a:p>
          <a:p>
            <a:pPr marL="12700" marR="5080">
              <a:lnSpc>
                <a:spcPts val="3240"/>
              </a:lnSpc>
            </a:pPr>
            <a:r>
              <a:rPr sz="3000" b="1" spc="-15" dirty="0">
                <a:latin typeface="Calibri"/>
                <a:cs typeface="Calibri"/>
              </a:rPr>
              <a:t>[ακαδημαϊκή «ταξινόμηση» </a:t>
            </a:r>
            <a:r>
              <a:rPr sz="3000" b="1" spc="-5" dirty="0">
                <a:latin typeface="Calibri"/>
                <a:cs typeface="Calibri"/>
              </a:rPr>
              <a:t>/χρήση όρου </a:t>
            </a:r>
            <a:r>
              <a:rPr sz="3000" b="1" spc="-20" dirty="0">
                <a:latin typeface="Calibri"/>
                <a:cs typeface="Calibri"/>
              </a:rPr>
              <a:t>«δομικά  </a:t>
            </a:r>
            <a:r>
              <a:rPr sz="3000" b="1" spc="-5" dirty="0">
                <a:latin typeface="Calibri"/>
                <a:cs typeface="Calibri"/>
              </a:rPr>
              <a:t>συστήματα» </a:t>
            </a:r>
            <a:r>
              <a:rPr sz="3000" b="1" dirty="0">
                <a:latin typeface="Calibri"/>
                <a:cs typeface="Calibri"/>
              </a:rPr>
              <a:t>: </a:t>
            </a:r>
            <a:r>
              <a:rPr sz="3000" b="1" spc="-5" dirty="0">
                <a:latin typeface="Calibri"/>
                <a:cs typeface="Calibri"/>
              </a:rPr>
              <a:t>φορείς, </a:t>
            </a:r>
            <a:r>
              <a:rPr sz="3000" b="1" spc="-35" dirty="0">
                <a:latin typeface="Calibri"/>
                <a:cs typeface="Calibri"/>
              </a:rPr>
              <a:t>υλικά, </a:t>
            </a:r>
            <a:r>
              <a:rPr sz="3000" b="1" spc="-5" dirty="0">
                <a:latin typeface="Calibri"/>
                <a:cs typeface="Calibri"/>
              </a:rPr>
              <a:t>τρόπος</a:t>
            </a:r>
            <a:r>
              <a:rPr sz="3000" b="1" spc="1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σύνθεσης]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 descr="Αποτέλεσμα εικόνας για κατόψεις αρχιτεκτονικός διαγωνισμό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892363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28600"/>
            <a:ext cx="8077199" cy="605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494" y="218693"/>
            <a:ext cx="8097520" cy="6078220"/>
          </a:xfrm>
          <a:custGeom>
            <a:avLst/>
            <a:gdLst/>
            <a:ahLst/>
            <a:cxnLst/>
            <a:rect l="l" t="t" r="r" b="b"/>
            <a:pathLst>
              <a:path w="8097520" h="6078220">
                <a:moveTo>
                  <a:pt x="0" y="0"/>
                </a:moveTo>
                <a:lnTo>
                  <a:pt x="8097011" y="0"/>
                </a:lnTo>
                <a:lnTo>
                  <a:pt x="8097011" y="6077712"/>
                </a:lnTo>
                <a:lnTo>
                  <a:pt x="0" y="607771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480" y="398779"/>
            <a:ext cx="7179309" cy="5461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5"/>
              </a:spcBef>
            </a:pPr>
            <a:r>
              <a:rPr sz="1800" b="1" spc="-10" dirty="0">
                <a:latin typeface="Calibri"/>
                <a:cs typeface="Calibri"/>
              </a:rPr>
              <a:t>Stonehenge, </a:t>
            </a:r>
            <a:r>
              <a:rPr sz="1600" b="1" spc="-10" dirty="0">
                <a:latin typeface="Calibri"/>
                <a:cs typeface="Calibri"/>
              </a:rPr>
              <a:t>φωτ. </a:t>
            </a:r>
            <a:r>
              <a:rPr sz="1600" b="1" spc="-5" dirty="0">
                <a:latin typeface="Calibri"/>
                <a:cs typeface="Calibri"/>
              </a:rPr>
              <a:t>Μάριος </a:t>
            </a:r>
            <a:r>
              <a:rPr sz="1600" b="1" spc="-10" dirty="0">
                <a:latin typeface="Calibri"/>
                <a:cs typeface="Calibri"/>
              </a:rPr>
              <a:t>Παπαδόπουλος, φοιτητής Τμήματος </a:t>
            </a:r>
            <a:r>
              <a:rPr sz="1600" b="1" spc="-15" dirty="0">
                <a:latin typeface="Calibri"/>
                <a:cs typeface="Calibri"/>
              </a:rPr>
              <a:t>Πολιτικών </a:t>
            </a:r>
            <a:r>
              <a:rPr sz="1600" b="1" spc="-10" dirty="0">
                <a:latin typeface="Calibri"/>
                <a:cs typeface="Calibri"/>
              </a:rPr>
              <a:t>Δομικών  Έργων </a:t>
            </a:r>
            <a:r>
              <a:rPr sz="1600" b="1" spc="-30" dirty="0">
                <a:latin typeface="Calibri"/>
                <a:cs typeface="Calibri"/>
              </a:rPr>
              <a:t>Τ.Ε.Ι. </a:t>
            </a:r>
            <a:r>
              <a:rPr sz="1600" b="1" spc="-5" dirty="0">
                <a:latin typeface="Calibri"/>
                <a:cs typeface="Calibri"/>
              </a:rPr>
              <a:t>Πειραιά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(2012-13)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pPr marL="38100">
                <a:lnSpc>
                  <a:spcPts val="1435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Αποτέλεσμα εικόνας για κατόψει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900853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Αποτέλεσμα εικόνας για κατόψει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4557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Αποτέλεσμα εικόνας για theater floor pl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686800" cy="606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Αποτέλεσμα εικόνας για eleva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496697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sec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71718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Αποτέλεσμα εικόνας για secti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286" y="0"/>
            <a:ext cx="4376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8030631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Αρχιτεκτονικός Σχεδιασμός Ι Μαρία Βρασίδα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ΕΜΦΑΣΗ ΣΤΗ ΔΟΜΟΣΤΑΤΙΚΗ ΠΡΟΣΕΓΓΙΣΗ με παράλληλες αναφορές  ΣΤΗΝ ΑΡΧΙΤΕΚΤΟΝΙΚΗ ΣΥΝΘΕΣΗ</vt:lpstr>
      <vt:lpstr>Προσδιορισμός Εννοιών</vt:lpstr>
      <vt:lpstr>Ορισμοί</vt:lpstr>
      <vt:lpstr>ΣΥΣΤΗΜΑ  ΔΟΜΗΣ</vt:lpstr>
      <vt:lpstr>Δομικά Συστήματα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Αρχιτεκτονικός Σχεδιασμός Ι Μαρία Βρασίδα</dc:title>
  <dc:creator>maria</dc:creator>
  <cp:lastModifiedBy>maria</cp:lastModifiedBy>
  <cp:revision>1</cp:revision>
  <dcterms:created xsi:type="dcterms:W3CDTF">2021-02-12T17:20:27Z</dcterms:created>
  <dcterms:modified xsi:type="dcterms:W3CDTF">2021-02-12T17:20:45Z</dcterms:modified>
</cp:coreProperties>
</file>