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571" r:id="rId2"/>
    <p:sldId id="579" r:id="rId3"/>
    <p:sldId id="308" r:id="rId4"/>
    <p:sldId id="313" r:id="rId5"/>
    <p:sldId id="318" r:id="rId6"/>
    <p:sldId id="301" r:id="rId7"/>
    <p:sldId id="306" r:id="rId8"/>
    <p:sldId id="582" r:id="rId9"/>
    <p:sldId id="314" r:id="rId10"/>
    <p:sldId id="335" r:id="rId11"/>
    <p:sldId id="573" r:id="rId12"/>
    <p:sldId id="588" r:id="rId13"/>
    <p:sldId id="589" r:id="rId14"/>
    <p:sldId id="591" r:id="rId15"/>
    <p:sldId id="592" r:id="rId16"/>
    <p:sldId id="594" r:id="rId17"/>
    <p:sldId id="596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81" autoAdjust="0"/>
    <p:restoredTop sz="94759" autoAdjust="0"/>
  </p:normalViewPr>
  <p:slideViewPr>
    <p:cSldViewPr>
      <p:cViewPr varScale="1">
        <p:scale>
          <a:sx n="83" d="100"/>
          <a:sy n="83" d="100"/>
        </p:scale>
        <p:origin x="-146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39"/>
    </p:cViewPr>
  </p:sorterViewPr>
  <p:notesViewPr>
    <p:cSldViewPr>
      <p:cViewPr varScale="1">
        <p:scale>
          <a:sx n="76" d="100"/>
          <a:sy n="76" d="100"/>
        </p:scale>
        <p:origin x="-2923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4E134A-6F4A-4570-A567-12A569D04A3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06FD0EEB-EC64-4A05-876F-0A8B27ED02A8}">
      <dgm:prSet phldrT="[Κείμενο]" custT="1"/>
      <dgm:spPr/>
      <dgm:t>
        <a:bodyPr/>
        <a:lstStyle/>
        <a:p>
          <a:r>
            <a:rPr lang="el-GR" sz="2400" dirty="0">
              <a:latin typeface="Verdana" pitchFamily="34" charset="0"/>
              <a:ea typeface="Verdana" pitchFamily="34" charset="0"/>
            </a:rPr>
            <a:t>Προσφυγικές</a:t>
          </a:r>
        </a:p>
        <a:p>
          <a:r>
            <a:rPr lang="el-GR" sz="2400" dirty="0">
              <a:latin typeface="Verdana" pitchFamily="34" charset="0"/>
              <a:ea typeface="Verdana" pitchFamily="34" charset="0"/>
            </a:rPr>
            <a:t>ροές</a:t>
          </a:r>
        </a:p>
      </dgm:t>
    </dgm:pt>
    <dgm:pt modelId="{2316AAB1-8960-4598-9583-6C5A7CCE7570}" type="parTrans" cxnId="{16EF77AB-5BA4-4767-BEE0-2FCAB8666F1B}">
      <dgm:prSet/>
      <dgm:spPr/>
      <dgm:t>
        <a:bodyPr/>
        <a:lstStyle/>
        <a:p>
          <a:endParaRPr lang="el-GR" sz="2400">
            <a:latin typeface="Verdana" pitchFamily="34" charset="0"/>
            <a:ea typeface="Verdana" pitchFamily="34" charset="0"/>
          </a:endParaRPr>
        </a:p>
      </dgm:t>
    </dgm:pt>
    <dgm:pt modelId="{13B11F37-C7DA-47EB-9E4B-AA6B23EECEEE}" type="sibTrans" cxnId="{16EF77AB-5BA4-4767-BEE0-2FCAB8666F1B}">
      <dgm:prSet/>
      <dgm:spPr/>
      <dgm:t>
        <a:bodyPr/>
        <a:lstStyle/>
        <a:p>
          <a:endParaRPr lang="el-GR" sz="2400">
            <a:latin typeface="Verdana" pitchFamily="34" charset="0"/>
            <a:ea typeface="Verdana" pitchFamily="34" charset="0"/>
          </a:endParaRPr>
        </a:p>
      </dgm:t>
    </dgm:pt>
    <dgm:pt modelId="{837DB5FD-3543-4375-9774-9AEF1A019ACE}">
      <dgm:prSet phldrT="[Κείμενο]" custT="1"/>
      <dgm:spPr/>
      <dgm:t>
        <a:bodyPr/>
        <a:lstStyle/>
        <a:p>
          <a:r>
            <a:rPr lang="el-GR" sz="2400" dirty="0">
              <a:latin typeface="Verdana" pitchFamily="34" charset="0"/>
              <a:ea typeface="Verdana" pitchFamily="34" charset="0"/>
            </a:rPr>
            <a:t>Συρία</a:t>
          </a:r>
        </a:p>
      </dgm:t>
    </dgm:pt>
    <dgm:pt modelId="{7B7A851F-CAE9-4705-A838-21014839F8A3}" type="parTrans" cxnId="{ED279559-1364-4502-87AE-50956DC95D74}">
      <dgm:prSet/>
      <dgm:spPr/>
      <dgm:t>
        <a:bodyPr/>
        <a:lstStyle/>
        <a:p>
          <a:endParaRPr lang="el-GR" sz="2400">
            <a:latin typeface="Verdana" pitchFamily="34" charset="0"/>
            <a:ea typeface="Verdana" pitchFamily="34" charset="0"/>
          </a:endParaRPr>
        </a:p>
      </dgm:t>
    </dgm:pt>
    <dgm:pt modelId="{5335DD4C-29A4-449A-B809-54D44F20BCD3}" type="sibTrans" cxnId="{ED279559-1364-4502-87AE-50956DC95D74}">
      <dgm:prSet/>
      <dgm:spPr/>
      <dgm:t>
        <a:bodyPr/>
        <a:lstStyle/>
        <a:p>
          <a:endParaRPr lang="el-GR" sz="2400">
            <a:latin typeface="Verdana" pitchFamily="34" charset="0"/>
            <a:ea typeface="Verdana" pitchFamily="34" charset="0"/>
          </a:endParaRPr>
        </a:p>
      </dgm:t>
    </dgm:pt>
    <dgm:pt modelId="{77EE9372-1980-4455-9715-499429C3B10B}">
      <dgm:prSet phldrT="[Κείμενο]" custT="1"/>
      <dgm:spPr/>
      <dgm:t>
        <a:bodyPr/>
        <a:lstStyle/>
        <a:p>
          <a:r>
            <a:rPr lang="el-GR" sz="2400" dirty="0">
              <a:latin typeface="Verdana" pitchFamily="34" charset="0"/>
              <a:ea typeface="Verdana" pitchFamily="34" charset="0"/>
            </a:rPr>
            <a:t>Αφγανιστάν</a:t>
          </a:r>
        </a:p>
        <a:p>
          <a:r>
            <a:rPr lang="el-GR" sz="2400" dirty="0">
              <a:latin typeface="Verdana" pitchFamily="34" charset="0"/>
              <a:ea typeface="Verdana" pitchFamily="34" charset="0"/>
            </a:rPr>
            <a:t>Ιράκ</a:t>
          </a:r>
        </a:p>
        <a:p>
          <a:r>
            <a:rPr lang="el-GR" sz="2400" dirty="0">
              <a:latin typeface="Verdana" pitchFamily="34" charset="0"/>
              <a:ea typeface="Verdana" pitchFamily="34" charset="0"/>
            </a:rPr>
            <a:t>Πακιστάν</a:t>
          </a:r>
        </a:p>
        <a:p>
          <a:r>
            <a:rPr lang="el-GR" sz="2400" dirty="0">
              <a:latin typeface="Verdana" pitchFamily="34" charset="0"/>
              <a:ea typeface="Verdana" pitchFamily="34" charset="0"/>
            </a:rPr>
            <a:t>Ιράν</a:t>
          </a:r>
        </a:p>
      </dgm:t>
    </dgm:pt>
    <dgm:pt modelId="{85BBA483-6984-402C-908E-E1D9681A1F25}" type="parTrans" cxnId="{414642B7-60CE-4C19-93A9-0192A04E9E96}">
      <dgm:prSet/>
      <dgm:spPr/>
      <dgm:t>
        <a:bodyPr/>
        <a:lstStyle/>
        <a:p>
          <a:endParaRPr lang="el-GR" sz="2400">
            <a:latin typeface="Verdana" pitchFamily="34" charset="0"/>
            <a:ea typeface="Verdana" pitchFamily="34" charset="0"/>
          </a:endParaRPr>
        </a:p>
      </dgm:t>
    </dgm:pt>
    <dgm:pt modelId="{2E219A99-3F0D-4ECF-8BEF-46DA7E326285}" type="sibTrans" cxnId="{414642B7-60CE-4C19-93A9-0192A04E9E96}">
      <dgm:prSet/>
      <dgm:spPr/>
      <dgm:t>
        <a:bodyPr/>
        <a:lstStyle/>
        <a:p>
          <a:endParaRPr lang="el-GR" sz="2400">
            <a:latin typeface="Verdana" pitchFamily="34" charset="0"/>
            <a:ea typeface="Verdana" pitchFamily="34" charset="0"/>
          </a:endParaRPr>
        </a:p>
      </dgm:t>
    </dgm:pt>
    <dgm:pt modelId="{0AC594E5-FD2F-417B-94E4-90B01B4194CF}" type="pres">
      <dgm:prSet presAssocID="{D24E134A-6F4A-4570-A567-12A569D04A3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9AFE721A-C270-47F0-BC4B-1C53734FFC13}" type="pres">
      <dgm:prSet presAssocID="{06FD0EEB-EC64-4A05-876F-0A8B27ED02A8}" presName="hierRoot1" presStyleCnt="0"/>
      <dgm:spPr/>
    </dgm:pt>
    <dgm:pt modelId="{2E653CAC-80AA-468C-BB64-7D519EE52B3E}" type="pres">
      <dgm:prSet presAssocID="{06FD0EEB-EC64-4A05-876F-0A8B27ED02A8}" presName="composite" presStyleCnt="0"/>
      <dgm:spPr/>
    </dgm:pt>
    <dgm:pt modelId="{725ABCD2-66A7-4824-801E-BE569CEB65F4}" type="pres">
      <dgm:prSet presAssocID="{06FD0EEB-EC64-4A05-876F-0A8B27ED02A8}" presName="background" presStyleLbl="node0" presStyleIdx="0" presStyleCnt="1"/>
      <dgm:spPr/>
    </dgm:pt>
    <dgm:pt modelId="{2923CD20-9FA2-4EEC-9B5F-D46143A7E2DC}" type="pres">
      <dgm:prSet presAssocID="{06FD0EEB-EC64-4A05-876F-0A8B27ED02A8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609FFFDF-8709-4EEF-B539-CBE47012EC8F}" type="pres">
      <dgm:prSet presAssocID="{06FD0EEB-EC64-4A05-876F-0A8B27ED02A8}" presName="hierChild2" presStyleCnt="0"/>
      <dgm:spPr/>
    </dgm:pt>
    <dgm:pt modelId="{136FA3B8-92E8-4B68-A9DD-941B3A6340E9}" type="pres">
      <dgm:prSet presAssocID="{7B7A851F-CAE9-4705-A838-21014839F8A3}" presName="Name10" presStyleLbl="parChTrans1D2" presStyleIdx="0" presStyleCnt="2"/>
      <dgm:spPr/>
      <dgm:t>
        <a:bodyPr/>
        <a:lstStyle/>
        <a:p>
          <a:endParaRPr lang="el-GR"/>
        </a:p>
      </dgm:t>
    </dgm:pt>
    <dgm:pt modelId="{1ACCCC7E-E3BE-4671-A4AE-CBBA25BDB261}" type="pres">
      <dgm:prSet presAssocID="{837DB5FD-3543-4375-9774-9AEF1A019ACE}" presName="hierRoot2" presStyleCnt="0"/>
      <dgm:spPr/>
    </dgm:pt>
    <dgm:pt modelId="{A18BFBDD-9DC3-4F3D-B217-7D372C052DA4}" type="pres">
      <dgm:prSet presAssocID="{837DB5FD-3543-4375-9774-9AEF1A019ACE}" presName="composite2" presStyleCnt="0"/>
      <dgm:spPr/>
    </dgm:pt>
    <dgm:pt modelId="{683399ED-A9AC-43D0-8754-3F3F76A8C8B2}" type="pres">
      <dgm:prSet presAssocID="{837DB5FD-3543-4375-9774-9AEF1A019ACE}" presName="background2" presStyleLbl="node2" presStyleIdx="0" presStyleCnt="2"/>
      <dgm:spPr/>
    </dgm:pt>
    <dgm:pt modelId="{6311755D-6566-4882-9A96-8C4CC6EBEFF8}" type="pres">
      <dgm:prSet presAssocID="{837DB5FD-3543-4375-9774-9AEF1A019ACE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90249E9F-A9BF-48AE-A93B-FAC5079E85BA}" type="pres">
      <dgm:prSet presAssocID="{837DB5FD-3543-4375-9774-9AEF1A019ACE}" presName="hierChild3" presStyleCnt="0"/>
      <dgm:spPr/>
    </dgm:pt>
    <dgm:pt modelId="{7EBF5919-483D-46A4-8ACF-9B4B67C5197C}" type="pres">
      <dgm:prSet presAssocID="{85BBA483-6984-402C-908E-E1D9681A1F25}" presName="Name10" presStyleLbl="parChTrans1D2" presStyleIdx="1" presStyleCnt="2"/>
      <dgm:spPr/>
      <dgm:t>
        <a:bodyPr/>
        <a:lstStyle/>
        <a:p>
          <a:endParaRPr lang="el-GR"/>
        </a:p>
      </dgm:t>
    </dgm:pt>
    <dgm:pt modelId="{AC5CFBE4-0AF1-45F3-B063-2072C86C7F35}" type="pres">
      <dgm:prSet presAssocID="{77EE9372-1980-4455-9715-499429C3B10B}" presName="hierRoot2" presStyleCnt="0"/>
      <dgm:spPr/>
    </dgm:pt>
    <dgm:pt modelId="{1AE44BEC-A3F1-486B-9622-9461E3A18DB3}" type="pres">
      <dgm:prSet presAssocID="{77EE9372-1980-4455-9715-499429C3B10B}" presName="composite2" presStyleCnt="0"/>
      <dgm:spPr/>
    </dgm:pt>
    <dgm:pt modelId="{61067B34-854B-46AD-9F90-D11E749AA318}" type="pres">
      <dgm:prSet presAssocID="{77EE9372-1980-4455-9715-499429C3B10B}" presName="background2" presStyleLbl="node2" presStyleIdx="1" presStyleCnt="2"/>
      <dgm:spPr/>
    </dgm:pt>
    <dgm:pt modelId="{CE2A51EE-1DE8-4208-AB66-6F45F66CFAC4}" type="pres">
      <dgm:prSet presAssocID="{77EE9372-1980-4455-9715-499429C3B10B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4D1132D4-7206-4060-BCC5-89DA5BE82D27}" type="pres">
      <dgm:prSet presAssocID="{77EE9372-1980-4455-9715-499429C3B10B}" presName="hierChild3" presStyleCnt="0"/>
      <dgm:spPr/>
    </dgm:pt>
  </dgm:ptLst>
  <dgm:cxnLst>
    <dgm:cxn modelId="{09296082-7D32-44B2-B646-8548749D43A2}" type="presOf" srcId="{85BBA483-6984-402C-908E-E1D9681A1F25}" destId="{7EBF5919-483D-46A4-8ACF-9B4B67C5197C}" srcOrd="0" destOrd="0" presId="urn:microsoft.com/office/officeart/2005/8/layout/hierarchy1"/>
    <dgm:cxn modelId="{ED279559-1364-4502-87AE-50956DC95D74}" srcId="{06FD0EEB-EC64-4A05-876F-0A8B27ED02A8}" destId="{837DB5FD-3543-4375-9774-9AEF1A019ACE}" srcOrd="0" destOrd="0" parTransId="{7B7A851F-CAE9-4705-A838-21014839F8A3}" sibTransId="{5335DD4C-29A4-449A-B809-54D44F20BCD3}"/>
    <dgm:cxn modelId="{81EA62D3-5692-4468-BAB7-890419EDEE15}" type="presOf" srcId="{77EE9372-1980-4455-9715-499429C3B10B}" destId="{CE2A51EE-1DE8-4208-AB66-6F45F66CFAC4}" srcOrd="0" destOrd="0" presId="urn:microsoft.com/office/officeart/2005/8/layout/hierarchy1"/>
    <dgm:cxn modelId="{2AAACF97-C301-4760-B6A6-4C022A90D5CB}" type="presOf" srcId="{7B7A851F-CAE9-4705-A838-21014839F8A3}" destId="{136FA3B8-92E8-4B68-A9DD-941B3A6340E9}" srcOrd="0" destOrd="0" presId="urn:microsoft.com/office/officeart/2005/8/layout/hierarchy1"/>
    <dgm:cxn modelId="{8DBD098A-3CBB-4819-AB72-4643FFAAAF5E}" type="presOf" srcId="{837DB5FD-3543-4375-9774-9AEF1A019ACE}" destId="{6311755D-6566-4882-9A96-8C4CC6EBEFF8}" srcOrd="0" destOrd="0" presId="urn:microsoft.com/office/officeart/2005/8/layout/hierarchy1"/>
    <dgm:cxn modelId="{A858509F-6BD8-46B3-8BC0-722620688D5F}" type="presOf" srcId="{D24E134A-6F4A-4570-A567-12A569D04A3F}" destId="{0AC594E5-FD2F-417B-94E4-90B01B4194CF}" srcOrd="0" destOrd="0" presId="urn:microsoft.com/office/officeart/2005/8/layout/hierarchy1"/>
    <dgm:cxn modelId="{9D24BC45-FACD-44E0-B6E7-366EEC6F0AEF}" type="presOf" srcId="{06FD0EEB-EC64-4A05-876F-0A8B27ED02A8}" destId="{2923CD20-9FA2-4EEC-9B5F-D46143A7E2DC}" srcOrd="0" destOrd="0" presId="urn:microsoft.com/office/officeart/2005/8/layout/hierarchy1"/>
    <dgm:cxn modelId="{414642B7-60CE-4C19-93A9-0192A04E9E96}" srcId="{06FD0EEB-EC64-4A05-876F-0A8B27ED02A8}" destId="{77EE9372-1980-4455-9715-499429C3B10B}" srcOrd="1" destOrd="0" parTransId="{85BBA483-6984-402C-908E-E1D9681A1F25}" sibTransId="{2E219A99-3F0D-4ECF-8BEF-46DA7E326285}"/>
    <dgm:cxn modelId="{16EF77AB-5BA4-4767-BEE0-2FCAB8666F1B}" srcId="{D24E134A-6F4A-4570-A567-12A569D04A3F}" destId="{06FD0EEB-EC64-4A05-876F-0A8B27ED02A8}" srcOrd="0" destOrd="0" parTransId="{2316AAB1-8960-4598-9583-6C5A7CCE7570}" sibTransId="{13B11F37-C7DA-47EB-9E4B-AA6B23EECEEE}"/>
    <dgm:cxn modelId="{9CABBF10-A8D2-4DAC-9A62-EFA406F28D2B}" type="presParOf" srcId="{0AC594E5-FD2F-417B-94E4-90B01B4194CF}" destId="{9AFE721A-C270-47F0-BC4B-1C53734FFC13}" srcOrd="0" destOrd="0" presId="urn:microsoft.com/office/officeart/2005/8/layout/hierarchy1"/>
    <dgm:cxn modelId="{4F0F8B76-4FA7-44D5-BBE7-3AE7C95D5538}" type="presParOf" srcId="{9AFE721A-C270-47F0-BC4B-1C53734FFC13}" destId="{2E653CAC-80AA-468C-BB64-7D519EE52B3E}" srcOrd="0" destOrd="0" presId="urn:microsoft.com/office/officeart/2005/8/layout/hierarchy1"/>
    <dgm:cxn modelId="{135712CA-7695-471F-B288-6A251F3A1D69}" type="presParOf" srcId="{2E653CAC-80AA-468C-BB64-7D519EE52B3E}" destId="{725ABCD2-66A7-4824-801E-BE569CEB65F4}" srcOrd="0" destOrd="0" presId="urn:microsoft.com/office/officeart/2005/8/layout/hierarchy1"/>
    <dgm:cxn modelId="{BA8DD203-E770-40B9-97DD-F3820EBE1C08}" type="presParOf" srcId="{2E653CAC-80AA-468C-BB64-7D519EE52B3E}" destId="{2923CD20-9FA2-4EEC-9B5F-D46143A7E2DC}" srcOrd="1" destOrd="0" presId="urn:microsoft.com/office/officeart/2005/8/layout/hierarchy1"/>
    <dgm:cxn modelId="{99233756-4267-4833-872E-2A73E3E4460C}" type="presParOf" srcId="{9AFE721A-C270-47F0-BC4B-1C53734FFC13}" destId="{609FFFDF-8709-4EEF-B539-CBE47012EC8F}" srcOrd="1" destOrd="0" presId="urn:microsoft.com/office/officeart/2005/8/layout/hierarchy1"/>
    <dgm:cxn modelId="{5F68A2BC-456D-43DA-80B5-8885B76CE270}" type="presParOf" srcId="{609FFFDF-8709-4EEF-B539-CBE47012EC8F}" destId="{136FA3B8-92E8-4B68-A9DD-941B3A6340E9}" srcOrd="0" destOrd="0" presId="urn:microsoft.com/office/officeart/2005/8/layout/hierarchy1"/>
    <dgm:cxn modelId="{4EFD945F-0BDE-44DC-813D-75A93501099C}" type="presParOf" srcId="{609FFFDF-8709-4EEF-B539-CBE47012EC8F}" destId="{1ACCCC7E-E3BE-4671-A4AE-CBBA25BDB261}" srcOrd="1" destOrd="0" presId="urn:microsoft.com/office/officeart/2005/8/layout/hierarchy1"/>
    <dgm:cxn modelId="{0DA68A33-BC7A-4579-9764-4EF81255CBDC}" type="presParOf" srcId="{1ACCCC7E-E3BE-4671-A4AE-CBBA25BDB261}" destId="{A18BFBDD-9DC3-4F3D-B217-7D372C052DA4}" srcOrd="0" destOrd="0" presId="urn:microsoft.com/office/officeart/2005/8/layout/hierarchy1"/>
    <dgm:cxn modelId="{F7E6D6FE-2298-41AA-9D2F-F5709D5F2AAB}" type="presParOf" srcId="{A18BFBDD-9DC3-4F3D-B217-7D372C052DA4}" destId="{683399ED-A9AC-43D0-8754-3F3F76A8C8B2}" srcOrd="0" destOrd="0" presId="urn:microsoft.com/office/officeart/2005/8/layout/hierarchy1"/>
    <dgm:cxn modelId="{00FA565B-8E15-4C08-A7FA-C0F9F51BF139}" type="presParOf" srcId="{A18BFBDD-9DC3-4F3D-B217-7D372C052DA4}" destId="{6311755D-6566-4882-9A96-8C4CC6EBEFF8}" srcOrd="1" destOrd="0" presId="urn:microsoft.com/office/officeart/2005/8/layout/hierarchy1"/>
    <dgm:cxn modelId="{4E8746BE-BACE-4C6D-92D9-A9597E09A825}" type="presParOf" srcId="{1ACCCC7E-E3BE-4671-A4AE-CBBA25BDB261}" destId="{90249E9F-A9BF-48AE-A93B-FAC5079E85BA}" srcOrd="1" destOrd="0" presId="urn:microsoft.com/office/officeart/2005/8/layout/hierarchy1"/>
    <dgm:cxn modelId="{DAE4288B-A284-44D5-889F-BB8CB7A1C29B}" type="presParOf" srcId="{609FFFDF-8709-4EEF-B539-CBE47012EC8F}" destId="{7EBF5919-483D-46A4-8ACF-9B4B67C5197C}" srcOrd="2" destOrd="0" presId="urn:microsoft.com/office/officeart/2005/8/layout/hierarchy1"/>
    <dgm:cxn modelId="{1262CFED-1DB9-4EF1-8E27-F9AE31F86B22}" type="presParOf" srcId="{609FFFDF-8709-4EEF-B539-CBE47012EC8F}" destId="{AC5CFBE4-0AF1-45F3-B063-2072C86C7F35}" srcOrd="3" destOrd="0" presId="urn:microsoft.com/office/officeart/2005/8/layout/hierarchy1"/>
    <dgm:cxn modelId="{C1DB462D-6568-4251-8923-86A6EE6B28DC}" type="presParOf" srcId="{AC5CFBE4-0AF1-45F3-B063-2072C86C7F35}" destId="{1AE44BEC-A3F1-486B-9622-9461E3A18DB3}" srcOrd="0" destOrd="0" presId="urn:microsoft.com/office/officeart/2005/8/layout/hierarchy1"/>
    <dgm:cxn modelId="{0172BFED-A062-4354-BF4E-5AEE38D7C7DF}" type="presParOf" srcId="{1AE44BEC-A3F1-486B-9622-9461E3A18DB3}" destId="{61067B34-854B-46AD-9F90-D11E749AA318}" srcOrd="0" destOrd="0" presId="urn:microsoft.com/office/officeart/2005/8/layout/hierarchy1"/>
    <dgm:cxn modelId="{2B17AF60-477A-4BB8-8E17-8AFEEEBD8709}" type="presParOf" srcId="{1AE44BEC-A3F1-486B-9622-9461E3A18DB3}" destId="{CE2A51EE-1DE8-4208-AB66-6F45F66CFAC4}" srcOrd="1" destOrd="0" presId="urn:microsoft.com/office/officeart/2005/8/layout/hierarchy1"/>
    <dgm:cxn modelId="{36ABCE1E-0CC4-49DD-9488-C01CA04253C7}" type="presParOf" srcId="{AC5CFBE4-0AF1-45F3-B063-2072C86C7F35}" destId="{4D1132D4-7206-4060-BCC5-89DA5BE82D2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BF5919-483D-46A4-8ACF-9B4B67C5197C}">
      <dsp:nvSpPr>
        <dsp:cNvPr id="0" name=""/>
        <dsp:cNvSpPr/>
      </dsp:nvSpPr>
      <dsp:spPr>
        <a:xfrm>
          <a:off x="3975190" y="1565153"/>
          <a:ext cx="1504023" cy="715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7782"/>
              </a:lnTo>
              <a:lnTo>
                <a:pt x="1504023" y="487782"/>
              </a:lnTo>
              <a:lnTo>
                <a:pt x="1504023" y="715778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6FA3B8-92E8-4B68-A9DD-941B3A6340E9}">
      <dsp:nvSpPr>
        <dsp:cNvPr id="0" name=""/>
        <dsp:cNvSpPr/>
      </dsp:nvSpPr>
      <dsp:spPr>
        <a:xfrm>
          <a:off x="2471167" y="1565153"/>
          <a:ext cx="1504023" cy="715778"/>
        </a:xfrm>
        <a:custGeom>
          <a:avLst/>
          <a:gdLst/>
          <a:ahLst/>
          <a:cxnLst/>
          <a:rect l="0" t="0" r="0" b="0"/>
          <a:pathLst>
            <a:path>
              <a:moveTo>
                <a:pt x="1504023" y="0"/>
              </a:moveTo>
              <a:lnTo>
                <a:pt x="1504023" y="487782"/>
              </a:lnTo>
              <a:lnTo>
                <a:pt x="0" y="487782"/>
              </a:lnTo>
              <a:lnTo>
                <a:pt x="0" y="715778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5ABCD2-66A7-4824-801E-BE569CEB65F4}">
      <dsp:nvSpPr>
        <dsp:cNvPr id="0" name=""/>
        <dsp:cNvSpPr/>
      </dsp:nvSpPr>
      <dsp:spPr>
        <a:xfrm>
          <a:off x="2744626" y="2337"/>
          <a:ext cx="2461128" cy="15628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23CD20-9FA2-4EEC-9B5F-D46143A7E2DC}">
      <dsp:nvSpPr>
        <dsp:cNvPr id="0" name=""/>
        <dsp:cNvSpPr/>
      </dsp:nvSpPr>
      <dsp:spPr>
        <a:xfrm>
          <a:off x="3018085" y="262123"/>
          <a:ext cx="2461128" cy="15628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>
              <a:latin typeface="Verdana" pitchFamily="34" charset="0"/>
              <a:ea typeface="Verdana" pitchFamily="34" charset="0"/>
            </a:rPr>
            <a:t>Προσφυγικές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>
              <a:latin typeface="Verdana" pitchFamily="34" charset="0"/>
              <a:ea typeface="Verdana" pitchFamily="34" charset="0"/>
            </a:rPr>
            <a:t>ροές</a:t>
          </a:r>
        </a:p>
      </dsp:txBody>
      <dsp:txXfrm>
        <a:off x="3063858" y="307896"/>
        <a:ext cx="2369582" cy="1471270"/>
      </dsp:txXfrm>
    </dsp:sp>
    <dsp:sp modelId="{683399ED-A9AC-43D0-8754-3F3F76A8C8B2}">
      <dsp:nvSpPr>
        <dsp:cNvPr id="0" name=""/>
        <dsp:cNvSpPr/>
      </dsp:nvSpPr>
      <dsp:spPr>
        <a:xfrm>
          <a:off x="1240603" y="2280932"/>
          <a:ext cx="2461128" cy="15628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11755D-6566-4882-9A96-8C4CC6EBEFF8}">
      <dsp:nvSpPr>
        <dsp:cNvPr id="0" name=""/>
        <dsp:cNvSpPr/>
      </dsp:nvSpPr>
      <dsp:spPr>
        <a:xfrm>
          <a:off x="1514061" y="2540718"/>
          <a:ext cx="2461128" cy="15628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>
              <a:latin typeface="Verdana" pitchFamily="34" charset="0"/>
              <a:ea typeface="Verdana" pitchFamily="34" charset="0"/>
            </a:rPr>
            <a:t>Συρία</a:t>
          </a:r>
        </a:p>
      </dsp:txBody>
      <dsp:txXfrm>
        <a:off x="1559834" y="2586491"/>
        <a:ext cx="2369582" cy="1471270"/>
      </dsp:txXfrm>
    </dsp:sp>
    <dsp:sp modelId="{61067B34-854B-46AD-9F90-D11E749AA318}">
      <dsp:nvSpPr>
        <dsp:cNvPr id="0" name=""/>
        <dsp:cNvSpPr/>
      </dsp:nvSpPr>
      <dsp:spPr>
        <a:xfrm>
          <a:off x="4248649" y="2280932"/>
          <a:ext cx="2461128" cy="15628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2A51EE-1DE8-4208-AB66-6F45F66CFAC4}">
      <dsp:nvSpPr>
        <dsp:cNvPr id="0" name=""/>
        <dsp:cNvSpPr/>
      </dsp:nvSpPr>
      <dsp:spPr>
        <a:xfrm>
          <a:off x="4522108" y="2540718"/>
          <a:ext cx="2461128" cy="15628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>
              <a:latin typeface="Verdana" pitchFamily="34" charset="0"/>
              <a:ea typeface="Verdana" pitchFamily="34" charset="0"/>
            </a:rPr>
            <a:t>Αφγανιστάν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>
              <a:latin typeface="Verdana" pitchFamily="34" charset="0"/>
              <a:ea typeface="Verdana" pitchFamily="34" charset="0"/>
            </a:rPr>
            <a:t>Ιράκ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>
              <a:latin typeface="Verdana" pitchFamily="34" charset="0"/>
              <a:ea typeface="Verdana" pitchFamily="34" charset="0"/>
            </a:rPr>
            <a:t>Πακιστάν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>
              <a:latin typeface="Verdana" pitchFamily="34" charset="0"/>
              <a:ea typeface="Verdana" pitchFamily="34" charset="0"/>
            </a:rPr>
            <a:t>Ιράν</a:t>
          </a:r>
        </a:p>
      </dsp:txBody>
      <dsp:txXfrm>
        <a:off x="4567881" y="2586491"/>
        <a:ext cx="2369582" cy="1471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01E89-0222-45B7-AB9F-2CF7A2C2509D}" type="datetimeFigureOut">
              <a:rPr lang="el-GR" smtClean="0"/>
              <a:pPr/>
              <a:t>24/2/2021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24D43-D1B0-4F2C-93E8-DFCD29EBB61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92691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5pPr>
            <a:lvl6pPr marL="2204550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6pPr>
            <a:lvl7pPr marL="2605377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7pPr>
            <a:lvl8pPr marL="3006204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8pPr>
            <a:lvl9pPr marL="3407032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fld id="{5575570B-AE44-4B5A-8B6D-54DBC53BA702}" type="slidenum">
              <a:rPr lang="el-GR" altLang="el-GR" sz="1200"/>
              <a:pPr/>
              <a:t>15</a:t>
            </a:fld>
            <a:endParaRPr lang="el-GR" altLang="el-GR" sz="1200"/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5pPr>
            <a:lvl6pPr marL="2204550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6pPr>
            <a:lvl7pPr marL="2605377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7pPr>
            <a:lvl8pPr marL="3006204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8pPr>
            <a:lvl9pPr marL="3407032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fld id="{BE176799-5262-4A73-BB16-7C255FB9F836}" type="slidenum">
              <a:rPr lang="el-GR" altLang="el-GR" sz="1200"/>
              <a:pPr/>
              <a:t>16</a:t>
            </a:fld>
            <a:endParaRPr lang="el-GR" altLang="el-GR" sz="1200"/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5536" cy="411378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τρίγωνο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Τίτλο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7" name="Υπότιτλο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grpSp>
        <p:nvGrpSpPr>
          <p:cNvPr id="2" name="Ομάδα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Ελεύθερη σχεδίαση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Ελεύθερη σχεδίαση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Ελεύθερη σχεδίαση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Ευθεία γραμμή σύνδεσης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Θέση ημερομηνίας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A85371C-8BDC-46CF-992E-230A1E0C66E4}" type="datetimeFigureOut">
              <a:rPr lang="el-GR" smtClean="0"/>
              <a:pPr/>
              <a:t>24/2/2021</a:t>
            </a:fld>
            <a:endParaRPr lang="el-GR"/>
          </a:p>
        </p:txBody>
      </p:sp>
      <p:sp>
        <p:nvSpPr>
          <p:cNvPr id="19" name="Θέση υποσέλιδου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7" name="Θέση αριθμού διαφάνειας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981D5A9-E414-4F35-B7C1-F157FE81255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85371C-8BDC-46CF-992E-230A1E0C66E4}" type="datetimeFigureOut">
              <a:rPr lang="el-GR" smtClean="0"/>
              <a:pPr/>
              <a:t>24/2/2021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81D5A9-E414-4F35-B7C1-F157FE81255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85371C-8BDC-46CF-992E-230A1E0C66E4}" type="datetimeFigureOut">
              <a:rPr lang="el-GR" smtClean="0"/>
              <a:pPr/>
              <a:t>24/2/2021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81D5A9-E414-4F35-B7C1-F157FE81255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85371C-8BDC-46CF-992E-230A1E0C66E4}" type="datetimeFigureOut">
              <a:rPr lang="el-GR" smtClean="0"/>
              <a:pPr/>
              <a:t>24/2/2021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81D5A9-E414-4F35-B7C1-F157FE81255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85371C-8BDC-46CF-992E-230A1E0C66E4}" type="datetimeFigureOut">
              <a:rPr lang="el-GR" smtClean="0"/>
              <a:pPr/>
              <a:t>24/2/2021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81D5A9-E414-4F35-B7C1-F157FE81255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Διάσημα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Διάσημα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85371C-8BDC-46CF-992E-230A1E0C66E4}" type="datetimeFigureOut">
              <a:rPr lang="el-GR" smtClean="0"/>
              <a:pPr/>
              <a:t>24/2/2021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81D5A9-E414-4F35-B7C1-F157FE81255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85371C-8BDC-46CF-992E-230A1E0C66E4}" type="datetimeFigureOut">
              <a:rPr lang="el-GR" smtClean="0"/>
              <a:pPr/>
              <a:t>24/2/2021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81D5A9-E414-4F35-B7C1-F157FE81255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85371C-8BDC-46CF-992E-230A1E0C66E4}" type="datetimeFigureOut">
              <a:rPr lang="el-GR" smtClean="0"/>
              <a:pPr/>
              <a:t>24/2/2021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81D5A9-E414-4F35-B7C1-F157FE81255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85371C-8BDC-46CF-992E-230A1E0C66E4}" type="datetimeFigureOut">
              <a:rPr lang="el-GR" smtClean="0"/>
              <a:pPr/>
              <a:t>24/2/2021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81D5A9-E414-4F35-B7C1-F157FE81255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A85371C-8BDC-46CF-992E-230A1E0C66E4}" type="datetimeFigureOut">
              <a:rPr lang="el-GR" smtClean="0"/>
              <a:pPr/>
              <a:t>24/2/2021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81D5A9-E414-4F35-B7C1-F157FE81255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A85371C-8BDC-46CF-992E-230A1E0C66E4}" type="datetimeFigureOut">
              <a:rPr lang="el-GR" smtClean="0"/>
              <a:pPr/>
              <a:t>24/2/2021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981D5A9-E414-4F35-B7C1-F157FE81255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8" name="Ελεύθερη σχεδίαση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Ελεύθερη σχεδίαση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Ορθογώνιο τρίγωνο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Ευθεία γραμμή σύνδεσης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Διάσημα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Διάσημα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Ελεύθερη σχεδίαση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Ελεύθερη σχεδίαση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Ορθογώνιο τρίγωνο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Ευθεία γραμμή σύνδεσης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Θέση τίτλου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0" name="Θέση κειμένου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Θέση ημερομηνίας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A85371C-8BDC-46CF-992E-230A1E0C66E4}" type="datetimeFigureOut">
              <a:rPr lang="el-GR" smtClean="0"/>
              <a:pPr/>
              <a:t>24/2/2021</a:t>
            </a:fld>
            <a:endParaRPr lang="el-GR"/>
          </a:p>
        </p:txBody>
      </p:sp>
      <p:sp>
        <p:nvSpPr>
          <p:cNvPr id="22" name="Θέση υποσέλιδου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8" name="Θέση αριθμού διαφάνειας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981D5A9-E414-4F35-B7C1-F157FE81255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atMod val="220000"/>
              </a:scheme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ipou\Desktop\InkedΠολυπολιτισμική κοινωνία_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93" y="119438"/>
            <a:ext cx="6804248" cy="514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2286000" y="2690336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Ευμορφία </a:t>
            </a:r>
            <a:r>
              <a:rPr lang="el-GR" dirty="0" err="1"/>
              <a:t>Κηπουροπούλου</a:t>
            </a:r>
            <a:endParaRPr lang="el-GR" dirty="0"/>
          </a:p>
          <a:p>
            <a:r>
              <a:rPr lang="el-GR" dirty="0"/>
              <a:t>Δρ. </a:t>
            </a:r>
            <a:r>
              <a:rPr lang="el-GR" dirty="0" smtClean="0"/>
              <a:t>Διαπολιτισμικής Παιδαγωγικής</a:t>
            </a:r>
            <a:endParaRPr lang="el-GR" dirty="0"/>
          </a:p>
          <a:p>
            <a:r>
              <a:rPr lang="el-GR" dirty="0"/>
              <a:t>Ειδική Επιστήμων ΠΤΔΕ, Σχολή Κοινωνικών και Ανθρωπιστικών </a:t>
            </a:r>
            <a:r>
              <a:rPr lang="el-GR" dirty="0" smtClean="0"/>
              <a:t>Επιστημών </a:t>
            </a:r>
            <a:r>
              <a:rPr lang="el-GR" dirty="0"/>
              <a:t>Παν/</a:t>
            </a:r>
            <a:r>
              <a:rPr lang="el-GR" dirty="0" err="1"/>
              <a:t>μίου</a:t>
            </a:r>
            <a:r>
              <a:rPr lang="el-GR" dirty="0"/>
              <a:t> </a:t>
            </a:r>
            <a:r>
              <a:rPr lang="el-GR" dirty="0" err="1"/>
              <a:t>Δυτ</a:t>
            </a:r>
            <a:r>
              <a:rPr lang="el-GR" dirty="0"/>
              <a:t>. Μακεδονίας</a:t>
            </a:r>
          </a:p>
        </p:txBody>
      </p:sp>
      <p:pic>
        <p:nvPicPr>
          <p:cNvPr id="5123" name="Picture 3" descr="C:\Users\kipou\Desktop\Logo_κεδιβι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881397"/>
            <a:ext cx="1620390" cy="90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431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76250"/>
            <a:ext cx="7643192" cy="5649913"/>
          </a:xfrm>
        </p:spPr>
        <p:txBody>
          <a:bodyPr/>
          <a:lstStyle/>
          <a:p>
            <a:pPr algn="ctr" eaLnBrk="1" hangingPunct="1"/>
            <a:r>
              <a:rPr lang="el-GR" dirty="0"/>
              <a:t>Μαθητικός πληθυσμός για τη σχολική χρονιά 2002-2003 : 98.241 μετανάστες και παλιννοστούντες μαθητές στα σχολεία της Πρωτοβάθμιας και Δευτεροβάθμιας </a:t>
            </a:r>
            <a:r>
              <a:rPr lang="el-GR" dirty="0" smtClean="0"/>
              <a:t>Εκπαίδευσης    6,7</a:t>
            </a:r>
            <a:r>
              <a:rPr lang="el-GR" dirty="0"/>
              <a:t>% του μαθητικού πληθυσμού για τη συγκεκριμένη χρονιά.</a:t>
            </a:r>
          </a:p>
          <a:p>
            <a:pPr algn="ctr" eaLnBrk="1" hangingPunct="1"/>
            <a:r>
              <a:rPr lang="el-GR" dirty="0"/>
              <a:t> Το ποσοστό των αλλοδαπών μαθητών για τα έτη 2004-2006 ήταν 8,8%. Σε συγκεκριμένα σχολεία στην Αθήνα και στη Θεσσαλονίκη το ποσοστό των αλλοδαπών μαθητών </a:t>
            </a:r>
            <a:r>
              <a:rPr lang="el-GR" dirty="0" smtClean="0"/>
              <a:t>άγγιζε </a:t>
            </a:r>
            <a:r>
              <a:rPr lang="el-GR" dirty="0"/>
              <a:t>το 45% .</a:t>
            </a:r>
          </a:p>
        </p:txBody>
      </p:sp>
      <p:pic>
        <p:nvPicPr>
          <p:cNvPr id="3" name="Picture 3" descr="C:\Users\kipou\Desktop\Logo_κεδιβι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881397"/>
            <a:ext cx="1620390" cy="90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Δεξιό άγκιστρο 4"/>
          <p:cNvSpPr/>
          <p:nvPr/>
        </p:nvSpPr>
        <p:spPr>
          <a:xfrm>
            <a:off x="6576792" y="2132856"/>
            <a:ext cx="155448" cy="4320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46F1BA6C-7D67-44A6-B9CA-9AED39F6F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4704"/>
            <a:ext cx="7239000" cy="569103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b="1" dirty="0"/>
              <a:t>Απογραφή του 2011 </a:t>
            </a:r>
          </a:p>
          <a:p>
            <a:endParaRPr lang="el-GR" dirty="0"/>
          </a:p>
          <a:p>
            <a:r>
              <a:rPr lang="el-GR" dirty="0" smtClean="0"/>
              <a:t> </a:t>
            </a:r>
            <a:r>
              <a:rPr lang="el-GR" dirty="0"/>
              <a:t>μόνιμος </a:t>
            </a:r>
            <a:r>
              <a:rPr lang="el-GR" dirty="0" smtClean="0"/>
              <a:t>πληθυσμός: </a:t>
            </a:r>
            <a:r>
              <a:rPr lang="el-GR" dirty="0"/>
              <a:t>712.879 (7.5% του συνολικού πληθυσμού), εκ των οποίων</a:t>
            </a:r>
          </a:p>
          <a:p>
            <a:r>
              <a:rPr lang="el-GR" dirty="0"/>
              <a:t> οι 385.773 (54%) ήταν άνδρες και οι 327.106 (46%) ήταν γυναίκες. </a:t>
            </a:r>
          </a:p>
          <a:p>
            <a:pPr algn="ctr"/>
            <a:r>
              <a:rPr lang="el-GR" dirty="0"/>
              <a:t>Σύμφωνα με τα στοιχεία </a:t>
            </a:r>
            <a:r>
              <a:rPr lang="el-GR" dirty="0" smtClean="0"/>
              <a:t>του </a:t>
            </a:r>
            <a:r>
              <a:rPr lang="el-GR" dirty="0"/>
              <a:t>Υπουργείου Εσωτερικών σχετικά με τις νόμιμες άδειες παραμονής, 473.124 υπήκοοι από τρίτες χώρες ζούσαν νόμιμα στην Ελλάδα το 2014. Ο αριθμός των πολιτών τρίτων χωρών στην Ελλάδα περιλαμβάνει κυρίως άτομα με αλβανική υπηκοότητα (69%). </a:t>
            </a:r>
          </a:p>
        </p:txBody>
      </p:sp>
      <p:cxnSp>
        <p:nvCxnSpPr>
          <p:cNvPr id="4" name="Ευθύγραμμο βέλος σύνδεσης 3">
            <a:extLst>
              <a:ext uri="{FF2B5EF4-FFF2-40B4-BE49-F238E27FC236}">
                <a16:creationId xmlns:a16="http://schemas.microsoft.com/office/drawing/2014/main" xmlns="" id="{9742D869-DD55-472B-8A69-13BF864E2908}"/>
              </a:ext>
            </a:extLst>
          </p:cNvPr>
          <p:cNvCxnSpPr>
            <a:cxnSpLocks/>
          </p:cNvCxnSpPr>
          <p:nvPr/>
        </p:nvCxnSpPr>
        <p:spPr>
          <a:xfrm>
            <a:off x="3779912" y="1124744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kipou\Desktop\Logo_κεδιβι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881397"/>
            <a:ext cx="1620390" cy="90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825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Τον Οκτώβριο του 2015 η χώρα μας ήρθε </a:t>
            </a:r>
            <a:r>
              <a:rPr lang="el-GR" dirty="0" smtClean="0"/>
              <a:t>αντιμέτωπη </a:t>
            </a:r>
            <a:r>
              <a:rPr lang="el-GR" dirty="0"/>
              <a:t>με έναν τεράστιο αριθμό προσφύγων που άγγιξε τις 211.263 αφίξεις. </a:t>
            </a:r>
          </a:p>
          <a:p>
            <a:r>
              <a:rPr lang="el-GR" dirty="0"/>
              <a:t> 2018: το ποσοστό των παιδιών και γυναικών προσφύγων ξεπέρασε το 59% του συνολικού μεταναστευτικού πληθυσμού που δέχθηκε η χώρα μας. </a:t>
            </a:r>
          </a:p>
          <a:p>
            <a:r>
              <a:rPr lang="el-GR" dirty="0" smtClean="0"/>
              <a:t>Σύμφωνα </a:t>
            </a:r>
            <a:r>
              <a:rPr lang="el-GR" dirty="0"/>
              <a:t>με τα στατιστικά στοιχεία </a:t>
            </a:r>
            <a:r>
              <a:rPr lang="el-GR" dirty="0" smtClean="0"/>
              <a:t>της Ύπατης Αρμοστείας </a:t>
            </a:r>
            <a:r>
              <a:rPr lang="el-GR" dirty="0"/>
              <a:t>το 2019 στην χώρα </a:t>
            </a:r>
            <a:r>
              <a:rPr lang="el-GR" dirty="0" smtClean="0"/>
              <a:t>μας: </a:t>
            </a:r>
          </a:p>
          <a:p>
            <a:r>
              <a:rPr lang="el-GR" dirty="0" smtClean="0"/>
              <a:t>οι </a:t>
            </a:r>
            <a:r>
              <a:rPr lang="el-GR" dirty="0"/>
              <a:t>μεταναστευτικές </a:t>
            </a:r>
            <a:r>
              <a:rPr lang="el-GR" dirty="0" smtClean="0"/>
              <a:t>ροές:62.190 </a:t>
            </a:r>
            <a:r>
              <a:rPr lang="el-GR" dirty="0"/>
              <a:t>άτομα, από τις </a:t>
            </a:r>
            <a:r>
              <a:rPr lang="el-GR" dirty="0" smtClean="0"/>
              <a:t>οποίες</a:t>
            </a:r>
          </a:p>
          <a:p>
            <a:r>
              <a:rPr lang="el-GR" dirty="0" smtClean="0"/>
              <a:t> </a:t>
            </a:r>
            <a:r>
              <a:rPr lang="el-GR" dirty="0"/>
              <a:t>49.438 </a:t>
            </a:r>
            <a:r>
              <a:rPr lang="el-GR" dirty="0" smtClean="0"/>
              <a:t> </a:t>
            </a:r>
            <a:r>
              <a:rPr lang="el-GR" dirty="0"/>
              <a:t>θαλάσσιες αφίξεις και </a:t>
            </a:r>
            <a:endParaRPr lang="el-GR" dirty="0" smtClean="0"/>
          </a:p>
          <a:p>
            <a:r>
              <a:rPr lang="el-GR" dirty="0" smtClean="0"/>
              <a:t>12.752 χερσαίες αφίξεις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προσφυγικό σήμερα</a:t>
            </a:r>
            <a:endParaRPr lang="el-GR" dirty="0"/>
          </a:p>
        </p:txBody>
      </p:sp>
      <p:pic>
        <p:nvPicPr>
          <p:cNvPr id="4" name="Picture 3" descr="C:\Users\kipou\Desktop\Logo_κεδιβι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881397"/>
            <a:ext cx="1620390" cy="90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857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548680"/>
            <a:ext cx="7239000" cy="5907056"/>
          </a:xfrm>
        </p:spPr>
        <p:txBody>
          <a:bodyPr>
            <a:normAutofit/>
          </a:bodyPr>
          <a:lstStyle/>
          <a:p>
            <a:pPr algn="ctr"/>
            <a:r>
              <a:rPr lang="el-GR" sz="2400" dirty="0"/>
              <a:t>Το νησί της Λέσβου έρχεται πρώτο σε υποδοχή </a:t>
            </a:r>
            <a:r>
              <a:rPr lang="el-GR" sz="2400" dirty="0" smtClean="0"/>
              <a:t>μεταναστών. Ακολουθούν η </a:t>
            </a:r>
            <a:r>
              <a:rPr lang="el-GR" sz="2400" dirty="0"/>
              <a:t>Σάμος, η </a:t>
            </a:r>
            <a:r>
              <a:rPr lang="el-GR" sz="2400" dirty="0" smtClean="0"/>
              <a:t>Χίος, </a:t>
            </a:r>
            <a:r>
              <a:rPr lang="el-GR" sz="2400" dirty="0"/>
              <a:t>η Κως αλλά και η περιοχή του Έβρου </a:t>
            </a:r>
            <a:r>
              <a:rPr lang="el-GR" sz="2400" dirty="0" smtClean="0"/>
              <a:t>που δέχτηκε </a:t>
            </a:r>
            <a:r>
              <a:rPr lang="el-GR" sz="2400" dirty="0"/>
              <a:t>έναν μεγάλο αριθμό προσφύγων μέσα στο 2019. </a:t>
            </a:r>
            <a:endParaRPr lang="el-GR" sz="2400" dirty="0" smtClean="0"/>
          </a:p>
          <a:p>
            <a:pPr algn="ctr"/>
            <a:r>
              <a:rPr lang="el-GR" sz="2400" dirty="0" smtClean="0"/>
              <a:t>Μέσα </a:t>
            </a:r>
            <a:r>
              <a:rPr lang="el-GR" sz="2400" dirty="0"/>
              <a:t>στη τελευταία </a:t>
            </a:r>
            <a:r>
              <a:rPr lang="el-GR" sz="2400" dirty="0" smtClean="0"/>
              <a:t>πενταετία  (Ύπατη </a:t>
            </a:r>
            <a:r>
              <a:rPr lang="el-GR" sz="2400" dirty="0"/>
              <a:t>Αρμοστεία του </a:t>
            </a:r>
            <a:r>
              <a:rPr lang="el-GR" sz="2400" dirty="0" smtClean="0"/>
              <a:t>ΟΗΕ) πάνω </a:t>
            </a:r>
            <a:r>
              <a:rPr lang="el-GR" sz="2400" dirty="0"/>
              <a:t>από 1.800 άτομα έχουν χάσει τη ζωή τους στην προσπάθεια τους να αναζητήσουν μια καλύτερη ζωή στις χώρες της Ευρωπαϊκής Ένωσης</a:t>
            </a:r>
            <a:r>
              <a:rPr lang="el-GR" dirty="0"/>
              <a:t>. </a:t>
            </a:r>
          </a:p>
        </p:txBody>
      </p:sp>
      <p:pic>
        <p:nvPicPr>
          <p:cNvPr id="1026" name="Picture 2" descr="C:\Users\kipou\Desktop\ImageHandler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6994" y="4725144"/>
            <a:ext cx="3827006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541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>
            <a:extLst>
              <a:ext uri="{FF2B5EF4-FFF2-40B4-BE49-F238E27FC236}">
                <a16:creationId xmlns:a16="http://schemas.microsoft.com/office/drawing/2014/main" xmlns="" id="{AEFA902F-B211-4AC9-B770-91DEEE8E0B0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6480" y="1604329"/>
          <a:ext cx="8223840" cy="4105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458" name="1 - Τίτλος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l-GR" altLang="el-GR" smtClean="0">
              <a:ea typeface="Arial Unicode MS" charset="-128"/>
            </a:endParaRPr>
          </a:p>
        </p:txBody>
      </p:sp>
      <p:pic>
        <p:nvPicPr>
          <p:cNvPr id="5" name="Picture 3" descr="C:\Users\kipou\Desktop\Logo_κεδιβιμ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881397"/>
            <a:ext cx="1620390" cy="90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575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idx="1"/>
          </p:nvPr>
        </p:nvSpPr>
        <p:spPr>
          <a:xfrm>
            <a:off x="456481" y="1604329"/>
            <a:ext cx="8228160" cy="4647368"/>
          </a:xfrm>
        </p:spPr>
        <p:txBody>
          <a:bodyPr lIns="82945" tIns="0" rIns="82945" bIns="41473"/>
          <a:lstStyle/>
          <a:p>
            <a:pPr marL="0" indent="0">
              <a:lnSpc>
                <a:spcPct val="101000"/>
              </a:lnSpc>
              <a:buClrTx/>
              <a:buNone/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  <a:tab pos="7879796" algn="l"/>
              </a:tabLst>
            </a:pPr>
            <a:r>
              <a:rPr lang="el-GR" altLang="el-GR" sz="2200" b="1" dirty="0">
                <a:latin typeface="Verdana" pitchFamily="32" charset="0"/>
                <a:ea typeface="Arial Unicode MS" charset="-128"/>
              </a:rPr>
              <a:t>ΑΦΙΞΕΙΣ</a:t>
            </a:r>
          </a:p>
          <a:p>
            <a:pPr marL="0" indent="0">
              <a:lnSpc>
                <a:spcPct val="101000"/>
              </a:lnSpc>
              <a:buClrTx/>
              <a:buNone/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  <a:tab pos="7879796" algn="l"/>
              </a:tabLst>
            </a:pPr>
            <a:r>
              <a:rPr lang="el-GR" altLang="el-GR" sz="2200" b="1" dirty="0">
                <a:latin typeface="Verdana" pitchFamily="32" charset="0"/>
                <a:ea typeface="Arial Unicode MS" charset="-128"/>
              </a:rPr>
              <a:t>• 172.465 αφίξεις </a:t>
            </a:r>
            <a:r>
              <a:rPr lang="el-GR" altLang="el-GR" sz="2200" dirty="0">
                <a:latin typeface="Verdana" pitchFamily="32" charset="0"/>
                <a:ea typeface="Arial Unicode MS" charset="-128"/>
                <a:cs typeface="Calibri" pitchFamily="32" charset="0"/>
              </a:rPr>
              <a:t>στα </a:t>
            </a:r>
            <a:r>
              <a:rPr lang="el-GR" altLang="el-GR" sz="2200" b="1" dirty="0">
                <a:latin typeface="Verdana" pitchFamily="32" charset="0"/>
                <a:ea typeface="Arial Unicode MS" charset="-128"/>
              </a:rPr>
              <a:t>ελληνικά νησιά </a:t>
            </a:r>
            <a:r>
              <a:rPr lang="el-GR" altLang="el-GR" sz="2200" dirty="0">
                <a:latin typeface="Verdana" pitchFamily="32" charset="0"/>
                <a:ea typeface="Arial Unicode MS" charset="-128"/>
                <a:cs typeface="Calibri" pitchFamily="32" charset="0"/>
              </a:rPr>
              <a:t>(1.1.2016 - 31.10.2016)</a:t>
            </a:r>
          </a:p>
          <a:p>
            <a:pPr marL="0" indent="0">
              <a:lnSpc>
                <a:spcPct val="101000"/>
              </a:lnSpc>
              <a:buClrTx/>
              <a:buNone/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  <a:tab pos="7879796" algn="l"/>
              </a:tabLst>
            </a:pPr>
            <a:r>
              <a:rPr lang="el-GR" altLang="el-GR" sz="2200" b="1" dirty="0">
                <a:latin typeface="Verdana" pitchFamily="32" charset="0"/>
                <a:ea typeface="Arial Unicode MS" charset="-128"/>
              </a:rPr>
              <a:t>• 872.519 αφίξεις </a:t>
            </a:r>
            <a:r>
              <a:rPr lang="el-GR" altLang="el-GR" sz="2200" dirty="0">
                <a:latin typeface="Verdana" pitchFamily="32" charset="0"/>
                <a:ea typeface="Arial Unicode MS" charset="-128"/>
                <a:cs typeface="Calibri" pitchFamily="32" charset="0"/>
              </a:rPr>
              <a:t>στα ελληνικά νησιά το 2015</a:t>
            </a:r>
          </a:p>
          <a:p>
            <a:pPr marL="0" indent="0">
              <a:lnSpc>
                <a:spcPct val="101000"/>
              </a:lnSpc>
              <a:buClrTx/>
              <a:buNone/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  <a:tab pos="7879796" algn="l"/>
              </a:tabLst>
            </a:pPr>
            <a:r>
              <a:rPr lang="el-GR" altLang="el-GR" sz="2200" b="1" dirty="0">
                <a:latin typeface="Verdana" pitchFamily="32" charset="0"/>
                <a:ea typeface="Arial Unicode MS" charset="-128"/>
              </a:rPr>
              <a:t>• 2.810 αφίξεις </a:t>
            </a:r>
            <a:r>
              <a:rPr lang="el-GR" altLang="el-GR" sz="2200" dirty="0">
                <a:latin typeface="Verdana" pitchFamily="32" charset="0"/>
                <a:ea typeface="Arial Unicode MS" charset="-128"/>
                <a:cs typeface="Calibri" pitchFamily="32" charset="0"/>
              </a:rPr>
              <a:t>μέσω </a:t>
            </a:r>
            <a:r>
              <a:rPr lang="el-GR" altLang="el-GR" sz="2200" b="1" dirty="0">
                <a:latin typeface="Verdana" pitchFamily="32" charset="0"/>
                <a:ea typeface="Arial Unicode MS" charset="-128"/>
              </a:rPr>
              <a:t>χερσαίων συνόρων </a:t>
            </a:r>
            <a:r>
              <a:rPr lang="el-GR" altLang="el-GR" sz="2200" dirty="0">
                <a:latin typeface="Verdana" pitchFamily="32" charset="0"/>
                <a:ea typeface="Arial Unicode MS" charset="-128"/>
                <a:cs typeface="Calibri" pitchFamily="32" charset="0"/>
              </a:rPr>
              <a:t>(1.1.2016 - 31.10.2016)</a:t>
            </a:r>
          </a:p>
          <a:p>
            <a:pPr marL="0" indent="0">
              <a:lnSpc>
                <a:spcPct val="101000"/>
              </a:lnSpc>
              <a:buClrTx/>
              <a:buNone/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  <a:tab pos="7879796" algn="l"/>
              </a:tabLst>
            </a:pPr>
            <a:r>
              <a:rPr lang="el-GR" altLang="el-GR" sz="2200" b="1" dirty="0">
                <a:latin typeface="Verdana" pitchFamily="32" charset="0"/>
                <a:ea typeface="Arial Unicode MS" charset="-128"/>
              </a:rPr>
              <a:t>• 3.713 αφίξεις </a:t>
            </a:r>
            <a:r>
              <a:rPr lang="el-GR" altLang="el-GR" sz="2200" dirty="0">
                <a:latin typeface="Verdana" pitchFamily="32" charset="0"/>
                <a:ea typeface="Arial Unicode MS" charset="-128"/>
                <a:cs typeface="Calibri" pitchFamily="32" charset="0"/>
              </a:rPr>
              <a:t>μέσω χερσαίων συνόρων το 2015</a:t>
            </a:r>
          </a:p>
          <a:p>
            <a:pPr marL="0" indent="0">
              <a:lnSpc>
                <a:spcPct val="101000"/>
              </a:lnSpc>
              <a:buClrTx/>
              <a:buNone/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  <a:tab pos="7879796" algn="l"/>
              </a:tabLst>
            </a:pPr>
            <a:r>
              <a:rPr lang="el-GR" altLang="el-GR" sz="2200" b="1" dirty="0">
                <a:latin typeface="Verdana" pitchFamily="32" charset="0"/>
                <a:ea typeface="Arial Unicode MS" charset="-128"/>
              </a:rPr>
              <a:t>• 20.164 αφίξεις </a:t>
            </a:r>
            <a:r>
              <a:rPr lang="el-GR" altLang="el-GR" sz="2200" dirty="0">
                <a:latin typeface="Verdana" pitchFamily="32" charset="0"/>
                <a:ea typeface="Arial Unicode MS" charset="-128"/>
                <a:cs typeface="Calibri" pitchFamily="32" charset="0"/>
              </a:rPr>
              <a:t>μετά τη Δήλωση ΕΕ-Τουρκίας (Απρίλιος – Οκτώβριος 2016) –</a:t>
            </a:r>
          </a:p>
          <a:p>
            <a:pPr marL="0" indent="0">
              <a:lnSpc>
                <a:spcPct val="101000"/>
              </a:lnSpc>
              <a:buClrTx/>
              <a:buNone/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  <a:tab pos="7879796" algn="l"/>
              </a:tabLst>
            </a:pPr>
            <a:r>
              <a:rPr lang="el-GR" altLang="el-GR" sz="2200" dirty="0">
                <a:latin typeface="Verdana" pitchFamily="32" charset="0"/>
                <a:ea typeface="Arial Unicode MS" charset="-128"/>
                <a:cs typeface="Calibri" pitchFamily="32" charset="0"/>
              </a:rPr>
              <a:t>(18.519 από θαλάσσια σύνορα και 1.645 από χερσαία σύνορα)</a:t>
            </a:r>
          </a:p>
        </p:txBody>
      </p:sp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05312"/>
            <a:ext cx="8228160" cy="1144921"/>
          </a:xfrm>
        </p:spPr>
        <p:txBody>
          <a:bodyPr tIns="15348"/>
          <a:lstStyle/>
          <a:p>
            <a:pPr>
              <a:lnSpc>
                <a:spcPct val="93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altLang="el-GR" sz="1700">
                <a:solidFill>
                  <a:srgbClr val="48A2B6"/>
                </a:solidFill>
                <a:latin typeface="Calibri-Bold" charset="0"/>
                <a:ea typeface="Arial Unicode MS" charset="-128"/>
              </a:rPr>
              <a:t> </a:t>
            </a:r>
            <a:r>
              <a:rPr lang="el-GR" altLang="el-GR" sz="2400">
                <a:solidFill>
                  <a:srgbClr val="0084D1"/>
                </a:solidFill>
                <a:latin typeface="Verdana" pitchFamily="32" charset="0"/>
                <a:ea typeface="Arial Unicode MS" charset="-128"/>
              </a:rPr>
              <a:t>Η ΠΡΟΣΦΥΓΙΚΗ &amp; ΜΕΤΑΝΑΣΤΕΥΤΙΚΗ ΚΡΙΣΗ ΣΕ</a:t>
            </a:r>
            <a:br>
              <a:rPr lang="el-GR" altLang="el-GR" sz="2400">
                <a:solidFill>
                  <a:srgbClr val="0084D1"/>
                </a:solidFill>
                <a:latin typeface="Verdana" pitchFamily="32" charset="0"/>
                <a:ea typeface="Arial Unicode MS" charset="-128"/>
              </a:rPr>
            </a:br>
            <a:r>
              <a:rPr lang="el-GR" altLang="el-GR" sz="2400">
                <a:solidFill>
                  <a:srgbClr val="0084D1"/>
                </a:solidFill>
                <a:latin typeface="Verdana" pitchFamily="32" charset="0"/>
                <a:ea typeface="Arial Unicode MS" charset="-128"/>
              </a:rPr>
              <a:t>ΑΡΙΘΜΟΥΣ</a:t>
            </a:r>
          </a:p>
        </p:txBody>
      </p:sp>
      <p:pic>
        <p:nvPicPr>
          <p:cNvPr id="4" name="Picture 3" descr="C:\Users\kipou\Desktop\Logo_κεδιβι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881397"/>
            <a:ext cx="1620390" cy="90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039867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idx="1"/>
          </p:nvPr>
        </p:nvSpPr>
        <p:spPr>
          <a:xfrm>
            <a:off x="456481" y="1604329"/>
            <a:ext cx="8226720" cy="4468790"/>
          </a:xfrm>
        </p:spPr>
        <p:txBody>
          <a:bodyPr lIns="82945" tIns="41473" rIns="82945" bIns="41473"/>
          <a:lstStyle/>
          <a:p>
            <a:pPr indent="-308165">
              <a:buClrTx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altLang="el-GR" sz="2200" b="1" dirty="0">
                <a:solidFill>
                  <a:srgbClr val="48A2B6"/>
                </a:solidFill>
                <a:latin typeface="Verdana" pitchFamily="32" charset="0"/>
                <a:ea typeface="Arial Unicode MS" charset="-128"/>
              </a:rPr>
              <a:t>ΠΡΟΦΙΛ ΕΙΣΕΡΧΟΜΕΝΩΝ</a:t>
            </a:r>
          </a:p>
          <a:p>
            <a:pPr indent="-308165">
              <a:buClrTx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altLang="el-GR" sz="2200" b="1" dirty="0" smtClean="0">
                <a:latin typeface="Verdana" pitchFamily="32" charset="0"/>
                <a:ea typeface="Arial Unicode MS" charset="-128"/>
              </a:rPr>
              <a:t> </a:t>
            </a:r>
            <a:r>
              <a:rPr lang="el-GR" altLang="el-GR" sz="2200" b="1" dirty="0">
                <a:latin typeface="Verdana" pitchFamily="32" charset="0"/>
                <a:ea typeface="Arial Unicode MS" charset="-128"/>
              </a:rPr>
              <a:t>46% </a:t>
            </a:r>
            <a:r>
              <a:rPr lang="el-GR" altLang="el-GR" sz="2200" dirty="0">
                <a:latin typeface="Verdana" pitchFamily="32" charset="0"/>
                <a:ea typeface="Arial Unicode MS" charset="-128"/>
                <a:cs typeface="Calibri" pitchFamily="32" charset="0"/>
              </a:rPr>
              <a:t>των ατόμων που εισήλθαν στην Ελλάδα, από χερσαία και θαλάσσια </a:t>
            </a:r>
            <a:r>
              <a:rPr lang="el-GR" altLang="el-GR" sz="2200" dirty="0" err="1" smtClean="0">
                <a:latin typeface="Verdana" pitchFamily="32" charset="0"/>
                <a:ea typeface="Arial Unicode MS" charset="-128"/>
                <a:cs typeface="Calibri" pitchFamily="32" charset="0"/>
              </a:rPr>
              <a:t>σύνορα,προέρχονται</a:t>
            </a:r>
            <a:r>
              <a:rPr lang="el-GR" altLang="el-GR" sz="2200" dirty="0" smtClean="0">
                <a:latin typeface="Verdana" pitchFamily="32" charset="0"/>
                <a:ea typeface="Arial Unicode MS" charset="-128"/>
                <a:cs typeface="Calibri" pitchFamily="32" charset="0"/>
              </a:rPr>
              <a:t> </a:t>
            </a:r>
            <a:r>
              <a:rPr lang="el-GR" altLang="el-GR" sz="2200" dirty="0">
                <a:latin typeface="Verdana" pitchFamily="32" charset="0"/>
                <a:ea typeface="Arial Unicode MS" charset="-128"/>
                <a:cs typeface="Calibri" pitchFamily="32" charset="0"/>
              </a:rPr>
              <a:t>από Συρία, </a:t>
            </a:r>
            <a:r>
              <a:rPr lang="el-GR" altLang="el-GR" sz="2200" b="1" dirty="0">
                <a:latin typeface="Verdana" pitchFamily="32" charset="0"/>
                <a:ea typeface="Arial Unicode MS" charset="-128"/>
              </a:rPr>
              <a:t>24% </a:t>
            </a:r>
            <a:r>
              <a:rPr lang="el-GR" altLang="el-GR" sz="2200" dirty="0">
                <a:latin typeface="Verdana" pitchFamily="32" charset="0"/>
                <a:ea typeface="Arial Unicode MS" charset="-128"/>
                <a:cs typeface="Calibri" pitchFamily="32" charset="0"/>
              </a:rPr>
              <a:t>από Αφγανιστάν, </a:t>
            </a:r>
            <a:r>
              <a:rPr lang="el-GR" altLang="el-GR" sz="2200" b="1" dirty="0">
                <a:latin typeface="Verdana" pitchFamily="32" charset="0"/>
                <a:ea typeface="Arial Unicode MS" charset="-128"/>
              </a:rPr>
              <a:t>15% </a:t>
            </a:r>
            <a:r>
              <a:rPr lang="el-GR" altLang="el-GR" sz="2200" dirty="0">
                <a:latin typeface="Verdana" pitchFamily="32" charset="0"/>
                <a:ea typeface="Arial Unicode MS" charset="-128"/>
                <a:cs typeface="Calibri" pitchFamily="32" charset="0"/>
              </a:rPr>
              <a:t>από Ιράκ, </a:t>
            </a:r>
            <a:r>
              <a:rPr lang="el-GR" altLang="el-GR" sz="2200" b="1" dirty="0">
                <a:latin typeface="Verdana" pitchFamily="32" charset="0"/>
                <a:ea typeface="Arial Unicode MS" charset="-128"/>
              </a:rPr>
              <a:t>5% </a:t>
            </a:r>
            <a:r>
              <a:rPr lang="el-GR" altLang="el-GR" sz="2200" dirty="0">
                <a:latin typeface="Verdana" pitchFamily="32" charset="0"/>
                <a:ea typeface="Arial Unicode MS" charset="-128"/>
                <a:cs typeface="Calibri" pitchFamily="32" charset="0"/>
              </a:rPr>
              <a:t>από </a:t>
            </a:r>
            <a:r>
              <a:rPr lang="el-GR" altLang="el-GR" sz="2200" dirty="0" smtClean="0">
                <a:latin typeface="Verdana" pitchFamily="32" charset="0"/>
                <a:ea typeface="Arial Unicode MS" charset="-128"/>
                <a:cs typeface="Calibri" pitchFamily="32" charset="0"/>
              </a:rPr>
              <a:t>Πακιστάν,</a:t>
            </a:r>
            <a:r>
              <a:rPr lang="el-GR" altLang="el-GR" sz="2200" b="1" dirty="0" smtClean="0">
                <a:latin typeface="Verdana" pitchFamily="32" charset="0"/>
                <a:ea typeface="Arial Unicode MS" charset="-128"/>
              </a:rPr>
              <a:t>3</a:t>
            </a:r>
            <a:r>
              <a:rPr lang="el-GR" altLang="el-GR" sz="2200" b="1" dirty="0">
                <a:latin typeface="Verdana" pitchFamily="32" charset="0"/>
                <a:ea typeface="Arial Unicode MS" charset="-128"/>
              </a:rPr>
              <a:t>% </a:t>
            </a:r>
            <a:r>
              <a:rPr lang="el-GR" altLang="el-GR" sz="2200" dirty="0">
                <a:latin typeface="Verdana" pitchFamily="32" charset="0"/>
                <a:ea typeface="Arial Unicode MS" charset="-128"/>
                <a:cs typeface="Calibri" pitchFamily="32" charset="0"/>
              </a:rPr>
              <a:t>από Ιράν (1.1.2016 – 31.10.2016)</a:t>
            </a:r>
          </a:p>
          <a:p>
            <a:pPr indent="-308165">
              <a:buClrTx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altLang="el-GR" sz="2200" b="1" dirty="0">
                <a:latin typeface="Verdana" pitchFamily="32" charset="0"/>
                <a:ea typeface="Arial Unicode MS" charset="-128"/>
              </a:rPr>
              <a:t>• 64% </a:t>
            </a:r>
            <a:r>
              <a:rPr lang="el-GR" altLang="el-GR" sz="2200" dirty="0">
                <a:latin typeface="Verdana" pitchFamily="32" charset="0"/>
                <a:ea typeface="Arial Unicode MS" charset="-128"/>
                <a:cs typeface="Calibri" pitchFamily="32" charset="0"/>
              </a:rPr>
              <a:t>των εισερχομένων είναι άνδρες και </a:t>
            </a:r>
            <a:r>
              <a:rPr lang="el-GR" altLang="el-GR" sz="2200" b="1" dirty="0">
                <a:latin typeface="Verdana" pitchFamily="32" charset="0"/>
                <a:ea typeface="Arial Unicode MS" charset="-128"/>
              </a:rPr>
              <a:t>36% </a:t>
            </a:r>
            <a:r>
              <a:rPr lang="el-GR" altLang="el-GR" sz="2200" dirty="0">
                <a:latin typeface="Verdana" pitchFamily="32" charset="0"/>
                <a:ea typeface="Arial Unicode MS" charset="-128"/>
                <a:cs typeface="Calibri" pitchFamily="32" charset="0"/>
              </a:rPr>
              <a:t>είναι γυναίκες (1.1.2016 – 31.10.2016)</a:t>
            </a:r>
          </a:p>
          <a:p>
            <a:pPr indent="-308165">
              <a:buClrTx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altLang="el-GR" sz="2200" b="1" dirty="0">
                <a:latin typeface="Verdana" pitchFamily="32" charset="0"/>
                <a:ea typeface="Arial Unicode MS" charset="-128"/>
              </a:rPr>
              <a:t>• 24,5% </a:t>
            </a:r>
            <a:r>
              <a:rPr lang="el-GR" altLang="el-GR" sz="2200" dirty="0">
                <a:latin typeface="Verdana" pitchFamily="32" charset="0"/>
                <a:ea typeface="Arial Unicode MS" charset="-128"/>
                <a:cs typeface="Calibri" pitchFamily="32" charset="0"/>
              </a:rPr>
              <a:t>των εισερχομένων </a:t>
            </a:r>
            <a:r>
              <a:rPr lang="el-GR" altLang="el-GR" sz="2200" b="1" dirty="0">
                <a:latin typeface="Verdana" pitchFamily="32" charset="0"/>
                <a:ea typeface="Arial Unicode MS" charset="-128"/>
              </a:rPr>
              <a:t>ανδρών </a:t>
            </a:r>
            <a:r>
              <a:rPr lang="el-GR" altLang="el-GR" sz="2200" dirty="0">
                <a:latin typeface="Verdana" pitchFamily="32" charset="0"/>
                <a:ea typeface="Arial Unicode MS" charset="-128"/>
                <a:cs typeface="Calibri" pitchFamily="32" charset="0"/>
              </a:rPr>
              <a:t>και </a:t>
            </a:r>
            <a:r>
              <a:rPr lang="el-GR" altLang="el-GR" sz="2200" b="1" dirty="0">
                <a:latin typeface="Verdana" pitchFamily="32" charset="0"/>
                <a:ea typeface="Arial Unicode MS" charset="-128"/>
              </a:rPr>
              <a:t>31,9% </a:t>
            </a:r>
            <a:r>
              <a:rPr lang="el-GR" altLang="el-GR" sz="2200" dirty="0">
                <a:latin typeface="Verdana" pitchFamily="32" charset="0"/>
                <a:ea typeface="Arial Unicode MS" charset="-128"/>
                <a:cs typeface="Calibri" pitchFamily="32" charset="0"/>
              </a:rPr>
              <a:t>των εισερχομένων </a:t>
            </a:r>
            <a:r>
              <a:rPr lang="el-GR" altLang="el-GR" sz="2200" b="1" dirty="0" smtClean="0">
                <a:latin typeface="Verdana" pitchFamily="32" charset="0"/>
                <a:ea typeface="Arial Unicode MS" charset="-128"/>
              </a:rPr>
              <a:t>γυναικών </a:t>
            </a:r>
            <a:r>
              <a:rPr lang="el-GR" altLang="el-GR" sz="2200" dirty="0" smtClean="0">
                <a:latin typeface="Verdana" pitchFamily="32" charset="0"/>
                <a:ea typeface="Arial Unicode MS" charset="-128"/>
                <a:cs typeface="Calibri" pitchFamily="32" charset="0"/>
              </a:rPr>
              <a:t>είναι </a:t>
            </a:r>
            <a:r>
              <a:rPr lang="el-GR" altLang="el-GR" sz="2200" b="1" dirty="0">
                <a:latin typeface="Verdana" pitchFamily="32" charset="0"/>
                <a:ea typeface="Arial Unicode MS" charset="-128"/>
              </a:rPr>
              <a:t>κάτω των 18 ετών</a:t>
            </a:r>
          </a:p>
        </p:txBody>
      </p:sp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05313"/>
            <a:ext cx="8226720" cy="1143480"/>
          </a:xfrm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altLang="el-GR" sz="2400">
                <a:solidFill>
                  <a:srgbClr val="0084D1"/>
                </a:solidFill>
                <a:latin typeface="Verdana" pitchFamily="32" charset="0"/>
                <a:ea typeface="Arial Unicode MS" charset="-128"/>
              </a:rPr>
              <a:t>Η ΠΡΟΣΦΥΓΙΚΗ &amp; ΜΕΤΑΝΑΣΤΕΥΤΙΚΗ ΚΡΙΣΗ ΣΕ</a:t>
            </a:r>
            <a:br>
              <a:rPr lang="el-GR" altLang="el-GR" sz="2400">
                <a:solidFill>
                  <a:srgbClr val="0084D1"/>
                </a:solidFill>
                <a:latin typeface="Verdana" pitchFamily="32" charset="0"/>
                <a:ea typeface="Arial Unicode MS" charset="-128"/>
              </a:rPr>
            </a:br>
            <a:r>
              <a:rPr lang="el-GR" altLang="el-GR" sz="2400">
                <a:solidFill>
                  <a:srgbClr val="0084D1"/>
                </a:solidFill>
                <a:latin typeface="Verdana" pitchFamily="32" charset="0"/>
                <a:ea typeface="Arial Unicode MS" charset="-128"/>
              </a:rPr>
              <a:t>ΑΡΙΘΜΟΥΣ</a:t>
            </a:r>
          </a:p>
        </p:txBody>
      </p:sp>
      <p:pic>
        <p:nvPicPr>
          <p:cNvPr id="4" name="Picture 3" descr="C:\Users\kipou\Desktop\Logo_κεδιβι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881397"/>
            <a:ext cx="1620390" cy="90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365586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525658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Picture 3" descr="C:\Users\kipou\Desktop\Logo_κεδιβι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881397"/>
            <a:ext cx="1620390" cy="90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114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7BCC6D5F-9D1E-45F4-9399-82D1ACB82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l-GR" b="1" dirty="0"/>
              <a:t>Μεταναστευτικές ροές-μαθητικός πληθυσμός/ </a:t>
            </a:r>
          </a:p>
          <a:p>
            <a:pPr algn="ctr"/>
            <a:endParaRPr lang="el-GR" b="1" dirty="0"/>
          </a:p>
        </p:txBody>
      </p:sp>
      <p:pic>
        <p:nvPicPr>
          <p:cNvPr id="4" name="Picture 3" descr="C:\Users\kipou\Desktop\Logo_κεδιβι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881397"/>
            <a:ext cx="1620390" cy="90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878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92150"/>
            <a:ext cx="7931224" cy="5434013"/>
          </a:xfrm>
        </p:spPr>
        <p:txBody>
          <a:bodyPr>
            <a:normAutofit fontScale="92500" lnSpcReduction="10000"/>
          </a:bodyPr>
          <a:lstStyle/>
          <a:p>
            <a:pPr marL="0" indent="0" algn="ctr" eaLnBrk="1" hangingPunct="1">
              <a:lnSpc>
                <a:spcPct val="90000"/>
              </a:lnSpc>
              <a:buNone/>
            </a:pPr>
            <a:endParaRPr lang="el-GR" sz="2800" dirty="0"/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l-GR" sz="2800" dirty="0"/>
              <a:t>Η Ελλάδα δεν ήρθε αντιμέτωπη για πρώτη φορά με τις ροές των μεταναστών στη δεκαετία του ’90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l-GR" sz="2800" dirty="0"/>
          </a:p>
          <a:p>
            <a:pPr algn="ctr" eaLnBrk="1" hangingPunct="1">
              <a:lnSpc>
                <a:spcPct val="90000"/>
              </a:lnSpc>
            </a:pPr>
            <a:endParaRPr lang="el-GR" sz="2800" dirty="0"/>
          </a:p>
          <a:p>
            <a:pPr algn="ctr" eaLnBrk="1" hangingPunct="1">
              <a:lnSpc>
                <a:spcPct val="90000"/>
              </a:lnSpc>
            </a:pPr>
            <a:r>
              <a:rPr lang="el-GR" sz="2800" dirty="0"/>
              <a:t>πρόσφυγες της Μικρασιατικής Καταστροφής</a:t>
            </a:r>
          </a:p>
          <a:p>
            <a:pPr algn="ctr" eaLnBrk="1" hangingPunct="1">
              <a:lnSpc>
                <a:spcPct val="90000"/>
              </a:lnSpc>
            </a:pPr>
            <a:r>
              <a:rPr lang="el-GR" sz="2800" dirty="0"/>
              <a:t>πρόσφυγες της Κωνσταντινούπολης το 195</a:t>
            </a:r>
            <a:r>
              <a:rPr lang="en-US" sz="2800" dirty="0"/>
              <a:t>0</a:t>
            </a:r>
            <a:endParaRPr lang="el-GR" sz="2800" dirty="0"/>
          </a:p>
          <a:p>
            <a:pPr algn="ctr" eaLnBrk="1" hangingPunct="1">
              <a:lnSpc>
                <a:spcPct val="90000"/>
              </a:lnSpc>
            </a:pPr>
            <a:r>
              <a:rPr lang="el-GR" sz="2800" dirty="0"/>
              <a:t>μετακίνηση ελληνικών πληθυσμών από την Αίγυπτο, </a:t>
            </a:r>
          </a:p>
          <a:p>
            <a:pPr algn="ctr" eaLnBrk="1" hangingPunct="1">
              <a:lnSpc>
                <a:spcPct val="90000"/>
              </a:lnSpc>
            </a:pPr>
            <a:r>
              <a:rPr lang="el-GR" sz="2800" dirty="0"/>
              <a:t>δεκαετία του 1970 μεγάλος αριθμός Αφρικανών και Πακιστανών οικονομικών μεταναστών. </a:t>
            </a:r>
          </a:p>
        </p:txBody>
      </p:sp>
      <p:sp>
        <p:nvSpPr>
          <p:cNvPr id="2" name="Βέλος: Κάτω 1">
            <a:extLst>
              <a:ext uri="{FF2B5EF4-FFF2-40B4-BE49-F238E27FC236}">
                <a16:creationId xmlns:a16="http://schemas.microsoft.com/office/drawing/2014/main" xmlns="" id="{7DBD9E4D-76E3-412B-83D9-B69F48BFD546}"/>
              </a:ext>
            </a:extLst>
          </p:cNvPr>
          <p:cNvSpPr/>
          <p:nvPr/>
        </p:nvSpPr>
        <p:spPr>
          <a:xfrm>
            <a:off x="4485816" y="2096852"/>
            <a:ext cx="4846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Picture 3" descr="C:\Users\kipou\Desktop\Logo_κεδιβι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881397"/>
            <a:ext cx="1620390" cy="90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92150"/>
            <a:ext cx="7859216" cy="543401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endParaRPr lang="el-GR" sz="2900" dirty="0" smtClean="0"/>
          </a:p>
          <a:p>
            <a:pPr algn="ctr" eaLnBrk="1" hangingPunct="1">
              <a:lnSpc>
                <a:spcPct val="80000"/>
              </a:lnSpc>
            </a:pPr>
            <a:r>
              <a:rPr lang="el-GR" sz="2900" dirty="0" smtClean="0"/>
              <a:t>Η </a:t>
            </a:r>
            <a:r>
              <a:rPr lang="el-GR" sz="2900" dirty="0"/>
              <a:t>μεγάλη ροή μεταναστών η οποία οδήγησε και σε μια προσπάθεια νομοθετικής ρύθμισης και επίσημης χάραξης μιας επίσημης μεταναστευτικής </a:t>
            </a:r>
            <a:r>
              <a:rPr lang="el-GR" sz="2900" dirty="0" smtClean="0"/>
              <a:t>πολιτικής</a:t>
            </a:r>
            <a:r>
              <a:rPr lang="el-GR" sz="2900" dirty="0"/>
              <a:t>-</a:t>
            </a:r>
            <a:r>
              <a:rPr lang="el-GR" sz="2900" dirty="0" smtClean="0"/>
              <a:t> </a:t>
            </a:r>
            <a:r>
              <a:rPr lang="el-GR" sz="2900" dirty="0"/>
              <a:t>εντοπίζεται στη δεκαετία του 1990 με μετακινήσεις πληθυσμών από τα Βαλκάνια και τις χώρες της Πρώην Σοβιετικής Ένωσης.</a:t>
            </a:r>
            <a:endParaRPr lang="el-GR" sz="2900" b="1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sz="1900" dirty="0"/>
              <a:t/>
            </a:r>
            <a:br>
              <a:rPr lang="el-GR" sz="1900" dirty="0"/>
            </a:br>
            <a:endParaRPr lang="el-GR" sz="1900" dirty="0"/>
          </a:p>
        </p:txBody>
      </p:sp>
      <p:pic>
        <p:nvPicPr>
          <p:cNvPr id="3" name="Picture 3" descr="C:\Users\kipou\Desktop\Logo_κεδιβι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881397"/>
            <a:ext cx="1620390" cy="90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49275"/>
            <a:ext cx="7715200" cy="5576888"/>
          </a:xfrm>
        </p:spPr>
        <p:txBody>
          <a:bodyPr>
            <a:normAutofit fontScale="92500"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el-GR" sz="2800" dirty="0"/>
              <a:t>Από το 1980 αυξήθηκε ο </a:t>
            </a:r>
            <a:r>
              <a:rPr lang="el-GR" sz="2800" dirty="0" smtClean="0"/>
              <a:t>επαναπατρισμός </a:t>
            </a:r>
            <a:r>
              <a:rPr lang="el-GR" sz="2800" dirty="0"/>
              <a:t>των Ομογενών, τόσο από τις χώρες της πρώην Σοβιετικής Ένωσης όσο και από την Αλβανία</a:t>
            </a:r>
            <a:endParaRPr lang="en-US" sz="2800" dirty="0"/>
          </a:p>
          <a:p>
            <a:pPr algn="just" eaLnBrk="1" hangingPunct="1">
              <a:lnSpc>
                <a:spcPct val="80000"/>
              </a:lnSpc>
            </a:pPr>
            <a:endParaRPr lang="el-GR" sz="2800" dirty="0" smtClean="0"/>
          </a:p>
          <a:p>
            <a:pPr algn="just" eaLnBrk="1" hangingPunct="1">
              <a:lnSpc>
                <a:spcPct val="80000"/>
              </a:lnSpc>
            </a:pPr>
            <a:r>
              <a:rPr lang="el-GR" sz="2800" dirty="0" smtClean="0"/>
              <a:t>1991-1992 </a:t>
            </a:r>
            <a:endParaRPr lang="el-GR" sz="2800" dirty="0"/>
          </a:p>
          <a:p>
            <a:pPr marL="0" indent="0" algn="just">
              <a:lnSpc>
                <a:spcPct val="80000"/>
              </a:lnSpc>
              <a:buNone/>
            </a:pPr>
            <a:endParaRPr lang="el-G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el-G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Συνεχή </a:t>
            </a: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μεταναστευτικά ρεύματα παλιννοστούντων και Αλβανών οικονομικών μεταναστών λόγω του φόβου των εθνικιστικών ταραχών και του πολέμου στις χώρες της πρώην Σοβιετικής Ένωσης αλλά και για οικονομικούς λόγους. </a:t>
            </a:r>
          </a:p>
          <a:p>
            <a:pPr algn="just">
              <a:lnSpc>
                <a:spcPct val="80000"/>
              </a:lnSpc>
            </a:pP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Στην εισροή μεταναστών από τις χώρες της Πρώην Σοβιετικής Ένωσης συνέβαλε και το καθεστώς της Περεστρόικα επί Γκορμπατσώφ </a:t>
            </a:r>
            <a:r>
              <a:rPr lang="el-GR" sz="25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None/>
            </a:pPr>
            <a:endParaRPr lang="el-GR" sz="2800" dirty="0"/>
          </a:p>
        </p:txBody>
      </p:sp>
      <p:sp>
        <p:nvSpPr>
          <p:cNvPr id="3" name="2 - Δεξιό βέλος"/>
          <p:cNvSpPr/>
          <p:nvPr/>
        </p:nvSpPr>
        <p:spPr>
          <a:xfrm>
            <a:off x="3373379" y="2708920"/>
            <a:ext cx="115212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Picture 3" descr="C:\Users\kipou\Desktop\Logo_κεδιβι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881397"/>
            <a:ext cx="1620390" cy="90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92150"/>
            <a:ext cx="7931224" cy="5434013"/>
          </a:xfrm>
        </p:spPr>
        <p:txBody>
          <a:bodyPr/>
          <a:lstStyle/>
          <a:p>
            <a:pPr algn="ctr" eaLnBrk="1" hangingPunct="1"/>
            <a:r>
              <a:rPr lang="el-GR" dirty="0"/>
              <a:t>Ο αριθμός των μεταναστών στις αρχές του 1990 ήταν 600.000 </a:t>
            </a:r>
          </a:p>
          <a:p>
            <a:pPr algn="ctr" eaLnBrk="1" hangingPunct="1"/>
            <a:r>
              <a:rPr lang="el-GR" dirty="0"/>
              <a:t>5% του πληθυσμού </a:t>
            </a:r>
          </a:p>
          <a:p>
            <a:pPr algn="ctr" eaLnBrk="1" hangingPunct="1"/>
            <a:endParaRPr lang="el-GR" dirty="0"/>
          </a:p>
          <a:p>
            <a:pPr marL="0" indent="0" algn="ctr" eaLnBrk="1" hangingPunct="1">
              <a:buNone/>
            </a:pPr>
            <a:endParaRPr lang="el-GR" dirty="0"/>
          </a:p>
          <a:p>
            <a:pPr algn="ctr" eaLnBrk="1" hangingPunct="1"/>
            <a:r>
              <a:rPr lang="el-GR" dirty="0"/>
              <a:t>2004 : 1.115.000 μεταναστών </a:t>
            </a:r>
          </a:p>
          <a:p>
            <a:pPr algn="ctr" eaLnBrk="1" hangingPunct="1"/>
            <a:endParaRPr lang="el-GR" dirty="0"/>
          </a:p>
          <a:p>
            <a:pPr marL="0" indent="0" algn="ctr" eaLnBrk="1" hangingPunct="1">
              <a:buNone/>
            </a:pPr>
            <a:endParaRPr lang="el-GR" dirty="0"/>
          </a:p>
          <a:p>
            <a:pPr marL="0" indent="0" algn="ctr" eaLnBrk="1" hangingPunct="1">
              <a:buNone/>
            </a:pPr>
            <a:r>
              <a:rPr lang="el-GR" dirty="0"/>
              <a:t>10,3% του συνολικού ελληνικού πληθυσμού. </a:t>
            </a:r>
          </a:p>
        </p:txBody>
      </p:sp>
      <p:cxnSp>
        <p:nvCxnSpPr>
          <p:cNvPr id="3" name="Γραμμή σύνδεσης: Καμπύλη 2">
            <a:extLst>
              <a:ext uri="{FF2B5EF4-FFF2-40B4-BE49-F238E27FC236}">
                <a16:creationId xmlns:a16="http://schemas.microsoft.com/office/drawing/2014/main" xmlns="" id="{D04FAF39-EF54-41A0-8434-06F442741E7C}"/>
              </a:ext>
            </a:extLst>
          </p:cNvPr>
          <p:cNvCxnSpPr>
            <a:cxnSpLocks/>
          </p:cNvCxnSpPr>
          <p:nvPr/>
        </p:nvCxnSpPr>
        <p:spPr>
          <a:xfrm rot="10800000" flipV="1">
            <a:off x="4211960" y="3429000"/>
            <a:ext cx="1512168" cy="86409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:\Users\kipou\Desktop\Logo_κεδιβι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881397"/>
            <a:ext cx="1620390" cy="90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20713"/>
            <a:ext cx="8003232" cy="5505450"/>
          </a:xfrm>
        </p:spPr>
        <p:txBody>
          <a:bodyPr/>
          <a:lstStyle/>
          <a:p>
            <a:pPr algn="ctr" eaLnBrk="1" hangingPunct="1"/>
            <a:r>
              <a:rPr lang="el-GR" sz="2800" dirty="0"/>
              <a:t>Η πλειονότητα των μεταναστών προέρχεται από την Αλβανία με ποσοστό 56% και ακολουθούν οι επαναπατριζόμενοι μετανάστες από τις χώρες της πρώην Σοβιετικής Ένωσης, που αριθμούνται στους 350.000. </a:t>
            </a:r>
          </a:p>
          <a:p>
            <a:pPr algn="ctr" eaLnBrk="1" hangingPunct="1"/>
            <a:r>
              <a:rPr lang="el-GR" sz="2800" dirty="0"/>
              <a:t>Η μεγάλη πλειοψηφία των μεταναστών που προέρχονταν από τις χώρες της πρώην Σοβιετικής Ένωσης </a:t>
            </a:r>
            <a:r>
              <a:rPr lang="el-GR" sz="2800" dirty="0" err="1"/>
              <a:t>ταυτοποιήθηκαν</a:t>
            </a:r>
            <a:r>
              <a:rPr lang="el-GR" sz="2800" dirty="0"/>
              <a:t> ως Πόντιοι Ομογενείς Παλιννοστούντες </a:t>
            </a:r>
          </a:p>
          <a:p>
            <a:pPr eaLnBrk="1" hangingPunct="1"/>
            <a:endParaRPr lang="el-GR" dirty="0"/>
          </a:p>
        </p:txBody>
      </p:sp>
      <p:pic>
        <p:nvPicPr>
          <p:cNvPr id="3" name="Picture 3" descr="C:\Users\kipou\Desktop\Logo_κεδιβι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881397"/>
            <a:ext cx="1620390" cy="90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982538CB-D143-4C68-B65C-5105A5B02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l-GR" dirty="0"/>
              <a:t>Λόγω του εθνικού ή </a:t>
            </a:r>
            <a:r>
              <a:rPr lang="el-GR" dirty="0" err="1"/>
              <a:t>εθνο</a:t>
            </a:r>
            <a:r>
              <a:rPr lang="el-GR" dirty="0"/>
              <a:t>-πολιτισμικού ή </a:t>
            </a:r>
            <a:r>
              <a:rPr lang="el-GR" dirty="0" err="1"/>
              <a:t>εθνο</a:t>
            </a:r>
            <a:r>
              <a:rPr lang="el-GR" dirty="0"/>
              <a:t>-θρησκευτικού δεσμού που έχουν με τη χώρα υποδοχής η οποία προσδιορίζεται ως πατρίδα δε θεωρούνται από την ελληνική πολιτεία αλλοδαποί αλλά επαναπατριζόμενοι –και τότε αναφερόμαστε σε παλιννόστηση και όχι σε μετανάστευση. </a:t>
            </a:r>
          </a:p>
        </p:txBody>
      </p:sp>
      <p:pic>
        <p:nvPicPr>
          <p:cNvPr id="4" name="Picture 3" descr="C:\Users\kipou\Desktop\Logo_κεδιβι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881397"/>
            <a:ext cx="1620390" cy="90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198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04813"/>
            <a:ext cx="7715200" cy="5721350"/>
          </a:xfrm>
        </p:spPr>
        <p:txBody>
          <a:bodyPr>
            <a:normAutofit/>
          </a:bodyPr>
          <a:lstStyle/>
          <a:p>
            <a:pPr algn="ctr" eaLnBrk="1" hangingPunct="1">
              <a:buNone/>
            </a:pPr>
            <a:r>
              <a:rPr lang="el-GR" sz="2800" dirty="0"/>
              <a:t>Ποικίλοι λόγοι παλιννόστησης</a:t>
            </a:r>
            <a:r>
              <a:rPr lang="en-US" sz="2800" dirty="0"/>
              <a:t> (</a:t>
            </a:r>
            <a:r>
              <a:rPr lang="el-GR" sz="2800" dirty="0"/>
              <a:t>επαναπατρισμού):</a:t>
            </a:r>
          </a:p>
          <a:p>
            <a:pPr algn="ctr" eaLnBrk="1" hangingPunct="1"/>
            <a:r>
              <a:rPr lang="el-GR" sz="2800" dirty="0"/>
              <a:t>η πτώση των καθεστώτων της πρώην Σοβιετικής Ένωσης, </a:t>
            </a:r>
          </a:p>
          <a:p>
            <a:pPr algn="ctr" eaLnBrk="1" hangingPunct="1"/>
            <a:r>
              <a:rPr lang="el-GR" sz="2800" dirty="0"/>
              <a:t>η αίσθηση της απειλής της ελληνικής μειονότητας στις νεοσύστατες χώρες,</a:t>
            </a:r>
          </a:p>
          <a:p>
            <a:pPr algn="ctr" eaLnBrk="1" hangingPunct="1"/>
            <a:r>
              <a:rPr lang="el-GR" sz="2800" dirty="0"/>
              <a:t> η φτώχεια και ο πόλεμος,</a:t>
            </a:r>
          </a:p>
          <a:p>
            <a:pPr algn="ctr" eaLnBrk="1" hangingPunct="1"/>
            <a:r>
              <a:rPr lang="el-GR" sz="2800" dirty="0"/>
              <a:t>το όνειρο του επαναπατρισμού και</a:t>
            </a:r>
          </a:p>
          <a:p>
            <a:pPr algn="ctr" eaLnBrk="1" hangingPunct="1"/>
            <a:r>
              <a:rPr lang="el-GR" sz="2800" dirty="0"/>
              <a:t> το σύνδρομο της μειονότητας για τις πρώτες γενιές.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Συγκέντρωση">
  <a:themeElements>
    <a:clrScheme name="Συγκέντρωση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Συγκέντρωση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Συγκέντρωση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1072</TotalTime>
  <Words>784</Words>
  <Application>Microsoft Office PowerPoint</Application>
  <PresentationFormat>Προβολή στην οθόνη (4:3)</PresentationFormat>
  <Paragraphs>86</Paragraphs>
  <Slides>17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Συγκέντρωση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Το προσφυγικό σήμερα</vt:lpstr>
      <vt:lpstr>Διαφάνεια 13</vt:lpstr>
      <vt:lpstr>Διαφάνεια 14</vt:lpstr>
      <vt:lpstr> Η ΠΡΟΣΦΥΓΙΚΗ &amp; ΜΕΤΑΝΑΣΤΕΥΤΙΚΗ ΚΡΙΣΗ ΣΕ ΑΡΙΘΜΟΥΣ</vt:lpstr>
      <vt:lpstr>Η ΠΡΟΣΦΥΓΙΚΗ &amp; ΜΕΤΑΝΑΣΤΕΥΤΙΚΗ ΚΡΙΣΗ ΣΕ ΑΡΙΘΜΟΥΣ</vt:lpstr>
      <vt:lpstr>Διαφάνεια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kipouropoulou@gmail.com</dc:creator>
  <cp:lastModifiedBy>User</cp:lastModifiedBy>
  <cp:revision>139</cp:revision>
  <dcterms:created xsi:type="dcterms:W3CDTF">2019-12-02T13:58:46Z</dcterms:created>
  <dcterms:modified xsi:type="dcterms:W3CDTF">2021-02-24T20:36:49Z</dcterms:modified>
</cp:coreProperties>
</file>