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handoutMasterIdLst>
    <p:handoutMasterId r:id="rId31"/>
  </p:handoutMasterIdLst>
  <p:sldIdLst>
    <p:sldId id="256" r:id="rId2"/>
    <p:sldId id="283" r:id="rId3"/>
    <p:sldId id="268" r:id="rId4"/>
    <p:sldId id="313" r:id="rId5"/>
    <p:sldId id="263" r:id="rId6"/>
    <p:sldId id="269" r:id="rId7"/>
    <p:sldId id="270" r:id="rId8"/>
    <p:sldId id="276" r:id="rId9"/>
    <p:sldId id="277" r:id="rId10"/>
    <p:sldId id="278" r:id="rId11"/>
    <p:sldId id="314" r:id="rId12"/>
    <p:sldId id="315" r:id="rId13"/>
    <p:sldId id="316" r:id="rId14"/>
    <p:sldId id="317" r:id="rId15"/>
    <p:sldId id="318" r:id="rId16"/>
    <p:sldId id="319" r:id="rId17"/>
    <p:sldId id="320" r:id="rId18"/>
    <p:sldId id="322" r:id="rId19"/>
    <p:sldId id="279" r:id="rId20"/>
    <p:sldId id="309" r:id="rId21"/>
    <p:sldId id="321" r:id="rId22"/>
    <p:sldId id="324" r:id="rId23"/>
    <p:sldId id="323" r:id="rId24"/>
    <p:sldId id="325" r:id="rId25"/>
    <p:sldId id="326" r:id="rId26"/>
    <p:sldId id="327" r:id="rId27"/>
    <p:sldId id="328" r:id="rId28"/>
    <p:sldId id="329" r:id="rId29"/>
  </p:sldIdLst>
  <p:sldSz cx="9144000" cy="6858000" type="screen4x3"/>
  <p:notesSz cx="7077075" cy="9077325"/>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ADD15"/>
    <a:srgbClr val="A4E91B"/>
    <a:srgbClr val="D0F488"/>
    <a:srgbClr val="D1F4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448" autoAdjust="0"/>
  </p:normalViewPr>
  <p:slideViewPr>
    <p:cSldViewPr>
      <p:cViewPr varScale="1">
        <p:scale>
          <a:sx n="67" d="100"/>
          <a:sy n="67" d="100"/>
        </p:scale>
        <p:origin x="-138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Date Placeholder 2"/>
          <p:cNvSpPr>
            <a:spLocks noGrp="1"/>
          </p:cNvSpPr>
          <p:nvPr>
            <p:ph type="dt" sz="quarter"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929B192-C914-4FBC-8118-2EDD641C7CD4}" type="datetimeFigureOut">
              <a:rPr lang="el-GR"/>
              <a:pPr>
                <a:defRPr/>
              </a:pPr>
              <a:t>26/4/2020</a:t>
            </a:fld>
            <a:endParaRPr lang="el-GR"/>
          </a:p>
        </p:txBody>
      </p:sp>
      <p:sp>
        <p:nvSpPr>
          <p:cNvPr id="4" name="Footer Placeholder 3"/>
          <p:cNvSpPr>
            <a:spLocks noGrp="1"/>
          </p:cNvSpPr>
          <p:nvPr>
            <p:ph type="ftr" sz="quarter" idx="2"/>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5" name="Slide Number Placeholder 4"/>
          <p:cNvSpPr>
            <a:spLocks noGrp="1"/>
          </p:cNvSpPr>
          <p:nvPr>
            <p:ph type="sldNum" sz="quarter" idx="3"/>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8A6684FF-C435-4D01-9C73-230EC4F1A49E}" type="slidenum">
              <a:rPr lang="el-GR"/>
              <a:pPr>
                <a:defRPr/>
              </a:pPr>
              <a:t>‹#›</a:t>
            </a:fld>
            <a:endParaRPr lang="el-GR"/>
          </a:p>
        </p:txBody>
      </p:sp>
    </p:spTree>
    <p:extLst>
      <p:ext uri="{BB962C8B-B14F-4D97-AF65-F5344CB8AC3E}">
        <p14:creationId xmlns:p14="http://schemas.microsoft.com/office/powerpoint/2010/main" val="156468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3067050" cy="4540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Θέση ημερομηνίας 2"/>
          <p:cNvSpPr>
            <a:spLocks noGrp="1"/>
          </p:cNvSpPr>
          <p:nvPr>
            <p:ph type="dt" idx="1"/>
          </p:nvPr>
        </p:nvSpPr>
        <p:spPr>
          <a:xfrm>
            <a:off x="4008438" y="0"/>
            <a:ext cx="3067050" cy="454025"/>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7B01E89-7B60-4328-A24D-7748956BFED9}" type="datetimeFigureOut">
              <a:rPr lang="el-GR"/>
              <a:pPr>
                <a:defRPr/>
              </a:pPr>
              <a:t>26/4/2020</a:t>
            </a:fld>
            <a:endParaRPr lang="el-GR"/>
          </a:p>
        </p:txBody>
      </p:sp>
      <p:sp>
        <p:nvSpPr>
          <p:cNvPr id="4" name="Θέση εικόνας διαφάνειας 3"/>
          <p:cNvSpPr>
            <a:spLocks noGrp="1" noRot="1" noChangeAspect="1"/>
          </p:cNvSpPr>
          <p:nvPr>
            <p:ph type="sldImg" idx="2"/>
          </p:nvPr>
        </p:nvSpPr>
        <p:spPr>
          <a:xfrm>
            <a:off x="1270000" y="681038"/>
            <a:ext cx="4537075" cy="34036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708025" y="4311650"/>
            <a:ext cx="5661025" cy="4084638"/>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21713"/>
            <a:ext cx="3067050" cy="4540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Θέση αριθμού διαφάνειας 6"/>
          <p:cNvSpPr>
            <a:spLocks noGrp="1"/>
          </p:cNvSpPr>
          <p:nvPr>
            <p:ph type="sldNum" sz="quarter" idx="5"/>
          </p:nvPr>
        </p:nvSpPr>
        <p:spPr>
          <a:xfrm>
            <a:off x="4008438" y="8621713"/>
            <a:ext cx="3067050" cy="454025"/>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30D5A97-3750-40E8-B24F-86D3635D5834}" type="slidenum">
              <a:rPr lang="el-GR"/>
              <a:pPr>
                <a:defRPr/>
              </a:pPr>
              <a:t>‹#›</a:t>
            </a:fld>
            <a:endParaRPr lang="el-GR"/>
          </a:p>
        </p:txBody>
      </p:sp>
    </p:spTree>
    <p:extLst>
      <p:ext uri="{BB962C8B-B14F-4D97-AF65-F5344CB8AC3E}">
        <p14:creationId xmlns:p14="http://schemas.microsoft.com/office/powerpoint/2010/main" val="395157065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42"/>
          <p:cNvGrpSpPr>
            <a:grpSpLocks/>
          </p:cNvGrpSpPr>
          <p:nvPr/>
        </p:nvGrpSpPr>
        <p:grpSpPr bwMode="auto">
          <a:xfrm>
            <a:off x="-382588" y="0"/>
            <a:ext cx="9932988" cy="6858000"/>
            <a:chOff x="-382404" y="0"/>
            <a:chExt cx="9932332" cy="6858000"/>
          </a:xfrm>
        </p:grpSpPr>
        <p:grpSp>
          <p:nvGrpSpPr>
            <p:cNvPr id="5" name="Group 44"/>
            <p:cNvGrpSpPr>
              <a:grpSpLocks/>
            </p:cNvGrpSpPr>
            <p:nvPr/>
          </p:nvGrpSpPr>
          <p:grpSpPr bwMode="auto">
            <a:xfrm>
              <a:off x="159" y="0"/>
              <a:ext cx="9143396" cy="6858000"/>
              <a:chOff x="159" y="0"/>
              <a:chExt cx="9143396" cy="6858000"/>
            </a:xfrm>
          </p:grpSpPr>
          <p:grpSp>
            <p:nvGrpSpPr>
              <p:cNvPr id="28" name="Group 4"/>
              <p:cNvGrpSpPr>
                <a:grpSpLocks/>
              </p:cNvGrpSpPr>
              <p:nvPr/>
            </p:nvGrpSpPr>
            <p:grpSpPr bwMode="auto">
              <a:xfrm>
                <a:off x="159" y="0"/>
                <a:ext cx="2514434" cy="6858000"/>
                <a:chOff x="159" y="0"/>
                <a:chExt cx="2514434" cy="6858000"/>
              </a:xfrm>
            </p:grpSpPr>
            <p:sp>
              <p:nvSpPr>
                <p:cNvPr id="40" name="Rectangle 114"/>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9" name="Group 5"/>
              <p:cNvGrpSpPr>
                <a:grpSpLocks/>
              </p:cNvGrpSpPr>
              <p:nvPr/>
            </p:nvGrpSpPr>
            <p:grpSpPr bwMode="auto">
              <a:xfrm>
                <a:off x="422406" y="0"/>
                <a:ext cx="2514434" cy="6858000"/>
                <a:chOff x="-504" y="0"/>
                <a:chExt cx="2514434" cy="6858000"/>
              </a:xfrm>
            </p:grpSpPr>
            <p:sp>
              <p:nvSpPr>
                <p:cNvPr id="37" name="Rectangle 84"/>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Rectangle 85"/>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113"/>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9"/>
              <p:cNvGrpSpPr>
                <a:grpSpLocks/>
              </p:cNvGrpSpPr>
              <p:nvPr/>
            </p:nvGrpSpPr>
            <p:grpSpPr bwMode="auto">
              <a:xfrm rot="10800000">
                <a:off x="6629121" y="0"/>
                <a:ext cx="2514434" cy="6858000"/>
                <a:chOff x="445" y="0"/>
                <a:chExt cx="2514434" cy="6858000"/>
              </a:xfrm>
            </p:grpSpPr>
            <p:sp>
              <p:nvSpPr>
                <p:cNvPr id="34"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5"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0"/>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1"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 name="Freeform 44"/>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7"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50"/>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51"/>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Hexagon 52"/>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Hexagon 53"/>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4"/>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5"/>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6"/>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Freeform 57"/>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Hexagon 58"/>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0"/>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1"/>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2"/>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3"/>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4"/>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5"/>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6"/>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Freeform 67"/>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8"/>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3"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4" name="Rectangle 46"/>
          <p:cNvSpPr/>
          <p:nvPr/>
        </p:nvSpPr>
        <p:spPr>
          <a:xfrm>
            <a:off x="4649788" y="-22225"/>
            <a:ext cx="3505200" cy="23129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49"/>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88"/>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smtClean="0"/>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7" name="Date Placeholder 3"/>
          <p:cNvSpPr>
            <a:spLocks noGrp="1"/>
          </p:cNvSpPr>
          <p:nvPr>
            <p:ph type="dt" sz="half" idx="10"/>
          </p:nvPr>
        </p:nvSpPr>
        <p:spPr>
          <a:xfrm>
            <a:off x="4738688" y="1516063"/>
            <a:ext cx="2133600" cy="752475"/>
          </a:xfrm>
        </p:spPr>
        <p:txBody>
          <a:bodyPr anchor="b"/>
          <a:lstStyle>
            <a:lvl1pPr algn="l">
              <a:defRPr sz="2400" smtClean="0"/>
            </a:lvl1pPr>
          </a:lstStyle>
          <a:p>
            <a:pPr>
              <a:defRPr/>
            </a:pPr>
            <a:fld id="{E92A6105-5513-413F-AFEC-9979CFAE16A2}" type="datetimeFigureOut">
              <a:rPr lang="el-GR"/>
              <a:pPr>
                <a:defRPr/>
              </a:pPr>
              <a:t>26/4/2020</a:t>
            </a:fld>
            <a:endParaRPr lang="el-GR"/>
          </a:p>
        </p:txBody>
      </p:sp>
      <p:sp>
        <p:nvSpPr>
          <p:cNvPr id="48" name="Footer Placeholder 4"/>
          <p:cNvSpPr>
            <a:spLocks noGrp="1"/>
          </p:cNvSpPr>
          <p:nvPr>
            <p:ph type="ftr" sz="quarter" idx="11"/>
          </p:nvPr>
        </p:nvSpPr>
        <p:spPr>
          <a:xfrm>
            <a:off x="5303838" y="5719763"/>
            <a:ext cx="2830512" cy="365125"/>
          </a:xfrm>
        </p:spPr>
        <p:txBody>
          <a:bodyPr>
            <a:normAutofit/>
          </a:bodyPr>
          <a:lstStyle>
            <a:lvl1pPr>
              <a:defRPr>
                <a:solidFill>
                  <a:schemeClr val="accent1"/>
                </a:solidFill>
              </a:defRPr>
            </a:lvl1pPr>
          </a:lstStyle>
          <a:p>
            <a:pPr>
              <a:defRPr/>
            </a:pPr>
            <a:endParaRPr lang="el-GR"/>
          </a:p>
        </p:txBody>
      </p:sp>
      <p:sp>
        <p:nvSpPr>
          <p:cNvPr id="49" name="Slide Number Placeholder 5"/>
          <p:cNvSpPr>
            <a:spLocks noGrp="1"/>
          </p:cNvSpPr>
          <p:nvPr>
            <p:ph type="sldNum" sz="quarter" idx="12"/>
          </p:nvPr>
        </p:nvSpPr>
        <p:spPr>
          <a:xfrm>
            <a:off x="4649788" y="5719763"/>
            <a:ext cx="642937" cy="365125"/>
          </a:xfrm>
        </p:spPr>
        <p:txBody>
          <a:bodyPr/>
          <a:lstStyle>
            <a:lvl1pPr>
              <a:defRPr smtClean="0">
                <a:solidFill>
                  <a:schemeClr val="accent1"/>
                </a:solidFill>
              </a:defRPr>
            </a:lvl1pPr>
          </a:lstStyle>
          <a:p>
            <a:pPr>
              <a:defRPr/>
            </a:pPr>
            <a:fld id="{D4C94906-A947-4A23-81D4-2495D84ED81E}"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E1C70A37-A0B0-4F58-BE3A-073D2D73DCF9}" type="datetimeFigureOut">
              <a:rPr lang="el-GR"/>
              <a:pPr>
                <a:defRPr/>
              </a:pPr>
              <a:t>26/4/2020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3B117620-ADF0-40FE-81C8-C94DA58C1D55}"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smtClean="0"/>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lvl1pPr>
              <a:defRPr/>
            </a:lvl1pPr>
          </a:lstStyle>
          <a:p>
            <a:pPr>
              <a:defRPr/>
            </a:pPr>
            <a:fld id="{2187D1C6-8A2A-4C3F-8D5F-B3204C018B73}" type="datetimeFigureOut">
              <a:rPr lang="el-GR"/>
              <a:pPr>
                <a:defRPr/>
              </a:pPr>
              <a:t>26/4/2020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E99B9020-ECB1-4501-8F81-5A65A3FBD31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lvl1pPr>
              <a:defRPr/>
            </a:lvl1pPr>
          </a:lstStyle>
          <a:p>
            <a:pPr>
              <a:defRPr/>
            </a:pPr>
            <a:fld id="{C25823EC-31A8-48FB-9484-835079BF83FF}" type="datetimeFigureOut">
              <a:rPr lang="el-GR"/>
              <a:pPr>
                <a:defRPr/>
              </a:pPr>
              <a:t>26/4/2020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047987DB-E615-436E-9F9B-7C64F33477D6}"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lstStyle>
            <a:lvl1pPr algn="l">
              <a:defRPr sz="4000" b="0" cap="none" baseline="0"/>
            </a:lvl1pPr>
          </a:lstStyle>
          <a:p>
            <a:r>
              <a:rPr lang="el-GR" smtClean="0"/>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lvl1pPr>
              <a:defRPr/>
            </a:lvl1pPr>
          </a:lstStyle>
          <a:p>
            <a:pPr>
              <a:defRPr/>
            </a:pPr>
            <a:fld id="{C2654A81-943E-4421-86CA-7EA7FFA8DF5F}" type="datetimeFigureOut">
              <a:rPr lang="el-GR"/>
              <a:pPr>
                <a:defRPr/>
              </a:pPr>
              <a:t>26/4/2020</a:t>
            </a:fld>
            <a:endParaRPr lang="el-GR"/>
          </a:p>
        </p:txBody>
      </p:sp>
      <p:sp>
        <p:nvSpPr>
          <p:cNvPr id="5" name="Footer Placeholder 4"/>
          <p:cNvSpPr>
            <a:spLocks noGrp="1"/>
          </p:cNvSpPr>
          <p:nvPr>
            <p:ph type="ftr" sz="quarter" idx="11"/>
          </p:nvPr>
        </p:nvSpPr>
        <p:spPr/>
        <p:txBody>
          <a:bodyPr/>
          <a:lstStyle>
            <a:lvl1pPr>
              <a:defRPr/>
            </a:lvl1pPr>
          </a:lstStyle>
          <a:p>
            <a:pPr>
              <a:defRPr/>
            </a:pPr>
            <a:endParaRPr lang="el-GR"/>
          </a:p>
        </p:txBody>
      </p:sp>
      <p:sp>
        <p:nvSpPr>
          <p:cNvPr id="6" name="Slide Number Placeholder 5"/>
          <p:cNvSpPr>
            <a:spLocks noGrp="1"/>
          </p:cNvSpPr>
          <p:nvPr>
            <p:ph type="sldNum" sz="quarter" idx="12"/>
          </p:nvPr>
        </p:nvSpPr>
        <p:spPr/>
        <p:txBody>
          <a:bodyPr/>
          <a:lstStyle>
            <a:lvl1pPr>
              <a:defRPr/>
            </a:lvl1pPr>
          </a:lstStyle>
          <a:p>
            <a:pPr>
              <a:defRPr/>
            </a:pPr>
            <a:fld id="{4E8D42D5-F7D5-44AE-95B6-054DD4295DC8}"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Date Placeholder 3"/>
          <p:cNvSpPr>
            <a:spLocks noGrp="1"/>
          </p:cNvSpPr>
          <p:nvPr>
            <p:ph type="dt" sz="half" idx="15"/>
          </p:nvPr>
        </p:nvSpPr>
        <p:spPr/>
        <p:txBody>
          <a:bodyPr/>
          <a:lstStyle>
            <a:lvl1pPr>
              <a:defRPr/>
            </a:lvl1pPr>
          </a:lstStyle>
          <a:p>
            <a:pPr>
              <a:defRPr/>
            </a:pPr>
            <a:fld id="{FD823738-414F-4B75-8352-4B7779C91C34}" type="datetimeFigureOut">
              <a:rPr lang="el-GR"/>
              <a:pPr>
                <a:defRPr/>
              </a:pPr>
              <a:t>26/4/2020</a:t>
            </a:fld>
            <a:endParaRPr lang="el-GR"/>
          </a:p>
        </p:txBody>
      </p:sp>
      <p:sp>
        <p:nvSpPr>
          <p:cNvPr id="6" name="Footer Placeholder 4"/>
          <p:cNvSpPr>
            <a:spLocks noGrp="1"/>
          </p:cNvSpPr>
          <p:nvPr>
            <p:ph type="ftr" sz="quarter" idx="16"/>
          </p:nvPr>
        </p:nvSpPr>
        <p:spPr/>
        <p:txBody>
          <a:bodyPr/>
          <a:lstStyle>
            <a:lvl1pPr>
              <a:defRPr/>
            </a:lvl1pPr>
          </a:lstStyle>
          <a:p>
            <a:pPr>
              <a:defRPr/>
            </a:pPr>
            <a:endParaRPr lang="el-GR"/>
          </a:p>
        </p:txBody>
      </p:sp>
      <p:sp>
        <p:nvSpPr>
          <p:cNvPr id="7" name="Slide Number Placeholder 5"/>
          <p:cNvSpPr>
            <a:spLocks noGrp="1"/>
          </p:cNvSpPr>
          <p:nvPr>
            <p:ph type="sldNum" sz="quarter" idx="17"/>
          </p:nvPr>
        </p:nvSpPr>
        <p:spPr/>
        <p:txBody>
          <a:bodyPr/>
          <a:lstStyle>
            <a:lvl1pPr>
              <a:defRPr/>
            </a:lvl1pPr>
          </a:lstStyle>
          <a:p>
            <a:pPr>
              <a:defRPr/>
            </a:pPr>
            <a:fld id="{19062146-AC4F-4641-9386-0E0425393040}"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lvl1pPr>
              <a:defRPr/>
            </a:lvl1pPr>
          </a:lstStyle>
          <a:p>
            <a:pPr>
              <a:defRPr/>
            </a:pPr>
            <a:fld id="{3E7AD5D1-0926-4032-8A44-E6FD15AF2249}" type="datetimeFigureOut">
              <a:rPr lang="el-GR"/>
              <a:pPr>
                <a:defRPr/>
              </a:pPr>
              <a:t>26/4/2020</a:t>
            </a:fld>
            <a:endParaRPr lang="el-GR"/>
          </a:p>
        </p:txBody>
      </p:sp>
      <p:sp>
        <p:nvSpPr>
          <p:cNvPr id="8" name="Footer Placeholder 4"/>
          <p:cNvSpPr>
            <a:spLocks noGrp="1"/>
          </p:cNvSpPr>
          <p:nvPr>
            <p:ph type="ftr" sz="quarter" idx="11"/>
          </p:nvPr>
        </p:nvSpPr>
        <p:spPr/>
        <p:txBody>
          <a:bodyPr/>
          <a:lstStyle>
            <a:lvl1pPr>
              <a:defRPr/>
            </a:lvl1pPr>
          </a:lstStyle>
          <a:p>
            <a:pPr>
              <a:defRPr/>
            </a:pPr>
            <a:endParaRPr lang="el-GR"/>
          </a:p>
        </p:txBody>
      </p:sp>
      <p:sp>
        <p:nvSpPr>
          <p:cNvPr id="9" name="Slide Number Placeholder 5"/>
          <p:cNvSpPr>
            <a:spLocks noGrp="1"/>
          </p:cNvSpPr>
          <p:nvPr>
            <p:ph type="sldNum" sz="quarter" idx="12"/>
          </p:nvPr>
        </p:nvSpPr>
        <p:spPr/>
        <p:txBody>
          <a:bodyPr/>
          <a:lstStyle>
            <a:lvl1pPr>
              <a:defRPr/>
            </a:lvl1pPr>
          </a:lstStyle>
          <a:p>
            <a:pPr>
              <a:defRPr/>
            </a:pPr>
            <a:fld id="{54F6EEBB-2BB5-4CBD-AC3A-88B8BCFB5EFF}"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3"/>
          <p:cNvSpPr>
            <a:spLocks noGrp="1"/>
          </p:cNvSpPr>
          <p:nvPr>
            <p:ph type="dt" sz="half" idx="10"/>
          </p:nvPr>
        </p:nvSpPr>
        <p:spPr/>
        <p:txBody>
          <a:bodyPr/>
          <a:lstStyle>
            <a:lvl1pPr>
              <a:defRPr/>
            </a:lvl1pPr>
          </a:lstStyle>
          <a:p>
            <a:pPr>
              <a:defRPr/>
            </a:pPr>
            <a:fld id="{DE84A2F0-6F6F-4995-AA1E-E09B1F491392}" type="datetimeFigureOut">
              <a:rPr lang="el-GR"/>
              <a:pPr>
                <a:defRPr/>
              </a:pPr>
              <a:t>26/4/2020</a:t>
            </a:fld>
            <a:endParaRPr lang="el-GR"/>
          </a:p>
        </p:txBody>
      </p:sp>
      <p:sp>
        <p:nvSpPr>
          <p:cNvPr id="4" name="Footer Placeholder 4"/>
          <p:cNvSpPr>
            <a:spLocks noGrp="1"/>
          </p:cNvSpPr>
          <p:nvPr>
            <p:ph type="ftr" sz="quarter" idx="11"/>
          </p:nvPr>
        </p:nvSpPr>
        <p:spPr/>
        <p:txBody>
          <a:bodyPr/>
          <a:lstStyle>
            <a:lvl1pPr>
              <a:defRPr/>
            </a:lvl1pPr>
          </a:lstStyle>
          <a:p>
            <a:pPr>
              <a:defRPr/>
            </a:pPr>
            <a:endParaRPr lang="el-GR"/>
          </a:p>
        </p:txBody>
      </p:sp>
      <p:sp>
        <p:nvSpPr>
          <p:cNvPr id="5" name="Slide Number Placeholder 5"/>
          <p:cNvSpPr>
            <a:spLocks noGrp="1"/>
          </p:cNvSpPr>
          <p:nvPr>
            <p:ph type="sldNum" sz="quarter" idx="12"/>
          </p:nvPr>
        </p:nvSpPr>
        <p:spPr/>
        <p:txBody>
          <a:bodyPr/>
          <a:lstStyle>
            <a:lvl1pPr>
              <a:defRPr/>
            </a:lvl1pPr>
          </a:lstStyle>
          <a:p>
            <a:pPr>
              <a:defRPr/>
            </a:pPr>
            <a:fld id="{31BFE286-278A-41CD-AA3D-CD398A46A36B}"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2A42793-5810-4FB1-9841-768C20A4BB60}" type="datetimeFigureOut">
              <a:rPr lang="el-GR"/>
              <a:pPr>
                <a:defRPr/>
              </a:pPr>
              <a:t>26/4/2020</a:t>
            </a:fld>
            <a:endParaRPr lang="el-GR"/>
          </a:p>
        </p:txBody>
      </p:sp>
      <p:sp>
        <p:nvSpPr>
          <p:cNvPr id="3" name="Footer Placeholder 4"/>
          <p:cNvSpPr>
            <a:spLocks noGrp="1"/>
          </p:cNvSpPr>
          <p:nvPr>
            <p:ph type="ftr" sz="quarter" idx="11"/>
          </p:nvPr>
        </p:nvSpPr>
        <p:spPr/>
        <p:txBody>
          <a:bodyPr/>
          <a:lstStyle>
            <a:lvl1pPr>
              <a:defRPr/>
            </a:lvl1pPr>
          </a:lstStyle>
          <a:p>
            <a:pPr>
              <a:defRPr/>
            </a:pPr>
            <a:endParaRPr lang="el-GR"/>
          </a:p>
        </p:txBody>
      </p:sp>
      <p:sp>
        <p:nvSpPr>
          <p:cNvPr id="4" name="Slide Number Placeholder 5"/>
          <p:cNvSpPr>
            <a:spLocks noGrp="1"/>
          </p:cNvSpPr>
          <p:nvPr>
            <p:ph type="sldNum" sz="quarter" idx="12"/>
          </p:nvPr>
        </p:nvSpPr>
        <p:spPr/>
        <p:txBody>
          <a:bodyPr/>
          <a:lstStyle>
            <a:lvl1pPr>
              <a:defRPr/>
            </a:lvl1pPr>
          </a:lstStyle>
          <a:p>
            <a:pPr>
              <a:defRPr/>
            </a:pPr>
            <a:fld id="{B2C19CCD-F145-4594-96D0-0D128066A342}"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3"/>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0"/>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1"/>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2"/>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77"/>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78"/>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79"/>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4"/>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5"/>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6"/>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6"/>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7"/>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8"/>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9"/>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50"/>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1"/>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2"/>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3"/>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54"/>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55"/>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58"/>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59"/>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1"/>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2"/>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3"/>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4"/>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5"/>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6"/>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67"/>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68"/>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69"/>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0"/>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45"/>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56"/>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57"/>
          <p:cNvSpPr/>
          <p:nvPr/>
        </p:nvSpPr>
        <p:spPr>
          <a:xfrm>
            <a:off x="904875" y="601663"/>
            <a:ext cx="3562350" cy="564832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60"/>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739833" y="2657434"/>
            <a:ext cx="3304572" cy="1463153"/>
          </a:xfrm>
        </p:spPr>
        <p:txBody>
          <a:bodyPr>
            <a:normAutofit/>
          </a:bodyPr>
          <a:lstStyle>
            <a:lvl1pPr algn="l">
              <a:defRPr sz="2800" b="0"/>
            </a:lvl1pPr>
          </a:lstStyle>
          <a:p>
            <a:r>
              <a:rPr lang="el-GR" smtClean="0"/>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9C6CF7D0-0270-4E22-9F06-3E838BE47E01}" type="datetimeFigureOut">
              <a:rPr lang="el-GR"/>
              <a:pPr>
                <a:defRPr/>
              </a:pPr>
              <a:t>26/4/2020</a:t>
            </a:fld>
            <a:endParaRPr lang="el-GR"/>
          </a:p>
        </p:txBody>
      </p:sp>
      <p:sp>
        <p:nvSpPr>
          <p:cNvPr id="49" name="Slide Number Placeholder 6"/>
          <p:cNvSpPr>
            <a:spLocks noGrp="1"/>
          </p:cNvSpPr>
          <p:nvPr>
            <p:ph type="sldNum" sz="quarter" idx="11"/>
          </p:nvPr>
        </p:nvSpPr>
        <p:spPr/>
        <p:txBody>
          <a:bodyPr/>
          <a:lstStyle>
            <a:lvl1pPr>
              <a:defRPr/>
            </a:lvl1pPr>
          </a:lstStyle>
          <a:p>
            <a:pPr>
              <a:defRPr/>
            </a:pPr>
            <a:fld id="{72012C8D-C37C-4CB6-9A35-A0C92375C87B}" type="slidenum">
              <a:rPr lang="el-GR"/>
              <a:pPr>
                <a:defRPr/>
              </a:pPr>
              <a:t>‹#›</a:t>
            </a:fld>
            <a:endParaRPr lang="el-GR"/>
          </a:p>
        </p:txBody>
      </p:sp>
      <p:sp>
        <p:nvSpPr>
          <p:cNvPr id="50" name="Footer Placeholder 5"/>
          <p:cNvSpPr>
            <a:spLocks noGrp="1"/>
          </p:cNvSpPr>
          <p:nvPr>
            <p:ph type="ftr" sz="quarter" idx="12"/>
          </p:nvPr>
        </p:nvSpPr>
        <p:spPr>
          <a:xfrm>
            <a:off x="4641850" y="5724525"/>
            <a:ext cx="3492500" cy="365125"/>
          </a:xfrm>
        </p:spPr>
        <p:txBody>
          <a:bodyPr>
            <a:normAutofit/>
          </a:bodyPr>
          <a:lstStyle>
            <a:lvl1pPr>
              <a:defRPr/>
            </a:lvl1pPr>
          </a:lstStyle>
          <a:p>
            <a:pPr>
              <a:defRPr/>
            </a:pP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5" name="Group 43"/>
          <p:cNvGrpSpPr>
            <a:grpSpLocks/>
          </p:cNvGrpSpPr>
          <p:nvPr/>
        </p:nvGrpSpPr>
        <p:grpSpPr bwMode="auto">
          <a:xfrm>
            <a:off x="-382588" y="0"/>
            <a:ext cx="9932988" cy="6858000"/>
            <a:chOff x="-382404" y="0"/>
            <a:chExt cx="9932332" cy="6858000"/>
          </a:xfrm>
        </p:grpSpPr>
        <p:grpSp>
          <p:nvGrpSpPr>
            <p:cNvPr id="6" name="Group 44"/>
            <p:cNvGrpSpPr>
              <a:grpSpLocks/>
            </p:cNvGrpSpPr>
            <p:nvPr/>
          </p:nvGrpSpPr>
          <p:grpSpPr bwMode="auto">
            <a:xfrm>
              <a:off x="159" y="0"/>
              <a:ext cx="9143396" cy="6858000"/>
              <a:chOff x="159" y="0"/>
              <a:chExt cx="9143396" cy="6858000"/>
            </a:xfrm>
          </p:grpSpPr>
          <p:grpSp>
            <p:nvGrpSpPr>
              <p:cNvPr id="29" name="Group 4"/>
              <p:cNvGrpSpPr>
                <a:grpSpLocks/>
              </p:cNvGrpSpPr>
              <p:nvPr/>
            </p:nvGrpSpPr>
            <p:grpSpPr bwMode="auto">
              <a:xfrm>
                <a:off x="159" y="0"/>
                <a:ext cx="2514434" cy="6858000"/>
                <a:chOff x="159" y="0"/>
                <a:chExt cx="2514434" cy="6858000"/>
              </a:xfrm>
            </p:grpSpPr>
            <p:sp>
              <p:nvSpPr>
                <p:cNvPr id="41" name="Rectangle 86"/>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2"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3"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0" name="Group 5"/>
              <p:cNvGrpSpPr>
                <a:grpSpLocks/>
              </p:cNvGrpSpPr>
              <p:nvPr/>
            </p:nvGrpSpPr>
            <p:grpSpPr bwMode="auto">
              <a:xfrm>
                <a:off x="422406" y="0"/>
                <a:ext cx="2514434" cy="6858000"/>
                <a:chOff x="-504" y="0"/>
                <a:chExt cx="2514434" cy="6858000"/>
              </a:xfrm>
            </p:grpSpPr>
            <p:sp>
              <p:nvSpPr>
                <p:cNvPr id="38" name="Rectangle 83"/>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84"/>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0" name="Rectangle 85"/>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1" name="Group 9"/>
              <p:cNvGrpSpPr>
                <a:grpSpLocks/>
              </p:cNvGrpSpPr>
              <p:nvPr/>
            </p:nvGrpSpPr>
            <p:grpSpPr bwMode="auto">
              <a:xfrm rot="10800000">
                <a:off x="6629121" y="0"/>
                <a:ext cx="2514434" cy="6858000"/>
                <a:chOff x="445" y="0"/>
                <a:chExt cx="2514434" cy="6858000"/>
              </a:xfrm>
            </p:grpSpPr>
            <p:sp>
              <p:nvSpPr>
                <p:cNvPr id="35" name="Rectangle 80"/>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6" name="Rectangle 81"/>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7" name="Rectangle 82"/>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32" name="Rectangle 77"/>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3" name="Rectangle 78"/>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Rectangle 79"/>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7" name="Freeform 45"/>
            <p:cNvSpPr/>
            <p:nvPr/>
          </p:nvSpPr>
          <p:spPr>
            <a:xfrm>
              <a:off x="-12540" y="5035550"/>
              <a:ext cx="9144984"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8" name="Freeform 46"/>
            <p:cNvSpPr/>
            <p:nvPr/>
          </p:nvSpPr>
          <p:spPr>
            <a:xfrm>
              <a:off x="-12540" y="3467100"/>
              <a:ext cx="9144984"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9" name="Freeform 47"/>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0" name="Freeform 48"/>
            <p:cNvSpPr/>
            <p:nvPr/>
          </p:nvSpPr>
          <p:spPr>
            <a:xfrm>
              <a:off x="-12540" y="5284788"/>
              <a:ext cx="9144984"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1" name="Freeform 49"/>
            <p:cNvSpPr/>
            <p:nvPr/>
          </p:nvSpPr>
          <p:spPr>
            <a:xfrm>
              <a:off x="2136793" y="5132388"/>
              <a:ext cx="6982952"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12" name="Hexagon 50"/>
            <p:cNvSpPr/>
            <p:nvPr/>
          </p:nvSpPr>
          <p:spPr>
            <a:xfrm rot="1800000">
              <a:off x="2995574" y="2859088"/>
              <a:ext cx="1601681"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Hexagon 51"/>
            <p:cNvSpPr/>
            <p:nvPr/>
          </p:nvSpPr>
          <p:spPr>
            <a:xfrm rot="1800000">
              <a:off x="3719426"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Hexagon 59"/>
            <p:cNvSpPr/>
            <p:nvPr/>
          </p:nvSpPr>
          <p:spPr>
            <a:xfrm rot="1800000">
              <a:off x="3728950" y="15922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Hexagon 60"/>
            <p:cNvSpPr/>
            <p:nvPr/>
          </p:nvSpPr>
          <p:spPr>
            <a:xfrm rot="1800000">
              <a:off x="2976525" y="325438"/>
              <a:ext cx="1601681"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Hexagon 61"/>
            <p:cNvSpPr/>
            <p:nvPr/>
          </p:nvSpPr>
          <p:spPr>
            <a:xfrm rot="1800000">
              <a:off x="4462327" y="5383213"/>
              <a:ext cx="1601681"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Freeform 62"/>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Hexagon 63"/>
            <p:cNvSpPr/>
            <p:nvPr/>
          </p:nvSpPr>
          <p:spPr>
            <a:xfrm rot="1800000">
              <a:off x="23970" y="540226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Hexagon 64"/>
            <p:cNvSpPr/>
            <p:nvPr/>
          </p:nvSpPr>
          <p:spPr>
            <a:xfrm rot="1800000">
              <a:off x="52543" y="2849563"/>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 name="Hexagon 65"/>
            <p:cNvSpPr/>
            <p:nvPr/>
          </p:nvSpPr>
          <p:spPr>
            <a:xfrm rot="1800000">
              <a:off x="776395" y="4125913"/>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 name="Hexagon 66"/>
            <p:cNvSpPr/>
            <p:nvPr/>
          </p:nvSpPr>
          <p:spPr>
            <a:xfrm rot="1800000">
              <a:off x="1509772" y="54117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 name="Hexagon 67"/>
            <p:cNvSpPr/>
            <p:nvPr/>
          </p:nvSpPr>
          <p:spPr>
            <a:xfrm rot="1800000">
              <a:off x="1528821" y="2859088"/>
              <a:ext cx="1601681"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Hexagon 68"/>
            <p:cNvSpPr/>
            <p:nvPr/>
          </p:nvSpPr>
          <p:spPr>
            <a:xfrm rot="1800000">
              <a:off x="795444" y="1563688"/>
              <a:ext cx="1601681"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 name="Hexagon 69"/>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Hexagon 70"/>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6" name="Hexagon 71"/>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7" name="Freeform 72"/>
            <p:cNvSpPr/>
            <p:nvPr/>
          </p:nvSpPr>
          <p:spPr>
            <a:xfrm rot="1800000">
              <a:off x="8306998" y="4056063"/>
              <a:ext cx="124293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8" name="Freeform 73"/>
            <p:cNvSpPr/>
            <p:nvPr/>
          </p:nvSpPr>
          <p:spPr>
            <a:xfrm rot="1800000">
              <a:off x="8306998"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Rectangle 93"/>
          <p:cNvSpPr/>
          <p:nvPr/>
        </p:nvSpPr>
        <p:spPr>
          <a:xfrm>
            <a:off x="4560888" y="-22225"/>
            <a:ext cx="3679825" cy="627221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5" name="Rectangle 10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Rectangle 101"/>
          <p:cNvSpPr/>
          <p:nvPr/>
        </p:nvSpPr>
        <p:spPr>
          <a:xfrm>
            <a:off x="904875" y="601663"/>
            <a:ext cx="3562350" cy="564832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7" name="Rectangle 104"/>
          <p:cNvSpPr/>
          <p:nvPr/>
        </p:nvSpPr>
        <p:spPr>
          <a:xfrm>
            <a:off x="4651375" y="6088063"/>
            <a:ext cx="3505200" cy="825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734424" y="2660904"/>
            <a:ext cx="3300984" cy="1463040"/>
          </a:xfrm>
        </p:spPr>
        <p:txBody>
          <a:bodyPr>
            <a:normAutofit/>
          </a:bodyPr>
          <a:lstStyle>
            <a:lvl1pPr algn="l">
              <a:defRPr sz="2800" b="0"/>
            </a:lvl1pPr>
          </a:lstStyle>
          <a:p>
            <a:r>
              <a:rPr lang="el-GR" smtClean="0"/>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rtlCol="0">
            <a:normAutofit/>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l-GR" noProof="0" smtClean="0"/>
              <a:t>Κάντε κλικ στο εικονίδιο για να προσθέσετε μια εικόνα</a:t>
            </a:r>
            <a:endParaRPr lang="en-US" noProof="0"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8" name="Date Placeholder 4"/>
          <p:cNvSpPr>
            <a:spLocks noGrp="1"/>
          </p:cNvSpPr>
          <p:nvPr>
            <p:ph type="dt" sz="half" idx="10"/>
          </p:nvPr>
        </p:nvSpPr>
        <p:spPr/>
        <p:txBody>
          <a:bodyPr/>
          <a:lstStyle>
            <a:lvl1pPr>
              <a:defRPr/>
            </a:lvl1pPr>
          </a:lstStyle>
          <a:p>
            <a:pPr>
              <a:defRPr/>
            </a:pPr>
            <a:fld id="{E9FD5419-569F-40EC-AD52-492AB8B425A8}" type="datetimeFigureOut">
              <a:rPr lang="el-GR"/>
              <a:pPr>
                <a:defRPr/>
              </a:pPr>
              <a:t>26/4/2020</a:t>
            </a:fld>
            <a:endParaRPr lang="el-GR"/>
          </a:p>
        </p:txBody>
      </p:sp>
      <p:sp>
        <p:nvSpPr>
          <p:cNvPr id="49" name="Footer Placeholder 5"/>
          <p:cNvSpPr>
            <a:spLocks noGrp="1"/>
          </p:cNvSpPr>
          <p:nvPr>
            <p:ph type="ftr" sz="quarter" idx="11"/>
          </p:nvPr>
        </p:nvSpPr>
        <p:spPr>
          <a:xfrm>
            <a:off x="4641850" y="5724525"/>
            <a:ext cx="3492500" cy="365125"/>
          </a:xfrm>
        </p:spPr>
        <p:txBody>
          <a:bodyPr>
            <a:normAutofit/>
          </a:bodyPr>
          <a:lstStyle>
            <a:lvl1pPr>
              <a:defRPr/>
            </a:lvl1pPr>
          </a:lstStyle>
          <a:p>
            <a:pPr>
              <a:defRPr/>
            </a:pPr>
            <a:endParaRPr lang="el-GR"/>
          </a:p>
        </p:txBody>
      </p:sp>
      <p:sp>
        <p:nvSpPr>
          <p:cNvPr id="50" name="Slide Number Placeholder 6"/>
          <p:cNvSpPr>
            <a:spLocks noGrp="1"/>
          </p:cNvSpPr>
          <p:nvPr>
            <p:ph type="sldNum" sz="quarter" idx="12"/>
          </p:nvPr>
        </p:nvSpPr>
        <p:spPr/>
        <p:txBody>
          <a:bodyPr/>
          <a:lstStyle>
            <a:lvl1pPr>
              <a:defRPr/>
            </a:lvl1pPr>
          </a:lstStyle>
          <a:p>
            <a:pPr>
              <a:defRPr/>
            </a:pPr>
            <a:fld id="{A0661C21-C799-42AB-B66D-E871493A1036}"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026" name="Group 41"/>
          <p:cNvGrpSpPr>
            <a:grpSpLocks/>
          </p:cNvGrpSpPr>
          <p:nvPr/>
        </p:nvGrpSpPr>
        <p:grpSpPr bwMode="auto">
          <a:xfrm>
            <a:off x="-304800" y="0"/>
            <a:ext cx="9932988" cy="6858000"/>
            <a:chOff x="-382404" y="0"/>
            <a:chExt cx="9932332" cy="6858000"/>
          </a:xfrm>
        </p:grpSpPr>
        <p:grpSp>
          <p:nvGrpSpPr>
            <p:cNvPr id="1035" name="Group 44"/>
            <p:cNvGrpSpPr>
              <a:grpSpLocks/>
            </p:cNvGrpSpPr>
            <p:nvPr/>
          </p:nvGrpSpPr>
          <p:grpSpPr bwMode="auto">
            <a:xfrm>
              <a:off x="0" y="0"/>
              <a:ext cx="9144000" cy="6858000"/>
              <a:chOff x="0" y="0"/>
              <a:chExt cx="9144000" cy="6858000"/>
            </a:xfrm>
          </p:grpSpPr>
          <p:grpSp>
            <p:nvGrpSpPr>
              <p:cNvPr id="1058" name="Group 4"/>
              <p:cNvGrpSpPr>
                <a:grpSpLocks/>
              </p:cNvGrpSpPr>
              <p:nvPr/>
            </p:nvGrpSpPr>
            <p:grpSpPr bwMode="auto">
              <a:xfrm>
                <a:off x="0" y="0"/>
                <a:ext cx="2514600" cy="6858000"/>
                <a:chOff x="0" y="0"/>
                <a:chExt cx="2514600" cy="6858000"/>
              </a:xfrm>
            </p:grpSpPr>
            <p:sp>
              <p:nvSpPr>
                <p:cNvPr id="113" name="Rectangle 112"/>
                <p:cNvSpPr/>
                <p:nvPr/>
              </p:nvSpPr>
              <p:spPr>
                <a:xfrm>
                  <a:off x="914499"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Rectangle 2"/>
                <p:cNvSpPr/>
                <p:nvPr/>
              </p:nvSpPr>
              <p:spPr>
                <a:xfrm>
                  <a:off x="159"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5" name="Rectangle 3"/>
                <p:cNvSpPr/>
                <p:nvPr/>
              </p:nvSpPr>
              <p:spPr>
                <a:xfrm>
                  <a:off x="228744"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59" name="Group 5"/>
              <p:cNvGrpSpPr>
                <a:grpSpLocks/>
              </p:cNvGrpSpPr>
              <p:nvPr/>
            </p:nvGrpSpPr>
            <p:grpSpPr bwMode="auto">
              <a:xfrm>
                <a:off x="422910" y="0"/>
                <a:ext cx="2514600" cy="6858000"/>
                <a:chOff x="0" y="0"/>
                <a:chExt cx="2514600" cy="6858000"/>
              </a:xfrm>
            </p:grpSpPr>
            <p:sp>
              <p:nvSpPr>
                <p:cNvPr id="110" name="Rectangle 109"/>
                <p:cNvSpPr/>
                <p:nvPr/>
              </p:nvSpPr>
              <p:spPr>
                <a:xfrm>
                  <a:off x="913836"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Rectangle 110"/>
                <p:cNvSpPr/>
                <p:nvPr/>
              </p:nvSpPr>
              <p:spPr>
                <a:xfrm>
                  <a:off x="-504"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 name="Rectangle 111"/>
                <p:cNvSpPr/>
                <p:nvPr/>
              </p:nvSpPr>
              <p:spPr>
                <a:xfrm>
                  <a:off x="228081"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060" name="Group 9"/>
              <p:cNvGrpSpPr>
                <a:grpSpLocks/>
              </p:cNvGrpSpPr>
              <p:nvPr/>
            </p:nvGrpSpPr>
            <p:grpSpPr bwMode="auto">
              <a:xfrm rot="10800000">
                <a:off x="6629400" y="0"/>
                <a:ext cx="2514600" cy="6858000"/>
                <a:chOff x="0" y="0"/>
                <a:chExt cx="2514600" cy="6858000"/>
              </a:xfrm>
            </p:grpSpPr>
            <p:sp>
              <p:nvSpPr>
                <p:cNvPr id="107" name="Rectangle 106"/>
                <p:cNvSpPr/>
                <p:nvPr/>
              </p:nvSpPr>
              <p:spPr>
                <a:xfrm>
                  <a:off x="914785" y="0"/>
                  <a:ext cx="160009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8" name="Rectangle 107"/>
                <p:cNvSpPr/>
                <p:nvPr/>
              </p:nvSpPr>
              <p:spPr>
                <a:xfrm>
                  <a:off x="445"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Rectangle 108"/>
                <p:cNvSpPr/>
                <p:nvPr/>
              </p:nvSpPr>
              <p:spPr>
                <a:xfrm>
                  <a:off x="229030"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4" name="Rectangle 103"/>
              <p:cNvSpPr/>
              <p:nvPr/>
            </p:nvSpPr>
            <p:spPr>
              <a:xfrm>
                <a:off x="3809907" y="0"/>
                <a:ext cx="2819214"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5" name="Rectangle 104"/>
              <p:cNvSpPr/>
              <p:nvPr/>
            </p:nvSpPr>
            <p:spPr>
              <a:xfrm>
                <a:off x="2895568" y="0"/>
                <a:ext cx="45717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Rectangle 105"/>
              <p:cNvSpPr/>
              <p:nvPr/>
            </p:nvSpPr>
            <p:spPr>
              <a:xfrm>
                <a:off x="3124153" y="0"/>
                <a:ext cx="76195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4" name="Freeform 43"/>
            <p:cNvSpPr/>
            <p:nvPr/>
          </p:nvSpPr>
          <p:spPr>
            <a:xfrm>
              <a:off x="-12540" y="5035550"/>
              <a:ext cx="9144983" cy="1174750"/>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5" name="Freeform 44"/>
            <p:cNvSpPr/>
            <p:nvPr/>
          </p:nvSpPr>
          <p:spPr>
            <a:xfrm>
              <a:off x="-12540" y="3467100"/>
              <a:ext cx="9144983" cy="890588"/>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6" name="Freeform 45"/>
            <p:cNvSpPr/>
            <p:nvPr/>
          </p:nvSpPr>
          <p:spPr>
            <a:xfrm>
              <a:off x="-23653" y="5640388"/>
              <a:ext cx="3004940" cy="1211262"/>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7" name="Freeform 46"/>
            <p:cNvSpPr/>
            <p:nvPr/>
          </p:nvSpPr>
          <p:spPr>
            <a:xfrm>
              <a:off x="-12540" y="5284788"/>
              <a:ext cx="9144983" cy="1477962"/>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49" name="Freeform 48"/>
            <p:cNvSpPr/>
            <p:nvPr/>
          </p:nvSpPr>
          <p:spPr>
            <a:xfrm>
              <a:off x="2136793" y="5132388"/>
              <a:ext cx="6982951" cy="171926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n-US"/>
            </a:p>
          </p:txBody>
        </p:sp>
        <p:sp>
          <p:nvSpPr>
            <p:cNvPr id="50" name="Hexagon 49"/>
            <p:cNvSpPr/>
            <p:nvPr/>
          </p:nvSpPr>
          <p:spPr>
            <a:xfrm rot="1800000">
              <a:off x="2995573" y="2859088"/>
              <a:ext cx="1601682"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1" name="Hexagon 50"/>
            <p:cNvSpPr/>
            <p:nvPr/>
          </p:nvSpPr>
          <p:spPr>
            <a:xfrm rot="1800000">
              <a:off x="3719425"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2" name="Hexagon 51"/>
            <p:cNvSpPr/>
            <p:nvPr/>
          </p:nvSpPr>
          <p:spPr>
            <a:xfrm rot="1800000">
              <a:off x="3728949" y="15922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3" name="Hexagon 52"/>
            <p:cNvSpPr/>
            <p:nvPr/>
          </p:nvSpPr>
          <p:spPr>
            <a:xfrm rot="1800000">
              <a:off x="2976524" y="325438"/>
              <a:ext cx="1601682" cy="1389062"/>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Hexagon 53"/>
            <p:cNvSpPr/>
            <p:nvPr/>
          </p:nvSpPr>
          <p:spPr>
            <a:xfrm rot="1800000">
              <a:off x="4462326" y="5383213"/>
              <a:ext cx="1601682" cy="1389062"/>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 name="Freeform 54"/>
            <p:cNvSpPr/>
            <p:nvPr/>
          </p:nvSpPr>
          <p:spPr>
            <a:xfrm rot="1800000">
              <a:off x="-382404" y="4202113"/>
              <a:ext cx="1261980"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6" name="Hexagon 55"/>
            <p:cNvSpPr/>
            <p:nvPr/>
          </p:nvSpPr>
          <p:spPr>
            <a:xfrm rot="1800000">
              <a:off x="23969" y="540226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 name="Hexagon 56"/>
            <p:cNvSpPr/>
            <p:nvPr/>
          </p:nvSpPr>
          <p:spPr>
            <a:xfrm rot="1800000">
              <a:off x="52542" y="2849563"/>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Hexagon 57"/>
            <p:cNvSpPr/>
            <p:nvPr/>
          </p:nvSpPr>
          <p:spPr>
            <a:xfrm rot="1800000">
              <a:off x="776394" y="4125913"/>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9" name="Hexagon 58"/>
            <p:cNvSpPr/>
            <p:nvPr/>
          </p:nvSpPr>
          <p:spPr>
            <a:xfrm rot="1800000">
              <a:off x="1509771" y="54117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Hexagon 59"/>
            <p:cNvSpPr/>
            <p:nvPr/>
          </p:nvSpPr>
          <p:spPr>
            <a:xfrm rot="1800000">
              <a:off x="1528820" y="2859088"/>
              <a:ext cx="1601682"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5" name="Hexagon 94"/>
            <p:cNvSpPr/>
            <p:nvPr/>
          </p:nvSpPr>
          <p:spPr>
            <a:xfrm rot="1800000">
              <a:off x="795443" y="1563688"/>
              <a:ext cx="1601682"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6" name="Hexagon 95"/>
            <p:cNvSpPr/>
            <p:nvPr/>
          </p:nvSpPr>
          <p:spPr>
            <a:xfrm rot="1800000">
              <a:off x="6806909" y="4144963"/>
              <a:ext cx="1600094" cy="1389062"/>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7" name="Hexagon 96"/>
            <p:cNvSpPr/>
            <p:nvPr/>
          </p:nvSpPr>
          <p:spPr>
            <a:xfrm rot="1800000">
              <a:off x="7549810" y="5421313"/>
              <a:ext cx="1600094" cy="1389062"/>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Hexagon 97"/>
            <p:cNvSpPr/>
            <p:nvPr/>
          </p:nvSpPr>
          <p:spPr>
            <a:xfrm rot="1800000">
              <a:off x="7549810" y="2868613"/>
              <a:ext cx="1600094" cy="1389062"/>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9" name="Freeform 98"/>
            <p:cNvSpPr/>
            <p:nvPr/>
          </p:nvSpPr>
          <p:spPr>
            <a:xfrm rot="1800000">
              <a:off x="8306997" y="4056063"/>
              <a:ext cx="1242931" cy="1387475"/>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0" name="Freeform 99"/>
            <p:cNvSpPr/>
            <p:nvPr/>
          </p:nvSpPr>
          <p:spPr>
            <a:xfrm rot="1800000">
              <a:off x="8306997" y="1511300"/>
              <a:ext cx="1241343" cy="1389063"/>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66" name="Rectangle 65"/>
          <p:cNvSpPr/>
          <p:nvPr/>
        </p:nvSpPr>
        <p:spPr>
          <a:xfrm>
            <a:off x="457200" y="333375"/>
            <a:ext cx="8229600" cy="6186488"/>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0" name="Rectangle 69"/>
          <p:cNvSpPr/>
          <p:nvPr/>
        </p:nvSpPr>
        <p:spPr>
          <a:xfrm>
            <a:off x="4560888" y="-22225"/>
            <a:ext cx="3679825" cy="700088"/>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1" name="Rectangle 70"/>
          <p:cNvSpPr/>
          <p:nvPr/>
        </p:nvSpPr>
        <p:spPr>
          <a:xfrm>
            <a:off x="4649788" y="-22225"/>
            <a:ext cx="3505200" cy="6238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0" name="Title Placeholder 1"/>
          <p:cNvSpPr>
            <a:spLocks noGrp="1"/>
          </p:cNvSpPr>
          <p:nvPr>
            <p:ph type="title"/>
          </p:nvPr>
        </p:nvSpPr>
        <p:spPr bwMode="auto">
          <a:xfrm>
            <a:off x="1042988" y="1027113"/>
            <a:ext cx="702468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Στυλ κύριου τίτλου</a:t>
            </a:r>
            <a:endParaRPr lang="en-US" smtClean="0"/>
          </a:p>
        </p:txBody>
      </p:sp>
      <p:sp>
        <p:nvSpPr>
          <p:cNvPr id="1031" name="Text Placeholder 2"/>
          <p:cNvSpPr>
            <a:spLocks noGrp="1"/>
          </p:cNvSpPr>
          <p:nvPr>
            <p:ph type="body" idx="1"/>
          </p:nvPr>
        </p:nvSpPr>
        <p:spPr bwMode="auto">
          <a:xfrm>
            <a:off x="1042988" y="2324100"/>
            <a:ext cx="6777037" cy="350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4" name="Date Placeholder 3"/>
          <p:cNvSpPr>
            <a:spLocks noGrp="1"/>
          </p:cNvSpPr>
          <p:nvPr>
            <p:ph type="dt" sz="half" idx="2"/>
          </p:nvPr>
        </p:nvSpPr>
        <p:spPr>
          <a:xfrm>
            <a:off x="5997575" y="223838"/>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rgbClr val="FEFEFE"/>
                </a:solidFill>
                <a:latin typeface="+mn-lt"/>
              </a:defRPr>
            </a:lvl1pPr>
          </a:lstStyle>
          <a:p>
            <a:pPr>
              <a:defRPr/>
            </a:pPr>
            <a:fld id="{C9359C67-ACB3-4A06-943C-60B0017ECE79}" type="datetimeFigureOut">
              <a:rPr lang="el-GR"/>
              <a:pPr>
                <a:defRPr/>
              </a:pPr>
              <a:t>26/4/2020</a:t>
            </a:fld>
            <a:endParaRPr lang="el-GR"/>
          </a:p>
        </p:txBody>
      </p:sp>
      <p:sp>
        <p:nvSpPr>
          <p:cNvPr id="5" name="Footer Placeholder 4"/>
          <p:cNvSpPr>
            <a:spLocks noGrp="1"/>
          </p:cNvSpPr>
          <p:nvPr>
            <p:ph type="ftr" sz="quarter" idx="3"/>
          </p:nvPr>
        </p:nvSpPr>
        <p:spPr>
          <a:xfrm>
            <a:off x="4641850" y="5851525"/>
            <a:ext cx="3502025" cy="365125"/>
          </a:xfrm>
          <a:prstGeom prst="rect">
            <a:avLst/>
          </a:prstGeom>
        </p:spPr>
        <p:txBody>
          <a:bodyPr vert="horz" lIns="91440" tIns="45720" rIns="91440" bIns="45720" rtlCol="0" anchor="ctr"/>
          <a:lstStyle>
            <a:lvl1pPr algn="r" fontAlgn="auto">
              <a:spcBef>
                <a:spcPts val="0"/>
              </a:spcBef>
              <a:spcAft>
                <a:spcPts val="0"/>
              </a:spcAft>
              <a:defRPr sz="1200">
                <a:solidFill>
                  <a:schemeClr val="accent1"/>
                </a:solidFill>
                <a:latin typeface="+mn-lt"/>
              </a:defRPr>
            </a:lvl1pPr>
          </a:lstStyle>
          <a:p>
            <a:pPr>
              <a:defRPr/>
            </a:pPr>
            <a:endParaRPr lang="el-GR"/>
          </a:p>
        </p:txBody>
      </p:sp>
      <p:sp>
        <p:nvSpPr>
          <p:cNvPr id="6" name="Slide Number Placeholder 5"/>
          <p:cNvSpPr>
            <a:spLocks noGrp="1"/>
          </p:cNvSpPr>
          <p:nvPr>
            <p:ph type="sldNum" sz="quarter" idx="4"/>
          </p:nvPr>
        </p:nvSpPr>
        <p:spPr>
          <a:xfrm>
            <a:off x="4649788" y="223838"/>
            <a:ext cx="1331912" cy="365125"/>
          </a:xfrm>
          <a:prstGeom prst="rect">
            <a:avLst/>
          </a:prstGeom>
        </p:spPr>
        <p:txBody>
          <a:bodyPr vert="horz" lIns="91440" tIns="45720" rIns="91440" bIns="45720" rtlCol="0" anchor="ctr"/>
          <a:lstStyle>
            <a:lvl1pPr algn="l" fontAlgn="auto">
              <a:spcBef>
                <a:spcPts val="0"/>
              </a:spcBef>
              <a:spcAft>
                <a:spcPts val="0"/>
              </a:spcAft>
              <a:defRPr sz="1200" smtClean="0">
                <a:solidFill>
                  <a:srgbClr val="FEFEFE"/>
                </a:solidFill>
                <a:latin typeface="+mn-lt"/>
              </a:defRPr>
            </a:lvl1pPr>
          </a:lstStyle>
          <a:p>
            <a:pPr>
              <a:defRPr/>
            </a:pPr>
            <a:fld id="{0E33682E-E0B1-4370-9882-E84BE8EE9ABD}"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66" r:id="rId7"/>
    <p:sldLayoutId id="2147483673" r:id="rId8"/>
    <p:sldLayoutId id="2147483674" r:id="rId9"/>
    <p:sldLayoutId id="2147483665" r:id="rId10"/>
    <p:sldLayoutId id="2147483664" r:id="rId11"/>
  </p:sldLayoutIdLst>
  <p:txStyles>
    <p:titleStyle>
      <a:lvl1pPr algn="l" rtl="0" fontAlgn="base">
        <a:spcBef>
          <a:spcPct val="0"/>
        </a:spcBef>
        <a:spcAft>
          <a:spcPct val="0"/>
        </a:spcAft>
        <a:defRPr sz="4000" kern="1200">
          <a:solidFill>
            <a:schemeClr val="accent1"/>
          </a:solidFill>
          <a:latin typeface="+mj-lt"/>
          <a:ea typeface="+mj-ea"/>
          <a:cs typeface="+mj-cs"/>
        </a:defRPr>
      </a:lvl1pPr>
      <a:lvl2pPr algn="l" rtl="0" fontAlgn="base">
        <a:spcBef>
          <a:spcPct val="0"/>
        </a:spcBef>
        <a:spcAft>
          <a:spcPct val="0"/>
        </a:spcAft>
        <a:defRPr sz="4000">
          <a:solidFill>
            <a:schemeClr val="accent1"/>
          </a:solidFill>
          <a:latin typeface="Century Gothic" pitchFamily="34" charset="0"/>
        </a:defRPr>
      </a:lvl2pPr>
      <a:lvl3pPr algn="l" rtl="0" fontAlgn="base">
        <a:spcBef>
          <a:spcPct val="0"/>
        </a:spcBef>
        <a:spcAft>
          <a:spcPct val="0"/>
        </a:spcAft>
        <a:defRPr sz="4000">
          <a:solidFill>
            <a:schemeClr val="accent1"/>
          </a:solidFill>
          <a:latin typeface="Century Gothic" pitchFamily="34" charset="0"/>
        </a:defRPr>
      </a:lvl3pPr>
      <a:lvl4pPr algn="l" rtl="0" fontAlgn="base">
        <a:spcBef>
          <a:spcPct val="0"/>
        </a:spcBef>
        <a:spcAft>
          <a:spcPct val="0"/>
        </a:spcAft>
        <a:defRPr sz="4000">
          <a:solidFill>
            <a:schemeClr val="accent1"/>
          </a:solidFill>
          <a:latin typeface="Century Gothic" pitchFamily="34" charset="0"/>
        </a:defRPr>
      </a:lvl4pPr>
      <a:lvl5pPr algn="l" rtl="0" fontAlgn="base">
        <a:spcBef>
          <a:spcPct val="0"/>
        </a:spcBef>
        <a:spcAft>
          <a:spcPct val="0"/>
        </a:spcAft>
        <a:defRPr sz="4000">
          <a:solidFill>
            <a:schemeClr val="accent1"/>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fontAlgn="base">
        <a:spcBef>
          <a:spcPct val="20000"/>
        </a:spcBef>
        <a:spcAft>
          <a:spcPct val="0"/>
        </a:spcAft>
        <a:buClr>
          <a:schemeClr val="accent1"/>
        </a:buClr>
        <a:buSzPct val="76000"/>
        <a:buFont typeface="Wingdings 2" pitchFamily="18" charset="2"/>
        <a:buChar char=""/>
        <a:defRPr sz="2400" kern="1200">
          <a:solidFill>
            <a:schemeClr val="tx2"/>
          </a:solidFill>
          <a:latin typeface="+mn-lt"/>
          <a:ea typeface="+mn-ea"/>
          <a:cs typeface="+mn-cs"/>
        </a:defRPr>
      </a:lvl1pPr>
      <a:lvl2pPr marL="639763" indent="-273050" algn="l" rtl="0" fontAlgn="base">
        <a:spcBef>
          <a:spcPct val="20000"/>
        </a:spcBef>
        <a:spcAft>
          <a:spcPct val="0"/>
        </a:spcAft>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rtl="0" fontAlgn="base">
        <a:spcBef>
          <a:spcPct val="20000"/>
        </a:spcBef>
        <a:spcAft>
          <a:spcPct val="0"/>
        </a:spcAft>
        <a:buClr>
          <a:schemeClr val="accent1"/>
        </a:buClr>
        <a:buSzPct val="76000"/>
        <a:buFont typeface="Wingdings 2" pitchFamily="18" charset="2"/>
        <a:buChar char=""/>
        <a:defRPr sz="2000" kern="1200">
          <a:solidFill>
            <a:schemeClr val="tx2"/>
          </a:solidFill>
          <a:latin typeface="+mn-lt"/>
          <a:ea typeface="+mn-ea"/>
          <a:cs typeface="+mn-cs"/>
        </a:defRPr>
      </a:lvl3pPr>
      <a:lvl4pPr marL="1123950" indent="-228600" algn="l" rtl="0" fontAlgn="base">
        <a:spcBef>
          <a:spcPct val="20000"/>
        </a:spcBef>
        <a:spcAft>
          <a:spcPct val="0"/>
        </a:spcAft>
        <a:buClr>
          <a:schemeClr val="accent1"/>
        </a:buClr>
        <a:buSzPct val="76000"/>
        <a:buFont typeface="Wingdings 2" pitchFamily="18" charset="2"/>
        <a:buChar char=""/>
        <a:defRPr kern="1200">
          <a:solidFill>
            <a:schemeClr val="tx2"/>
          </a:solidFill>
          <a:latin typeface="+mn-lt"/>
          <a:ea typeface="+mn-ea"/>
          <a:cs typeface="+mn-cs"/>
        </a:defRPr>
      </a:lvl4pPr>
      <a:lvl5pPr marL="1325563" indent="-228600" algn="l" rtl="0" fontAlgn="base">
        <a:spcBef>
          <a:spcPct val="20000"/>
        </a:spcBef>
        <a:spcAft>
          <a:spcPct val="0"/>
        </a:spcAft>
        <a:buClr>
          <a:schemeClr val="accent1"/>
        </a:buClr>
        <a:buSzPct val="76000"/>
        <a:buFont typeface="Wingdings 2" pitchFamily="18" charset="2"/>
        <a:buChar char=""/>
        <a:defRPr sz="1600" kern="120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55576" y="3068960"/>
            <a:ext cx="7416823" cy="1152128"/>
          </a:xfrm>
          <a:solidFill>
            <a:schemeClr val="bg2">
              <a:lumMod val="50000"/>
            </a:schemeClr>
          </a:solidFill>
        </p:spPr>
        <p:txBody>
          <a:bodyPr rtlCol="0" anchor="ctr">
            <a:normAutofit/>
          </a:bodyPr>
          <a:lstStyle/>
          <a:p>
            <a:pPr algn="ctr" fontAlgn="auto">
              <a:lnSpc>
                <a:spcPct val="130000"/>
              </a:lnSpc>
              <a:spcAft>
                <a:spcPts val="0"/>
              </a:spcAft>
              <a:defRPr/>
            </a:pPr>
            <a:r>
              <a:rPr lang="el-GR" sz="2800" b="1" dirty="0" smtClean="0">
                <a:solidFill>
                  <a:schemeClr val="bg1"/>
                </a:solidFill>
              </a:rPr>
              <a:t>ΓΛΩΣΣΑ ΠΡΟΓΡΑΜΜΑΤΙΣΜΟΥ Ρ</a:t>
            </a:r>
            <a:r>
              <a:rPr lang="en-US" sz="2800" b="1" dirty="0">
                <a:solidFill>
                  <a:schemeClr val="bg1"/>
                </a:solidFill>
              </a:rPr>
              <a:t>YTHON </a:t>
            </a:r>
            <a: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t/>
            </a:r>
            <a:br>
              <a:rPr lang="el-GR"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Verdana" pitchFamily="34" charset="0"/>
                <a:ea typeface="Verdana" pitchFamily="34" charset="0"/>
                <a:cs typeface="Verdana" pitchFamily="34" charset="0"/>
              </a:rPr>
            </a:br>
            <a:r>
              <a:rPr lang="el-GR" sz="2000" b="1" dirty="0">
                <a:solidFill>
                  <a:schemeClr val="bg1"/>
                </a:solidFill>
              </a:rPr>
              <a:t>ΔΟΜΕΣ </a:t>
            </a:r>
            <a:r>
              <a:rPr lang="el-GR" sz="2000" b="1" dirty="0" smtClean="0">
                <a:solidFill>
                  <a:schemeClr val="bg1"/>
                </a:solidFill>
              </a:rPr>
              <a:t>ΕΠΑΝΑΛΗΨΗΣ</a:t>
            </a:r>
            <a:endParaRPr lang="el-GR" sz="2700" dirty="0">
              <a:ln w="18415" cmpd="sng">
                <a:solidFill>
                  <a:srgbClr val="FFFFFF"/>
                </a:solidFill>
                <a:prstDash val="solid"/>
              </a:ln>
              <a:solidFill>
                <a:schemeClr val="bg1"/>
              </a:solidFill>
              <a:effectLst>
                <a:outerShdw blurRad="63500" dir="3600000" algn="tl" rotWithShape="0">
                  <a:srgbClr val="000000">
                    <a:alpha val="70000"/>
                  </a:srgbClr>
                </a:outerShdw>
              </a:effectLst>
              <a:latin typeface="Verdana" pitchFamily="34" charset="0"/>
              <a:ea typeface="Verdana" pitchFamily="34" charset="0"/>
              <a:cs typeface="Verdana" pitchFamily="34" charset="0"/>
            </a:endParaRPr>
          </a:p>
        </p:txBody>
      </p:sp>
      <p:sp>
        <p:nvSpPr>
          <p:cNvPr id="15362" name="Rectangle 5"/>
          <p:cNvSpPr>
            <a:spLocks noChangeArrowheads="1"/>
          </p:cNvSpPr>
          <p:nvPr/>
        </p:nvSpPr>
        <p:spPr bwMode="auto">
          <a:xfrm>
            <a:off x="4859338" y="333375"/>
            <a:ext cx="3241675" cy="2246313"/>
          </a:xfrm>
          <a:prstGeom prst="rect">
            <a:avLst/>
          </a:prstGeom>
          <a:noFill/>
          <a:ln w="9525">
            <a:noFill/>
            <a:miter lim="800000"/>
            <a:headEnd/>
            <a:tailEnd/>
          </a:ln>
        </p:spPr>
        <p:txBody>
          <a:bodyPr>
            <a:spAutoFit/>
          </a:bodyPr>
          <a:lstStyle/>
          <a:p>
            <a:pPr algn="r"/>
            <a:r>
              <a:rPr lang="el-GR" sz="2000" b="1">
                <a:solidFill>
                  <a:srgbClr val="FFFFFF"/>
                </a:solidFill>
                <a:latin typeface="Verdana" pitchFamily="34" charset="0"/>
              </a:rPr>
              <a:t>Α.Σ.ΠΑΙ.Τ.Ε.</a:t>
            </a:r>
          </a:p>
          <a:p>
            <a:pPr algn="ctr"/>
            <a:endParaRPr lang="el-GR" sz="2000" b="1">
              <a:solidFill>
                <a:srgbClr val="FFFFFF"/>
              </a:solidFill>
              <a:latin typeface="Verdana" pitchFamily="34" charset="0"/>
            </a:endParaRPr>
          </a:p>
          <a:p>
            <a:pPr algn="ctr"/>
            <a:endParaRPr lang="el-GR" sz="2000" b="1">
              <a:solidFill>
                <a:srgbClr val="FFFFFF"/>
              </a:solidFill>
              <a:latin typeface="Verdana" pitchFamily="34" charset="0"/>
            </a:endParaRPr>
          </a:p>
          <a:p>
            <a:pPr algn="ctr"/>
            <a:r>
              <a:rPr lang="el-GR" sz="1600" b="1">
                <a:solidFill>
                  <a:srgbClr val="FFFFFF"/>
                </a:solidFill>
                <a:latin typeface="Calibri" pitchFamily="34" charset="0"/>
              </a:rPr>
              <a:t>ΤΜΗΜΑ ΕΚΠΑΙΔΕΥΤΙΚΩΝ ΗΛΕΚΤΡΟΛΟΓΩΝ ΜΗΧΑΝΙΚΩΝ &amp; ΕΚΠΑΙΔΕΥΤΙΚΩΝ ΗΛΕΚΤΡΟΝΙΚΩΝ ΜΗΧΑΝΙΚΩΝ</a:t>
            </a:r>
          </a:p>
          <a:p>
            <a:pPr algn="ctr"/>
            <a:endParaRPr lang="el-GR" sz="1600" b="1">
              <a:solidFill>
                <a:srgbClr val="FFFFFF"/>
              </a:solidFill>
              <a:latin typeface="Calibri" pitchFamily="34" charset="0"/>
            </a:endParaRPr>
          </a:p>
        </p:txBody>
      </p:sp>
      <p:pic>
        <p:nvPicPr>
          <p:cNvPr id="15363" name="Picture 7"/>
          <p:cNvPicPr>
            <a:picLocks noChangeAspect="1" noChangeArrowheads="1"/>
          </p:cNvPicPr>
          <p:nvPr/>
        </p:nvPicPr>
        <p:blipFill>
          <a:blip r:embed="rId2"/>
          <a:srcRect/>
          <a:stretch>
            <a:fillRect/>
          </a:stretch>
        </p:blipFill>
        <p:spPr bwMode="auto">
          <a:xfrm>
            <a:off x="4643438" y="0"/>
            <a:ext cx="1560512" cy="936625"/>
          </a:xfrm>
          <a:prstGeom prst="rect">
            <a:avLst/>
          </a:prstGeom>
          <a:noFill/>
          <a:ln w="9525">
            <a:noFill/>
            <a:miter lim="800000"/>
            <a:headEnd/>
            <a:tailEnd/>
          </a:ln>
        </p:spPr>
      </p:pic>
      <p:sp>
        <p:nvSpPr>
          <p:cNvPr id="3" name="TextBox 2"/>
          <p:cNvSpPr txBox="1"/>
          <p:nvPr/>
        </p:nvSpPr>
        <p:spPr>
          <a:xfrm>
            <a:off x="4643438" y="5013176"/>
            <a:ext cx="3457575" cy="954107"/>
          </a:xfrm>
          <a:prstGeom prst="rect">
            <a:avLst/>
          </a:prstGeom>
          <a:noFill/>
        </p:spPr>
        <p:txBody>
          <a:bodyPr wrap="square" rtlCol="0">
            <a:spAutoFit/>
          </a:bodyPr>
          <a:lstStyle/>
          <a:p>
            <a:r>
              <a:rPr lang="el-GR" sz="2800" dirty="0" smtClean="0"/>
              <a:t>Σπύρος </a:t>
            </a:r>
            <a:r>
              <a:rPr lang="el-GR" sz="2800" dirty="0" err="1" smtClean="0"/>
              <a:t>Πανέτσος</a:t>
            </a:r>
            <a:endParaRPr lang="el-GR" sz="2800" dirty="0" smtClean="0"/>
          </a:p>
          <a:p>
            <a:r>
              <a:rPr lang="el-GR" sz="2800" dirty="0" smtClean="0"/>
              <a:t>Καθ. Πληροφορικής</a:t>
            </a:r>
            <a:endParaRPr lang="el-GR" sz="2800" dirty="0"/>
          </a:p>
        </p:txBody>
      </p:sp>
      <p:sp>
        <p:nvSpPr>
          <p:cNvPr id="4" name="AutoShape 2" descr="Αποτέλεσμα εικόνας για pyth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sp>
        <p:nvSpPr>
          <p:cNvPr id="5" name="AutoShape 4" descr="Αποτέλεσμα εικόνας για pytho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l-GR"/>
          </a:p>
        </p:txBody>
      </p:sp>
      <p:pic>
        <p:nvPicPr>
          <p:cNvPr id="9" name="Εικόνα 8" descr="Python"/>
          <p:cNvPicPr/>
          <p:nvPr/>
        </p:nvPicPr>
        <p:blipFill>
          <a:blip r:embed="rId3">
            <a:extLst>
              <a:ext uri="{28A0092B-C50C-407E-A947-70E740481C1C}">
                <a14:useLocalDpi xmlns:a14="http://schemas.microsoft.com/office/drawing/2010/main" val="0"/>
              </a:ext>
            </a:extLst>
          </a:blip>
          <a:srcRect/>
          <a:stretch>
            <a:fillRect/>
          </a:stretch>
        </p:blipFill>
        <p:spPr bwMode="auto">
          <a:xfrm>
            <a:off x="755576" y="4437112"/>
            <a:ext cx="2448272" cy="2160240"/>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07273" y="496022"/>
            <a:ext cx="8135938" cy="5940088"/>
          </a:xfrm>
          <a:prstGeom prst="rect">
            <a:avLst/>
          </a:prstGeom>
          <a:noFill/>
        </p:spPr>
        <p:txBody>
          <a:bodyPr>
            <a:spAutoFit/>
          </a:bodyPr>
          <a:lstStyle/>
          <a:p>
            <a:r>
              <a:rPr lang="el-GR" sz="2000" dirty="0"/>
              <a:t>Η συνάρτηση </a:t>
            </a:r>
            <a:r>
              <a:rPr lang="en-US" sz="2000" dirty="0"/>
              <a:t>range</a:t>
            </a:r>
            <a:r>
              <a:rPr lang="el-GR" sz="2000" dirty="0"/>
              <a:t>() δημιουργεί ακολουθίες αριθμών και έχει την εξής σύνταξη :</a:t>
            </a:r>
          </a:p>
          <a:p>
            <a:pPr algn="ctr"/>
            <a:r>
              <a:rPr lang="en-US" sz="2000" dirty="0">
                <a:latin typeface="Courier New" pitchFamily="49" charset="0"/>
                <a:cs typeface="Courier New" pitchFamily="49" charset="0"/>
              </a:rPr>
              <a:t>range</a:t>
            </a:r>
            <a:r>
              <a:rPr lang="el-GR" sz="2000" dirty="0">
                <a:latin typeface="Courier New" pitchFamily="49" charset="0"/>
                <a:cs typeface="Courier New" pitchFamily="49" charset="0"/>
              </a:rPr>
              <a:t> (αρχή, τέλος, βήμα)</a:t>
            </a:r>
          </a:p>
          <a:p>
            <a:endParaRPr lang="en-US" sz="2000" dirty="0" smtClean="0"/>
          </a:p>
          <a:p>
            <a:r>
              <a:rPr lang="el-GR" sz="2000" dirty="0" smtClean="0"/>
              <a:t>όπου </a:t>
            </a:r>
            <a:r>
              <a:rPr lang="el-GR" sz="2000" dirty="0"/>
              <a:t>οι παράμετροι αρχή, τέλος και βήμα είναι ακέραιοι αριθμοί. Οι παράμετροι αρχή και βήμα είναι προαιρετικοί. </a:t>
            </a:r>
            <a:endParaRPr lang="en-US" sz="2000" dirty="0" smtClean="0"/>
          </a:p>
          <a:p>
            <a:r>
              <a:rPr lang="el-GR" sz="2000" dirty="0" smtClean="0"/>
              <a:t>Η </a:t>
            </a:r>
            <a:r>
              <a:rPr lang="el-GR" sz="2000" dirty="0"/>
              <a:t>συνάρτηση </a:t>
            </a:r>
            <a:endParaRPr lang="en-US" sz="2000" dirty="0" smtClean="0"/>
          </a:p>
          <a:p>
            <a:pPr algn="ctr"/>
            <a:r>
              <a:rPr lang="en-US" sz="2000" dirty="0">
                <a:latin typeface="Courier New" pitchFamily="49" charset="0"/>
                <a:cs typeface="Courier New" pitchFamily="49" charset="0"/>
              </a:rPr>
              <a:t>range</a:t>
            </a:r>
            <a:r>
              <a:rPr lang="el-GR" sz="2000" dirty="0">
                <a:latin typeface="Courier New" pitchFamily="49" charset="0"/>
                <a:cs typeface="Courier New" pitchFamily="49" charset="0"/>
              </a:rPr>
              <a:t>(αρχή, τέλος, βήμα) </a:t>
            </a:r>
            <a:endParaRPr lang="en-US" sz="2000" dirty="0">
              <a:latin typeface="Courier New" pitchFamily="49" charset="0"/>
              <a:cs typeface="Courier New" pitchFamily="49" charset="0"/>
            </a:endParaRPr>
          </a:p>
          <a:p>
            <a:r>
              <a:rPr lang="el-GR" sz="2000" dirty="0" smtClean="0"/>
              <a:t>κατασκευάζει </a:t>
            </a:r>
            <a:r>
              <a:rPr lang="el-GR" sz="2000" dirty="0"/>
              <a:t>την αριθμητική πρόοδο </a:t>
            </a:r>
          </a:p>
          <a:p>
            <a:pPr algn="ctr"/>
            <a:r>
              <a:rPr lang="el-GR" sz="2000" dirty="0">
                <a:latin typeface="Courier New" pitchFamily="49" charset="0"/>
                <a:cs typeface="Courier New" pitchFamily="49" charset="0"/>
              </a:rPr>
              <a:t>αρχή, </a:t>
            </a:r>
            <a:r>
              <a:rPr lang="el-GR" sz="2000" dirty="0" smtClean="0">
                <a:latin typeface="Courier New" pitchFamily="49" charset="0"/>
                <a:cs typeface="Courier New" pitchFamily="49" charset="0"/>
              </a:rPr>
              <a:t>αρχή</a:t>
            </a:r>
            <a:r>
              <a:rPr lang="en-US" sz="2000" dirty="0" smtClean="0">
                <a:latin typeface="Courier New" pitchFamily="49" charset="0"/>
                <a:cs typeface="Courier New" pitchFamily="49" charset="0"/>
              </a:rPr>
              <a:t> </a:t>
            </a:r>
            <a:r>
              <a:rPr lang="el-GR" sz="2000" dirty="0" smtClean="0">
                <a:latin typeface="Courier New" pitchFamily="49" charset="0"/>
                <a:cs typeface="Courier New" pitchFamily="49" charset="0"/>
              </a:rPr>
              <a:t>+</a:t>
            </a:r>
            <a:r>
              <a:rPr lang="en-US" sz="2000" dirty="0" smtClean="0">
                <a:latin typeface="Courier New" pitchFamily="49" charset="0"/>
                <a:cs typeface="Courier New" pitchFamily="49" charset="0"/>
              </a:rPr>
              <a:t> </a:t>
            </a:r>
            <a:r>
              <a:rPr lang="el-GR" sz="2000" dirty="0" smtClean="0">
                <a:latin typeface="Courier New" pitchFamily="49" charset="0"/>
                <a:cs typeface="Courier New" pitchFamily="49" charset="0"/>
              </a:rPr>
              <a:t>βήμα</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αρχή</a:t>
            </a:r>
            <a:r>
              <a:rPr lang="en-US" sz="2000" dirty="0" smtClean="0">
                <a:latin typeface="Courier New" pitchFamily="49" charset="0"/>
                <a:cs typeface="Courier New" pitchFamily="49" charset="0"/>
              </a:rPr>
              <a:t> </a:t>
            </a:r>
            <a:r>
              <a:rPr lang="el-GR" sz="2000" dirty="0" smtClean="0">
                <a:latin typeface="Courier New" pitchFamily="49" charset="0"/>
                <a:cs typeface="Courier New" pitchFamily="49" charset="0"/>
              </a:rPr>
              <a:t>+</a:t>
            </a:r>
            <a:r>
              <a:rPr lang="en-US" sz="2000" dirty="0" smtClean="0">
                <a:latin typeface="Courier New" pitchFamily="49" charset="0"/>
                <a:cs typeface="Courier New" pitchFamily="49" charset="0"/>
              </a:rPr>
              <a:t> </a:t>
            </a:r>
            <a:r>
              <a:rPr lang="el-GR" sz="2000" dirty="0" smtClean="0">
                <a:latin typeface="Courier New" pitchFamily="49" charset="0"/>
                <a:cs typeface="Courier New" pitchFamily="49" charset="0"/>
              </a:rPr>
              <a:t>2*βήμα</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αρχή</a:t>
            </a:r>
            <a:r>
              <a:rPr lang="en-US" sz="2000" dirty="0" smtClean="0">
                <a:latin typeface="Courier New" pitchFamily="49" charset="0"/>
                <a:cs typeface="Courier New" pitchFamily="49" charset="0"/>
              </a:rPr>
              <a:t> </a:t>
            </a:r>
            <a:r>
              <a:rPr lang="el-GR" sz="2000" dirty="0" smtClean="0">
                <a:latin typeface="Courier New" pitchFamily="49" charset="0"/>
                <a:cs typeface="Courier New" pitchFamily="49" charset="0"/>
              </a:rPr>
              <a:t>+</a:t>
            </a:r>
            <a:r>
              <a:rPr lang="en-US" sz="2000" dirty="0" smtClean="0">
                <a:latin typeface="Courier New" pitchFamily="49" charset="0"/>
                <a:cs typeface="Courier New" pitchFamily="49" charset="0"/>
              </a:rPr>
              <a:t> </a:t>
            </a:r>
            <a:r>
              <a:rPr lang="el-GR" sz="2000" dirty="0" smtClean="0">
                <a:latin typeface="Courier New" pitchFamily="49" charset="0"/>
                <a:cs typeface="Courier New" pitchFamily="49" charset="0"/>
              </a:rPr>
              <a:t>κ*βήμα</a:t>
            </a:r>
            <a:endParaRPr lang="el-GR" sz="2000" dirty="0">
              <a:latin typeface="Courier New" pitchFamily="49" charset="0"/>
              <a:cs typeface="Courier New" pitchFamily="49" charset="0"/>
            </a:endParaRPr>
          </a:p>
          <a:p>
            <a:pPr lvl="0" algn="ctr"/>
            <a:endParaRPr lang="en-US" sz="2000" dirty="0">
              <a:latin typeface="Courier New" pitchFamily="49" charset="0"/>
              <a:cs typeface="Courier New" pitchFamily="49" charset="0"/>
            </a:endParaRPr>
          </a:p>
          <a:p>
            <a:pPr lvl="0"/>
            <a:r>
              <a:rPr lang="el-GR" sz="2000" dirty="0" smtClean="0"/>
              <a:t>Αν </a:t>
            </a:r>
            <a:r>
              <a:rPr lang="el-GR" sz="2000" dirty="0"/>
              <a:t>βήμα&gt;0 τότε στην παραπάνω ακολουθία ο </a:t>
            </a:r>
            <a:r>
              <a:rPr lang="el-GR" sz="2000" dirty="0">
                <a:latin typeface="Courier New" pitchFamily="49" charset="0"/>
                <a:cs typeface="Courier New" pitchFamily="49" charset="0"/>
              </a:rPr>
              <a:t>αρχή + κ * βήμα</a:t>
            </a:r>
            <a:r>
              <a:rPr lang="el-GR" sz="2000" dirty="0"/>
              <a:t> είναι ο μεγαλύτερος ακέραιος μικρότερος από την παράμετρο τέλος.</a:t>
            </a:r>
          </a:p>
          <a:p>
            <a:pPr lvl="0"/>
            <a:endParaRPr lang="en-US" sz="1000" dirty="0" smtClean="0"/>
          </a:p>
          <a:p>
            <a:pPr lvl="0"/>
            <a:r>
              <a:rPr lang="el-GR" sz="2000" dirty="0" smtClean="0"/>
              <a:t>Αν </a:t>
            </a:r>
            <a:r>
              <a:rPr lang="el-GR" sz="2000" dirty="0"/>
              <a:t>βήμα&lt;0 τότε ο </a:t>
            </a:r>
            <a:r>
              <a:rPr lang="el-GR" sz="2000" dirty="0">
                <a:latin typeface="Courier New" pitchFamily="49" charset="0"/>
                <a:cs typeface="Courier New" pitchFamily="49" charset="0"/>
              </a:rPr>
              <a:t>αρχή + κ * βήμα </a:t>
            </a:r>
            <a:r>
              <a:rPr lang="el-GR" sz="2000" dirty="0"/>
              <a:t>είναι ο μικρότερος ακέραιος μεγαλύτερος από την παράμετρο τέλος.</a:t>
            </a:r>
          </a:p>
          <a:p>
            <a:pPr lvl="0"/>
            <a:endParaRPr lang="en-US" sz="1000" dirty="0" smtClean="0"/>
          </a:p>
          <a:p>
            <a:pPr lvl="0"/>
            <a:r>
              <a:rPr lang="el-GR" sz="2000" dirty="0" smtClean="0"/>
              <a:t>Αν </a:t>
            </a:r>
            <a:r>
              <a:rPr lang="el-GR" sz="2000" dirty="0"/>
              <a:t>η παράμετρος αρχή παραληφθεί τότε αρχή = 0</a:t>
            </a:r>
            <a:r>
              <a:rPr lang="el-GR" sz="2000" dirty="0" smtClean="0"/>
              <a:t>.</a:t>
            </a:r>
            <a:endParaRPr lang="en-US" sz="2000" dirty="0" smtClean="0"/>
          </a:p>
          <a:p>
            <a:pPr lvl="0"/>
            <a:endParaRPr lang="en-US" sz="1000" dirty="0" smtClean="0"/>
          </a:p>
          <a:p>
            <a:pPr lvl="0"/>
            <a:r>
              <a:rPr lang="el-GR" sz="2000" dirty="0" smtClean="0"/>
              <a:t>Αν </a:t>
            </a:r>
            <a:r>
              <a:rPr lang="el-GR" sz="2000" dirty="0"/>
              <a:t>η παράμετρος βήμα παραληφθεί τότε βήμα = 1. </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συνάρτηση </a:t>
            </a:r>
            <a:r>
              <a:rPr lang="en-US" sz="2000" b="1" dirty="0">
                <a:solidFill>
                  <a:srgbClr val="92D050"/>
                </a:solidFill>
              </a:rPr>
              <a:t>range</a:t>
            </a:r>
            <a:r>
              <a:rPr lang="el-GR" sz="2000" b="1" dirty="0">
                <a:solidFill>
                  <a:srgbClr val="92D05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blinds(horizont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linds(horizontal)">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blinds(horizontal)">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linds(horizontal)">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blinds(horizontal)">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blinds(horizontal)">
                                      <p:cBhvr>
                                        <p:cTn id="42" dur="500"/>
                                        <p:tgtEl>
                                          <p:spTgt spid="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11" end="11"/>
                                            </p:txEl>
                                          </p:spTgt>
                                        </p:tgtEl>
                                        <p:attrNameLst>
                                          <p:attrName>style.visibility</p:attrName>
                                        </p:attrNameLst>
                                      </p:cBhvr>
                                      <p:to>
                                        <p:strVal val="visible"/>
                                      </p:to>
                                    </p:set>
                                    <p:animEffect transition="in" filter="blinds(horizontal)">
                                      <p:cBhvr>
                                        <p:cTn id="47" dur="500"/>
                                        <p:tgtEl>
                                          <p:spTgt spid="5">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3" end="13"/>
                                            </p:txEl>
                                          </p:spTgt>
                                        </p:tgtEl>
                                        <p:attrNameLst>
                                          <p:attrName>style.visibility</p:attrName>
                                        </p:attrNameLst>
                                      </p:cBhvr>
                                      <p:to>
                                        <p:strVal val="visible"/>
                                      </p:to>
                                    </p:set>
                                    <p:animEffect transition="in" filter="blinds(horizontal)">
                                      <p:cBhvr>
                                        <p:cTn id="52" dur="500"/>
                                        <p:tgtEl>
                                          <p:spTgt spid="5">
                                            <p:txEl>
                                              <p:pRg st="13" end="1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5" end="15"/>
                                            </p:txEl>
                                          </p:spTgt>
                                        </p:tgtEl>
                                        <p:attrNameLst>
                                          <p:attrName>style.visibility</p:attrName>
                                        </p:attrNameLst>
                                      </p:cBhvr>
                                      <p:to>
                                        <p:strVal val="visible"/>
                                      </p:to>
                                    </p:set>
                                    <p:animEffect transition="in" filter="blinds(horizontal)">
                                      <p:cBhvr>
                                        <p:cTn id="57" dur="500"/>
                                        <p:tgtEl>
                                          <p:spTgt spid="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3477875"/>
          </a:xfrm>
          <a:prstGeom prst="rect">
            <a:avLst/>
          </a:prstGeom>
          <a:noFill/>
        </p:spPr>
        <p:txBody>
          <a:bodyPr>
            <a:spAutoFit/>
          </a:bodyPr>
          <a:lstStyle/>
          <a:p>
            <a:r>
              <a:rPr lang="el-GR" sz="2000" dirty="0" smtClean="0"/>
              <a:t>Μπορούμε </a:t>
            </a:r>
            <a:r>
              <a:rPr lang="el-GR" sz="2000" dirty="0"/>
              <a:t>να την καλέσουμε στη </a:t>
            </a:r>
            <a:r>
              <a:rPr lang="en-US" sz="2000" dirty="0"/>
              <a:t>range</a:t>
            </a:r>
            <a:r>
              <a:rPr lang="el-GR" sz="2000" dirty="0"/>
              <a:t> με τρεις διαφορετικούς τρόπους :</a:t>
            </a:r>
          </a:p>
          <a:p>
            <a:pPr lvl="0"/>
            <a:endParaRPr lang="en-US" sz="2000" dirty="0" smtClean="0"/>
          </a:p>
          <a:p>
            <a:pPr lvl="0"/>
            <a:r>
              <a:rPr lang="en-US" sz="2000" dirty="0">
                <a:latin typeface="Courier New" pitchFamily="49" charset="0"/>
                <a:cs typeface="Courier New" pitchFamily="49" charset="0"/>
              </a:rPr>
              <a:t>range</a:t>
            </a:r>
            <a:r>
              <a:rPr lang="el-GR" sz="2000" dirty="0">
                <a:latin typeface="Courier New" pitchFamily="49" charset="0"/>
                <a:cs typeface="Courier New" pitchFamily="49" charset="0"/>
              </a:rPr>
              <a:t>(τέλος): </a:t>
            </a:r>
            <a:r>
              <a:rPr lang="el-GR" sz="2000" dirty="0"/>
              <a:t>Επιστρέφει μια ακολουθία αριθμών από το 0 ως την τιμή τέλος-1.</a:t>
            </a:r>
          </a:p>
          <a:p>
            <a:pPr lvl="0"/>
            <a:endParaRPr lang="en-US" sz="2000" dirty="0" smtClean="0"/>
          </a:p>
          <a:p>
            <a:pPr lvl="0"/>
            <a:r>
              <a:rPr lang="en-US" sz="2000" dirty="0">
                <a:latin typeface="Courier New" pitchFamily="49" charset="0"/>
                <a:cs typeface="Courier New" pitchFamily="49" charset="0"/>
              </a:rPr>
              <a:t>range</a:t>
            </a:r>
            <a:r>
              <a:rPr lang="el-GR" sz="2000" dirty="0">
                <a:latin typeface="Courier New" pitchFamily="49" charset="0"/>
                <a:cs typeface="Courier New" pitchFamily="49" charset="0"/>
              </a:rPr>
              <a:t>(αρχή, τέλος): </a:t>
            </a:r>
            <a:r>
              <a:rPr lang="el-GR" sz="2000" dirty="0"/>
              <a:t>Επιστρέφει μια ακολουθία αριθμών από την τιμή αρχή μέχρι την τιμή </a:t>
            </a:r>
            <a:r>
              <a:rPr lang="el-GR" sz="2000" dirty="0" smtClean="0"/>
              <a:t>τέλος-1</a:t>
            </a:r>
            <a:r>
              <a:rPr lang="el-GR" sz="2000" dirty="0"/>
              <a:t>.</a:t>
            </a:r>
          </a:p>
          <a:p>
            <a:pPr lvl="0"/>
            <a:endParaRPr lang="en-US" sz="2000" dirty="0" smtClean="0"/>
          </a:p>
          <a:p>
            <a:pPr lvl="0"/>
            <a:r>
              <a:rPr lang="en-US" sz="2000" dirty="0">
                <a:latin typeface="Courier New" pitchFamily="49" charset="0"/>
                <a:cs typeface="Courier New" pitchFamily="49" charset="0"/>
              </a:rPr>
              <a:t>range</a:t>
            </a:r>
            <a:r>
              <a:rPr lang="el-GR" sz="2000" dirty="0">
                <a:latin typeface="Courier New" pitchFamily="49" charset="0"/>
                <a:cs typeface="Courier New" pitchFamily="49" charset="0"/>
              </a:rPr>
              <a:t>(αρχή, τέλος, βήμα): </a:t>
            </a:r>
            <a:r>
              <a:rPr lang="el-GR" sz="2000" dirty="0"/>
              <a:t>Επιστρέφει μια ακολουθία αριθμών από την τιμή αρχή μέχρι την τιμή τέλος-1 με βήμα.</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συνάρτηση </a:t>
            </a:r>
            <a:r>
              <a:rPr lang="en-US" sz="2000" b="1" dirty="0">
                <a:solidFill>
                  <a:srgbClr val="92D050"/>
                </a:solidFill>
              </a:rPr>
              <a:t>range</a:t>
            </a:r>
            <a:r>
              <a:rPr lang="el-GR" sz="2000" b="1" dirty="0">
                <a:solidFill>
                  <a:srgbClr val="92D050"/>
                </a:solidFill>
              </a:rPr>
              <a:t>()</a:t>
            </a:r>
          </a:p>
        </p:txBody>
      </p:sp>
    </p:spTree>
    <p:extLst>
      <p:ext uri="{BB962C8B-B14F-4D97-AF65-F5344CB8AC3E}">
        <p14:creationId xmlns:p14="http://schemas.microsoft.com/office/powerpoint/2010/main" val="243169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blinds(horizontal)">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blinds(horizontal)">
                                      <p:cBhvr>
                                        <p:cTn id="2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συνάρτηση </a:t>
            </a:r>
            <a:r>
              <a:rPr lang="en-US" sz="2000" b="1" dirty="0">
                <a:solidFill>
                  <a:srgbClr val="92D050"/>
                </a:solidFill>
              </a:rPr>
              <a:t>range</a:t>
            </a:r>
            <a:r>
              <a:rPr lang="el-GR" sz="2000" b="1" dirty="0">
                <a:solidFill>
                  <a:srgbClr val="92D050"/>
                </a:solidFill>
              </a:rPr>
              <a:t>()</a:t>
            </a:r>
          </a:p>
        </p:txBody>
      </p:sp>
      <p:sp>
        <p:nvSpPr>
          <p:cNvPr id="11" name="Rectangle 7"/>
          <p:cNvSpPr>
            <a:spLocks noChangeArrowheads="1"/>
          </p:cNvSpPr>
          <p:nvPr/>
        </p:nvSpPr>
        <p:spPr bwMode="auto">
          <a:xfrm>
            <a:off x="539552" y="556908"/>
            <a:ext cx="6340197" cy="5970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76176"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Παραδείγματα κλήσης της συνάρτησης </a:t>
            </a:r>
            <a:r>
              <a:rPr kumimoji="0" lang="en-US" altLang="el-GR"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range</a:t>
            </a:r>
            <a:r>
              <a:rPr kumimoji="0" lang="el-GR" altLang="el-GR" sz="2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l-GR" sz="2000" b="0" i="0" u="none" strike="noStrike" cap="none" normalizeH="0" baseline="0" dirty="0" smtClean="0">
              <a:ln>
                <a:noFill/>
              </a:ln>
              <a:solidFill>
                <a:schemeClr val="tx1"/>
              </a:solidFill>
              <a:effectLst/>
              <a:latin typeface="Arial Unicode MS" panose="020B0604020202020204" pitchFamily="34" charset="-128"/>
              <a:ea typeface="Times New Roman" panose="02020603050405020304" pitchFamily="18" charset="0"/>
              <a:cs typeface="Courier New" panose="02070309020205020404" pitchFamily="49"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&gt;&gt;&gt; range(1, 7)</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[1, 2, 3, 4, 5, 6]</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smtClean="0">
                <a:latin typeface="Courier New" pitchFamily="49" charset="0"/>
                <a:cs typeface="Courier New" pitchFamily="49" charset="0"/>
              </a:rPr>
              <a:t>&gt;&gt;&gt; </a:t>
            </a:r>
            <a:r>
              <a:rPr lang="en-US" altLang="el-GR" sz="2000" dirty="0">
                <a:latin typeface="Courier New" pitchFamily="49" charset="0"/>
                <a:cs typeface="Courier New" pitchFamily="49" charset="0"/>
              </a:rPr>
              <a:t>range(7, 10)</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[7, 8, 9]</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&gt;&gt;&gt; range(6)</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[0, 1, 2, 3, 4, 5]</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&gt;&gt;&gt; range(5)</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[0, 1, 2, 3, 4]</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&gt;&gt;&gt; range(1)</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[0]</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&gt;&gt;&gt; range(0)</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&gt;&gt;&gt; range(100, 130, 4)</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[100, 104, 108, 112, 116, 120, 124, 128]</a:t>
            </a:r>
          </a:p>
          <a:p>
            <a:pPr marL="0" marR="0" lvl="0" indent="0" algn="justLow" defTabSz="914400" rtl="0" eaLnBrk="0" fontAlgn="base" latinLnBrk="0" hangingPunct="0">
              <a:lnSpc>
                <a:spcPct val="100000"/>
              </a:lnSpc>
              <a:spcBef>
                <a:spcPct val="0"/>
              </a:spcBef>
              <a:spcAft>
                <a:spcPct val="0"/>
              </a:spcAft>
              <a:buClrTx/>
              <a:buSzTx/>
              <a:buFontTx/>
              <a:buNone/>
              <a:tabLst/>
            </a:pPr>
            <a:r>
              <a:rPr lang="en-US" altLang="el-GR" sz="2000" dirty="0">
                <a:latin typeface="Courier New" pitchFamily="49" charset="0"/>
                <a:cs typeface="Courier New" pitchFamily="49" charset="0"/>
              </a:rPr>
              <a:t>&gt;&gt;&gt; range(2050, 2000, 4)</a:t>
            </a:r>
          </a:p>
          <a:p>
            <a:pPr marL="0" marR="0" lvl="0" indent="0" algn="justLow" defTabSz="914400" rtl="0" eaLnBrk="0" fontAlgn="base" latinLnBrk="0" hangingPunct="0">
              <a:lnSpc>
                <a:spcPct val="100000"/>
              </a:lnSpc>
              <a:spcBef>
                <a:spcPct val="0"/>
              </a:spcBef>
              <a:spcAft>
                <a:spcPct val="0"/>
              </a:spcAft>
              <a:buClrTx/>
              <a:buSzTx/>
              <a:buFontTx/>
              <a:buNone/>
              <a:tabLst/>
            </a:pPr>
            <a:r>
              <a:rPr lang="el-GR" altLang="el-GR" sz="2000" dirty="0">
                <a:latin typeface="Courier New" pitchFamily="49" charset="0"/>
                <a:cs typeface="Courier New" pitchFamily="49" charset="0"/>
              </a:rPr>
              <a:t>[]</a:t>
            </a:r>
            <a:endParaRPr lang="en-US" altLang="el-GR" sz="2000" dirty="0">
              <a:latin typeface="Courier New" pitchFamily="49" charset="0"/>
              <a:cs typeface="Courier New" pitchFamily="49"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lang="el-GR" altLang="el-GR" sz="2000" dirty="0">
                <a:latin typeface="Courier New" pitchFamily="49" charset="0"/>
                <a:cs typeface="Courier New" pitchFamily="49" charset="0"/>
              </a:rPr>
              <a:t>&gt;&gt;&gt; </a:t>
            </a:r>
            <a:r>
              <a:rPr lang="el-GR" altLang="el-GR" sz="2000" dirty="0" err="1">
                <a:latin typeface="Courier New" pitchFamily="49" charset="0"/>
                <a:cs typeface="Courier New" pitchFamily="49" charset="0"/>
              </a:rPr>
              <a:t>range</a:t>
            </a:r>
            <a:r>
              <a:rPr lang="el-GR" altLang="el-GR" sz="2000" dirty="0">
                <a:latin typeface="Courier New" pitchFamily="49" charset="0"/>
                <a:cs typeface="Courier New" pitchFamily="49" charset="0"/>
              </a:rPr>
              <a:t>(2000, 2050, -4</a:t>
            </a:r>
            <a:r>
              <a:rPr lang="el-GR" altLang="el-GR" sz="2000" dirty="0" smtClean="0">
                <a:latin typeface="Courier New" pitchFamily="49" charset="0"/>
                <a:cs typeface="Courier New" pitchFamily="49" charset="0"/>
              </a:rPr>
              <a:t>)</a:t>
            </a:r>
          </a:p>
          <a:p>
            <a:pPr marL="0" marR="0" lvl="0" indent="0" algn="justLow" defTabSz="914400" rtl="0" eaLnBrk="0" fontAlgn="base" latinLnBrk="0" hangingPunct="0">
              <a:lnSpc>
                <a:spcPct val="100000"/>
              </a:lnSpc>
              <a:spcBef>
                <a:spcPct val="0"/>
              </a:spcBef>
              <a:spcAft>
                <a:spcPct val="0"/>
              </a:spcAft>
              <a:buClrTx/>
              <a:buSzTx/>
              <a:buFontTx/>
              <a:buNone/>
              <a:tabLst/>
            </a:pPr>
            <a:r>
              <a:rPr lang="el-GR" altLang="el-GR" sz="2000" dirty="0" smtClean="0">
                <a:latin typeface="Courier New" pitchFamily="49" charset="0"/>
                <a:cs typeface="Courier New" pitchFamily="49" charset="0"/>
              </a:rPr>
              <a:t>[] </a:t>
            </a:r>
            <a:endParaRPr lang="el-GR" altLang="el-GR" sz="2000" dirty="0">
              <a:latin typeface="Courier New" pitchFamily="49" charset="0"/>
              <a:cs typeface="Courier New" pitchFamily="49" charset="0"/>
            </a:endParaRPr>
          </a:p>
        </p:txBody>
      </p:sp>
    </p:spTree>
    <p:extLst>
      <p:ext uri="{BB962C8B-B14F-4D97-AF65-F5344CB8AC3E}">
        <p14:creationId xmlns:p14="http://schemas.microsoft.com/office/powerpoint/2010/main" val="33464619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4678204"/>
          </a:xfrm>
          <a:prstGeom prst="rect">
            <a:avLst/>
          </a:prstGeom>
          <a:noFill/>
        </p:spPr>
        <p:txBody>
          <a:bodyPr>
            <a:spAutoFit/>
          </a:bodyPr>
          <a:lstStyle/>
          <a:p>
            <a:r>
              <a:rPr lang="el-GR" sz="2000" b="1" dirty="0"/>
              <a:t>for</a:t>
            </a:r>
            <a:r>
              <a:rPr lang="el-GR" sz="2000" dirty="0"/>
              <a:t> μεταβλητή ελέγχου </a:t>
            </a:r>
            <a:r>
              <a:rPr lang="en-US" sz="2000" b="1" dirty="0"/>
              <a:t>in</a:t>
            </a:r>
            <a:r>
              <a:rPr lang="el-GR" sz="2000" dirty="0"/>
              <a:t> </a:t>
            </a:r>
            <a:r>
              <a:rPr lang="en-US" sz="2000" dirty="0" smtClean="0"/>
              <a:t>range(start, end)</a:t>
            </a:r>
            <a:r>
              <a:rPr lang="el-GR" sz="2000" dirty="0" smtClean="0"/>
              <a:t>:</a:t>
            </a:r>
            <a:endParaRPr lang="el-GR" sz="2000" dirty="0"/>
          </a:p>
          <a:p>
            <a:r>
              <a:rPr lang="el-GR" sz="2000" dirty="0"/>
              <a:t>	Ομάδα εντολών</a:t>
            </a:r>
            <a:r>
              <a:rPr lang="en-US" sz="2000" dirty="0"/>
              <a:t>1</a:t>
            </a:r>
            <a:endParaRPr lang="el-GR" sz="2000" dirty="0"/>
          </a:p>
          <a:p>
            <a:r>
              <a:rPr lang="en-US" sz="2000" dirty="0"/>
              <a:t>else:</a:t>
            </a:r>
            <a:endParaRPr lang="el-GR" sz="2000" dirty="0"/>
          </a:p>
          <a:p>
            <a:r>
              <a:rPr lang="en-US" sz="2000" dirty="0"/>
              <a:t>	</a:t>
            </a:r>
            <a:r>
              <a:rPr lang="el-GR" sz="2000" dirty="0"/>
              <a:t>Ομάδα εντολών</a:t>
            </a:r>
            <a:r>
              <a:rPr lang="en-US" sz="2000" dirty="0"/>
              <a:t>2</a:t>
            </a:r>
            <a:endParaRPr lang="el-GR" sz="2000" dirty="0"/>
          </a:p>
          <a:p>
            <a:endParaRPr lang="el-GR" sz="2000" b="1" dirty="0">
              <a:effectLst>
                <a:outerShdw blurRad="38100" dist="38100" dir="2700000" algn="tl">
                  <a:srgbClr val="000000">
                    <a:alpha val="43137"/>
                  </a:srgbClr>
                </a:outerShdw>
              </a:effectLst>
            </a:endParaRPr>
          </a:p>
          <a:p>
            <a:pPr marL="342900" lvl="0" indent="-342900">
              <a:buFont typeface="Arial" panose="020B0604020202020204" pitchFamily="34" charset="0"/>
              <a:buChar char="•"/>
            </a:pPr>
            <a:r>
              <a:rPr lang="el-GR" sz="2000" i="1" dirty="0"/>
              <a:t>Το </a:t>
            </a:r>
            <a:r>
              <a:rPr lang="en-US" sz="2000" i="1" dirty="0"/>
              <a:t>else</a:t>
            </a:r>
            <a:r>
              <a:rPr lang="el-GR" sz="2000" i="1" dirty="0"/>
              <a:t> είναι προαιρετικό.</a:t>
            </a:r>
            <a:endParaRPr lang="el-GR" sz="2000" dirty="0"/>
          </a:p>
          <a:p>
            <a:pPr marL="342900" lvl="0" indent="-342900">
              <a:buFont typeface="Arial" panose="020B0604020202020204" pitchFamily="34" charset="0"/>
              <a:buChar char="•"/>
            </a:pPr>
            <a:r>
              <a:rPr lang="el-GR" sz="2000" dirty="0"/>
              <a:t>Ο τελεστής </a:t>
            </a:r>
            <a:r>
              <a:rPr lang="en-US" sz="2000" dirty="0"/>
              <a:t>in</a:t>
            </a:r>
            <a:r>
              <a:rPr lang="el-GR" sz="2000" dirty="0"/>
              <a:t> ελέγχει κατά πόσο η μεταβλητή ελέγχου είναι μέλος της </a:t>
            </a:r>
            <a:r>
              <a:rPr lang="el-GR" sz="2000" dirty="0" smtClean="0"/>
              <a:t>ακολουθίας</a:t>
            </a:r>
            <a:r>
              <a:rPr lang="en-US" sz="2000" dirty="0" smtClean="0"/>
              <a:t> </a:t>
            </a:r>
            <a:r>
              <a:rPr lang="el-GR" sz="2000" dirty="0"/>
              <a:t>που παράγεται από την συνάρτηση </a:t>
            </a:r>
            <a:r>
              <a:rPr lang="en-US" sz="2000" dirty="0"/>
              <a:t>range()</a:t>
            </a:r>
            <a:r>
              <a:rPr lang="el-GR" sz="2000" dirty="0" smtClean="0"/>
              <a:t>.</a:t>
            </a:r>
            <a:endParaRPr lang="el-GR" sz="2000" dirty="0"/>
          </a:p>
          <a:p>
            <a:pPr marL="342900" lvl="0" indent="-342900">
              <a:buFont typeface="Arial" panose="020B0604020202020204" pitchFamily="34" charset="0"/>
              <a:buChar char="•"/>
            </a:pPr>
            <a:endParaRPr lang="en-US" sz="2000" dirty="0"/>
          </a:p>
          <a:p>
            <a:pPr lvl="0"/>
            <a:r>
              <a:rPr lang="el-GR" sz="2000" dirty="0"/>
              <a:t>Κατά την εκτέλεση της εντολής </a:t>
            </a:r>
            <a:r>
              <a:rPr lang="en-US" sz="2000" dirty="0"/>
              <a:t>for</a:t>
            </a:r>
            <a:r>
              <a:rPr lang="el-GR" sz="2000" dirty="0"/>
              <a:t>, εκτελείται η ομάδα εντολών</a:t>
            </a:r>
            <a:r>
              <a:rPr lang="en-US" sz="2000" dirty="0"/>
              <a:t>1</a:t>
            </a:r>
            <a:r>
              <a:rPr lang="el-GR" sz="2000" dirty="0"/>
              <a:t> για κάθε μία τιμή </a:t>
            </a:r>
            <a:r>
              <a:rPr lang="el-GR" sz="2000" dirty="0" smtClean="0"/>
              <a:t>που παράγεται από την συνάρτηση </a:t>
            </a:r>
            <a:r>
              <a:rPr lang="en-US" sz="2000" dirty="0" smtClean="0"/>
              <a:t>range()</a:t>
            </a:r>
            <a:r>
              <a:rPr lang="el-GR" sz="2000" dirty="0" smtClean="0"/>
              <a:t>. </a:t>
            </a:r>
            <a:endParaRPr lang="el-GR" sz="2000" dirty="0"/>
          </a:p>
          <a:p>
            <a:pPr lvl="0"/>
            <a:r>
              <a:rPr lang="el-GR" sz="2000" dirty="0"/>
              <a:t>Όταν η επανάληψη ολοκληρώνεται, με την εξάντληση των τιμών της ακολουθίας, τότε εκτελείται η ομάδα εντολών2 που ακολουθεί το </a:t>
            </a:r>
            <a:r>
              <a:rPr lang="en-US" sz="2000" dirty="0"/>
              <a:t>else</a:t>
            </a:r>
            <a:r>
              <a:rPr lang="el-GR" sz="2000" dirty="0"/>
              <a:t>. </a:t>
            </a:r>
          </a:p>
          <a:p>
            <a:pPr lvl="0"/>
            <a:r>
              <a:rPr lang="en-US" sz="2000" dirty="0"/>
              <a:t>H</a:t>
            </a:r>
            <a:r>
              <a:rPr lang="el-GR" sz="2000" dirty="0"/>
              <a:t> ομάδα εντολών2 δεν εκτελείται όταν η έξοδος από την επανάληψη </a:t>
            </a:r>
            <a:r>
              <a:rPr lang="en-US" sz="2000" dirty="0"/>
              <a:t>for</a:t>
            </a:r>
            <a:r>
              <a:rPr lang="el-GR" sz="2000" dirty="0"/>
              <a:t> γίνεται με την εντολή </a:t>
            </a:r>
            <a:r>
              <a:rPr lang="en-US" sz="2000" dirty="0"/>
              <a:t>break</a:t>
            </a:r>
            <a:r>
              <a:rPr lang="el-GR" sz="2000" dirty="0"/>
              <a:t>.</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smtClean="0">
                <a:solidFill>
                  <a:srgbClr val="92D050"/>
                </a:solidFill>
              </a:rPr>
              <a:t>for</a:t>
            </a:r>
            <a:r>
              <a:rPr lang="el-GR" sz="2000" b="1" dirty="0" smtClean="0">
                <a:solidFill>
                  <a:srgbClr val="92D050"/>
                </a:solidFill>
              </a:rPr>
              <a:t> με </a:t>
            </a:r>
            <a:r>
              <a:rPr lang="en-US" sz="2000" b="1" dirty="0" smtClean="0">
                <a:solidFill>
                  <a:srgbClr val="92D050"/>
                </a:solidFill>
              </a:rPr>
              <a:t>range </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234991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blinds(horizontal)">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linds(horizontal)">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blinds(horizontal)">
                                      <p:cBhvr>
                                        <p:cTn id="37" dur="500"/>
                                        <p:tgtEl>
                                          <p:spTgt spid="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9" end="9"/>
                                            </p:txEl>
                                          </p:spTgt>
                                        </p:tgtEl>
                                        <p:attrNameLst>
                                          <p:attrName>style.visibility</p:attrName>
                                        </p:attrNameLst>
                                      </p:cBhvr>
                                      <p:to>
                                        <p:strVal val="visible"/>
                                      </p:to>
                                    </p:set>
                                    <p:animEffect transition="in" filter="blinds(horizontal)">
                                      <p:cBhvr>
                                        <p:cTn id="42" dur="500"/>
                                        <p:tgtEl>
                                          <p:spTgt spid="5">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10" end="10"/>
                                            </p:txEl>
                                          </p:spTgt>
                                        </p:tgtEl>
                                        <p:attrNameLst>
                                          <p:attrName>style.visibility</p:attrName>
                                        </p:attrNameLst>
                                      </p:cBhvr>
                                      <p:to>
                                        <p:strVal val="visible"/>
                                      </p:to>
                                    </p:set>
                                    <p:animEffect transition="in" filter="blinds(horizontal)">
                                      <p:cBhvr>
                                        <p:cTn id="47"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5632311"/>
          </a:xfrm>
          <a:prstGeom prst="rect">
            <a:avLst/>
          </a:prstGeom>
          <a:noFill/>
        </p:spPr>
        <p:txBody>
          <a:bodyPr>
            <a:spAutoFit/>
          </a:bodyPr>
          <a:lstStyle/>
          <a:p>
            <a:r>
              <a:rPr lang="el-GR" sz="2000" dirty="0"/>
              <a:t>Για παράδειγμα το πρόγραμμα</a:t>
            </a:r>
          </a:p>
          <a:p>
            <a:pPr algn="justLow" eaLnBrk="0" hangingPunct="0"/>
            <a:r>
              <a:rPr lang="en-US" sz="2000" dirty="0">
                <a:latin typeface="Courier New" pitchFamily="49" charset="0"/>
                <a:cs typeface="Courier New" pitchFamily="49" charset="0"/>
              </a:rPr>
              <a:t>for </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in range</a:t>
            </a:r>
            <a:r>
              <a:rPr lang="el-GR" sz="2000" dirty="0">
                <a:latin typeface="Courier New" pitchFamily="49" charset="0"/>
                <a:cs typeface="Courier New" pitchFamily="49" charset="0"/>
              </a:rPr>
              <a:t>(1, </a:t>
            </a:r>
            <a:r>
              <a:rPr lang="el-GR" sz="2000" dirty="0" smtClean="0">
                <a:latin typeface="Courier New" pitchFamily="49" charset="0"/>
                <a:cs typeface="Courier New" pitchFamily="49" charset="0"/>
              </a:rPr>
              <a:t>6):</a:t>
            </a:r>
            <a:endParaRPr lang="el-GR" sz="2000" dirty="0">
              <a:latin typeface="Courier New" pitchFamily="49" charset="0"/>
              <a:cs typeface="Courier New" pitchFamily="49" charset="0"/>
            </a:endParaRPr>
          </a:p>
          <a:p>
            <a:pPr algn="justLow" eaLnBrk="0" hangingPunct="0"/>
            <a:r>
              <a:rPr lang="el-GR" sz="2000" dirty="0">
                <a:latin typeface="Courier New" pitchFamily="49" charset="0"/>
                <a:cs typeface="Courier New" pitchFamily="49" charset="0"/>
              </a:rPr>
              <a:t>    </a:t>
            </a:r>
            <a:r>
              <a:rPr lang="en-US" sz="2000" dirty="0">
                <a:latin typeface="Courier New" pitchFamily="49" charset="0"/>
                <a:cs typeface="Courier New" pitchFamily="49" charset="0"/>
              </a:rPr>
              <a:t>print(</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algn="justLow" eaLnBrk="0" hangingPunct="0"/>
            <a:r>
              <a:rPr lang="el-GR" sz="2000" dirty="0" err="1">
                <a:latin typeface="Courier New" pitchFamily="49" charset="0"/>
                <a:cs typeface="Courier New" pitchFamily="49" charset="0"/>
              </a:rPr>
              <a:t>else</a:t>
            </a:r>
            <a:r>
              <a:rPr lang="el-GR" sz="2000" dirty="0">
                <a:latin typeface="Courier New" pitchFamily="49" charset="0"/>
                <a:cs typeface="Courier New" pitchFamily="49" charset="0"/>
              </a:rPr>
              <a:t>:</a:t>
            </a:r>
          </a:p>
          <a:p>
            <a:pPr algn="justLow" eaLnBrk="0" hangingPunct="0"/>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('Ο βρόχος </a:t>
            </a:r>
            <a:r>
              <a:rPr lang="el-GR" sz="2000" dirty="0" err="1">
                <a:latin typeface="Courier New" pitchFamily="49" charset="0"/>
                <a:cs typeface="Courier New" pitchFamily="49" charset="0"/>
              </a:rPr>
              <a:t>loop</a:t>
            </a:r>
            <a:r>
              <a:rPr lang="el-GR" sz="2000" dirty="0">
                <a:latin typeface="Courier New" pitchFamily="49" charset="0"/>
                <a:cs typeface="Courier New" pitchFamily="49" charset="0"/>
              </a:rPr>
              <a:t> τερματίστηκε')</a:t>
            </a:r>
          </a:p>
          <a:p>
            <a:endParaRPr lang="el-GR" sz="2000" dirty="0" smtClean="0"/>
          </a:p>
          <a:p>
            <a:r>
              <a:rPr lang="el-GR" sz="2000" dirty="0" smtClean="0"/>
              <a:t>Έξοδος</a:t>
            </a:r>
            <a:endParaRPr lang="el-GR" sz="2000" dirty="0"/>
          </a:p>
          <a:p>
            <a:pPr algn="justLow" eaLnBrk="0" hangingPunct="0"/>
            <a:r>
              <a:rPr lang="el-GR" sz="2000" dirty="0">
                <a:latin typeface="Courier New" pitchFamily="49" charset="0"/>
                <a:cs typeface="Courier New" pitchFamily="49" charset="0"/>
              </a:rPr>
              <a:t>1</a:t>
            </a:r>
          </a:p>
          <a:p>
            <a:pPr algn="justLow" eaLnBrk="0" hangingPunct="0"/>
            <a:r>
              <a:rPr lang="el-GR" sz="2000" dirty="0" smtClean="0">
                <a:latin typeface="Courier New" pitchFamily="49" charset="0"/>
                <a:cs typeface="Courier New" pitchFamily="49" charset="0"/>
              </a:rPr>
              <a:t>2 </a:t>
            </a:r>
            <a:endParaRPr lang="el-GR" sz="2000" dirty="0">
              <a:latin typeface="Courier New" pitchFamily="49" charset="0"/>
              <a:cs typeface="Courier New" pitchFamily="49" charset="0"/>
            </a:endParaRPr>
          </a:p>
          <a:p>
            <a:pPr algn="justLow" eaLnBrk="0" hangingPunct="0"/>
            <a:r>
              <a:rPr lang="el-GR" sz="2000" dirty="0" smtClean="0">
                <a:latin typeface="Courier New" pitchFamily="49" charset="0"/>
                <a:cs typeface="Courier New" pitchFamily="49" charset="0"/>
              </a:rPr>
              <a:t>3</a:t>
            </a:r>
          </a:p>
          <a:p>
            <a:pPr algn="justLow" eaLnBrk="0" hangingPunct="0"/>
            <a:r>
              <a:rPr lang="el-GR" sz="2000" dirty="0" smtClean="0">
                <a:latin typeface="Courier New" pitchFamily="49" charset="0"/>
                <a:cs typeface="Courier New" pitchFamily="49" charset="0"/>
              </a:rPr>
              <a:t>4</a:t>
            </a:r>
          </a:p>
          <a:p>
            <a:pPr algn="justLow" eaLnBrk="0" hangingPunct="0"/>
            <a:r>
              <a:rPr lang="el-GR" sz="2000" dirty="0" smtClean="0">
                <a:latin typeface="Courier New" pitchFamily="49" charset="0"/>
                <a:cs typeface="Courier New" pitchFamily="49" charset="0"/>
              </a:rPr>
              <a:t>5</a:t>
            </a:r>
            <a:endParaRPr lang="el-GR" sz="2000" dirty="0">
              <a:latin typeface="Courier New" pitchFamily="49" charset="0"/>
              <a:cs typeface="Courier New" pitchFamily="49" charset="0"/>
            </a:endParaRPr>
          </a:p>
          <a:p>
            <a:pPr algn="justLow" eaLnBrk="0" hangingPunct="0"/>
            <a:r>
              <a:rPr lang="el-GR" sz="2000" dirty="0">
                <a:latin typeface="Courier New" pitchFamily="49" charset="0"/>
                <a:cs typeface="Courier New" pitchFamily="49" charset="0"/>
              </a:rPr>
              <a:t>Ο βρόχος </a:t>
            </a:r>
            <a:r>
              <a:rPr lang="el-GR" sz="2000" dirty="0" err="1">
                <a:latin typeface="Courier New" pitchFamily="49" charset="0"/>
                <a:cs typeface="Courier New" pitchFamily="49" charset="0"/>
              </a:rPr>
              <a:t>loop</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τερματίστηκε</a:t>
            </a:r>
          </a:p>
          <a:p>
            <a:pPr algn="justLow" eaLnBrk="0" hangingPunct="0"/>
            <a:r>
              <a:rPr lang="el-GR" sz="2000" dirty="0" smtClean="0"/>
              <a:t>Ισοδύναμα</a:t>
            </a:r>
          </a:p>
          <a:p>
            <a:pPr algn="justLow" eaLnBrk="0" hangingPunct="0"/>
            <a:r>
              <a:rPr lang="en-US" sz="2000" dirty="0">
                <a:latin typeface="Courier New" pitchFamily="49" charset="0"/>
                <a:cs typeface="Courier New" pitchFamily="49" charset="0"/>
              </a:rPr>
              <a:t>for </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in </a:t>
            </a:r>
            <a:r>
              <a:rPr lang="el-GR" sz="2000" dirty="0" smtClean="0">
                <a:latin typeface="Courier New" pitchFamily="49" charset="0"/>
                <a:cs typeface="Courier New" pitchFamily="49" charset="0"/>
              </a:rPr>
              <a:t>[1</a:t>
            </a:r>
            <a:r>
              <a:rPr lang="el-GR" sz="2000" dirty="0">
                <a:latin typeface="Courier New" pitchFamily="49" charset="0"/>
                <a:cs typeface="Courier New" pitchFamily="49" charset="0"/>
              </a:rPr>
              <a:t>, </a:t>
            </a:r>
            <a:r>
              <a:rPr lang="el-GR" sz="2000" dirty="0" smtClean="0">
                <a:latin typeface="Courier New" pitchFamily="49" charset="0"/>
                <a:cs typeface="Courier New" pitchFamily="49" charset="0"/>
              </a:rPr>
              <a:t>2, 3, 4, 5]:</a:t>
            </a:r>
            <a:endParaRPr lang="el-GR" sz="2000" dirty="0">
              <a:latin typeface="Courier New" pitchFamily="49" charset="0"/>
              <a:cs typeface="Courier New" pitchFamily="49" charset="0"/>
            </a:endParaRPr>
          </a:p>
          <a:p>
            <a:pPr algn="justLow" eaLnBrk="0" hangingPunct="0"/>
            <a:r>
              <a:rPr lang="el-GR" sz="2000" dirty="0">
                <a:latin typeface="Courier New" pitchFamily="49" charset="0"/>
                <a:cs typeface="Courier New" pitchFamily="49" charset="0"/>
              </a:rPr>
              <a:t>    </a:t>
            </a:r>
            <a:r>
              <a:rPr lang="en-US" sz="2000" dirty="0">
                <a:latin typeface="Courier New" pitchFamily="49" charset="0"/>
                <a:cs typeface="Courier New" pitchFamily="49" charset="0"/>
              </a:rPr>
              <a:t>print(</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algn="justLow" eaLnBrk="0" hangingPunct="0"/>
            <a:r>
              <a:rPr lang="el-GR" sz="2000" dirty="0" err="1">
                <a:latin typeface="Courier New" pitchFamily="49" charset="0"/>
                <a:cs typeface="Courier New" pitchFamily="49" charset="0"/>
              </a:rPr>
              <a:t>else</a:t>
            </a:r>
            <a:r>
              <a:rPr lang="el-GR" sz="2000" dirty="0">
                <a:latin typeface="Courier New" pitchFamily="49" charset="0"/>
                <a:cs typeface="Courier New" pitchFamily="49" charset="0"/>
              </a:rPr>
              <a:t>:</a:t>
            </a:r>
          </a:p>
          <a:p>
            <a:pPr algn="justLow" eaLnBrk="0" hangingPunct="0"/>
            <a:r>
              <a:rPr lang="el-GR" sz="2000" dirty="0">
                <a:latin typeface="Courier New" pitchFamily="49" charset="0"/>
                <a:cs typeface="Courier New" pitchFamily="49" charset="0"/>
              </a:rPr>
              <a:t>    </a:t>
            </a:r>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('Ο βρόχος </a:t>
            </a:r>
            <a:r>
              <a:rPr lang="el-GR" sz="2000" dirty="0" err="1">
                <a:latin typeface="Courier New" pitchFamily="49" charset="0"/>
                <a:cs typeface="Courier New" pitchFamily="49" charset="0"/>
              </a:rPr>
              <a:t>loop</a:t>
            </a:r>
            <a:r>
              <a:rPr lang="el-GR" sz="2000" dirty="0">
                <a:latin typeface="Courier New" pitchFamily="49" charset="0"/>
                <a:cs typeface="Courier New" pitchFamily="49" charset="0"/>
              </a:rPr>
              <a:t> τερματίστηκε</a:t>
            </a:r>
            <a:r>
              <a:rPr lang="el-GR" sz="2000" dirty="0" smtClean="0">
                <a:latin typeface="Courier New" pitchFamily="49" charset="0"/>
                <a:cs typeface="Courier New" pitchFamily="49" charset="0"/>
              </a:rPr>
              <a:t>')</a:t>
            </a:r>
            <a:endParaRPr lang="el-GR" sz="2000" dirty="0"/>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smtClean="0">
                <a:solidFill>
                  <a:srgbClr val="92D050"/>
                </a:solidFill>
              </a:rPr>
              <a:t>for</a:t>
            </a:r>
            <a:r>
              <a:rPr lang="el-GR" sz="2000" b="1" dirty="0" smtClean="0">
                <a:solidFill>
                  <a:srgbClr val="92D050"/>
                </a:solidFill>
              </a:rPr>
              <a:t> με </a:t>
            </a:r>
            <a:r>
              <a:rPr lang="en-US" sz="2000" b="1" dirty="0" smtClean="0">
                <a:solidFill>
                  <a:srgbClr val="92D050"/>
                </a:solidFill>
              </a:rPr>
              <a:t>range </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704550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linds(horizont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linds(horizont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linds(horizontal)">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blinds(horizontal)">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blinds(horizontal)">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blinds(horizontal)">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blinds(horizontal)">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blinds(horizontal)">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blinds(horizontal)">
                                      <p:cBhvr>
                                        <p:cTn id="62" dur="500"/>
                                        <p:tgtEl>
                                          <p:spTgt spid="5">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3" end="13"/>
                                            </p:txEl>
                                          </p:spTgt>
                                        </p:tgtEl>
                                        <p:attrNameLst>
                                          <p:attrName>style.visibility</p:attrName>
                                        </p:attrNameLst>
                                      </p:cBhvr>
                                      <p:to>
                                        <p:strVal val="visible"/>
                                      </p:to>
                                    </p:set>
                                    <p:animEffect transition="in" filter="blinds(horizontal)">
                                      <p:cBhvr>
                                        <p:cTn id="67" dur="500"/>
                                        <p:tgtEl>
                                          <p:spTgt spid="5">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
                                            <p:txEl>
                                              <p:pRg st="14" end="14"/>
                                            </p:txEl>
                                          </p:spTgt>
                                        </p:tgtEl>
                                        <p:attrNameLst>
                                          <p:attrName>style.visibility</p:attrName>
                                        </p:attrNameLst>
                                      </p:cBhvr>
                                      <p:to>
                                        <p:strVal val="visible"/>
                                      </p:to>
                                    </p:set>
                                    <p:animEffect transition="in" filter="blinds(horizontal)">
                                      <p:cBhvr>
                                        <p:cTn id="72" dur="500"/>
                                        <p:tgtEl>
                                          <p:spTgt spid="5">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5">
                                            <p:txEl>
                                              <p:pRg st="15" end="15"/>
                                            </p:txEl>
                                          </p:spTgt>
                                        </p:tgtEl>
                                        <p:attrNameLst>
                                          <p:attrName>style.visibility</p:attrName>
                                        </p:attrNameLst>
                                      </p:cBhvr>
                                      <p:to>
                                        <p:strVal val="visible"/>
                                      </p:to>
                                    </p:set>
                                    <p:animEffect transition="in" filter="blinds(horizontal)">
                                      <p:cBhvr>
                                        <p:cTn id="77" dur="500"/>
                                        <p:tgtEl>
                                          <p:spTgt spid="5">
                                            <p:txEl>
                                              <p:pRg st="15" end="15"/>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5">
                                            <p:txEl>
                                              <p:pRg st="16" end="16"/>
                                            </p:txEl>
                                          </p:spTgt>
                                        </p:tgtEl>
                                        <p:attrNameLst>
                                          <p:attrName>style.visibility</p:attrName>
                                        </p:attrNameLst>
                                      </p:cBhvr>
                                      <p:to>
                                        <p:strVal val="visible"/>
                                      </p:to>
                                    </p:set>
                                    <p:animEffect transition="in" filter="blinds(horizontal)">
                                      <p:cBhvr>
                                        <p:cTn id="82" dur="500"/>
                                        <p:tgtEl>
                                          <p:spTgt spid="5">
                                            <p:txEl>
                                              <p:pRg st="16" end="16"/>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5">
                                            <p:txEl>
                                              <p:pRg st="17" end="17"/>
                                            </p:txEl>
                                          </p:spTgt>
                                        </p:tgtEl>
                                        <p:attrNameLst>
                                          <p:attrName>style.visibility</p:attrName>
                                        </p:attrNameLst>
                                      </p:cBhvr>
                                      <p:to>
                                        <p:strVal val="visible"/>
                                      </p:to>
                                    </p:set>
                                    <p:animEffect transition="in" filter="blinds(horizontal)">
                                      <p:cBhvr>
                                        <p:cTn id="87" dur="500"/>
                                        <p:tgtEl>
                                          <p:spTgt spid="5">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3170099"/>
          </a:xfrm>
          <a:prstGeom prst="rect">
            <a:avLst/>
          </a:prstGeom>
          <a:noFill/>
        </p:spPr>
        <p:txBody>
          <a:bodyPr>
            <a:spAutoFit/>
          </a:bodyPr>
          <a:lstStyle/>
          <a:p>
            <a:r>
              <a:rPr lang="el-GR" sz="2000" dirty="0" smtClean="0"/>
              <a:t>Παράδειγμα</a:t>
            </a:r>
            <a:endParaRPr lang="el-GR" sz="2000" dirty="0"/>
          </a:p>
          <a:p>
            <a:r>
              <a:rPr lang="el-GR" sz="2000" dirty="0"/>
              <a:t>Να γραφτεί πρόγραμμα </a:t>
            </a:r>
            <a:r>
              <a:rPr lang="el-GR" sz="2000" dirty="0" smtClean="0"/>
              <a:t>που </a:t>
            </a:r>
            <a:r>
              <a:rPr lang="el-GR" sz="2000" dirty="0"/>
              <a:t>να διαβάζει </a:t>
            </a:r>
            <a:r>
              <a:rPr lang="el-GR" sz="2000" dirty="0" smtClean="0"/>
              <a:t>50 ύψη σε </a:t>
            </a:r>
            <a:r>
              <a:rPr lang="en-US" sz="2000" dirty="0" smtClean="0"/>
              <a:t> cm </a:t>
            </a:r>
            <a:r>
              <a:rPr lang="el-GR" sz="2000" dirty="0" smtClean="0"/>
              <a:t>και </a:t>
            </a:r>
            <a:r>
              <a:rPr lang="el-GR" sz="2000" dirty="0"/>
              <a:t>να υπολογίζει τον μέσο όρο </a:t>
            </a:r>
            <a:r>
              <a:rPr lang="el-GR" sz="2000" dirty="0" smtClean="0"/>
              <a:t>των υψών.</a:t>
            </a:r>
            <a:endParaRPr lang="el-GR" sz="2000" dirty="0"/>
          </a:p>
          <a:p>
            <a:endParaRPr lang="el-GR" sz="2000" dirty="0" smtClean="0"/>
          </a:p>
          <a:p>
            <a:pPr algn="justLow" eaLnBrk="0" hangingPunct="0"/>
            <a:r>
              <a:rPr lang="en-US" sz="2000" dirty="0">
                <a:latin typeface="Courier New" pitchFamily="49" charset="0"/>
                <a:cs typeface="Courier New" pitchFamily="49" charset="0"/>
              </a:rPr>
              <a:t>s=0</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for </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in </a:t>
            </a:r>
            <a:r>
              <a:rPr lang="en-US" sz="2000" dirty="0" smtClean="0">
                <a:latin typeface="Courier New" pitchFamily="49" charset="0"/>
                <a:cs typeface="Courier New" pitchFamily="49" charset="0"/>
              </a:rPr>
              <a:t>range(</a:t>
            </a:r>
            <a:r>
              <a:rPr lang="el-GR" sz="2000" dirty="0" smtClean="0">
                <a:latin typeface="Courier New" pitchFamily="49" charset="0"/>
                <a:cs typeface="Courier New" pitchFamily="49" charset="0"/>
              </a:rPr>
              <a:t>5</a:t>
            </a:r>
            <a:r>
              <a:rPr lang="en-US" sz="2000" dirty="0" smtClean="0">
                <a:latin typeface="Courier New" pitchFamily="49" charset="0"/>
                <a:cs typeface="Courier New" pitchFamily="49" charset="0"/>
              </a:rPr>
              <a:t>0</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a:t>
            </a:r>
            <a:r>
              <a:rPr lang="el-GR" sz="2000" dirty="0">
                <a:latin typeface="Courier New" pitchFamily="49" charset="0"/>
                <a:cs typeface="Courier New" pitchFamily="49" charset="0"/>
              </a:rPr>
              <a:t>h=</a:t>
            </a:r>
            <a:r>
              <a:rPr lang="el-GR" sz="2000" dirty="0" err="1">
                <a:latin typeface="Courier New" pitchFamily="49" charset="0"/>
                <a:cs typeface="Courier New" pitchFamily="49" charset="0"/>
              </a:rPr>
              <a:t>int</a:t>
            </a:r>
            <a:r>
              <a:rPr lang="el-GR" sz="2000" dirty="0">
                <a:latin typeface="Courier New" pitchFamily="49" charset="0"/>
                <a:cs typeface="Courier New" pitchFamily="49" charset="0"/>
              </a:rPr>
              <a:t>(</a:t>
            </a:r>
            <a:r>
              <a:rPr lang="el-GR" sz="2000" dirty="0" err="1">
                <a:latin typeface="Courier New" pitchFamily="49" charset="0"/>
                <a:cs typeface="Courier New" pitchFamily="49" charset="0"/>
              </a:rPr>
              <a:t>input</a:t>
            </a:r>
            <a:r>
              <a:rPr lang="el-GR" sz="2000" dirty="0">
                <a:latin typeface="Courier New" pitchFamily="49" charset="0"/>
                <a:cs typeface="Courier New" pitchFamily="49" charset="0"/>
              </a:rPr>
              <a:t>('Δώσε </a:t>
            </a:r>
            <a:r>
              <a:rPr lang="el-GR" sz="2000" dirty="0" smtClean="0">
                <a:latin typeface="Courier New" pitchFamily="49" charset="0"/>
                <a:cs typeface="Courier New" pitchFamily="49" charset="0"/>
              </a:rPr>
              <a:t>ύψος:'))</a:t>
            </a:r>
            <a:endParaRPr lang="el-GR" sz="2000" dirty="0">
              <a:latin typeface="Courier New" pitchFamily="49" charset="0"/>
              <a:cs typeface="Courier New" pitchFamily="49" charset="0"/>
            </a:endParaRPr>
          </a:p>
          <a:p>
            <a:pPr algn="justLow" eaLnBrk="0" hangingPunct="0"/>
            <a:r>
              <a:rPr lang="el-GR" sz="2000" dirty="0">
                <a:latin typeface="Courier New" pitchFamily="49" charset="0"/>
                <a:cs typeface="Courier New" pitchFamily="49" charset="0"/>
              </a:rPr>
              <a:t>    s=</a:t>
            </a:r>
            <a:r>
              <a:rPr lang="el-GR" sz="2000" dirty="0" err="1">
                <a:latin typeface="Courier New" pitchFamily="49" charset="0"/>
                <a:cs typeface="Courier New" pitchFamily="49" charset="0"/>
              </a:rPr>
              <a:t>s+h</a:t>
            </a:r>
            <a:endParaRPr lang="el-GR" sz="2000" dirty="0">
              <a:latin typeface="Courier New" pitchFamily="49" charset="0"/>
              <a:cs typeface="Courier New" pitchFamily="49" charset="0"/>
            </a:endParaRPr>
          </a:p>
          <a:p>
            <a:pPr algn="justLow" eaLnBrk="0" hangingPunct="0"/>
            <a:r>
              <a:rPr lang="el-GR" sz="2000" dirty="0" err="1" smtClean="0">
                <a:latin typeface="Courier New" pitchFamily="49" charset="0"/>
                <a:cs typeface="Courier New" pitchFamily="49" charset="0"/>
              </a:rPr>
              <a:t>mo</a:t>
            </a:r>
            <a:r>
              <a:rPr lang="el-GR" sz="2000" dirty="0" smtClean="0">
                <a:latin typeface="Courier New" pitchFamily="49" charset="0"/>
                <a:cs typeface="Courier New" pitchFamily="49" charset="0"/>
              </a:rPr>
              <a:t>=s/50</a:t>
            </a:r>
            <a:endParaRPr lang="el-GR" sz="2000" dirty="0">
              <a:latin typeface="Courier New" pitchFamily="49" charset="0"/>
              <a:cs typeface="Courier New" pitchFamily="49" charset="0"/>
            </a:endParaRPr>
          </a:p>
          <a:p>
            <a:pPr algn="justLow" eaLnBrk="0" hangingPunct="0"/>
            <a:r>
              <a:rPr lang="el-GR" sz="2000" dirty="0" err="1">
                <a:latin typeface="Courier New" pitchFamily="49" charset="0"/>
                <a:cs typeface="Courier New" pitchFamily="49" charset="0"/>
              </a:rPr>
              <a:t>print</a:t>
            </a:r>
            <a:r>
              <a:rPr lang="el-GR" sz="2000" dirty="0">
                <a:latin typeface="Courier New" pitchFamily="49" charset="0"/>
                <a:cs typeface="Courier New" pitchFamily="49" charset="0"/>
              </a:rPr>
              <a:t> ('Μέσος όρος </a:t>
            </a:r>
            <a:r>
              <a:rPr lang="el-GR" sz="2000" dirty="0" smtClean="0">
                <a:latin typeface="Courier New" pitchFamily="49" charset="0"/>
                <a:cs typeface="Courier New" pitchFamily="49" charset="0"/>
              </a:rPr>
              <a:t>ύψους:', </a:t>
            </a:r>
            <a:r>
              <a:rPr lang="el-GR" sz="2000" dirty="0" err="1">
                <a:latin typeface="Courier New" pitchFamily="49" charset="0"/>
                <a:cs typeface="Courier New" pitchFamily="49" charset="0"/>
              </a:rPr>
              <a:t>mo</a:t>
            </a:r>
            <a:r>
              <a:rPr lang="el-GR" sz="2000" dirty="0">
                <a:latin typeface="Courier New" pitchFamily="49" charset="0"/>
                <a:cs typeface="Courier New" pitchFamily="49" charset="0"/>
              </a:rPr>
              <a:t>)</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smtClean="0">
                <a:solidFill>
                  <a:srgbClr val="92D050"/>
                </a:solidFill>
              </a:rPr>
              <a:t>for</a:t>
            </a:r>
            <a:r>
              <a:rPr lang="el-GR" sz="2000" b="1" dirty="0" smtClean="0">
                <a:solidFill>
                  <a:srgbClr val="92D050"/>
                </a:solidFill>
              </a:rPr>
              <a:t> με </a:t>
            </a:r>
            <a:r>
              <a:rPr lang="en-US" sz="2000" b="1" dirty="0" smtClean="0">
                <a:solidFill>
                  <a:srgbClr val="92D050"/>
                </a:solidFill>
              </a:rPr>
              <a:t>range </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619470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2862322"/>
          </a:xfrm>
          <a:prstGeom prst="rect">
            <a:avLst/>
          </a:prstGeom>
          <a:noFill/>
        </p:spPr>
        <p:txBody>
          <a:bodyPr>
            <a:spAutoFit/>
          </a:bodyPr>
          <a:lstStyle/>
          <a:p>
            <a:r>
              <a:rPr lang="el-GR" sz="2000" dirty="0" smtClean="0"/>
              <a:t>Παράδειγμα</a:t>
            </a:r>
            <a:endParaRPr lang="el-GR" sz="2000" dirty="0"/>
          </a:p>
          <a:p>
            <a:r>
              <a:rPr lang="el-GR" sz="2000" dirty="0"/>
              <a:t>Να γίνει πρόγραμμα που να υπολογίζει και τυπώνει το άθροισμα 1+2+3+4+5+…+Ν για Ν που θα δίνεται από τον χρήστη.</a:t>
            </a:r>
          </a:p>
          <a:p>
            <a:endParaRPr lang="el-GR" sz="2000" dirty="0" smtClean="0"/>
          </a:p>
          <a:p>
            <a:pPr algn="justLow" eaLnBrk="0" hangingPunct="0"/>
            <a:r>
              <a:rPr lang="en-US" sz="2000" dirty="0">
                <a:latin typeface="Courier New" pitchFamily="49" charset="0"/>
                <a:cs typeface="Courier New" pitchFamily="49" charset="0"/>
              </a:rPr>
              <a:t>n</a:t>
            </a:r>
            <a:r>
              <a:rPr lang="el-GR" sz="2000" dirty="0">
                <a:latin typeface="Courier New" pitchFamily="49" charset="0"/>
                <a:cs typeface="Courier New" pitchFamily="49" charset="0"/>
              </a:rPr>
              <a:t> =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('Δώσε αριθμό </a:t>
            </a:r>
            <a:r>
              <a:rPr lang="en-US" sz="2000" dirty="0">
                <a:latin typeface="Courier New" pitchFamily="49" charset="0"/>
                <a:cs typeface="Courier New" pitchFamily="49" charset="0"/>
              </a:rPr>
              <a:t>n</a:t>
            </a:r>
            <a:r>
              <a:rPr lang="el-GR" sz="2000" dirty="0">
                <a:latin typeface="Courier New" pitchFamily="49" charset="0"/>
                <a:cs typeface="Courier New" pitchFamily="49" charset="0"/>
              </a:rPr>
              <a:t>: '))</a:t>
            </a:r>
          </a:p>
          <a:p>
            <a:pPr algn="justLow" eaLnBrk="0" hangingPunct="0"/>
            <a:r>
              <a:rPr lang="en-US" sz="2000" dirty="0">
                <a:latin typeface="Courier New" pitchFamily="49" charset="0"/>
                <a:cs typeface="Courier New" pitchFamily="49" charset="0"/>
              </a:rPr>
              <a:t>sum = 0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for </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in range (1, n+1):</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sum = sum + </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print ('n =   ', n , '  sum =  ', sum)</a:t>
            </a:r>
            <a:endParaRPr lang="el-GR" sz="2000" dirty="0">
              <a:latin typeface="Courier New" pitchFamily="49" charset="0"/>
              <a:cs typeface="Courier New" pitchFamily="49" charset="0"/>
            </a:endParaRP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smtClean="0">
                <a:solidFill>
                  <a:srgbClr val="92D050"/>
                </a:solidFill>
              </a:rPr>
              <a:t>for</a:t>
            </a:r>
            <a:r>
              <a:rPr lang="el-GR" sz="2000" b="1" dirty="0" smtClean="0">
                <a:solidFill>
                  <a:srgbClr val="92D050"/>
                </a:solidFill>
              </a:rPr>
              <a:t> με </a:t>
            </a:r>
            <a:r>
              <a:rPr lang="en-US" sz="2000" b="1" dirty="0" smtClean="0">
                <a:solidFill>
                  <a:srgbClr val="92D050"/>
                </a:solidFill>
              </a:rPr>
              <a:t>range </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892385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5016758"/>
          </a:xfrm>
          <a:prstGeom prst="rect">
            <a:avLst/>
          </a:prstGeom>
          <a:noFill/>
        </p:spPr>
        <p:txBody>
          <a:bodyPr>
            <a:spAutoFit/>
          </a:bodyPr>
          <a:lstStyle/>
          <a:p>
            <a:r>
              <a:rPr lang="el-GR" sz="2000" dirty="0" smtClean="0"/>
              <a:t>Παραδείγματα</a:t>
            </a:r>
            <a:endParaRPr lang="el-GR" sz="2000" dirty="0"/>
          </a:p>
          <a:p>
            <a:pPr algn="justLow" eaLnBrk="0" hangingPunct="0"/>
            <a:r>
              <a:rPr lang="en-US" sz="2000" dirty="0">
                <a:latin typeface="Courier New" pitchFamily="49" charset="0"/>
                <a:cs typeface="Courier New" pitchFamily="49" charset="0"/>
              </a:rPr>
              <a:t>for </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in range</a:t>
            </a:r>
            <a:r>
              <a:rPr lang="el-GR" sz="2000" dirty="0">
                <a:latin typeface="Courier New" pitchFamily="49" charset="0"/>
                <a:cs typeface="Courier New" pitchFamily="49" charset="0"/>
              </a:rPr>
              <a:t>(1, </a:t>
            </a:r>
            <a:r>
              <a:rPr lang="el-GR" sz="2000" dirty="0" smtClean="0">
                <a:latin typeface="Courier New" pitchFamily="49" charset="0"/>
                <a:cs typeface="Courier New" pitchFamily="49" charset="0"/>
              </a:rPr>
              <a:t>6):</a:t>
            </a:r>
            <a:endParaRPr lang="el-GR" sz="2000" dirty="0">
              <a:latin typeface="Courier New" pitchFamily="49" charset="0"/>
              <a:cs typeface="Courier New" pitchFamily="49" charset="0"/>
            </a:endParaRPr>
          </a:p>
          <a:p>
            <a:pPr algn="justLow" eaLnBrk="0" hangingPunct="0"/>
            <a:r>
              <a:rPr lang="el-GR" sz="2000" dirty="0">
                <a:latin typeface="Courier New" pitchFamily="49" charset="0"/>
                <a:cs typeface="Courier New" pitchFamily="49" charset="0"/>
              </a:rPr>
              <a:t>    </a:t>
            </a:r>
            <a:r>
              <a:rPr lang="en-US" sz="2000" dirty="0">
                <a:latin typeface="Courier New" pitchFamily="49" charset="0"/>
                <a:cs typeface="Courier New" pitchFamily="49" charset="0"/>
              </a:rPr>
              <a:t>print(</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a:t>
            </a:r>
            <a:endParaRPr lang="el-GR" sz="2000" dirty="0">
              <a:latin typeface="Courier New" pitchFamily="49" charset="0"/>
              <a:cs typeface="Courier New" pitchFamily="49" charset="0"/>
            </a:endParaRPr>
          </a:p>
          <a:p>
            <a:endParaRPr lang="el-GR" sz="2000" dirty="0" smtClean="0"/>
          </a:p>
          <a:p>
            <a:r>
              <a:rPr lang="el-GR" sz="2000" dirty="0" smtClean="0"/>
              <a:t>Έξοδος</a:t>
            </a:r>
            <a:endParaRPr lang="el-GR" sz="2000" dirty="0"/>
          </a:p>
          <a:p>
            <a:pPr algn="justLow" eaLnBrk="0" hangingPunct="0"/>
            <a:r>
              <a:rPr lang="el-GR" sz="2000" dirty="0">
                <a:latin typeface="Courier New" pitchFamily="49" charset="0"/>
                <a:cs typeface="Courier New" pitchFamily="49" charset="0"/>
              </a:rPr>
              <a:t>1</a:t>
            </a:r>
          </a:p>
          <a:p>
            <a:pPr algn="justLow" eaLnBrk="0" hangingPunct="0"/>
            <a:r>
              <a:rPr lang="el-GR" sz="2000" dirty="0" smtClean="0">
                <a:latin typeface="Courier New" pitchFamily="49" charset="0"/>
                <a:cs typeface="Courier New" pitchFamily="49" charset="0"/>
              </a:rPr>
              <a:t>2 </a:t>
            </a:r>
            <a:endParaRPr lang="el-GR" sz="2000" dirty="0">
              <a:latin typeface="Courier New" pitchFamily="49" charset="0"/>
              <a:cs typeface="Courier New" pitchFamily="49" charset="0"/>
            </a:endParaRPr>
          </a:p>
          <a:p>
            <a:pPr algn="justLow" eaLnBrk="0" hangingPunct="0"/>
            <a:r>
              <a:rPr lang="el-GR" sz="2000" dirty="0" smtClean="0">
                <a:latin typeface="Courier New" pitchFamily="49" charset="0"/>
                <a:cs typeface="Courier New" pitchFamily="49" charset="0"/>
              </a:rPr>
              <a:t>3</a:t>
            </a:r>
          </a:p>
          <a:p>
            <a:pPr algn="justLow" eaLnBrk="0" hangingPunct="0"/>
            <a:r>
              <a:rPr lang="el-GR" sz="2000" dirty="0" smtClean="0">
                <a:latin typeface="Courier New" pitchFamily="49" charset="0"/>
                <a:cs typeface="Courier New" pitchFamily="49" charset="0"/>
              </a:rPr>
              <a:t>4</a:t>
            </a:r>
          </a:p>
          <a:p>
            <a:pPr algn="justLow" eaLnBrk="0" hangingPunct="0"/>
            <a:r>
              <a:rPr lang="el-GR" sz="2000" dirty="0" smtClean="0">
                <a:latin typeface="Courier New" pitchFamily="49" charset="0"/>
                <a:cs typeface="Courier New" pitchFamily="49" charset="0"/>
              </a:rPr>
              <a:t>5</a:t>
            </a:r>
            <a:endParaRPr lang="el-GR" sz="2000" dirty="0">
              <a:latin typeface="Courier New" pitchFamily="49" charset="0"/>
              <a:cs typeface="Courier New" pitchFamily="49" charset="0"/>
            </a:endParaRPr>
          </a:p>
          <a:p>
            <a:pPr algn="justLow" eaLnBrk="0" hangingPunct="0"/>
            <a:endParaRPr lang="el-GR" sz="2000" dirty="0" smtClean="0"/>
          </a:p>
          <a:p>
            <a:pPr algn="justLow" eaLnBrk="0" hangingPunct="0"/>
            <a:r>
              <a:rPr lang="en-US" sz="2000" dirty="0" smtClean="0">
                <a:latin typeface="Courier New" pitchFamily="49" charset="0"/>
                <a:cs typeface="Courier New" pitchFamily="49" charset="0"/>
              </a:rPr>
              <a:t>for </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in range(1, 6):</a:t>
            </a:r>
          </a:p>
          <a:p>
            <a:pPr algn="justLow" eaLnBrk="0" hangingPunct="0"/>
            <a:r>
              <a:rPr lang="en-US" sz="2000" dirty="0">
                <a:latin typeface="Courier New" pitchFamily="49" charset="0"/>
                <a:cs typeface="Courier New" pitchFamily="49" charset="0"/>
              </a:rPr>
              <a:t>    print(</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a:t>
            </a:r>
            <a:r>
              <a:rPr lang="en-US" sz="2000" b="1" dirty="0">
                <a:solidFill>
                  <a:srgbClr val="FF0000"/>
                </a:solidFill>
                <a:latin typeface="Courier New" pitchFamily="49" charset="0"/>
                <a:cs typeface="Courier New" pitchFamily="49" charset="0"/>
              </a:rPr>
              <a:t>end=' - </a:t>
            </a:r>
            <a:r>
              <a:rPr lang="en-US" sz="2000" b="1" dirty="0" smtClean="0">
                <a:solidFill>
                  <a:srgbClr val="FF0000"/>
                </a:solidFill>
                <a:latin typeface="Courier New" pitchFamily="49" charset="0"/>
                <a:cs typeface="Courier New" pitchFamily="49" charset="0"/>
              </a:rPr>
              <a:t>'</a:t>
            </a:r>
            <a:r>
              <a:rPr lang="en-US" sz="2000" dirty="0" smtClean="0">
                <a:latin typeface="Courier New" pitchFamily="49" charset="0"/>
                <a:cs typeface="Courier New" pitchFamily="49" charset="0"/>
              </a:rPr>
              <a:t>)</a:t>
            </a:r>
          </a:p>
          <a:p>
            <a:pPr algn="justLow" eaLnBrk="0" hangingPunct="0"/>
            <a:endParaRPr lang="en-US" sz="2000" dirty="0" smtClean="0"/>
          </a:p>
          <a:p>
            <a:pPr algn="justLow" eaLnBrk="0" hangingPunct="0"/>
            <a:r>
              <a:rPr lang="el-GR" sz="2000" dirty="0" smtClean="0"/>
              <a:t>Έξοδος</a:t>
            </a:r>
            <a:endParaRPr lang="el-GR" sz="2000" dirty="0"/>
          </a:p>
          <a:p>
            <a:pPr algn="justLow" eaLnBrk="0" hangingPunct="0"/>
            <a:r>
              <a:rPr lang="el-GR" sz="2000" dirty="0">
                <a:latin typeface="Courier New" pitchFamily="49" charset="0"/>
                <a:cs typeface="Courier New" pitchFamily="49" charset="0"/>
              </a:rPr>
              <a:t>1 - 2 - 3 - 4 - 5 - </a:t>
            </a:r>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smtClean="0">
                <a:solidFill>
                  <a:srgbClr val="92D050"/>
                </a:solidFill>
              </a:rPr>
              <a:t>for</a:t>
            </a:r>
            <a:r>
              <a:rPr lang="el-GR" sz="2000" b="1" dirty="0" smtClean="0">
                <a:solidFill>
                  <a:srgbClr val="92D050"/>
                </a:solidFill>
              </a:rPr>
              <a:t> με </a:t>
            </a:r>
            <a:r>
              <a:rPr lang="en-US" sz="2000" b="1" dirty="0" smtClean="0">
                <a:solidFill>
                  <a:srgbClr val="92D050"/>
                </a:solidFill>
              </a:rPr>
              <a:t>range </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56185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linds(horizont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linds(horizontal)">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blinds(horizontal)">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linds(horizontal)">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blinds(horizontal)">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blinds(horizontal)">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blinds(horizontal)">
                                      <p:cBhvr>
                                        <p:cTn id="47"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smtClean="0"/>
              <a:t>Να γίνει πρόγραμμα που να υπολογίζει τα 1/5 +1/5*2 + 1/5*3 + 1/5*4 + 1/5*5 …+1/5*ν για ν που θα δίνεται από το πληκτρολόγιο</a:t>
            </a:r>
          </a:p>
          <a:p>
            <a:endParaRPr lang="el-GR" dirty="0"/>
          </a:p>
          <a:p>
            <a:r>
              <a:rPr lang="el-GR" dirty="0"/>
              <a:t>Να γίνει πρόγραμμα που να υπολογίζει τα </a:t>
            </a:r>
            <a:r>
              <a:rPr lang="el-GR" dirty="0" smtClean="0"/>
              <a:t>1/5 </a:t>
            </a:r>
            <a:r>
              <a:rPr lang="el-GR" dirty="0"/>
              <a:t>+</a:t>
            </a:r>
            <a:r>
              <a:rPr lang="el-GR" dirty="0" smtClean="0"/>
              <a:t>1/10 </a:t>
            </a:r>
            <a:r>
              <a:rPr lang="el-GR" dirty="0"/>
              <a:t>+ </a:t>
            </a:r>
            <a:r>
              <a:rPr lang="el-GR" dirty="0" smtClean="0"/>
              <a:t>1/15 </a:t>
            </a:r>
            <a:r>
              <a:rPr lang="el-GR" dirty="0"/>
              <a:t>+ </a:t>
            </a:r>
            <a:r>
              <a:rPr lang="el-GR" dirty="0" smtClean="0"/>
              <a:t>1/20 </a:t>
            </a:r>
            <a:r>
              <a:rPr lang="el-GR" dirty="0"/>
              <a:t>+ </a:t>
            </a:r>
            <a:r>
              <a:rPr lang="el-GR" dirty="0" smtClean="0"/>
              <a:t>1/25 </a:t>
            </a:r>
            <a:r>
              <a:rPr lang="el-GR" dirty="0"/>
              <a:t>…+1/ν για ν που θα δίνεται από το πληκτρολόγιο</a:t>
            </a:r>
          </a:p>
          <a:p>
            <a:endParaRPr lang="el-GR" dirty="0"/>
          </a:p>
        </p:txBody>
      </p:sp>
    </p:spTree>
    <p:extLst>
      <p:ext uri="{BB962C8B-B14F-4D97-AF65-F5344CB8AC3E}">
        <p14:creationId xmlns:p14="http://schemas.microsoft.com/office/powerpoint/2010/main" val="30109132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Arial" pitchFamily="34" charset="0"/>
              <a:cs typeface="Arial" pitchFamily="34" charset="0"/>
            </a:endParaRPr>
          </a:p>
        </p:txBody>
      </p:sp>
      <p:sp>
        <p:nvSpPr>
          <p:cNvPr id="2" name="TextBox 1"/>
          <p:cNvSpPr txBox="1"/>
          <p:nvPr/>
        </p:nvSpPr>
        <p:spPr>
          <a:xfrm>
            <a:off x="575655" y="620688"/>
            <a:ext cx="8136706" cy="4093428"/>
          </a:xfrm>
          <a:prstGeom prst="rect">
            <a:avLst/>
          </a:prstGeom>
          <a:noFill/>
        </p:spPr>
        <p:txBody>
          <a:bodyPr wrap="square" rtlCol="0">
            <a:spAutoFit/>
          </a:bodyPr>
          <a:lstStyle/>
          <a:p>
            <a:r>
              <a:rPr lang="en-US" sz="2400" dirty="0" smtClean="0"/>
              <a:t>H </a:t>
            </a:r>
            <a:r>
              <a:rPr lang="el-GR" sz="2400" dirty="0" smtClean="0"/>
              <a:t>τοποθέτηση μιας ολόκληρης επανάληψης </a:t>
            </a:r>
            <a:r>
              <a:rPr lang="el-GR" sz="2400" dirty="0"/>
              <a:t>σε μια </a:t>
            </a:r>
            <a:r>
              <a:rPr lang="el-GR" sz="2400" dirty="0" smtClean="0"/>
              <a:t>άλλη επανάληψη δημιουργεί </a:t>
            </a:r>
            <a:r>
              <a:rPr lang="el-GR" sz="2400" dirty="0"/>
              <a:t>εσωτερικές επαναλήψεις (</a:t>
            </a:r>
            <a:r>
              <a:rPr lang="el-GR" sz="2400" dirty="0" err="1"/>
              <a:t>nested</a:t>
            </a:r>
            <a:r>
              <a:rPr lang="el-GR" sz="2400" dirty="0"/>
              <a:t> </a:t>
            </a:r>
            <a:r>
              <a:rPr lang="el-GR" sz="2400" dirty="0" err="1"/>
              <a:t>loops</a:t>
            </a:r>
            <a:r>
              <a:rPr lang="el-GR" sz="2400" dirty="0"/>
              <a:t>). </a:t>
            </a:r>
            <a:endParaRPr lang="el-GR" sz="2400" dirty="0" smtClean="0"/>
          </a:p>
          <a:p>
            <a:endParaRPr lang="el-GR" sz="2400" dirty="0" smtClean="0"/>
          </a:p>
          <a:p>
            <a:r>
              <a:rPr lang="el-GR" sz="2400" dirty="0" smtClean="0"/>
              <a:t>Στα ένθετα </a:t>
            </a:r>
            <a:r>
              <a:rPr lang="el-GR" sz="2400" dirty="0"/>
              <a:t>for οι εντολές του εσωτερικού for </a:t>
            </a:r>
            <a:r>
              <a:rPr lang="el-GR" sz="2400" dirty="0" smtClean="0"/>
              <a:t>εκτελούνται όλες για </a:t>
            </a:r>
            <a:r>
              <a:rPr lang="el-GR" sz="2400" dirty="0"/>
              <a:t>κάθε επανάληψη του εξωτερικού </a:t>
            </a:r>
            <a:r>
              <a:rPr lang="el-GR" sz="2400" dirty="0" smtClean="0"/>
              <a:t>for. </a:t>
            </a:r>
          </a:p>
          <a:p>
            <a:endParaRPr lang="el-GR" sz="2400" dirty="0"/>
          </a:p>
          <a:p>
            <a:r>
              <a:rPr lang="el-GR" sz="2400" dirty="0" smtClean="0"/>
              <a:t>Στην </a:t>
            </a:r>
            <a:r>
              <a:rPr lang="el-GR" sz="2400" dirty="0"/>
              <a:t>γλώσσα </a:t>
            </a:r>
            <a:r>
              <a:rPr lang="en-US" sz="2400" dirty="0"/>
              <a:t>Python</a:t>
            </a:r>
            <a:r>
              <a:rPr lang="el-GR" sz="2400" dirty="0"/>
              <a:t> </a:t>
            </a:r>
            <a:r>
              <a:rPr lang="el-GR" sz="2400" dirty="0" smtClean="0"/>
              <a:t>δεν υπάρχει περιορισμός </a:t>
            </a:r>
            <a:r>
              <a:rPr lang="el-GR" sz="2400" dirty="0"/>
              <a:t>ως προς τον αριθμό των </a:t>
            </a:r>
            <a:r>
              <a:rPr lang="el-GR" sz="2400" dirty="0" smtClean="0"/>
              <a:t>ένθετων εντολών.</a:t>
            </a:r>
            <a:endParaRPr lang="el-GR" sz="2000" dirty="0"/>
          </a:p>
          <a:p>
            <a:endParaRPr lang="el-GR" sz="2000" dirty="0" smtClean="0"/>
          </a:p>
          <a:p>
            <a:endParaRPr lang="el-GR" sz="2400" b="1" dirty="0"/>
          </a:p>
        </p:txBody>
      </p:sp>
      <p:sp>
        <p:nvSpPr>
          <p:cNvPr id="5" name="Ορθογώνιο 4"/>
          <p:cNvSpPr/>
          <p:nvPr/>
        </p:nvSpPr>
        <p:spPr>
          <a:xfrm>
            <a:off x="4644008" y="-24271"/>
            <a:ext cx="2100255" cy="369332"/>
          </a:xfrm>
          <a:prstGeom prst="rect">
            <a:avLst/>
          </a:prstGeom>
        </p:spPr>
        <p:txBody>
          <a:bodyPr wrap="none">
            <a:spAutoFit/>
          </a:bodyPr>
          <a:lstStyle/>
          <a:p>
            <a:r>
              <a:rPr lang="el-GR" b="1" dirty="0" err="1" smtClean="0">
                <a:solidFill>
                  <a:srgbClr val="92D050"/>
                </a:solidFill>
              </a:rPr>
              <a:t>Εμφωλευμένα</a:t>
            </a:r>
            <a:r>
              <a:rPr lang="el-GR" b="1" dirty="0" smtClean="0">
                <a:solidFill>
                  <a:srgbClr val="92D050"/>
                </a:solidFill>
              </a:rPr>
              <a:t> </a:t>
            </a:r>
            <a:r>
              <a:rPr lang="en-US" b="1" dirty="0" smtClean="0">
                <a:solidFill>
                  <a:srgbClr val="92D050"/>
                </a:solidFill>
              </a:rPr>
              <a:t>for</a:t>
            </a:r>
            <a:endParaRPr lang="el-GR" dirty="0">
              <a:solidFill>
                <a:srgbClr val="92D05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51969" y="476672"/>
            <a:ext cx="8052281" cy="4154984"/>
          </a:xfrm>
          <a:prstGeom prst="rect">
            <a:avLst/>
          </a:prstGeom>
          <a:noFill/>
        </p:spPr>
        <p:txBody>
          <a:bodyPr wrap="square">
            <a:spAutoFit/>
          </a:bodyPr>
          <a:lstStyle/>
          <a:p>
            <a:r>
              <a:rPr lang="el-GR" sz="2400" dirty="0"/>
              <a:t>Η </a:t>
            </a:r>
            <a:r>
              <a:rPr lang="el-GR" sz="2400" dirty="0" smtClean="0"/>
              <a:t>επαναληπτική </a:t>
            </a:r>
            <a:r>
              <a:rPr lang="el-GR" sz="2400" dirty="0"/>
              <a:t>εκτέλεση ορισμένων κομματιών του προγράμματός μας οδήγησε στη δημιουργία των εντολών επανάληψης. </a:t>
            </a:r>
            <a:endParaRPr lang="en-US" sz="2400" dirty="0" smtClean="0"/>
          </a:p>
          <a:p>
            <a:endParaRPr lang="en-US" sz="2400" dirty="0"/>
          </a:p>
          <a:p>
            <a:r>
              <a:rPr lang="el-GR" sz="2400" dirty="0" smtClean="0"/>
              <a:t>Στις </a:t>
            </a:r>
            <a:r>
              <a:rPr lang="el-GR" sz="2400" dirty="0"/>
              <a:t>εντολές επανάληψης μία ενότητα εντολών που αποτελούν και το σώμα της επανάληψης, εκτελείται τόσες φορές όσες χρειάζεται για να ικανοποιηθεί κάποιο κριτήριο. </a:t>
            </a:r>
            <a:endParaRPr lang="en-US" sz="2400" dirty="0" smtClean="0"/>
          </a:p>
          <a:p>
            <a:r>
              <a:rPr lang="el-GR" sz="2400" dirty="0" smtClean="0"/>
              <a:t>Υπάρχουν </a:t>
            </a:r>
            <a:r>
              <a:rPr lang="el-GR" sz="2400" dirty="0"/>
              <a:t>δύο είδη εντολών επανάληψης </a:t>
            </a:r>
            <a:r>
              <a:rPr lang="el-GR" sz="2400" dirty="0" smtClean="0"/>
              <a:t>η </a:t>
            </a:r>
            <a:r>
              <a:rPr lang="en-US" sz="2400" dirty="0" smtClean="0"/>
              <a:t>for </a:t>
            </a:r>
            <a:r>
              <a:rPr lang="el-GR" sz="2400" dirty="0" smtClean="0"/>
              <a:t>και η </a:t>
            </a:r>
            <a:r>
              <a:rPr lang="en-US" sz="2400" dirty="0" smtClean="0"/>
              <a:t>while</a:t>
            </a:r>
            <a:r>
              <a:rPr lang="el-GR" sz="2400" dirty="0" smtClean="0"/>
              <a:t>.</a:t>
            </a:r>
            <a:endParaRPr lang="el-GR" sz="2400" dirty="0"/>
          </a:p>
          <a:p>
            <a:endParaRPr lang="el-GR" sz="2400" dirty="0"/>
          </a:p>
        </p:txBody>
      </p:sp>
      <p:sp>
        <p:nvSpPr>
          <p:cNvPr id="2" name="Ορθογώνιο 1"/>
          <p:cNvSpPr/>
          <p:nvPr/>
        </p:nvSpPr>
        <p:spPr>
          <a:xfrm>
            <a:off x="5802981" y="0"/>
            <a:ext cx="964815" cy="400110"/>
          </a:xfrm>
          <a:prstGeom prst="rect">
            <a:avLst/>
          </a:prstGeom>
        </p:spPr>
        <p:txBody>
          <a:bodyPr wrap="none">
            <a:spAutoFit/>
          </a:bodyPr>
          <a:lstStyle/>
          <a:p>
            <a:pPr algn="ctr" fontAlgn="auto">
              <a:spcBef>
                <a:spcPts val="0"/>
              </a:spcBef>
              <a:spcAft>
                <a:spcPts val="0"/>
              </a:spcAft>
              <a:defRPr/>
            </a:pPr>
            <a:r>
              <a:rPr lang="el-GR" sz="2000" b="1" dirty="0" smtClean="0">
                <a:solidFill>
                  <a:srgbClr val="A4E91B"/>
                </a:solidFill>
              </a:rPr>
              <a:t>Γενικά</a:t>
            </a:r>
            <a:endParaRPr lang="el-GR" sz="2000" b="1" dirty="0">
              <a:ln w="12700">
                <a:solidFill>
                  <a:schemeClr val="tx2">
                    <a:satMod val="155000"/>
                  </a:schemeClr>
                </a:solidFill>
                <a:prstDash val="solid"/>
              </a:ln>
              <a:solidFill>
                <a:srgbClr val="A4E91B"/>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87984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683568" y="404664"/>
            <a:ext cx="7996977" cy="4708981"/>
          </a:xfrm>
          <a:prstGeom prst="rect">
            <a:avLst/>
          </a:prstGeom>
          <a:noFill/>
        </p:spPr>
        <p:txBody>
          <a:bodyPr wrap="square">
            <a:spAutoFit/>
          </a:bodyPr>
          <a:lstStyle/>
          <a:p>
            <a:r>
              <a:rPr lang="el-GR" sz="2000" dirty="0" smtClean="0"/>
              <a:t>Παράδειγμα</a:t>
            </a:r>
            <a:endParaRPr lang="el-GR" sz="2000" dirty="0"/>
          </a:p>
          <a:p>
            <a:endParaRPr lang="el-GR" sz="2000" dirty="0" smtClean="0"/>
          </a:p>
          <a:p>
            <a:pPr algn="justLow" eaLnBrk="0" hangingPunct="0"/>
            <a:r>
              <a:rPr lang="en-US" sz="2000" dirty="0">
                <a:latin typeface="Courier New" pitchFamily="49" charset="0"/>
                <a:cs typeface="Courier New" pitchFamily="49" charset="0"/>
              </a:rPr>
              <a:t>for </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in range (1, </a:t>
            </a:r>
            <a:r>
              <a:rPr lang="el-GR" sz="2000" dirty="0" smtClean="0">
                <a:latin typeface="Courier New" pitchFamily="49" charset="0"/>
                <a:cs typeface="Courier New" pitchFamily="49" charset="0"/>
              </a:rPr>
              <a:t>7</a:t>
            </a:r>
            <a:r>
              <a:rPr lang="en-US" sz="2000" dirty="0" smtClean="0">
                <a:latin typeface="Courier New" pitchFamily="49" charset="0"/>
                <a:cs typeface="Courier New" pitchFamily="49" charset="0"/>
              </a:rPr>
              <a:t>):</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for j in range (1, 9):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print (' x', end=' ')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print</a:t>
            </a:r>
            <a:r>
              <a:rPr lang="el-GR" sz="2000" dirty="0">
                <a:latin typeface="Courier New" pitchFamily="49" charset="0"/>
                <a:cs typeface="Courier New" pitchFamily="49" charset="0"/>
              </a:rPr>
              <a:t> ()</a:t>
            </a:r>
          </a:p>
          <a:p>
            <a:r>
              <a:rPr lang="en-US" sz="2000" dirty="0"/>
              <a:t> </a:t>
            </a:r>
            <a:endParaRPr lang="el-GR" sz="2000" dirty="0"/>
          </a:p>
          <a:p>
            <a:r>
              <a:rPr lang="el-GR" sz="2000" dirty="0"/>
              <a:t>Το πρόγραμμα αυτό θα εμφανίσει στην οθόνη</a:t>
            </a:r>
          </a:p>
          <a:p>
            <a:pPr algn="justLow" eaLnBrk="0" hangingPunct="0"/>
            <a:r>
              <a:rPr lang="en-US" sz="2000" dirty="0">
                <a:latin typeface="Courier New" pitchFamily="49" charset="0"/>
                <a:cs typeface="Courier New" pitchFamily="49" charset="0"/>
              </a:rPr>
              <a:t>x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x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l-GR" sz="2000" dirty="0">
                <a:latin typeface="Courier New" pitchFamily="49" charset="0"/>
                <a:cs typeface="Courier New" pitchFamily="49" charset="0"/>
              </a:rPr>
              <a:t> </a:t>
            </a:r>
          </a:p>
          <a:p>
            <a:pPr algn="justLow" eaLnBrk="0" hangingPunct="0"/>
            <a:r>
              <a:rPr lang="en-US" sz="2000" dirty="0">
                <a:latin typeface="Courier New" pitchFamily="49" charset="0"/>
                <a:cs typeface="Courier New" pitchFamily="49" charset="0"/>
              </a:rPr>
              <a:t>x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l-GR" sz="2000" dirty="0">
                <a:latin typeface="Courier New" pitchFamily="49" charset="0"/>
                <a:cs typeface="Courier New" pitchFamily="49" charset="0"/>
              </a:rPr>
              <a:t> </a:t>
            </a:r>
          </a:p>
          <a:p>
            <a:pPr algn="justLow" eaLnBrk="0" hangingPunct="0"/>
            <a:r>
              <a:rPr lang="en-US" sz="2000" dirty="0">
                <a:latin typeface="Courier New" pitchFamily="49" charset="0"/>
                <a:cs typeface="Courier New" pitchFamily="49" charset="0"/>
              </a:rPr>
              <a:t>x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smtClean="0">
                <a:latin typeface="Courier New" pitchFamily="49" charset="0"/>
                <a:cs typeface="Courier New" pitchFamily="49" charset="0"/>
              </a:rPr>
              <a:t>x</a:t>
            </a:r>
            <a:endParaRPr lang="el-GR" sz="2000" dirty="0" smtClean="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x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l-GR" sz="2000" dirty="0">
                <a:latin typeface="Courier New" pitchFamily="49" charset="0"/>
                <a:cs typeface="Courier New" pitchFamily="49" charset="0"/>
              </a:rPr>
              <a:t> </a:t>
            </a:r>
          </a:p>
          <a:p>
            <a:pPr algn="justLow" eaLnBrk="0" hangingPunct="0"/>
            <a:r>
              <a:rPr lang="en-US" sz="2000" dirty="0">
                <a:latin typeface="Courier New" pitchFamily="49" charset="0"/>
                <a:cs typeface="Courier New" pitchFamily="49" charset="0"/>
              </a:rPr>
              <a:t>x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l-GR" sz="2000" dirty="0">
                <a:latin typeface="Courier New" pitchFamily="49" charset="0"/>
                <a:cs typeface="Courier New" pitchFamily="49" charset="0"/>
              </a:rPr>
              <a:t> </a:t>
            </a:r>
          </a:p>
          <a:p>
            <a:pPr algn="justLow" eaLnBrk="0" hangingPunct="0"/>
            <a:r>
              <a:rPr lang="el-GR" sz="2000" dirty="0" smtClean="0">
                <a:latin typeface="Courier New" pitchFamily="49" charset="0"/>
                <a:cs typeface="Courier New" pitchFamily="49" charset="0"/>
              </a:rPr>
              <a:t> </a:t>
            </a:r>
            <a:endParaRPr lang="el-GR" sz="2000" dirty="0">
              <a:latin typeface="Courier New" pitchFamily="49" charset="0"/>
              <a:cs typeface="Courier New" pitchFamily="49" charset="0"/>
            </a:endParaRPr>
          </a:p>
        </p:txBody>
      </p:sp>
      <p:sp>
        <p:nvSpPr>
          <p:cNvPr id="2" name="Ορθογώνιο 1"/>
          <p:cNvSpPr/>
          <p:nvPr/>
        </p:nvSpPr>
        <p:spPr>
          <a:xfrm>
            <a:off x="4597829" y="0"/>
            <a:ext cx="3641174" cy="369332"/>
          </a:xfrm>
          <a:prstGeom prst="rect">
            <a:avLst/>
          </a:prstGeom>
        </p:spPr>
        <p:txBody>
          <a:bodyPr wrap="square">
            <a:spAutoFit/>
          </a:bodyPr>
          <a:lstStyle/>
          <a:p>
            <a:r>
              <a:rPr lang="el-GR" b="1" dirty="0" err="1">
                <a:solidFill>
                  <a:srgbClr val="92D050"/>
                </a:solidFill>
              </a:rPr>
              <a:t>Εμφωλευμένα</a:t>
            </a:r>
            <a:r>
              <a:rPr lang="el-GR" b="1" dirty="0">
                <a:solidFill>
                  <a:srgbClr val="92D050"/>
                </a:solidFill>
              </a:rPr>
              <a:t> </a:t>
            </a:r>
            <a:r>
              <a:rPr lang="en-US" b="1" dirty="0">
                <a:solidFill>
                  <a:srgbClr val="92D050"/>
                </a:solidFill>
              </a:rPr>
              <a:t>for</a:t>
            </a:r>
            <a:endParaRPr lang="el-GR" dirty="0">
              <a:solidFill>
                <a:srgbClr val="92D050"/>
              </a:solidFill>
            </a:endParaRPr>
          </a:p>
        </p:txBody>
      </p:sp>
    </p:spTree>
    <p:extLst>
      <p:ext uri="{BB962C8B-B14F-4D97-AF65-F5344CB8AC3E}">
        <p14:creationId xmlns:p14="http://schemas.microsoft.com/office/powerpoint/2010/main" val="2352710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blinds(horizont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linds(horizontal)">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blinds(horizontal)">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linds(horizontal)">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blinds(horizontal)">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blinds(horizontal)">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blinds(horizontal)">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blinds(horizontal)">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blinds(horizontal)">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4" end="14"/>
                                            </p:txEl>
                                          </p:spTgt>
                                        </p:tgtEl>
                                        <p:attrNameLst>
                                          <p:attrName>style.visibility</p:attrName>
                                        </p:attrNameLst>
                                      </p:cBhvr>
                                      <p:to>
                                        <p:strVal val="visible"/>
                                      </p:to>
                                    </p:set>
                                    <p:animEffect transition="in" filter="blinds(horizontal)">
                                      <p:cBhvr>
                                        <p:cTn id="62" dur="500"/>
                                        <p:tgtEl>
                                          <p:spTgt spid="5">
                                            <p:txEl>
                                              <p:pRg st="14" end="1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
                                            <p:txEl>
                                              <p:pRg st="12" end="12"/>
                                            </p:txEl>
                                          </p:spTgt>
                                        </p:tgtEl>
                                        <p:attrNameLst>
                                          <p:attrName>style.visibility</p:attrName>
                                        </p:attrNameLst>
                                      </p:cBhvr>
                                      <p:to>
                                        <p:strVal val="visible"/>
                                      </p:to>
                                    </p:set>
                                    <p:animEffect transition="in" filter="blinds(horizontal)">
                                      <p:cBhvr>
                                        <p:cTn id="67" dur="500"/>
                                        <p:tgtEl>
                                          <p:spTgt spid="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
                                            <p:txEl>
                                              <p:pRg st="13" end="13"/>
                                            </p:txEl>
                                          </p:spTgt>
                                        </p:tgtEl>
                                        <p:attrNameLst>
                                          <p:attrName>style.visibility</p:attrName>
                                        </p:attrNameLst>
                                      </p:cBhvr>
                                      <p:to>
                                        <p:strVal val="visible"/>
                                      </p:to>
                                    </p:set>
                                    <p:animEffect transition="in" filter="blinds(horizontal)">
                                      <p:cBhvr>
                                        <p:cTn id="72"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791072" y="402235"/>
            <a:ext cx="7996977" cy="4093428"/>
          </a:xfrm>
          <a:prstGeom prst="rect">
            <a:avLst/>
          </a:prstGeom>
          <a:noFill/>
        </p:spPr>
        <p:txBody>
          <a:bodyPr wrap="square">
            <a:spAutoFit/>
          </a:bodyPr>
          <a:lstStyle/>
          <a:p>
            <a:r>
              <a:rPr lang="el-GR" sz="2000" dirty="0" smtClean="0"/>
              <a:t>Παράδειγμα</a:t>
            </a:r>
            <a:endParaRPr lang="el-GR" sz="2000" dirty="0"/>
          </a:p>
          <a:p>
            <a:endParaRPr lang="el-GR" sz="2000" dirty="0" smtClean="0"/>
          </a:p>
          <a:p>
            <a:pPr algn="justLow" eaLnBrk="0" hangingPunct="0"/>
            <a:r>
              <a:rPr lang="en-US" sz="2000" dirty="0">
                <a:latin typeface="Courier New" pitchFamily="49" charset="0"/>
                <a:cs typeface="Courier New" pitchFamily="49" charset="0"/>
              </a:rPr>
              <a:t>for </a:t>
            </a:r>
            <a:r>
              <a:rPr lang="en-US" sz="2000" dirty="0" err="1">
                <a:latin typeface="Courier New" pitchFamily="49" charset="0"/>
                <a:cs typeface="Courier New" pitchFamily="49" charset="0"/>
              </a:rPr>
              <a:t>i</a:t>
            </a:r>
            <a:r>
              <a:rPr lang="en-US" sz="2000" dirty="0">
                <a:latin typeface="Courier New" pitchFamily="49" charset="0"/>
                <a:cs typeface="Courier New" pitchFamily="49" charset="0"/>
              </a:rPr>
              <a:t> in range </a:t>
            </a:r>
            <a:r>
              <a:rPr lang="en-US" sz="2000" dirty="0" smtClean="0">
                <a:latin typeface="Courier New" pitchFamily="49" charset="0"/>
                <a:cs typeface="Courier New" pitchFamily="49" charset="0"/>
              </a:rPr>
              <a:t>(1</a:t>
            </a:r>
            <a:r>
              <a:rPr lang="el-GR" sz="2000" dirty="0" smtClean="0">
                <a:latin typeface="Courier New" pitchFamily="49" charset="0"/>
                <a:cs typeface="Courier New" pitchFamily="49" charset="0"/>
              </a:rPr>
              <a:t>,</a:t>
            </a:r>
            <a:r>
              <a:rPr lang="en-US" sz="2000" dirty="0" smtClean="0">
                <a:latin typeface="Courier New" pitchFamily="49" charset="0"/>
                <a:cs typeface="Courier New" pitchFamily="49" charset="0"/>
              </a:rPr>
              <a:t>5):</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for j in range (1, </a:t>
            </a:r>
            <a:r>
              <a:rPr lang="en-US" sz="2000" dirty="0" smtClean="0">
                <a:latin typeface="Courier New" pitchFamily="49" charset="0"/>
                <a:cs typeface="Courier New" pitchFamily="49" charset="0"/>
              </a:rPr>
              <a:t>i+1):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print (' x', end=' ')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print</a:t>
            </a:r>
            <a:r>
              <a:rPr lang="el-GR" sz="2000" dirty="0">
                <a:latin typeface="Courier New" pitchFamily="49" charset="0"/>
                <a:cs typeface="Courier New" pitchFamily="49" charset="0"/>
              </a:rPr>
              <a:t> ()</a:t>
            </a:r>
          </a:p>
          <a:p>
            <a:r>
              <a:rPr lang="en-US" sz="2000" dirty="0"/>
              <a:t> </a:t>
            </a:r>
            <a:endParaRPr lang="el-GR" sz="2000" dirty="0"/>
          </a:p>
          <a:p>
            <a:r>
              <a:rPr lang="el-GR" sz="2000" dirty="0"/>
              <a:t>Το πρόγραμμα αυτό θα εμφανίσει στην οθόνη</a:t>
            </a:r>
          </a:p>
          <a:p>
            <a:pPr algn="justLow" eaLnBrk="0" hangingPunct="0"/>
            <a:r>
              <a:rPr lang="en-US" sz="2000" dirty="0" smtClean="0">
                <a:latin typeface="Courier New" pitchFamily="49" charset="0"/>
                <a:cs typeface="Courier New" pitchFamily="49" charset="0"/>
              </a:rPr>
              <a:t>x</a:t>
            </a:r>
          </a:p>
          <a:p>
            <a:pPr algn="justLow" eaLnBrk="0" hangingPunct="0"/>
            <a:r>
              <a:rPr lang="en-US" sz="2000" dirty="0" smtClean="0">
                <a:latin typeface="Courier New" pitchFamily="49" charset="0"/>
                <a:cs typeface="Courier New" pitchFamily="49" charset="0"/>
              </a:rPr>
              <a:t>x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l-GR" sz="2000" dirty="0" smtClean="0">
                <a:latin typeface="Courier New" pitchFamily="49" charset="0"/>
                <a:cs typeface="Courier New" pitchFamily="49" charset="0"/>
              </a:rPr>
              <a:t>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x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x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x</a:t>
            </a:r>
            <a:r>
              <a:rPr lang="en-US" sz="2000" dirty="0">
                <a:latin typeface="Courier New" pitchFamily="49" charset="0"/>
                <a:cs typeface="Courier New" pitchFamily="49" charset="0"/>
              </a:rPr>
              <a:t> </a:t>
            </a:r>
            <a:r>
              <a:rPr lang="en-US" sz="2000" dirty="0" err="1" smtClean="0">
                <a:latin typeface="Courier New" pitchFamily="49" charset="0"/>
                <a:cs typeface="Courier New" pitchFamily="49" charset="0"/>
              </a:rPr>
              <a:t>x</a:t>
            </a:r>
            <a:endParaRPr lang="el-GR" sz="2000" dirty="0">
              <a:latin typeface="Courier New" pitchFamily="49" charset="0"/>
              <a:cs typeface="Courier New" pitchFamily="49" charset="0"/>
            </a:endParaRPr>
          </a:p>
          <a:p>
            <a:pPr algn="justLow" eaLnBrk="0" hangingPunct="0"/>
            <a:r>
              <a:rPr lang="el-GR" sz="2000" dirty="0" smtClean="0">
                <a:latin typeface="Courier New" pitchFamily="49" charset="0"/>
                <a:cs typeface="Courier New" pitchFamily="49" charset="0"/>
              </a:rPr>
              <a:t> </a:t>
            </a:r>
            <a:endParaRPr lang="el-GR" sz="2000" dirty="0">
              <a:latin typeface="Courier New" pitchFamily="49" charset="0"/>
              <a:cs typeface="Courier New" pitchFamily="49" charset="0"/>
            </a:endParaRPr>
          </a:p>
        </p:txBody>
      </p:sp>
      <p:sp>
        <p:nvSpPr>
          <p:cNvPr id="2" name="Ορθογώνιο 1"/>
          <p:cNvSpPr/>
          <p:nvPr/>
        </p:nvSpPr>
        <p:spPr>
          <a:xfrm>
            <a:off x="4597829" y="0"/>
            <a:ext cx="3641174" cy="369332"/>
          </a:xfrm>
          <a:prstGeom prst="rect">
            <a:avLst/>
          </a:prstGeom>
        </p:spPr>
        <p:txBody>
          <a:bodyPr wrap="square">
            <a:spAutoFit/>
          </a:bodyPr>
          <a:lstStyle/>
          <a:p>
            <a:r>
              <a:rPr lang="el-GR" b="1" dirty="0" err="1">
                <a:solidFill>
                  <a:srgbClr val="92D050"/>
                </a:solidFill>
              </a:rPr>
              <a:t>Εμφωλευμένα</a:t>
            </a:r>
            <a:r>
              <a:rPr lang="el-GR" b="1" dirty="0">
                <a:solidFill>
                  <a:srgbClr val="92D050"/>
                </a:solidFill>
              </a:rPr>
              <a:t> </a:t>
            </a:r>
            <a:r>
              <a:rPr lang="en-US" b="1" dirty="0">
                <a:solidFill>
                  <a:srgbClr val="92D050"/>
                </a:solidFill>
              </a:rPr>
              <a:t>for</a:t>
            </a:r>
            <a:endParaRPr lang="el-GR" dirty="0">
              <a:solidFill>
                <a:srgbClr val="92D050"/>
              </a:solidFill>
            </a:endParaRPr>
          </a:p>
        </p:txBody>
      </p:sp>
    </p:spTree>
    <p:extLst>
      <p:ext uri="{BB962C8B-B14F-4D97-AF65-F5344CB8AC3E}">
        <p14:creationId xmlns:p14="http://schemas.microsoft.com/office/powerpoint/2010/main" val="627184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blinds(horizont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linds(horizontal)">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blinds(horizontal)">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blinds(horizontal)">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blinds(horizontal)">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blinds(horizontal)">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blinds(horizontal)">
                                      <p:cBhvr>
                                        <p:cTn id="47" dur="500"/>
                                        <p:tgtEl>
                                          <p:spTgt spid="5">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xEl>
                                              <p:pRg st="10" end="10"/>
                                            </p:txEl>
                                          </p:spTgt>
                                        </p:tgtEl>
                                        <p:attrNameLst>
                                          <p:attrName>style.visibility</p:attrName>
                                        </p:attrNameLst>
                                      </p:cBhvr>
                                      <p:to>
                                        <p:strVal val="visible"/>
                                      </p:to>
                                    </p:set>
                                    <p:animEffect transition="in" filter="blinds(horizontal)">
                                      <p:cBhvr>
                                        <p:cTn id="52" dur="500"/>
                                        <p:tgtEl>
                                          <p:spTgt spid="5">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
                                            <p:txEl>
                                              <p:pRg st="11" end="11"/>
                                            </p:txEl>
                                          </p:spTgt>
                                        </p:tgtEl>
                                        <p:attrNameLst>
                                          <p:attrName>style.visibility</p:attrName>
                                        </p:attrNameLst>
                                      </p:cBhvr>
                                      <p:to>
                                        <p:strVal val="visible"/>
                                      </p:to>
                                    </p:set>
                                    <p:animEffect transition="in" filter="blinds(horizontal)">
                                      <p:cBhvr>
                                        <p:cTn id="57" dur="500"/>
                                        <p:tgtEl>
                                          <p:spTgt spid="5">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
                                            <p:txEl>
                                              <p:pRg st="12" end="12"/>
                                            </p:txEl>
                                          </p:spTgt>
                                        </p:tgtEl>
                                        <p:attrNameLst>
                                          <p:attrName>style.visibility</p:attrName>
                                        </p:attrNameLst>
                                      </p:cBhvr>
                                      <p:to>
                                        <p:strVal val="visible"/>
                                      </p:to>
                                    </p:set>
                                    <p:animEffect transition="in" filter="blinds(horizontal)">
                                      <p:cBhvr>
                                        <p:cTn id="62"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5016758"/>
          </a:xfrm>
          <a:prstGeom prst="rect">
            <a:avLst/>
          </a:prstGeom>
          <a:noFill/>
        </p:spPr>
        <p:txBody>
          <a:bodyPr>
            <a:spAutoFit/>
          </a:bodyPr>
          <a:lstStyle/>
          <a:p>
            <a:r>
              <a:rPr lang="en-US" sz="2000" b="1" dirty="0"/>
              <a:t>while</a:t>
            </a:r>
            <a:r>
              <a:rPr lang="el-GR" sz="2000" dirty="0"/>
              <a:t> συνθήκη:</a:t>
            </a:r>
          </a:p>
          <a:p>
            <a:r>
              <a:rPr lang="en-US" sz="2000" dirty="0"/>
              <a:t>    </a:t>
            </a:r>
            <a:r>
              <a:rPr lang="el-GR" sz="2000" dirty="0"/>
              <a:t>Ομάδα </a:t>
            </a:r>
            <a:r>
              <a:rPr lang="el-GR" sz="2000" dirty="0" smtClean="0"/>
              <a:t>εντολών</a:t>
            </a:r>
            <a:r>
              <a:rPr lang="en-US" sz="2000" dirty="0" smtClean="0"/>
              <a:t>1</a:t>
            </a:r>
            <a:endParaRPr lang="el-GR" sz="2000" dirty="0"/>
          </a:p>
          <a:p>
            <a:r>
              <a:rPr lang="en-US" sz="2000" dirty="0"/>
              <a:t>else:</a:t>
            </a:r>
            <a:endParaRPr lang="el-GR" sz="2000" dirty="0"/>
          </a:p>
          <a:p>
            <a:pPr indent="271463"/>
            <a:r>
              <a:rPr lang="el-GR" sz="2000" dirty="0" smtClean="0"/>
              <a:t>Ομάδα εντολών</a:t>
            </a:r>
            <a:r>
              <a:rPr lang="en-US" sz="2000" dirty="0" smtClean="0"/>
              <a:t>2</a:t>
            </a:r>
            <a:endParaRPr lang="el-GR" sz="2000" dirty="0"/>
          </a:p>
          <a:p>
            <a:endParaRPr lang="el-GR" sz="2000" b="1" dirty="0">
              <a:effectLst>
                <a:outerShdw blurRad="38100" dist="38100" dir="2700000" algn="tl">
                  <a:srgbClr val="000000">
                    <a:alpha val="43137"/>
                  </a:srgbClr>
                </a:outerShdw>
              </a:effectLst>
            </a:endParaRPr>
          </a:p>
          <a:p>
            <a:pPr marL="342900" lvl="0" indent="-342900">
              <a:buFont typeface="Arial" panose="020B0604020202020204" pitchFamily="34" charset="0"/>
              <a:buChar char="•"/>
            </a:pPr>
            <a:r>
              <a:rPr lang="el-GR" sz="2000" i="1" dirty="0"/>
              <a:t>Το </a:t>
            </a:r>
            <a:r>
              <a:rPr lang="en-US" sz="2000" i="1" dirty="0"/>
              <a:t>else</a:t>
            </a:r>
            <a:r>
              <a:rPr lang="el-GR" sz="2000" i="1" dirty="0"/>
              <a:t> είναι προαιρετικό.</a:t>
            </a:r>
            <a:endParaRPr lang="el-GR" sz="2000" dirty="0"/>
          </a:p>
          <a:p>
            <a:pPr marL="342900" indent="-342900">
              <a:buFont typeface="Arial" panose="020B0604020202020204" pitchFamily="34" charset="0"/>
              <a:buChar char="•"/>
            </a:pPr>
            <a:r>
              <a:rPr lang="el-GR" sz="2000" dirty="0"/>
              <a:t>Η συνθήκη είναι μία λογική </a:t>
            </a:r>
            <a:r>
              <a:rPr lang="el-GR" sz="2000" dirty="0" smtClean="0"/>
              <a:t>παράσταση</a:t>
            </a:r>
            <a:r>
              <a:rPr lang="el-GR" sz="2000" dirty="0" smtClean="0"/>
              <a:t>.</a:t>
            </a:r>
            <a:endParaRPr lang="el-GR" sz="2000" dirty="0"/>
          </a:p>
          <a:p>
            <a:pPr marL="342900" lvl="0" indent="-342900">
              <a:buFont typeface="Arial" panose="020B0604020202020204" pitchFamily="34" charset="0"/>
              <a:buChar char="•"/>
            </a:pPr>
            <a:endParaRPr lang="en-US" sz="2000" dirty="0"/>
          </a:p>
          <a:p>
            <a:pPr lvl="0"/>
            <a:r>
              <a:rPr lang="el-GR" sz="2000" dirty="0"/>
              <a:t>Κατά την εκτέλεση της εντολής υπολογίζεται η λογική τιμή της συνθήκης </a:t>
            </a:r>
            <a:r>
              <a:rPr lang="en-US" sz="2000" dirty="0" smtClean="0"/>
              <a:t>while</a:t>
            </a:r>
            <a:r>
              <a:rPr lang="el-GR" sz="2000" dirty="0"/>
              <a:t>. Αν η τιμή είναι </a:t>
            </a:r>
            <a:r>
              <a:rPr lang="en-US" sz="2000" dirty="0"/>
              <a:t>True</a:t>
            </a:r>
            <a:r>
              <a:rPr lang="el-GR" sz="2000" dirty="0"/>
              <a:t> εκτελείται η Ομάδα </a:t>
            </a:r>
            <a:r>
              <a:rPr lang="el-GR" sz="2000" dirty="0" smtClean="0"/>
              <a:t>εντολών</a:t>
            </a:r>
            <a:r>
              <a:rPr lang="en-US" sz="2000" dirty="0" smtClean="0"/>
              <a:t>1</a:t>
            </a:r>
            <a:r>
              <a:rPr lang="el-GR" sz="2000" dirty="0" smtClean="0"/>
              <a:t> </a:t>
            </a:r>
            <a:r>
              <a:rPr lang="el-GR" sz="2000" dirty="0"/>
              <a:t>που ακολουθεί, αλλιώς αν η τιμή της είναι </a:t>
            </a:r>
            <a:r>
              <a:rPr lang="en-US" sz="2000" dirty="0"/>
              <a:t>False</a:t>
            </a:r>
            <a:r>
              <a:rPr lang="el-GR" sz="2000" dirty="0"/>
              <a:t> τότε η Ομάδα </a:t>
            </a:r>
            <a:r>
              <a:rPr lang="el-GR" sz="2000" dirty="0" smtClean="0"/>
              <a:t>εντολών</a:t>
            </a:r>
            <a:r>
              <a:rPr lang="en-US" sz="2000" dirty="0" smtClean="0"/>
              <a:t>1 </a:t>
            </a:r>
            <a:r>
              <a:rPr lang="el-GR" sz="2000" dirty="0" smtClean="0"/>
              <a:t>που </a:t>
            </a:r>
            <a:r>
              <a:rPr lang="el-GR" sz="2000" dirty="0"/>
              <a:t>ακολουθεί το </a:t>
            </a:r>
            <a:r>
              <a:rPr lang="en-US" sz="2000" dirty="0"/>
              <a:t>while </a:t>
            </a:r>
            <a:r>
              <a:rPr lang="el-GR" sz="2000" dirty="0"/>
              <a:t>δεν εκτελείται και εκτελείται η ομάδα </a:t>
            </a:r>
            <a:r>
              <a:rPr lang="el-GR" sz="2000" dirty="0" smtClean="0"/>
              <a:t>εντολών</a:t>
            </a:r>
            <a:r>
              <a:rPr lang="en-US" sz="2000" dirty="0" smtClean="0"/>
              <a:t>2 </a:t>
            </a:r>
            <a:r>
              <a:rPr lang="el-GR" sz="2000" dirty="0" smtClean="0"/>
              <a:t>που </a:t>
            </a:r>
            <a:r>
              <a:rPr lang="el-GR" sz="2000" dirty="0"/>
              <a:t>ακολουθεί το </a:t>
            </a:r>
            <a:r>
              <a:rPr lang="en-US" sz="2000" dirty="0"/>
              <a:t>else </a:t>
            </a:r>
            <a:r>
              <a:rPr lang="el-GR" sz="2000" dirty="0"/>
              <a:t>και η εκτέλεση συνεχίζεται με την εντολή που ακολουθεί την </a:t>
            </a:r>
            <a:r>
              <a:rPr lang="en-US" sz="2000" dirty="0"/>
              <a:t>while</a:t>
            </a:r>
            <a:r>
              <a:rPr lang="el-GR" sz="2000" dirty="0"/>
              <a:t>. </a:t>
            </a:r>
            <a:r>
              <a:rPr lang="en-US" sz="2000" dirty="0"/>
              <a:t>H</a:t>
            </a:r>
            <a:r>
              <a:rPr lang="el-GR" sz="2000" dirty="0"/>
              <a:t> ομάδα εντολών που ακολουθεί το </a:t>
            </a:r>
            <a:r>
              <a:rPr lang="en-US" sz="2000" dirty="0"/>
              <a:t>else</a:t>
            </a:r>
            <a:r>
              <a:rPr lang="el-GR" sz="2000" dirty="0"/>
              <a:t> δεν εκτελείται όταν η </a:t>
            </a:r>
            <a:r>
              <a:rPr lang="el-GR" sz="2000" dirty="0" smtClean="0"/>
              <a:t>έξοδος </a:t>
            </a:r>
            <a:r>
              <a:rPr lang="el-GR" sz="2000" dirty="0"/>
              <a:t>από την επανάληψη </a:t>
            </a:r>
            <a:r>
              <a:rPr lang="en-US" sz="2000" dirty="0"/>
              <a:t>while</a:t>
            </a:r>
            <a:r>
              <a:rPr lang="el-GR" sz="2000" dirty="0"/>
              <a:t> γίνεται με την εντολή </a:t>
            </a:r>
            <a:r>
              <a:rPr lang="en-US" sz="2000" dirty="0"/>
              <a:t>break</a:t>
            </a:r>
            <a:r>
              <a:rPr lang="el-GR" sz="2000" dirty="0"/>
              <a:t>.</a:t>
            </a:r>
            <a:endParaRPr lang="el-GR" sz="2000" dirty="0"/>
          </a:p>
        </p:txBody>
      </p:sp>
      <p:sp>
        <p:nvSpPr>
          <p:cNvPr id="2" name="Ορθογώνιο 1"/>
          <p:cNvSpPr/>
          <p:nvPr/>
        </p:nvSpPr>
        <p:spPr>
          <a:xfrm>
            <a:off x="4675242" y="-57923"/>
            <a:ext cx="3497158" cy="400110"/>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smtClean="0">
                <a:solidFill>
                  <a:srgbClr val="92D050"/>
                </a:solidFill>
              </a:rPr>
              <a:t>while</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42514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Effect transition="in" filter="blinds(horizontal)">
                                      <p:cBhvr>
                                        <p:cTn id="7" dur="500"/>
                                        <p:tgtEl>
                                          <p:spTgt spid="5">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blinds(horizontal)">
                                      <p:cBhvr>
                                        <p:cTn id="1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5324535"/>
          </a:xfrm>
          <a:prstGeom prst="rect">
            <a:avLst/>
          </a:prstGeom>
          <a:noFill/>
        </p:spPr>
        <p:txBody>
          <a:bodyPr>
            <a:spAutoFit/>
          </a:bodyPr>
          <a:lstStyle/>
          <a:p>
            <a:r>
              <a:rPr lang="el-GR" sz="2000" dirty="0"/>
              <a:t>Π</a:t>
            </a:r>
            <a:r>
              <a:rPr lang="el-GR" sz="2000" dirty="0" smtClean="0"/>
              <a:t>αράδειγμα </a:t>
            </a:r>
          </a:p>
          <a:p>
            <a:pPr algn="justLow" eaLnBrk="0" hangingPunct="0"/>
            <a:r>
              <a:rPr lang="en-US" sz="2000" dirty="0">
                <a:latin typeface="Courier New" pitchFamily="49" charset="0"/>
                <a:cs typeface="Courier New" pitchFamily="49" charset="0"/>
              </a:rPr>
              <a:t>i </a:t>
            </a:r>
            <a:r>
              <a:rPr lang="en-US" sz="2000" dirty="0">
                <a:latin typeface="Courier New" pitchFamily="49" charset="0"/>
                <a:cs typeface="Courier New" pitchFamily="49" charset="0"/>
              </a:rPr>
              <a:t>= 0</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while i &lt; </a:t>
            </a:r>
            <a:r>
              <a:rPr lang="en-US" sz="2000" dirty="0" smtClean="0">
                <a:latin typeface="Courier New" pitchFamily="49" charset="0"/>
                <a:cs typeface="Courier New" pitchFamily="49" charset="0"/>
              </a:rPr>
              <a:t>10:</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i = i+1</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print (i, </a:t>
            </a:r>
            <a:r>
              <a:rPr lang="en-US" sz="2000" b="1" dirty="0">
                <a:solidFill>
                  <a:srgbClr val="FF0000"/>
                </a:solidFill>
                <a:latin typeface="Courier New" pitchFamily="49" charset="0"/>
                <a:cs typeface="Courier New" pitchFamily="49" charset="0"/>
              </a:rPr>
              <a:t>end =' ')</a:t>
            </a:r>
            <a:endParaRPr lang="el-GR" sz="2000" b="1" dirty="0">
              <a:solidFill>
                <a:srgbClr val="FF0000"/>
              </a:solidFill>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a:t>
            </a:r>
            <a:r>
              <a:rPr lang="en-US" sz="2000" dirty="0">
                <a:latin typeface="Courier New" pitchFamily="49" charset="0"/>
                <a:cs typeface="Courier New" pitchFamily="49" charset="0"/>
              </a:rPr>
              <a:t>n</a:t>
            </a:r>
            <a:r>
              <a:rPr lang="el-GR" sz="2000" dirty="0">
                <a:latin typeface="Courier New" pitchFamily="49" charset="0"/>
                <a:cs typeface="Courier New" pitchFamily="49" charset="0"/>
              </a:rPr>
              <a:t>Τέλος επανάληψης!')</a:t>
            </a:r>
          </a:p>
          <a:p>
            <a:endParaRPr lang="el-GR" sz="2000" dirty="0" smtClean="0"/>
          </a:p>
          <a:p>
            <a:r>
              <a:rPr lang="el-GR" sz="2000" dirty="0" smtClean="0"/>
              <a:t>Αρχικά </a:t>
            </a:r>
            <a:r>
              <a:rPr lang="el-GR" sz="2000" dirty="0"/>
              <a:t>ισχύει η συνθήκη 0 &lt; 10 οπότε εκτελούνται οι εντολές του βρόχου, δηλαδή αυξάνεται το </a:t>
            </a:r>
            <a:r>
              <a:rPr lang="en-US" sz="2000" dirty="0"/>
              <a:t>i</a:t>
            </a:r>
            <a:r>
              <a:rPr lang="el-GR" sz="2000" dirty="0"/>
              <a:t> κατά 1 και μετά τυπώνεται η τρέχουσα τιμή του. Η διαδικασία αυτή επαναλαμβάνεται μέχρι </a:t>
            </a:r>
            <a:r>
              <a:rPr lang="el-GR" sz="2000" dirty="0" smtClean="0"/>
              <a:t>το </a:t>
            </a:r>
            <a:r>
              <a:rPr lang="en-US" sz="2000" dirty="0"/>
              <a:t>i</a:t>
            </a:r>
            <a:r>
              <a:rPr lang="el-GR" sz="2000" dirty="0"/>
              <a:t> </a:t>
            </a:r>
            <a:r>
              <a:rPr lang="el-GR" sz="2000" dirty="0"/>
              <a:t>να πάρει </a:t>
            </a:r>
            <a:r>
              <a:rPr lang="el-GR" sz="2000" dirty="0" smtClean="0"/>
              <a:t>την </a:t>
            </a:r>
            <a:r>
              <a:rPr lang="el-GR" sz="2000" dirty="0"/>
              <a:t>τιμή 10. Η επόμενη αποτίμηση της συνθήκης (10 &lt; 10) θα δώσει ως αποτέλεσμα την τιμή </a:t>
            </a:r>
            <a:r>
              <a:rPr lang="en-US" sz="2000" dirty="0"/>
              <a:t>False</a:t>
            </a:r>
            <a:r>
              <a:rPr lang="el-GR" sz="2000" dirty="0"/>
              <a:t> και ο έλεγχος θα </a:t>
            </a:r>
            <a:r>
              <a:rPr lang="el-GR" sz="2000" dirty="0" smtClean="0"/>
              <a:t>μεταφερθεί </a:t>
            </a:r>
            <a:r>
              <a:rPr lang="el-GR" sz="2000" dirty="0"/>
              <a:t>στην εντολή που βρίσκεται μετά το τέλος του βρόχου.</a:t>
            </a:r>
          </a:p>
          <a:p>
            <a:endParaRPr lang="el-GR" sz="2000" dirty="0" smtClean="0"/>
          </a:p>
          <a:p>
            <a:r>
              <a:rPr lang="el-GR" sz="2000" dirty="0"/>
              <a:t>Το πρόγραμμα αυτό θα εμφανίσει στην οθόνη</a:t>
            </a:r>
          </a:p>
          <a:p>
            <a:pPr algn="justLow" eaLnBrk="0" hangingPunct="0"/>
            <a:r>
              <a:rPr lang="el-GR" sz="2000" dirty="0" smtClean="0">
                <a:latin typeface="Courier New" pitchFamily="49" charset="0"/>
                <a:cs typeface="Courier New" pitchFamily="49" charset="0"/>
              </a:rPr>
              <a:t>1 </a:t>
            </a:r>
            <a:r>
              <a:rPr lang="el-GR" sz="2000" dirty="0">
                <a:latin typeface="Courier New" pitchFamily="49" charset="0"/>
                <a:cs typeface="Courier New" pitchFamily="49" charset="0"/>
              </a:rPr>
              <a:t>2 3 4 5 6 7 8 9 10 </a:t>
            </a:r>
          </a:p>
          <a:p>
            <a:pPr algn="justLow" eaLnBrk="0" hangingPunct="0"/>
            <a:r>
              <a:rPr lang="el-GR" sz="2000" dirty="0">
                <a:latin typeface="Courier New" pitchFamily="49" charset="0"/>
                <a:cs typeface="Courier New" pitchFamily="49" charset="0"/>
              </a:rPr>
              <a:t>Τέλος επανάληψης!</a:t>
            </a:r>
          </a:p>
        </p:txBody>
      </p:sp>
      <p:sp>
        <p:nvSpPr>
          <p:cNvPr id="2" name="Ορθογώνιο 1"/>
          <p:cNvSpPr/>
          <p:nvPr/>
        </p:nvSpPr>
        <p:spPr>
          <a:xfrm>
            <a:off x="4675242" y="-57923"/>
            <a:ext cx="3497158" cy="707886"/>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a:solidFill>
                  <a:srgbClr val="92D050"/>
                </a:solidFill>
              </a:rPr>
              <a:t>while</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a:p>
            <a:pPr algn="ctr" fontAlgn="auto">
              <a:spcBef>
                <a:spcPts val="0"/>
              </a:spcBef>
              <a:spcAft>
                <a:spcPts val="0"/>
              </a:spcAft>
              <a:defRPr/>
            </a:pP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480566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linds(horizontal)">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39552" y="670421"/>
            <a:ext cx="8135938" cy="5016758"/>
          </a:xfrm>
          <a:prstGeom prst="rect">
            <a:avLst/>
          </a:prstGeom>
          <a:noFill/>
        </p:spPr>
        <p:txBody>
          <a:bodyPr>
            <a:spAutoFit/>
          </a:bodyPr>
          <a:lstStyle/>
          <a:p>
            <a:r>
              <a:rPr lang="el-GR" sz="2000" dirty="0"/>
              <a:t>Π</a:t>
            </a:r>
            <a:r>
              <a:rPr lang="el-GR" sz="2000" dirty="0" smtClean="0"/>
              <a:t>αράδειγμα </a:t>
            </a:r>
            <a:r>
              <a:rPr lang="el-GR" sz="2000" dirty="0" smtClean="0"/>
              <a:t>που </a:t>
            </a:r>
            <a:r>
              <a:rPr lang="el-GR" sz="2000" dirty="0"/>
              <a:t>διαβάζει τις ώρες εργασίας που έχει εργαστεί ένας εργαζόμενος μέχρι να δοθεί αριθμός ωρών </a:t>
            </a:r>
            <a:r>
              <a:rPr lang="el-GR" sz="2000" dirty="0" smtClean="0"/>
              <a:t>ίσος </a:t>
            </a:r>
            <a:r>
              <a:rPr lang="el-GR" sz="2000" dirty="0"/>
              <a:t>με 0 και υπολογίζει το σύνολο όλων των ωρών εργασίας.</a:t>
            </a:r>
          </a:p>
          <a:p>
            <a:pPr algn="justLow" eaLnBrk="0" hangingPunct="0"/>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total </a:t>
            </a:r>
            <a:r>
              <a:rPr lang="en-US" sz="2000" dirty="0">
                <a:latin typeface="Courier New" pitchFamily="49" charset="0"/>
                <a:cs typeface="Courier New" pitchFamily="49" charset="0"/>
              </a:rPr>
              <a:t>= 0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hours = 1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while hours &gt; 0:</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hours =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(input('</a:t>
            </a:r>
            <a:r>
              <a:rPr lang="en-US" sz="2000" dirty="0" err="1">
                <a:latin typeface="Courier New" pitchFamily="49" charset="0"/>
                <a:cs typeface="Courier New" pitchFamily="49" charset="0"/>
              </a:rPr>
              <a:t>Δώσε</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ώρες</a:t>
            </a:r>
            <a:r>
              <a:rPr lang="en-US" sz="2000" dirty="0">
                <a:latin typeface="Courier New" pitchFamily="49" charset="0"/>
                <a:cs typeface="Courier New" pitchFamily="49" charset="0"/>
              </a:rPr>
              <a:t>: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total</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total</a:t>
            </a:r>
            <a:r>
              <a:rPr lang="el-GR" sz="2000" dirty="0">
                <a:latin typeface="Courier New" pitchFamily="49" charset="0"/>
                <a:cs typeface="Courier New" pitchFamily="49" charset="0"/>
              </a:rPr>
              <a:t> + </a:t>
            </a:r>
            <a:r>
              <a:rPr lang="en-US" sz="2000" dirty="0">
                <a:latin typeface="Courier New" pitchFamily="49" charset="0"/>
                <a:cs typeface="Courier New" pitchFamily="49" charset="0"/>
              </a:rPr>
              <a:t>hours </a:t>
            </a:r>
            <a:endParaRPr lang="el-GR" sz="2000" dirty="0">
              <a:latin typeface="Courier New" pitchFamily="49" charset="0"/>
              <a:cs typeface="Courier New" pitchFamily="49" charset="0"/>
            </a:endParaRPr>
          </a:p>
          <a:p>
            <a:endParaRPr lang="el-GR" sz="2000" dirty="0" smtClean="0"/>
          </a:p>
          <a:p>
            <a:r>
              <a:rPr lang="el-GR" sz="2000" dirty="0" smtClean="0"/>
              <a:t>Η </a:t>
            </a:r>
            <a:r>
              <a:rPr lang="el-GR" sz="2000" dirty="0"/>
              <a:t>εντολή </a:t>
            </a:r>
            <a:r>
              <a:rPr lang="en-US" sz="2000" dirty="0"/>
              <a:t>while</a:t>
            </a:r>
            <a:r>
              <a:rPr lang="el-GR" sz="2000" dirty="0"/>
              <a:t> εκτελείται κατ’ επανάληψη, όσο η λογική παράσταση έχει τη  τιμή </a:t>
            </a:r>
            <a:r>
              <a:rPr lang="en-US" sz="2000" dirty="0"/>
              <a:t>True</a:t>
            </a:r>
            <a:r>
              <a:rPr lang="el-GR" sz="2000" dirty="0"/>
              <a:t>. Αν η τιμή της λογικής παράστασης είναι </a:t>
            </a:r>
            <a:r>
              <a:rPr lang="en-US" sz="2000" dirty="0"/>
              <a:t>False</a:t>
            </a:r>
            <a:r>
              <a:rPr lang="el-GR" sz="2000" dirty="0"/>
              <a:t> τότε η εκτέλεση του προγράμματος μεταφέρεται στην αμέσως επόμενη εντολή ή στην εντολή που ακολουθεί το </a:t>
            </a:r>
            <a:r>
              <a:rPr lang="en-US" sz="2000" dirty="0"/>
              <a:t>else</a:t>
            </a:r>
            <a:r>
              <a:rPr lang="el-GR" sz="2000" dirty="0"/>
              <a:t>. Επομένως εάν αρχικά η λογική παράσταση έχει τιμή </a:t>
            </a:r>
            <a:r>
              <a:rPr lang="en-US" sz="2000" dirty="0"/>
              <a:t>False </a:t>
            </a:r>
            <a:r>
              <a:rPr lang="el-GR" sz="2000" dirty="0"/>
              <a:t>η εντολή δεν θα εκτελεστεί καμία φορά.</a:t>
            </a:r>
          </a:p>
        </p:txBody>
      </p:sp>
      <p:sp>
        <p:nvSpPr>
          <p:cNvPr id="2" name="Ορθογώνιο 1"/>
          <p:cNvSpPr/>
          <p:nvPr/>
        </p:nvSpPr>
        <p:spPr>
          <a:xfrm>
            <a:off x="4675242" y="-57923"/>
            <a:ext cx="3497158" cy="707886"/>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a:solidFill>
                  <a:srgbClr val="92D050"/>
                </a:solidFill>
              </a:rPr>
              <a:t>while</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a:p>
            <a:pPr algn="ctr" fontAlgn="auto">
              <a:spcBef>
                <a:spcPts val="0"/>
              </a:spcBef>
              <a:spcAft>
                <a:spcPts val="0"/>
              </a:spcAft>
              <a:defRPr/>
            </a:pP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005880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03932" y="649963"/>
            <a:ext cx="8135938" cy="3785652"/>
          </a:xfrm>
          <a:prstGeom prst="rect">
            <a:avLst/>
          </a:prstGeom>
          <a:noFill/>
        </p:spPr>
        <p:txBody>
          <a:bodyPr>
            <a:spAutoFit/>
          </a:bodyPr>
          <a:lstStyle/>
          <a:p>
            <a:r>
              <a:rPr lang="el-GR" sz="2000" dirty="0"/>
              <a:t>Π</a:t>
            </a:r>
            <a:r>
              <a:rPr lang="el-GR" sz="2000" dirty="0" smtClean="0"/>
              <a:t>αράδειγμα </a:t>
            </a:r>
          </a:p>
          <a:p>
            <a:r>
              <a:rPr lang="el-GR" sz="2000" dirty="0"/>
              <a:t>Ο βρόχος </a:t>
            </a:r>
            <a:r>
              <a:rPr lang="en-US" sz="2000" dirty="0"/>
              <a:t>while </a:t>
            </a:r>
            <a:r>
              <a:rPr lang="el-GR" sz="2000" dirty="0"/>
              <a:t>είναι κατάλληλος για την διασφάλιση της τιμής των δεδομένων που εισάγει ο χρήστης. Οι εντολές με τις οποίες εισάγουμε τα δεδομένα πρέπει να γραφτούν δύο φορές μία πριν το βρόχο και μία μέσα στο βρόχο. Ας υποθέσουμε ότι θέλουμε να εισάγουμε έναν ακέραιο από το 1 μέχρι το 5. </a:t>
            </a:r>
            <a:endParaRPr lang="el-GR" sz="2000" dirty="0" smtClean="0"/>
          </a:p>
          <a:p>
            <a:endParaRPr lang="el-GR" sz="2000" dirty="0"/>
          </a:p>
          <a:p>
            <a:r>
              <a:rPr lang="el-GR" sz="2000" dirty="0" smtClean="0"/>
              <a:t>Αυτή </a:t>
            </a:r>
            <a:r>
              <a:rPr lang="el-GR" sz="2000" dirty="0"/>
              <a:t>η εισαγωγή γίνεται ως εξής</a:t>
            </a:r>
            <a:r>
              <a:rPr lang="el-GR" sz="2000" dirty="0" smtClean="0"/>
              <a:t>:</a:t>
            </a:r>
          </a:p>
          <a:p>
            <a:endParaRPr lang="el-GR" sz="2000" dirty="0"/>
          </a:p>
          <a:p>
            <a:pPr algn="justLow" eaLnBrk="0" hangingPunct="0"/>
            <a:r>
              <a:rPr lang="el-GR" sz="2000" dirty="0">
                <a:latin typeface="Courier New" pitchFamily="49" charset="0"/>
                <a:cs typeface="Courier New" pitchFamily="49" charset="0"/>
              </a:rPr>
              <a:t>a = </a:t>
            </a:r>
            <a:r>
              <a:rPr lang="el-GR" sz="2000" dirty="0" err="1" smtClean="0">
                <a:latin typeface="Courier New" pitchFamily="49" charset="0"/>
                <a:cs typeface="Courier New" pitchFamily="49" charset="0"/>
              </a:rPr>
              <a:t>int</a:t>
            </a:r>
            <a:r>
              <a:rPr lang="el-GR" sz="2000" dirty="0" smtClean="0">
                <a:latin typeface="Courier New" pitchFamily="49" charset="0"/>
                <a:cs typeface="Courier New" pitchFamily="49" charset="0"/>
              </a:rPr>
              <a:t> (</a:t>
            </a:r>
            <a:r>
              <a:rPr lang="el-GR" sz="2000" dirty="0" err="1" smtClean="0">
                <a:latin typeface="Courier New" pitchFamily="49" charset="0"/>
                <a:cs typeface="Courier New" pitchFamily="49" charset="0"/>
              </a:rPr>
              <a:t>input</a:t>
            </a:r>
            <a:r>
              <a:rPr lang="el-GR" sz="2000" dirty="0" smtClean="0">
                <a:latin typeface="Courier New" pitchFamily="49" charset="0"/>
                <a:cs typeface="Courier New" pitchFamily="49" charset="0"/>
              </a:rPr>
              <a:t> (</a:t>
            </a:r>
            <a:r>
              <a:rPr lang="el-GR" sz="2000" dirty="0">
                <a:latin typeface="Courier New" pitchFamily="49" charset="0"/>
                <a:cs typeface="Courier New" pitchFamily="49" charset="0"/>
              </a:rPr>
              <a:t>'Δώσε </a:t>
            </a:r>
            <a:r>
              <a:rPr lang="el-GR" sz="2000" dirty="0" smtClean="0">
                <a:latin typeface="Courier New" pitchFamily="49" charset="0"/>
                <a:cs typeface="Courier New" pitchFamily="49" charset="0"/>
              </a:rPr>
              <a:t>αριθμό </a:t>
            </a:r>
            <a:r>
              <a:rPr lang="el-GR" sz="2000" dirty="0">
                <a:latin typeface="Courier New" pitchFamily="49" charset="0"/>
                <a:cs typeface="Courier New" pitchFamily="49" charset="0"/>
              </a:rPr>
              <a:t>από 1 έως </a:t>
            </a:r>
            <a:r>
              <a:rPr lang="el-GR" sz="2000" dirty="0" smtClean="0">
                <a:latin typeface="Courier New" pitchFamily="49" charset="0"/>
                <a:cs typeface="Courier New" pitchFamily="49" charset="0"/>
              </a:rPr>
              <a:t>5</a:t>
            </a:r>
            <a:r>
              <a:rPr lang="el-GR" sz="2000" dirty="0">
                <a:latin typeface="Courier New" pitchFamily="49" charset="0"/>
                <a:cs typeface="Courier New" pitchFamily="49" charset="0"/>
              </a:rPr>
              <a:t>: '))  </a:t>
            </a:r>
          </a:p>
          <a:p>
            <a:pPr algn="justLow" eaLnBrk="0" hangingPunct="0"/>
            <a:r>
              <a:rPr lang="el-GR" sz="2000" dirty="0" err="1">
                <a:latin typeface="Courier New" pitchFamily="49" charset="0"/>
                <a:cs typeface="Courier New" pitchFamily="49" charset="0"/>
              </a:rPr>
              <a:t>while</a:t>
            </a:r>
            <a:r>
              <a:rPr lang="el-GR" sz="2000" dirty="0">
                <a:latin typeface="Courier New" pitchFamily="49" charset="0"/>
                <a:cs typeface="Courier New" pitchFamily="49" charset="0"/>
              </a:rPr>
              <a:t> (a &lt; 1) </a:t>
            </a:r>
            <a:r>
              <a:rPr lang="el-GR" sz="2000" dirty="0" err="1">
                <a:latin typeface="Courier New" pitchFamily="49" charset="0"/>
                <a:cs typeface="Courier New" pitchFamily="49" charset="0"/>
              </a:rPr>
              <a:t>or</a:t>
            </a:r>
            <a:r>
              <a:rPr lang="el-GR" sz="2000" dirty="0">
                <a:latin typeface="Courier New" pitchFamily="49" charset="0"/>
                <a:cs typeface="Courier New" pitchFamily="49" charset="0"/>
              </a:rPr>
              <a:t> (a &gt; 5):</a:t>
            </a:r>
          </a:p>
          <a:p>
            <a:pPr algn="justLow" eaLnBrk="0" hangingPunct="0"/>
            <a:r>
              <a:rPr lang="el-GR" sz="2000" dirty="0">
                <a:latin typeface="Courier New" pitchFamily="49" charset="0"/>
                <a:cs typeface="Courier New" pitchFamily="49" charset="0"/>
              </a:rPr>
              <a:t>    a = </a:t>
            </a:r>
            <a:r>
              <a:rPr lang="el-GR" sz="2000" dirty="0" err="1" smtClean="0">
                <a:latin typeface="Courier New" pitchFamily="49" charset="0"/>
                <a:cs typeface="Courier New" pitchFamily="49" charset="0"/>
              </a:rPr>
              <a:t>int</a:t>
            </a:r>
            <a:r>
              <a:rPr lang="el-GR" sz="2000" dirty="0" smtClean="0">
                <a:latin typeface="Courier New" pitchFamily="49" charset="0"/>
                <a:cs typeface="Courier New" pitchFamily="49" charset="0"/>
              </a:rPr>
              <a:t> (</a:t>
            </a:r>
            <a:r>
              <a:rPr lang="el-GR" sz="2000" dirty="0" err="1" smtClean="0">
                <a:latin typeface="Courier New" pitchFamily="49" charset="0"/>
                <a:cs typeface="Courier New" pitchFamily="49" charset="0"/>
              </a:rPr>
              <a:t>input</a:t>
            </a:r>
            <a:r>
              <a:rPr lang="el-GR" sz="2000" dirty="0" smtClean="0">
                <a:latin typeface="Courier New" pitchFamily="49" charset="0"/>
                <a:cs typeface="Courier New" pitchFamily="49" charset="0"/>
              </a:rPr>
              <a:t> (</a:t>
            </a:r>
            <a:r>
              <a:rPr lang="el-GR" sz="2000" dirty="0">
                <a:latin typeface="Courier New" pitchFamily="49" charset="0"/>
                <a:cs typeface="Courier New" pitchFamily="49" charset="0"/>
              </a:rPr>
              <a:t>'Δώσε </a:t>
            </a:r>
            <a:r>
              <a:rPr lang="el-GR" sz="2000" dirty="0" smtClean="0">
                <a:latin typeface="Courier New" pitchFamily="49" charset="0"/>
                <a:cs typeface="Courier New" pitchFamily="49" charset="0"/>
              </a:rPr>
              <a:t>αριθμό </a:t>
            </a:r>
            <a:r>
              <a:rPr lang="el-GR" sz="2000" dirty="0">
                <a:latin typeface="Courier New" pitchFamily="49" charset="0"/>
                <a:cs typeface="Courier New" pitchFamily="49" charset="0"/>
              </a:rPr>
              <a:t>από 1 έως </a:t>
            </a:r>
            <a:r>
              <a:rPr lang="el-GR" sz="2000" dirty="0" smtClean="0">
                <a:latin typeface="Courier New" pitchFamily="49" charset="0"/>
                <a:cs typeface="Courier New" pitchFamily="49" charset="0"/>
              </a:rPr>
              <a:t>5</a:t>
            </a:r>
            <a:r>
              <a:rPr lang="el-GR" sz="2000" dirty="0">
                <a:latin typeface="Courier New" pitchFamily="49" charset="0"/>
                <a:cs typeface="Courier New" pitchFamily="49" charset="0"/>
              </a:rPr>
              <a:t>: '))</a:t>
            </a:r>
          </a:p>
        </p:txBody>
      </p:sp>
      <p:sp>
        <p:nvSpPr>
          <p:cNvPr id="2" name="Ορθογώνιο 1"/>
          <p:cNvSpPr/>
          <p:nvPr/>
        </p:nvSpPr>
        <p:spPr>
          <a:xfrm>
            <a:off x="4675242" y="-57923"/>
            <a:ext cx="3497158" cy="707886"/>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a:solidFill>
                  <a:srgbClr val="92D050"/>
                </a:solidFill>
              </a:rPr>
              <a:t>while</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a:p>
            <a:pPr algn="ctr" fontAlgn="auto">
              <a:spcBef>
                <a:spcPts val="0"/>
              </a:spcBef>
              <a:spcAft>
                <a:spcPts val="0"/>
              </a:spcAft>
              <a:defRPr/>
            </a:pP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034215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40732" y="692696"/>
            <a:ext cx="8135938" cy="5324535"/>
          </a:xfrm>
          <a:prstGeom prst="rect">
            <a:avLst/>
          </a:prstGeom>
          <a:noFill/>
        </p:spPr>
        <p:txBody>
          <a:bodyPr>
            <a:spAutoFit/>
          </a:bodyPr>
          <a:lstStyle/>
          <a:p>
            <a:r>
              <a:rPr lang="el-GR" sz="2000" dirty="0"/>
              <a:t>Π</a:t>
            </a:r>
            <a:r>
              <a:rPr lang="el-GR" sz="2000" dirty="0" smtClean="0"/>
              <a:t>αράδειγμα </a:t>
            </a:r>
          </a:p>
          <a:p>
            <a:r>
              <a:rPr lang="el-GR" sz="2000" dirty="0"/>
              <a:t>Υπάρχουν βρόχοι που ο αριθμός των επαναλήψεων δεν είναι γνωστός εκ των προτέρων και ο τερματισμός τους εξαρτάται από την τιμή μίας συνθήκης η οποία θα ληφθεί κατά τη διάρκεια της εκτέλεσης των εντολών του βρόχου. </a:t>
            </a:r>
            <a:endParaRPr lang="el-GR" sz="2000" dirty="0" smtClean="0"/>
          </a:p>
          <a:p>
            <a:r>
              <a:rPr lang="el-GR" sz="2000" dirty="0" smtClean="0"/>
              <a:t>Στην </a:t>
            </a:r>
            <a:r>
              <a:rPr lang="el-GR" sz="2000" dirty="0"/>
              <a:t>περίπτωση αυτή δίνουμε αρχική τιμή στην μεταβλητή έξω από τον βρόχο </a:t>
            </a:r>
            <a:r>
              <a:rPr lang="el-GR" sz="2000" dirty="0" smtClean="0"/>
              <a:t>και </a:t>
            </a:r>
            <a:r>
              <a:rPr lang="el-GR" sz="2000" dirty="0"/>
              <a:t>στη συνέχεια αποτιμάμε την συνθήκη του βρόχου. Αν η τιμή της μεταβλητής κάνει την λογική συνθήκη του βρόχου </a:t>
            </a:r>
            <a:r>
              <a:rPr lang="en-US" sz="2000" dirty="0"/>
              <a:t>True</a:t>
            </a:r>
            <a:r>
              <a:rPr lang="el-GR" sz="2000" dirty="0"/>
              <a:t> τότε εκτελούμε τις εντολές που περιέχονται στον βρόχο. Μέσα στις εντολές του βρόχου θα πρέπει να υπάρχει κάποια εντολή με την οποία να αλλάζει την τιμή της μεταβλητής έτσι ώστε να εξασφαλίζουμε ότι κάποια στιγμή θα τελειώσει ο βρόχος. </a:t>
            </a:r>
          </a:p>
          <a:p>
            <a:endParaRPr lang="el-GR" sz="2000" dirty="0" smtClean="0"/>
          </a:p>
          <a:p>
            <a:pPr algn="justLow" eaLnBrk="0" hangingPunct="0"/>
            <a:r>
              <a:rPr lang="en-US" sz="2000" dirty="0" smtClean="0">
                <a:latin typeface="Courier New" pitchFamily="49" charset="0"/>
                <a:cs typeface="Courier New" pitchFamily="49" charset="0"/>
              </a:rPr>
              <a:t>x</a:t>
            </a:r>
            <a:r>
              <a:rPr lang="el-GR" sz="2000" dirty="0" smtClean="0">
                <a:latin typeface="Courier New" pitchFamily="49" charset="0"/>
                <a:cs typeface="Courier New" pitchFamily="49" charset="0"/>
              </a:rPr>
              <a:t> </a:t>
            </a:r>
            <a:r>
              <a:rPr lang="el-GR" sz="2000" dirty="0">
                <a:latin typeface="Courier New" pitchFamily="49" charset="0"/>
                <a:cs typeface="Courier New" pitchFamily="49" charset="0"/>
              </a:rPr>
              <a:t>=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('Δώσε αριθμό: '))  </a:t>
            </a:r>
          </a:p>
          <a:p>
            <a:pPr algn="justLow" eaLnBrk="0" hangingPunct="0"/>
            <a:r>
              <a:rPr lang="en-US" sz="2000" dirty="0">
                <a:latin typeface="Courier New" pitchFamily="49" charset="0"/>
                <a:cs typeface="Courier New" pitchFamily="49" charset="0"/>
              </a:rPr>
              <a:t>while (x &gt;= 0) and (x &lt;=  10):</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print (x)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x</a:t>
            </a:r>
            <a:r>
              <a:rPr lang="el-GR" sz="2000" dirty="0">
                <a:latin typeface="Courier New" pitchFamily="49" charset="0"/>
                <a:cs typeface="Courier New" pitchFamily="49" charset="0"/>
              </a:rPr>
              <a:t> =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('Δώσε αριθμό: '))</a:t>
            </a:r>
          </a:p>
        </p:txBody>
      </p:sp>
      <p:sp>
        <p:nvSpPr>
          <p:cNvPr id="2" name="Ορθογώνιο 1"/>
          <p:cNvSpPr/>
          <p:nvPr/>
        </p:nvSpPr>
        <p:spPr>
          <a:xfrm>
            <a:off x="4675242" y="-57923"/>
            <a:ext cx="3497158" cy="707886"/>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a:solidFill>
                  <a:srgbClr val="92D050"/>
                </a:solidFill>
              </a:rPr>
              <a:t>while</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a:p>
            <a:pPr algn="ctr" fontAlgn="auto">
              <a:spcBef>
                <a:spcPts val="0"/>
              </a:spcBef>
              <a:spcAft>
                <a:spcPts val="0"/>
              </a:spcAft>
              <a:defRPr/>
            </a:pP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034215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30994" y="404664"/>
            <a:ext cx="8135938" cy="5632311"/>
          </a:xfrm>
          <a:prstGeom prst="rect">
            <a:avLst/>
          </a:prstGeom>
          <a:noFill/>
        </p:spPr>
        <p:txBody>
          <a:bodyPr>
            <a:spAutoFit/>
          </a:bodyPr>
          <a:lstStyle/>
          <a:p>
            <a:r>
              <a:rPr lang="el-GR" sz="2000" dirty="0"/>
              <a:t>Π</a:t>
            </a:r>
            <a:r>
              <a:rPr lang="el-GR" sz="2000" dirty="0" smtClean="0"/>
              <a:t>αράδειγμα </a:t>
            </a:r>
          </a:p>
          <a:p>
            <a:r>
              <a:rPr lang="el-GR" sz="2000" dirty="0" smtClean="0"/>
              <a:t>Υπάρχουν </a:t>
            </a:r>
            <a:r>
              <a:rPr lang="el-GR" sz="2000" dirty="0"/>
              <a:t>βρόχοι οι οποίοι ελέγχουν τις επαναλήψεις με μία λογική μεταβλητή-</a:t>
            </a:r>
            <a:r>
              <a:rPr lang="en-US" sz="2000" dirty="0"/>
              <a:t>flag</a:t>
            </a:r>
            <a:r>
              <a:rPr lang="el-GR" sz="2000" dirty="0"/>
              <a:t>. Στην περίπτωση αυτή ο βρόχος επαναλαμβάνεται όσο η τιμή της μεταβλητής είναι </a:t>
            </a:r>
            <a:r>
              <a:rPr lang="en-US" sz="2000" dirty="0"/>
              <a:t>True</a:t>
            </a:r>
            <a:r>
              <a:rPr lang="el-GR" sz="2000" dirty="0"/>
              <a:t> και σταματάει τις επαναλήψεις του βρόχου όταν η τιμή της μεταβλητής γίνεται </a:t>
            </a:r>
            <a:r>
              <a:rPr lang="en-US" sz="2000" dirty="0" smtClean="0"/>
              <a:t>False</a:t>
            </a:r>
            <a:r>
              <a:rPr lang="el-GR" sz="2000" dirty="0" smtClean="0"/>
              <a:t>. </a:t>
            </a:r>
          </a:p>
          <a:p>
            <a:r>
              <a:rPr lang="el-GR" sz="2000" dirty="0" smtClean="0"/>
              <a:t>Στις περιπτώσεις αυτές </a:t>
            </a:r>
            <a:r>
              <a:rPr lang="el-GR" sz="2000" dirty="0"/>
              <a:t>δίνουμε αρχική τιμή στην μεταβλητή ίση με </a:t>
            </a:r>
            <a:r>
              <a:rPr lang="en-US" sz="2000" dirty="0"/>
              <a:t>True</a:t>
            </a:r>
            <a:r>
              <a:rPr lang="el-GR" sz="2000" dirty="0"/>
              <a:t> έξω από τον βρόχο και στη συνέχεια αποτιμάμε την συνθήκη του βρόχου. </a:t>
            </a:r>
            <a:r>
              <a:rPr lang="el-GR" sz="2000" dirty="0" smtClean="0"/>
              <a:t>Μέσα </a:t>
            </a:r>
            <a:r>
              <a:rPr lang="el-GR" sz="2000" dirty="0"/>
              <a:t>στις εντολές του βρόχου θα πρέπει να υπάρχει κάποια εντολή με την οποία η τιμή της μεταβλητής να γίνεται </a:t>
            </a:r>
            <a:r>
              <a:rPr lang="en-US" sz="2000" dirty="0"/>
              <a:t>False</a:t>
            </a:r>
            <a:r>
              <a:rPr lang="el-GR" sz="2000" dirty="0"/>
              <a:t> έτσι ώστε να εξασφαλίζουμε ότι κάποια στιγμή θα τελειώσει ο βρόχος.</a:t>
            </a:r>
          </a:p>
          <a:p>
            <a:pPr algn="justLow" eaLnBrk="0" hangingPunct="0"/>
            <a:r>
              <a:rPr lang="en-US" sz="2000" dirty="0">
                <a:latin typeface="Courier New" pitchFamily="49" charset="0"/>
                <a:cs typeface="Courier New" pitchFamily="49" charset="0"/>
              </a:rPr>
              <a:t>i = 1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found = True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while found == True: </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n</a:t>
            </a:r>
            <a:r>
              <a:rPr lang="el-GR" sz="2000" dirty="0">
                <a:latin typeface="Courier New" pitchFamily="49" charset="0"/>
                <a:cs typeface="Courier New" pitchFamily="49" charset="0"/>
              </a:rPr>
              <a:t> =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('Δώσε αριθμό: ')) </a:t>
            </a:r>
          </a:p>
          <a:p>
            <a:pPr algn="justLow" eaLnBrk="0" hangingPunct="0"/>
            <a:r>
              <a:rPr lang="el-GR" sz="2000" dirty="0">
                <a:latin typeface="Courier New" pitchFamily="49" charset="0"/>
                <a:cs typeface="Courier New" pitchFamily="49" charset="0"/>
              </a:rPr>
              <a:t>    </a:t>
            </a:r>
            <a:r>
              <a:rPr lang="en-US" sz="2000" dirty="0">
                <a:latin typeface="Courier New" pitchFamily="49" charset="0"/>
                <a:cs typeface="Courier New" pitchFamily="49" charset="0"/>
              </a:rPr>
              <a:t>if n == 0:</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found = False</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else:</a:t>
            </a:r>
            <a:endParaRPr lang="el-GR" sz="2000" dirty="0">
              <a:latin typeface="Courier New" pitchFamily="49" charset="0"/>
              <a:cs typeface="Courier New" pitchFamily="49" charset="0"/>
            </a:endParaRPr>
          </a:p>
          <a:p>
            <a:pPr algn="justLow" eaLnBrk="0" hangingPunct="0"/>
            <a:r>
              <a:rPr lang="en-US" sz="2000" dirty="0">
                <a:latin typeface="Courier New" pitchFamily="49" charset="0"/>
                <a:cs typeface="Courier New" pitchFamily="49" charset="0"/>
              </a:rPr>
              <a:t>        i = i + 1 </a:t>
            </a:r>
            <a:endParaRPr lang="el-GR" sz="2000" dirty="0">
              <a:latin typeface="Courier New" pitchFamily="49" charset="0"/>
              <a:cs typeface="Courier New" pitchFamily="49" charset="0"/>
            </a:endParaRPr>
          </a:p>
        </p:txBody>
      </p:sp>
      <p:sp>
        <p:nvSpPr>
          <p:cNvPr id="2" name="Ορθογώνιο 1"/>
          <p:cNvSpPr/>
          <p:nvPr/>
        </p:nvSpPr>
        <p:spPr>
          <a:xfrm>
            <a:off x="4675242" y="-57923"/>
            <a:ext cx="3497158" cy="707886"/>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a:solidFill>
                  <a:srgbClr val="92D050"/>
                </a:solidFill>
              </a:rPr>
              <a:t>while</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a:p>
            <a:pPr algn="ctr" fontAlgn="auto">
              <a:spcBef>
                <a:spcPts val="0"/>
              </a:spcBef>
              <a:spcAft>
                <a:spcPts val="0"/>
              </a:spcAft>
              <a:defRPr/>
            </a:pP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699426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552" y="404664"/>
            <a:ext cx="8064698" cy="597708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l-GR" sz="2000" dirty="0">
              <a:solidFill>
                <a:schemeClr val="tx1"/>
              </a:solidFill>
              <a:latin typeface="Verdana" pitchFamily="34" charset="0"/>
              <a:ea typeface="Verdana" pitchFamily="34" charset="0"/>
              <a:cs typeface="Verdana" pitchFamily="34" charset="0"/>
            </a:endParaRPr>
          </a:p>
        </p:txBody>
      </p:sp>
      <p:sp>
        <p:nvSpPr>
          <p:cNvPr id="5" name="TextBox 4"/>
          <p:cNvSpPr txBox="1"/>
          <p:nvPr/>
        </p:nvSpPr>
        <p:spPr>
          <a:xfrm>
            <a:off x="530994" y="404664"/>
            <a:ext cx="8135938" cy="5940088"/>
          </a:xfrm>
          <a:prstGeom prst="rect">
            <a:avLst/>
          </a:prstGeom>
          <a:noFill/>
        </p:spPr>
        <p:txBody>
          <a:bodyPr>
            <a:spAutoFit/>
          </a:bodyPr>
          <a:lstStyle/>
          <a:p>
            <a:r>
              <a:rPr lang="el-GR" sz="2000" dirty="0"/>
              <a:t>Π</a:t>
            </a:r>
            <a:r>
              <a:rPr lang="el-GR" sz="2000" dirty="0" smtClean="0"/>
              <a:t>αράδειγμα </a:t>
            </a:r>
          </a:p>
          <a:p>
            <a:r>
              <a:rPr lang="el-GR" sz="2000" dirty="0"/>
              <a:t>Να γίνει πρόγραμμα που να υπολογίζει και να τυπώνει το άθροισμα και το πλήθος ακέραιων θετικών αριθμών που δίνονται από τον χρήστη, καθώς και τη μέση τιμή τους. Αν πληκτρολογηθεί το μηδέν να έχουμε έξοδο από το πρόγραμμα.</a:t>
            </a:r>
          </a:p>
          <a:p>
            <a:pPr algn="justLow" eaLnBrk="0" hangingPunct="0"/>
            <a:r>
              <a:rPr lang="en-US" sz="2000" dirty="0">
                <a:latin typeface="Courier New" pitchFamily="49" charset="0"/>
                <a:cs typeface="Courier New" pitchFamily="49" charset="0"/>
              </a:rPr>
              <a:t>s  = 0 </a:t>
            </a:r>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count  </a:t>
            </a:r>
            <a:r>
              <a:rPr lang="en-US" sz="2000" dirty="0">
                <a:latin typeface="Courier New" pitchFamily="49" charset="0"/>
                <a:cs typeface="Courier New" pitchFamily="49" charset="0"/>
              </a:rPr>
              <a:t>= 0 </a:t>
            </a:r>
            <a:endParaRPr lang="el-GR" sz="2000" dirty="0" smtClean="0">
              <a:latin typeface="Courier New" pitchFamily="49" charset="0"/>
              <a:cs typeface="Courier New" pitchFamily="49" charset="0"/>
            </a:endParaRPr>
          </a:p>
          <a:p>
            <a:pPr algn="justLow" eaLnBrk="0" hangingPunct="0"/>
            <a:r>
              <a:rPr lang="en-US" sz="2000" dirty="0" err="1" smtClean="0">
                <a:latin typeface="Courier New" pitchFamily="49" charset="0"/>
                <a:cs typeface="Courier New" pitchFamily="49" charset="0"/>
              </a:rPr>
              <a:t>num</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 </a:t>
            </a:r>
            <a:r>
              <a:rPr lang="en-US" sz="2000" dirty="0" err="1">
                <a:latin typeface="Courier New" pitchFamily="49" charset="0"/>
                <a:cs typeface="Courier New" pitchFamily="49" charset="0"/>
              </a:rPr>
              <a:t>int</a:t>
            </a:r>
            <a:r>
              <a:rPr lang="en-US" sz="2000" dirty="0">
                <a:latin typeface="Courier New" pitchFamily="49" charset="0"/>
                <a:cs typeface="Courier New" pitchFamily="49" charset="0"/>
              </a:rPr>
              <a:t>(input('</a:t>
            </a:r>
            <a:r>
              <a:rPr lang="en-US" sz="2000" dirty="0" err="1">
                <a:latin typeface="Courier New" pitchFamily="49" charset="0"/>
                <a:cs typeface="Courier New" pitchFamily="49" charset="0"/>
              </a:rPr>
              <a:t>Δώσε</a:t>
            </a:r>
            <a:r>
              <a:rPr lang="en-US" sz="2000" dirty="0">
                <a:latin typeface="Courier New" pitchFamily="49" charset="0"/>
                <a:cs typeface="Courier New" pitchFamily="49" charset="0"/>
              </a:rPr>
              <a:t> α</a:t>
            </a:r>
            <a:r>
              <a:rPr lang="en-US" sz="2000" dirty="0" err="1">
                <a:latin typeface="Courier New" pitchFamily="49" charset="0"/>
                <a:cs typeface="Courier New" pitchFamily="49" charset="0"/>
              </a:rPr>
              <a:t>ριθμό</a:t>
            </a:r>
            <a:r>
              <a:rPr lang="en-US" sz="2000" dirty="0">
                <a:latin typeface="Courier New" pitchFamily="49" charset="0"/>
                <a:cs typeface="Courier New" pitchFamily="49" charset="0"/>
              </a:rPr>
              <a:t> (0 </a:t>
            </a:r>
            <a:r>
              <a:rPr lang="en-US" sz="2000" dirty="0" err="1">
                <a:latin typeface="Courier New" pitchFamily="49" charset="0"/>
                <a:cs typeface="Courier New" pitchFamily="49" charset="0"/>
              </a:rPr>
              <a:t>γι</a:t>
            </a:r>
            <a:r>
              <a:rPr lang="en-US" sz="2000" dirty="0">
                <a:latin typeface="Courier New" pitchFamily="49" charset="0"/>
                <a:cs typeface="Courier New" pitchFamily="49" charset="0"/>
              </a:rPr>
              <a:t>α τέλος):')) </a:t>
            </a:r>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while </a:t>
            </a:r>
            <a:r>
              <a:rPr lang="en-US" sz="2000" dirty="0" err="1">
                <a:latin typeface="Courier New" pitchFamily="49" charset="0"/>
                <a:cs typeface="Courier New" pitchFamily="49" charset="0"/>
              </a:rPr>
              <a:t>num</a:t>
            </a:r>
            <a:r>
              <a:rPr lang="en-US" sz="2000" dirty="0">
                <a:latin typeface="Courier New" pitchFamily="49" charset="0"/>
                <a:cs typeface="Courier New" pitchFamily="49" charset="0"/>
              </a:rPr>
              <a:t> </a:t>
            </a:r>
            <a:r>
              <a:rPr lang="el-GR" sz="2000" dirty="0" smtClean="0">
                <a:latin typeface="Courier New" pitchFamily="49" charset="0"/>
                <a:cs typeface="Courier New" pitchFamily="49" charset="0"/>
              </a:rPr>
              <a:t>&gt;</a:t>
            </a:r>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0</a:t>
            </a:r>
            <a:r>
              <a:rPr lang="en-US" sz="2000" dirty="0" smtClean="0">
                <a:latin typeface="Courier New" pitchFamily="49" charset="0"/>
                <a:cs typeface="Courier New" pitchFamily="49" charset="0"/>
              </a:rPr>
              <a:t>:</a:t>
            </a:r>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s = s + </a:t>
            </a:r>
            <a:r>
              <a:rPr lang="en-US" sz="2000" dirty="0" err="1" smtClean="0">
                <a:latin typeface="Courier New" pitchFamily="49" charset="0"/>
                <a:cs typeface="Courier New" pitchFamily="49" charset="0"/>
              </a:rPr>
              <a:t>num</a:t>
            </a:r>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count = count +</a:t>
            </a:r>
            <a:r>
              <a:rPr lang="en-US" sz="2000" dirty="0" smtClean="0">
                <a:latin typeface="Courier New" pitchFamily="49" charset="0"/>
                <a:cs typeface="Courier New" pitchFamily="49" charset="0"/>
              </a:rPr>
              <a:t>1</a:t>
            </a:r>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num</a:t>
            </a:r>
            <a:r>
              <a:rPr lang="el-GR" sz="2000" dirty="0">
                <a:latin typeface="Courier New" pitchFamily="49" charset="0"/>
                <a:cs typeface="Courier New" pitchFamily="49" charset="0"/>
              </a:rPr>
              <a:t> = </a:t>
            </a:r>
            <a:r>
              <a:rPr lang="en-US" sz="2000" dirty="0" err="1">
                <a:latin typeface="Courier New" pitchFamily="49" charset="0"/>
                <a:cs typeface="Courier New" pitchFamily="49" charset="0"/>
              </a:rPr>
              <a:t>int</a:t>
            </a:r>
            <a:r>
              <a:rPr lang="el-GR" sz="2000" dirty="0">
                <a:latin typeface="Courier New" pitchFamily="49" charset="0"/>
                <a:cs typeface="Courier New" pitchFamily="49" charset="0"/>
              </a:rPr>
              <a:t>(</a:t>
            </a:r>
            <a:r>
              <a:rPr lang="en-US" sz="2000" dirty="0">
                <a:latin typeface="Courier New" pitchFamily="49" charset="0"/>
                <a:cs typeface="Courier New" pitchFamily="49" charset="0"/>
              </a:rPr>
              <a:t>input</a:t>
            </a:r>
            <a:r>
              <a:rPr lang="el-GR" sz="2000" dirty="0">
                <a:latin typeface="Courier New" pitchFamily="49" charset="0"/>
                <a:cs typeface="Courier New" pitchFamily="49" charset="0"/>
              </a:rPr>
              <a:t>('Δώσε αριθμό (0 για τέλος):')) </a:t>
            </a:r>
            <a:r>
              <a:rPr lang="en-US" sz="2000" dirty="0">
                <a:latin typeface="Courier New" pitchFamily="49" charset="0"/>
                <a:cs typeface="Courier New" pitchFamily="49" charset="0"/>
              </a:rPr>
              <a:t>print ('</a:t>
            </a:r>
            <a:r>
              <a:rPr lang="en-US" sz="2000" dirty="0" err="1">
                <a:latin typeface="Courier New" pitchFamily="49" charset="0"/>
                <a:cs typeface="Courier New" pitchFamily="49" charset="0"/>
              </a:rPr>
              <a:t>Άθροισμ</a:t>
            </a:r>
            <a:r>
              <a:rPr lang="en-US" sz="2000" dirty="0">
                <a:latin typeface="Courier New" pitchFamily="49" charset="0"/>
                <a:cs typeface="Courier New" pitchFamily="49" charset="0"/>
              </a:rPr>
              <a:t>α : ',s) </a:t>
            </a:r>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print </a:t>
            </a:r>
            <a:r>
              <a:rPr lang="en-US" sz="2000" dirty="0">
                <a:latin typeface="Courier New" pitchFamily="49" charset="0"/>
                <a:cs typeface="Courier New" pitchFamily="49" charset="0"/>
              </a:rPr>
              <a:t>('</a:t>
            </a:r>
            <a:r>
              <a:rPr lang="en-US" sz="2000" dirty="0">
                <a:latin typeface="Courier New" pitchFamily="49" charset="0"/>
                <a:cs typeface="Courier New" pitchFamily="49" charset="0"/>
              </a:rPr>
              <a:t>Πλήθος τιμών</a:t>
            </a:r>
            <a:r>
              <a:rPr lang="en-US" sz="2000" dirty="0">
                <a:latin typeface="Courier New" pitchFamily="49" charset="0"/>
                <a:cs typeface="Courier New" pitchFamily="49" charset="0"/>
              </a:rPr>
              <a:t>: ',count) </a:t>
            </a:r>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if </a:t>
            </a:r>
            <a:r>
              <a:rPr lang="en-US" sz="2000" dirty="0">
                <a:latin typeface="Courier New" pitchFamily="49" charset="0"/>
                <a:cs typeface="Courier New" pitchFamily="49" charset="0"/>
              </a:rPr>
              <a:t>count &gt;0</a:t>
            </a:r>
            <a:r>
              <a:rPr lang="en-US" sz="2000" dirty="0" smtClean="0">
                <a:latin typeface="Courier New" pitchFamily="49" charset="0"/>
                <a:cs typeface="Courier New" pitchFamily="49" charset="0"/>
              </a:rPr>
              <a:t>:</a:t>
            </a:r>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    </a:t>
            </a:r>
            <a:r>
              <a:rPr lang="en-US" sz="2000" dirty="0">
                <a:latin typeface="Courier New" pitchFamily="49" charset="0"/>
                <a:cs typeface="Courier New" pitchFamily="49" charset="0"/>
              </a:rPr>
              <a:t>avg</a:t>
            </a:r>
            <a:r>
              <a:rPr lang="en-US" sz="2000" dirty="0">
                <a:latin typeface="Courier New" pitchFamily="49" charset="0"/>
                <a:cs typeface="Courier New" pitchFamily="49" charset="0"/>
              </a:rPr>
              <a:t> = s / count     </a:t>
            </a:r>
            <a:endParaRPr lang="el-GR" sz="2000" dirty="0" smtClean="0">
              <a:latin typeface="Courier New" pitchFamily="49" charset="0"/>
              <a:cs typeface="Courier New" pitchFamily="49" charset="0"/>
            </a:endParaRPr>
          </a:p>
          <a:p>
            <a:pPr algn="justLow" eaLnBrk="0" hangingPunct="0"/>
            <a:r>
              <a:rPr lang="el-GR" sz="2000" dirty="0" smtClean="0">
                <a:latin typeface="Courier New" pitchFamily="49" charset="0"/>
                <a:cs typeface="Courier New" pitchFamily="49" charset="0"/>
              </a:rPr>
              <a:t>    </a:t>
            </a:r>
            <a:r>
              <a:rPr lang="en-US" sz="2000" dirty="0" smtClean="0">
                <a:latin typeface="Courier New" pitchFamily="49" charset="0"/>
                <a:cs typeface="Courier New" pitchFamily="49" charset="0"/>
              </a:rPr>
              <a:t>print </a:t>
            </a:r>
            <a:r>
              <a:rPr lang="en-US" sz="2000" dirty="0">
                <a:latin typeface="Courier New" pitchFamily="49" charset="0"/>
                <a:cs typeface="Courier New" pitchFamily="49" charset="0"/>
              </a:rPr>
              <a:t>('</a:t>
            </a:r>
            <a:r>
              <a:rPr lang="en-US" sz="2000" dirty="0">
                <a:latin typeface="Courier New" pitchFamily="49" charset="0"/>
                <a:cs typeface="Courier New" pitchFamily="49" charset="0"/>
              </a:rPr>
              <a:t>Μέση τιμή: ',</a:t>
            </a:r>
            <a:r>
              <a:rPr lang="en-US" sz="2000" dirty="0" err="1">
                <a:latin typeface="Courier New" pitchFamily="49" charset="0"/>
                <a:cs typeface="Courier New" pitchFamily="49" charset="0"/>
              </a:rPr>
              <a:t>avg</a:t>
            </a:r>
            <a:r>
              <a:rPr lang="en-US" sz="2000" dirty="0" smtClean="0">
                <a:latin typeface="Courier New" pitchFamily="49" charset="0"/>
                <a:cs typeface="Courier New" pitchFamily="49" charset="0"/>
              </a:rPr>
              <a:t>)</a:t>
            </a:r>
            <a:endParaRPr lang="el-GR" sz="2000" dirty="0" smtClean="0">
              <a:latin typeface="Courier New" pitchFamily="49" charset="0"/>
              <a:cs typeface="Courier New" pitchFamily="49" charset="0"/>
            </a:endParaRPr>
          </a:p>
          <a:p>
            <a:pPr algn="justLow" eaLnBrk="0" hangingPunct="0"/>
            <a:r>
              <a:rPr lang="en-US" sz="2000" dirty="0" smtClean="0">
                <a:latin typeface="Courier New" pitchFamily="49" charset="0"/>
                <a:cs typeface="Courier New" pitchFamily="49" charset="0"/>
              </a:rPr>
              <a:t>else:</a:t>
            </a:r>
            <a:endParaRPr lang="el-GR" sz="2000" dirty="0" smtClean="0">
              <a:latin typeface="Courier New" pitchFamily="49" charset="0"/>
              <a:cs typeface="Courier New" pitchFamily="49" charset="0"/>
            </a:endParaRPr>
          </a:p>
          <a:p>
            <a:pPr algn="justLow" eaLnBrk="0" hangingPunct="0"/>
            <a:r>
              <a:rPr lang="el-GR" sz="2000" dirty="0" smtClean="0">
                <a:latin typeface="Courier New" pitchFamily="49" charset="0"/>
                <a:cs typeface="Courier New" pitchFamily="49" charset="0"/>
              </a:rPr>
              <a:t>    </a:t>
            </a:r>
            <a:r>
              <a:rPr lang="en-US" sz="2000" dirty="0">
                <a:latin typeface="Courier New" pitchFamily="49" charset="0"/>
                <a:cs typeface="Courier New" pitchFamily="49" charset="0"/>
              </a:rPr>
              <a:t>print</a:t>
            </a:r>
            <a:r>
              <a:rPr lang="el-GR" sz="2000" dirty="0">
                <a:latin typeface="Courier New" pitchFamily="49" charset="0"/>
                <a:cs typeface="Courier New" pitchFamily="49" charset="0"/>
              </a:rPr>
              <a:t> ('Δεν υπολογίζεται η μέση τιμή')</a:t>
            </a:r>
          </a:p>
        </p:txBody>
      </p:sp>
      <p:sp>
        <p:nvSpPr>
          <p:cNvPr id="2" name="Ορθογώνιο 1"/>
          <p:cNvSpPr/>
          <p:nvPr/>
        </p:nvSpPr>
        <p:spPr>
          <a:xfrm>
            <a:off x="4675242" y="-57923"/>
            <a:ext cx="3497158" cy="707886"/>
          </a:xfrm>
          <a:prstGeom prst="rect">
            <a:avLst/>
          </a:prstGeom>
        </p:spPr>
        <p:txBody>
          <a:bodyPr wrap="squar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a:solidFill>
                  <a:srgbClr val="92D050"/>
                </a:solidFill>
              </a:rPr>
              <a:t>while</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a:p>
            <a:pPr algn="ctr" fontAlgn="auto">
              <a:spcBef>
                <a:spcPts val="0"/>
              </a:spcBef>
              <a:spcAft>
                <a:spcPts val="0"/>
              </a:spcAft>
              <a:defRPr/>
            </a:pP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836518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86678" y="548680"/>
            <a:ext cx="8033953" cy="5940088"/>
          </a:xfrm>
          <a:prstGeom prst="rect">
            <a:avLst/>
          </a:prstGeom>
          <a:noFill/>
        </p:spPr>
        <p:txBody>
          <a:bodyPr wrap="square">
            <a:spAutoFit/>
          </a:bodyPr>
          <a:lstStyle/>
          <a:p>
            <a:r>
              <a:rPr lang="el-GR" sz="2400" b="1" dirty="0"/>
              <a:t>for</a:t>
            </a:r>
            <a:r>
              <a:rPr lang="el-GR" sz="2400" dirty="0"/>
              <a:t> μεταβλητή ελέγχου </a:t>
            </a:r>
            <a:r>
              <a:rPr lang="en-US" sz="2400" b="1" dirty="0"/>
              <a:t>in</a:t>
            </a:r>
            <a:r>
              <a:rPr lang="el-GR" sz="2400" dirty="0"/>
              <a:t> ακολουθία:</a:t>
            </a:r>
          </a:p>
          <a:p>
            <a:r>
              <a:rPr lang="el-GR" sz="2400" dirty="0"/>
              <a:t>	Ομάδα </a:t>
            </a:r>
            <a:r>
              <a:rPr lang="el-GR" sz="2400" dirty="0" smtClean="0"/>
              <a:t>εντολών</a:t>
            </a:r>
            <a:r>
              <a:rPr lang="en-US" sz="2400" dirty="0" smtClean="0"/>
              <a:t>1</a:t>
            </a:r>
            <a:endParaRPr lang="el-GR" sz="2400" dirty="0"/>
          </a:p>
          <a:p>
            <a:r>
              <a:rPr lang="en-US" sz="2400" dirty="0"/>
              <a:t>else:</a:t>
            </a:r>
            <a:endParaRPr lang="el-GR" sz="2400" dirty="0"/>
          </a:p>
          <a:p>
            <a:r>
              <a:rPr lang="en-US" sz="2400" dirty="0"/>
              <a:t>	</a:t>
            </a:r>
            <a:r>
              <a:rPr lang="el-GR" sz="2400" dirty="0"/>
              <a:t>Ομάδα </a:t>
            </a:r>
            <a:r>
              <a:rPr lang="el-GR" sz="2400" dirty="0" smtClean="0"/>
              <a:t>εντολών</a:t>
            </a:r>
            <a:r>
              <a:rPr lang="en-US" sz="2400" dirty="0" smtClean="0"/>
              <a:t>2</a:t>
            </a:r>
            <a:endParaRPr lang="el-GR" sz="2400" dirty="0"/>
          </a:p>
          <a:p>
            <a:endParaRPr lang="el-GR" sz="2000" b="1" dirty="0">
              <a:effectLst>
                <a:outerShdw blurRad="38100" dist="38100" dir="2700000" algn="tl">
                  <a:srgbClr val="000000">
                    <a:alpha val="43137"/>
                  </a:srgbClr>
                </a:outerShdw>
              </a:effectLst>
              <a:latin typeface="+mn-lt"/>
            </a:endParaRPr>
          </a:p>
          <a:p>
            <a:pPr marL="342900" lvl="0" indent="-342900">
              <a:buFont typeface="Arial" panose="020B0604020202020204" pitchFamily="34" charset="0"/>
              <a:buChar char="•"/>
            </a:pPr>
            <a:r>
              <a:rPr lang="el-GR" sz="2400" i="1" dirty="0" smtClean="0"/>
              <a:t>Το </a:t>
            </a:r>
            <a:r>
              <a:rPr lang="en-US" sz="2400" i="1" dirty="0" smtClean="0"/>
              <a:t>else</a:t>
            </a:r>
            <a:r>
              <a:rPr lang="el-GR" sz="2400" i="1" dirty="0" smtClean="0"/>
              <a:t> είναι </a:t>
            </a:r>
            <a:r>
              <a:rPr lang="el-GR" sz="2400" i="1" dirty="0"/>
              <a:t>προαιρετικό.</a:t>
            </a:r>
            <a:endParaRPr lang="el-GR" sz="2400" dirty="0"/>
          </a:p>
          <a:p>
            <a:pPr marL="342900" lvl="0" indent="-342900">
              <a:buFont typeface="Arial" panose="020B0604020202020204" pitchFamily="34" charset="0"/>
              <a:buChar char="•"/>
            </a:pPr>
            <a:r>
              <a:rPr lang="el-GR" sz="2400" dirty="0"/>
              <a:t>Ο τελεστής </a:t>
            </a:r>
            <a:r>
              <a:rPr lang="en-US" sz="2400" dirty="0"/>
              <a:t>in</a:t>
            </a:r>
            <a:r>
              <a:rPr lang="el-GR" sz="2400" dirty="0"/>
              <a:t> ελέγχει κατά πόσο η μεταβλητή ελέγχου είναι μέλος της ακολουθίας</a:t>
            </a:r>
            <a:r>
              <a:rPr lang="el-GR" sz="2400" dirty="0" smtClean="0"/>
              <a:t>.</a:t>
            </a:r>
          </a:p>
          <a:p>
            <a:pPr marL="342900" lvl="0" indent="-342900">
              <a:buFont typeface="Arial" panose="020B0604020202020204" pitchFamily="34" charset="0"/>
              <a:buChar char="•"/>
            </a:pPr>
            <a:endParaRPr lang="en-US" sz="2400" dirty="0" smtClean="0"/>
          </a:p>
          <a:p>
            <a:pPr lvl="0"/>
            <a:r>
              <a:rPr lang="el-GR" sz="2400" dirty="0"/>
              <a:t>Κατά την εκτέλεση της εντολής </a:t>
            </a:r>
            <a:r>
              <a:rPr lang="en-US" sz="2400" dirty="0"/>
              <a:t>for</a:t>
            </a:r>
            <a:r>
              <a:rPr lang="el-GR" sz="2400" dirty="0"/>
              <a:t>, εκτελείται η ομάδα </a:t>
            </a:r>
            <a:r>
              <a:rPr lang="el-GR" sz="2400" dirty="0" smtClean="0"/>
              <a:t>εντολών</a:t>
            </a:r>
            <a:r>
              <a:rPr lang="en-US" sz="2400" dirty="0" smtClean="0"/>
              <a:t>1</a:t>
            </a:r>
            <a:r>
              <a:rPr lang="el-GR" sz="2400" dirty="0" smtClean="0"/>
              <a:t> </a:t>
            </a:r>
            <a:r>
              <a:rPr lang="el-GR" sz="2400" dirty="0"/>
              <a:t>για κάθε μία τιμή της ακολουθίας. </a:t>
            </a:r>
            <a:endParaRPr lang="el-GR" sz="2400" dirty="0" smtClean="0"/>
          </a:p>
          <a:p>
            <a:pPr lvl="0"/>
            <a:r>
              <a:rPr lang="el-GR" sz="2400" dirty="0" smtClean="0"/>
              <a:t>Όταν </a:t>
            </a:r>
            <a:r>
              <a:rPr lang="el-GR" sz="2400" dirty="0"/>
              <a:t>η επανάληψη ολοκληρώνεται, με την </a:t>
            </a:r>
            <a:r>
              <a:rPr lang="el-GR" sz="2400" dirty="0" smtClean="0"/>
              <a:t>εξάντληση </a:t>
            </a:r>
            <a:r>
              <a:rPr lang="el-GR" sz="2400" dirty="0"/>
              <a:t>των τιμών της ακολουθίας, τότε εκτελείται η ομάδα </a:t>
            </a:r>
            <a:r>
              <a:rPr lang="el-GR" sz="2400" dirty="0" smtClean="0"/>
              <a:t>εντολών2 </a:t>
            </a:r>
            <a:r>
              <a:rPr lang="el-GR" sz="2400" dirty="0"/>
              <a:t>που ακολουθεί το </a:t>
            </a:r>
            <a:r>
              <a:rPr lang="en-US" sz="2400" dirty="0"/>
              <a:t>else</a:t>
            </a:r>
            <a:r>
              <a:rPr lang="el-GR" sz="2400" dirty="0"/>
              <a:t>. </a:t>
            </a:r>
            <a:endParaRPr lang="el-GR" sz="2400" dirty="0" smtClean="0"/>
          </a:p>
          <a:p>
            <a:pPr lvl="0"/>
            <a:r>
              <a:rPr lang="en-US" sz="2400" dirty="0" smtClean="0"/>
              <a:t>H</a:t>
            </a:r>
            <a:r>
              <a:rPr lang="el-GR" sz="2400" dirty="0" smtClean="0"/>
              <a:t> </a:t>
            </a:r>
            <a:r>
              <a:rPr lang="el-GR" sz="2400" dirty="0"/>
              <a:t>ομάδα </a:t>
            </a:r>
            <a:r>
              <a:rPr lang="el-GR" sz="2400" dirty="0" smtClean="0"/>
              <a:t>εντολών2 δεν </a:t>
            </a:r>
            <a:r>
              <a:rPr lang="el-GR" sz="2400" dirty="0"/>
              <a:t>εκτελείται όταν η </a:t>
            </a:r>
            <a:r>
              <a:rPr lang="el-GR" sz="2400" dirty="0" smtClean="0"/>
              <a:t>έξοδος </a:t>
            </a:r>
            <a:r>
              <a:rPr lang="el-GR" sz="2400" dirty="0"/>
              <a:t>από την επανάληψη </a:t>
            </a:r>
            <a:r>
              <a:rPr lang="en-US" sz="2400" dirty="0"/>
              <a:t>for</a:t>
            </a:r>
            <a:r>
              <a:rPr lang="el-GR" sz="2400" dirty="0"/>
              <a:t> γίνεται με την εντολή </a:t>
            </a:r>
            <a:r>
              <a:rPr lang="en-US" sz="2400" dirty="0"/>
              <a:t>break</a:t>
            </a:r>
            <a:r>
              <a:rPr lang="el-GR" sz="2400" dirty="0"/>
              <a:t>.</a:t>
            </a:r>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n-US" b="1" dirty="0">
                <a:solidFill>
                  <a:srgbClr val="92D050"/>
                </a:solidFill>
              </a:rPr>
              <a:t>H </a:t>
            </a:r>
            <a:r>
              <a:rPr lang="el-GR" b="1" dirty="0">
                <a:solidFill>
                  <a:srgbClr val="92D050"/>
                </a:solidFill>
              </a:rPr>
              <a:t>εντολή</a:t>
            </a:r>
            <a:r>
              <a:rPr lang="en-US" b="1" dirty="0">
                <a:solidFill>
                  <a:srgbClr val="92D050"/>
                </a:solidFill>
              </a:rPr>
              <a:t> </a:t>
            </a:r>
            <a:r>
              <a:rPr lang="en-US" b="1" dirty="0" smtClean="0">
                <a:solidFill>
                  <a:srgbClr val="92D050"/>
                </a:solidFill>
              </a:rPr>
              <a:t>for</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86678" y="548680"/>
            <a:ext cx="8033953" cy="4524315"/>
          </a:xfrm>
          <a:prstGeom prst="rect">
            <a:avLst/>
          </a:prstGeom>
          <a:noFill/>
        </p:spPr>
        <p:txBody>
          <a:bodyPr wrap="square">
            <a:spAutoFit/>
          </a:bodyPr>
          <a:lstStyle/>
          <a:p>
            <a:r>
              <a:rPr lang="el-GR" sz="2400" dirty="0"/>
              <a:t>Ο βρόχος επαναλαμβάνεται τόσες φορές, όσες είναι και τα αντικείμενα της ακολουθίας που παραθέτουμε με τη λέξη </a:t>
            </a:r>
            <a:r>
              <a:rPr lang="en-US" sz="2400" dirty="0"/>
              <a:t>in</a:t>
            </a:r>
            <a:r>
              <a:rPr lang="el-GR" sz="2400" dirty="0"/>
              <a:t>. </a:t>
            </a:r>
            <a:endParaRPr lang="el-GR" sz="2400" dirty="0" smtClean="0"/>
          </a:p>
          <a:p>
            <a:endParaRPr lang="el-GR" sz="2400" dirty="0" smtClean="0"/>
          </a:p>
          <a:p>
            <a:r>
              <a:rPr lang="el-GR" sz="2400" dirty="0" smtClean="0"/>
              <a:t>Σε </a:t>
            </a:r>
            <a:r>
              <a:rPr lang="el-GR" sz="2400" dirty="0"/>
              <a:t>κάθε </a:t>
            </a:r>
            <a:r>
              <a:rPr lang="el-GR" sz="2400" dirty="0" smtClean="0"/>
              <a:t>επανάληψη </a:t>
            </a:r>
            <a:r>
              <a:rPr lang="el-GR" sz="2400" dirty="0"/>
              <a:t>σαρώνεται το επόμενο στοιχείο της ακολουθίας το οποίο και εκχωρείται </a:t>
            </a:r>
            <a:r>
              <a:rPr lang="el-GR" sz="2400" dirty="0" smtClean="0"/>
              <a:t>στην μεταβλητή ελέγχου, </a:t>
            </a:r>
            <a:r>
              <a:rPr lang="el-GR" sz="2400" dirty="0"/>
              <a:t>την οποία στη συνέχεια χρησιμοποιούμε στο σώμα της επανάληψης. </a:t>
            </a:r>
            <a:endParaRPr lang="el-GR" sz="2400" dirty="0" smtClean="0"/>
          </a:p>
          <a:p>
            <a:endParaRPr lang="el-GR" sz="2400" dirty="0" smtClean="0"/>
          </a:p>
          <a:p>
            <a:r>
              <a:rPr lang="el-GR" sz="2400" dirty="0" smtClean="0"/>
              <a:t>Το </a:t>
            </a:r>
            <a:r>
              <a:rPr lang="el-GR" sz="2400" dirty="0"/>
              <a:t>πλήθος των επαναλήψεων εξαρτάται από το πλήθος των αντικειμένων της ακολουθίας. Μια ακολουθία είναι απλά μια ταξινομημένη συλλογή </a:t>
            </a:r>
            <a:r>
              <a:rPr lang="el-GR" sz="2400" dirty="0" smtClean="0"/>
              <a:t>αντικειμένων.</a:t>
            </a:r>
            <a:endParaRPr lang="el-GR" sz="2400" dirty="0"/>
          </a:p>
        </p:txBody>
      </p:sp>
      <p:sp>
        <p:nvSpPr>
          <p:cNvPr id="2" name="Ορθογώνιο 1"/>
          <p:cNvSpPr/>
          <p:nvPr/>
        </p:nvSpPr>
        <p:spPr>
          <a:xfrm>
            <a:off x="4644107" y="-5855"/>
            <a:ext cx="3528294" cy="369332"/>
          </a:xfrm>
          <a:prstGeom prst="rect">
            <a:avLst/>
          </a:prstGeom>
        </p:spPr>
        <p:txBody>
          <a:bodyPr wrap="square">
            <a:spAutoFit/>
          </a:bodyPr>
          <a:lstStyle/>
          <a:p>
            <a:pPr algn="ctr" fontAlgn="auto">
              <a:spcBef>
                <a:spcPts val="0"/>
              </a:spcBef>
              <a:spcAft>
                <a:spcPts val="0"/>
              </a:spcAft>
              <a:defRPr/>
            </a:pPr>
            <a:r>
              <a:rPr lang="en-US" b="1" dirty="0">
                <a:solidFill>
                  <a:srgbClr val="92D050"/>
                </a:solidFill>
              </a:rPr>
              <a:t>H </a:t>
            </a:r>
            <a:r>
              <a:rPr lang="el-GR" b="1" dirty="0">
                <a:solidFill>
                  <a:srgbClr val="92D050"/>
                </a:solidFill>
              </a:rPr>
              <a:t>εντολή</a:t>
            </a:r>
            <a:r>
              <a:rPr lang="en-US" b="1" dirty="0">
                <a:solidFill>
                  <a:srgbClr val="92D050"/>
                </a:solidFill>
              </a:rPr>
              <a:t> </a:t>
            </a:r>
            <a:r>
              <a:rPr lang="en-US" b="1" dirty="0" smtClean="0">
                <a:solidFill>
                  <a:srgbClr val="92D050"/>
                </a:solidFill>
              </a:rPr>
              <a:t>for</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3640152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shade val="94000"/>
                <a:satMod val="114000"/>
                <a:lumMod val="96000"/>
              </a:schemeClr>
            </a:gs>
            <a:gs pos="76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4" name="Ορθογώνιο 3"/>
          <p:cNvSpPr/>
          <p:nvPr/>
        </p:nvSpPr>
        <p:spPr>
          <a:xfrm>
            <a:off x="611188" y="404813"/>
            <a:ext cx="7993062" cy="5832499"/>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3" name="Ορθογώνιο 4"/>
          <p:cNvSpPr/>
          <p:nvPr/>
        </p:nvSpPr>
        <p:spPr>
          <a:xfrm>
            <a:off x="4427984" y="0"/>
            <a:ext cx="3672408" cy="548680"/>
          </a:xfrm>
          <a:prstGeom prst="rect">
            <a:avLst/>
          </a:prstGeom>
          <a:solidFill>
            <a:schemeClr val="accent2"/>
          </a:solidFill>
          <a:ln w="6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smtClean="0">
                <a:solidFill>
                  <a:srgbClr val="92D050"/>
                </a:solidFill>
              </a:rPr>
              <a:t>for </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
        <p:nvSpPr>
          <p:cNvPr id="5" name="TextBox 4"/>
          <p:cNvSpPr txBox="1"/>
          <p:nvPr/>
        </p:nvSpPr>
        <p:spPr>
          <a:xfrm>
            <a:off x="719101" y="843460"/>
            <a:ext cx="7777236" cy="5262979"/>
          </a:xfrm>
          <a:prstGeom prst="rect">
            <a:avLst/>
          </a:prstGeom>
          <a:noFill/>
        </p:spPr>
        <p:txBody>
          <a:bodyPr wrap="square">
            <a:spAutoFit/>
          </a:bodyPr>
          <a:lstStyle/>
          <a:p>
            <a:r>
              <a:rPr lang="el-GR" sz="2000" b="1" dirty="0" smtClean="0"/>
              <a:t>Παράδειγμα</a:t>
            </a:r>
            <a:endParaRPr lang="el-GR" sz="2000" dirty="0"/>
          </a:p>
          <a:p>
            <a:r>
              <a:rPr lang="el-GR" sz="2000" dirty="0"/>
              <a:t>Να γίνει  πρόγραμμα που να τυπώνει έναν-έναν τους χαρακτήρες ενός αλφαριθμητικού </a:t>
            </a:r>
          </a:p>
          <a:p>
            <a:r>
              <a:rPr lang="el-GR" sz="2000" dirty="0"/>
              <a:t> </a:t>
            </a:r>
          </a:p>
          <a:p>
            <a:r>
              <a:rPr lang="en-US" sz="2400" dirty="0" err="1">
                <a:latin typeface="Courier New" pitchFamily="49" charset="0"/>
                <a:cs typeface="Courier New" pitchFamily="49" charset="0"/>
              </a:rPr>
              <a:t>str</a:t>
            </a:r>
            <a:r>
              <a:rPr lang="en-US" sz="2400" dirty="0">
                <a:latin typeface="Courier New" pitchFamily="49" charset="0"/>
                <a:cs typeface="Courier New" pitchFamily="49" charset="0"/>
              </a:rPr>
              <a:t> = '</a:t>
            </a:r>
            <a:r>
              <a:rPr lang="el-GR" sz="2400" dirty="0">
                <a:latin typeface="Courier New" pitchFamily="49" charset="0"/>
                <a:cs typeface="Courier New" pitchFamily="49" charset="0"/>
              </a:rPr>
              <a:t>ΗΛΚ</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for char in </a:t>
            </a:r>
            <a:r>
              <a:rPr lang="en-US" sz="2400" dirty="0" err="1">
                <a:latin typeface="Courier New" pitchFamily="49" charset="0"/>
                <a:cs typeface="Courier New" pitchFamily="49" charset="0"/>
              </a:rPr>
              <a:t>str</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print(char)</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else:</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print ('</a:t>
            </a:r>
            <a:r>
              <a:rPr lang="el-GR" sz="2400" dirty="0">
                <a:latin typeface="Courier New" pitchFamily="49" charset="0"/>
                <a:cs typeface="Courier New" pitchFamily="49" charset="0"/>
              </a:rPr>
              <a:t>ΤΕΛΟΣ</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000" dirty="0"/>
              <a:t> </a:t>
            </a:r>
            <a:endParaRPr lang="el-GR" sz="2000" dirty="0"/>
          </a:p>
          <a:p>
            <a:r>
              <a:rPr lang="el-GR" sz="2000" dirty="0"/>
              <a:t>Έ</a:t>
            </a:r>
            <a:r>
              <a:rPr lang="el-GR" sz="2000" dirty="0" smtClean="0"/>
              <a:t>ξοδος </a:t>
            </a:r>
            <a:r>
              <a:rPr lang="el-GR" sz="2000" dirty="0"/>
              <a:t>του </a:t>
            </a:r>
            <a:r>
              <a:rPr lang="el-GR" sz="2000" dirty="0" smtClean="0"/>
              <a:t>προγράμματος:</a:t>
            </a:r>
            <a:endParaRPr lang="el-GR" sz="2000" dirty="0"/>
          </a:p>
          <a:p>
            <a:r>
              <a:rPr lang="el-GR" sz="2400" dirty="0">
                <a:latin typeface="Courier New" pitchFamily="49" charset="0"/>
                <a:cs typeface="Courier New" pitchFamily="49" charset="0"/>
              </a:rPr>
              <a:t>Η</a:t>
            </a:r>
          </a:p>
          <a:p>
            <a:r>
              <a:rPr lang="el-GR" sz="2400" dirty="0">
                <a:latin typeface="Courier New" pitchFamily="49" charset="0"/>
                <a:cs typeface="Courier New" pitchFamily="49" charset="0"/>
              </a:rPr>
              <a:t>Λ</a:t>
            </a:r>
          </a:p>
          <a:p>
            <a:r>
              <a:rPr lang="el-GR" sz="2400" dirty="0">
                <a:latin typeface="Courier New" pitchFamily="49" charset="0"/>
                <a:cs typeface="Courier New" pitchFamily="49" charset="0"/>
              </a:rPr>
              <a:t>Κ</a:t>
            </a:r>
          </a:p>
          <a:p>
            <a:r>
              <a:rPr lang="el-GR" sz="2400" dirty="0">
                <a:latin typeface="Courier New" pitchFamily="49" charset="0"/>
                <a:cs typeface="Courier New" pitchFamily="49" charset="0"/>
              </a:rPr>
              <a:t>ΤΕΛΟΣ</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75556" y="404813"/>
            <a:ext cx="8064698"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75556" y="1268760"/>
            <a:ext cx="7992690" cy="2308324"/>
          </a:xfrm>
          <a:prstGeom prst="rect">
            <a:avLst/>
          </a:prstGeom>
          <a:noFill/>
        </p:spPr>
        <p:txBody>
          <a:bodyPr wrap="square">
            <a:spAutoFit/>
          </a:bodyPr>
          <a:lstStyle/>
          <a:p>
            <a:r>
              <a:rPr lang="el-GR" sz="2400" dirty="0"/>
              <a:t>Η εντολή </a:t>
            </a:r>
            <a:r>
              <a:rPr lang="el-GR" sz="2400" b="1" dirty="0" err="1"/>
              <a:t>break</a:t>
            </a:r>
            <a:r>
              <a:rPr lang="el-GR" sz="2400" dirty="0"/>
              <a:t> χρησιμοποιείται για τη διακοπή μιας εντολής επανάληψης, δηλ. τη διακοπή της εκτέλεσης ενός </a:t>
            </a:r>
            <a:r>
              <a:rPr lang="el-GR" sz="2400" dirty="0" smtClean="0"/>
              <a:t>βρόχου.</a:t>
            </a:r>
            <a:endParaRPr lang="el-GR" sz="2400" dirty="0"/>
          </a:p>
          <a:p>
            <a:r>
              <a:rPr lang="el-GR" sz="2400" dirty="0"/>
              <a:t>Είναι σημαντικό να σημειώσουμε ότι εάν ένας βρόχος διακοπεί κατ' αυτό τον τρόπο, οποιοδήποτε αντίστοιχο τμήμα </a:t>
            </a:r>
            <a:r>
              <a:rPr lang="en-US" sz="2400" dirty="0"/>
              <a:t>else </a:t>
            </a:r>
            <a:r>
              <a:rPr lang="el-GR" sz="2400" dirty="0"/>
              <a:t>δεν εκτελείται.</a:t>
            </a:r>
          </a:p>
        </p:txBody>
      </p:sp>
      <p:sp>
        <p:nvSpPr>
          <p:cNvPr id="2" name="Ορθογώνιο 1"/>
          <p:cNvSpPr/>
          <p:nvPr/>
        </p:nvSpPr>
        <p:spPr>
          <a:xfrm>
            <a:off x="5491747" y="-31129"/>
            <a:ext cx="1838966" cy="369332"/>
          </a:xfrm>
          <a:prstGeom prst="rect">
            <a:avLst/>
          </a:prstGeom>
        </p:spPr>
        <p:txBody>
          <a:bodyPr wrap="none">
            <a:spAutoFit/>
          </a:bodyPr>
          <a:lstStyle/>
          <a:p>
            <a:pPr algn="ctr" fontAlgn="auto">
              <a:spcBef>
                <a:spcPts val="0"/>
              </a:spcBef>
              <a:spcAft>
                <a:spcPts val="0"/>
              </a:spcAft>
              <a:defRPr/>
            </a:pPr>
            <a:r>
              <a:rPr lang="en-US" b="1" dirty="0">
                <a:solidFill>
                  <a:srgbClr val="92D050"/>
                </a:solidFill>
              </a:rPr>
              <a:t>H </a:t>
            </a:r>
            <a:r>
              <a:rPr lang="el-GR" b="1" dirty="0">
                <a:solidFill>
                  <a:srgbClr val="92D050"/>
                </a:solidFill>
              </a:rPr>
              <a:t>εντολή</a:t>
            </a:r>
            <a:r>
              <a:rPr lang="en-US" b="1" dirty="0">
                <a:solidFill>
                  <a:srgbClr val="92D050"/>
                </a:solidFill>
              </a:rPr>
              <a:t> </a:t>
            </a:r>
            <a:r>
              <a:rPr lang="en-US" b="1" dirty="0" smtClean="0">
                <a:solidFill>
                  <a:srgbClr val="92D050"/>
                </a:solidFill>
              </a:rPr>
              <a:t>break</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468312" y="432538"/>
            <a:ext cx="8135938" cy="6063198"/>
          </a:xfrm>
          <a:prstGeom prst="rect">
            <a:avLst/>
          </a:prstGeom>
          <a:noFill/>
        </p:spPr>
        <p:txBody>
          <a:bodyPr>
            <a:spAutoFit/>
          </a:bodyPr>
          <a:lstStyle/>
          <a:p>
            <a:r>
              <a:rPr lang="el-GR" sz="2000" b="1" dirty="0"/>
              <a:t>Παράδειγμα</a:t>
            </a:r>
            <a:endParaRPr lang="el-GR" sz="2000" dirty="0"/>
          </a:p>
          <a:p>
            <a:r>
              <a:rPr lang="el-GR" sz="2000" dirty="0" smtClean="0"/>
              <a:t>Να </a:t>
            </a:r>
            <a:r>
              <a:rPr lang="el-GR" sz="2000" dirty="0"/>
              <a:t>γίνει  πρόγραμμα που να αναζητά τον χαρακτήρα «ε» στην λέξη «Ηλεκτρονικός».</a:t>
            </a:r>
          </a:p>
          <a:p>
            <a:r>
              <a:rPr lang="en-US" sz="2400" dirty="0" err="1">
                <a:latin typeface="Courier New" pitchFamily="49" charset="0"/>
                <a:cs typeface="Courier New" pitchFamily="49" charset="0"/>
              </a:rPr>
              <a:t>str</a:t>
            </a:r>
            <a:r>
              <a:rPr lang="en-US" sz="2400" dirty="0">
                <a:latin typeface="Courier New" pitchFamily="49" charset="0"/>
                <a:cs typeface="Courier New" pitchFamily="49" charset="0"/>
              </a:rPr>
              <a:t> = '</a:t>
            </a:r>
            <a:r>
              <a:rPr lang="el-GR" sz="2400" dirty="0">
                <a:latin typeface="Courier New" pitchFamily="49" charset="0"/>
                <a:cs typeface="Courier New" pitchFamily="49" charset="0"/>
              </a:rPr>
              <a:t>Ηλεκτρονικός</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err="1">
                <a:latin typeface="Courier New" pitchFamily="49" charset="0"/>
                <a:cs typeface="Courier New" pitchFamily="49" charset="0"/>
              </a:rPr>
              <a:t>i</a:t>
            </a:r>
            <a:r>
              <a:rPr lang="en-US" sz="2400" dirty="0">
                <a:latin typeface="Courier New" pitchFamily="49" charset="0"/>
                <a:cs typeface="Courier New" pitchFamily="49" charset="0"/>
              </a:rPr>
              <a:t> = 0</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print</a:t>
            </a:r>
            <a:r>
              <a:rPr lang="el-GR" sz="2400" dirty="0">
                <a:latin typeface="Courier New" pitchFamily="49" charset="0"/>
                <a:cs typeface="Courier New" pitchFamily="49" charset="0"/>
              </a:rPr>
              <a:t> ('Αναζήτηση του «ε» στο', </a:t>
            </a:r>
            <a:r>
              <a:rPr lang="en-US" sz="2400" dirty="0" err="1">
                <a:latin typeface="Courier New" pitchFamily="49" charset="0"/>
                <a:cs typeface="Courier New" pitchFamily="49" charset="0"/>
              </a:rPr>
              <a:t>str</a:t>
            </a:r>
            <a:r>
              <a:rPr lang="el-GR" sz="2400" dirty="0">
                <a:latin typeface="Courier New" pitchFamily="49" charset="0"/>
                <a:cs typeface="Courier New" pitchFamily="49" charset="0"/>
              </a:rPr>
              <a:t>)</a:t>
            </a:r>
          </a:p>
          <a:p>
            <a:r>
              <a:rPr lang="en-US" sz="2400" dirty="0">
                <a:latin typeface="Courier New" pitchFamily="49" charset="0"/>
                <a:cs typeface="Courier New" pitchFamily="49" charset="0"/>
              </a:rPr>
              <a:t>for x in </a:t>
            </a:r>
            <a:r>
              <a:rPr lang="en-US" sz="2400" dirty="0" err="1">
                <a:latin typeface="Courier New" pitchFamily="49" charset="0"/>
                <a:cs typeface="Courier New" pitchFamily="49" charset="0"/>
              </a:rPr>
              <a:t>str</a:t>
            </a:r>
            <a:r>
              <a:rPr lang="en-US" sz="2400" dirty="0">
                <a:latin typeface="Courier New" pitchFamily="49" charset="0"/>
                <a:cs typeface="Courier New" pitchFamily="49" charset="0"/>
              </a:rPr>
              <a:t>:</a:t>
            </a:r>
            <a:endParaRPr lang="el-GR" sz="2400" dirty="0">
              <a:latin typeface="Courier New" pitchFamily="49" charset="0"/>
              <a:cs typeface="Courier New" pitchFamily="49" charset="0"/>
            </a:endParaRPr>
          </a:p>
          <a:p>
            <a:r>
              <a:rPr lang="en-US" sz="2400" dirty="0">
                <a:latin typeface="Courier New" pitchFamily="49" charset="0"/>
                <a:cs typeface="Courier New" pitchFamily="49" charset="0"/>
              </a:rPr>
              <a:t>    if x </a:t>
            </a:r>
            <a:r>
              <a:rPr lang="en-US" sz="2400" dirty="0" smtClean="0">
                <a:latin typeface="Courier New" pitchFamily="49" charset="0"/>
                <a:cs typeface="Courier New" pitchFamily="49" charset="0"/>
              </a:rPr>
              <a:t>=='</a:t>
            </a:r>
            <a:r>
              <a:rPr lang="el-GR" sz="2400" dirty="0" smtClean="0">
                <a:latin typeface="Courier New" pitchFamily="49" charset="0"/>
                <a:cs typeface="Courier New" pitchFamily="49" charset="0"/>
              </a:rPr>
              <a:t>ε</a:t>
            </a:r>
            <a:r>
              <a:rPr lang="en-US" sz="2400" dirty="0" smtClean="0">
                <a:latin typeface="Courier New" pitchFamily="49" charset="0"/>
                <a:cs typeface="Courier New" pitchFamily="49" charset="0"/>
              </a:rPr>
              <a:t>':</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        </a:t>
            </a:r>
            <a:r>
              <a:rPr lang="en-US" sz="2400" dirty="0">
                <a:latin typeface="Courier New" pitchFamily="49" charset="0"/>
                <a:cs typeface="Courier New" pitchFamily="49" charset="0"/>
              </a:rPr>
              <a:t>print</a:t>
            </a:r>
            <a:r>
              <a:rPr lang="el-GR" sz="2400" dirty="0">
                <a:latin typeface="Courier New" pitchFamily="49" charset="0"/>
                <a:cs typeface="Courier New" pitchFamily="49" charset="0"/>
              </a:rPr>
              <a:t> ('Βρέθηκε στη θέση', </a:t>
            </a:r>
            <a:r>
              <a:rPr lang="en-US" sz="2400" dirty="0" err="1">
                <a:latin typeface="Courier New" pitchFamily="49" charset="0"/>
                <a:cs typeface="Courier New" pitchFamily="49" charset="0"/>
              </a:rPr>
              <a:t>i</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        </a:t>
            </a:r>
            <a:r>
              <a:rPr lang="el-GR" sz="2400" dirty="0" err="1">
                <a:latin typeface="Courier New" pitchFamily="49" charset="0"/>
                <a:cs typeface="Courier New" pitchFamily="49" charset="0"/>
              </a:rPr>
              <a:t>break</a:t>
            </a:r>
            <a:endParaRPr lang="el-GR" sz="2400" dirty="0">
              <a:latin typeface="Courier New" pitchFamily="49" charset="0"/>
              <a:cs typeface="Courier New" pitchFamily="49" charset="0"/>
            </a:endParaRPr>
          </a:p>
          <a:p>
            <a:r>
              <a:rPr lang="el-GR" sz="2400" dirty="0">
                <a:latin typeface="Courier New" pitchFamily="49" charset="0"/>
                <a:cs typeface="Courier New" pitchFamily="49" charset="0"/>
              </a:rPr>
              <a:t>    i += 1</a:t>
            </a:r>
          </a:p>
          <a:p>
            <a:r>
              <a:rPr lang="el-GR" sz="2400" dirty="0" err="1">
                <a:latin typeface="Courier New" pitchFamily="49" charset="0"/>
                <a:cs typeface="Courier New" pitchFamily="49" charset="0"/>
              </a:rPr>
              <a:t>else</a:t>
            </a:r>
            <a:r>
              <a:rPr lang="el-GR" sz="2400" dirty="0">
                <a:latin typeface="Courier New" pitchFamily="49" charset="0"/>
                <a:cs typeface="Courier New" pitchFamily="49" charset="0"/>
              </a:rPr>
              <a:t>:</a:t>
            </a:r>
          </a:p>
          <a:p>
            <a:r>
              <a:rPr lang="el-GR" sz="2400" dirty="0">
                <a:latin typeface="Courier New" pitchFamily="49" charset="0"/>
                <a:cs typeface="Courier New" pitchFamily="49" charset="0"/>
              </a:rPr>
              <a:t>    </a:t>
            </a:r>
            <a:r>
              <a:rPr lang="en-US" sz="2400" dirty="0">
                <a:latin typeface="Courier New" pitchFamily="49" charset="0"/>
                <a:cs typeface="Courier New" pitchFamily="49" charset="0"/>
              </a:rPr>
              <a:t>print</a:t>
            </a:r>
            <a:r>
              <a:rPr lang="el-GR" sz="2400" dirty="0">
                <a:latin typeface="Courier New" pitchFamily="49" charset="0"/>
                <a:cs typeface="Courier New" pitchFamily="49" charset="0"/>
              </a:rPr>
              <a:t>('Δεν βρέθηκε χαρακτήρας «ε» ')</a:t>
            </a:r>
          </a:p>
          <a:p>
            <a:r>
              <a:rPr lang="el-GR" sz="2000" dirty="0"/>
              <a:t> </a:t>
            </a:r>
          </a:p>
          <a:p>
            <a:r>
              <a:rPr lang="el-GR" sz="2000" dirty="0"/>
              <a:t>Η έξοδος του προγράμματος είναι:</a:t>
            </a:r>
          </a:p>
          <a:p>
            <a:r>
              <a:rPr lang="el-GR" sz="2400" dirty="0">
                <a:latin typeface="Courier New" pitchFamily="49" charset="0"/>
                <a:cs typeface="Courier New" pitchFamily="49" charset="0"/>
              </a:rPr>
              <a:t>Αναζήτηση του «ε» στο Ηλεκτρονικός</a:t>
            </a:r>
          </a:p>
          <a:p>
            <a:r>
              <a:rPr lang="el-GR" sz="2400" dirty="0" smtClean="0">
                <a:latin typeface="Courier New" pitchFamily="49" charset="0"/>
                <a:cs typeface="Courier New" pitchFamily="49" charset="0"/>
              </a:rPr>
              <a:t>Βρέθηκε στη θέση </a:t>
            </a:r>
            <a:r>
              <a:rPr lang="en-US" sz="2400" dirty="0" smtClean="0">
                <a:latin typeface="Courier New" pitchFamily="49" charset="0"/>
                <a:cs typeface="Courier New" pitchFamily="49" charset="0"/>
              </a:rPr>
              <a:t>2</a:t>
            </a:r>
            <a:endParaRPr lang="el-GR" sz="2400" dirty="0">
              <a:latin typeface="Courier New" pitchFamily="49" charset="0"/>
              <a:cs typeface="Courier New" pitchFamily="49" charset="0"/>
            </a:endParaRPr>
          </a:p>
        </p:txBody>
      </p:sp>
      <p:sp>
        <p:nvSpPr>
          <p:cNvPr id="2" name="Ορθογώνιο 1"/>
          <p:cNvSpPr/>
          <p:nvPr/>
        </p:nvSpPr>
        <p:spPr>
          <a:xfrm>
            <a:off x="5454824" y="0"/>
            <a:ext cx="1967205" cy="369332"/>
          </a:xfrm>
          <a:prstGeom prst="rect">
            <a:avLst/>
          </a:prstGeom>
        </p:spPr>
        <p:txBody>
          <a:bodyPr wrap="none">
            <a:spAutoFit/>
          </a:bodyPr>
          <a:lstStyle/>
          <a:p>
            <a:pPr algn="ctr" fontAlgn="auto">
              <a:spcBef>
                <a:spcPts val="0"/>
              </a:spcBef>
              <a:spcAft>
                <a:spcPts val="0"/>
              </a:spcAft>
              <a:defRPr/>
            </a:pPr>
            <a:r>
              <a:rPr lang="en-US" b="1" dirty="0">
                <a:solidFill>
                  <a:srgbClr val="92D050"/>
                </a:solidFill>
              </a:rPr>
              <a:t>H </a:t>
            </a:r>
            <a:r>
              <a:rPr lang="el-GR" b="1" dirty="0">
                <a:solidFill>
                  <a:srgbClr val="92D050"/>
                </a:solidFill>
              </a:rPr>
              <a:t>εντολή</a:t>
            </a:r>
            <a:r>
              <a:rPr lang="en-US" b="1" dirty="0">
                <a:solidFill>
                  <a:srgbClr val="92D050"/>
                </a:solidFill>
              </a:rPr>
              <a:t> </a:t>
            </a:r>
            <a:r>
              <a:rPr lang="en-US" b="1" dirty="0" smtClean="0">
                <a:solidFill>
                  <a:srgbClr val="92D050"/>
                </a:solidFill>
              </a:rPr>
              <a:t>brake</a:t>
            </a:r>
            <a:r>
              <a:rPr lang="en-US" b="1" dirty="0" smtClean="0"/>
              <a:t> </a:t>
            </a:r>
            <a:r>
              <a:rPr lang="en-US" b="1" dirty="0" smtClean="0">
                <a:solidFill>
                  <a:srgbClr val="92D050"/>
                </a:solidFill>
              </a:rPr>
              <a:t> </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937"/>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361682"/>
            <a:ext cx="8135938" cy="6063198"/>
          </a:xfrm>
          <a:prstGeom prst="rect">
            <a:avLst/>
          </a:prstGeom>
          <a:noFill/>
        </p:spPr>
        <p:txBody>
          <a:bodyPr>
            <a:spAutoFit/>
          </a:bodyPr>
          <a:lstStyle/>
          <a:p>
            <a:r>
              <a:rPr lang="el-GR" sz="2400" dirty="0"/>
              <a:t>Η εντολή </a:t>
            </a:r>
            <a:r>
              <a:rPr lang="el-GR" sz="2400" dirty="0" err="1"/>
              <a:t>continue</a:t>
            </a:r>
            <a:r>
              <a:rPr lang="el-GR" sz="2400" dirty="0"/>
              <a:t> χρησιμοποιείται όταν θέλουμε να παραλείψουμε τις υπόλοιπες εντολές στην τρέχουσα επανάληψη και να συνεχίσουμε με την επόμενη επανάληψη του βρόχου. </a:t>
            </a:r>
            <a:endParaRPr lang="en-US" sz="2400" dirty="0" smtClean="0"/>
          </a:p>
          <a:p>
            <a:r>
              <a:rPr lang="en-US" sz="2400" dirty="0" err="1">
                <a:latin typeface="Courier New" pitchFamily="49" charset="0"/>
                <a:cs typeface="Courier New" pitchFamily="49" charset="0"/>
              </a:rPr>
              <a:t>str</a:t>
            </a:r>
            <a:r>
              <a:rPr lang="en-US" sz="2400" dirty="0">
                <a:latin typeface="Courier New" pitchFamily="49" charset="0"/>
                <a:cs typeface="Courier New" pitchFamily="49" charset="0"/>
              </a:rPr>
              <a:t> = '</a:t>
            </a:r>
            <a:r>
              <a:rPr lang="en-US" sz="2400" dirty="0" err="1">
                <a:latin typeface="Courier New" pitchFamily="49" charset="0"/>
                <a:cs typeface="Courier New" pitchFamily="49" charset="0"/>
              </a:rPr>
              <a:t>Πό</a:t>
            </a:r>
            <a:r>
              <a:rPr lang="en-US" sz="2400" dirty="0">
                <a:latin typeface="Courier New" pitchFamily="49" charset="0"/>
                <a:cs typeface="Courier New" pitchFamily="49" charset="0"/>
              </a:rPr>
              <a:t>πολο'</a:t>
            </a:r>
          </a:p>
          <a:p>
            <a:r>
              <a:rPr lang="en-US" sz="2400" dirty="0">
                <a:latin typeface="Courier New" pitchFamily="49" charset="0"/>
                <a:cs typeface="Courier New" pitchFamily="49" charset="0"/>
              </a:rPr>
              <a:t>for x in </a:t>
            </a:r>
            <a:r>
              <a:rPr lang="en-US" sz="2400" dirty="0" err="1">
                <a:latin typeface="Courier New" pitchFamily="49" charset="0"/>
                <a:cs typeface="Courier New" pitchFamily="49" charset="0"/>
              </a:rPr>
              <a:t>str</a:t>
            </a:r>
            <a:r>
              <a:rPr lang="en-US" sz="2400" dirty="0">
                <a:latin typeface="Courier New" pitchFamily="49" charset="0"/>
                <a:cs typeface="Courier New" pitchFamily="49" charset="0"/>
              </a:rPr>
              <a:t>:</a:t>
            </a:r>
          </a:p>
          <a:p>
            <a:r>
              <a:rPr lang="en-US" sz="2400" dirty="0">
                <a:latin typeface="Courier New" pitchFamily="49" charset="0"/>
                <a:cs typeface="Courier New" pitchFamily="49" charset="0"/>
              </a:rPr>
              <a:t>    if x =='ο':</a:t>
            </a:r>
          </a:p>
          <a:p>
            <a:r>
              <a:rPr lang="en-US" sz="2400" dirty="0">
                <a:latin typeface="Courier New" pitchFamily="49" charset="0"/>
                <a:cs typeface="Courier New" pitchFamily="49" charset="0"/>
              </a:rPr>
              <a:t>        continue</a:t>
            </a:r>
          </a:p>
          <a:p>
            <a:r>
              <a:rPr lang="en-US" sz="2400" dirty="0">
                <a:latin typeface="Courier New" pitchFamily="49" charset="0"/>
                <a:cs typeface="Courier New" pitchFamily="49" charset="0"/>
              </a:rPr>
              <a:t>    print ('</a:t>
            </a:r>
            <a:r>
              <a:rPr lang="en-US" sz="2400" dirty="0" err="1">
                <a:latin typeface="Courier New" pitchFamily="49" charset="0"/>
                <a:cs typeface="Courier New" pitchFamily="49" charset="0"/>
              </a:rPr>
              <a:t>Βρέθηκε</a:t>
            </a:r>
            <a:r>
              <a:rPr lang="en-US" sz="2400" dirty="0">
                <a:latin typeface="Courier New" pitchFamily="49" charset="0"/>
                <a:cs typeface="Courier New" pitchFamily="49" charset="0"/>
              </a:rPr>
              <a:t> ', x)</a:t>
            </a:r>
          </a:p>
          <a:p>
            <a:r>
              <a:rPr lang="en-US" sz="2400" dirty="0">
                <a:latin typeface="Courier New" pitchFamily="49" charset="0"/>
                <a:cs typeface="Courier New" pitchFamily="49" charset="0"/>
              </a:rPr>
              <a:t>else:</a:t>
            </a:r>
          </a:p>
          <a:p>
            <a:r>
              <a:rPr lang="en-US" sz="2400" dirty="0">
                <a:latin typeface="Courier New" pitchFamily="49" charset="0"/>
                <a:cs typeface="Courier New" pitchFamily="49" charset="0"/>
              </a:rPr>
              <a:t>    print('End of for with continue</a:t>
            </a:r>
            <a:r>
              <a:rPr lang="en-US" sz="2400" dirty="0" smtClean="0">
                <a:latin typeface="Courier New" pitchFamily="49" charset="0"/>
                <a:cs typeface="Courier New" pitchFamily="49" charset="0"/>
              </a:rPr>
              <a:t>')</a:t>
            </a:r>
          </a:p>
          <a:p>
            <a:r>
              <a:rPr lang="el-GR" sz="2400" dirty="0"/>
              <a:t>Έξοδος</a:t>
            </a:r>
            <a:endParaRPr lang="en-US" sz="2400" dirty="0"/>
          </a:p>
          <a:p>
            <a:r>
              <a:rPr lang="el-GR" sz="2000" dirty="0">
                <a:latin typeface="Courier New" pitchFamily="49" charset="0"/>
                <a:cs typeface="Courier New" pitchFamily="49" charset="0"/>
              </a:rPr>
              <a:t>Βρέθηκε  Π</a:t>
            </a:r>
          </a:p>
          <a:p>
            <a:r>
              <a:rPr lang="el-GR" sz="2000" dirty="0">
                <a:latin typeface="Courier New" pitchFamily="49" charset="0"/>
                <a:cs typeface="Courier New" pitchFamily="49" charset="0"/>
              </a:rPr>
              <a:t>Βρέθηκε  ό</a:t>
            </a:r>
          </a:p>
          <a:p>
            <a:r>
              <a:rPr lang="el-GR" sz="2000" dirty="0">
                <a:latin typeface="Courier New" pitchFamily="49" charset="0"/>
                <a:cs typeface="Courier New" pitchFamily="49" charset="0"/>
              </a:rPr>
              <a:t>Βρέθηκε  π</a:t>
            </a:r>
          </a:p>
          <a:p>
            <a:r>
              <a:rPr lang="el-GR" sz="2000" dirty="0">
                <a:latin typeface="Courier New" pitchFamily="49" charset="0"/>
                <a:cs typeface="Courier New" pitchFamily="49" charset="0"/>
              </a:rPr>
              <a:t>Βρέθηκε  λ</a:t>
            </a:r>
          </a:p>
          <a:p>
            <a:r>
              <a:rPr lang="en-US" sz="2000" dirty="0">
                <a:latin typeface="Courier New" pitchFamily="49" charset="0"/>
                <a:cs typeface="Courier New" pitchFamily="49" charset="0"/>
              </a:rPr>
              <a:t>End of for with continue</a:t>
            </a:r>
            <a:endParaRPr lang="el-GR" sz="2000" dirty="0">
              <a:latin typeface="Courier New" pitchFamily="49" charset="0"/>
              <a:cs typeface="Courier New" pitchFamily="49" charset="0"/>
            </a:endParaRPr>
          </a:p>
        </p:txBody>
      </p:sp>
      <p:sp>
        <p:nvSpPr>
          <p:cNvPr id="2" name="Ορθογώνιο 1"/>
          <p:cNvSpPr/>
          <p:nvPr/>
        </p:nvSpPr>
        <p:spPr>
          <a:xfrm>
            <a:off x="5123402" y="4703"/>
            <a:ext cx="2549993" cy="400110"/>
          </a:xfrm>
          <a:prstGeom prst="rect">
            <a:avLst/>
          </a:prstGeom>
        </p:spPr>
        <p:txBody>
          <a:bodyPr wrap="none">
            <a:spAutoFit/>
          </a:bodyPr>
          <a:lstStyle/>
          <a:p>
            <a:pPr algn="ctr" fontAlgn="auto">
              <a:spcBef>
                <a:spcPts val="0"/>
              </a:spcBef>
              <a:spcAft>
                <a:spcPts val="0"/>
              </a:spcAft>
              <a:defRPr/>
            </a:pPr>
            <a:r>
              <a:rPr lang="en-US" sz="2000" b="1" dirty="0">
                <a:solidFill>
                  <a:srgbClr val="92D050"/>
                </a:solidFill>
              </a:rPr>
              <a:t>H </a:t>
            </a:r>
            <a:r>
              <a:rPr lang="el-GR" sz="2000" b="1" dirty="0">
                <a:solidFill>
                  <a:srgbClr val="92D050"/>
                </a:solidFill>
              </a:rPr>
              <a:t>εντολή</a:t>
            </a:r>
            <a:r>
              <a:rPr lang="en-US" sz="2000" b="1" dirty="0">
                <a:solidFill>
                  <a:srgbClr val="92D050"/>
                </a:solidFill>
              </a:rPr>
              <a:t> </a:t>
            </a:r>
            <a:r>
              <a:rPr lang="en-US" sz="2000" b="1" dirty="0" smtClean="0">
                <a:solidFill>
                  <a:srgbClr val="92D050"/>
                </a:solidFill>
              </a:rPr>
              <a:t>continue</a:t>
            </a:r>
            <a:r>
              <a:rPr lang="en-US" sz="2000" b="1" dirty="0" smtClean="0"/>
              <a:t> </a:t>
            </a:r>
            <a:r>
              <a:rPr lang="en-US" sz="2000" b="1" dirty="0" smtClean="0">
                <a:solidFill>
                  <a:srgbClr val="92D050"/>
                </a:solidFill>
              </a:rPr>
              <a:t> </a:t>
            </a:r>
            <a:endParaRPr lang="el-GR" sz="2000"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539750" y="404813"/>
            <a:ext cx="8064500" cy="5976515"/>
          </a:xfrm>
          <a:prstGeom prst="rect">
            <a:avLst/>
          </a:prstGeom>
          <a:solidFill>
            <a:schemeClr val="bg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sp>
        <p:nvSpPr>
          <p:cNvPr id="5" name="TextBox 4"/>
          <p:cNvSpPr txBox="1"/>
          <p:nvPr/>
        </p:nvSpPr>
        <p:spPr>
          <a:xfrm>
            <a:off x="539750" y="908720"/>
            <a:ext cx="8135938" cy="5632311"/>
          </a:xfrm>
          <a:prstGeom prst="rect">
            <a:avLst/>
          </a:prstGeom>
          <a:noFill/>
        </p:spPr>
        <p:txBody>
          <a:bodyPr>
            <a:spAutoFit/>
          </a:bodyPr>
          <a:lstStyle/>
          <a:p>
            <a:r>
              <a:rPr lang="el-GR" sz="2000" dirty="0"/>
              <a:t>Η εντολή </a:t>
            </a:r>
            <a:r>
              <a:rPr lang="en-US" sz="2000" dirty="0"/>
              <a:t>pass</a:t>
            </a:r>
            <a:r>
              <a:rPr lang="el-GR" sz="2000" dirty="0"/>
              <a:t> μας επιτρέπει να χειριστούμε μία συνθήκη χωρίς να </a:t>
            </a:r>
            <a:r>
              <a:rPr lang="el-GR" sz="2000" dirty="0" err="1"/>
              <a:t>επιρεαστεί</a:t>
            </a:r>
            <a:r>
              <a:rPr lang="el-GR" sz="2000" dirty="0"/>
              <a:t> η επανάληψη. Η εντολή </a:t>
            </a:r>
            <a:r>
              <a:rPr lang="en-US" sz="2000" dirty="0"/>
              <a:t>pass </a:t>
            </a:r>
            <a:r>
              <a:rPr lang="el-GR" sz="2000" dirty="0"/>
              <a:t>συμπεριλαμβάνεται στον κώδικα μιας επανάληψης. </a:t>
            </a:r>
          </a:p>
          <a:p>
            <a:r>
              <a:rPr lang="en-US" sz="2000" dirty="0" err="1">
                <a:latin typeface="Courier New" pitchFamily="49" charset="0"/>
                <a:cs typeface="Courier New" pitchFamily="49" charset="0"/>
              </a:rPr>
              <a:t>str</a:t>
            </a:r>
            <a:r>
              <a:rPr lang="en-US" sz="2000" dirty="0">
                <a:latin typeface="Courier New" pitchFamily="49" charset="0"/>
                <a:cs typeface="Courier New" pitchFamily="49" charset="0"/>
              </a:rPr>
              <a:t> = '</a:t>
            </a:r>
            <a:r>
              <a:rPr lang="en-US" sz="2000" dirty="0" err="1">
                <a:latin typeface="Courier New" pitchFamily="49" charset="0"/>
                <a:cs typeface="Courier New" pitchFamily="49" charset="0"/>
              </a:rPr>
              <a:t>Πό</a:t>
            </a:r>
            <a:r>
              <a:rPr lang="en-US" sz="2000" dirty="0">
                <a:latin typeface="Courier New" pitchFamily="49" charset="0"/>
                <a:cs typeface="Courier New" pitchFamily="49" charset="0"/>
              </a:rPr>
              <a:t>πολο'</a:t>
            </a:r>
          </a:p>
          <a:p>
            <a:r>
              <a:rPr lang="en-US" sz="2000" dirty="0">
                <a:latin typeface="Courier New" pitchFamily="49" charset="0"/>
                <a:cs typeface="Courier New" pitchFamily="49" charset="0"/>
              </a:rPr>
              <a:t>for x in </a:t>
            </a:r>
            <a:r>
              <a:rPr lang="en-US" sz="2000" dirty="0" err="1">
                <a:latin typeface="Courier New" pitchFamily="49" charset="0"/>
                <a:cs typeface="Courier New" pitchFamily="49" charset="0"/>
              </a:rPr>
              <a:t>str</a:t>
            </a:r>
            <a:r>
              <a:rPr lang="en-US" sz="2000" dirty="0">
                <a:latin typeface="Courier New" pitchFamily="49" charset="0"/>
                <a:cs typeface="Courier New" pitchFamily="49" charset="0"/>
              </a:rPr>
              <a:t>:</a:t>
            </a:r>
          </a:p>
          <a:p>
            <a:r>
              <a:rPr lang="en-US" sz="2000" dirty="0">
                <a:latin typeface="Courier New" pitchFamily="49" charset="0"/>
                <a:cs typeface="Courier New" pitchFamily="49" charset="0"/>
              </a:rPr>
              <a:t>    if x =='ο':</a:t>
            </a:r>
          </a:p>
          <a:p>
            <a:r>
              <a:rPr lang="en-US" sz="2000" dirty="0">
                <a:latin typeface="Courier New" pitchFamily="49" charset="0"/>
                <a:cs typeface="Courier New" pitchFamily="49" charset="0"/>
              </a:rPr>
              <a:t>        pass</a:t>
            </a:r>
          </a:p>
          <a:p>
            <a:r>
              <a:rPr lang="en-US" sz="2000" dirty="0">
                <a:latin typeface="Courier New" pitchFamily="49" charset="0"/>
                <a:cs typeface="Courier New" pitchFamily="49" charset="0"/>
              </a:rPr>
              <a:t>    print ('</a:t>
            </a:r>
            <a:r>
              <a:rPr lang="en-US" sz="2000" dirty="0" err="1">
                <a:latin typeface="Courier New" pitchFamily="49" charset="0"/>
                <a:cs typeface="Courier New" pitchFamily="49" charset="0"/>
              </a:rPr>
              <a:t>Βρέθηκε</a:t>
            </a:r>
            <a:r>
              <a:rPr lang="en-US" sz="2000" dirty="0">
                <a:latin typeface="Courier New" pitchFamily="49" charset="0"/>
                <a:cs typeface="Courier New" pitchFamily="49" charset="0"/>
              </a:rPr>
              <a:t> ', x)</a:t>
            </a:r>
          </a:p>
          <a:p>
            <a:r>
              <a:rPr lang="en-US" sz="2000" dirty="0">
                <a:latin typeface="Courier New" pitchFamily="49" charset="0"/>
                <a:cs typeface="Courier New" pitchFamily="49" charset="0"/>
              </a:rPr>
              <a:t>else:</a:t>
            </a:r>
          </a:p>
          <a:p>
            <a:r>
              <a:rPr lang="en-US" sz="2000" dirty="0">
                <a:latin typeface="Courier New" pitchFamily="49" charset="0"/>
                <a:cs typeface="Courier New" pitchFamily="49" charset="0"/>
              </a:rPr>
              <a:t>    print('End of pass') </a:t>
            </a:r>
            <a:endParaRPr lang="el-GR" sz="2000" dirty="0">
              <a:latin typeface="Courier New" pitchFamily="49" charset="0"/>
              <a:cs typeface="Courier New" pitchFamily="49" charset="0"/>
            </a:endParaRPr>
          </a:p>
          <a:p>
            <a:r>
              <a:rPr lang="el-GR" sz="2000" dirty="0" smtClean="0"/>
              <a:t>Έξοδος</a:t>
            </a:r>
          </a:p>
          <a:p>
            <a:r>
              <a:rPr lang="el-GR" sz="2000" dirty="0">
                <a:latin typeface="Courier New" pitchFamily="49" charset="0"/>
                <a:cs typeface="Courier New" pitchFamily="49" charset="0"/>
              </a:rPr>
              <a:t>Βρέθηκε  Π</a:t>
            </a:r>
          </a:p>
          <a:p>
            <a:r>
              <a:rPr lang="el-GR" sz="2000" dirty="0">
                <a:latin typeface="Courier New" pitchFamily="49" charset="0"/>
                <a:cs typeface="Courier New" pitchFamily="49" charset="0"/>
              </a:rPr>
              <a:t>Βρέθηκε  ό</a:t>
            </a:r>
          </a:p>
          <a:p>
            <a:r>
              <a:rPr lang="el-GR" sz="2000" dirty="0">
                <a:latin typeface="Courier New" pitchFamily="49" charset="0"/>
                <a:cs typeface="Courier New" pitchFamily="49" charset="0"/>
              </a:rPr>
              <a:t>Βρέθηκε  π</a:t>
            </a:r>
          </a:p>
          <a:p>
            <a:r>
              <a:rPr lang="el-GR" sz="2000" dirty="0">
                <a:latin typeface="Courier New" pitchFamily="49" charset="0"/>
                <a:cs typeface="Courier New" pitchFamily="49" charset="0"/>
              </a:rPr>
              <a:t>Βρέθηκε  ο</a:t>
            </a:r>
          </a:p>
          <a:p>
            <a:r>
              <a:rPr lang="el-GR" sz="2000" dirty="0">
                <a:latin typeface="Courier New" pitchFamily="49" charset="0"/>
                <a:cs typeface="Courier New" pitchFamily="49" charset="0"/>
              </a:rPr>
              <a:t>Βρέθηκε  λ</a:t>
            </a:r>
          </a:p>
          <a:p>
            <a:r>
              <a:rPr lang="el-GR" sz="2000" dirty="0">
                <a:latin typeface="Courier New" pitchFamily="49" charset="0"/>
                <a:cs typeface="Courier New" pitchFamily="49" charset="0"/>
              </a:rPr>
              <a:t>Βρέθηκε  ο</a:t>
            </a:r>
          </a:p>
          <a:p>
            <a:r>
              <a:rPr lang="el-GR" sz="2000" dirty="0" err="1">
                <a:latin typeface="Courier New" pitchFamily="49" charset="0"/>
                <a:cs typeface="Courier New" pitchFamily="49" charset="0"/>
              </a:rPr>
              <a:t>End</a:t>
            </a:r>
            <a:r>
              <a:rPr lang="el-GR" sz="2000" dirty="0">
                <a:latin typeface="Courier New" pitchFamily="49" charset="0"/>
                <a:cs typeface="Courier New" pitchFamily="49" charset="0"/>
              </a:rPr>
              <a:t> of </a:t>
            </a:r>
            <a:r>
              <a:rPr lang="en-US" sz="2000" dirty="0">
                <a:latin typeface="Courier New" pitchFamily="49" charset="0"/>
                <a:cs typeface="Courier New" pitchFamily="49" charset="0"/>
              </a:rPr>
              <a:t>pass</a:t>
            </a:r>
            <a:endParaRPr lang="el-GR" sz="2000" dirty="0">
              <a:latin typeface="Courier New" pitchFamily="49" charset="0"/>
              <a:cs typeface="Courier New" pitchFamily="49" charset="0"/>
            </a:endParaRPr>
          </a:p>
        </p:txBody>
      </p:sp>
      <p:sp>
        <p:nvSpPr>
          <p:cNvPr id="7" name="Ορθογώνιο 6"/>
          <p:cNvSpPr/>
          <p:nvPr/>
        </p:nvSpPr>
        <p:spPr>
          <a:xfrm>
            <a:off x="5235388" y="31648"/>
            <a:ext cx="1877438" cy="369332"/>
          </a:xfrm>
          <a:prstGeom prst="rect">
            <a:avLst/>
          </a:prstGeom>
        </p:spPr>
        <p:txBody>
          <a:bodyPr wrap="none">
            <a:spAutoFit/>
          </a:bodyPr>
          <a:lstStyle/>
          <a:p>
            <a:pPr algn="ctr" fontAlgn="auto">
              <a:spcBef>
                <a:spcPts val="0"/>
              </a:spcBef>
              <a:spcAft>
                <a:spcPts val="0"/>
              </a:spcAft>
              <a:defRPr/>
            </a:pPr>
            <a:r>
              <a:rPr lang="en-US" b="1" dirty="0">
                <a:solidFill>
                  <a:srgbClr val="92D050"/>
                </a:solidFill>
              </a:rPr>
              <a:t>H </a:t>
            </a:r>
            <a:r>
              <a:rPr lang="el-GR" b="1" dirty="0">
                <a:solidFill>
                  <a:srgbClr val="92D050"/>
                </a:solidFill>
              </a:rPr>
              <a:t>εντολή</a:t>
            </a:r>
            <a:r>
              <a:rPr lang="en-US" b="1" dirty="0">
                <a:solidFill>
                  <a:srgbClr val="92D050"/>
                </a:solidFill>
              </a:rPr>
              <a:t> </a:t>
            </a:r>
            <a:r>
              <a:rPr lang="en-US" b="1" dirty="0" smtClean="0">
                <a:solidFill>
                  <a:srgbClr val="92D050"/>
                </a:solidFill>
              </a:rPr>
              <a:t>pass</a:t>
            </a:r>
            <a:r>
              <a:rPr lang="en-US" b="1" dirty="0" smtClean="0"/>
              <a:t> </a:t>
            </a:r>
            <a:r>
              <a:rPr lang="en-US" b="1" dirty="0" smtClean="0">
                <a:solidFill>
                  <a:srgbClr val="92D050"/>
                </a:solidFill>
              </a:rPr>
              <a:t> </a:t>
            </a:r>
            <a:endParaRPr lang="el-GR" b="1" dirty="0">
              <a:ln w="12700">
                <a:solidFill>
                  <a:schemeClr val="tx2">
                    <a:satMod val="155000"/>
                  </a:schemeClr>
                </a:solidFill>
                <a:prstDash val="solid"/>
              </a:ln>
              <a:solidFill>
                <a:srgbClr val="92D050"/>
              </a:solidFill>
              <a:effectLst>
                <a:outerShdw blurRad="38100" dist="38100" dir="2700000" algn="tl">
                  <a:srgbClr val="000000">
                    <a:alpha val="43137"/>
                  </a:srgbClr>
                </a:outerShdw>
              </a:effectLst>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7276</TotalTime>
  <Words>2078</Words>
  <Application>Microsoft Office PowerPoint</Application>
  <PresentationFormat>Προβολή στην οθόνη (4:3)</PresentationFormat>
  <Paragraphs>327</Paragraphs>
  <Slides>28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Austin</vt:lpstr>
      <vt:lpstr>ΓΛΩΣΣΑ ΠΡΟΓΡΑΜΜΑΤΙΣΜΟΥ ΡYTHON  ΔΟΜΕΣ ΕΠΑΝΑΛΗΨΗΣ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Ιάκωβος</dc:creator>
  <cp:lastModifiedBy>spanetsos</cp:lastModifiedBy>
  <cp:revision>242</cp:revision>
  <dcterms:created xsi:type="dcterms:W3CDTF">2011-12-29T07:56:36Z</dcterms:created>
  <dcterms:modified xsi:type="dcterms:W3CDTF">2020-04-27T08:45:03Z</dcterms:modified>
</cp:coreProperties>
</file>