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24"/>
  </p:notesMasterIdLst>
  <p:handoutMasterIdLst>
    <p:handoutMasterId r:id="rId25"/>
  </p:handoutMasterIdLst>
  <p:sldIdLst>
    <p:sldId id="256" r:id="rId2"/>
    <p:sldId id="257" r:id="rId3"/>
    <p:sldId id="262" r:id="rId4"/>
    <p:sldId id="273" r:id="rId5"/>
    <p:sldId id="272" r:id="rId6"/>
    <p:sldId id="265" r:id="rId7"/>
    <p:sldId id="270" r:id="rId8"/>
    <p:sldId id="284" r:id="rId9"/>
    <p:sldId id="285" r:id="rId10"/>
    <p:sldId id="286" r:id="rId11"/>
    <p:sldId id="287" r:id="rId12"/>
    <p:sldId id="295" r:id="rId13"/>
    <p:sldId id="296" r:id="rId14"/>
    <p:sldId id="297" r:id="rId15"/>
    <p:sldId id="298" r:id="rId16"/>
    <p:sldId id="299" r:id="rId17"/>
    <p:sldId id="289" r:id="rId18"/>
    <p:sldId id="288" r:id="rId19"/>
    <p:sldId id="300" r:id="rId20"/>
    <p:sldId id="301" r:id="rId21"/>
    <p:sldId id="294" r:id="rId22"/>
    <p:sldId id="293" r:id="rId23"/>
  </p:sldIdLst>
  <p:sldSz cx="9144000" cy="6858000" type="screen4x3"/>
  <p:notesSz cx="7099300" cy="10223500"/>
  <p:defaultTextStyle>
    <a:defPPr>
      <a:defRPr lang="el-G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aximized" horzBarState="maximized">
    <p:restoredLeft sz="15620"/>
    <p:restoredTop sz="94660"/>
  </p:normalViewPr>
  <p:slideViewPr>
    <p:cSldViewPr>
      <p:cViewPr varScale="1">
        <p:scale>
          <a:sx n="79" d="100"/>
          <a:sy n="79" d="100"/>
        </p:scale>
        <p:origin x="-540"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3076363" cy="511175"/>
          </a:xfrm>
          <a:prstGeom prst="rect">
            <a:avLst/>
          </a:prstGeom>
        </p:spPr>
        <p:txBody>
          <a:bodyPr vert="horz" lIns="98984" tIns="49492" rIns="98984" bIns="49492" rtlCol="0"/>
          <a:lstStyle>
            <a:lvl1pPr algn="l">
              <a:defRPr sz="1300"/>
            </a:lvl1pPr>
          </a:lstStyle>
          <a:p>
            <a:endParaRPr lang="el-GR"/>
          </a:p>
        </p:txBody>
      </p:sp>
      <p:sp>
        <p:nvSpPr>
          <p:cNvPr id="3" name="2 - Θέση ημερομηνίας"/>
          <p:cNvSpPr>
            <a:spLocks noGrp="1"/>
          </p:cNvSpPr>
          <p:nvPr>
            <p:ph type="dt" sz="quarter" idx="1"/>
          </p:nvPr>
        </p:nvSpPr>
        <p:spPr>
          <a:xfrm>
            <a:off x="4021294" y="0"/>
            <a:ext cx="3076363" cy="511175"/>
          </a:xfrm>
          <a:prstGeom prst="rect">
            <a:avLst/>
          </a:prstGeom>
        </p:spPr>
        <p:txBody>
          <a:bodyPr vert="horz" lIns="98984" tIns="49492" rIns="98984" bIns="49492" rtlCol="0"/>
          <a:lstStyle>
            <a:lvl1pPr algn="r">
              <a:defRPr sz="1300"/>
            </a:lvl1pPr>
          </a:lstStyle>
          <a:p>
            <a:fld id="{5AB7F5EE-62B4-4DDB-B4FD-729B057A7933}" type="datetimeFigureOut">
              <a:rPr lang="el-GR" smtClean="0"/>
              <a:t>28/1/2014</a:t>
            </a:fld>
            <a:endParaRPr lang="el-GR"/>
          </a:p>
        </p:txBody>
      </p:sp>
      <p:sp>
        <p:nvSpPr>
          <p:cNvPr id="4" name="3 - Θέση υποσέλιδου"/>
          <p:cNvSpPr>
            <a:spLocks noGrp="1"/>
          </p:cNvSpPr>
          <p:nvPr>
            <p:ph type="ftr" sz="quarter" idx="2"/>
          </p:nvPr>
        </p:nvSpPr>
        <p:spPr>
          <a:xfrm>
            <a:off x="0" y="9710551"/>
            <a:ext cx="3076363" cy="511175"/>
          </a:xfrm>
          <a:prstGeom prst="rect">
            <a:avLst/>
          </a:prstGeom>
        </p:spPr>
        <p:txBody>
          <a:bodyPr vert="horz" lIns="98984" tIns="49492" rIns="98984" bIns="49492" rtlCol="0" anchor="b"/>
          <a:lstStyle>
            <a:lvl1pPr algn="l">
              <a:defRPr sz="1300"/>
            </a:lvl1pPr>
          </a:lstStyle>
          <a:p>
            <a:endParaRPr lang="el-GR"/>
          </a:p>
        </p:txBody>
      </p:sp>
      <p:sp>
        <p:nvSpPr>
          <p:cNvPr id="5" name="4 - Θέση αριθμού διαφάνειας"/>
          <p:cNvSpPr>
            <a:spLocks noGrp="1"/>
          </p:cNvSpPr>
          <p:nvPr>
            <p:ph type="sldNum" sz="quarter" idx="3"/>
          </p:nvPr>
        </p:nvSpPr>
        <p:spPr>
          <a:xfrm>
            <a:off x="4021294" y="9710551"/>
            <a:ext cx="3076363" cy="511175"/>
          </a:xfrm>
          <a:prstGeom prst="rect">
            <a:avLst/>
          </a:prstGeom>
        </p:spPr>
        <p:txBody>
          <a:bodyPr vert="horz" lIns="98984" tIns="49492" rIns="98984" bIns="49492" rtlCol="0" anchor="b"/>
          <a:lstStyle>
            <a:lvl1pPr algn="r">
              <a:defRPr sz="1300"/>
            </a:lvl1pPr>
          </a:lstStyle>
          <a:p>
            <a:fld id="{DCEBAC59-5558-442F-8302-1A24D4D24CD9}" type="slidenum">
              <a:rPr lang="el-GR" smtClean="0"/>
              <a:t>‹#›</a:t>
            </a:fld>
            <a:endParaRPr lang="el-G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5170" name="Rectangle 2"/>
          <p:cNvSpPr>
            <a:spLocks noGrp="1" noChangeArrowheads="1"/>
          </p:cNvSpPr>
          <p:nvPr>
            <p:ph type="hdr" sz="quarter"/>
          </p:nvPr>
        </p:nvSpPr>
        <p:spPr bwMode="auto">
          <a:xfrm>
            <a:off x="0" y="0"/>
            <a:ext cx="3076363" cy="511175"/>
          </a:xfrm>
          <a:prstGeom prst="rect">
            <a:avLst/>
          </a:prstGeom>
          <a:noFill/>
          <a:ln w="9525">
            <a:noFill/>
            <a:miter lim="800000"/>
            <a:headEnd/>
            <a:tailEnd/>
          </a:ln>
          <a:effectLst/>
        </p:spPr>
        <p:txBody>
          <a:bodyPr vert="horz" wrap="square" lIns="98984" tIns="49492" rIns="98984" bIns="49492" numCol="1" anchor="t" anchorCtr="0" compatLnSpc="1">
            <a:prstTxWarp prst="textNoShape">
              <a:avLst/>
            </a:prstTxWarp>
          </a:bodyPr>
          <a:lstStyle>
            <a:lvl1pPr>
              <a:defRPr sz="1300"/>
            </a:lvl1pPr>
          </a:lstStyle>
          <a:p>
            <a:endParaRPr lang="el-GR"/>
          </a:p>
        </p:txBody>
      </p:sp>
      <p:sp>
        <p:nvSpPr>
          <p:cNvPr id="135171" name="Rectangle 3"/>
          <p:cNvSpPr>
            <a:spLocks noGrp="1" noChangeArrowheads="1"/>
          </p:cNvSpPr>
          <p:nvPr>
            <p:ph type="dt" idx="1"/>
          </p:nvPr>
        </p:nvSpPr>
        <p:spPr bwMode="auto">
          <a:xfrm>
            <a:off x="4021294" y="0"/>
            <a:ext cx="3076363" cy="511175"/>
          </a:xfrm>
          <a:prstGeom prst="rect">
            <a:avLst/>
          </a:prstGeom>
          <a:noFill/>
          <a:ln w="9525">
            <a:noFill/>
            <a:miter lim="800000"/>
            <a:headEnd/>
            <a:tailEnd/>
          </a:ln>
          <a:effectLst/>
        </p:spPr>
        <p:txBody>
          <a:bodyPr vert="horz" wrap="square" lIns="98984" tIns="49492" rIns="98984" bIns="49492" numCol="1" anchor="t" anchorCtr="0" compatLnSpc="1">
            <a:prstTxWarp prst="textNoShape">
              <a:avLst/>
            </a:prstTxWarp>
          </a:bodyPr>
          <a:lstStyle>
            <a:lvl1pPr algn="r">
              <a:defRPr sz="1300"/>
            </a:lvl1pPr>
          </a:lstStyle>
          <a:p>
            <a:endParaRPr lang="el-GR"/>
          </a:p>
        </p:txBody>
      </p:sp>
      <p:sp>
        <p:nvSpPr>
          <p:cNvPr id="135172" name="Rectangle 4"/>
          <p:cNvSpPr>
            <a:spLocks noGrp="1" noRot="1" noChangeAspect="1" noChangeArrowheads="1" noTextEdit="1"/>
          </p:cNvSpPr>
          <p:nvPr>
            <p:ph type="sldImg" idx="2"/>
          </p:nvPr>
        </p:nvSpPr>
        <p:spPr bwMode="auto">
          <a:xfrm>
            <a:off x="993775" y="766763"/>
            <a:ext cx="5111750" cy="3833812"/>
          </a:xfrm>
          <a:prstGeom prst="rect">
            <a:avLst/>
          </a:prstGeom>
          <a:noFill/>
          <a:ln w="9525">
            <a:solidFill>
              <a:srgbClr val="000000"/>
            </a:solidFill>
            <a:miter lim="800000"/>
            <a:headEnd/>
            <a:tailEnd/>
          </a:ln>
          <a:effectLst/>
        </p:spPr>
      </p:sp>
      <p:sp>
        <p:nvSpPr>
          <p:cNvPr id="135173" name="Rectangle 5"/>
          <p:cNvSpPr>
            <a:spLocks noGrp="1" noChangeArrowheads="1"/>
          </p:cNvSpPr>
          <p:nvPr>
            <p:ph type="body" sz="quarter" idx="3"/>
          </p:nvPr>
        </p:nvSpPr>
        <p:spPr bwMode="auto">
          <a:xfrm>
            <a:off x="709930" y="4856163"/>
            <a:ext cx="5679440" cy="4600575"/>
          </a:xfrm>
          <a:prstGeom prst="rect">
            <a:avLst/>
          </a:prstGeom>
          <a:noFill/>
          <a:ln w="9525">
            <a:noFill/>
            <a:miter lim="800000"/>
            <a:headEnd/>
            <a:tailEnd/>
          </a:ln>
          <a:effectLst/>
        </p:spPr>
        <p:txBody>
          <a:bodyPr vert="horz" wrap="square" lIns="98984" tIns="49492" rIns="98984" bIns="49492" numCol="1" anchor="t" anchorCtr="0" compatLnSpc="1">
            <a:prstTxWarp prst="textNoShape">
              <a:avLst/>
            </a:prstTxWarp>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p>
        </p:txBody>
      </p:sp>
      <p:sp>
        <p:nvSpPr>
          <p:cNvPr id="135174" name="Rectangle 6"/>
          <p:cNvSpPr>
            <a:spLocks noGrp="1" noChangeArrowheads="1"/>
          </p:cNvSpPr>
          <p:nvPr>
            <p:ph type="ftr" sz="quarter" idx="4"/>
          </p:nvPr>
        </p:nvSpPr>
        <p:spPr bwMode="auto">
          <a:xfrm>
            <a:off x="0" y="9710551"/>
            <a:ext cx="3076363" cy="511175"/>
          </a:xfrm>
          <a:prstGeom prst="rect">
            <a:avLst/>
          </a:prstGeom>
          <a:noFill/>
          <a:ln w="9525">
            <a:noFill/>
            <a:miter lim="800000"/>
            <a:headEnd/>
            <a:tailEnd/>
          </a:ln>
          <a:effectLst/>
        </p:spPr>
        <p:txBody>
          <a:bodyPr vert="horz" wrap="square" lIns="98984" tIns="49492" rIns="98984" bIns="49492" numCol="1" anchor="b" anchorCtr="0" compatLnSpc="1">
            <a:prstTxWarp prst="textNoShape">
              <a:avLst/>
            </a:prstTxWarp>
          </a:bodyPr>
          <a:lstStyle>
            <a:lvl1pPr>
              <a:defRPr sz="1300"/>
            </a:lvl1pPr>
          </a:lstStyle>
          <a:p>
            <a:endParaRPr lang="el-GR"/>
          </a:p>
        </p:txBody>
      </p:sp>
      <p:sp>
        <p:nvSpPr>
          <p:cNvPr id="135175" name="Rectangle 7"/>
          <p:cNvSpPr>
            <a:spLocks noGrp="1" noChangeArrowheads="1"/>
          </p:cNvSpPr>
          <p:nvPr>
            <p:ph type="sldNum" sz="quarter" idx="5"/>
          </p:nvPr>
        </p:nvSpPr>
        <p:spPr bwMode="auto">
          <a:xfrm>
            <a:off x="4021294" y="9710551"/>
            <a:ext cx="3076363" cy="511175"/>
          </a:xfrm>
          <a:prstGeom prst="rect">
            <a:avLst/>
          </a:prstGeom>
          <a:noFill/>
          <a:ln w="9525">
            <a:noFill/>
            <a:miter lim="800000"/>
            <a:headEnd/>
            <a:tailEnd/>
          </a:ln>
          <a:effectLst/>
        </p:spPr>
        <p:txBody>
          <a:bodyPr vert="horz" wrap="square" lIns="98984" tIns="49492" rIns="98984" bIns="49492" numCol="1" anchor="b" anchorCtr="0" compatLnSpc="1">
            <a:prstTxWarp prst="textNoShape">
              <a:avLst/>
            </a:prstTxWarp>
          </a:bodyPr>
          <a:lstStyle>
            <a:lvl1pPr algn="r">
              <a:defRPr sz="1300"/>
            </a:lvl1pPr>
          </a:lstStyle>
          <a:p>
            <a:fld id="{F9FB7508-74E4-46DA-B29D-BAD92F6C3FBE}" type="slidenum">
              <a:rPr lang="el-GR"/>
              <a:pPr/>
              <a:t>‹#›</a:t>
            </a:fld>
            <a:endParaRPr lang="el-GR"/>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Arial" charset="0"/>
      </a:defRPr>
    </a:lvl1pPr>
    <a:lvl2pPr marL="457200" algn="l" rtl="0" fontAlgn="base">
      <a:spcBef>
        <a:spcPct val="30000"/>
      </a:spcBef>
      <a:spcAft>
        <a:spcPct val="0"/>
      </a:spcAft>
      <a:defRPr sz="1200" kern="1200">
        <a:solidFill>
          <a:schemeClr val="tx1"/>
        </a:solidFill>
        <a:latin typeface="Arial" charset="0"/>
        <a:ea typeface="+mn-ea"/>
        <a:cs typeface="Arial" charset="0"/>
      </a:defRPr>
    </a:lvl2pPr>
    <a:lvl3pPr marL="914400" algn="l" rtl="0" fontAlgn="base">
      <a:spcBef>
        <a:spcPct val="30000"/>
      </a:spcBef>
      <a:spcAft>
        <a:spcPct val="0"/>
      </a:spcAft>
      <a:defRPr sz="1200" kern="1200">
        <a:solidFill>
          <a:schemeClr val="tx1"/>
        </a:solidFill>
        <a:latin typeface="Arial" charset="0"/>
        <a:ea typeface="+mn-ea"/>
        <a:cs typeface="Arial" charset="0"/>
      </a:defRPr>
    </a:lvl3pPr>
    <a:lvl4pPr marL="1371600" algn="l" rtl="0" fontAlgn="base">
      <a:spcBef>
        <a:spcPct val="30000"/>
      </a:spcBef>
      <a:spcAft>
        <a:spcPct val="0"/>
      </a:spcAft>
      <a:defRPr sz="1200" kern="1200">
        <a:solidFill>
          <a:schemeClr val="tx1"/>
        </a:solidFill>
        <a:latin typeface="Arial" charset="0"/>
        <a:ea typeface="+mn-ea"/>
        <a:cs typeface="Arial" charset="0"/>
      </a:defRPr>
    </a:lvl4pPr>
    <a:lvl5pPr marL="1828800" algn="l" rtl="0"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7410" name="Group 2"/>
          <p:cNvGrpSpPr>
            <a:grpSpLocks/>
          </p:cNvGrpSpPr>
          <p:nvPr/>
        </p:nvGrpSpPr>
        <p:grpSpPr bwMode="auto">
          <a:xfrm>
            <a:off x="1658938" y="1600200"/>
            <a:ext cx="6837362" cy="3200400"/>
            <a:chOff x="1045" y="1008"/>
            <a:chExt cx="4307" cy="2016"/>
          </a:xfrm>
        </p:grpSpPr>
        <p:sp>
          <p:nvSpPr>
            <p:cNvPr id="17411" name="Oval 3"/>
            <p:cNvSpPr>
              <a:spLocks noChangeArrowheads="1"/>
            </p:cNvSpPr>
            <p:nvPr/>
          </p:nvSpPr>
          <p:spPr bwMode="hidden">
            <a:xfrm flipH="1">
              <a:off x="4392" y="1008"/>
              <a:ext cx="960" cy="960"/>
            </a:xfrm>
            <a:prstGeom prst="ellipse">
              <a:avLst/>
            </a:prstGeom>
            <a:solidFill>
              <a:schemeClr val="accent2"/>
            </a:solidFill>
            <a:ln w="9525">
              <a:noFill/>
              <a:round/>
              <a:headEnd/>
              <a:tailEnd/>
            </a:ln>
            <a:effectLst/>
          </p:spPr>
          <p:txBody>
            <a:bodyPr wrap="none" anchor="ctr"/>
            <a:lstStyle/>
            <a:p>
              <a:pPr algn="ctr"/>
              <a:endParaRPr lang="el-GR" sz="2400">
                <a:latin typeface="Times New Roman" pitchFamily="18" charset="0"/>
              </a:endParaRPr>
            </a:p>
          </p:txBody>
        </p:sp>
        <p:sp>
          <p:nvSpPr>
            <p:cNvPr id="17412" name="Oval 4"/>
            <p:cNvSpPr>
              <a:spLocks noChangeArrowheads="1"/>
            </p:cNvSpPr>
            <p:nvPr/>
          </p:nvSpPr>
          <p:spPr bwMode="hidden">
            <a:xfrm flipH="1">
              <a:off x="3264" y="1008"/>
              <a:ext cx="960" cy="960"/>
            </a:xfrm>
            <a:prstGeom prst="ellipse">
              <a:avLst/>
            </a:prstGeom>
            <a:solidFill>
              <a:schemeClr val="accent2"/>
            </a:solidFill>
            <a:ln w="9525">
              <a:noFill/>
              <a:round/>
              <a:headEnd/>
              <a:tailEnd/>
            </a:ln>
            <a:effectLst/>
          </p:spPr>
          <p:txBody>
            <a:bodyPr wrap="none" anchor="ctr"/>
            <a:lstStyle/>
            <a:p>
              <a:pPr algn="ctr"/>
              <a:endParaRPr lang="el-GR" sz="2400">
                <a:latin typeface="Times New Roman" pitchFamily="18" charset="0"/>
              </a:endParaRPr>
            </a:p>
          </p:txBody>
        </p:sp>
        <p:sp>
          <p:nvSpPr>
            <p:cNvPr id="17413" name="Oval 5"/>
            <p:cNvSpPr>
              <a:spLocks noChangeArrowheads="1"/>
            </p:cNvSpPr>
            <p:nvPr/>
          </p:nvSpPr>
          <p:spPr bwMode="hidden">
            <a:xfrm flipH="1">
              <a:off x="2136" y="1008"/>
              <a:ext cx="960" cy="960"/>
            </a:xfrm>
            <a:prstGeom prst="ellipse">
              <a:avLst/>
            </a:prstGeom>
            <a:noFill/>
            <a:ln w="28575">
              <a:solidFill>
                <a:schemeClr val="accent2"/>
              </a:solidFill>
              <a:round/>
              <a:headEnd/>
              <a:tailEnd/>
            </a:ln>
            <a:effectLst/>
          </p:spPr>
          <p:txBody>
            <a:bodyPr wrap="none" anchor="ctr"/>
            <a:lstStyle/>
            <a:p>
              <a:pPr algn="ctr"/>
              <a:endParaRPr lang="el-GR" sz="2400">
                <a:latin typeface="Times New Roman" pitchFamily="18" charset="0"/>
              </a:endParaRPr>
            </a:p>
          </p:txBody>
        </p:sp>
        <p:sp>
          <p:nvSpPr>
            <p:cNvPr id="17414" name="Oval 6"/>
            <p:cNvSpPr>
              <a:spLocks noChangeArrowheads="1"/>
            </p:cNvSpPr>
            <p:nvPr/>
          </p:nvSpPr>
          <p:spPr bwMode="hidden">
            <a:xfrm flipH="1">
              <a:off x="2136" y="2064"/>
              <a:ext cx="960" cy="960"/>
            </a:xfrm>
            <a:prstGeom prst="ellipse">
              <a:avLst/>
            </a:prstGeom>
            <a:solidFill>
              <a:schemeClr val="accent2"/>
            </a:solidFill>
            <a:ln w="28575">
              <a:noFill/>
              <a:round/>
              <a:headEnd/>
              <a:tailEnd/>
            </a:ln>
            <a:effectLst/>
          </p:spPr>
          <p:txBody>
            <a:bodyPr wrap="none" anchor="ctr"/>
            <a:lstStyle/>
            <a:p>
              <a:pPr algn="ctr"/>
              <a:endParaRPr lang="el-GR" sz="2400">
                <a:latin typeface="Times New Roman" pitchFamily="18" charset="0"/>
              </a:endParaRPr>
            </a:p>
          </p:txBody>
        </p:sp>
        <p:sp>
          <p:nvSpPr>
            <p:cNvPr id="17415" name="Oval 7"/>
            <p:cNvSpPr>
              <a:spLocks noChangeArrowheads="1"/>
            </p:cNvSpPr>
            <p:nvPr/>
          </p:nvSpPr>
          <p:spPr bwMode="hidden">
            <a:xfrm flipH="1">
              <a:off x="1045" y="2064"/>
              <a:ext cx="960" cy="960"/>
            </a:xfrm>
            <a:prstGeom prst="ellipse">
              <a:avLst/>
            </a:prstGeom>
            <a:solidFill>
              <a:schemeClr val="accent2"/>
            </a:solidFill>
            <a:ln w="9525">
              <a:noFill/>
              <a:round/>
              <a:headEnd/>
              <a:tailEnd/>
            </a:ln>
            <a:effectLst/>
          </p:spPr>
          <p:txBody>
            <a:bodyPr wrap="none" anchor="ctr"/>
            <a:lstStyle/>
            <a:p>
              <a:pPr algn="ctr"/>
              <a:endParaRPr lang="el-GR" sz="2400">
                <a:latin typeface="Times New Roman" pitchFamily="18" charset="0"/>
              </a:endParaRPr>
            </a:p>
          </p:txBody>
        </p:sp>
        <p:sp>
          <p:nvSpPr>
            <p:cNvPr id="17416" name="Oval 8"/>
            <p:cNvSpPr>
              <a:spLocks noChangeArrowheads="1"/>
            </p:cNvSpPr>
            <p:nvPr/>
          </p:nvSpPr>
          <p:spPr bwMode="hidden">
            <a:xfrm flipH="1">
              <a:off x="4392" y="2064"/>
              <a:ext cx="960" cy="960"/>
            </a:xfrm>
            <a:prstGeom prst="ellipse">
              <a:avLst/>
            </a:prstGeom>
            <a:noFill/>
            <a:ln w="28575">
              <a:solidFill>
                <a:schemeClr val="accent2"/>
              </a:solidFill>
              <a:round/>
              <a:headEnd/>
              <a:tailEnd/>
            </a:ln>
            <a:effectLst/>
          </p:spPr>
          <p:txBody>
            <a:bodyPr wrap="none" anchor="ctr"/>
            <a:lstStyle/>
            <a:p>
              <a:pPr algn="ctr"/>
              <a:endParaRPr lang="el-GR" sz="2400">
                <a:latin typeface="Times New Roman" pitchFamily="18" charset="0"/>
              </a:endParaRPr>
            </a:p>
          </p:txBody>
        </p:sp>
      </p:grpSp>
      <p:sp>
        <p:nvSpPr>
          <p:cNvPr id="17417" name="Rectangle 9"/>
          <p:cNvSpPr>
            <a:spLocks noGrp="1" noChangeArrowheads="1"/>
          </p:cNvSpPr>
          <p:nvPr>
            <p:ph type="dt" sz="half" idx="2"/>
          </p:nvPr>
        </p:nvSpPr>
        <p:spPr/>
        <p:txBody>
          <a:bodyPr/>
          <a:lstStyle>
            <a:lvl1pPr>
              <a:defRPr/>
            </a:lvl1pPr>
          </a:lstStyle>
          <a:p>
            <a:endParaRPr lang="el-GR"/>
          </a:p>
        </p:txBody>
      </p:sp>
      <p:sp>
        <p:nvSpPr>
          <p:cNvPr id="17418" name="Rectangle 10"/>
          <p:cNvSpPr>
            <a:spLocks noGrp="1" noChangeArrowheads="1"/>
          </p:cNvSpPr>
          <p:nvPr>
            <p:ph type="ftr" sz="quarter" idx="3"/>
          </p:nvPr>
        </p:nvSpPr>
        <p:spPr/>
        <p:txBody>
          <a:bodyPr/>
          <a:lstStyle>
            <a:lvl1pPr>
              <a:defRPr/>
            </a:lvl1pPr>
          </a:lstStyle>
          <a:p>
            <a:r>
              <a:rPr lang="el-GR"/>
              <a:t>(C) Kordaki M</a:t>
            </a:r>
          </a:p>
        </p:txBody>
      </p:sp>
      <p:sp>
        <p:nvSpPr>
          <p:cNvPr id="17419" name="Rectangle 11"/>
          <p:cNvSpPr>
            <a:spLocks noGrp="1" noChangeArrowheads="1"/>
          </p:cNvSpPr>
          <p:nvPr>
            <p:ph type="sldNum" sz="quarter" idx="4"/>
          </p:nvPr>
        </p:nvSpPr>
        <p:spPr/>
        <p:txBody>
          <a:bodyPr/>
          <a:lstStyle>
            <a:lvl1pPr>
              <a:defRPr/>
            </a:lvl1pPr>
          </a:lstStyle>
          <a:p>
            <a:fld id="{8B1E40ED-FC59-49CE-9CBC-6D7E3823772E}" type="slidenum">
              <a:rPr lang="el-GR"/>
              <a:pPr/>
              <a:t>‹#›</a:t>
            </a:fld>
            <a:endParaRPr lang="el-GR"/>
          </a:p>
        </p:txBody>
      </p:sp>
      <p:sp>
        <p:nvSpPr>
          <p:cNvPr id="17420" name="Rectangle 12"/>
          <p:cNvSpPr>
            <a:spLocks noGrp="1" noChangeArrowheads="1"/>
          </p:cNvSpPr>
          <p:nvPr>
            <p:ph type="ctrTitle"/>
          </p:nvPr>
        </p:nvSpPr>
        <p:spPr>
          <a:xfrm>
            <a:off x="685800" y="1219200"/>
            <a:ext cx="7772400" cy="1933575"/>
          </a:xfrm>
        </p:spPr>
        <p:txBody>
          <a:bodyPr anchor="b"/>
          <a:lstStyle>
            <a:lvl1pPr algn="r">
              <a:defRPr sz="4400"/>
            </a:lvl1pPr>
          </a:lstStyle>
          <a:p>
            <a:r>
              <a:rPr lang="el-GR"/>
              <a:t>Κάντε κλικ για επεξεργασία του τίτλου</a:t>
            </a:r>
          </a:p>
        </p:txBody>
      </p:sp>
      <p:sp>
        <p:nvSpPr>
          <p:cNvPr id="17421" name="Rectangle 13"/>
          <p:cNvSpPr>
            <a:spLocks noGrp="1" noChangeArrowheads="1"/>
          </p:cNvSpPr>
          <p:nvPr>
            <p:ph type="subTitle" idx="1"/>
          </p:nvPr>
        </p:nvSpPr>
        <p:spPr>
          <a:xfrm>
            <a:off x="2057400" y="3505200"/>
            <a:ext cx="6400800" cy="1752600"/>
          </a:xfrm>
        </p:spPr>
        <p:txBody>
          <a:bodyPr/>
          <a:lstStyle>
            <a:lvl1pPr marL="0" indent="0" algn="r">
              <a:buFont typeface="Wingdings" pitchFamily="2" charset="2"/>
              <a:buNone/>
              <a:defRPr/>
            </a:lvl1pPr>
          </a:lstStyle>
          <a:p>
            <a:r>
              <a:rPr lang="el-GR"/>
              <a:t>Κάντε κλικ για να επεξεργαστείτε τον υπότιτλο του υποδείγματος</a:t>
            </a: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lvl1pPr>
              <a:defRPr/>
            </a:lvl1pPr>
          </a:lstStyle>
          <a:p>
            <a:endParaRPr lang="el-GR"/>
          </a:p>
        </p:txBody>
      </p:sp>
      <p:sp>
        <p:nvSpPr>
          <p:cNvPr id="5" name="Footer Placeholder 4"/>
          <p:cNvSpPr>
            <a:spLocks noGrp="1"/>
          </p:cNvSpPr>
          <p:nvPr>
            <p:ph type="ftr" sz="quarter" idx="11"/>
          </p:nvPr>
        </p:nvSpPr>
        <p:spPr/>
        <p:txBody>
          <a:bodyPr/>
          <a:lstStyle>
            <a:lvl1pPr>
              <a:defRPr/>
            </a:lvl1pPr>
          </a:lstStyle>
          <a:p>
            <a:r>
              <a:rPr lang="el-GR"/>
              <a:t>(C) Kordaki M</a:t>
            </a:r>
          </a:p>
        </p:txBody>
      </p:sp>
      <p:sp>
        <p:nvSpPr>
          <p:cNvPr id="6" name="Slide Number Placeholder 5"/>
          <p:cNvSpPr>
            <a:spLocks noGrp="1"/>
          </p:cNvSpPr>
          <p:nvPr>
            <p:ph type="sldNum" sz="quarter" idx="12"/>
          </p:nvPr>
        </p:nvSpPr>
        <p:spPr/>
        <p:txBody>
          <a:bodyPr/>
          <a:lstStyle>
            <a:lvl1pPr>
              <a:defRPr/>
            </a:lvl1pPr>
          </a:lstStyle>
          <a:p>
            <a:fld id="{124C2E98-9CE4-4D2F-839D-6CEDDCCC08A9}" type="slidenum">
              <a:rPr lang="el-GR"/>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6287"/>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62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lvl1pPr>
              <a:defRPr/>
            </a:lvl1pPr>
          </a:lstStyle>
          <a:p>
            <a:endParaRPr lang="el-GR"/>
          </a:p>
        </p:txBody>
      </p:sp>
      <p:sp>
        <p:nvSpPr>
          <p:cNvPr id="5" name="Footer Placeholder 4"/>
          <p:cNvSpPr>
            <a:spLocks noGrp="1"/>
          </p:cNvSpPr>
          <p:nvPr>
            <p:ph type="ftr" sz="quarter" idx="11"/>
          </p:nvPr>
        </p:nvSpPr>
        <p:spPr/>
        <p:txBody>
          <a:bodyPr/>
          <a:lstStyle>
            <a:lvl1pPr>
              <a:defRPr/>
            </a:lvl1pPr>
          </a:lstStyle>
          <a:p>
            <a:r>
              <a:rPr lang="el-GR"/>
              <a:t>(C) Kordaki M</a:t>
            </a:r>
          </a:p>
        </p:txBody>
      </p:sp>
      <p:sp>
        <p:nvSpPr>
          <p:cNvPr id="6" name="Slide Number Placeholder 5"/>
          <p:cNvSpPr>
            <a:spLocks noGrp="1"/>
          </p:cNvSpPr>
          <p:nvPr>
            <p:ph type="sldNum" sz="quarter" idx="12"/>
          </p:nvPr>
        </p:nvSpPr>
        <p:spPr/>
        <p:txBody>
          <a:bodyPr/>
          <a:lstStyle>
            <a:lvl1pPr>
              <a:defRPr/>
            </a:lvl1pPr>
          </a:lstStyle>
          <a:p>
            <a:fld id="{D4DA1C02-FCE3-44F1-973B-FACF04045376}" type="slidenum">
              <a:rPr lang="el-GR"/>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lvl1pPr>
              <a:defRPr/>
            </a:lvl1pPr>
          </a:lstStyle>
          <a:p>
            <a:endParaRPr lang="el-GR"/>
          </a:p>
        </p:txBody>
      </p:sp>
      <p:sp>
        <p:nvSpPr>
          <p:cNvPr id="5" name="Footer Placeholder 4"/>
          <p:cNvSpPr>
            <a:spLocks noGrp="1"/>
          </p:cNvSpPr>
          <p:nvPr>
            <p:ph type="ftr" sz="quarter" idx="11"/>
          </p:nvPr>
        </p:nvSpPr>
        <p:spPr/>
        <p:txBody>
          <a:bodyPr/>
          <a:lstStyle>
            <a:lvl1pPr>
              <a:defRPr/>
            </a:lvl1pPr>
          </a:lstStyle>
          <a:p>
            <a:r>
              <a:rPr lang="el-GR"/>
              <a:t>(C) Kordaki M</a:t>
            </a:r>
          </a:p>
        </p:txBody>
      </p:sp>
      <p:sp>
        <p:nvSpPr>
          <p:cNvPr id="6" name="Slide Number Placeholder 5"/>
          <p:cNvSpPr>
            <a:spLocks noGrp="1"/>
          </p:cNvSpPr>
          <p:nvPr>
            <p:ph type="sldNum" sz="quarter" idx="12"/>
          </p:nvPr>
        </p:nvSpPr>
        <p:spPr/>
        <p:txBody>
          <a:bodyPr/>
          <a:lstStyle>
            <a:lvl1pPr>
              <a:defRPr/>
            </a:lvl1pPr>
          </a:lstStyle>
          <a:p>
            <a:fld id="{BD5034AD-6910-44E0-BF46-75C033C2613A}" type="slidenum">
              <a:rPr lang="el-GR"/>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l-GR"/>
          </a:p>
        </p:txBody>
      </p:sp>
      <p:sp>
        <p:nvSpPr>
          <p:cNvPr id="5" name="Footer Placeholder 4"/>
          <p:cNvSpPr>
            <a:spLocks noGrp="1"/>
          </p:cNvSpPr>
          <p:nvPr>
            <p:ph type="ftr" sz="quarter" idx="11"/>
          </p:nvPr>
        </p:nvSpPr>
        <p:spPr/>
        <p:txBody>
          <a:bodyPr/>
          <a:lstStyle>
            <a:lvl1pPr>
              <a:defRPr/>
            </a:lvl1pPr>
          </a:lstStyle>
          <a:p>
            <a:r>
              <a:rPr lang="el-GR"/>
              <a:t>(C) Kordaki M</a:t>
            </a:r>
          </a:p>
        </p:txBody>
      </p:sp>
      <p:sp>
        <p:nvSpPr>
          <p:cNvPr id="6" name="Slide Number Placeholder 5"/>
          <p:cNvSpPr>
            <a:spLocks noGrp="1"/>
          </p:cNvSpPr>
          <p:nvPr>
            <p:ph type="sldNum" sz="quarter" idx="12"/>
          </p:nvPr>
        </p:nvSpPr>
        <p:spPr/>
        <p:txBody>
          <a:bodyPr/>
          <a:lstStyle>
            <a:lvl1pPr>
              <a:defRPr/>
            </a:lvl1pPr>
          </a:lstStyle>
          <a:p>
            <a:fld id="{A31CDCD8-8F48-43CF-8C71-F49D72DF97AE}" type="slidenum">
              <a:rPr lang="el-GR"/>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p:txBody>
          <a:bodyPr/>
          <a:lstStyle>
            <a:lvl1pPr>
              <a:defRPr/>
            </a:lvl1pPr>
          </a:lstStyle>
          <a:p>
            <a:endParaRPr lang="el-GR"/>
          </a:p>
        </p:txBody>
      </p:sp>
      <p:sp>
        <p:nvSpPr>
          <p:cNvPr id="6" name="Footer Placeholder 5"/>
          <p:cNvSpPr>
            <a:spLocks noGrp="1"/>
          </p:cNvSpPr>
          <p:nvPr>
            <p:ph type="ftr" sz="quarter" idx="11"/>
          </p:nvPr>
        </p:nvSpPr>
        <p:spPr/>
        <p:txBody>
          <a:bodyPr/>
          <a:lstStyle>
            <a:lvl1pPr>
              <a:defRPr/>
            </a:lvl1pPr>
          </a:lstStyle>
          <a:p>
            <a:r>
              <a:rPr lang="el-GR"/>
              <a:t>(C) Kordaki M</a:t>
            </a:r>
          </a:p>
        </p:txBody>
      </p:sp>
      <p:sp>
        <p:nvSpPr>
          <p:cNvPr id="7" name="Slide Number Placeholder 6"/>
          <p:cNvSpPr>
            <a:spLocks noGrp="1"/>
          </p:cNvSpPr>
          <p:nvPr>
            <p:ph type="sldNum" sz="quarter" idx="12"/>
          </p:nvPr>
        </p:nvSpPr>
        <p:spPr/>
        <p:txBody>
          <a:bodyPr/>
          <a:lstStyle>
            <a:lvl1pPr>
              <a:defRPr/>
            </a:lvl1pPr>
          </a:lstStyle>
          <a:p>
            <a:fld id="{82D1871E-6AE4-4414-85C6-90F612ED5B7A}" type="slidenum">
              <a:rPr lang="el-GR"/>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lvl1pPr>
              <a:defRPr/>
            </a:lvl1pPr>
          </a:lstStyle>
          <a:p>
            <a:endParaRPr lang="el-GR"/>
          </a:p>
        </p:txBody>
      </p:sp>
      <p:sp>
        <p:nvSpPr>
          <p:cNvPr id="8" name="Footer Placeholder 7"/>
          <p:cNvSpPr>
            <a:spLocks noGrp="1"/>
          </p:cNvSpPr>
          <p:nvPr>
            <p:ph type="ftr" sz="quarter" idx="11"/>
          </p:nvPr>
        </p:nvSpPr>
        <p:spPr/>
        <p:txBody>
          <a:bodyPr/>
          <a:lstStyle>
            <a:lvl1pPr>
              <a:defRPr/>
            </a:lvl1pPr>
          </a:lstStyle>
          <a:p>
            <a:r>
              <a:rPr lang="el-GR"/>
              <a:t>(C) Kordaki M</a:t>
            </a:r>
          </a:p>
        </p:txBody>
      </p:sp>
      <p:sp>
        <p:nvSpPr>
          <p:cNvPr id="9" name="Slide Number Placeholder 8"/>
          <p:cNvSpPr>
            <a:spLocks noGrp="1"/>
          </p:cNvSpPr>
          <p:nvPr>
            <p:ph type="sldNum" sz="quarter" idx="12"/>
          </p:nvPr>
        </p:nvSpPr>
        <p:spPr/>
        <p:txBody>
          <a:bodyPr/>
          <a:lstStyle>
            <a:lvl1pPr>
              <a:defRPr/>
            </a:lvl1pPr>
          </a:lstStyle>
          <a:p>
            <a:fld id="{81B1D4E6-4CA4-4D40-B08C-2591D2A5B089}" type="slidenum">
              <a:rPr lang="el-GR"/>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lvl1pPr>
              <a:defRPr/>
            </a:lvl1pPr>
          </a:lstStyle>
          <a:p>
            <a:endParaRPr lang="el-GR"/>
          </a:p>
        </p:txBody>
      </p:sp>
      <p:sp>
        <p:nvSpPr>
          <p:cNvPr id="4" name="Footer Placeholder 3"/>
          <p:cNvSpPr>
            <a:spLocks noGrp="1"/>
          </p:cNvSpPr>
          <p:nvPr>
            <p:ph type="ftr" sz="quarter" idx="11"/>
          </p:nvPr>
        </p:nvSpPr>
        <p:spPr/>
        <p:txBody>
          <a:bodyPr/>
          <a:lstStyle>
            <a:lvl1pPr>
              <a:defRPr/>
            </a:lvl1pPr>
          </a:lstStyle>
          <a:p>
            <a:r>
              <a:rPr lang="el-GR"/>
              <a:t>(C) Kordaki M</a:t>
            </a:r>
          </a:p>
        </p:txBody>
      </p:sp>
      <p:sp>
        <p:nvSpPr>
          <p:cNvPr id="5" name="Slide Number Placeholder 4"/>
          <p:cNvSpPr>
            <a:spLocks noGrp="1"/>
          </p:cNvSpPr>
          <p:nvPr>
            <p:ph type="sldNum" sz="quarter" idx="12"/>
          </p:nvPr>
        </p:nvSpPr>
        <p:spPr/>
        <p:txBody>
          <a:bodyPr/>
          <a:lstStyle>
            <a:lvl1pPr>
              <a:defRPr/>
            </a:lvl1pPr>
          </a:lstStyle>
          <a:p>
            <a:fld id="{8CFD7A21-5397-4088-91AA-7247FCC38FEC}" type="slidenum">
              <a:rPr lang="el-GR"/>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l-GR"/>
          </a:p>
        </p:txBody>
      </p:sp>
      <p:sp>
        <p:nvSpPr>
          <p:cNvPr id="3" name="Footer Placeholder 2"/>
          <p:cNvSpPr>
            <a:spLocks noGrp="1"/>
          </p:cNvSpPr>
          <p:nvPr>
            <p:ph type="ftr" sz="quarter" idx="11"/>
          </p:nvPr>
        </p:nvSpPr>
        <p:spPr/>
        <p:txBody>
          <a:bodyPr/>
          <a:lstStyle>
            <a:lvl1pPr>
              <a:defRPr/>
            </a:lvl1pPr>
          </a:lstStyle>
          <a:p>
            <a:r>
              <a:rPr lang="el-GR"/>
              <a:t>(C) Kordaki M</a:t>
            </a:r>
          </a:p>
        </p:txBody>
      </p:sp>
      <p:sp>
        <p:nvSpPr>
          <p:cNvPr id="4" name="Slide Number Placeholder 3"/>
          <p:cNvSpPr>
            <a:spLocks noGrp="1"/>
          </p:cNvSpPr>
          <p:nvPr>
            <p:ph type="sldNum" sz="quarter" idx="12"/>
          </p:nvPr>
        </p:nvSpPr>
        <p:spPr/>
        <p:txBody>
          <a:bodyPr/>
          <a:lstStyle>
            <a:lvl1pPr>
              <a:defRPr/>
            </a:lvl1pPr>
          </a:lstStyle>
          <a:p>
            <a:fld id="{5AA954E2-E90A-4FED-ACAC-866440E20BBD}" type="slidenum">
              <a:rPr lang="el-G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l-GR"/>
          </a:p>
        </p:txBody>
      </p:sp>
      <p:sp>
        <p:nvSpPr>
          <p:cNvPr id="6" name="Footer Placeholder 5"/>
          <p:cNvSpPr>
            <a:spLocks noGrp="1"/>
          </p:cNvSpPr>
          <p:nvPr>
            <p:ph type="ftr" sz="quarter" idx="11"/>
          </p:nvPr>
        </p:nvSpPr>
        <p:spPr/>
        <p:txBody>
          <a:bodyPr/>
          <a:lstStyle>
            <a:lvl1pPr>
              <a:defRPr/>
            </a:lvl1pPr>
          </a:lstStyle>
          <a:p>
            <a:r>
              <a:rPr lang="el-GR"/>
              <a:t>(C) Kordaki M</a:t>
            </a:r>
          </a:p>
        </p:txBody>
      </p:sp>
      <p:sp>
        <p:nvSpPr>
          <p:cNvPr id="7" name="Slide Number Placeholder 6"/>
          <p:cNvSpPr>
            <a:spLocks noGrp="1"/>
          </p:cNvSpPr>
          <p:nvPr>
            <p:ph type="sldNum" sz="quarter" idx="12"/>
          </p:nvPr>
        </p:nvSpPr>
        <p:spPr/>
        <p:txBody>
          <a:bodyPr/>
          <a:lstStyle>
            <a:lvl1pPr>
              <a:defRPr/>
            </a:lvl1pPr>
          </a:lstStyle>
          <a:p>
            <a:fld id="{C313B40B-2087-4E5B-B153-212B9D28FF12}" type="slidenum">
              <a:rPr lang="el-GR"/>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l-GR"/>
          </a:p>
        </p:txBody>
      </p:sp>
      <p:sp>
        <p:nvSpPr>
          <p:cNvPr id="6" name="Footer Placeholder 5"/>
          <p:cNvSpPr>
            <a:spLocks noGrp="1"/>
          </p:cNvSpPr>
          <p:nvPr>
            <p:ph type="ftr" sz="quarter" idx="11"/>
          </p:nvPr>
        </p:nvSpPr>
        <p:spPr/>
        <p:txBody>
          <a:bodyPr/>
          <a:lstStyle>
            <a:lvl1pPr>
              <a:defRPr/>
            </a:lvl1pPr>
          </a:lstStyle>
          <a:p>
            <a:r>
              <a:rPr lang="el-GR"/>
              <a:t>(C) Kordaki M</a:t>
            </a:r>
          </a:p>
        </p:txBody>
      </p:sp>
      <p:sp>
        <p:nvSpPr>
          <p:cNvPr id="7" name="Slide Number Placeholder 6"/>
          <p:cNvSpPr>
            <a:spLocks noGrp="1"/>
          </p:cNvSpPr>
          <p:nvPr>
            <p:ph type="sldNum" sz="quarter" idx="12"/>
          </p:nvPr>
        </p:nvSpPr>
        <p:spPr/>
        <p:txBody>
          <a:bodyPr/>
          <a:lstStyle>
            <a:lvl1pPr>
              <a:defRPr/>
            </a:lvl1pPr>
          </a:lstStyle>
          <a:p>
            <a:fld id="{F3322D7A-941C-4985-B26D-3295A3C71ED3}" type="slidenum">
              <a:rPr lang="el-GR"/>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6386" name="Group 2"/>
          <p:cNvGrpSpPr>
            <a:grpSpLocks/>
          </p:cNvGrpSpPr>
          <p:nvPr/>
        </p:nvGrpSpPr>
        <p:grpSpPr bwMode="auto">
          <a:xfrm>
            <a:off x="1071563" y="304800"/>
            <a:ext cx="7615237" cy="1106488"/>
            <a:chOff x="675" y="192"/>
            <a:chExt cx="4797" cy="697"/>
          </a:xfrm>
        </p:grpSpPr>
        <p:sp>
          <p:nvSpPr>
            <p:cNvPr id="16387" name="Oval 3"/>
            <p:cNvSpPr>
              <a:spLocks noChangeArrowheads="1"/>
            </p:cNvSpPr>
            <p:nvPr/>
          </p:nvSpPr>
          <p:spPr bwMode="hidden">
            <a:xfrm flipH="1">
              <a:off x="3067" y="192"/>
              <a:ext cx="696" cy="696"/>
            </a:xfrm>
            <a:prstGeom prst="ellipse">
              <a:avLst/>
            </a:prstGeom>
            <a:solidFill>
              <a:schemeClr val="accent2"/>
            </a:solidFill>
            <a:ln w="28575">
              <a:noFill/>
              <a:round/>
              <a:headEnd/>
              <a:tailEnd/>
            </a:ln>
            <a:effectLst/>
          </p:spPr>
          <p:txBody>
            <a:bodyPr wrap="none" anchor="ctr"/>
            <a:lstStyle/>
            <a:p>
              <a:pPr algn="ctr"/>
              <a:endParaRPr lang="el-GR" sz="2400">
                <a:latin typeface="Times New Roman" pitchFamily="18" charset="0"/>
              </a:endParaRPr>
            </a:p>
          </p:txBody>
        </p:sp>
        <p:sp>
          <p:nvSpPr>
            <p:cNvPr id="16388" name="Oval 4"/>
            <p:cNvSpPr>
              <a:spLocks noChangeArrowheads="1"/>
            </p:cNvSpPr>
            <p:nvPr/>
          </p:nvSpPr>
          <p:spPr bwMode="hidden">
            <a:xfrm flipH="1">
              <a:off x="4777" y="192"/>
              <a:ext cx="695" cy="696"/>
            </a:xfrm>
            <a:prstGeom prst="ellipse">
              <a:avLst/>
            </a:prstGeom>
            <a:solidFill>
              <a:schemeClr val="accent2"/>
            </a:solidFill>
            <a:ln w="28575">
              <a:noFill/>
              <a:round/>
              <a:headEnd/>
              <a:tailEnd/>
            </a:ln>
            <a:effectLst/>
          </p:spPr>
          <p:txBody>
            <a:bodyPr wrap="none" anchor="ctr"/>
            <a:lstStyle/>
            <a:p>
              <a:pPr algn="ctr"/>
              <a:endParaRPr lang="el-GR" sz="2400">
                <a:latin typeface="Times New Roman" pitchFamily="18" charset="0"/>
              </a:endParaRPr>
            </a:p>
          </p:txBody>
        </p:sp>
        <p:sp>
          <p:nvSpPr>
            <p:cNvPr id="16389" name="Oval 5"/>
            <p:cNvSpPr>
              <a:spLocks noChangeArrowheads="1"/>
            </p:cNvSpPr>
            <p:nvPr/>
          </p:nvSpPr>
          <p:spPr bwMode="hidden">
            <a:xfrm flipH="1">
              <a:off x="675" y="193"/>
              <a:ext cx="695" cy="696"/>
            </a:xfrm>
            <a:prstGeom prst="ellipse">
              <a:avLst/>
            </a:prstGeom>
            <a:solidFill>
              <a:schemeClr val="accent2"/>
            </a:solidFill>
            <a:ln w="28575">
              <a:noFill/>
              <a:round/>
              <a:headEnd/>
              <a:tailEnd/>
            </a:ln>
            <a:effectLst/>
          </p:spPr>
          <p:txBody>
            <a:bodyPr wrap="none" anchor="ctr"/>
            <a:lstStyle/>
            <a:p>
              <a:pPr algn="ctr"/>
              <a:endParaRPr lang="el-GR" sz="2400">
                <a:latin typeface="Times New Roman" pitchFamily="18" charset="0"/>
              </a:endParaRPr>
            </a:p>
          </p:txBody>
        </p:sp>
        <p:sp>
          <p:nvSpPr>
            <p:cNvPr id="16390" name="Oval 6"/>
            <p:cNvSpPr>
              <a:spLocks noChangeArrowheads="1"/>
            </p:cNvSpPr>
            <p:nvPr/>
          </p:nvSpPr>
          <p:spPr bwMode="hidden">
            <a:xfrm flipH="1">
              <a:off x="3984" y="192"/>
              <a:ext cx="695" cy="696"/>
            </a:xfrm>
            <a:prstGeom prst="ellipse">
              <a:avLst/>
            </a:prstGeom>
            <a:noFill/>
            <a:ln w="28575">
              <a:solidFill>
                <a:schemeClr val="accent2"/>
              </a:solidFill>
              <a:round/>
              <a:headEnd/>
              <a:tailEnd/>
            </a:ln>
            <a:effectLst/>
          </p:spPr>
          <p:txBody>
            <a:bodyPr wrap="none" anchor="ctr"/>
            <a:lstStyle/>
            <a:p>
              <a:pPr algn="ctr"/>
              <a:endParaRPr lang="el-GR" sz="2400">
                <a:latin typeface="Times New Roman" pitchFamily="18" charset="0"/>
              </a:endParaRPr>
            </a:p>
          </p:txBody>
        </p:sp>
        <p:sp>
          <p:nvSpPr>
            <p:cNvPr id="16391" name="Oval 7"/>
            <p:cNvSpPr>
              <a:spLocks noChangeArrowheads="1"/>
            </p:cNvSpPr>
            <p:nvPr/>
          </p:nvSpPr>
          <p:spPr bwMode="hidden">
            <a:xfrm flipH="1">
              <a:off x="1486" y="192"/>
              <a:ext cx="695" cy="696"/>
            </a:xfrm>
            <a:prstGeom prst="ellipse">
              <a:avLst/>
            </a:prstGeom>
            <a:noFill/>
            <a:ln w="28575">
              <a:solidFill>
                <a:schemeClr val="accent2"/>
              </a:solidFill>
              <a:round/>
              <a:headEnd/>
              <a:tailEnd/>
            </a:ln>
            <a:effectLst/>
          </p:spPr>
          <p:txBody>
            <a:bodyPr wrap="none" anchor="ctr"/>
            <a:lstStyle/>
            <a:p>
              <a:pPr algn="ctr"/>
              <a:endParaRPr lang="el-GR" sz="2400">
                <a:latin typeface="Times New Roman" pitchFamily="18" charset="0"/>
              </a:endParaRPr>
            </a:p>
          </p:txBody>
        </p:sp>
      </p:grpSp>
      <p:sp>
        <p:nvSpPr>
          <p:cNvPr id="16392" name="Rectangle 8"/>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p>
        </p:txBody>
      </p:sp>
      <p:sp>
        <p:nvSpPr>
          <p:cNvPr id="16393" name="Rectangle 9"/>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endParaRPr lang="el-GR"/>
          </a:p>
        </p:txBody>
      </p:sp>
      <p:sp>
        <p:nvSpPr>
          <p:cNvPr id="16394" name="Rectangle 10"/>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r>
              <a:rPr lang="el-GR"/>
              <a:t>(C) Kordaki M</a:t>
            </a:r>
          </a:p>
        </p:txBody>
      </p:sp>
      <p:sp>
        <p:nvSpPr>
          <p:cNvPr id="16395" name="Rectangle 11"/>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2D55C85C-F813-4C90-A725-A19A2C5D365A}" type="slidenum">
              <a:rPr lang="el-GR"/>
              <a:pPr/>
              <a:t>‹#›</a:t>
            </a:fld>
            <a:endParaRPr lang="el-GR"/>
          </a:p>
        </p:txBody>
      </p:sp>
      <p:sp>
        <p:nvSpPr>
          <p:cNvPr id="16396" name="Rectangle 1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l-GR" smtClean="0"/>
              <a:t>Κάντε κλικ για επεξεργασία του τίτλου</a:t>
            </a:r>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timing>
    <p:tnLst>
      <p:par>
        <p:cTn id="1" dur="indefinite" restart="never" nodeType="tmRoot"/>
      </p:par>
    </p:tnLst>
  </p:timing>
  <p:hf sldNum="0" hdr="0" dt="0"/>
  <p:txStyles>
    <p:titleStyle>
      <a:lvl1pPr algn="l" rtl="0" fontAlgn="base">
        <a:spcBef>
          <a:spcPct val="0"/>
        </a:spcBef>
        <a:spcAft>
          <a:spcPct val="0"/>
        </a:spcAft>
        <a:defRPr sz="3800">
          <a:solidFill>
            <a:schemeClr val="tx2"/>
          </a:solidFill>
          <a:latin typeface="+mj-lt"/>
          <a:ea typeface="+mj-ea"/>
          <a:cs typeface="+mj-cs"/>
        </a:defRPr>
      </a:lvl1pPr>
      <a:lvl2pPr algn="l" rtl="0" fontAlgn="base">
        <a:spcBef>
          <a:spcPct val="0"/>
        </a:spcBef>
        <a:spcAft>
          <a:spcPct val="0"/>
        </a:spcAft>
        <a:defRPr sz="3800">
          <a:solidFill>
            <a:schemeClr val="tx2"/>
          </a:solidFill>
          <a:latin typeface="Arial" charset="0"/>
          <a:cs typeface="Arial" charset="0"/>
        </a:defRPr>
      </a:lvl2pPr>
      <a:lvl3pPr algn="l" rtl="0" fontAlgn="base">
        <a:spcBef>
          <a:spcPct val="0"/>
        </a:spcBef>
        <a:spcAft>
          <a:spcPct val="0"/>
        </a:spcAft>
        <a:defRPr sz="3800">
          <a:solidFill>
            <a:schemeClr val="tx2"/>
          </a:solidFill>
          <a:latin typeface="Arial" charset="0"/>
          <a:cs typeface="Arial" charset="0"/>
        </a:defRPr>
      </a:lvl3pPr>
      <a:lvl4pPr algn="l" rtl="0" fontAlgn="base">
        <a:spcBef>
          <a:spcPct val="0"/>
        </a:spcBef>
        <a:spcAft>
          <a:spcPct val="0"/>
        </a:spcAft>
        <a:defRPr sz="3800">
          <a:solidFill>
            <a:schemeClr val="tx2"/>
          </a:solidFill>
          <a:latin typeface="Arial" charset="0"/>
          <a:cs typeface="Arial" charset="0"/>
        </a:defRPr>
      </a:lvl4pPr>
      <a:lvl5pPr algn="l" rtl="0" fontAlgn="base">
        <a:spcBef>
          <a:spcPct val="0"/>
        </a:spcBef>
        <a:spcAft>
          <a:spcPct val="0"/>
        </a:spcAft>
        <a:defRPr sz="3800">
          <a:solidFill>
            <a:schemeClr val="tx2"/>
          </a:solidFill>
          <a:latin typeface="Arial" charset="0"/>
          <a:cs typeface="Arial" charset="0"/>
        </a:defRPr>
      </a:lvl5pPr>
      <a:lvl6pPr marL="457200" algn="l" rtl="0" fontAlgn="base">
        <a:spcBef>
          <a:spcPct val="0"/>
        </a:spcBef>
        <a:spcAft>
          <a:spcPct val="0"/>
        </a:spcAft>
        <a:defRPr sz="3800">
          <a:solidFill>
            <a:schemeClr val="tx2"/>
          </a:solidFill>
          <a:latin typeface="Arial" charset="0"/>
          <a:cs typeface="Arial" charset="0"/>
        </a:defRPr>
      </a:lvl6pPr>
      <a:lvl7pPr marL="914400" algn="l" rtl="0" fontAlgn="base">
        <a:spcBef>
          <a:spcPct val="0"/>
        </a:spcBef>
        <a:spcAft>
          <a:spcPct val="0"/>
        </a:spcAft>
        <a:defRPr sz="3800">
          <a:solidFill>
            <a:schemeClr val="tx2"/>
          </a:solidFill>
          <a:latin typeface="Arial" charset="0"/>
          <a:cs typeface="Arial" charset="0"/>
        </a:defRPr>
      </a:lvl7pPr>
      <a:lvl8pPr marL="1371600" algn="l" rtl="0" fontAlgn="base">
        <a:spcBef>
          <a:spcPct val="0"/>
        </a:spcBef>
        <a:spcAft>
          <a:spcPct val="0"/>
        </a:spcAft>
        <a:defRPr sz="3800">
          <a:solidFill>
            <a:schemeClr val="tx2"/>
          </a:solidFill>
          <a:latin typeface="Arial" charset="0"/>
          <a:cs typeface="Arial" charset="0"/>
        </a:defRPr>
      </a:lvl8pPr>
      <a:lvl9pPr marL="1828800" algn="l" rtl="0" fontAlgn="base">
        <a:spcBef>
          <a:spcPct val="0"/>
        </a:spcBef>
        <a:spcAft>
          <a:spcPct val="0"/>
        </a:spcAft>
        <a:defRPr sz="3800">
          <a:solidFill>
            <a:schemeClr val="tx2"/>
          </a:solidFill>
          <a:latin typeface="Arial" charset="0"/>
          <a:cs typeface="Arial" charset="0"/>
        </a:defRPr>
      </a:lvl9pPr>
    </p:titleStyle>
    <p:bodyStyle>
      <a:lvl1pPr marL="342900" indent="-342900" algn="l" rtl="0" fontAlgn="base">
        <a:spcBef>
          <a:spcPct val="20000"/>
        </a:spcBef>
        <a:spcAft>
          <a:spcPct val="0"/>
        </a:spcAft>
        <a:buClr>
          <a:schemeClr val="accent1"/>
        </a:buClr>
        <a:buFont typeface="Wingdings" pitchFamily="2" charset="2"/>
        <a:buChar char="l"/>
        <a:defRPr sz="3200">
          <a:solidFill>
            <a:schemeClr val="tx1"/>
          </a:solidFill>
          <a:latin typeface="+mn-lt"/>
          <a:ea typeface="+mn-ea"/>
          <a:cs typeface="+mn-cs"/>
        </a:defRPr>
      </a:lvl1pPr>
      <a:lvl2pPr marL="742950" indent="-285750" algn="l" rtl="0" fontAlgn="base">
        <a:spcBef>
          <a:spcPct val="20000"/>
        </a:spcBef>
        <a:spcAft>
          <a:spcPct val="0"/>
        </a:spcAft>
        <a:buClr>
          <a:schemeClr val="accent1"/>
        </a:buClr>
        <a:buFont typeface="Wingdings" pitchFamily="2" charset="2"/>
        <a:buChar char="¡"/>
        <a:defRPr sz="2700">
          <a:solidFill>
            <a:schemeClr val="tx1"/>
          </a:solidFill>
          <a:latin typeface="+mn-lt"/>
          <a:cs typeface="+mn-cs"/>
        </a:defRPr>
      </a:lvl2pPr>
      <a:lvl3pPr marL="1143000" indent="-228600" algn="l" rtl="0" fontAlgn="base">
        <a:spcBef>
          <a:spcPct val="20000"/>
        </a:spcBef>
        <a:spcAft>
          <a:spcPct val="0"/>
        </a:spcAft>
        <a:buClr>
          <a:schemeClr val="accent1"/>
        </a:buClr>
        <a:buFont typeface="Wingdings" pitchFamily="2" charset="2"/>
        <a:buChar char="l"/>
        <a:defRPr sz="2300">
          <a:solidFill>
            <a:schemeClr val="tx1"/>
          </a:solidFill>
          <a:latin typeface="+mn-lt"/>
          <a:cs typeface="+mn-cs"/>
        </a:defRPr>
      </a:lvl3pPr>
      <a:lvl4pPr marL="1600200" indent="-228600" algn="l" rtl="0" fontAlgn="base">
        <a:spcBef>
          <a:spcPct val="20000"/>
        </a:spcBef>
        <a:spcAft>
          <a:spcPct val="0"/>
        </a:spcAft>
        <a:buClr>
          <a:schemeClr val="accent1"/>
        </a:buClr>
        <a:buChar char="•"/>
        <a:defRPr sz="2000">
          <a:solidFill>
            <a:schemeClr val="tx1"/>
          </a:solidFill>
          <a:latin typeface="+mn-lt"/>
          <a:cs typeface="+mn-cs"/>
        </a:defRPr>
      </a:lvl4pPr>
      <a:lvl5pPr marL="2057400" indent="-228600" algn="l" rtl="0" fontAlgn="base">
        <a:spcBef>
          <a:spcPct val="20000"/>
        </a:spcBef>
        <a:spcAft>
          <a:spcPct val="0"/>
        </a:spcAft>
        <a:buClr>
          <a:schemeClr val="accent1"/>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daradoumis@aegean.gr" TargetMode="External"/><Relationship Id="rId2" Type="http://schemas.openxmlformats.org/officeDocument/2006/relationships/hyperlink" Target="mailto:kordaki@cti.g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0"/>
          <p:cNvSpPr>
            <a:spLocks noGrp="1" noChangeArrowheads="1"/>
          </p:cNvSpPr>
          <p:nvPr>
            <p:ph type="ftr" sz="quarter" idx="3"/>
          </p:nvPr>
        </p:nvSpPr>
        <p:spPr/>
        <p:txBody>
          <a:bodyPr/>
          <a:lstStyle/>
          <a:p>
            <a:r>
              <a:rPr lang="el-GR" dirty="0"/>
              <a:t>(C) Kordaki </a:t>
            </a:r>
            <a:r>
              <a:rPr lang="el-GR" dirty="0" smtClean="0"/>
              <a:t>M</a:t>
            </a:r>
            <a:r>
              <a:rPr lang="en-US" dirty="0" smtClean="0"/>
              <a:t>.; Daradoumis T. </a:t>
            </a:r>
            <a:endParaRPr lang="el-GR" dirty="0"/>
          </a:p>
        </p:txBody>
      </p:sp>
      <p:sp>
        <p:nvSpPr>
          <p:cNvPr id="2050" name="Rectangle 2"/>
          <p:cNvSpPr>
            <a:spLocks noGrp="1" noChangeArrowheads="1"/>
          </p:cNvSpPr>
          <p:nvPr>
            <p:ph type="ctrTitle"/>
          </p:nvPr>
        </p:nvSpPr>
        <p:spPr/>
        <p:txBody>
          <a:bodyPr/>
          <a:lstStyle/>
          <a:p>
            <a:r>
              <a:rPr lang="el-GR" sz="4000"/>
              <a:t>Στρατηγικές συνεργατικής μάθησης </a:t>
            </a:r>
          </a:p>
        </p:txBody>
      </p:sp>
      <p:sp>
        <p:nvSpPr>
          <p:cNvPr id="2051" name="Rectangle 3"/>
          <p:cNvSpPr>
            <a:spLocks noGrp="1" noChangeArrowheads="1"/>
          </p:cNvSpPr>
          <p:nvPr>
            <p:ph type="subTitle" idx="1"/>
          </p:nvPr>
        </p:nvSpPr>
        <p:spPr>
          <a:xfrm>
            <a:off x="533400" y="3505200"/>
            <a:ext cx="7924800" cy="2743200"/>
          </a:xfrm>
        </p:spPr>
        <p:txBody>
          <a:bodyPr/>
          <a:lstStyle/>
          <a:p>
            <a:pPr>
              <a:lnSpc>
                <a:spcPct val="80000"/>
              </a:lnSpc>
            </a:pPr>
            <a:r>
              <a:rPr lang="en-GB" altLang="zh-CN" dirty="0">
                <a:ea typeface="SimSun" pitchFamily="2" charset="-122"/>
              </a:rPr>
              <a:t>M</a:t>
            </a:r>
            <a:r>
              <a:rPr lang="el-GR" altLang="zh-CN" dirty="0"/>
              <a:t>αρία</a:t>
            </a:r>
            <a:r>
              <a:rPr lang="en-GB" altLang="zh-CN" dirty="0">
                <a:ea typeface="SimSun" pitchFamily="2" charset="-122"/>
              </a:rPr>
              <a:t> K</a:t>
            </a:r>
            <a:r>
              <a:rPr lang="el-GR" altLang="zh-CN" dirty="0" err="1" smtClean="0"/>
              <a:t>ορδάκη</a:t>
            </a:r>
            <a:r>
              <a:rPr lang="el-GR" altLang="zh-CN" dirty="0" smtClean="0"/>
              <a:t>, Θανάσης Νταραντούμης </a:t>
            </a:r>
            <a:r>
              <a:rPr lang="en-GB" altLang="zh-CN" dirty="0" smtClean="0">
                <a:ea typeface="SimSun" pitchFamily="2" charset="-122"/>
              </a:rPr>
              <a:t> </a:t>
            </a:r>
            <a:endParaRPr lang="en-GB" altLang="zh-CN" dirty="0">
              <a:ea typeface="SimSun" pitchFamily="2" charset="-122"/>
            </a:endParaRPr>
          </a:p>
          <a:p>
            <a:pPr>
              <a:lnSpc>
                <a:spcPct val="80000"/>
              </a:lnSpc>
            </a:pPr>
            <a:endParaRPr lang="en-GB" altLang="zh-CN" baseline="30000" dirty="0">
              <a:ea typeface="SimSun" pitchFamily="2" charset="-122"/>
            </a:endParaRPr>
          </a:p>
          <a:p>
            <a:pPr>
              <a:lnSpc>
                <a:spcPct val="80000"/>
              </a:lnSpc>
            </a:pPr>
            <a:endParaRPr lang="en-GB" altLang="zh-CN" sz="2000" baseline="30000" dirty="0">
              <a:ea typeface="SimSun" pitchFamily="2" charset="-122"/>
            </a:endParaRPr>
          </a:p>
          <a:p>
            <a:pPr>
              <a:lnSpc>
                <a:spcPct val="80000"/>
              </a:lnSpc>
            </a:pPr>
            <a:r>
              <a:rPr kumimoji="1" lang="el-GR" sz="2400" dirty="0" smtClean="0"/>
              <a:t>Τμήμα </a:t>
            </a:r>
            <a:r>
              <a:rPr kumimoji="1" lang="el-GR" sz="2400" dirty="0"/>
              <a:t>Πολιτισμικής </a:t>
            </a:r>
            <a:r>
              <a:rPr kumimoji="1" lang="el-GR" sz="2400" dirty="0" smtClean="0"/>
              <a:t>Τεχνολογίας και Επικοινωνίας</a:t>
            </a:r>
            <a:endParaRPr kumimoji="1" lang="el-GR" sz="2400" dirty="0"/>
          </a:p>
          <a:p>
            <a:pPr>
              <a:lnSpc>
                <a:spcPct val="80000"/>
              </a:lnSpc>
            </a:pPr>
            <a:r>
              <a:rPr kumimoji="1" lang="el-GR" sz="2400" dirty="0"/>
              <a:t>Πανεπιστήμιο Αιγαίου</a:t>
            </a:r>
          </a:p>
          <a:p>
            <a:pPr>
              <a:lnSpc>
                <a:spcPct val="80000"/>
              </a:lnSpc>
            </a:pPr>
            <a:endParaRPr lang="en-GB" altLang="zh-CN" sz="2000" dirty="0">
              <a:ea typeface="SimSun" pitchFamily="2" charset="-122"/>
            </a:endParaRPr>
          </a:p>
          <a:p>
            <a:pPr>
              <a:lnSpc>
                <a:spcPct val="80000"/>
              </a:lnSpc>
            </a:pPr>
            <a:r>
              <a:rPr lang="en-US" sz="2000" dirty="0"/>
              <a:t>E-mail: </a:t>
            </a:r>
            <a:r>
              <a:rPr lang="en-US" sz="2000" dirty="0" smtClean="0">
                <a:hlinkClick r:id="rId2"/>
              </a:rPr>
              <a:t>kordaki@cti.gr</a:t>
            </a:r>
            <a:endParaRPr lang="el-GR" sz="2000" dirty="0" smtClean="0"/>
          </a:p>
          <a:p>
            <a:pPr>
              <a:lnSpc>
                <a:spcPct val="80000"/>
              </a:lnSpc>
            </a:pPr>
            <a:r>
              <a:rPr lang="en-US" sz="2000" dirty="0" smtClean="0">
                <a:hlinkClick r:id="rId3"/>
              </a:rPr>
              <a:t>daradoumis@aegean.gr</a:t>
            </a:r>
            <a:endParaRPr lang="en-US" sz="2000" dirty="0" smtClean="0"/>
          </a:p>
          <a:p>
            <a:pPr>
              <a:lnSpc>
                <a:spcPct val="80000"/>
              </a:lnSpc>
            </a:pPr>
            <a:endParaRPr lang="el-GR" sz="2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l-GR" dirty="0" smtClean="0"/>
              <a:t>(C) Kordaki M</a:t>
            </a:r>
            <a:r>
              <a:rPr lang="en-US" dirty="0" smtClean="0"/>
              <a:t>.; Daradoumis T. </a:t>
            </a:r>
            <a:endParaRPr lang="el-GR" dirty="0"/>
          </a:p>
        </p:txBody>
      </p:sp>
      <p:sp>
        <p:nvSpPr>
          <p:cNvPr id="107522" name="Rectangle 2"/>
          <p:cNvSpPr>
            <a:spLocks noGrp="1" noChangeArrowheads="1"/>
          </p:cNvSpPr>
          <p:nvPr>
            <p:ph type="title"/>
          </p:nvPr>
        </p:nvSpPr>
        <p:spPr/>
        <p:txBody>
          <a:bodyPr/>
          <a:lstStyle/>
          <a:p>
            <a:r>
              <a:rPr lang="en-US" sz="3200" b="1" dirty="0" smtClean="0">
                <a:solidFill>
                  <a:schemeClr val="folHlink"/>
                </a:solidFill>
              </a:rPr>
              <a:t>3</a:t>
            </a:r>
            <a:r>
              <a:rPr lang="el-GR" sz="3200" b="1" dirty="0" smtClean="0">
                <a:solidFill>
                  <a:schemeClr val="folHlink"/>
                </a:solidFill>
              </a:rPr>
              <a:t>. </a:t>
            </a:r>
            <a:r>
              <a:rPr lang="el-GR" sz="3200" b="1" dirty="0">
                <a:solidFill>
                  <a:schemeClr val="folHlink"/>
                </a:solidFill>
              </a:rPr>
              <a:t>Καθοδηγούμενη ανταλλαγή απόψεων ( </a:t>
            </a:r>
            <a:r>
              <a:rPr lang="en-US" sz="3200" b="1" dirty="0">
                <a:solidFill>
                  <a:schemeClr val="folHlink"/>
                </a:solidFill>
              </a:rPr>
              <a:t>Guided Reciprocal peer questioning</a:t>
            </a:r>
            <a:r>
              <a:rPr lang="el-GR" sz="3200" b="1" dirty="0">
                <a:solidFill>
                  <a:schemeClr val="folHlink"/>
                </a:solidFill>
              </a:rPr>
              <a:t> )</a:t>
            </a:r>
          </a:p>
        </p:txBody>
      </p:sp>
      <p:sp>
        <p:nvSpPr>
          <p:cNvPr id="107523" name="Rectangle 3"/>
          <p:cNvSpPr>
            <a:spLocks noGrp="1" noChangeArrowheads="1"/>
          </p:cNvSpPr>
          <p:nvPr>
            <p:ph type="body" idx="1"/>
          </p:nvPr>
        </p:nvSpPr>
        <p:spPr>
          <a:xfrm>
            <a:off x="457200" y="1600200"/>
            <a:ext cx="8229600" cy="4648200"/>
          </a:xfrm>
        </p:spPr>
        <p:txBody>
          <a:bodyPr/>
          <a:lstStyle/>
          <a:p>
            <a:pPr>
              <a:lnSpc>
                <a:spcPct val="80000"/>
              </a:lnSpc>
              <a:buFont typeface="Wingdings" pitchFamily="2" charset="2"/>
              <a:buNone/>
            </a:pPr>
            <a:r>
              <a:rPr lang="el-GR" sz="2000" b="1" dirty="0">
                <a:solidFill>
                  <a:schemeClr val="folHlink"/>
                </a:solidFill>
              </a:rPr>
              <a:t>Στόχοι της μεθόδου</a:t>
            </a:r>
            <a:endParaRPr lang="el-GR" sz="2000" dirty="0">
              <a:solidFill>
                <a:schemeClr val="folHlink"/>
              </a:solidFill>
            </a:endParaRPr>
          </a:p>
          <a:p>
            <a:pPr>
              <a:lnSpc>
                <a:spcPct val="80000"/>
              </a:lnSpc>
            </a:pPr>
            <a:r>
              <a:rPr lang="el-GR" sz="2000" b="1" dirty="0"/>
              <a:t>να παραχθεί συζήτηση μεταξύ των ομάδων μαθητών για ένα συγκεκριμένο θέμα ή θεματική περιοχή. </a:t>
            </a:r>
          </a:p>
          <a:p>
            <a:pPr>
              <a:lnSpc>
                <a:spcPct val="80000"/>
              </a:lnSpc>
            </a:pPr>
            <a:r>
              <a:rPr lang="el-GR" sz="2000" b="1" dirty="0"/>
              <a:t>να προβληματίσουμε και να εγείρουμε την φαντασία του μαθητή, </a:t>
            </a:r>
            <a:r>
              <a:rPr lang="el-GR" sz="2000" b="1" dirty="0" smtClean="0"/>
              <a:t>κάνοντάς τον ικανό να </a:t>
            </a:r>
            <a:r>
              <a:rPr lang="el-GR" sz="2000" b="1" dirty="0"/>
              <a:t>καθοδηγείται στη σωστή διατύπωση της ερώτησης, δηλ. </a:t>
            </a:r>
            <a:r>
              <a:rPr lang="el-GR" sz="2000" b="1" dirty="0" smtClean="0"/>
              <a:t>να θέτει τη </a:t>
            </a:r>
            <a:r>
              <a:rPr lang="el-GR" sz="2000" b="1" dirty="0"/>
              <a:t>σωστή έκφραση </a:t>
            </a:r>
            <a:r>
              <a:rPr lang="el-GR" sz="2000" b="1" dirty="0" smtClean="0"/>
              <a:t>αν και ταυτόχρονα μπορεί να μην </a:t>
            </a:r>
            <a:r>
              <a:rPr lang="el-GR" sz="2000" b="1" dirty="0"/>
              <a:t>είναι ακριβώς σίγουρος αν μπορεί να την απαντήσει.</a:t>
            </a:r>
          </a:p>
          <a:p>
            <a:pPr>
              <a:lnSpc>
                <a:spcPct val="80000"/>
              </a:lnSpc>
            </a:pPr>
            <a:r>
              <a:rPr lang="el-GR" sz="2000" b="1" dirty="0"/>
              <a:t>οι μαθητές να σκεφτούν ιδέες σχετικές με το θέμα.</a:t>
            </a:r>
          </a:p>
          <a:p>
            <a:pPr>
              <a:lnSpc>
                <a:spcPct val="80000"/>
              </a:lnSpc>
            </a:pPr>
            <a:r>
              <a:rPr lang="el-GR" sz="2000" b="1" dirty="0"/>
              <a:t>Ιδανικό για μικρές ομάδες (3 μέλη), επειδή απαιτείται συμμετοχή και ο καθένας μπορεί να πει την άποψη του και να έρθει σε αντιπαράθεση με τους άλλους πιο εύκολα.</a:t>
            </a:r>
          </a:p>
          <a:p>
            <a:pPr>
              <a:lnSpc>
                <a:spcPct val="80000"/>
              </a:lnSpc>
            </a:pPr>
            <a:r>
              <a:rPr lang="el-GR" sz="2000" b="1" dirty="0"/>
              <a:t>Μπορεί να χρησιμοποιηθεί σε αρχικό στάδιο προβληματισμού/δραστηριότητας.</a:t>
            </a:r>
          </a:p>
          <a:p>
            <a:pPr>
              <a:lnSpc>
                <a:spcPct val="80000"/>
              </a:lnSpc>
            </a:pPr>
            <a:r>
              <a:rPr lang="el-GR" sz="2000" b="1" dirty="0"/>
              <a:t>Αυτή η δραστηριότητα τραβά την προσοχή και βελτιώνει την αρχική κατανόηση των μαθητών όπως και την απευθείας συμπλήρωση των ερωτήσεων από τους μαθητές.</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l-GR" dirty="0" smtClean="0"/>
              <a:t>(C) Kordaki M</a:t>
            </a:r>
            <a:r>
              <a:rPr lang="en-US" dirty="0" smtClean="0"/>
              <a:t>.; Daradoumis T. </a:t>
            </a:r>
            <a:endParaRPr lang="el-GR" dirty="0"/>
          </a:p>
        </p:txBody>
      </p:sp>
      <p:sp>
        <p:nvSpPr>
          <p:cNvPr id="108546" name="Rectangle 2"/>
          <p:cNvSpPr>
            <a:spLocks noGrp="1" noChangeArrowheads="1"/>
          </p:cNvSpPr>
          <p:nvPr>
            <p:ph type="title"/>
          </p:nvPr>
        </p:nvSpPr>
        <p:spPr/>
        <p:txBody>
          <a:bodyPr/>
          <a:lstStyle/>
          <a:p>
            <a:r>
              <a:rPr lang="en-US" sz="3200" b="1" dirty="0" smtClean="0">
                <a:solidFill>
                  <a:schemeClr val="folHlink"/>
                </a:solidFill>
              </a:rPr>
              <a:t>3</a:t>
            </a:r>
            <a:r>
              <a:rPr lang="el-GR" sz="3200" b="1" dirty="0" smtClean="0">
                <a:solidFill>
                  <a:schemeClr val="folHlink"/>
                </a:solidFill>
              </a:rPr>
              <a:t>. </a:t>
            </a:r>
            <a:r>
              <a:rPr lang="el-GR" sz="3200" b="1" dirty="0">
                <a:solidFill>
                  <a:schemeClr val="folHlink"/>
                </a:solidFill>
              </a:rPr>
              <a:t>Καθοδηγούμενη ανταλλαγή απόψεων ( </a:t>
            </a:r>
            <a:r>
              <a:rPr lang="en-US" sz="3200" b="1" dirty="0">
                <a:solidFill>
                  <a:schemeClr val="folHlink"/>
                </a:solidFill>
              </a:rPr>
              <a:t>Guided Reciprocal peer questioning</a:t>
            </a:r>
            <a:r>
              <a:rPr lang="el-GR" sz="3200" b="1" dirty="0">
                <a:solidFill>
                  <a:schemeClr val="folHlink"/>
                </a:solidFill>
              </a:rPr>
              <a:t>)</a:t>
            </a:r>
          </a:p>
        </p:txBody>
      </p:sp>
      <p:sp>
        <p:nvSpPr>
          <p:cNvPr id="108547" name="Rectangle 3"/>
          <p:cNvSpPr>
            <a:spLocks noGrp="1" noChangeArrowheads="1"/>
          </p:cNvSpPr>
          <p:nvPr>
            <p:ph type="body" idx="1"/>
          </p:nvPr>
        </p:nvSpPr>
        <p:spPr/>
        <p:txBody>
          <a:bodyPr/>
          <a:lstStyle/>
          <a:p>
            <a:pPr marL="457200" indent="-457200">
              <a:lnSpc>
                <a:spcPct val="80000"/>
              </a:lnSpc>
              <a:buFont typeface="Wingdings" pitchFamily="2" charset="2"/>
              <a:buNone/>
            </a:pPr>
            <a:r>
              <a:rPr lang="el-GR" altLang="zh-CN" sz="2400" b="1" dirty="0">
                <a:solidFill>
                  <a:schemeClr val="folHlink"/>
                </a:solidFill>
              </a:rPr>
              <a:t>Διάγραμμα ροής της στρατηγικής</a:t>
            </a:r>
          </a:p>
          <a:p>
            <a:pPr marL="457200" indent="-457200">
              <a:lnSpc>
                <a:spcPct val="80000"/>
              </a:lnSpc>
              <a:buFont typeface="Wingdings" pitchFamily="2" charset="2"/>
              <a:buAutoNum type="arabicPeriod"/>
            </a:pPr>
            <a:r>
              <a:rPr lang="el-GR" sz="2400" b="1" dirty="0"/>
              <a:t>Παρουσίαση θέματος προς μελέτη</a:t>
            </a:r>
          </a:p>
          <a:p>
            <a:pPr marL="457200" indent="-457200">
              <a:lnSpc>
                <a:spcPct val="80000"/>
              </a:lnSpc>
              <a:buFont typeface="Wingdings" pitchFamily="2" charset="2"/>
              <a:buAutoNum type="arabicPeriod"/>
            </a:pPr>
            <a:r>
              <a:rPr lang="el-GR" sz="2400" b="1" dirty="0"/>
              <a:t>Διαμοιρασμός θέματος προς μελέτη για 10-15 λεπτά</a:t>
            </a:r>
          </a:p>
          <a:p>
            <a:pPr marL="457200" indent="-457200">
              <a:lnSpc>
                <a:spcPct val="80000"/>
              </a:lnSpc>
              <a:buFont typeface="Wingdings" pitchFamily="2" charset="2"/>
              <a:buAutoNum type="arabicPeriod"/>
            </a:pPr>
            <a:r>
              <a:rPr lang="el-GR" sz="2400" b="1" dirty="0"/>
              <a:t>Ο καθηγητής δίνει στους μαθητές ένα σύνολο γενικών ημιτελών ερωτήσεων</a:t>
            </a:r>
          </a:p>
          <a:p>
            <a:pPr marL="457200" indent="-457200">
              <a:lnSpc>
                <a:spcPct val="80000"/>
              </a:lnSpc>
              <a:buFont typeface="Wingdings" pitchFamily="2" charset="2"/>
              <a:buAutoNum type="arabicPeriod"/>
            </a:pPr>
            <a:r>
              <a:rPr lang="el-GR" sz="2400" b="1" dirty="0"/>
              <a:t>Προετοιμασία </a:t>
            </a:r>
            <a:r>
              <a:rPr lang="el-GR" sz="2400" b="1" dirty="0" smtClean="0"/>
              <a:t>κατάλληλων ερωτήσεων </a:t>
            </a:r>
            <a:r>
              <a:rPr lang="el-GR" sz="2400" b="1" dirty="0"/>
              <a:t>από τον μαθητή με βάση τις ημιτελείς ερωτήσεις που δόθηκαν και το θέμα που αναπτύχθηκε</a:t>
            </a:r>
          </a:p>
          <a:p>
            <a:pPr marL="457200" indent="-457200">
              <a:lnSpc>
                <a:spcPct val="80000"/>
              </a:lnSpc>
              <a:buFont typeface="Wingdings" pitchFamily="2" charset="2"/>
              <a:buAutoNum type="arabicPeriod"/>
            </a:pPr>
            <a:r>
              <a:rPr lang="el-GR" sz="2400" b="1" dirty="0"/>
              <a:t>Προετοιμασία των απαντήσεων από τον μαθητή </a:t>
            </a:r>
            <a:r>
              <a:rPr lang="el-GR" sz="2400" dirty="0" smtClean="0"/>
              <a:t>(και πιθανή αποστολή </a:t>
            </a:r>
            <a:r>
              <a:rPr lang="el-GR" sz="2400" dirty="0"/>
              <a:t>στον </a:t>
            </a:r>
            <a:r>
              <a:rPr lang="el-GR" sz="2400" dirty="0" smtClean="0"/>
              <a:t>καθηγητή – όχι απαραίτητα)</a:t>
            </a:r>
            <a:endParaRPr lang="el-GR" sz="2400" dirty="0"/>
          </a:p>
          <a:p>
            <a:pPr marL="457200" indent="-457200">
              <a:lnSpc>
                <a:spcPct val="80000"/>
              </a:lnSpc>
              <a:buFont typeface="Wingdings" pitchFamily="2" charset="2"/>
              <a:buAutoNum type="arabicPeriod"/>
            </a:pPr>
            <a:r>
              <a:rPr lang="el-GR" sz="2400" b="1" dirty="0" smtClean="0"/>
              <a:t>Συζήτηση σε ομάδες των απαντήσεων </a:t>
            </a:r>
            <a:r>
              <a:rPr lang="el-GR" sz="2400" b="1" dirty="0"/>
              <a:t>κάθε μαθητή</a:t>
            </a:r>
          </a:p>
          <a:p>
            <a:pPr marL="457200" indent="-457200">
              <a:lnSpc>
                <a:spcPct val="80000"/>
              </a:lnSpc>
              <a:buFont typeface="Wingdings" pitchFamily="2" charset="2"/>
              <a:buAutoNum type="arabicPeriod"/>
            </a:pPr>
            <a:r>
              <a:rPr lang="el-GR" sz="2400" b="1" dirty="0"/>
              <a:t>Αξιολόγηση των μαθητών </a:t>
            </a:r>
            <a:r>
              <a:rPr lang="el-GR" sz="2400" b="1" dirty="0" smtClean="0"/>
              <a:t>(τόσο των ερωτήσεων που έθεσαν όσο και των απαντήσεών τους)</a:t>
            </a:r>
            <a:endParaRPr lang="el-GR" sz="2400" b="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l-GR" dirty="0" smtClean="0"/>
              <a:t>(C) Kordaki M</a:t>
            </a:r>
            <a:r>
              <a:rPr lang="en-US" dirty="0" smtClean="0"/>
              <a:t>.; Daradoumis T. </a:t>
            </a:r>
            <a:endParaRPr lang="el-GR" dirty="0"/>
          </a:p>
        </p:txBody>
      </p:sp>
      <p:sp>
        <p:nvSpPr>
          <p:cNvPr id="108546" name="Rectangle 2"/>
          <p:cNvSpPr>
            <a:spLocks noGrp="1" noChangeArrowheads="1"/>
          </p:cNvSpPr>
          <p:nvPr>
            <p:ph type="title"/>
          </p:nvPr>
        </p:nvSpPr>
        <p:spPr/>
        <p:txBody>
          <a:bodyPr/>
          <a:lstStyle/>
          <a:p>
            <a:r>
              <a:rPr lang="en-US" sz="3200" b="1" dirty="0" smtClean="0">
                <a:solidFill>
                  <a:schemeClr val="folHlink"/>
                </a:solidFill>
              </a:rPr>
              <a:t>3</a:t>
            </a:r>
            <a:r>
              <a:rPr lang="el-GR" sz="3200" b="1" dirty="0" smtClean="0">
                <a:solidFill>
                  <a:schemeClr val="folHlink"/>
                </a:solidFill>
              </a:rPr>
              <a:t>. </a:t>
            </a:r>
            <a:r>
              <a:rPr lang="el-GR" sz="3200" b="1" dirty="0">
                <a:solidFill>
                  <a:schemeClr val="folHlink"/>
                </a:solidFill>
              </a:rPr>
              <a:t>Καθοδηγούμενη ανταλλαγή απόψεων ( </a:t>
            </a:r>
            <a:r>
              <a:rPr lang="en-US" sz="3200" b="1" dirty="0">
                <a:solidFill>
                  <a:schemeClr val="folHlink"/>
                </a:solidFill>
              </a:rPr>
              <a:t>Guided Reciprocal peer questioning</a:t>
            </a:r>
            <a:r>
              <a:rPr lang="el-GR" sz="3200" b="1" dirty="0">
                <a:solidFill>
                  <a:schemeClr val="folHlink"/>
                </a:solidFill>
              </a:rPr>
              <a:t>)</a:t>
            </a:r>
          </a:p>
        </p:txBody>
      </p:sp>
      <p:sp>
        <p:nvSpPr>
          <p:cNvPr id="108547" name="Rectangle 3"/>
          <p:cNvSpPr>
            <a:spLocks noGrp="1" noChangeArrowheads="1"/>
          </p:cNvSpPr>
          <p:nvPr>
            <p:ph type="body" idx="1"/>
          </p:nvPr>
        </p:nvSpPr>
        <p:spPr/>
        <p:txBody>
          <a:bodyPr/>
          <a:lstStyle/>
          <a:p>
            <a:pPr marL="0" indent="0">
              <a:lnSpc>
                <a:spcPct val="80000"/>
              </a:lnSpc>
              <a:buNone/>
            </a:pPr>
            <a:r>
              <a:rPr lang="el-GR" altLang="zh-CN" sz="2400" b="1" dirty="0" smtClean="0">
                <a:solidFill>
                  <a:schemeClr val="folHlink"/>
                </a:solidFill>
              </a:rPr>
              <a:t>Παράδειγμα εφαρμογής αυτής </a:t>
            </a:r>
            <a:r>
              <a:rPr lang="el-GR" altLang="zh-CN" sz="2400" b="1" dirty="0">
                <a:solidFill>
                  <a:schemeClr val="folHlink"/>
                </a:solidFill>
              </a:rPr>
              <a:t>της </a:t>
            </a:r>
            <a:r>
              <a:rPr lang="el-GR" altLang="zh-CN" sz="2400" b="1" dirty="0" smtClean="0">
                <a:solidFill>
                  <a:schemeClr val="folHlink"/>
                </a:solidFill>
              </a:rPr>
              <a:t>στρατηγικής στη </a:t>
            </a:r>
            <a:r>
              <a:rPr lang="el-GR" altLang="zh-CN" sz="2400" b="1" u="sng" dirty="0" smtClean="0">
                <a:solidFill>
                  <a:schemeClr val="folHlink"/>
                </a:solidFill>
              </a:rPr>
              <a:t>Δραστηριότητα Αξιολόγησης </a:t>
            </a:r>
            <a:r>
              <a:rPr lang="el-GR" altLang="zh-CN" sz="2400" b="1" dirty="0" smtClean="0">
                <a:solidFill>
                  <a:schemeClr val="folHlink"/>
                </a:solidFill>
              </a:rPr>
              <a:t>της δομής "ΟΣΟ … ΕΠΑΝΑΛΑΒΕ" </a:t>
            </a:r>
          </a:p>
          <a:p>
            <a:pPr marL="0" indent="0">
              <a:lnSpc>
                <a:spcPct val="80000"/>
              </a:lnSpc>
              <a:buNone/>
            </a:pPr>
            <a:endParaRPr lang="el-GR" altLang="zh-CN" sz="2400" b="1" dirty="0" smtClean="0">
              <a:solidFill>
                <a:schemeClr val="folHlink"/>
              </a:solidFill>
            </a:endParaRPr>
          </a:p>
          <a:p>
            <a:pPr marL="457200" indent="-457200">
              <a:lnSpc>
                <a:spcPct val="80000"/>
              </a:lnSpc>
              <a:buFont typeface="+mj-lt"/>
              <a:buAutoNum type="arabicPeriod"/>
            </a:pPr>
            <a:r>
              <a:rPr lang="el-GR" sz="2400" dirty="0" smtClean="0"/>
              <a:t>Χωρίζουμε τους μαθητές σε ομάδες των 3 ατόμων</a:t>
            </a:r>
          </a:p>
          <a:p>
            <a:pPr marL="457200" indent="-457200">
              <a:lnSpc>
                <a:spcPct val="80000"/>
              </a:lnSpc>
              <a:buFont typeface="+mj-lt"/>
              <a:buAutoNum type="arabicPeriod"/>
            </a:pPr>
            <a:r>
              <a:rPr lang="el-GR" sz="2400" dirty="0" smtClean="0"/>
              <a:t>Αξιολογούμε αν έχουν κατανοήσει οι μαθητές τα εξής δυο βασικά σημεία της δομής "ΟΣΟ … ΕΠΑΝΑΛΑΒΕ" </a:t>
            </a:r>
          </a:p>
          <a:p>
            <a:pPr lvl="1"/>
            <a:r>
              <a:rPr lang="el-GR" sz="2000" dirty="0" smtClean="0"/>
              <a:t>ότι πρώτα ελέγχεται η συνθήκη και μετά γίνεται (ή όχι) η είσοδος στο βρόχο</a:t>
            </a:r>
          </a:p>
          <a:p>
            <a:pPr lvl="1"/>
            <a:r>
              <a:rPr lang="el-GR" sz="2000" dirty="0" smtClean="0"/>
              <a:t>ότι το πλήθος των επαναλήψεων δεν είναι γνωστό από πριν</a:t>
            </a:r>
            <a:endParaRPr lang="el-GR" sz="2000" b="1" dirty="0" smtClean="0"/>
          </a:p>
          <a:p>
            <a:pPr marL="0" indent="0">
              <a:lnSpc>
                <a:spcPct val="80000"/>
              </a:lnSpc>
              <a:buNone/>
            </a:pPr>
            <a:endParaRPr lang="el-GR" altLang="zh-CN" sz="2400" b="1" dirty="0">
              <a:solidFill>
                <a:schemeClr val="folHlink"/>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l-GR" dirty="0" smtClean="0"/>
              <a:t>(C) Kordaki M</a:t>
            </a:r>
            <a:r>
              <a:rPr lang="en-US" dirty="0" smtClean="0"/>
              <a:t>.; Daradoumis T. </a:t>
            </a:r>
            <a:endParaRPr lang="el-GR" dirty="0"/>
          </a:p>
        </p:txBody>
      </p:sp>
      <p:sp>
        <p:nvSpPr>
          <p:cNvPr id="108546" name="Rectangle 2"/>
          <p:cNvSpPr>
            <a:spLocks noGrp="1" noChangeArrowheads="1"/>
          </p:cNvSpPr>
          <p:nvPr>
            <p:ph type="title"/>
          </p:nvPr>
        </p:nvSpPr>
        <p:spPr/>
        <p:txBody>
          <a:bodyPr/>
          <a:lstStyle/>
          <a:p>
            <a:r>
              <a:rPr lang="en-US" sz="3200" b="1" dirty="0" smtClean="0">
                <a:solidFill>
                  <a:schemeClr val="folHlink"/>
                </a:solidFill>
              </a:rPr>
              <a:t>3</a:t>
            </a:r>
            <a:r>
              <a:rPr lang="el-GR" sz="3200" b="1" dirty="0" smtClean="0">
                <a:solidFill>
                  <a:schemeClr val="folHlink"/>
                </a:solidFill>
              </a:rPr>
              <a:t>. </a:t>
            </a:r>
            <a:r>
              <a:rPr lang="el-GR" sz="3200" b="1" dirty="0">
                <a:solidFill>
                  <a:schemeClr val="folHlink"/>
                </a:solidFill>
              </a:rPr>
              <a:t>Καθοδηγούμενη ανταλλαγή απόψεων ( </a:t>
            </a:r>
            <a:r>
              <a:rPr lang="en-US" sz="3200" b="1" dirty="0">
                <a:solidFill>
                  <a:schemeClr val="folHlink"/>
                </a:solidFill>
              </a:rPr>
              <a:t>Guided Reciprocal peer questioning</a:t>
            </a:r>
            <a:r>
              <a:rPr lang="el-GR" sz="3200" b="1" dirty="0">
                <a:solidFill>
                  <a:schemeClr val="folHlink"/>
                </a:solidFill>
              </a:rPr>
              <a:t>)</a:t>
            </a:r>
          </a:p>
        </p:txBody>
      </p:sp>
      <p:sp>
        <p:nvSpPr>
          <p:cNvPr id="108547" name="Rectangle 3"/>
          <p:cNvSpPr>
            <a:spLocks noGrp="1" noChangeArrowheads="1"/>
          </p:cNvSpPr>
          <p:nvPr>
            <p:ph type="body" idx="1"/>
          </p:nvPr>
        </p:nvSpPr>
        <p:spPr/>
        <p:txBody>
          <a:bodyPr/>
          <a:lstStyle/>
          <a:p>
            <a:pPr marL="0" indent="0">
              <a:lnSpc>
                <a:spcPct val="80000"/>
              </a:lnSpc>
              <a:buNone/>
            </a:pPr>
            <a:r>
              <a:rPr lang="el-GR" altLang="zh-CN" sz="2400" b="1" dirty="0" smtClean="0">
                <a:solidFill>
                  <a:schemeClr val="folHlink"/>
                </a:solidFill>
              </a:rPr>
              <a:t>Παράδειγμα εφαρμογής αυτής </a:t>
            </a:r>
            <a:r>
              <a:rPr lang="el-GR" altLang="zh-CN" sz="2400" b="1" dirty="0">
                <a:solidFill>
                  <a:schemeClr val="folHlink"/>
                </a:solidFill>
              </a:rPr>
              <a:t>της </a:t>
            </a:r>
            <a:r>
              <a:rPr lang="el-GR" altLang="zh-CN" sz="2400" b="1" dirty="0" smtClean="0">
                <a:solidFill>
                  <a:schemeClr val="folHlink"/>
                </a:solidFill>
              </a:rPr>
              <a:t>στρατηγικής στη </a:t>
            </a:r>
            <a:r>
              <a:rPr lang="el-GR" altLang="zh-CN" sz="2400" b="1" u="sng" dirty="0" smtClean="0">
                <a:solidFill>
                  <a:schemeClr val="folHlink"/>
                </a:solidFill>
              </a:rPr>
              <a:t>Δραστηριότητα Αξιολόγησης </a:t>
            </a:r>
            <a:r>
              <a:rPr lang="el-GR" altLang="zh-CN" sz="2400" b="1" dirty="0" smtClean="0">
                <a:solidFill>
                  <a:schemeClr val="folHlink"/>
                </a:solidFill>
              </a:rPr>
              <a:t>της δομής "ΟΣΟ … ΕΠΑΝΑΛΑΒΕ" </a:t>
            </a:r>
          </a:p>
          <a:p>
            <a:pPr marL="0" indent="0">
              <a:lnSpc>
                <a:spcPct val="80000"/>
              </a:lnSpc>
              <a:buNone/>
            </a:pPr>
            <a:endParaRPr lang="el-GR" altLang="zh-CN" sz="2400" b="1" dirty="0" smtClean="0">
              <a:solidFill>
                <a:schemeClr val="folHlink"/>
              </a:solidFill>
            </a:endParaRPr>
          </a:p>
          <a:p>
            <a:pPr marL="457200" indent="-457200">
              <a:lnSpc>
                <a:spcPct val="80000"/>
              </a:lnSpc>
              <a:buFont typeface="+mj-lt"/>
              <a:buAutoNum type="arabicPeriod" startAt="3"/>
            </a:pPr>
            <a:r>
              <a:rPr lang="el-GR" sz="2400" b="1" dirty="0" smtClean="0"/>
              <a:t>Ο καθηγητής δίνει στους μαθητές ένα σύνολο 6 γενικών ημιτελών ερωτήσεων:</a:t>
            </a:r>
          </a:p>
          <a:p>
            <a:pPr lvl="1"/>
            <a:r>
              <a:rPr lang="el-GR" sz="1900" dirty="0" smtClean="0"/>
              <a:t>1. Εξηγείστε πώς αποφασίζετε το αν ……………</a:t>
            </a:r>
          </a:p>
          <a:p>
            <a:pPr lvl="1"/>
            <a:r>
              <a:rPr lang="el-GR" sz="1900" dirty="0" smtClean="0"/>
              <a:t>2. Εξηγείστε πώς καθορίζεται το πλήθος  ……………</a:t>
            </a:r>
          </a:p>
          <a:p>
            <a:pPr lvl="1"/>
            <a:r>
              <a:rPr lang="el-GR" sz="1900" dirty="0" smtClean="0"/>
              <a:t>3. Σε ποια περίπτωση δεν θα ……………;</a:t>
            </a:r>
          </a:p>
          <a:p>
            <a:pPr lvl="1"/>
            <a:r>
              <a:rPr lang="el-GR" sz="1900" dirty="0" smtClean="0"/>
              <a:t>4. Μπορεί η επανάληψη να μην ……………;</a:t>
            </a:r>
          </a:p>
          <a:p>
            <a:pPr lvl="1"/>
            <a:r>
              <a:rPr lang="el-GR" sz="1900" dirty="0" smtClean="0"/>
              <a:t>5. Αν ξέραμε το πλήθος των ……………;</a:t>
            </a:r>
          </a:p>
          <a:p>
            <a:pPr lvl="1"/>
            <a:r>
              <a:rPr lang="el-GR" sz="1900" dirty="0" smtClean="0"/>
              <a:t>6. Αν έπρεπε ο βρόγχος να τρέξει ……………;</a:t>
            </a:r>
          </a:p>
          <a:p>
            <a:pPr marL="457200" indent="-457200">
              <a:lnSpc>
                <a:spcPct val="80000"/>
              </a:lnSpc>
              <a:buFont typeface="+mj-lt"/>
              <a:buAutoNum type="arabicPeriod" startAt="3"/>
            </a:pPr>
            <a:endParaRPr lang="el-GR" sz="2400" b="1" dirty="0" smtClean="0"/>
          </a:p>
          <a:p>
            <a:pPr marL="0" indent="0">
              <a:lnSpc>
                <a:spcPct val="80000"/>
              </a:lnSpc>
              <a:buNone/>
            </a:pPr>
            <a:endParaRPr lang="el-GR" altLang="zh-CN" sz="2400" b="1" dirty="0">
              <a:solidFill>
                <a:schemeClr val="folHlink"/>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l-GR" dirty="0" smtClean="0"/>
              <a:t>(C) Kordaki M</a:t>
            </a:r>
            <a:r>
              <a:rPr lang="en-US" dirty="0" smtClean="0"/>
              <a:t>.; Daradoumis T. </a:t>
            </a:r>
            <a:endParaRPr lang="el-GR" dirty="0"/>
          </a:p>
        </p:txBody>
      </p:sp>
      <p:sp>
        <p:nvSpPr>
          <p:cNvPr id="108546" name="Rectangle 2"/>
          <p:cNvSpPr>
            <a:spLocks noGrp="1" noChangeArrowheads="1"/>
          </p:cNvSpPr>
          <p:nvPr>
            <p:ph type="title"/>
          </p:nvPr>
        </p:nvSpPr>
        <p:spPr>
          <a:xfrm>
            <a:off x="457200" y="274638"/>
            <a:ext cx="8229600" cy="715962"/>
          </a:xfrm>
        </p:spPr>
        <p:txBody>
          <a:bodyPr/>
          <a:lstStyle/>
          <a:p>
            <a:r>
              <a:rPr lang="en-US" sz="3200" b="1" dirty="0" smtClean="0">
                <a:solidFill>
                  <a:schemeClr val="folHlink"/>
                </a:solidFill>
              </a:rPr>
              <a:t>3</a:t>
            </a:r>
            <a:r>
              <a:rPr lang="el-GR" sz="3200" b="1" dirty="0" smtClean="0">
                <a:solidFill>
                  <a:schemeClr val="folHlink"/>
                </a:solidFill>
              </a:rPr>
              <a:t>. </a:t>
            </a:r>
            <a:r>
              <a:rPr lang="el-GR" sz="3200" b="1" dirty="0">
                <a:solidFill>
                  <a:schemeClr val="folHlink"/>
                </a:solidFill>
              </a:rPr>
              <a:t>Καθοδηγούμενη ανταλλαγή απόψεων ( </a:t>
            </a:r>
            <a:r>
              <a:rPr lang="en-US" sz="3200" b="1" dirty="0">
                <a:solidFill>
                  <a:schemeClr val="folHlink"/>
                </a:solidFill>
              </a:rPr>
              <a:t>Guided Reciprocal peer questioning</a:t>
            </a:r>
            <a:r>
              <a:rPr lang="el-GR" sz="3200" b="1" dirty="0">
                <a:solidFill>
                  <a:schemeClr val="folHlink"/>
                </a:solidFill>
              </a:rPr>
              <a:t>)</a:t>
            </a:r>
          </a:p>
        </p:txBody>
      </p:sp>
      <p:sp>
        <p:nvSpPr>
          <p:cNvPr id="108547" name="Rectangle 3"/>
          <p:cNvSpPr>
            <a:spLocks noGrp="1" noChangeArrowheads="1"/>
          </p:cNvSpPr>
          <p:nvPr>
            <p:ph type="body" idx="1"/>
          </p:nvPr>
        </p:nvSpPr>
        <p:spPr>
          <a:xfrm>
            <a:off x="457200" y="1143000"/>
            <a:ext cx="8229600" cy="5181600"/>
          </a:xfrm>
        </p:spPr>
        <p:txBody>
          <a:bodyPr/>
          <a:lstStyle/>
          <a:p>
            <a:pPr marL="0" indent="0">
              <a:lnSpc>
                <a:spcPct val="80000"/>
              </a:lnSpc>
              <a:buNone/>
            </a:pPr>
            <a:r>
              <a:rPr lang="el-GR" altLang="zh-CN" sz="2400" b="1" dirty="0" smtClean="0">
                <a:solidFill>
                  <a:schemeClr val="folHlink"/>
                </a:solidFill>
              </a:rPr>
              <a:t>Παράδειγμα εφαρμογής αυτής </a:t>
            </a:r>
            <a:r>
              <a:rPr lang="el-GR" altLang="zh-CN" sz="2400" b="1" dirty="0">
                <a:solidFill>
                  <a:schemeClr val="folHlink"/>
                </a:solidFill>
              </a:rPr>
              <a:t>της </a:t>
            </a:r>
            <a:r>
              <a:rPr lang="el-GR" altLang="zh-CN" sz="2400" b="1" dirty="0" smtClean="0">
                <a:solidFill>
                  <a:schemeClr val="folHlink"/>
                </a:solidFill>
              </a:rPr>
              <a:t>στρατηγικής στη </a:t>
            </a:r>
            <a:r>
              <a:rPr lang="el-GR" altLang="zh-CN" sz="2400" b="1" u="sng" dirty="0" smtClean="0">
                <a:solidFill>
                  <a:schemeClr val="folHlink"/>
                </a:solidFill>
              </a:rPr>
              <a:t>Δραστηριότητα Αξιολόγησης </a:t>
            </a:r>
            <a:r>
              <a:rPr lang="el-GR" altLang="zh-CN" sz="2400" b="1" dirty="0" smtClean="0">
                <a:solidFill>
                  <a:schemeClr val="folHlink"/>
                </a:solidFill>
              </a:rPr>
              <a:t>της δομής "ΟΣΟ … ΕΠΑΝΑΛΑΒΕ" </a:t>
            </a:r>
          </a:p>
          <a:p>
            <a:pPr marL="0" indent="0">
              <a:lnSpc>
                <a:spcPct val="80000"/>
              </a:lnSpc>
              <a:buNone/>
            </a:pPr>
            <a:endParaRPr lang="el-GR" altLang="zh-CN" sz="800" b="1" dirty="0" smtClean="0">
              <a:solidFill>
                <a:schemeClr val="folHlink"/>
              </a:solidFill>
            </a:endParaRPr>
          </a:p>
          <a:p>
            <a:pPr marL="457200" indent="-457200">
              <a:lnSpc>
                <a:spcPct val="80000"/>
              </a:lnSpc>
              <a:buFont typeface="+mj-lt"/>
              <a:buAutoNum type="arabicPeriod" startAt="4"/>
            </a:pPr>
            <a:r>
              <a:rPr lang="el-GR" sz="2400" dirty="0" smtClean="0"/>
              <a:t>Ο μαθητής Α λαμβάνει υπόψη του τη λίστα με τις ημιτελείς ερωτήσεις και συμπληρώνει 2 ερωτήσεις από αυτές (τις 2 πρώτες) και τις απαντά, κρατώντας την απάντηση για τον εαυτό του</a:t>
            </a:r>
            <a:r>
              <a:rPr lang="el-GR" sz="2400" b="1" dirty="0" smtClean="0"/>
              <a:t>:</a:t>
            </a:r>
          </a:p>
          <a:p>
            <a:r>
              <a:rPr lang="el-GR" sz="2400" b="1" dirty="0" smtClean="0"/>
              <a:t>Ερωτήσεις του μαθητή Α:</a:t>
            </a:r>
            <a:endParaRPr lang="el-GR" sz="2400" dirty="0" smtClean="0"/>
          </a:p>
          <a:p>
            <a:pPr lvl="1">
              <a:buNone/>
            </a:pPr>
            <a:r>
              <a:rPr lang="el-GR" sz="1900" dirty="0" smtClean="0"/>
              <a:t>1. Εξηγείστε πώς αποφασίζετε το αν θα εισέλθουμε στο βρόχο.</a:t>
            </a:r>
          </a:p>
          <a:p>
            <a:pPr lvl="1">
              <a:buNone/>
            </a:pPr>
            <a:r>
              <a:rPr lang="el-GR" sz="1900" dirty="0" smtClean="0"/>
              <a:t>2. Εξηγείστε πώς καθορίζεται το πλήθος  των επαναλήψεων.</a:t>
            </a:r>
          </a:p>
          <a:p>
            <a:r>
              <a:rPr lang="el-GR" sz="2400" b="1" dirty="0" smtClean="0"/>
              <a:t>Απαντήσεις του μαθητή Α:</a:t>
            </a:r>
            <a:endParaRPr lang="el-GR" sz="2400" dirty="0" smtClean="0"/>
          </a:p>
          <a:p>
            <a:pPr lvl="1">
              <a:buNone/>
            </a:pPr>
            <a:r>
              <a:rPr lang="el-GR" sz="1900" dirty="0" smtClean="0"/>
              <a:t>1. Το αν θα εισέλθουμε στο βρόχο εξαρτάται από το αν τηρείται η συνθήκη εισόδου.</a:t>
            </a:r>
          </a:p>
          <a:p>
            <a:pPr lvl="1">
              <a:buNone/>
            </a:pPr>
            <a:r>
              <a:rPr lang="el-GR" sz="1900" dirty="0" smtClean="0"/>
              <a:t>2. Το πλήθος  των επαναλήψεων δεν είναι γνωστό από πριν, άρα δεν μπορεί να καθοριστεί.</a:t>
            </a:r>
            <a:endParaRPr lang="el-GR" sz="1900" b="1" dirty="0" smtClean="0"/>
          </a:p>
          <a:p>
            <a:pPr marL="0" indent="0">
              <a:lnSpc>
                <a:spcPct val="80000"/>
              </a:lnSpc>
              <a:buNone/>
            </a:pPr>
            <a:endParaRPr lang="el-GR" altLang="zh-CN" sz="2400" b="1" dirty="0">
              <a:solidFill>
                <a:schemeClr val="folHlink"/>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l-GR" dirty="0" smtClean="0"/>
              <a:t>(C) Kordaki M</a:t>
            </a:r>
            <a:r>
              <a:rPr lang="en-US" dirty="0" smtClean="0"/>
              <a:t>.; Daradoumis T. </a:t>
            </a:r>
            <a:endParaRPr lang="el-GR" dirty="0"/>
          </a:p>
        </p:txBody>
      </p:sp>
      <p:sp>
        <p:nvSpPr>
          <p:cNvPr id="108546" name="Rectangle 2"/>
          <p:cNvSpPr>
            <a:spLocks noGrp="1" noChangeArrowheads="1"/>
          </p:cNvSpPr>
          <p:nvPr>
            <p:ph type="title"/>
          </p:nvPr>
        </p:nvSpPr>
        <p:spPr>
          <a:xfrm>
            <a:off x="457200" y="274638"/>
            <a:ext cx="8229600" cy="715962"/>
          </a:xfrm>
        </p:spPr>
        <p:txBody>
          <a:bodyPr/>
          <a:lstStyle/>
          <a:p>
            <a:r>
              <a:rPr lang="en-US" sz="3200" b="1" dirty="0" smtClean="0">
                <a:solidFill>
                  <a:schemeClr val="folHlink"/>
                </a:solidFill>
              </a:rPr>
              <a:t>3</a:t>
            </a:r>
            <a:r>
              <a:rPr lang="el-GR" sz="3200" b="1" dirty="0" smtClean="0">
                <a:solidFill>
                  <a:schemeClr val="folHlink"/>
                </a:solidFill>
              </a:rPr>
              <a:t>. </a:t>
            </a:r>
            <a:r>
              <a:rPr lang="el-GR" sz="3200" b="1" dirty="0">
                <a:solidFill>
                  <a:schemeClr val="folHlink"/>
                </a:solidFill>
              </a:rPr>
              <a:t>Καθοδηγούμενη ανταλλαγή απόψεων ( </a:t>
            </a:r>
            <a:r>
              <a:rPr lang="en-US" sz="3200" b="1" dirty="0">
                <a:solidFill>
                  <a:schemeClr val="folHlink"/>
                </a:solidFill>
              </a:rPr>
              <a:t>Guided Reciprocal peer questioning</a:t>
            </a:r>
            <a:r>
              <a:rPr lang="el-GR" sz="3200" b="1" dirty="0">
                <a:solidFill>
                  <a:schemeClr val="folHlink"/>
                </a:solidFill>
              </a:rPr>
              <a:t>)</a:t>
            </a:r>
          </a:p>
        </p:txBody>
      </p:sp>
      <p:sp>
        <p:nvSpPr>
          <p:cNvPr id="108547" name="Rectangle 3"/>
          <p:cNvSpPr>
            <a:spLocks noGrp="1" noChangeArrowheads="1"/>
          </p:cNvSpPr>
          <p:nvPr>
            <p:ph type="body" idx="1"/>
          </p:nvPr>
        </p:nvSpPr>
        <p:spPr>
          <a:xfrm>
            <a:off x="457200" y="1524000"/>
            <a:ext cx="8686800" cy="4191000"/>
          </a:xfrm>
        </p:spPr>
        <p:txBody>
          <a:bodyPr/>
          <a:lstStyle/>
          <a:p>
            <a:pPr marL="0" indent="0">
              <a:lnSpc>
                <a:spcPct val="80000"/>
              </a:lnSpc>
              <a:buNone/>
            </a:pPr>
            <a:r>
              <a:rPr lang="el-GR" altLang="zh-CN" sz="2400" b="1" dirty="0" smtClean="0">
                <a:solidFill>
                  <a:schemeClr val="folHlink"/>
                </a:solidFill>
              </a:rPr>
              <a:t>Παράδειγμα εφαρμογής αυτής </a:t>
            </a:r>
            <a:r>
              <a:rPr lang="el-GR" altLang="zh-CN" sz="2400" b="1" dirty="0">
                <a:solidFill>
                  <a:schemeClr val="folHlink"/>
                </a:solidFill>
              </a:rPr>
              <a:t>της </a:t>
            </a:r>
            <a:r>
              <a:rPr lang="el-GR" altLang="zh-CN" sz="2400" b="1" dirty="0" smtClean="0">
                <a:solidFill>
                  <a:schemeClr val="folHlink"/>
                </a:solidFill>
              </a:rPr>
              <a:t>στρατηγικής στη </a:t>
            </a:r>
            <a:r>
              <a:rPr lang="el-GR" altLang="zh-CN" sz="2400" b="1" u="sng" dirty="0" smtClean="0">
                <a:solidFill>
                  <a:schemeClr val="folHlink"/>
                </a:solidFill>
              </a:rPr>
              <a:t>Δραστηριότητα Αξιολόγησης </a:t>
            </a:r>
            <a:r>
              <a:rPr lang="el-GR" altLang="zh-CN" sz="2400" b="1" dirty="0" smtClean="0">
                <a:solidFill>
                  <a:schemeClr val="folHlink"/>
                </a:solidFill>
              </a:rPr>
              <a:t>της δομής "ΟΣΟ … ΕΠΑΝΑΛΑΒΕ" </a:t>
            </a:r>
          </a:p>
          <a:p>
            <a:pPr marL="0" indent="0">
              <a:lnSpc>
                <a:spcPct val="80000"/>
              </a:lnSpc>
              <a:buNone/>
            </a:pPr>
            <a:endParaRPr lang="el-GR" altLang="zh-CN" sz="2400" b="1" dirty="0" smtClean="0">
              <a:solidFill>
                <a:schemeClr val="folHlink"/>
              </a:solidFill>
            </a:endParaRPr>
          </a:p>
          <a:p>
            <a:pPr marL="0" indent="0">
              <a:lnSpc>
                <a:spcPct val="80000"/>
              </a:lnSpc>
              <a:buNone/>
            </a:pPr>
            <a:endParaRPr lang="el-GR" altLang="zh-CN" sz="800" b="1" dirty="0" smtClean="0">
              <a:solidFill>
                <a:schemeClr val="folHlink"/>
              </a:solidFill>
            </a:endParaRPr>
          </a:p>
          <a:p>
            <a:pPr marL="457200" indent="-457200">
              <a:lnSpc>
                <a:spcPct val="80000"/>
              </a:lnSpc>
              <a:buFont typeface="+mj-lt"/>
              <a:buAutoNum type="arabicPeriod" startAt="5"/>
            </a:pPr>
            <a:r>
              <a:rPr lang="el-GR" sz="2400" dirty="0" smtClean="0"/>
              <a:t>Κατόπιν, ο μαθητής Α θέτει τις ερωτήσεις στους άλλους δυο μαθητές της ομάδας του, κι έτσι δημιουργείται συζήτηση. Για παράδειγμα, οι μαθητές Β και Γ δίνουν τις εξής απαντήσεις στην ερώτηση 2 του μαθητή Α</a:t>
            </a:r>
            <a:r>
              <a:rPr lang="el-GR" sz="2400" b="1" dirty="0" smtClean="0"/>
              <a:t>:</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l-GR" dirty="0" smtClean="0"/>
              <a:t>(C) Kordaki M</a:t>
            </a:r>
            <a:r>
              <a:rPr lang="en-US" dirty="0" smtClean="0"/>
              <a:t>.; Daradoumis T. </a:t>
            </a:r>
            <a:endParaRPr lang="el-GR" dirty="0"/>
          </a:p>
        </p:txBody>
      </p:sp>
      <p:sp>
        <p:nvSpPr>
          <p:cNvPr id="108546" name="Rectangle 2"/>
          <p:cNvSpPr>
            <a:spLocks noGrp="1" noChangeArrowheads="1"/>
          </p:cNvSpPr>
          <p:nvPr>
            <p:ph type="title"/>
          </p:nvPr>
        </p:nvSpPr>
        <p:spPr>
          <a:xfrm>
            <a:off x="457200" y="274638"/>
            <a:ext cx="8229600" cy="715962"/>
          </a:xfrm>
        </p:spPr>
        <p:txBody>
          <a:bodyPr/>
          <a:lstStyle/>
          <a:p>
            <a:r>
              <a:rPr lang="en-US" sz="3200" b="1" dirty="0" smtClean="0">
                <a:solidFill>
                  <a:schemeClr val="folHlink"/>
                </a:solidFill>
              </a:rPr>
              <a:t>3</a:t>
            </a:r>
            <a:r>
              <a:rPr lang="el-GR" sz="3200" b="1" dirty="0" smtClean="0">
                <a:solidFill>
                  <a:schemeClr val="folHlink"/>
                </a:solidFill>
              </a:rPr>
              <a:t>. </a:t>
            </a:r>
            <a:r>
              <a:rPr lang="el-GR" sz="3200" b="1" dirty="0">
                <a:solidFill>
                  <a:schemeClr val="folHlink"/>
                </a:solidFill>
              </a:rPr>
              <a:t>Καθοδηγούμενη ανταλλαγή απόψεων ( </a:t>
            </a:r>
            <a:r>
              <a:rPr lang="en-US" sz="3200" b="1" dirty="0">
                <a:solidFill>
                  <a:schemeClr val="folHlink"/>
                </a:solidFill>
              </a:rPr>
              <a:t>Guided Reciprocal peer questioning</a:t>
            </a:r>
            <a:r>
              <a:rPr lang="el-GR" sz="3200" b="1" dirty="0">
                <a:solidFill>
                  <a:schemeClr val="folHlink"/>
                </a:solidFill>
              </a:rPr>
              <a:t>)</a:t>
            </a:r>
          </a:p>
        </p:txBody>
      </p:sp>
      <p:sp>
        <p:nvSpPr>
          <p:cNvPr id="108547" name="Rectangle 3"/>
          <p:cNvSpPr>
            <a:spLocks noGrp="1" noChangeArrowheads="1"/>
          </p:cNvSpPr>
          <p:nvPr>
            <p:ph type="body" idx="1"/>
          </p:nvPr>
        </p:nvSpPr>
        <p:spPr>
          <a:xfrm>
            <a:off x="152400" y="1143000"/>
            <a:ext cx="8991600" cy="5181600"/>
          </a:xfrm>
        </p:spPr>
        <p:txBody>
          <a:bodyPr/>
          <a:lstStyle/>
          <a:p>
            <a:pPr marL="0" indent="0">
              <a:lnSpc>
                <a:spcPct val="80000"/>
              </a:lnSpc>
              <a:buNone/>
            </a:pPr>
            <a:r>
              <a:rPr lang="el-GR" altLang="zh-CN" sz="2300" b="1" dirty="0" smtClean="0">
                <a:solidFill>
                  <a:schemeClr val="folHlink"/>
                </a:solidFill>
              </a:rPr>
              <a:t>Παράδειγμα εφαρμογής αυτής </a:t>
            </a:r>
            <a:r>
              <a:rPr lang="el-GR" altLang="zh-CN" sz="2300" b="1" dirty="0">
                <a:solidFill>
                  <a:schemeClr val="folHlink"/>
                </a:solidFill>
              </a:rPr>
              <a:t>της </a:t>
            </a:r>
            <a:r>
              <a:rPr lang="el-GR" altLang="zh-CN" sz="2300" b="1" dirty="0" smtClean="0">
                <a:solidFill>
                  <a:schemeClr val="folHlink"/>
                </a:solidFill>
              </a:rPr>
              <a:t>στρατηγικής στη </a:t>
            </a:r>
            <a:r>
              <a:rPr lang="el-GR" altLang="zh-CN" sz="2300" b="1" u="sng" dirty="0" smtClean="0">
                <a:solidFill>
                  <a:schemeClr val="folHlink"/>
                </a:solidFill>
              </a:rPr>
              <a:t>Δραστηριότητα Αξιολόγησης </a:t>
            </a:r>
            <a:r>
              <a:rPr lang="el-GR" altLang="zh-CN" sz="2300" b="1" dirty="0" smtClean="0">
                <a:solidFill>
                  <a:schemeClr val="folHlink"/>
                </a:solidFill>
              </a:rPr>
              <a:t>της δομής "ΟΣΟ … ΕΠΑΝΑΛΑΒΕ"</a:t>
            </a:r>
            <a:r>
              <a:rPr lang="el-GR" altLang="zh-CN" sz="2400" b="1" dirty="0" smtClean="0">
                <a:solidFill>
                  <a:schemeClr val="folHlink"/>
                </a:solidFill>
              </a:rPr>
              <a:t> </a:t>
            </a:r>
          </a:p>
          <a:p>
            <a:pPr marL="0" indent="0">
              <a:lnSpc>
                <a:spcPct val="80000"/>
              </a:lnSpc>
              <a:buNone/>
            </a:pPr>
            <a:endParaRPr lang="el-GR" altLang="zh-CN" sz="800" b="1" dirty="0" smtClean="0">
              <a:solidFill>
                <a:schemeClr val="folHlink"/>
              </a:solidFill>
            </a:endParaRPr>
          </a:p>
          <a:p>
            <a:r>
              <a:rPr lang="el-GR" sz="2400" u="sng" dirty="0" smtClean="0"/>
              <a:t>Μαθητής Α</a:t>
            </a:r>
            <a:r>
              <a:rPr lang="el-GR" sz="2400" dirty="0" smtClean="0"/>
              <a:t>: Εξηγείστε πώς καθορίζεται το πλήθος  των επαναλήψεων.</a:t>
            </a:r>
          </a:p>
          <a:p>
            <a:pPr lvl="1"/>
            <a:r>
              <a:rPr lang="el-GR" sz="1900" dirty="0" smtClean="0"/>
              <a:t>	</a:t>
            </a:r>
            <a:r>
              <a:rPr lang="el-GR" sz="1900" u="sng" dirty="0" smtClean="0"/>
              <a:t>Μαθητής Β</a:t>
            </a:r>
            <a:r>
              <a:rPr lang="el-GR" sz="1900" dirty="0" smtClean="0"/>
              <a:t>: Από τη μια μεριά νομίζω ότι το πλήθος  των επαναλήψεων 	δεν είναι γνωστό από πριν, όμως είναι συγκεκριμένο και καθορίζεται 	από την τήρηση ή όχι της συνθήκης.</a:t>
            </a:r>
          </a:p>
          <a:p>
            <a:pPr lvl="1"/>
            <a:r>
              <a:rPr lang="el-GR" sz="1900" dirty="0" smtClean="0"/>
              <a:t>	</a:t>
            </a:r>
            <a:r>
              <a:rPr lang="el-GR" sz="1900" u="sng" dirty="0" smtClean="0"/>
              <a:t>Μαθητής Γ</a:t>
            </a:r>
            <a:r>
              <a:rPr lang="el-GR" sz="1900" dirty="0" smtClean="0"/>
              <a:t>: Αν μάλιστα η συνθήκη δεν τηρείται εξ αρχής, το πλήθος 	των επαναλήψεων είναι μηδέν, δηλ. δεν γίνεται καν είσοδος στο βρόγχο.</a:t>
            </a:r>
          </a:p>
          <a:p>
            <a:r>
              <a:rPr lang="el-GR" sz="2400" u="sng" dirty="0" smtClean="0"/>
              <a:t>Μαθητής Α</a:t>
            </a:r>
            <a:r>
              <a:rPr lang="el-GR" sz="2400" dirty="0" smtClean="0"/>
              <a:t>: Άρα η δομή αυτή δεν είναι κατάλληλη αν πρέπει ο βρόχος να τρέξει τουλάχιστον μια φορά. </a:t>
            </a:r>
          </a:p>
          <a:p>
            <a:pPr lvl="1"/>
            <a:r>
              <a:rPr lang="el-GR" sz="1900" dirty="0" smtClean="0"/>
              <a:t>	</a:t>
            </a:r>
            <a:r>
              <a:rPr lang="el-GR" sz="1900" u="sng" dirty="0" smtClean="0"/>
              <a:t>Μαθητής Β</a:t>
            </a:r>
            <a:r>
              <a:rPr lang="el-GR" sz="1900" dirty="0" smtClean="0"/>
              <a:t>: Ακριβώς. Προφανώς θα υπάρχει κάποια άλλη δομή για αυτό.</a:t>
            </a:r>
          </a:p>
          <a:p>
            <a:pPr lvl="1"/>
            <a:r>
              <a:rPr lang="el-GR" sz="1900" dirty="0" smtClean="0"/>
              <a:t>	</a:t>
            </a:r>
            <a:r>
              <a:rPr lang="el-GR" sz="1900" u="sng" dirty="0" smtClean="0"/>
              <a:t>Καθηγητής</a:t>
            </a:r>
            <a:r>
              <a:rPr lang="el-GR" sz="1900" dirty="0" smtClean="0"/>
              <a:t> (παρέμβαση στο διάλογο): Ναι, αν θυμάστε είναι η δομή 	ΕΠΑΝΕΛΑΒΕ…ΜΕΧΡΙΣ ΟΤΟΥ που είδαμε στο προηγούμενο μάθημα.</a:t>
            </a:r>
            <a:endParaRPr lang="el-GR" altLang="zh-CN" sz="1900" b="1" dirty="0">
              <a:solidFill>
                <a:schemeClr val="folHlink"/>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l-GR" dirty="0" smtClean="0"/>
              <a:t>(C) Kordaki M</a:t>
            </a:r>
            <a:r>
              <a:rPr lang="en-US" dirty="0" smtClean="0"/>
              <a:t>.; Daradoumis T. </a:t>
            </a:r>
            <a:endParaRPr lang="el-GR" dirty="0"/>
          </a:p>
        </p:txBody>
      </p:sp>
      <p:sp>
        <p:nvSpPr>
          <p:cNvPr id="110594" name="Rectangle 2"/>
          <p:cNvSpPr>
            <a:spLocks noGrp="1" noChangeArrowheads="1"/>
          </p:cNvSpPr>
          <p:nvPr>
            <p:ph type="title"/>
          </p:nvPr>
        </p:nvSpPr>
        <p:spPr/>
        <p:txBody>
          <a:bodyPr/>
          <a:lstStyle/>
          <a:p>
            <a:r>
              <a:rPr lang="en-US" sz="3200" b="1" dirty="0" smtClean="0">
                <a:solidFill>
                  <a:schemeClr val="folHlink"/>
                </a:solidFill>
              </a:rPr>
              <a:t>4</a:t>
            </a:r>
            <a:r>
              <a:rPr lang="el-GR" sz="3200" b="1" dirty="0" smtClean="0">
                <a:solidFill>
                  <a:schemeClr val="folHlink"/>
                </a:solidFill>
              </a:rPr>
              <a:t>.</a:t>
            </a:r>
            <a:r>
              <a:rPr lang="en-US" sz="3200" b="1" dirty="0">
                <a:solidFill>
                  <a:schemeClr val="folHlink"/>
                </a:solidFill>
              </a:rPr>
              <a:t>Think</a:t>
            </a:r>
            <a:r>
              <a:rPr lang="el-GR" sz="3200" b="1" dirty="0">
                <a:solidFill>
                  <a:schemeClr val="folHlink"/>
                </a:solidFill>
              </a:rPr>
              <a:t>-</a:t>
            </a:r>
            <a:r>
              <a:rPr lang="en-US" sz="3200" b="1" dirty="0">
                <a:solidFill>
                  <a:schemeClr val="folHlink"/>
                </a:solidFill>
              </a:rPr>
              <a:t>Pair</a:t>
            </a:r>
            <a:r>
              <a:rPr lang="el-GR" sz="3200" b="1" dirty="0">
                <a:solidFill>
                  <a:schemeClr val="folHlink"/>
                </a:solidFill>
              </a:rPr>
              <a:t>-</a:t>
            </a:r>
            <a:r>
              <a:rPr lang="en-US" sz="3200" b="1" dirty="0">
                <a:solidFill>
                  <a:schemeClr val="folHlink"/>
                </a:solidFill>
              </a:rPr>
              <a:t>Share</a:t>
            </a:r>
            <a:r>
              <a:rPr lang="el-GR" sz="3200" b="1" dirty="0">
                <a:solidFill>
                  <a:schemeClr val="folHlink"/>
                </a:solidFill>
              </a:rPr>
              <a:t> (Σκέψου-Συνεργάσου-Μοιράσου)</a:t>
            </a:r>
          </a:p>
        </p:txBody>
      </p:sp>
      <p:sp>
        <p:nvSpPr>
          <p:cNvPr id="110595" name="Rectangle 3"/>
          <p:cNvSpPr>
            <a:spLocks noGrp="1" noChangeArrowheads="1"/>
          </p:cNvSpPr>
          <p:nvPr>
            <p:ph type="body" idx="1"/>
          </p:nvPr>
        </p:nvSpPr>
        <p:spPr>
          <a:xfrm>
            <a:off x="228600" y="1371600"/>
            <a:ext cx="8915400" cy="4724400"/>
          </a:xfrm>
        </p:spPr>
        <p:txBody>
          <a:bodyPr/>
          <a:lstStyle/>
          <a:p>
            <a:pPr marL="381000" indent="-381000">
              <a:lnSpc>
                <a:spcPct val="80000"/>
              </a:lnSpc>
              <a:buFont typeface="Wingdings" pitchFamily="2" charset="2"/>
              <a:buNone/>
            </a:pPr>
            <a:r>
              <a:rPr lang="el-GR" altLang="zh-CN" sz="2000" b="1" dirty="0">
                <a:solidFill>
                  <a:schemeClr val="folHlink"/>
                </a:solidFill>
              </a:rPr>
              <a:t>Διάγραμμα ροής της στρατηγικής</a:t>
            </a:r>
          </a:p>
          <a:p>
            <a:pPr marL="381000" indent="-381000">
              <a:lnSpc>
                <a:spcPct val="80000"/>
              </a:lnSpc>
              <a:buFont typeface="Wingdings" pitchFamily="2" charset="2"/>
              <a:buNone/>
            </a:pPr>
            <a:endParaRPr lang="el-GR" sz="800" dirty="0"/>
          </a:p>
          <a:p>
            <a:pPr marL="381000" indent="-381000">
              <a:lnSpc>
                <a:spcPct val="80000"/>
              </a:lnSpc>
              <a:buNone/>
            </a:pPr>
            <a:r>
              <a:rPr lang="el-GR" sz="2000" b="1" dirty="0"/>
              <a:t>Παρουσίαση της διαδικασίας </a:t>
            </a:r>
          </a:p>
          <a:p>
            <a:pPr marL="381000" indent="-381000">
              <a:lnSpc>
                <a:spcPct val="80000"/>
              </a:lnSpc>
              <a:buFont typeface="Wingdings" pitchFamily="2" charset="2"/>
              <a:buAutoNum type="arabicPeriod"/>
            </a:pPr>
            <a:r>
              <a:rPr lang="el-GR" sz="2000" dirty="0"/>
              <a:t>Ο εκπαιδευτικός θέτει μια </a:t>
            </a:r>
            <a:r>
              <a:rPr lang="el-GR" sz="2000" dirty="0" smtClean="0"/>
              <a:t>ερώτηση/πρόβλημα που, </a:t>
            </a:r>
            <a:r>
              <a:rPr lang="el-GR" sz="2000" dirty="0"/>
              <a:t>κατά </a:t>
            </a:r>
            <a:r>
              <a:rPr lang="el-GR" sz="2000" dirty="0" smtClean="0"/>
              <a:t>προτίμηση, </a:t>
            </a:r>
            <a:r>
              <a:rPr lang="el-GR" sz="2000" dirty="0"/>
              <a:t>να απαιτεί </a:t>
            </a:r>
            <a:r>
              <a:rPr lang="el-GR" sz="2000" dirty="0" smtClean="0"/>
              <a:t>ανάλυση, αξιολόγηση </a:t>
            </a:r>
            <a:r>
              <a:rPr lang="el-GR" sz="2000" dirty="0"/>
              <a:t>ή σύνθεση</a:t>
            </a:r>
          </a:p>
          <a:p>
            <a:pPr marL="381000" indent="-381000">
              <a:lnSpc>
                <a:spcPct val="80000"/>
              </a:lnSpc>
              <a:buFont typeface="Wingdings" pitchFamily="2" charset="2"/>
              <a:buAutoNum type="arabicPeriod"/>
            </a:pPr>
            <a:r>
              <a:rPr lang="el-GR" sz="2000" b="1" dirty="0" smtClean="0">
                <a:solidFill>
                  <a:srgbClr val="FF0000"/>
                </a:solidFill>
              </a:rPr>
              <a:t>Ατομικός στοχασμός (</a:t>
            </a:r>
            <a:r>
              <a:rPr lang="es-ES_tradnl" sz="2000" b="1" dirty="0" err="1" smtClean="0">
                <a:solidFill>
                  <a:srgbClr val="FF0000"/>
                </a:solidFill>
              </a:rPr>
              <a:t>Think</a:t>
            </a:r>
            <a:r>
              <a:rPr lang="es-ES_tradnl" sz="2000" b="1" dirty="0" smtClean="0">
                <a:solidFill>
                  <a:srgbClr val="FF0000"/>
                </a:solidFill>
              </a:rPr>
              <a:t>)</a:t>
            </a:r>
            <a:r>
              <a:rPr lang="es-ES_tradnl" sz="2000" b="1" dirty="0" smtClean="0"/>
              <a:t>: </a:t>
            </a:r>
            <a:r>
              <a:rPr lang="el-GR" sz="2000" dirty="0" smtClean="0"/>
              <a:t>Δίνεται </a:t>
            </a:r>
            <a:r>
              <a:rPr lang="el-GR" sz="2000" dirty="0"/>
              <a:t>στους μαθητές ένα συγκεκριμένο χρονικό διάστημα για να σκεφτούν (ή και να γράψουν ) μια κατάλληλη </a:t>
            </a:r>
            <a:r>
              <a:rPr lang="el-GR" sz="2000" dirty="0" smtClean="0"/>
              <a:t>απάντηση </a:t>
            </a:r>
            <a:endParaRPr lang="el-GR" sz="2000" dirty="0"/>
          </a:p>
          <a:p>
            <a:pPr marL="381000" indent="-381000">
              <a:lnSpc>
                <a:spcPct val="80000"/>
              </a:lnSpc>
              <a:buFont typeface="Wingdings" pitchFamily="2" charset="2"/>
              <a:buAutoNum type="arabicPeriod"/>
            </a:pPr>
            <a:r>
              <a:rPr lang="el-GR" sz="2000" b="1" dirty="0" smtClean="0">
                <a:solidFill>
                  <a:srgbClr val="FF0000"/>
                </a:solidFill>
              </a:rPr>
              <a:t>Μικρή συζήτηση ανά ζεύγη (</a:t>
            </a:r>
            <a:r>
              <a:rPr lang="el-GR" sz="2000" b="1" dirty="0" err="1" smtClean="0">
                <a:solidFill>
                  <a:srgbClr val="FF0000"/>
                </a:solidFill>
              </a:rPr>
              <a:t>Pair</a:t>
            </a:r>
            <a:r>
              <a:rPr lang="el-GR" sz="2000" b="1" dirty="0" smtClean="0">
                <a:solidFill>
                  <a:srgbClr val="FF0000"/>
                </a:solidFill>
              </a:rPr>
              <a:t>)</a:t>
            </a:r>
            <a:r>
              <a:rPr lang="el-GR" sz="2000" b="1" dirty="0" smtClean="0"/>
              <a:t>:</a:t>
            </a:r>
          </a:p>
          <a:p>
            <a:pPr marL="781050" lvl="1" indent="-381000">
              <a:lnSpc>
                <a:spcPct val="80000"/>
              </a:lnSpc>
            </a:pPr>
            <a:r>
              <a:rPr lang="el-GR" sz="1500" dirty="0" smtClean="0"/>
              <a:t>Καθορισμός των ζευγαριών από τον εκπαιδευτικό</a:t>
            </a:r>
          </a:p>
          <a:p>
            <a:pPr marL="781050" lvl="1" indent="-381000">
              <a:lnSpc>
                <a:spcPct val="80000"/>
              </a:lnSpc>
            </a:pPr>
            <a:r>
              <a:rPr lang="el-GR" sz="1500" dirty="0" smtClean="0"/>
              <a:t>Συνεργασία </a:t>
            </a:r>
            <a:r>
              <a:rPr lang="el-GR" sz="1500" dirty="0"/>
              <a:t>των </a:t>
            </a:r>
            <a:r>
              <a:rPr lang="el-GR" sz="1500" dirty="0" smtClean="0"/>
              <a:t>μαθητών, στοχασμός του υπό διερεύνηση θέματος/προβλήματος  </a:t>
            </a:r>
            <a:r>
              <a:rPr lang="el-GR" sz="1500" dirty="0"/>
              <a:t>και ανταλλαγή απόψεων μεταξύ </a:t>
            </a:r>
            <a:r>
              <a:rPr lang="el-GR" sz="1500" dirty="0" smtClean="0"/>
              <a:t>τους</a:t>
            </a:r>
          </a:p>
          <a:p>
            <a:pPr marL="781050" lvl="1" indent="-381000">
              <a:lnSpc>
                <a:spcPct val="80000"/>
              </a:lnSpc>
            </a:pPr>
            <a:r>
              <a:rPr lang="el-GR" sz="1500" dirty="0" smtClean="0"/>
              <a:t>Αναθεώρηση ατομικών απόψεων και διάρθρωση κοινών απόψεων που εκφράζουν το ζευγάρι</a:t>
            </a:r>
          </a:p>
          <a:p>
            <a:pPr marL="781050" lvl="1" indent="-381000">
              <a:lnSpc>
                <a:spcPct val="80000"/>
              </a:lnSpc>
            </a:pPr>
            <a:r>
              <a:rPr lang="el-GR" sz="1500" dirty="0" smtClean="0"/>
              <a:t>Καταγραφής ιδεών/σημειώσεων </a:t>
            </a:r>
            <a:r>
              <a:rPr lang="el-GR" sz="1500" dirty="0"/>
              <a:t>από τους μαθητές κατά την συνεργασία τους </a:t>
            </a:r>
          </a:p>
          <a:p>
            <a:pPr marL="381000" indent="-381000">
              <a:lnSpc>
                <a:spcPct val="80000"/>
              </a:lnSpc>
              <a:buFont typeface="Wingdings" pitchFamily="2" charset="2"/>
              <a:buAutoNum type="arabicPeriod"/>
            </a:pPr>
            <a:r>
              <a:rPr lang="el-GR" sz="2000" b="1" dirty="0" smtClean="0">
                <a:solidFill>
                  <a:srgbClr val="FF0000"/>
                </a:solidFill>
              </a:rPr>
              <a:t>Συνεισφορά ιδεών (</a:t>
            </a:r>
            <a:r>
              <a:rPr lang="es-ES_tradnl" sz="2000" b="1" dirty="0" smtClean="0">
                <a:solidFill>
                  <a:srgbClr val="FF0000"/>
                </a:solidFill>
              </a:rPr>
              <a:t>Share)</a:t>
            </a:r>
            <a:r>
              <a:rPr lang="es-ES_tradnl" sz="2000" b="1" dirty="0" smtClean="0"/>
              <a:t>:</a:t>
            </a:r>
            <a:endParaRPr lang="el-GR" sz="2000" b="1" dirty="0" smtClean="0"/>
          </a:p>
          <a:p>
            <a:pPr marL="781050" lvl="1" indent="-381000">
              <a:lnSpc>
                <a:spcPct val="80000"/>
              </a:lnSpc>
            </a:pPr>
            <a:r>
              <a:rPr lang="el-GR" sz="1500" dirty="0" smtClean="0"/>
              <a:t>Δημιουργία </a:t>
            </a:r>
            <a:r>
              <a:rPr lang="el-GR" sz="1500" dirty="0"/>
              <a:t>μεγαλύτερων ομάδων </a:t>
            </a:r>
            <a:r>
              <a:rPr lang="el-GR" sz="1500" dirty="0" smtClean="0"/>
              <a:t>μάθησης</a:t>
            </a:r>
          </a:p>
          <a:p>
            <a:pPr marL="781050" lvl="1" indent="-381000">
              <a:lnSpc>
                <a:spcPct val="80000"/>
              </a:lnSpc>
            </a:pPr>
            <a:r>
              <a:rPr lang="el-GR" sz="1500" dirty="0" smtClean="0"/>
              <a:t>Παρουσίαση των ιδεών από το κάθε ζευγάρι και συνέχιση </a:t>
            </a:r>
            <a:r>
              <a:rPr lang="el-GR" sz="1500" dirty="0"/>
              <a:t>της συζήτησης </a:t>
            </a:r>
            <a:r>
              <a:rPr lang="el-GR" sz="1500" dirty="0" smtClean="0"/>
              <a:t>στη μεγαλύτερη ομάδα</a:t>
            </a:r>
            <a:endParaRPr lang="el-GR" sz="1500" dirty="0"/>
          </a:p>
          <a:p>
            <a:pPr marL="781050" lvl="1" indent="-381000">
              <a:lnSpc>
                <a:spcPct val="80000"/>
              </a:lnSpc>
            </a:pPr>
            <a:r>
              <a:rPr lang="el-GR" sz="1500" dirty="0" smtClean="0"/>
              <a:t>Παρουσίαση/επισκόπηση </a:t>
            </a:r>
            <a:r>
              <a:rPr lang="el-GR" sz="1500" dirty="0"/>
              <a:t>των βασικών εννοιών</a:t>
            </a:r>
            <a:r>
              <a:rPr lang="el-GR" sz="1500" b="1" dirty="0"/>
              <a:t>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l-GR" dirty="0" smtClean="0"/>
              <a:t>(C) Kordaki M</a:t>
            </a:r>
            <a:r>
              <a:rPr lang="en-US" dirty="0" smtClean="0"/>
              <a:t>.; Daradoumis T. </a:t>
            </a:r>
            <a:endParaRPr lang="el-GR" dirty="0" smtClean="0"/>
          </a:p>
          <a:p>
            <a:endParaRPr lang="el-GR" dirty="0"/>
          </a:p>
        </p:txBody>
      </p:sp>
      <p:sp>
        <p:nvSpPr>
          <p:cNvPr id="109570" name="Rectangle 2"/>
          <p:cNvSpPr>
            <a:spLocks noGrp="1" noChangeArrowheads="1"/>
          </p:cNvSpPr>
          <p:nvPr>
            <p:ph type="title"/>
          </p:nvPr>
        </p:nvSpPr>
        <p:spPr>
          <a:xfrm>
            <a:off x="0" y="274638"/>
            <a:ext cx="9144000" cy="1143000"/>
          </a:xfrm>
        </p:spPr>
        <p:txBody>
          <a:bodyPr/>
          <a:lstStyle/>
          <a:p>
            <a:r>
              <a:rPr lang="en-US" sz="2800" b="1" dirty="0" smtClean="0">
                <a:solidFill>
                  <a:schemeClr val="folHlink"/>
                </a:solidFill>
              </a:rPr>
              <a:t>4</a:t>
            </a:r>
            <a:r>
              <a:rPr lang="el-GR" sz="2800" b="1" dirty="0" smtClean="0">
                <a:solidFill>
                  <a:schemeClr val="folHlink"/>
                </a:solidFill>
              </a:rPr>
              <a:t>.</a:t>
            </a:r>
            <a:r>
              <a:rPr lang="en-US" sz="2800" b="1" dirty="0">
                <a:solidFill>
                  <a:schemeClr val="folHlink"/>
                </a:solidFill>
              </a:rPr>
              <a:t>Think</a:t>
            </a:r>
            <a:r>
              <a:rPr lang="el-GR" sz="2800" b="1" dirty="0">
                <a:solidFill>
                  <a:schemeClr val="folHlink"/>
                </a:solidFill>
              </a:rPr>
              <a:t>-</a:t>
            </a:r>
            <a:r>
              <a:rPr lang="en-US" sz="2800" b="1" dirty="0">
                <a:solidFill>
                  <a:schemeClr val="folHlink"/>
                </a:solidFill>
              </a:rPr>
              <a:t>Pair</a:t>
            </a:r>
            <a:r>
              <a:rPr lang="el-GR" sz="2800" b="1" dirty="0">
                <a:solidFill>
                  <a:schemeClr val="folHlink"/>
                </a:solidFill>
              </a:rPr>
              <a:t>-</a:t>
            </a:r>
            <a:r>
              <a:rPr lang="en-US" sz="2800" b="1" dirty="0">
                <a:solidFill>
                  <a:schemeClr val="folHlink"/>
                </a:solidFill>
              </a:rPr>
              <a:t>Share</a:t>
            </a:r>
            <a:r>
              <a:rPr lang="el-GR" sz="2800" b="1" dirty="0">
                <a:solidFill>
                  <a:schemeClr val="folHlink"/>
                </a:solidFill>
              </a:rPr>
              <a:t> (Σκέψου-Συνεργάσου-Μοιράσου)</a:t>
            </a:r>
          </a:p>
        </p:txBody>
      </p:sp>
      <p:sp>
        <p:nvSpPr>
          <p:cNvPr id="109571" name="Rectangle 3"/>
          <p:cNvSpPr>
            <a:spLocks noGrp="1" noChangeArrowheads="1"/>
          </p:cNvSpPr>
          <p:nvPr>
            <p:ph type="body" idx="1"/>
          </p:nvPr>
        </p:nvSpPr>
        <p:spPr>
          <a:xfrm>
            <a:off x="457200" y="1371600"/>
            <a:ext cx="8229600" cy="4953000"/>
          </a:xfrm>
        </p:spPr>
        <p:txBody>
          <a:bodyPr/>
          <a:lstStyle/>
          <a:p>
            <a:pPr>
              <a:lnSpc>
                <a:spcPct val="80000"/>
              </a:lnSpc>
              <a:buFont typeface="Wingdings" pitchFamily="2" charset="2"/>
              <a:buNone/>
            </a:pPr>
            <a:r>
              <a:rPr lang="el-GR" sz="1800" b="1" dirty="0">
                <a:solidFill>
                  <a:schemeClr val="folHlink"/>
                </a:solidFill>
              </a:rPr>
              <a:t>Στόχοι της μεθόδου</a:t>
            </a:r>
          </a:p>
          <a:p>
            <a:pPr>
              <a:lnSpc>
                <a:spcPct val="80000"/>
              </a:lnSpc>
            </a:pPr>
            <a:r>
              <a:rPr lang="el-GR" sz="1800" b="1" dirty="0"/>
              <a:t>Παρέχει στους μαθητές αρκετό χρόνο σκέψης με αποτέλεσμα να αυξάνεται η </a:t>
            </a:r>
            <a:r>
              <a:rPr lang="el-GR" sz="1800" b="1" dirty="0">
                <a:solidFill>
                  <a:srgbClr val="FF0000"/>
                </a:solidFill>
              </a:rPr>
              <a:t>ποιότητα των απαντήσεών </a:t>
            </a:r>
            <a:r>
              <a:rPr lang="el-GR" sz="1800" b="1" dirty="0"/>
              <a:t>τους.</a:t>
            </a:r>
          </a:p>
          <a:p>
            <a:pPr>
              <a:lnSpc>
                <a:spcPct val="80000"/>
              </a:lnSpc>
            </a:pPr>
            <a:r>
              <a:rPr lang="el-GR" sz="1800" b="1" dirty="0"/>
              <a:t>Η έρευνα δείχνει ότι χρειαζόμαστε χρόνο έτσι ώστε να επεξεργαστούμε καινούριες ιδέες, με σκοπό να τις αποθηκεύσουμε στη μνήμη μας. Όταν οι εκπαιδευτικοί παρουσιάζουν πάρα πολλές πληροφορίες μαζεμένες, πολλές από αυτές θα χαθούν. Αν όμως χρησιμοποιηθεί αυτή η στρατηγική υπάρχει η δυνατότητα αποθήκευσης πολλών περισσότερων πληροφοριών στη μνήμη των μαθητών.</a:t>
            </a:r>
          </a:p>
          <a:p>
            <a:pPr>
              <a:lnSpc>
                <a:spcPct val="80000"/>
              </a:lnSpc>
            </a:pPr>
            <a:r>
              <a:rPr lang="el-GR" sz="1800" b="1" dirty="0"/>
              <a:t>Οι μαθητές έχουν περισσότερη θέληση για συμμετοχή στην ομάδα ή στην τάξη αφού δεν αισθάνονται πίεση απαντώντας μπροστά σε όλη την τάξη.</a:t>
            </a:r>
          </a:p>
          <a:p>
            <a:pPr>
              <a:lnSpc>
                <a:spcPct val="80000"/>
              </a:lnSpc>
            </a:pPr>
            <a:r>
              <a:rPr lang="el-GR" sz="1800" b="1" dirty="0"/>
              <a:t>Δίνεται η δυνατότητα στους μαθητές να εκφράσουν τις δικές τους απόψεις και να τις μοιραστούν με τους συμμαθητές τους. </a:t>
            </a:r>
          </a:p>
          <a:p>
            <a:pPr>
              <a:lnSpc>
                <a:spcPct val="80000"/>
              </a:lnSpc>
            </a:pPr>
            <a:r>
              <a:rPr lang="el-GR" sz="1800" b="1" dirty="0"/>
              <a:t>Ενθάρρυνση των μαθητών για συμμετοχή.</a:t>
            </a:r>
          </a:p>
          <a:p>
            <a:pPr>
              <a:lnSpc>
                <a:spcPct val="80000"/>
              </a:lnSpc>
            </a:pPr>
            <a:r>
              <a:rPr lang="el-GR" sz="1800" b="1" dirty="0"/>
              <a:t>Το επίπεδο της συζήτησης ενισχύεται από αυτήν την τεχνική και όλοι οι μαθητές έχουν μια ευκαιρία να μάθουν μέσα από την γραπτή απεικόνιση και τη λεκτική διατύπωση.</a:t>
            </a:r>
          </a:p>
          <a:p>
            <a:pPr>
              <a:lnSpc>
                <a:spcPct val="80000"/>
              </a:lnSpc>
            </a:pPr>
            <a:r>
              <a:rPr lang="el-GR" sz="1800" b="1" dirty="0"/>
              <a:t>Στην εξ αποστάσεως εκπαίδευση μπορεί να γίνει μέσω ασύγχρονης επικοινωνίας (</a:t>
            </a:r>
            <a:r>
              <a:rPr lang="el-GR" sz="1800" b="1" dirty="0" err="1"/>
              <a:t>Forum</a:t>
            </a:r>
            <a:r>
              <a:rPr lang="el-GR" sz="1800" b="1" dirty="0"/>
              <a:t>).</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l-GR" dirty="0" smtClean="0"/>
              <a:t>(C) Kordaki M</a:t>
            </a:r>
            <a:r>
              <a:rPr lang="en-US" dirty="0" smtClean="0"/>
              <a:t>.; Daradoumis T. </a:t>
            </a:r>
            <a:endParaRPr lang="el-GR" dirty="0" smtClean="0"/>
          </a:p>
          <a:p>
            <a:endParaRPr lang="el-GR" dirty="0"/>
          </a:p>
        </p:txBody>
      </p:sp>
      <p:sp>
        <p:nvSpPr>
          <p:cNvPr id="109570" name="Rectangle 2"/>
          <p:cNvSpPr>
            <a:spLocks noGrp="1" noChangeArrowheads="1"/>
          </p:cNvSpPr>
          <p:nvPr>
            <p:ph type="title"/>
          </p:nvPr>
        </p:nvSpPr>
        <p:spPr>
          <a:xfrm>
            <a:off x="0" y="274638"/>
            <a:ext cx="9144000" cy="1143000"/>
          </a:xfrm>
        </p:spPr>
        <p:txBody>
          <a:bodyPr/>
          <a:lstStyle/>
          <a:p>
            <a:r>
              <a:rPr lang="en-US" sz="2800" b="1" dirty="0" smtClean="0">
                <a:solidFill>
                  <a:schemeClr val="folHlink"/>
                </a:solidFill>
              </a:rPr>
              <a:t>4</a:t>
            </a:r>
            <a:r>
              <a:rPr lang="el-GR" sz="2800" b="1" dirty="0" smtClean="0">
                <a:solidFill>
                  <a:schemeClr val="folHlink"/>
                </a:solidFill>
              </a:rPr>
              <a:t>.</a:t>
            </a:r>
            <a:r>
              <a:rPr lang="en-US" sz="2800" b="1" dirty="0">
                <a:solidFill>
                  <a:schemeClr val="folHlink"/>
                </a:solidFill>
              </a:rPr>
              <a:t>Think</a:t>
            </a:r>
            <a:r>
              <a:rPr lang="el-GR" sz="2800" b="1" dirty="0">
                <a:solidFill>
                  <a:schemeClr val="folHlink"/>
                </a:solidFill>
              </a:rPr>
              <a:t>-</a:t>
            </a:r>
            <a:r>
              <a:rPr lang="en-US" sz="2800" b="1" dirty="0">
                <a:solidFill>
                  <a:schemeClr val="folHlink"/>
                </a:solidFill>
              </a:rPr>
              <a:t>Pair</a:t>
            </a:r>
            <a:r>
              <a:rPr lang="el-GR" sz="2800" b="1" dirty="0">
                <a:solidFill>
                  <a:schemeClr val="folHlink"/>
                </a:solidFill>
              </a:rPr>
              <a:t>-</a:t>
            </a:r>
            <a:r>
              <a:rPr lang="en-US" sz="2800" b="1" dirty="0">
                <a:solidFill>
                  <a:schemeClr val="folHlink"/>
                </a:solidFill>
              </a:rPr>
              <a:t>Share</a:t>
            </a:r>
            <a:r>
              <a:rPr lang="el-GR" sz="2800" b="1" dirty="0">
                <a:solidFill>
                  <a:schemeClr val="folHlink"/>
                </a:solidFill>
              </a:rPr>
              <a:t> (Σκέψου-Συνεργάσου-Μοιράσου)</a:t>
            </a:r>
          </a:p>
        </p:txBody>
      </p:sp>
      <p:sp>
        <p:nvSpPr>
          <p:cNvPr id="109571" name="Rectangle 3"/>
          <p:cNvSpPr>
            <a:spLocks noGrp="1" noChangeArrowheads="1"/>
          </p:cNvSpPr>
          <p:nvPr>
            <p:ph type="body" idx="1"/>
          </p:nvPr>
        </p:nvSpPr>
        <p:spPr>
          <a:xfrm>
            <a:off x="457200" y="1371600"/>
            <a:ext cx="8229600" cy="2362200"/>
          </a:xfrm>
        </p:spPr>
        <p:txBody>
          <a:bodyPr/>
          <a:lstStyle/>
          <a:p>
            <a:pPr marL="0" indent="0">
              <a:lnSpc>
                <a:spcPct val="80000"/>
              </a:lnSpc>
              <a:buNone/>
            </a:pPr>
            <a:r>
              <a:rPr lang="el-GR" altLang="zh-CN" sz="1800" b="1" dirty="0" smtClean="0">
                <a:solidFill>
                  <a:schemeClr val="folHlink"/>
                </a:solidFill>
              </a:rPr>
              <a:t>Παράδειγμα εφαρμογής αυτής της στρατηγικής στη </a:t>
            </a:r>
            <a:r>
              <a:rPr lang="el-GR" altLang="zh-CN" sz="1800" b="1" u="sng" dirty="0" smtClean="0">
                <a:solidFill>
                  <a:schemeClr val="folHlink"/>
                </a:solidFill>
              </a:rPr>
              <a:t>Δραστηριότητα Αξιολόγησης </a:t>
            </a:r>
            <a:r>
              <a:rPr lang="el-GR" altLang="zh-CN" sz="1800" b="1" dirty="0" smtClean="0">
                <a:solidFill>
                  <a:schemeClr val="folHlink"/>
                </a:solidFill>
              </a:rPr>
              <a:t>της δομής επιλογής ΕΑΝ … ΤΟΤΕ … ΔΙΑΦΟΡΕΤΙΚΑ (</a:t>
            </a:r>
            <a:r>
              <a:rPr lang="el-GR" altLang="zh-CN" sz="1800" b="1" dirty="0" err="1" smtClean="0">
                <a:solidFill>
                  <a:schemeClr val="folHlink"/>
                </a:solidFill>
              </a:rPr>
              <a:t>if</a:t>
            </a:r>
            <a:r>
              <a:rPr lang="el-GR" altLang="zh-CN" sz="1800" b="1" dirty="0" smtClean="0">
                <a:solidFill>
                  <a:schemeClr val="folHlink"/>
                </a:solidFill>
              </a:rPr>
              <a:t> … </a:t>
            </a:r>
            <a:r>
              <a:rPr lang="el-GR" altLang="zh-CN" sz="1800" b="1" dirty="0" err="1" smtClean="0">
                <a:solidFill>
                  <a:schemeClr val="folHlink"/>
                </a:solidFill>
              </a:rPr>
              <a:t>then</a:t>
            </a:r>
            <a:r>
              <a:rPr lang="el-GR" altLang="zh-CN" sz="1800" b="1" dirty="0" smtClean="0">
                <a:solidFill>
                  <a:schemeClr val="folHlink"/>
                </a:solidFill>
              </a:rPr>
              <a:t> … </a:t>
            </a:r>
            <a:r>
              <a:rPr lang="el-GR" altLang="zh-CN" sz="1800" b="1" dirty="0" err="1" smtClean="0">
                <a:solidFill>
                  <a:schemeClr val="folHlink"/>
                </a:solidFill>
              </a:rPr>
              <a:t>else</a:t>
            </a:r>
            <a:r>
              <a:rPr lang="el-GR" altLang="zh-CN" sz="1800" b="1" dirty="0" smtClean="0">
                <a:solidFill>
                  <a:schemeClr val="folHlink"/>
                </a:solidFill>
              </a:rPr>
              <a:t>) </a:t>
            </a:r>
          </a:p>
          <a:p>
            <a:pPr marL="0" indent="0">
              <a:lnSpc>
                <a:spcPct val="80000"/>
              </a:lnSpc>
              <a:buNone/>
            </a:pPr>
            <a:endParaRPr lang="el-GR" altLang="zh-CN" sz="1800" b="1" dirty="0" smtClean="0">
              <a:solidFill>
                <a:schemeClr val="folHlink"/>
              </a:solidFill>
            </a:endParaRPr>
          </a:p>
          <a:p>
            <a:pPr marL="0" indent="0">
              <a:lnSpc>
                <a:spcPct val="80000"/>
              </a:lnSpc>
              <a:buNone/>
            </a:pPr>
            <a:r>
              <a:rPr lang="el-GR" altLang="zh-CN" sz="1800" b="1" dirty="0" smtClean="0">
                <a:solidFill>
                  <a:schemeClr val="folHlink"/>
                </a:solidFill>
              </a:rPr>
              <a:t>Ο στόχος της δραστηριότητας αξιολόγησης είναι να εστιάσουμε σε μια συγκεκριμένη γνωστική δυσκολία της δομής επιλογής "ΕΑΝ … ΤΟΤΕ … ΔΙΑΦΟΡΕΤΙΚΑ«. Αυτή είναι η συνθήκη επιλογής, και θέλουμε να αξιολογήσουμε αν οι μαθητές την έχουν κατανοήσει σωστά.</a:t>
            </a:r>
          </a:p>
          <a:p>
            <a:pPr marL="0" indent="0">
              <a:lnSpc>
                <a:spcPct val="80000"/>
              </a:lnSpc>
              <a:buNone/>
            </a:pPr>
            <a:r>
              <a:rPr lang="el-GR" altLang="zh-CN" sz="1800" b="1" dirty="0" smtClean="0">
                <a:solidFill>
                  <a:schemeClr val="folHlink"/>
                </a:solidFill>
              </a:rPr>
              <a:t>Για το σκοπό αυτό τους θέτουμε ένα κουίζ με τις παρακάτω ερωτήσεις:</a:t>
            </a:r>
          </a:p>
        </p:txBody>
      </p:sp>
      <p:pic>
        <p:nvPicPr>
          <p:cNvPr id="1026" name="Αντικείμενο 7"/>
          <p:cNvPicPr>
            <a:picLocks noChangeArrowheads="1"/>
          </p:cNvPicPr>
          <p:nvPr/>
        </p:nvPicPr>
        <p:blipFill>
          <a:blip r:embed="rId2" cstate="print"/>
          <a:srcRect l="-558" t="-1976" b="-412"/>
          <a:stretch>
            <a:fillRect/>
          </a:stretch>
        </p:blipFill>
        <p:spPr bwMode="auto">
          <a:xfrm>
            <a:off x="685800" y="3886200"/>
            <a:ext cx="7848600" cy="2057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l-GR" dirty="0" smtClean="0"/>
              <a:t>(C) Kordaki M</a:t>
            </a:r>
            <a:r>
              <a:rPr lang="en-US" dirty="0" smtClean="0"/>
              <a:t>.; Daradoumis T. </a:t>
            </a:r>
            <a:endParaRPr lang="el-GR" dirty="0" smtClean="0"/>
          </a:p>
          <a:p>
            <a:endParaRPr lang="el-GR" dirty="0"/>
          </a:p>
        </p:txBody>
      </p:sp>
      <p:sp>
        <p:nvSpPr>
          <p:cNvPr id="28674" name="Rectangle 2"/>
          <p:cNvSpPr>
            <a:spLocks noGrp="1" noChangeArrowheads="1"/>
          </p:cNvSpPr>
          <p:nvPr>
            <p:ph type="title"/>
          </p:nvPr>
        </p:nvSpPr>
        <p:spPr>
          <a:xfrm>
            <a:off x="457200" y="228600"/>
            <a:ext cx="8229600" cy="457200"/>
          </a:xfrm>
        </p:spPr>
        <p:txBody>
          <a:bodyPr/>
          <a:lstStyle/>
          <a:p>
            <a:r>
              <a:rPr lang="el-GR" sz="3200" b="1">
                <a:solidFill>
                  <a:schemeClr val="folHlink"/>
                </a:solidFill>
              </a:rPr>
              <a:t>Περιεχόμενα</a:t>
            </a:r>
          </a:p>
        </p:txBody>
      </p:sp>
      <p:sp>
        <p:nvSpPr>
          <p:cNvPr id="28675" name="Rectangle 3"/>
          <p:cNvSpPr>
            <a:spLocks noGrp="1" noChangeArrowheads="1"/>
          </p:cNvSpPr>
          <p:nvPr>
            <p:ph type="body" idx="1"/>
          </p:nvPr>
        </p:nvSpPr>
        <p:spPr>
          <a:xfrm>
            <a:off x="381000" y="838200"/>
            <a:ext cx="8229600" cy="5257800"/>
          </a:xfrm>
        </p:spPr>
        <p:txBody>
          <a:bodyPr/>
          <a:lstStyle/>
          <a:p>
            <a:pPr marL="609600" indent="-609600">
              <a:lnSpc>
                <a:spcPct val="80000"/>
              </a:lnSpc>
              <a:buFont typeface="Wingdings" pitchFamily="2" charset="2"/>
              <a:buAutoNum type="arabicPeriod"/>
            </a:pPr>
            <a:r>
              <a:rPr lang="el-GR" sz="2000" b="1" dirty="0"/>
              <a:t>Πρόκληση νοητικής θύελλας (brainstorming)</a:t>
            </a:r>
            <a:endParaRPr lang="en-US" sz="2000" b="1" dirty="0"/>
          </a:p>
          <a:p>
            <a:pPr marL="609600" indent="-609600">
              <a:lnSpc>
                <a:spcPct val="80000"/>
              </a:lnSpc>
              <a:buFont typeface="Wingdings" pitchFamily="2" charset="2"/>
              <a:buAutoNum type="arabicPeriod"/>
            </a:pPr>
            <a:r>
              <a:rPr lang="el-GR" altLang="zh-CN" sz="2000" b="1" dirty="0" smtClean="0"/>
              <a:t>Μέθοδος</a:t>
            </a:r>
            <a:r>
              <a:rPr lang="en-GB" altLang="zh-CN" sz="2000" b="1" dirty="0" smtClean="0">
                <a:ea typeface="SimSun" pitchFamily="2" charset="-122"/>
              </a:rPr>
              <a:t>  </a:t>
            </a:r>
            <a:r>
              <a:rPr lang="en-US" altLang="zh-CN" sz="2000" b="1" dirty="0">
                <a:ea typeface="SimSun" pitchFamily="2" charset="-122"/>
              </a:rPr>
              <a:t>Jigsaw</a:t>
            </a:r>
            <a:endParaRPr lang="en-US" altLang="zh-CN" sz="2000" b="1" dirty="0">
              <a:solidFill>
                <a:schemeClr val="folHlink"/>
              </a:solidFill>
              <a:ea typeface="SimSun" pitchFamily="2" charset="-122"/>
            </a:endParaRPr>
          </a:p>
          <a:p>
            <a:pPr marL="609600" indent="-609600">
              <a:lnSpc>
                <a:spcPct val="80000"/>
              </a:lnSpc>
              <a:buFont typeface="Wingdings" pitchFamily="2" charset="2"/>
              <a:buAutoNum type="arabicPeriod"/>
            </a:pPr>
            <a:r>
              <a:rPr lang="el-GR" sz="2000" b="1" dirty="0" smtClean="0"/>
              <a:t>Καθοδηγούμενη </a:t>
            </a:r>
            <a:r>
              <a:rPr lang="el-GR" sz="2000" b="1" dirty="0"/>
              <a:t>ανταλλαγή απόψεων ( </a:t>
            </a:r>
            <a:r>
              <a:rPr lang="en-US" sz="2000" b="1" dirty="0"/>
              <a:t>Guided Reciprocal peer questioning</a:t>
            </a:r>
            <a:r>
              <a:rPr lang="el-GR" sz="2000" b="1" dirty="0"/>
              <a:t> )</a:t>
            </a:r>
          </a:p>
          <a:p>
            <a:pPr marL="609600" indent="-609600">
              <a:lnSpc>
                <a:spcPct val="80000"/>
              </a:lnSpc>
              <a:buFont typeface="Wingdings" pitchFamily="2" charset="2"/>
              <a:buAutoNum type="arabicPeriod"/>
            </a:pPr>
            <a:r>
              <a:rPr lang="en-US" sz="2000" b="1" dirty="0"/>
              <a:t>Think</a:t>
            </a:r>
            <a:r>
              <a:rPr lang="el-GR" sz="2000" b="1" dirty="0"/>
              <a:t> – </a:t>
            </a:r>
            <a:r>
              <a:rPr lang="en-US" sz="2000" b="1" dirty="0"/>
              <a:t>Pair</a:t>
            </a:r>
            <a:r>
              <a:rPr lang="el-GR" sz="2000" b="1" dirty="0"/>
              <a:t> -  </a:t>
            </a:r>
            <a:r>
              <a:rPr lang="en-US" sz="2000" b="1" dirty="0"/>
              <a:t>Share</a:t>
            </a:r>
            <a:r>
              <a:rPr lang="el-GR" sz="2000" b="1" dirty="0"/>
              <a:t> (Σκέψου – Συνεργάσου – Μοιράσου)</a:t>
            </a:r>
          </a:p>
          <a:p>
            <a:pPr marL="609600" indent="-609600">
              <a:lnSpc>
                <a:spcPct val="80000"/>
              </a:lnSpc>
              <a:buFont typeface="Wingdings" pitchFamily="2" charset="2"/>
              <a:buAutoNum type="arabicPeriod"/>
            </a:pPr>
            <a:r>
              <a:rPr lang="en-US" sz="2000" b="1" dirty="0" smtClean="0"/>
              <a:t>One </a:t>
            </a:r>
            <a:r>
              <a:rPr lang="en-US" sz="2000" b="1" dirty="0"/>
              <a:t>minute papers (</a:t>
            </a:r>
            <a:r>
              <a:rPr lang="el-GR" sz="2000" b="1" dirty="0"/>
              <a:t>Έγγραφα</a:t>
            </a:r>
            <a:r>
              <a:rPr lang="en-GB" sz="2000" b="1" dirty="0"/>
              <a:t> </a:t>
            </a:r>
            <a:r>
              <a:rPr lang="el-GR" sz="2000" b="1" dirty="0"/>
              <a:t>ενός</a:t>
            </a:r>
            <a:r>
              <a:rPr lang="en-GB" sz="2000" b="1" dirty="0"/>
              <a:t> </a:t>
            </a:r>
            <a:r>
              <a:rPr lang="el-GR" sz="2000" b="1" dirty="0"/>
              <a:t>λεπτού</a:t>
            </a:r>
            <a:r>
              <a:rPr lang="en-GB" sz="2000" b="1" dirty="0" smtClean="0"/>
              <a:t>)</a:t>
            </a:r>
            <a:endParaRPr lang="el-GR" sz="2000" b="1"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l-GR" dirty="0" smtClean="0"/>
              <a:t>(C) Kordaki M</a:t>
            </a:r>
            <a:r>
              <a:rPr lang="en-US" dirty="0" smtClean="0"/>
              <a:t>.; Daradoumis T. </a:t>
            </a:r>
            <a:endParaRPr lang="el-GR" dirty="0" smtClean="0"/>
          </a:p>
          <a:p>
            <a:endParaRPr lang="el-GR" dirty="0"/>
          </a:p>
        </p:txBody>
      </p:sp>
      <p:sp>
        <p:nvSpPr>
          <p:cNvPr id="109570" name="Rectangle 2"/>
          <p:cNvSpPr>
            <a:spLocks noGrp="1" noChangeArrowheads="1"/>
          </p:cNvSpPr>
          <p:nvPr>
            <p:ph type="title"/>
          </p:nvPr>
        </p:nvSpPr>
        <p:spPr>
          <a:xfrm>
            <a:off x="0" y="274638"/>
            <a:ext cx="9144000" cy="1143000"/>
          </a:xfrm>
        </p:spPr>
        <p:txBody>
          <a:bodyPr/>
          <a:lstStyle/>
          <a:p>
            <a:r>
              <a:rPr lang="en-US" sz="2800" b="1" dirty="0" smtClean="0">
                <a:solidFill>
                  <a:schemeClr val="folHlink"/>
                </a:solidFill>
              </a:rPr>
              <a:t>4</a:t>
            </a:r>
            <a:r>
              <a:rPr lang="el-GR" sz="2800" b="1" dirty="0" smtClean="0">
                <a:solidFill>
                  <a:schemeClr val="folHlink"/>
                </a:solidFill>
              </a:rPr>
              <a:t>.</a:t>
            </a:r>
            <a:r>
              <a:rPr lang="en-US" sz="2800" b="1" dirty="0">
                <a:solidFill>
                  <a:schemeClr val="folHlink"/>
                </a:solidFill>
              </a:rPr>
              <a:t>Think</a:t>
            </a:r>
            <a:r>
              <a:rPr lang="el-GR" sz="2800" b="1" dirty="0">
                <a:solidFill>
                  <a:schemeClr val="folHlink"/>
                </a:solidFill>
              </a:rPr>
              <a:t>-</a:t>
            </a:r>
            <a:r>
              <a:rPr lang="en-US" sz="2800" b="1" dirty="0">
                <a:solidFill>
                  <a:schemeClr val="folHlink"/>
                </a:solidFill>
              </a:rPr>
              <a:t>Pair</a:t>
            </a:r>
            <a:r>
              <a:rPr lang="el-GR" sz="2800" b="1" dirty="0">
                <a:solidFill>
                  <a:schemeClr val="folHlink"/>
                </a:solidFill>
              </a:rPr>
              <a:t>-</a:t>
            </a:r>
            <a:r>
              <a:rPr lang="en-US" sz="2800" b="1" dirty="0">
                <a:solidFill>
                  <a:schemeClr val="folHlink"/>
                </a:solidFill>
              </a:rPr>
              <a:t>Share</a:t>
            </a:r>
            <a:r>
              <a:rPr lang="el-GR" sz="2800" b="1" dirty="0">
                <a:solidFill>
                  <a:schemeClr val="folHlink"/>
                </a:solidFill>
              </a:rPr>
              <a:t> (Σκέψου-Συνεργάσου-Μοιράσου)</a:t>
            </a:r>
          </a:p>
        </p:txBody>
      </p:sp>
      <p:sp>
        <p:nvSpPr>
          <p:cNvPr id="109571" name="Rectangle 3"/>
          <p:cNvSpPr>
            <a:spLocks noGrp="1" noChangeArrowheads="1"/>
          </p:cNvSpPr>
          <p:nvPr>
            <p:ph type="body" idx="1"/>
          </p:nvPr>
        </p:nvSpPr>
        <p:spPr>
          <a:xfrm>
            <a:off x="228600" y="1295400"/>
            <a:ext cx="8763000" cy="4953000"/>
          </a:xfrm>
        </p:spPr>
        <p:txBody>
          <a:bodyPr/>
          <a:lstStyle/>
          <a:p>
            <a:pPr marL="0" indent="0">
              <a:lnSpc>
                <a:spcPct val="80000"/>
              </a:lnSpc>
              <a:buNone/>
            </a:pPr>
            <a:r>
              <a:rPr lang="el-GR" altLang="zh-CN" sz="1800" b="1" dirty="0" smtClean="0">
                <a:solidFill>
                  <a:schemeClr val="folHlink"/>
                </a:solidFill>
              </a:rPr>
              <a:t>Παράδειγμα εφαρμογής αυτής της στρατηγικής στη </a:t>
            </a:r>
            <a:r>
              <a:rPr lang="el-GR" altLang="zh-CN" sz="1800" b="1" u="sng" dirty="0" smtClean="0">
                <a:solidFill>
                  <a:schemeClr val="folHlink"/>
                </a:solidFill>
              </a:rPr>
              <a:t>Δραστηριότητα Αξιολόγησης </a:t>
            </a:r>
            <a:r>
              <a:rPr lang="el-GR" altLang="zh-CN" sz="1800" b="1" dirty="0" smtClean="0">
                <a:solidFill>
                  <a:schemeClr val="folHlink"/>
                </a:solidFill>
              </a:rPr>
              <a:t>της δομής επιλογής ΕΑΝ … ΤΟΤΕ … ΔΙΑΦΟΡΕΤΙΚΑ (if … then … else) </a:t>
            </a:r>
          </a:p>
          <a:p>
            <a:pPr marL="0" indent="0">
              <a:lnSpc>
                <a:spcPct val="80000"/>
              </a:lnSpc>
              <a:buNone/>
            </a:pPr>
            <a:endParaRPr lang="el-GR" altLang="zh-CN" sz="800" b="1" dirty="0" smtClean="0">
              <a:solidFill>
                <a:schemeClr val="folHlink"/>
              </a:solidFill>
            </a:endParaRPr>
          </a:p>
          <a:p>
            <a:pPr>
              <a:buNone/>
            </a:pPr>
            <a:r>
              <a:rPr lang="el-GR" sz="1800" dirty="0" smtClean="0"/>
              <a:t>Η συνεργατική στρατηγική "Think, Pair &amp; Share" τίθεται σε εφαρμογή ως εξής:</a:t>
            </a:r>
          </a:p>
          <a:p>
            <a:pPr>
              <a:buFont typeface="+mj-lt"/>
              <a:buAutoNum type="arabicPeriod"/>
            </a:pPr>
            <a:r>
              <a:rPr lang="el-GR" sz="1600" dirty="0" smtClean="0"/>
              <a:t>Στην αρχή ο κάθε μαθητής </a:t>
            </a:r>
            <a:r>
              <a:rPr lang="el-GR" sz="1600" smtClean="0"/>
              <a:t>θα κοιτάξει </a:t>
            </a:r>
            <a:r>
              <a:rPr lang="el-GR" sz="1600" dirty="0" smtClean="0"/>
              <a:t>το κουίζ και για 10 λεπτά θα απαντήσει όλες τις ερωτήσεις ατομικά. Αυτό οδηγεί στον ατομικό στοχασμό (</a:t>
            </a:r>
            <a:r>
              <a:rPr lang="el-GR" sz="1600" dirty="0" smtClean="0">
                <a:solidFill>
                  <a:srgbClr val="FF0000"/>
                </a:solidFill>
              </a:rPr>
              <a:t>Think</a:t>
            </a:r>
            <a:r>
              <a:rPr lang="el-GR" sz="1600" dirty="0" smtClean="0"/>
              <a:t>) και στη διερεύνηση από τον ίδιο τον μαθητή κατά πόσο έχει κατανοήσει τη λειτουργία της έννοιας της συνθήκης επιλογής.</a:t>
            </a:r>
          </a:p>
          <a:p>
            <a:pPr>
              <a:buFont typeface="+mj-lt"/>
              <a:buAutoNum type="arabicPeriod"/>
            </a:pPr>
            <a:r>
              <a:rPr lang="el-GR" sz="1600" dirty="0" smtClean="0"/>
              <a:t>Μετά ο καθηγητής προτρέπει τους μαθητές να συζητήσουν για 15 λεπτά με τον διπλανό τους τις απαντήσεις κάθε ερώτησης, να διερευνήσουν από κοινού την ορθότητα κάθε απάντησης και να καταγράψουν στο Φύλλο Μαθητή την κοινή απάντηση σε κάθε ερώτηση που θεωρούν σωστή. Έτσι γίνεται μικρή συζήτηση ανά ζεύγη (</a:t>
            </a:r>
            <a:r>
              <a:rPr lang="el-GR" sz="1600" dirty="0" smtClean="0">
                <a:solidFill>
                  <a:srgbClr val="FF0000"/>
                </a:solidFill>
              </a:rPr>
              <a:t>Pair</a:t>
            </a:r>
            <a:r>
              <a:rPr lang="el-GR" sz="1600" dirty="0" smtClean="0"/>
              <a:t>).</a:t>
            </a:r>
          </a:p>
          <a:p>
            <a:pPr>
              <a:buFont typeface="+mj-lt"/>
              <a:buAutoNum type="arabicPeriod"/>
            </a:pPr>
            <a:r>
              <a:rPr lang="el-GR" sz="1600" dirty="0" smtClean="0"/>
              <a:t>Μετά το πέρας της συζήτησης, κάθε τρία ζεύγη θα φτιάξουν μια ομάδα των 6 ατόμων, και κάθε ζεύγος θα παρουσιάσει τις απαντήσεις του κουίζ στην ομάδα. Θα γίνει κοινή συζήτηση και σύγκριση με τις απαντήσεις των άλλων ζευγών με σκοπό να καταλήξει η ομάδα σε μια κοινή απάντηση για κάθε ερώτηση. Τέλος, κάθε ομάδα θα παρουσιάσει τις απαντήσεις της σε όλη την τάξη. Θα γίνει κοινή συζήτηση και σύγκριση με τις απαντήσεις των άλλων ομάδων με σκοπό να καταλήξει όλη η τάξη σε μια οριστική απάντηση για κάθε ερώτηση. Γίνεται έτσι συνεισφορά ιδεών (</a:t>
            </a:r>
            <a:r>
              <a:rPr lang="el-GR" sz="1600" dirty="0" smtClean="0">
                <a:solidFill>
                  <a:srgbClr val="FF0000"/>
                </a:solidFill>
              </a:rPr>
              <a:t>Share</a:t>
            </a:r>
            <a:r>
              <a:rPr lang="el-GR" sz="1600" dirty="0" smtClean="0"/>
              <a:t>) από όλους τους μαθητές.</a:t>
            </a:r>
          </a:p>
          <a:p>
            <a:pPr marL="0" indent="0">
              <a:lnSpc>
                <a:spcPct val="80000"/>
              </a:lnSpc>
              <a:buNone/>
            </a:pPr>
            <a:endParaRPr lang="el-GR" altLang="zh-CN" sz="1800" b="1" dirty="0" smtClean="0">
              <a:solidFill>
                <a:schemeClr val="folHlink"/>
              </a:solidFill>
            </a:endParaRPr>
          </a:p>
          <a:p>
            <a:pPr marL="0" indent="0">
              <a:lnSpc>
                <a:spcPct val="80000"/>
              </a:lnSpc>
              <a:buNone/>
            </a:pPr>
            <a:endParaRPr lang="el-GR" altLang="zh-CN" sz="1800" b="1" dirty="0" smtClean="0">
              <a:solidFill>
                <a:schemeClr val="folHlink"/>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l-GR" dirty="0" smtClean="0"/>
              <a:t>(C) Kordaki M</a:t>
            </a:r>
            <a:r>
              <a:rPr lang="en-US" dirty="0" smtClean="0"/>
              <a:t>.; Daradoumis T. </a:t>
            </a:r>
            <a:endParaRPr lang="el-GR" dirty="0"/>
          </a:p>
        </p:txBody>
      </p:sp>
      <p:sp>
        <p:nvSpPr>
          <p:cNvPr id="115714" name="Rectangle 2"/>
          <p:cNvSpPr>
            <a:spLocks noGrp="1" noChangeArrowheads="1"/>
          </p:cNvSpPr>
          <p:nvPr>
            <p:ph type="title"/>
          </p:nvPr>
        </p:nvSpPr>
        <p:spPr/>
        <p:txBody>
          <a:bodyPr/>
          <a:lstStyle/>
          <a:p>
            <a:r>
              <a:rPr lang="en-US" sz="2800" b="1" dirty="0" smtClean="0">
                <a:solidFill>
                  <a:schemeClr val="folHlink"/>
                </a:solidFill>
              </a:rPr>
              <a:t>5</a:t>
            </a:r>
            <a:r>
              <a:rPr lang="el-GR" sz="2800" b="1" dirty="0" smtClean="0">
                <a:solidFill>
                  <a:schemeClr val="folHlink"/>
                </a:solidFill>
              </a:rPr>
              <a:t>. </a:t>
            </a:r>
            <a:r>
              <a:rPr lang="en-US" sz="2800" b="1" dirty="0">
                <a:solidFill>
                  <a:schemeClr val="folHlink"/>
                </a:solidFill>
              </a:rPr>
              <a:t>One minute papers (</a:t>
            </a:r>
            <a:r>
              <a:rPr lang="el-GR" sz="2800" b="1" dirty="0">
                <a:solidFill>
                  <a:schemeClr val="folHlink"/>
                </a:solidFill>
              </a:rPr>
              <a:t>Έγγραφα</a:t>
            </a:r>
            <a:r>
              <a:rPr lang="en-GB" sz="2800" b="1" dirty="0">
                <a:solidFill>
                  <a:schemeClr val="folHlink"/>
                </a:solidFill>
              </a:rPr>
              <a:t> </a:t>
            </a:r>
            <a:r>
              <a:rPr lang="el-GR" sz="2800" b="1" dirty="0">
                <a:solidFill>
                  <a:schemeClr val="folHlink"/>
                </a:solidFill>
              </a:rPr>
              <a:t>ενός</a:t>
            </a:r>
            <a:r>
              <a:rPr lang="en-GB" sz="2800" b="1" dirty="0">
                <a:solidFill>
                  <a:schemeClr val="folHlink"/>
                </a:solidFill>
              </a:rPr>
              <a:t> </a:t>
            </a:r>
            <a:r>
              <a:rPr lang="el-GR" sz="2800" b="1" dirty="0">
                <a:solidFill>
                  <a:schemeClr val="folHlink"/>
                </a:solidFill>
              </a:rPr>
              <a:t>λεπτού</a:t>
            </a:r>
            <a:r>
              <a:rPr lang="en-GB" sz="2800" b="1" dirty="0">
                <a:solidFill>
                  <a:schemeClr val="folHlink"/>
                </a:solidFill>
              </a:rPr>
              <a:t>)</a:t>
            </a:r>
            <a:r>
              <a:rPr lang="en-GB" sz="3400" dirty="0"/>
              <a:t> </a:t>
            </a:r>
            <a:endParaRPr lang="el-GR" sz="3400" dirty="0"/>
          </a:p>
        </p:txBody>
      </p:sp>
      <p:sp>
        <p:nvSpPr>
          <p:cNvPr id="115715" name="Rectangle 3"/>
          <p:cNvSpPr>
            <a:spLocks noGrp="1" noChangeArrowheads="1"/>
          </p:cNvSpPr>
          <p:nvPr>
            <p:ph type="body" idx="1"/>
          </p:nvPr>
        </p:nvSpPr>
        <p:spPr>
          <a:xfrm>
            <a:off x="457200" y="1447800"/>
            <a:ext cx="8534400" cy="4530725"/>
          </a:xfrm>
        </p:spPr>
        <p:txBody>
          <a:bodyPr/>
          <a:lstStyle/>
          <a:p>
            <a:pPr>
              <a:buFont typeface="Wingdings" pitchFamily="2" charset="2"/>
              <a:buNone/>
            </a:pPr>
            <a:r>
              <a:rPr lang="el-GR" sz="2800" b="1" dirty="0">
                <a:solidFill>
                  <a:schemeClr val="folHlink"/>
                </a:solidFill>
              </a:rPr>
              <a:t>Στόχοι της μεθόδου</a:t>
            </a:r>
          </a:p>
          <a:p>
            <a:pPr>
              <a:buFont typeface="Wingdings" pitchFamily="2" charset="2"/>
              <a:buNone/>
            </a:pPr>
            <a:endParaRPr lang="el-GR" sz="800" dirty="0">
              <a:solidFill>
                <a:schemeClr val="folHlink"/>
              </a:solidFill>
            </a:endParaRPr>
          </a:p>
          <a:p>
            <a:r>
              <a:rPr lang="el-GR" sz="2400" b="1" dirty="0"/>
              <a:t>εστιάζει κυρίως στην </a:t>
            </a:r>
            <a:r>
              <a:rPr lang="el-GR" sz="2400" b="1" dirty="0" smtClean="0"/>
              <a:t>αξιολόγηση των μαθητών καθώς και στην ανάπτυξη </a:t>
            </a:r>
            <a:r>
              <a:rPr lang="el-GR" sz="2400" b="1" dirty="0" err="1"/>
              <a:t>μεταγνωστικών</a:t>
            </a:r>
            <a:r>
              <a:rPr lang="el-GR" sz="2400" b="1" dirty="0"/>
              <a:t> </a:t>
            </a:r>
            <a:r>
              <a:rPr lang="el-GR" sz="2400" b="1" dirty="0" smtClean="0"/>
              <a:t>δεξιοτήτων</a:t>
            </a:r>
            <a:endParaRPr lang="el-GR" sz="2400" b="1" dirty="0"/>
          </a:p>
          <a:p>
            <a:r>
              <a:rPr lang="el-GR" sz="2400" b="1" dirty="0"/>
              <a:t>διευκολύνεται η συζήτηση στο εσωτερικό μιας </a:t>
            </a:r>
            <a:r>
              <a:rPr lang="el-GR" sz="2400" b="1" dirty="0" smtClean="0"/>
              <a:t>ομάδας </a:t>
            </a:r>
            <a:endParaRPr lang="el-GR" sz="2400" b="1" dirty="0"/>
          </a:p>
          <a:p>
            <a:r>
              <a:rPr lang="el-GR" sz="2400" b="1" dirty="0"/>
              <a:t>αποκτούμε ανατροφοδότηση για το επίπεδο στο οποίο ο μαθητής έχει κατανοήσει το υλικό </a:t>
            </a:r>
            <a:r>
              <a:rPr lang="el-GR" sz="2400" dirty="0"/>
              <a:t>(</a:t>
            </a:r>
            <a:r>
              <a:rPr lang="en-US" sz="2400" dirty="0"/>
              <a:t>Angelo </a:t>
            </a:r>
            <a:r>
              <a:rPr lang="el-GR" sz="2400" dirty="0"/>
              <a:t>&amp; </a:t>
            </a:r>
            <a:r>
              <a:rPr lang="en-US" sz="2400" dirty="0"/>
              <a:t>Cross</a:t>
            </a:r>
            <a:r>
              <a:rPr lang="el-GR" sz="2400" dirty="0"/>
              <a:t> 1993</a:t>
            </a:r>
            <a:r>
              <a:rPr lang="el-GR" sz="2400" dirty="0" smtClean="0"/>
              <a:t>)</a:t>
            </a:r>
          </a:p>
          <a:p>
            <a:r>
              <a:rPr lang="el-GR" sz="2400" b="1" dirty="0" smtClean="0"/>
              <a:t>μπορεί επίσης να χρησιμοποιηθεί και ως εργαλείο για την εκτίμηση της πρότερης γνώσης των μαθητών κατά την έναρξη της διδασκαλίας ενός μαθήματος. </a:t>
            </a:r>
            <a:endParaRPr lang="el-GR" sz="2400" b="1"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l-GR" dirty="0" smtClean="0"/>
              <a:t>(C) Kordaki M</a:t>
            </a:r>
            <a:r>
              <a:rPr lang="en-US" dirty="0" smtClean="0"/>
              <a:t>.; Daradoumis T. </a:t>
            </a:r>
            <a:endParaRPr lang="el-GR" dirty="0"/>
          </a:p>
        </p:txBody>
      </p:sp>
      <p:sp>
        <p:nvSpPr>
          <p:cNvPr id="114690" name="Rectangle 2"/>
          <p:cNvSpPr>
            <a:spLocks noGrp="1" noChangeArrowheads="1"/>
          </p:cNvSpPr>
          <p:nvPr>
            <p:ph type="title"/>
          </p:nvPr>
        </p:nvSpPr>
        <p:spPr/>
        <p:txBody>
          <a:bodyPr/>
          <a:lstStyle/>
          <a:p>
            <a:r>
              <a:rPr lang="en-US" sz="3200" b="1" dirty="0" smtClean="0">
                <a:solidFill>
                  <a:schemeClr val="folHlink"/>
                </a:solidFill>
              </a:rPr>
              <a:t>5</a:t>
            </a:r>
            <a:r>
              <a:rPr lang="el-GR" sz="3200" b="1" dirty="0" smtClean="0">
                <a:solidFill>
                  <a:schemeClr val="folHlink"/>
                </a:solidFill>
              </a:rPr>
              <a:t>. </a:t>
            </a:r>
            <a:r>
              <a:rPr lang="en-US" sz="3200" b="1" dirty="0">
                <a:solidFill>
                  <a:schemeClr val="folHlink"/>
                </a:solidFill>
              </a:rPr>
              <a:t>One minute papers (</a:t>
            </a:r>
            <a:r>
              <a:rPr lang="el-GR" sz="3200" b="1" dirty="0">
                <a:solidFill>
                  <a:schemeClr val="folHlink"/>
                </a:solidFill>
              </a:rPr>
              <a:t>Έγγραφα</a:t>
            </a:r>
            <a:r>
              <a:rPr lang="en-GB" sz="3200" b="1" dirty="0">
                <a:solidFill>
                  <a:schemeClr val="folHlink"/>
                </a:solidFill>
              </a:rPr>
              <a:t> </a:t>
            </a:r>
            <a:r>
              <a:rPr lang="el-GR" sz="3200" b="1" dirty="0">
                <a:solidFill>
                  <a:schemeClr val="folHlink"/>
                </a:solidFill>
              </a:rPr>
              <a:t>ενός</a:t>
            </a:r>
            <a:r>
              <a:rPr lang="en-GB" sz="3200" b="1" dirty="0">
                <a:solidFill>
                  <a:schemeClr val="folHlink"/>
                </a:solidFill>
              </a:rPr>
              <a:t> </a:t>
            </a:r>
            <a:r>
              <a:rPr lang="el-GR" sz="3200" b="1" dirty="0">
                <a:solidFill>
                  <a:schemeClr val="folHlink"/>
                </a:solidFill>
              </a:rPr>
              <a:t>λεπτού</a:t>
            </a:r>
            <a:r>
              <a:rPr lang="en-GB" sz="3200" b="1" dirty="0">
                <a:solidFill>
                  <a:schemeClr val="folHlink"/>
                </a:solidFill>
              </a:rPr>
              <a:t>)</a:t>
            </a:r>
            <a:endParaRPr lang="el-GR" sz="3200" b="1" dirty="0">
              <a:solidFill>
                <a:schemeClr val="folHlink"/>
              </a:solidFill>
            </a:endParaRPr>
          </a:p>
        </p:txBody>
      </p:sp>
      <p:sp>
        <p:nvSpPr>
          <p:cNvPr id="114691" name="Rectangle 3"/>
          <p:cNvSpPr>
            <a:spLocks noGrp="1" noChangeArrowheads="1"/>
          </p:cNvSpPr>
          <p:nvPr>
            <p:ph type="body" idx="1"/>
          </p:nvPr>
        </p:nvSpPr>
        <p:spPr>
          <a:xfrm>
            <a:off x="457200" y="1600200"/>
            <a:ext cx="8686800" cy="4572000"/>
          </a:xfrm>
        </p:spPr>
        <p:txBody>
          <a:bodyPr/>
          <a:lstStyle/>
          <a:p>
            <a:pPr marL="381000" indent="-381000">
              <a:lnSpc>
                <a:spcPct val="80000"/>
              </a:lnSpc>
              <a:buFont typeface="Wingdings" pitchFamily="2" charset="2"/>
              <a:buNone/>
            </a:pPr>
            <a:r>
              <a:rPr lang="el-GR" altLang="zh-CN" sz="2000" b="1" dirty="0">
                <a:solidFill>
                  <a:schemeClr val="folHlink"/>
                </a:solidFill>
              </a:rPr>
              <a:t>Διάγραμμα ροής της στρατηγικής</a:t>
            </a:r>
          </a:p>
          <a:p>
            <a:pPr marL="381000" indent="-381000">
              <a:lnSpc>
                <a:spcPct val="80000"/>
              </a:lnSpc>
              <a:buFont typeface="Wingdings" pitchFamily="2" charset="2"/>
              <a:buNone/>
            </a:pPr>
            <a:endParaRPr lang="el-GR" altLang="zh-CN" sz="2000" b="1" dirty="0">
              <a:solidFill>
                <a:schemeClr val="folHlink"/>
              </a:solidFill>
            </a:endParaRPr>
          </a:p>
          <a:p>
            <a:pPr marL="381000" indent="-381000">
              <a:lnSpc>
                <a:spcPct val="80000"/>
              </a:lnSpc>
              <a:buFont typeface="Wingdings" pitchFamily="2" charset="2"/>
              <a:buNone/>
            </a:pPr>
            <a:endParaRPr lang="el-GR" altLang="zh-CN" sz="2000" b="1" dirty="0">
              <a:solidFill>
                <a:schemeClr val="folHlink"/>
              </a:solidFill>
            </a:endParaRPr>
          </a:p>
          <a:p>
            <a:pPr marL="381000" indent="-381000">
              <a:lnSpc>
                <a:spcPct val="80000"/>
              </a:lnSpc>
              <a:buFont typeface="Wingdings" pitchFamily="2" charset="2"/>
              <a:buAutoNum type="arabicPeriod"/>
            </a:pPr>
            <a:r>
              <a:rPr lang="el-GR" altLang="zh-CN" sz="2000" b="1" dirty="0"/>
              <a:t>Περιγραφή  της διαδικασίας</a:t>
            </a:r>
          </a:p>
          <a:p>
            <a:pPr marL="381000" indent="-381000">
              <a:lnSpc>
                <a:spcPct val="80000"/>
              </a:lnSpc>
              <a:buFont typeface="Wingdings" pitchFamily="2" charset="2"/>
              <a:buAutoNum type="arabicPeriod"/>
            </a:pPr>
            <a:r>
              <a:rPr lang="el-GR" altLang="zh-CN" sz="2000" b="1" dirty="0"/>
              <a:t>Σχολιασμός από τους μαθητές των παρακάτω ερωτημάτων: </a:t>
            </a:r>
          </a:p>
          <a:p>
            <a:pPr marL="800100" lvl="1" indent="-342900">
              <a:lnSpc>
                <a:spcPct val="80000"/>
              </a:lnSpc>
            </a:pPr>
            <a:r>
              <a:rPr lang="el-GR" altLang="zh-CN" sz="1800" b="1" dirty="0"/>
              <a:t>Ποιο ήταν το πιο σημαντικό ή χρήσιμο πράγμα που μάθατε σήμερα; </a:t>
            </a:r>
          </a:p>
          <a:p>
            <a:pPr marL="800100" lvl="1" indent="-342900">
              <a:lnSpc>
                <a:spcPct val="80000"/>
              </a:lnSpc>
            </a:pPr>
            <a:r>
              <a:rPr lang="el-GR" altLang="zh-CN" sz="1800" b="1" dirty="0"/>
              <a:t>Ποιες δυο σημαντικές απορίες έχετε ακόμη; Τι δεν καταλάβατε καλά; </a:t>
            </a:r>
          </a:p>
          <a:p>
            <a:pPr marL="800100" lvl="1" indent="-342900">
              <a:lnSpc>
                <a:spcPct val="80000"/>
              </a:lnSpc>
            </a:pPr>
            <a:r>
              <a:rPr lang="el-GR" altLang="zh-CN" sz="1800" b="1" dirty="0"/>
              <a:t>Τι θα θέλατε να μάθετε περισσότερο σχετικά με αυτό? </a:t>
            </a:r>
          </a:p>
          <a:p>
            <a:pPr marL="381000" indent="-381000">
              <a:lnSpc>
                <a:spcPct val="80000"/>
              </a:lnSpc>
              <a:buFont typeface="Wingdings" pitchFamily="2" charset="2"/>
              <a:buAutoNum type="arabicPeriod"/>
            </a:pPr>
            <a:r>
              <a:rPr lang="el-GR" altLang="zh-CN" sz="2000" b="1" dirty="0"/>
              <a:t>Δίνουμε στους μαθητές ένα λεπτό </a:t>
            </a:r>
            <a:r>
              <a:rPr lang="el-GR" altLang="zh-CN" sz="2000" b="1" dirty="0" smtClean="0"/>
              <a:t>για να εκφράσουν τις σκέψεις τους</a:t>
            </a:r>
            <a:endParaRPr lang="el-GR" altLang="zh-CN" sz="2000" b="1" dirty="0"/>
          </a:p>
          <a:p>
            <a:pPr marL="381000" indent="-381000">
              <a:lnSpc>
                <a:spcPct val="80000"/>
              </a:lnSpc>
              <a:buFont typeface="Wingdings" pitchFamily="2" charset="2"/>
              <a:buAutoNum type="arabicPeriod"/>
            </a:pPr>
            <a:r>
              <a:rPr lang="el-GR" altLang="zh-CN" sz="2000" b="1" dirty="0" smtClean="0"/>
              <a:t>Συγκεντρώνουμε τις απαντήσεις των μαθητών και τις παρουσιάζουμε συμπυκνωμένα με την χρήση ενός χάρτη ιδεών.</a:t>
            </a:r>
            <a:endParaRPr lang="el-GR" altLang="zh-CN" sz="2000" b="1" dirty="0"/>
          </a:p>
          <a:p>
            <a:pPr marL="381000" indent="-381000">
              <a:lnSpc>
                <a:spcPct val="80000"/>
              </a:lnSpc>
              <a:buFont typeface="Wingdings" pitchFamily="2" charset="2"/>
              <a:buAutoNum type="arabicPeriod"/>
            </a:pPr>
            <a:endParaRPr lang="el-GR" altLang="zh-CN" sz="2000" b="1" dirty="0"/>
          </a:p>
          <a:p>
            <a:pPr marL="381000" indent="-381000">
              <a:lnSpc>
                <a:spcPct val="80000"/>
              </a:lnSpc>
              <a:buFont typeface="Wingdings" pitchFamily="2" charset="2"/>
              <a:buNone/>
            </a:pPr>
            <a:r>
              <a:rPr lang="el-GR" altLang="zh-CN" sz="2000" b="1" dirty="0"/>
              <a:t>Μπορούμε κατόπιν να χρησιμοποιήσουμε τα ‘χαρτιά ενός λεπτού’ που δημιουργήθηκαν για να ξεκινήσει η συζήτηση την επόμενη μέρα, έτσι ώστε οι μαθητές να συζητήσουν τις απορίες τους και να τις λύσουν</a:t>
            </a:r>
            <a:r>
              <a:rPr lang="el-GR" altLang="zh-CN" sz="2000" b="1" dirty="0" smtClean="0"/>
              <a:t>.</a:t>
            </a:r>
            <a:endParaRPr lang="el-GR" altLang="zh-CN" sz="2000" b="1" dirty="0">
              <a:solidFill>
                <a:schemeClr val="folHlink"/>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l-GR" dirty="0" smtClean="0"/>
              <a:t>(C) Kordaki M</a:t>
            </a:r>
            <a:r>
              <a:rPr lang="en-US" dirty="0" smtClean="0"/>
              <a:t>.; Daradoumis T. </a:t>
            </a:r>
            <a:endParaRPr lang="el-GR" dirty="0"/>
          </a:p>
        </p:txBody>
      </p:sp>
      <p:sp>
        <p:nvSpPr>
          <p:cNvPr id="33794" name="Rectangle 2"/>
          <p:cNvSpPr>
            <a:spLocks noGrp="1" noChangeArrowheads="1"/>
          </p:cNvSpPr>
          <p:nvPr>
            <p:ph type="title"/>
          </p:nvPr>
        </p:nvSpPr>
        <p:spPr>
          <a:xfrm>
            <a:off x="457200" y="274638"/>
            <a:ext cx="8458200" cy="715962"/>
          </a:xfrm>
        </p:spPr>
        <p:txBody>
          <a:bodyPr/>
          <a:lstStyle/>
          <a:p>
            <a:r>
              <a:rPr lang="en-US" sz="3200" b="1">
                <a:solidFill>
                  <a:schemeClr val="folHlink"/>
                </a:solidFill>
              </a:rPr>
              <a:t>1.</a:t>
            </a:r>
            <a:r>
              <a:rPr lang="en-US" sz="3200" b="1"/>
              <a:t> </a:t>
            </a:r>
            <a:r>
              <a:rPr lang="el-GR" sz="2600" b="1"/>
              <a:t>Πρόκληση νοητικής θύελλας (brainstorming)</a:t>
            </a:r>
          </a:p>
        </p:txBody>
      </p:sp>
      <p:sp>
        <p:nvSpPr>
          <p:cNvPr id="33795" name="Rectangle 3"/>
          <p:cNvSpPr>
            <a:spLocks noGrp="1" noChangeArrowheads="1"/>
          </p:cNvSpPr>
          <p:nvPr>
            <p:ph type="body" idx="1"/>
          </p:nvPr>
        </p:nvSpPr>
        <p:spPr>
          <a:xfrm>
            <a:off x="228600" y="1600200"/>
            <a:ext cx="8686800" cy="4648200"/>
          </a:xfrm>
        </p:spPr>
        <p:txBody>
          <a:bodyPr/>
          <a:lstStyle/>
          <a:p>
            <a:pPr>
              <a:buFont typeface="Wingdings" pitchFamily="2" charset="2"/>
              <a:buNone/>
            </a:pPr>
            <a:r>
              <a:rPr lang="el-GR" b="1" dirty="0"/>
              <a:t>Βασικές ιδέες της μεθόδου</a:t>
            </a:r>
          </a:p>
          <a:p>
            <a:pPr>
              <a:buFont typeface="Wingdings" pitchFamily="2" charset="2"/>
              <a:buNone/>
            </a:pPr>
            <a:endParaRPr lang="el-GR" sz="800" b="1" dirty="0"/>
          </a:p>
          <a:p>
            <a:r>
              <a:rPr lang="el-GR" b="1" dirty="0"/>
              <a:t>Εστίαση στην </a:t>
            </a:r>
            <a:r>
              <a:rPr lang="el-GR" b="1" dirty="0" smtClean="0"/>
              <a:t>ποσότητα. Η βασική λογική είναι ότι η ποσότητα φέρνει ποιότητα</a:t>
            </a:r>
            <a:r>
              <a:rPr lang="es-ES" b="1" dirty="0" smtClean="0"/>
              <a:t> </a:t>
            </a:r>
            <a:r>
              <a:rPr lang="es-ES" sz="2400" dirty="0" smtClean="0"/>
              <a:t>(</a:t>
            </a:r>
            <a:r>
              <a:rPr lang="el-GR" sz="2400" dirty="0" smtClean="0"/>
              <a:t>δημιουργία περιβάλλοντος όπου παράγονται πολλές ιδέες</a:t>
            </a:r>
            <a:r>
              <a:rPr lang="el-GR" dirty="0" smtClean="0"/>
              <a:t>)</a:t>
            </a:r>
            <a:endParaRPr lang="el-GR" dirty="0"/>
          </a:p>
          <a:p>
            <a:r>
              <a:rPr lang="el-GR" b="1" dirty="0"/>
              <a:t>Απουσία κριτικής</a:t>
            </a:r>
            <a:r>
              <a:rPr lang="el-GR" dirty="0"/>
              <a:t> </a:t>
            </a:r>
            <a:r>
              <a:rPr lang="el-GR" sz="2400" dirty="0" smtClean="0"/>
              <a:t>(αυθόρμητη συμμετοχή μαθητών)</a:t>
            </a:r>
            <a:endParaRPr lang="el-GR" dirty="0"/>
          </a:p>
          <a:p>
            <a:r>
              <a:rPr lang="el-GR" b="1" dirty="0"/>
              <a:t>Ενθάρρυνση πρωτότυπων ιδεών</a:t>
            </a:r>
            <a:r>
              <a:rPr lang="el-GR" dirty="0"/>
              <a:t> </a:t>
            </a:r>
          </a:p>
          <a:p>
            <a:r>
              <a:rPr lang="el-GR" b="1" dirty="0"/>
              <a:t>Συνδυασμός και βελτίωση των ιδεών</a:t>
            </a:r>
            <a:r>
              <a:rPr lang="el-GR" dirty="0"/>
              <a:t> </a:t>
            </a:r>
            <a:r>
              <a:rPr lang="el-GR" sz="2400" dirty="0" smtClean="0"/>
              <a:t>(δύο καλές ιδέες όταν συνδυαστούν μπορεί να παράγουν μια ακόμα καλύτερη)</a:t>
            </a:r>
            <a:endParaRPr lang="el-G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l-GR" dirty="0" smtClean="0"/>
              <a:t>(C) Kordaki M</a:t>
            </a:r>
            <a:r>
              <a:rPr lang="en-US" dirty="0" smtClean="0"/>
              <a:t>.; Daradoumis T. </a:t>
            </a:r>
            <a:endParaRPr lang="el-GR" dirty="0"/>
          </a:p>
        </p:txBody>
      </p:sp>
      <p:sp>
        <p:nvSpPr>
          <p:cNvPr id="51202" name="Rectangle 2"/>
          <p:cNvSpPr>
            <a:spLocks noGrp="1" noChangeArrowheads="1"/>
          </p:cNvSpPr>
          <p:nvPr>
            <p:ph type="title"/>
          </p:nvPr>
        </p:nvSpPr>
        <p:spPr>
          <a:xfrm>
            <a:off x="457200" y="274638"/>
            <a:ext cx="8534400" cy="1143000"/>
          </a:xfrm>
        </p:spPr>
        <p:txBody>
          <a:bodyPr/>
          <a:lstStyle/>
          <a:p>
            <a:r>
              <a:rPr lang="en-US" sz="3200" b="1">
                <a:solidFill>
                  <a:schemeClr val="folHlink"/>
                </a:solidFill>
              </a:rPr>
              <a:t/>
            </a:r>
            <a:br>
              <a:rPr lang="en-US" sz="3200" b="1">
                <a:solidFill>
                  <a:schemeClr val="folHlink"/>
                </a:solidFill>
              </a:rPr>
            </a:br>
            <a:r>
              <a:rPr lang="en-US" sz="3200" b="1">
                <a:solidFill>
                  <a:schemeClr val="folHlink"/>
                </a:solidFill>
              </a:rPr>
              <a:t>1.</a:t>
            </a:r>
            <a:r>
              <a:rPr lang="en-US" sz="3200" b="1"/>
              <a:t> </a:t>
            </a:r>
            <a:r>
              <a:rPr lang="el-GR" sz="2600" b="1"/>
              <a:t>Πρόκληση νοητικής θύελλας (brainstorming)</a:t>
            </a:r>
            <a:r>
              <a:rPr lang="en-US" sz="3200" b="1"/>
              <a:t> </a:t>
            </a:r>
            <a:r>
              <a:rPr lang="en-US" sz="3400"/>
              <a:t/>
            </a:r>
            <a:br>
              <a:rPr lang="en-US" sz="3400"/>
            </a:br>
            <a:endParaRPr lang="el-GR" sz="3400"/>
          </a:p>
        </p:txBody>
      </p:sp>
      <p:sp>
        <p:nvSpPr>
          <p:cNvPr id="51203" name="Rectangle 3"/>
          <p:cNvSpPr>
            <a:spLocks noGrp="1" noChangeArrowheads="1"/>
          </p:cNvSpPr>
          <p:nvPr>
            <p:ph type="body" idx="1"/>
          </p:nvPr>
        </p:nvSpPr>
        <p:spPr>
          <a:xfrm>
            <a:off x="457200" y="1600200"/>
            <a:ext cx="8229600" cy="4724400"/>
          </a:xfrm>
        </p:spPr>
        <p:txBody>
          <a:bodyPr/>
          <a:lstStyle/>
          <a:p>
            <a:pPr>
              <a:lnSpc>
                <a:spcPct val="80000"/>
              </a:lnSpc>
              <a:buFont typeface="Wingdings" pitchFamily="2" charset="2"/>
              <a:buNone/>
            </a:pPr>
            <a:r>
              <a:rPr lang="el-GR" altLang="zh-CN" b="1" dirty="0">
                <a:solidFill>
                  <a:schemeClr val="folHlink"/>
                </a:solidFill>
              </a:rPr>
              <a:t>Στόχοι της μεθόδου:</a:t>
            </a:r>
          </a:p>
          <a:p>
            <a:pPr>
              <a:lnSpc>
                <a:spcPct val="80000"/>
              </a:lnSpc>
            </a:pPr>
            <a:r>
              <a:rPr lang="el-GR" altLang="zh-CN" b="1" dirty="0"/>
              <a:t>H γρήγορη γέννηση ενός μεγάλου αριθμού ιδεών .</a:t>
            </a:r>
          </a:p>
          <a:p>
            <a:pPr>
              <a:lnSpc>
                <a:spcPct val="80000"/>
              </a:lnSpc>
            </a:pPr>
            <a:r>
              <a:rPr lang="el-GR" altLang="zh-CN" b="1" dirty="0"/>
              <a:t>H ενθάρρυνση της δημιουργικότητας και της έμμεσης σκέψης.</a:t>
            </a:r>
          </a:p>
          <a:p>
            <a:pPr>
              <a:lnSpc>
                <a:spcPct val="80000"/>
              </a:lnSpc>
            </a:pPr>
            <a:r>
              <a:rPr lang="el-GR" altLang="zh-CN" b="1" dirty="0"/>
              <a:t>H εμπλοκή όλης της ομάδας.</a:t>
            </a:r>
          </a:p>
          <a:p>
            <a:pPr>
              <a:lnSpc>
                <a:spcPct val="80000"/>
              </a:lnSpc>
            </a:pPr>
            <a:r>
              <a:rPr lang="el-GR" altLang="zh-CN" b="1" dirty="0"/>
              <a:t>H παρουσίαση της ιδέας, ότι όταν οι άνθρωποι δουλεύουν μαζί, μπορούν να αποδώσουν περισσότερο από ότι τα άτομα μόνα τους.</a:t>
            </a:r>
          </a:p>
          <a:p>
            <a:pPr>
              <a:lnSpc>
                <a:spcPct val="80000"/>
              </a:lnSpc>
              <a:buFont typeface="Wingdings" pitchFamily="2" charset="2"/>
              <a:buNone/>
            </a:pPr>
            <a:r>
              <a:rPr lang="en-US" altLang="zh-CN" sz="1800" dirty="0">
                <a:ea typeface="SimSun" pitchFamily="2" charset="-122"/>
              </a:rPr>
              <a:t>(</a:t>
            </a:r>
            <a:r>
              <a:rPr lang="en-US" sz="2400" dirty="0"/>
              <a:t>Alex </a:t>
            </a:r>
            <a:r>
              <a:rPr lang="en-US" sz="2400" dirty="0" err="1"/>
              <a:t>Faickney</a:t>
            </a:r>
            <a:r>
              <a:rPr lang="en-US" sz="2400" dirty="0"/>
              <a:t> Osborne</a:t>
            </a:r>
            <a:r>
              <a:rPr lang="el-GR" sz="2400" dirty="0"/>
              <a:t>, 1930</a:t>
            </a:r>
            <a:r>
              <a:rPr lang="en-US" altLang="zh-CN" sz="1800" dirty="0">
                <a:ea typeface="SimSun" pitchFamily="2" charset="-122"/>
              </a:rPr>
              <a:t>).</a:t>
            </a:r>
            <a:r>
              <a:rPr lang="en-US" altLang="zh-CN" sz="2000" dirty="0">
                <a:ea typeface="SimSun" pitchFamily="2" charset="-122"/>
              </a:rPr>
              <a:t> </a:t>
            </a:r>
            <a:endParaRPr lang="el-GR" sz="2000" dirty="0">
              <a:ea typeface="SimSun" pitchFamily="2" charset="-122"/>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l-GR" dirty="0" smtClean="0"/>
              <a:t>(C) Kordaki M</a:t>
            </a:r>
            <a:r>
              <a:rPr lang="en-US" dirty="0" smtClean="0"/>
              <a:t>.; Daradoumis T. </a:t>
            </a:r>
            <a:endParaRPr lang="el-GR" dirty="0"/>
          </a:p>
        </p:txBody>
      </p:sp>
      <p:sp>
        <p:nvSpPr>
          <p:cNvPr id="50178" name="Rectangle 2"/>
          <p:cNvSpPr>
            <a:spLocks noGrp="1" noChangeArrowheads="1"/>
          </p:cNvSpPr>
          <p:nvPr>
            <p:ph type="title"/>
          </p:nvPr>
        </p:nvSpPr>
        <p:spPr>
          <a:xfrm>
            <a:off x="457200" y="274638"/>
            <a:ext cx="8534400" cy="1143000"/>
          </a:xfrm>
        </p:spPr>
        <p:txBody>
          <a:bodyPr/>
          <a:lstStyle/>
          <a:p>
            <a:r>
              <a:rPr lang="en-US" sz="3200" b="1" dirty="0">
                <a:solidFill>
                  <a:schemeClr val="folHlink"/>
                </a:solidFill>
              </a:rPr>
              <a:t>1.</a:t>
            </a:r>
            <a:r>
              <a:rPr lang="en-US" sz="3200" b="1" dirty="0"/>
              <a:t> </a:t>
            </a:r>
            <a:r>
              <a:rPr lang="el-GR" sz="2600" b="1" dirty="0"/>
              <a:t>Πρόκληση νοητικής θύελλας (</a:t>
            </a:r>
            <a:r>
              <a:rPr lang="el-GR" sz="2600" b="1" dirty="0" err="1"/>
              <a:t>brainstorming</a:t>
            </a:r>
            <a:r>
              <a:rPr lang="el-GR" sz="2600" b="1" dirty="0"/>
              <a:t>)</a:t>
            </a:r>
            <a:r>
              <a:rPr lang="en-US" sz="3200" b="1" dirty="0"/>
              <a:t> </a:t>
            </a:r>
            <a:endParaRPr lang="el-GR" sz="3200" b="1" dirty="0"/>
          </a:p>
        </p:txBody>
      </p:sp>
      <p:sp>
        <p:nvSpPr>
          <p:cNvPr id="50179" name="Rectangle 3"/>
          <p:cNvSpPr>
            <a:spLocks noGrp="1" noChangeArrowheads="1"/>
          </p:cNvSpPr>
          <p:nvPr>
            <p:ph type="body" idx="1"/>
          </p:nvPr>
        </p:nvSpPr>
        <p:spPr/>
        <p:txBody>
          <a:bodyPr/>
          <a:lstStyle/>
          <a:p>
            <a:pPr algn="just">
              <a:lnSpc>
                <a:spcPct val="80000"/>
              </a:lnSpc>
              <a:buFont typeface="Wingdings" pitchFamily="2" charset="2"/>
              <a:buNone/>
            </a:pPr>
            <a:r>
              <a:rPr lang="el-GR" altLang="zh-CN" sz="2800" b="1">
                <a:solidFill>
                  <a:schemeClr val="folHlink"/>
                </a:solidFill>
              </a:rPr>
              <a:t>Διάγραμμα Ροής της μεθόδου</a:t>
            </a:r>
          </a:p>
          <a:p>
            <a:pPr algn="just">
              <a:lnSpc>
                <a:spcPct val="80000"/>
              </a:lnSpc>
              <a:buFont typeface="Wingdings" pitchFamily="2" charset="2"/>
              <a:buNone/>
            </a:pPr>
            <a:endParaRPr lang="el-GR" altLang="zh-CN" sz="2800" b="1">
              <a:solidFill>
                <a:schemeClr val="folHlink"/>
              </a:solidFill>
            </a:endParaRPr>
          </a:p>
          <a:p>
            <a:pPr algn="just">
              <a:lnSpc>
                <a:spcPct val="80000"/>
              </a:lnSpc>
              <a:buFont typeface="Wingdings" pitchFamily="2" charset="2"/>
              <a:buNone/>
            </a:pPr>
            <a:r>
              <a:rPr lang="el-GR" altLang="zh-CN" sz="2800" b="1"/>
              <a:t>1.</a:t>
            </a:r>
            <a:r>
              <a:rPr lang="el-GR" altLang="zh-CN" sz="2800" b="1">
                <a:solidFill>
                  <a:schemeClr val="folHlink"/>
                </a:solidFill>
              </a:rPr>
              <a:t>Περιγραφή</a:t>
            </a:r>
            <a:r>
              <a:rPr lang="el-GR" altLang="zh-CN" sz="2800" b="1"/>
              <a:t> της διαδικασίας και παρουσίαση του ερωτήματος.</a:t>
            </a:r>
          </a:p>
          <a:p>
            <a:pPr>
              <a:lnSpc>
                <a:spcPct val="80000"/>
              </a:lnSpc>
              <a:buFont typeface="Wingdings" pitchFamily="2" charset="2"/>
              <a:buNone/>
            </a:pPr>
            <a:r>
              <a:rPr lang="el-GR" altLang="zh-CN" sz="2800" b="1"/>
              <a:t>2. </a:t>
            </a:r>
            <a:r>
              <a:rPr lang="el-GR" altLang="zh-CN" sz="2800" b="1">
                <a:solidFill>
                  <a:schemeClr val="folHlink"/>
                </a:solidFill>
              </a:rPr>
              <a:t>Καταιγισμός</a:t>
            </a:r>
            <a:r>
              <a:rPr lang="el-GR" altLang="zh-CN" sz="2800" b="1"/>
              <a:t> ιδεών χωρίς σχόλια.</a:t>
            </a:r>
          </a:p>
          <a:p>
            <a:pPr>
              <a:lnSpc>
                <a:spcPct val="80000"/>
              </a:lnSpc>
              <a:buFont typeface="Wingdings" pitchFamily="2" charset="2"/>
              <a:buNone/>
            </a:pPr>
            <a:r>
              <a:rPr lang="el-GR" altLang="zh-CN" sz="2800" b="1"/>
              <a:t>3. </a:t>
            </a:r>
            <a:r>
              <a:rPr lang="el-GR" altLang="zh-CN" sz="2800" b="1">
                <a:solidFill>
                  <a:schemeClr val="folHlink"/>
                </a:solidFill>
              </a:rPr>
              <a:t>Καταγραφή </a:t>
            </a:r>
            <a:r>
              <a:rPr lang="el-GR" altLang="zh-CN" sz="2800" b="1"/>
              <a:t>ιδεών στον πίνακα. </a:t>
            </a:r>
          </a:p>
          <a:p>
            <a:pPr>
              <a:lnSpc>
                <a:spcPct val="80000"/>
              </a:lnSpc>
              <a:buFont typeface="Wingdings" pitchFamily="2" charset="2"/>
              <a:buNone/>
            </a:pPr>
            <a:r>
              <a:rPr lang="el-GR" altLang="zh-CN" sz="2800" b="1"/>
              <a:t>4. </a:t>
            </a:r>
            <a:r>
              <a:rPr lang="el-GR" altLang="zh-CN" sz="2800" b="1">
                <a:solidFill>
                  <a:schemeClr val="folHlink"/>
                </a:solidFill>
              </a:rPr>
              <a:t>Σχολιασμός</a:t>
            </a:r>
            <a:r>
              <a:rPr lang="el-GR" altLang="zh-CN" sz="2800" b="1"/>
              <a:t> ιδεών. </a:t>
            </a:r>
          </a:p>
          <a:p>
            <a:pPr>
              <a:lnSpc>
                <a:spcPct val="80000"/>
              </a:lnSpc>
              <a:buFont typeface="Wingdings" pitchFamily="2" charset="2"/>
              <a:buNone/>
            </a:pPr>
            <a:r>
              <a:rPr lang="el-GR" altLang="zh-CN" sz="2800" b="1"/>
              <a:t>5. Διατύπωση </a:t>
            </a:r>
            <a:r>
              <a:rPr lang="el-GR" altLang="zh-CN" sz="2800" b="1">
                <a:solidFill>
                  <a:schemeClr val="folHlink"/>
                </a:solidFill>
              </a:rPr>
              <a:t>κριτηρίων κατηγοριοποίησης</a:t>
            </a:r>
            <a:r>
              <a:rPr lang="el-GR" altLang="zh-CN" sz="2800" b="1"/>
              <a:t> ή διάταξης των ιδεών.</a:t>
            </a:r>
          </a:p>
          <a:p>
            <a:pPr>
              <a:lnSpc>
                <a:spcPct val="80000"/>
              </a:lnSpc>
              <a:buFont typeface="Wingdings" pitchFamily="2" charset="2"/>
              <a:buNone/>
            </a:pPr>
            <a:r>
              <a:rPr lang="el-GR" altLang="zh-CN" sz="2800" b="1"/>
              <a:t>6. </a:t>
            </a:r>
            <a:r>
              <a:rPr lang="el-GR" altLang="zh-CN" sz="2800" b="1">
                <a:solidFill>
                  <a:schemeClr val="folHlink"/>
                </a:solidFill>
              </a:rPr>
              <a:t>Κατηγοριοποίηση των ιδεών</a:t>
            </a:r>
            <a:r>
              <a:rPr lang="el-GR" altLang="zh-CN" sz="2800" b="1"/>
              <a:t> με βάση κάποια κριτήρια.</a:t>
            </a:r>
            <a:r>
              <a:rPr lang="el-GR" altLang="zh-CN" sz="2800"/>
              <a:t> </a:t>
            </a:r>
            <a:endParaRPr lang="en-US" altLang="zh-CN" sz="2800">
              <a:ea typeface="SimSun" pitchFamily="2" charset="-122"/>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l-GR" dirty="0" smtClean="0"/>
              <a:t>(C) Kordaki M</a:t>
            </a:r>
            <a:r>
              <a:rPr lang="en-US" dirty="0" smtClean="0"/>
              <a:t>.; Daradoumis T. </a:t>
            </a:r>
            <a:endParaRPr lang="el-GR" dirty="0"/>
          </a:p>
        </p:txBody>
      </p:sp>
      <p:sp>
        <p:nvSpPr>
          <p:cNvPr id="37890" name="Rectangle 2"/>
          <p:cNvSpPr>
            <a:spLocks noGrp="1" noChangeArrowheads="1"/>
          </p:cNvSpPr>
          <p:nvPr>
            <p:ph type="title"/>
          </p:nvPr>
        </p:nvSpPr>
        <p:spPr/>
        <p:txBody>
          <a:bodyPr/>
          <a:lstStyle/>
          <a:p>
            <a:pPr marL="723900" indent="-723900"/>
            <a:r>
              <a:rPr lang="en-US" altLang="zh-CN" sz="2600" b="1" dirty="0" smtClean="0"/>
              <a:t>2</a:t>
            </a:r>
            <a:r>
              <a:rPr lang="el-GR" altLang="zh-CN" sz="2600" b="1" dirty="0" smtClean="0"/>
              <a:t>. </a:t>
            </a:r>
            <a:r>
              <a:rPr lang="el-GR" altLang="zh-CN" sz="2600" b="1" dirty="0"/>
              <a:t>Μέθοδος</a:t>
            </a:r>
            <a:r>
              <a:rPr lang="en-GB" altLang="zh-CN" sz="2600" b="1" dirty="0">
                <a:ea typeface="SimSun" pitchFamily="2" charset="-122"/>
              </a:rPr>
              <a:t>  </a:t>
            </a:r>
            <a:r>
              <a:rPr lang="en-US" altLang="zh-CN" sz="2600" b="1" dirty="0">
                <a:ea typeface="SimSun" pitchFamily="2" charset="-122"/>
              </a:rPr>
              <a:t>Jigsaw</a:t>
            </a:r>
            <a:endParaRPr lang="el-GR" sz="2600" b="1" dirty="0">
              <a:solidFill>
                <a:schemeClr val="folHlink"/>
              </a:solidFill>
              <a:ea typeface="SimSun" pitchFamily="2" charset="-122"/>
            </a:endParaRPr>
          </a:p>
        </p:txBody>
      </p:sp>
      <p:sp>
        <p:nvSpPr>
          <p:cNvPr id="37891" name="Rectangle 3"/>
          <p:cNvSpPr>
            <a:spLocks noGrp="1" noChangeArrowheads="1"/>
          </p:cNvSpPr>
          <p:nvPr>
            <p:ph type="body" idx="1"/>
          </p:nvPr>
        </p:nvSpPr>
        <p:spPr/>
        <p:txBody>
          <a:bodyPr/>
          <a:lstStyle/>
          <a:p>
            <a:pPr marL="609600" indent="-609600">
              <a:lnSpc>
                <a:spcPct val="80000"/>
              </a:lnSpc>
              <a:buFont typeface="Wingdings" pitchFamily="2" charset="2"/>
              <a:buNone/>
            </a:pPr>
            <a:r>
              <a:rPr lang="el-GR" sz="2800" b="1">
                <a:solidFill>
                  <a:schemeClr val="folHlink"/>
                </a:solidFill>
              </a:rPr>
              <a:t>Στόχοι της μεθόδου</a:t>
            </a:r>
          </a:p>
          <a:p>
            <a:pPr marL="609600" indent="-609600">
              <a:lnSpc>
                <a:spcPct val="80000"/>
              </a:lnSpc>
            </a:pPr>
            <a:r>
              <a:rPr lang="el-GR" sz="2800" b="1"/>
              <a:t>Η ανάπτυξη </a:t>
            </a:r>
            <a:r>
              <a:rPr lang="el-GR" sz="2800" b="1">
                <a:solidFill>
                  <a:schemeClr val="folHlink"/>
                </a:solidFill>
              </a:rPr>
              <a:t>διαπροσωπικών και αλληλεπιδραστικών</a:t>
            </a:r>
            <a:r>
              <a:rPr lang="el-GR" sz="2800" b="1"/>
              <a:t> ικανοτήτων.</a:t>
            </a:r>
          </a:p>
          <a:p>
            <a:pPr marL="609600" indent="-609600">
              <a:lnSpc>
                <a:spcPct val="80000"/>
              </a:lnSpc>
            </a:pPr>
            <a:r>
              <a:rPr lang="el-GR" sz="2800" b="1"/>
              <a:t>Η παρουσίαση των </a:t>
            </a:r>
            <a:r>
              <a:rPr lang="el-GR" sz="2800" b="1">
                <a:solidFill>
                  <a:schemeClr val="folHlink"/>
                </a:solidFill>
              </a:rPr>
              <a:t>ωφελημάτων της συνεργασίας</a:t>
            </a:r>
            <a:r>
              <a:rPr lang="el-GR" sz="2800" b="1"/>
              <a:t> στην εκπαίδευση.</a:t>
            </a:r>
          </a:p>
          <a:p>
            <a:pPr marL="609600" indent="-609600">
              <a:lnSpc>
                <a:spcPct val="80000"/>
              </a:lnSpc>
            </a:pPr>
            <a:r>
              <a:rPr lang="el-GR" sz="2800" b="1"/>
              <a:t>Οι μαθητές να γίνουν </a:t>
            </a:r>
            <a:r>
              <a:rPr lang="el-GR" sz="2800" b="1">
                <a:solidFill>
                  <a:schemeClr val="folHlink"/>
                </a:solidFill>
              </a:rPr>
              <a:t>πιο υπεύθυνοι</a:t>
            </a:r>
            <a:r>
              <a:rPr lang="el-GR" sz="2800" b="1"/>
              <a:t> αφού η ομάδα τους εξαρτάται από αυτούς.</a:t>
            </a:r>
          </a:p>
          <a:p>
            <a:pPr marL="609600" indent="-609600">
              <a:lnSpc>
                <a:spcPct val="80000"/>
              </a:lnSpc>
            </a:pPr>
            <a:r>
              <a:rPr lang="el-GR" sz="2800" b="1"/>
              <a:t>Οι μαθητές να γίνουν </a:t>
            </a:r>
            <a:r>
              <a:rPr lang="el-GR" sz="2800" b="1">
                <a:solidFill>
                  <a:schemeClr val="folHlink"/>
                </a:solidFill>
              </a:rPr>
              <a:t>ενεργοί συμμέτοχοι</a:t>
            </a:r>
            <a:r>
              <a:rPr lang="el-GR" sz="2800" b="1"/>
              <a:t> στην διαδικασία της μάθησης.</a:t>
            </a:r>
          </a:p>
          <a:p>
            <a:pPr marL="609600" indent="-609600">
              <a:lnSpc>
                <a:spcPct val="80000"/>
              </a:lnSpc>
            </a:pPr>
            <a:r>
              <a:rPr lang="el-GR" sz="2800" b="1">
                <a:solidFill>
                  <a:schemeClr val="folHlink"/>
                </a:solidFill>
              </a:rPr>
              <a:t>Άμβλυνση των</a:t>
            </a:r>
            <a:r>
              <a:rPr lang="el-GR" sz="2800" b="1"/>
              <a:t> πολιτισμικών και κοινωνικών </a:t>
            </a:r>
            <a:r>
              <a:rPr lang="el-GR" sz="2800" b="1">
                <a:solidFill>
                  <a:schemeClr val="folHlink"/>
                </a:solidFill>
              </a:rPr>
              <a:t>διαφορών</a:t>
            </a:r>
            <a:r>
              <a:rPr lang="el-GR" sz="2800" b="1"/>
              <a:t>.</a:t>
            </a:r>
          </a:p>
          <a:p>
            <a:pPr marL="609600" indent="-609600">
              <a:lnSpc>
                <a:spcPct val="80000"/>
              </a:lnSpc>
              <a:buFont typeface="Symbol" pitchFamily="18" charset="2"/>
              <a:buChar char=""/>
            </a:pPr>
            <a:endParaRPr lang="el-GR" sz="2400" b="1" i="1"/>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l-GR" dirty="0" smtClean="0"/>
              <a:t>(C) Kordaki M</a:t>
            </a:r>
            <a:r>
              <a:rPr lang="en-US" dirty="0" smtClean="0"/>
              <a:t>.; Daradoumis T. </a:t>
            </a:r>
            <a:endParaRPr lang="el-GR" dirty="0"/>
          </a:p>
        </p:txBody>
      </p:sp>
      <p:sp>
        <p:nvSpPr>
          <p:cNvPr id="48130" name="Rectangle 2"/>
          <p:cNvSpPr>
            <a:spLocks noGrp="1" noChangeArrowheads="1"/>
          </p:cNvSpPr>
          <p:nvPr>
            <p:ph type="title"/>
          </p:nvPr>
        </p:nvSpPr>
        <p:spPr/>
        <p:txBody>
          <a:bodyPr/>
          <a:lstStyle/>
          <a:p>
            <a:r>
              <a:rPr lang="en-US" altLang="zh-CN" sz="2600" b="1" dirty="0" smtClean="0"/>
              <a:t>2</a:t>
            </a:r>
            <a:r>
              <a:rPr lang="el-GR" altLang="zh-CN" sz="2600" b="1" dirty="0" smtClean="0"/>
              <a:t>. </a:t>
            </a:r>
            <a:r>
              <a:rPr lang="el-GR" altLang="zh-CN" sz="2600" b="1" dirty="0"/>
              <a:t>Μέθοδος</a:t>
            </a:r>
            <a:r>
              <a:rPr lang="en-GB" altLang="zh-CN" sz="2600" b="1" dirty="0">
                <a:ea typeface="SimSun" pitchFamily="2" charset="-122"/>
              </a:rPr>
              <a:t>  </a:t>
            </a:r>
            <a:r>
              <a:rPr lang="en-US" altLang="zh-CN" sz="2600" b="1" dirty="0">
                <a:ea typeface="SimSun" pitchFamily="2" charset="-122"/>
              </a:rPr>
              <a:t>Jigsaw</a:t>
            </a:r>
            <a:endParaRPr lang="el-GR" sz="2600" b="1" dirty="0"/>
          </a:p>
        </p:txBody>
      </p:sp>
      <p:sp>
        <p:nvSpPr>
          <p:cNvPr id="48131" name="Rectangle 3"/>
          <p:cNvSpPr>
            <a:spLocks noGrp="1" noChangeArrowheads="1"/>
          </p:cNvSpPr>
          <p:nvPr>
            <p:ph type="body" idx="1"/>
          </p:nvPr>
        </p:nvSpPr>
        <p:spPr/>
        <p:txBody>
          <a:bodyPr/>
          <a:lstStyle/>
          <a:p>
            <a:pPr marL="381000" indent="-381000">
              <a:lnSpc>
                <a:spcPct val="80000"/>
              </a:lnSpc>
              <a:buFont typeface="Wingdings" pitchFamily="2" charset="2"/>
              <a:buNone/>
            </a:pPr>
            <a:r>
              <a:rPr lang="el-GR" altLang="zh-CN" sz="2000" b="1">
                <a:solidFill>
                  <a:schemeClr val="folHlink"/>
                </a:solidFill>
              </a:rPr>
              <a:t>Διάγραμμα ροής της στρατηγικής</a:t>
            </a:r>
          </a:p>
          <a:p>
            <a:pPr marL="381000" indent="-381000">
              <a:lnSpc>
                <a:spcPct val="80000"/>
              </a:lnSpc>
            </a:pPr>
            <a:r>
              <a:rPr lang="el-GR" altLang="zh-CN" sz="2000" b="1">
                <a:solidFill>
                  <a:schemeClr val="folHlink"/>
                </a:solidFill>
              </a:rPr>
              <a:t>Παρουσίαση του σεναρίου</a:t>
            </a:r>
            <a:r>
              <a:rPr lang="el-GR" altLang="zh-CN" sz="2000" b="1"/>
              <a:t> και της διαδικασίας της υλοποίησης του από τον μαθητή.</a:t>
            </a:r>
          </a:p>
          <a:p>
            <a:pPr marL="381000" indent="-381000">
              <a:lnSpc>
                <a:spcPct val="80000"/>
              </a:lnSpc>
            </a:pPr>
            <a:r>
              <a:rPr lang="el-GR" altLang="zh-CN" sz="2000" b="1"/>
              <a:t>Το θέμα –πρόβλημα </a:t>
            </a:r>
            <a:r>
              <a:rPr lang="el-GR" altLang="zh-CN" sz="2000" b="1">
                <a:solidFill>
                  <a:schemeClr val="folHlink"/>
                </a:solidFill>
              </a:rPr>
              <a:t>διαιρείται σε μικρά τμήματα</a:t>
            </a:r>
            <a:r>
              <a:rPr lang="el-GR" altLang="zh-CN" sz="2000" b="1"/>
              <a:t> . Ανατίθεται το υλικό σε κάθε μαθητή . Με αυτό τον τρόπο κάθε μέλος της ομάδας γίνεται ειδήμονας σε μια ενότητα</a:t>
            </a:r>
          </a:p>
          <a:p>
            <a:pPr marL="381000" indent="-381000">
              <a:lnSpc>
                <a:spcPct val="80000"/>
              </a:lnSpc>
            </a:pPr>
            <a:r>
              <a:rPr lang="el-GR" altLang="zh-CN" sz="2000" b="1"/>
              <a:t>Δημιουργία </a:t>
            </a:r>
            <a:r>
              <a:rPr lang="el-GR" altLang="zh-CN" sz="2000" b="1">
                <a:solidFill>
                  <a:schemeClr val="folHlink"/>
                </a:solidFill>
              </a:rPr>
              <a:t>ομάδας ειδημόνων</a:t>
            </a:r>
            <a:r>
              <a:rPr lang="el-GR" altLang="zh-CN" sz="2000" b="1"/>
              <a:t>  </a:t>
            </a:r>
          </a:p>
          <a:p>
            <a:pPr marL="381000" indent="-381000">
              <a:lnSpc>
                <a:spcPct val="80000"/>
              </a:lnSpc>
            </a:pPr>
            <a:r>
              <a:rPr lang="el-GR" altLang="zh-CN" sz="2000" b="1"/>
              <a:t>Οι ειδήμονες:</a:t>
            </a:r>
            <a:r>
              <a:rPr lang="en-US" altLang="zh-CN" sz="2000" b="1">
                <a:ea typeface="SimSun" pitchFamily="2" charset="-122"/>
              </a:rPr>
              <a:t> </a:t>
            </a:r>
            <a:r>
              <a:rPr lang="el-GR" altLang="zh-CN" sz="2000" b="1"/>
              <a:t>(α) Μελετούν από κοινού το υλικό, (β) Σχεδιάζουν πώς θα το διδάξουν </a:t>
            </a:r>
          </a:p>
          <a:p>
            <a:pPr marL="381000" indent="-381000">
              <a:lnSpc>
                <a:spcPct val="80000"/>
              </a:lnSpc>
            </a:pPr>
            <a:r>
              <a:rPr lang="el-GR" altLang="zh-CN" sz="2000" b="1"/>
              <a:t>Δημιουργία </a:t>
            </a:r>
            <a:r>
              <a:rPr lang="el-GR" altLang="zh-CN" sz="2000" b="1">
                <a:solidFill>
                  <a:schemeClr val="folHlink"/>
                </a:solidFill>
              </a:rPr>
              <a:t>ετερογενών ομάδων</a:t>
            </a:r>
            <a:r>
              <a:rPr lang="el-GR" altLang="zh-CN" sz="2000" b="1"/>
              <a:t> </a:t>
            </a:r>
          </a:p>
          <a:p>
            <a:pPr marL="381000" indent="-381000">
              <a:lnSpc>
                <a:spcPct val="80000"/>
              </a:lnSpc>
            </a:pPr>
            <a:r>
              <a:rPr lang="el-GR" altLang="zh-CN" sz="2000" b="1">
                <a:solidFill>
                  <a:schemeClr val="folHlink"/>
                </a:solidFill>
              </a:rPr>
              <a:t>Οι ειδήμονες επιστρέφουν στην αρχική τους ομάδα</a:t>
            </a:r>
            <a:r>
              <a:rPr lang="el-GR" altLang="zh-CN" sz="2000" b="1"/>
              <a:t> και διδάσκουν τους υπολοίπους, ανταλλάσσοντας πληροφορίες προκειμένου να ολοκληρωθεί η μάθηση τους σε ολόκληρο το μαθησιακό υλικό. </a:t>
            </a:r>
          </a:p>
          <a:p>
            <a:pPr marL="381000" indent="-381000">
              <a:lnSpc>
                <a:spcPct val="80000"/>
              </a:lnSpc>
            </a:pPr>
            <a:r>
              <a:rPr lang="el-GR" altLang="zh-CN" sz="2000" b="1">
                <a:solidFill>
                  <a:schemeClr val="folHlink"/>
                </a:solidFill>
              </a:rPr>
              <a:t>Κάθε μαθητής αξιολογείται</a:t>
            </a:r>
            <a:r>
              <a:rPr lang="el-GR" altLang="zh-CN" sz="2000" b="1"/>
              <a:t> για το πως γνωρίζει ολόκληρο το μαθησιακό υλικό (τεστ, απάντηση σε ερωτήσεις).</a:t>
            </a:r>
            <a:r>
              <a:rPr lang="el-GR" altLang="zh-CN" sz="2000"/>
              <a:t>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l-GR" dirty="0" smtClean="0"/>
              <a:t>(C) Kordaki M</a:t>
            </a:r>
            <a:r>
              <a:rPr lang="en-US" dirty="0" smtClean="0"/>
              <a:t>.; Daradoumis T. </a:t>
            </a:r>
            <a:endParaRPr lang="el-GR" dirty="0"/>
          </a:p>
        </p:txBody>
      </p:sp>
      <p:sp>
        <p:nvSpPr>
          <p:cNvPr id="105474" name="Rectangle 2"/>
          <p:cNvSpPr>
            <a:spLocks noGrp="1" noChangeArrowheads="1"/>
          </p:cNvSpPr>
          <p:nvPr>
            <p:ph type="title"/>
          </p:nvPr>
        </p:nvSpPr>
        <p:spPr/>
        <p:txBody>
          <a:bodyPr/>
          <a:lstStyle/>
          <a:p>
            <a:r>
              <a:rPr lang="en-US" sz="2800" b="1" dirty="0" smtClean="0">
                <a:solidFill>
                  <a:schemeClr val="folHlink"/>
                </a:solidFill>
              </a:rPr>
              <a:t>3</a:t>
            </a:r>
            <a:r>
              <a:rPr lang="el-GR" sz="2800" b="1" dirty="0" smtClean="0">
                <a:solidFill>
                  <a:schemeClr val="folHlink"/>
                </a:solidFill>
              </a:rPr>
              <a:t>. </a:t>
            </a:r>
            <a:r>
              <a:rPr lang="el-GR" sz="2800" b="1" dirty="0">
                <a:solidFill>
                  <a:schemeClr val="folHlink"/>
                </a:solidFill>
              </a:rPr>
              <a:t>Καθοδηγούμενη ανταλλαγή απόψεων ( </a:t>
            </a:r>
            <a:r>
              <a:rPr lang="en-US" sz="2800" b="1" dirty="0">
                <a:solidFill>
                  <a:schemeClr val="folHlink"/>
                </a:solidFill>
              </a:rPr>
              <a:t>Guided Reciprocal peer questioning</a:t>
            </a:r>
            <a:r>
              <a:rPr lang="el-GR" sz="2800" b="1" dirty="0">
                <a:solidFill>
                  <a:schemeClr val="folHlink"/>
                </a:solidFill>
              </a:rPr>
              <a:t> )</a:t>
            </a:r>
          </a:p>
        </p:txBody>
      </p:sp>
      <p:sp>
        <p:nvSpPr>
          <p:cNvPr id="105475" name="Rectangle 3"/>
          <p:cNvSpPr>
            <a:spLocks noGrp="1" noChangeArrowheads="1"/>
          </p:cNvSpPr>
          <p:nvPr>
            <p:ph type="body" idx="1"/>
          </p:nvPr>
        </p:nvSpPr>
        <p:spPr/>
        <p:txBody>
          <a:bodyPr/>
          <a:lstStyle/>
          <a:p>
            <a:pPr>
              <a:buFont typeface="Wingdings" pitchFamily="2" charset="2"/>
              <a:buNone/>
            </a:pPr>
            <a:r>
              <a:rPr lang="el-GR"/>
              <a:t>	Η μέθοδος της καθοδηγούμενης ανταλλαγής απόψεων (</a:t>
            </a:r>
            <a:r>
              <a:rPr lang="en-US"/>
              <a:t>King</a:t>
            </a:r>
            <a:r>
              <a:rPr lang="el-GR"/>
              <a:t> 1991) είναι μια τεχνική που διδάσκει τους μαθητές πώς να αναλύουν την κατανόηση τους πάνω σε ένα κείμενο όταν διαβάζουν (</a:t>
            </a:r>
            <a:r>
              <a:rPr lang="en-US"/>
              <a:t>Martin</a:t>
            </a:r>
            <a:r>
              <a:rPr lang="el-GR"/>
              <a:t> &amp; </a:t>
            </a:r>
            <a:r>
              <a:rPr lang="en-US"/>
              <a:t>Blanc</a:t>
            </a:r>
            <a:r>
              <a:rPr lang="el-GR"/>
              <a:t> 1984)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l-GR" dirty="0" smtClean="0"/>
              <a:t>(C) Kordaki M</a:t>
            </a:r>
            <a:r>
              <a:rPr lang="en-US" dirty="0" smtClean="0"/>
              <a:t>.; Daradoumis T. </a:t>
            </a:r>
            <a:endParaRPr lang="el-GR" dirty="0" smtClean="0"/>
          </a:p>
          <a:p>
            <a:endParaRPr lang="el-GR" dirty="0"/>
          </a:p>
        </p:txBody>
      </p:sp>
      <p:sp>
        <p:nvSpPr>
          <p:cNvPr id="106498" name="Rectangle 2"/>
          <p:cNvSpPr>
            <a:spLocks noGrp="1" noChangeArrowheads="1"/>
          </p:cNvSpPr>
          <p:nvPr>
            <p:ph type="title"/>
          </p:nvPr>
        </p:nvSpPr>
        <p:spPr/>
        <p:txBody>
          <a:bodyPr/>
          <a:lstStyle/>
          <a:p>
            <a:r>
              <a:rPr lang="en-US" sz="3200" b="1" dirty="0" smtClean="0">
                <a:solidFill>
                  <a:schemeClr val="folHlink"/>
                </a:solidFill>
              </a:rPr>
              <a:t>3</a:t>
            </a:r>
            <a:r>
              <a:rPr lang="el-GR" sz="3200" b="1" dirty="0" smtClean="0">
                <a:solidFill>
                  <a:schemeClr val="folHlink"/>
                </a:solidFill>
              </a:rPr>
              <a:t>. </a:t>
            </a:r>
            <a:r>
              <a:rPr lang="el-GR" sz="3200" b="1" dirty="0">
                <a:solidFill>
                  <a:schemeClr val="folHlink"/>
                </a:solidFill>
              </a:rPr>
              <a:t>Καθοδηγούμενη ανταλλαγή απόψεων ( </a:t>
            </a:r>
            <a:r>
              <a:rPr lang="en-US" sz="3200" b="1" dirty="0">
                <a:solidFill>
                  <a:schemeClr val="folHlink"/>
                </a:solidFill>
              </a:rPr>
              <a:t>Guided Reciprocal peer questioning</a:t>
            </a:r>
            <a:r>
              <a:rPr lang="el-GR" sz="3200" b="1" dirty="0">
                <a:solidFill>
                  <a:schemeClr val="folHlink"/>
                </a:solidFill>
              </a:rPr>
              <a:t> )</a:t>
            </a:r>
          </a:p>
        </p:txBody>
      </p:sp>
      <p:sp>
        <p:nvSpPr>
          <p:cNvPr id="106499" name="Rectangle 3"/>
          <p:cNvSpPr>
            <a:spLocks noGrp="1" noChangeArrowheads="1"/>
          </p:cNvSpPr>
          <p:nvPr>
            <p:ph type="body" idx="1"/>
          </p:nvPr>
        </p:nvSpPr>
        <p:spPr/>
        <p:txBody>
          <a:bodyPr/>
          <a:lstStyle/>
          <a:p>
            <a:pPr>
              <a:buFont typeface="Wingdings" pitchFamily="2" charset="2"/>
              <a:buNone/>
            </a:pPr>
            <a:r>
              <a:rPr lang="el-GR" sz="2800" b="1" dirty="0">
                <a:solidFill>
                  <a:schemeClr val="folHlink"/>
                </a:solidFill>
              </a:rPr>
              <a:t>Τυπικές ερωτήσεις που μπορεί να περιέχονται</a:t>
            </a:r>
          </a:p>
          <a:p>
            <a:r>
              <a:rPr lang="el-GR" sz="2800" b="1" dirty="0"/>
              <a:t>Εξηγήστε γιατί και πως …. , Γιατί είναι σημαντικό ;</a:t>
            </a:r>
          </a:p>
          <a:p>
            <a:r>
              <a:rPr lang="el-GR" sz="2800" b="1" dirty="0"/>
              <a:t>Τι θα γινόταν αν ….. ;</a:t>
            </a:r>
          </a:p>
          <a:p>
            <a:r>
              <a:rPr lang="el-GR" sz="2800" b="1" dirty="0"/>
              <a:t>Πως εφαρμόζεται το …. στην καθημερινότητα;</a:t>
            </a:r>
          </a:p>
          <a:p>
            <a:r>
              <a:rPr lang="el-GR" sz="2800" b="1" dirty="0"/>
              <a:t>Ποια είναι τα υπέρ και τα κατά του …. ;</a:t>
            </a:r>
          </a:p>
          <a:p>
            <a:r>
              <a:rPr lang="el-GR" sz="2800" b="1" dirty="0"/>
              <a:t>Ποια είναι η διαφορά του …. σε σχέση με… ;</a:t>
            </a:r>
          </a:p>
          <a:p>
            <a:r>
              <a:rPr lang="el-GR" sz="2800" b="1" dirty="0"/>
              <a:t>Ποια είναι η λύση στο πρόβλημα του ….;</a:t>
            </a:r>
          </a:p>
          <a:p>
            <a:endParaRPr lang="el-GR" sz="2800" b="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Υδατογράφημα">
  <a:themeElements>
    <a:clrScheme name="Υδατογράφημα 1">
      <a:dk1>
        <a:srgbClr val="000000"/>
      </a:dk1>
      <a:lt1>
        <a:srgbClr val="FFFFFF"/>
      </a:lt1>
      <a:dk2>
        <a:srgbClr val="000000"/>
      </a:dk2>
      <a:lt2>
        <a:srgbClr val="808080"/>
      </a:lt2>
      <a:accent1>
        <a:srgbClr val="CCCCFF"/>
      </a:accent1>
      <a:accent2>
        <a:srgbClr val="D9D8EC"/>
      </a:accent2>
      <a:accent3>
        <a:srgbClr val="FFFFFF"/>
      </a:accent3>
      <a:accent4>
        <a:srgbClr val="000000"/>
      </a:accent4>
      <a:accent5>
        <a:srgbClr val="E2E2FF"/>
      </a:accent5>
      <a:accent6>
        <a:srgbClr val="C4C4D6"/>
      </a:accent6>
      <a:hlink>
        <a:srgbClr val="6767FF"/>
      </a:hlink>
      <a:folHlink>
        <a:srgbClr val="9933FF"/>
      </a:folHlink>
    </a:clrScheme>
    <a:fontScheme name="Υδατογράφημα">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Υδατογράφημα 1">
        <a:dk1>
          <a:srgbClr val="000000"/>
        </a:dk1>
        <a:lt1>
          <a:srgbClr val="FFFFFF"/>
        </a:lt1>
        <a:dk2>
          <a:srgbClr val="000000"/>
        </a:dk2>
        <a:lt2>
          <a:srgbClr val="808080"/>
        </a:lt2>
        <a:accent1>
          <a:srgbClr val="CCCCFF"/>
        </a:accent1>
        <a:accent2>
          <a:srgbClr val="D9D8EC"/>
        </a:accent2>
        <a:accent3>
          <a:srgbClr val="FFFFFF"/>
        </a:accent3>
        <a:accent4>
          <a:srgbClr val="000000"/>
        </a:accent4>
        <a:accent5>
          <a:srgbClr val="E2E2FF"/>
        </a:accent5>
        <a:accent6>
          <a:srgbClr val="C4C4D6"/>
        </a:accent6>
        <a:hlink>
          <a:srgbClr val="6767FF"/>
        </a:hlink>
        <a:folHlink>
          <a:srgbClr val="9933FF"/>
        </a:folHlink>
      </a:clrScheme>
      <a:clrMap bg1="lt1" tx1="dk1" bg2="lt2" tx2="dk2" accent1="accent1" accent2="accent2" accent3="accent3" accent4="accent4" accent5="accent5" accent6="accent6" hlink="hlink" folHlink="folHlink"/>
    </a:extraClrScheme>
    <a:extraClrScheme>
      <a:clrScheme name="Υδατογράφημα 2">
        <a:dk1>
          <a:srgbClr val="000000"/>
        </a:dk1>
        <a:lt1>
          <a:srgbClr val="FFFFFF"/>
        </a:lt1>
        <a:dk2>
          <a:srgbClr val="666633"/>
        </a:dk2>
        <a:lt2>
          <a:srgbClr val="5F5F5F"/>
        </a:lt2>
        <a:accent1>
          <a:srgbClr val="FFCC00"/>
        </a:accent1>
        <a:accent2>
          <a:srgbClr val="EFF0B2"/>
        </a:accent2>
        <a:accent3>
          <a:srgbClr val="FFFFFF"/>
        </a:accent3>
        <a:accent4>
          <a:srgbClr val="000000"/>
        </a:accent4>
        <a:accent5>
          <a:srgbClr val="FFE2AA"/>
        </a:accent5>
        <a:accent6>
          <a:srgbClr val="D9D9A1"/>
        </a:accent6>
        <a:hlink>
          <a:srgbClr val="808000"/>
        </a:hlink>
        <a:folHlink>
          <a:srgbClr val="CCCC00"/>
        </a:folHlink>
      </a:clrScheme>
      <a:clrMap bg1="lt1" tx1="dk1" bg2="lt2" tx2="dk2" accent1="accent1" accent2="accent2" accent3="accent3" accent4="accent4" accent5="accent5" accent6="accent6" hlink="hlink" folHlink="folHlink"/>
    </a:extraClrScheme>
    <a:extraClrScheme>
      <a:clrScheme name="Υδατογράφημα 3">
        <a:dk1>
          <a:srgbClr val="000000"/>
        </a:dk1>
        <a:lt1>
          <a:srgbClr val="FFFFFF"/>
        </a:lt1>
        <a:dk2>
          <a:srgbClr val="000000"/>
        </a:dk2>
        <a:lt2>
          <a:srgbClr val="666699"/>
        </a:lt2>
        <a:accent1>
          <a:srgbClr val="9BB0CB"/>
        </a:accent1>
        <a:accent2>
          <a:srgbClr val="D1E0CE"/>
        </a:accent2>
        <a:accent3>
          <a:srgbClr val="FFFFFF"/>
        </a:accent3>
        <a:accent4>
          <a:srgbClr val="000000"/>
        </a:accent4>
        <a:accent5>
          <a:srgbClr val="CBD4E2"/>
        </a:accent5>
        <a:accent6>
          <a:srgbClr val="BDCBBA"/>
        </a:accent6>
        <a:hlink>
          <a:srgbClr val="8EA642"/>
        </a:hlink>
        <a:folHlink>
          <a:srgbClr val="CCCC00"/>
        </a:folHlink>
      </a:clrScheme>
      <a:clrMap bg1="lt1" tx1="dk1" bg2="lt2" tx2="dk2" accent1="accent1" accent2="accent2" accent3="accent3" accent4="accent4" accent5="accent5" accent6="accent6" hlink="hlink" folHlink="folHlink"/>
    </a:extraClrScheme>
    <a:extraClrScheme>
      <a:clrScheme name="Υδατογράφημα 4">
        <a:dk1>
          <a:srgbClr val="333300"/>
        </a:dk1>
        <a:lt1>
          <a:srgbClr val="FFFFCC"/>
        </a:lt1>
        <a:dk2>
          <a:srgbClr val="336600"/>
        </a:dk2>
        <a:lt2>
          <a:srgbClr val="FFFFCC"/>
        </a:lt2>
        <a:accent1>
          <a:srgbClr val="99CC00"/>
        </a:accent1>
        <a:accent2>
          <a:srgbClr val="669900"/>
        </a:accent2>
        <a:accent3>
          <a:srgbClr val="ADB8AA"/>
        </a:accent3>
        <a:accent4>
          <a:srgbClr val="DADAAE"/>
        </a:accent4>
        <a:accent5>
          <a:srgbClr val="CAE2AA"/>
        </a:accent5>
        <a:accent6>
          <a:srgbClr val="5C8A00"/>
        </a:accent6>
        <a:hlink>
          <a:srgbClr val="CC9900"/>
        </a:hlink>
        <a:folHlink>
          <a:srgbClr val="FFCC00"/>
        </a:folHlink>
      </a:clrScheme>
      <a:clrMap bg1="dk2" tx1="lt1" bg2="dk1" tx2="lt2" accent1="accent1" accent2="accent2" accent3="accent3" accent4="accent4" accent5="accent5" accent6="accent6" hlink="hlink" folHlink="folHlink"/>
    </a:extraClrScheme>
    <a:extraClrScheme>
      <a:clrScheme name="Υδατογράφημα 5">
        <a:dk1>
          <a:srgbClr val="424458"/>
        </a:dk1>
        <a:lt1>
          <a:srgbClr val="FFFFFF"/>
        </a:lt1>
        <a:dk2>
          <a:srgbClr val="004A48"/>
        </a:dk2>
        <a:lt2>
          <a:srgbClr val="FFFFFF"/>
        </a:lt2>
        <a:accent1>
          <a:srgbClr val="83B200"/>
        </a:accent1>
        <a:accent2>
          <a:srgbClr val="006260"/>
        </a:accent2>
        <a:accent3>
          <a:srgbClr val="AAB1B1"/>
        </a:accent3>
        <a:accent4>
          <a:srgbClr val="DADADA"/>
        </a:accent4>
        <a:accent5>
          <a:srgbClr val="C1D5AA"/>
        </a:accent5>
        <a:accent6>
          <a:srgbClr val="005856"/>
        </a:accent6>
        <a:hlink>
          <a:srgbClr val="6666FF"/>
        </a:hlink>
        <a:folHlink>
          <a:srgbClr val="B2B2B2"/>
        </a:folHlink>
      </a:clrScheme>
      <a:clrMap bg1="dk2" tx1="lt1" bg2="dk1" tx2="lt2" accent1="accent1" accent2="accent2" accent3="accent3" accent4="accent4" accent5="accent5" accent6="accent6" hlink="hlink" folHlink="folHlink"/>
    </a:extraClrScheme>
    <a:extraClrScheme>
      <a:clrScheme name="Υδατογράφημα 6">
        <a:dk1>
          <a:srgbClr val="000000"/>
        </a:dk1>
        <a:lt1>
          <a:srgbClr val="FFFFFF"/>
        </a:lt1>
        <a:dk2>
          <a:srgbClr val="1C2046"/>
        </a:dk2>
        <a:lt2>
          <a:srgbClr val="FFFFFF"/>
        </a:lt2>
        <a:accent1>
          <a:srgbClr val="00CCFF"/>
        </a:accent1>
        <a:accent2>
          <a:srgbClr val="2D226E"/>
        </a:accent2>
        <a:accent3>
          <a:srgbClr val="ABABB0"/>
        </a:accent3>
        <a:accent4>
          <a:srgbClr val="DADADA"/>
        </a:accent4>
        <a:accent5>
          <a:srgbClr val="AAE2FF"/>
        </a:accent5>
        <a:accent6>
          <a:srgbClr val="281E63"/>
        </a:accent6>
        <a:hlink>
          <a:srgbClr val="666699"/>
        </a:hlink>
        <a:folHlink>
          <a:srgbClr val="9999FF"/>
        </a:folHlink>
      </a:clrScheme>
      <a:clrMap bg1="dk2" tx1="lt1" bg2="dk1" tx2="lt2" accent1="accent1" accent2="accent2" accent3="accent3" accent4="accent4" accent5="accent5" accent6="accent6" hlink="hlink" folHlink="folHlink"/>
    </a:extraClrScheme>
    <a:extraClrScheme>
      <a:clrScheme name="Υδατογράφημα 7">
        <a:dk1>
          <a:srgbClr val="424458"/>
        </a:dk1>
        <a:lt1>
          <a:srgbClr val="FFFFFF"/>
        </a:lt1>
        <a:dk2>
          <a:srgbClr val="000066"/>
        </a:dk2>
        <a:lt2>
          <a:srgbClr val="FFFFFF"/>
        </a:lt2>
        <a:accent1>
          <a:srgbClr val="6666FF"/>
        </a:accent1>
        <a:accent2>
          <a:srgbClr val="333399"/>
        </a:accent2>
        <a:accent3>
          <a:srgbClr val="AAAAB8"/>
        </a:accent3>
        <a:accent4>
          <a:srgbClr val="DADADA"/>
        </a:accent4>
        <a:accent5>
          <a:srgbClr val="B8B8FF"/>
        </a:accent5>
        <a:accent6>
          <a:srgbClr val="2D2D8A"/>
        </a:accent6>
        <a:hlink>
          <a:srgbClr val="FF9900"/>
        </a:hlink>
        <a:folHlink>
          <a:srgbClr val="CCCC00"/>
        </a:folHlink>
      </a:clrScheme>
      <a:clrMap bg1="dk2" tx1="lt1" bg2="dk1" tx2="lt2" accent1="accent1" accent2="accent2" accent3="accent3" accent4="accent4" accent5="accent5" accent6="accent6" hlink="hlink" folHlink="folHlink"/>
    </a:extraClrScheme>
    <a:extraClrScheme>
      <a:clrScheme name="Υδατογράφημα 8">
        <a:dk1>
          <a:srgbClr val="1C1C1C"/>
        </a:dk1>
        <a:lt1>
          <a:srgbClr val="FFFFCC"/>
        </a:lt1>
        <a:dk2>
          <a:srgbClr val="390B20"/>
        </a:dk2>
        <a:lt2>
          <a:srgbClr val="FFFFCC"/>
        </a:lt2>
        <a:accent1>
          <a:srgbClr val="FF916F"/>
        </a:accent1>
        <a:accent2>
          <a:srgbClr val="561450"/>
        </a:accent2>
        <a:accent3>
          <a:srgbClr val="AEAAAB"/>
        </a:accent3>
        <a:accent4>
          <a:srgbClr val="DADAAE"/>
        </a:accent4>
        <a:accent5>
          <a:srgbClr val="FFC7BB"/>
        </a:accent5>
        <a:accent6>
          <a:srgbClr val="4D1148"/>
        </a:accent6>
        <a:hlink>
          <a:srgbClr val="637D95"/>
        </a:hlink>
        <a:folHlink>
          <a:srgbClr val="FFCC00"/>
        </a:folHlink>
      </a:clrScheme>
      <a:clrMap bg1="dk2" tx1="lt1" bg2="dk1" tx2="lt2" accent1="accent1" accent2="accent2" accent3="accent3" accent4="accent4" accent5="accent5" accent6="accent6" hlink="hlink" folHlink="folHlink"/>
    </a:extraClrScheme>
    <a:extraClrScheme>
      <a:clrScheme name="Υδατογράφημα 9">
        <a:dk1>
          <a:srgbClr val="4C0000"/>
        </a:dk1>
        <a:lt1>
          <a:srgbClr val="FFFFFF"/>
        </a:lt1>
        <a:dk2>
          <a:srgbClr val="722104"/>
        </a:dk2>
        <a:lt2>
          <a:srgbClr val="FFFFFF"/>
        </a:lt2>
        <a:accent1>
          <a:srgbClr val="CC6600"/>
        </a:accent1>
        <a:accent2>
          <a:srgbClr val="8A2E00"/>
        </a:accent2>
        <a:accent3>
          <a:srgbClr val="BCABAA"/>
        </a:accent3>
        <a:accent4>
          <a:srgbClr val="DADADA"/>
        </a:accent4>
        <a:accent5>
          <a:srgbClr val="E2B8AA"/>
        </a:accent5>
        <a:accent6>
          <a:srgbClr val="7D2900"/>
        </a:accent6>
        <a:hlink>
          <a:srgbClr val="FFCC00"/>
        </a:hlink>
        <a:folHlink>
          <a:srgbClr val="FF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Refined</Template>
  <TotalTime>578</TotalTime>
  <Words>2168</Words>
  <Application>Microsoft Office PowerPoint</Application>
  <PresentationFormat>Προβολή στην οθόνη (4:3)</PresentationFormat>
  <Paragraphs>200</Paragraphs>
  <Slides>22</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22</vt:i4>
      </vt:variant>
    </vt:vector>
  </HeadingPairs>
  <TitlesOfParts>
    <vt:vector size="23" baseType="lpstr">
      <vt:lpstr>Υδατογράφημα</vt:lpstr>
      <vt:lpstr>Στρατηγικές συνεργατικής μάθησης </vt:lpstr>
      <vt:lpstr>Περιεχόμενα</vt:lpstr>
      <vt:lpstr>1. Πρόκληση νοητικής θύελλας (brainstorming)</vt:lpstr>
      <vt:lpstr> 1. Πρόκληση νοητικής θύελλας (brainstorming)  </vt:lpstr>
      <vt:lpstr>1. Πρόκληση νοητικής θύελλας (brainstorming) </vt:lpstr>
      <vt:lpstr>2. Μέθοδος  Jigsaw</vt:lpstr>
      <vt:lpstr>2. Μέθοδος  Jigsaw</vt:lpstr>
      <vt:lpstr>3. Καθοδηγούμενη ανταλλαγή απόψεων ( Guided Reciprocal peer questioning )</vt:lpstr>
      <vt:lpstr>3. Καθοδηγούμενη ανταλλαγή απόψεων ( Guided Reciprocal peer questioning )</vt:lpstr>
      <vt:lpstr>3. Καθοδηγούμενη ανταλλαγή απόψεων ( Guided Reciprocal peer questioning )</vt:lpstr>
      <vt:lpstr>3. Καθοδηγούμενη ανταλλαγή απόψεων ( Guided Reciprocal peer questioning)</vt:lpstr>
      <vt:lpstr>3. Καθοδηγούμενη ανταλλαγή απόψεων ( Guided Reciprocal peer questioning)</vt:lpstr>
      <vt:lpstr>3. Καθοδηγούμενη ανταλλαγή απόψεων ( Guided Reciprocal peer questioning)</vt:lpstr>
      <vt:lpstr>3. Καθοδηγούμενη ανταλλαγή απόψεων ( Guided Reciprocal peer questioning)</vt:lpstr>
      <vt:lpstr>3. Καθοδηγούμενη ανταλλαγή απόψεων ( Guided Reciprocal peer questioning)</vt:lpstr>
      <vt:lpstr>3. Καθοδηγούμενη ανταλλαγή απόψεων ( Guided Reciprocal peer questioning)</vt:lpstr>
      <vt:lpstr>4.Think-Pair-Share (Σκέψου-Συνεργάσου-Μοιράσου)</vt:lpstr>
      <vt:lpstr>4.Think-Pair-Share (Σκέψου-Συνεργάσου-Μοιράσου)</vt:lpstr>
      <vt:lpstr>4.Think-Pair-Share (Σκέψου-Συνεργάσου-Μοιράσου)</vt:lpstr>
      <vt:lpstr>4.Think-Pair-Share (Σκέψου-Συνεργάσου-Μοιράσου)</vt:lpstr>
      <vt:lpstr>5. One minute papers (Έγγραφα ενός λεπτού) </vt:lpstr>
      <vt:lpstr>5. One minute papers (Έγγραφα ενός λεπτού)</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maria</dc:creator>
  <cp:lastModifiedBy>Σίσσυ</cp:lastModifiedBy>
  <cp:revision>70</cp:revision>
  <dcterms:created xsi:type="dcterms:W3CDTF">2007-09-17T07:45:58Z</dcterms:created>
  <dcterms:modified xsi:type="dcterms:W3CDTF">2014-01-28T20:53:12Z</dcterms:modified>
</cp:coreProperties>
</file>