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80" r:id="rId5"/>
    <p:sldId id="281" r:id="rId6"/>
    <p:sldId id="282" r:id="rId7"/>
    <p:sldId id="273" r:id="rId8"/>
    <p:sldId id="283" r:id="rId9"/>
    <p:sldId id="284" r:id="rId10"/>
    <p:sldId id="286" r:id="rId11"/>
    <p:sldId id="285" r:id="rId12"/>
    <p:sldId id="287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666699"/>
    <a:srgbClr val="FF6600"/>
    <a:srgbClr val="FFFF66"/>
    <a:srgbClr val="000000"/>
    <a:srgbClr val="00FF00"/>
    <a:srgbClr val="660066"/>
    <a:srgbClr val="D700FF"/>
    <a:srgbClr val="FF0000"/>
    <a:srgbClr val="FF8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13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48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5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4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19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9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73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09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6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5E1A-439C-455B-82DF-ADA08390F761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29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30.png"/><Relationship Id="rId7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11" Type="http://schemas.openxmlformats.org/officeDocument/2006/relationships/image" Target="../media/image11.png"/><Relationship Id="rId5" Type="http://schemas.openxmlformats.org/officeDocument/2006/relationships/image" Target="../media/image50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3089274"/>
            <a:ext cx="8013700" cy="2441575"/>
          </a:xfrm>
          <a:prstGeom prst="rect">
            <a:avLst/>
          </a:prstGeom>
        </p:spPr>
      </p:pic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17875" y="538162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69900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21900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Ομάδα 92"/>
          <p:cNvGrpSpPr/>
          <p:nvPr/>
        </p:nvGrpSpPr>
        <p:grpSpPr>
          <a:xfrm>
            <a:off x="4993657" y="724634"/>
            <a:ext cx="3960000" cy="2665683"/>
            <a:chOff x="4993657" y="724634"/>
            <a:chExt cx="3960000" cy="2665683"/>
          </a:xfrm>
        </p:grpSpPr>
        <p:grpSp>
          <p:nvGrpSpPr>
            <p:cNvPr id="88" name="Ομάδα 87"/>
            <p:cNvGrpSpPr/>
            <p:nvPr/>
          </p:nvGrpSpPr>
          <p:grpSpPr>
            <a:xfrm>
              <a:off x="4993657" y="1770317"/>
              <a:ext cx="3960000" cy="1620000"/>
              <a:chOff x="4993657" y="1770317"/>
              <a:chExt cx="3960000" cy="1620000"/>
            </a:xfrm>
          </p:grpSpPr>
          <p:grpSp>
            <p:nvGrpSpPr>
              <p:cNvPr id="58" name="Ομάδα 57"/>
              <p:cNvGrpSpPr/>
              <p:nvPr/>
            </p:nvGrpSpPr>
            <p:grpSpPr>
              <a:xfrm>
                <a:off x="4993657" y="1770317"/>
                <a:ext cx="3960000" cy="1620000"/>
                <a:chOff x="5004488" y="1340768"/>
                <a:chExt cx="3960000" cy="1620000"/>
              </a:xfrm>
            </p:grpSpPr>
            <p:grpSp>
              <p:nvGrpSpPr>
                <p:cNvPr id="59" name="Ομάδα 58"/>
                <p:cNvGrpSpPr/>
                <p:nvPr/>
              </p:nvGrpSpPr>
              <p:grpSpPr>
                <a:xfrm>
                  <a:off x="6580619" y="1359171"/>
                  <a:ext cx="871701" cy="1586555"/>
                  <a:chOff x="4636402" y="1579919"/>
                  <a:chExt cx="871701" cy="1586555"/>
                </a:xfrm>
              </p:grpSpPr>
              <p:sp>
                <p:nvSpPr>
                  <p:cNvPr id="62" name="Ορθογώνιο 61"/>
                  <p:cNvSpPr/>
                  <p:nvPr/>
                </p:nvSpPr>
                <p:spPr>
                  <a:xfrm>
                    <a:off x="4822585" y="1579919"/>
                    <a:ext cx="418196" cy="158417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3" name="Τόξο 62"/>
                  <p:cNvSpPr/>
                  <p:nvPr/>
                </p:nvSpPr>
                <p:spPr>
                  <a:xfrm>
                    <a:off x="4636402" y="1579919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4" name="Τόξο 63"/>
                  <p:cNvSpPr/>
                  <p:nvPr/>
                </p:nvSpPr>
                <p:spPr>
                  <a:xfrm flipH="1">
                    <a:off x="5076055" y="1582298"/>
                    <a:ext cx="432048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60" name="Ευθεία γραμμή σύνδεσης 59"/>
                <p:cNvCxnSpPr/>
                <p:nvPr/>
              </p:nvCxnSpPr>
              <p:spPr>
                <a:xfrm>
                  <a:off x="5004488" y="2164029"/>
                  <a:ext cx="3960000" cy="0"/>
                </a:xfrm>
                <a:prstGeom prst="line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Ευθεία γραμμή σύνδεσης 60"/>
                <p:cNvCxnSpPr/>
                <p:nvPr/>
              </p:nvCxnSpPr>
              <p:spPr>
                <a:xfrm flipH="1">
                  <a:off x="6958655" y="1340768"/>
                  <a:ext cx="0" cy="1620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5" name="Οβάλ 84"/>
              <p:cNvSpPr/>
              <p:nvPr/>
            </p:nvSpPr>
            <p:spPr>
              <a:xfrm>
                <a:off x="5858482" y="257252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" name="Οβάλ 85"/>
              <p:cNvSpPr/>
              <p:nvPr/>
            </p:nvSpPr>
            <p:spPr>
              <a:xfrm>
                <a:off x="8355206" y="256695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2" name="Ορθογώνιο 81"/>
            <p:cNvSpPr/>
            <p:nvPr/>
          </p:nvSpPr>
          <p:spPr>
            <a:xfrm>
              <a:off x="5436096" y="724634"/>
              <a:ext cx="253751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Αποκλίνοντες Φακοί  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7" name="Ομάδα 86"/>
          <p:cNvGrpSpPr/>
          <p:nvPr/>
        </p:nvGrpSpPr>
        <p:grpSpPr>
          <a:xfrm>
            <a:off x="179512" y="1724566"/>
            <a:ext cx="3960000" cy="1596645"/>
            <a:chOff x="179512" y="1724566"/>
            <a:chExt cx="3960000" cy="1596645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179512" y="1724566"/>
              <a:ext cx="3960000" cy="1596645"/>
              <a:chOff x="179512" y="1723270"/>
              <a:chExt cx="3960000" cy="1596645"/>
            </a:xfrm>
          </p:grpSpPr>
          <p:grpSp>
            <p:nvGrpSpPr>
              <p:cNvPr id="29" name="Ομάδα 28"/>
              <p:cNvGrpSpPr/>
              <p:nvPr/>
            </p:nvGrpSpPr>
            <p:grpSpPr>
              <a:xfrm>
                <a:off x="1876530" y="1723270"/>
                <a:ext cx="319206" cy="1584905"/>
                <a:chOff x="1382865" y="1864877"/>
                <a:chExt cx="319206" cy="1584905"/>
              </a:xfrm>
            </p:grpSpPr>
            <p:sp>
              <p:nvSpPr>
                <p:cNvPr id="32" name="Τόξο 31"/>
                <p:cNvSpPr/>
                <p:nvPr/>
              </p:nvSpPr>
              <p:spPr>
                <a:xfrm>
                  <a:off x="1382865" y="1865606"/>
                  <a:ext cx="309677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" name="Τόξο 32"/>
                <p:cNvSpPr/>
                <p:nvPr/>
              </p:nvSpPr>
              <p:spPr>
                <a:xfrm flipH="1">
                  <a:off x="1414039" y="1864877"/>
                  <a:ext cx="288032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30" name="Ευθεία γραμμή σύνδεσης 29"/>
              <p:cNvCxnSpPr/>
              <p:nvPr/>
            </p:nvCxnSpPr>
            <p:spPr>
              <a:xfrm>
                <a:off x="179512" y="2524069"/>
                <a:ext cx="3960000" cy="0"/>
              </a:xfrm>
              <a:prstGeom prst="line">
                <a:avLst/>
              </a:prstGeom>
              <a:ln w="190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Ευθεία γραμμή σύνδεσης 30"/>
              <p:cNvCxnSpPr/>
              <p:nvPr/>
            </p:nvCxnSpPr>
            <p:spPr>
              <a:xfrm flipH="1">
                <a:off x="2051720" y="1735915"/>
                <a:ext cx="0" cy="1584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Οβάλ 82"/>
            <p:cNvSpPr/>
            <p:nvPr/>
          </p:nvSpPr>
          <p:spPr>
            <a:xfrm>
              <a:off x="775629" y="2501242"/>
              <a:ext cx="54000" cy="5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4" name="Οβάλ 83"/>
            <p:cNvSpPr/>
            <p:nvPr/>
          </p:nvSpPr>
          <p:spPr>
            <a:xfrm>
              <a:off x="3272353" y="2495678"/>
              <a:ext cx="54000" cy="5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Ακτινών στους Λεπτούς Φακούς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Ορθογώνιο 17"/>
          <p:cNvSpPr/>
          <p:nvPr/>
        </p:nvSpPr>
        <p:spPr>
          <a:xfrm>
            <a:off x="107504" y="4056167"/>
            <a:ext cx="396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ακτίνες, ανεξαρτήτου φοράς,</a:t>
            </a:r>
            <a:r>
              <a:rPr lang="en-US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διέρχονται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μια κύρια εστία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προσπ</a:t>
            </a:r>
            <a:r>
              <a: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ί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πτουν σε συγκλίνοντα φακό εξέρχονται από αυτόν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παράλληλα με τον κύριο οπτικό άξονα</a:t>
            </a:r>
            <a:endParaRPr lang="el-G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Ορθογώνιο 56"/>
          <p:cNvSpPr/>
          <p:nvPr/>
        </p:nvSpPr>
        <p:spPr>
          <a:xfrm>
            <a:off x="5075616" y="4059069"/>
            <a:ext cx="396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ακτίνες, ανεξαρτήτου φοράς,</a:t>
            </a:r>
            <a:r>
              <a:rPr lang="en-US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συγκλίνουν σε συγκλίνοντα φακό και οι προεκτάσεις τους διέρχονται από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μια κύρια εστία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εξέρχονται από το φακό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παράλληλα με τον οπτικό άξονα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1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" name="Ομάδα 91"/>
          <p:cNvGrpSpPr/>
          <p:nvPr/>
        </p:nvGrpSpPr>
        <p:grpSpPr>
          <a:xfrm>
            <a:off x="6948264" y="1958539"/>
            <a:ext cx="1872208" cy="1213745"/>
            <a:chOff x="6948264" y="1958539"/>
            <a:chExt cx="1872208" cy="1213745"/>
          </a:xfrm>
        </p:grpSpPr>
        <p:cxnSp>
          <p:nvCxnSpPr>
            <p:cNvPr id="66" name="Ευθεία γραμμή σύνδεσης 65"/>
            <p:cNvCxnSpPr/>
            <p:nvPr/>
          </p:nvCxnSpPr>
          <p:spPr>
            <a:xfrm flipH="1">
              <a:off x="6948264" y="2246571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 flipH="1">
              <a:off x="6948264" y="2894643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Ευθεία γραμμή σύνδεσης 67"/>
            <p:cNvCxnSpPr/>
            <p:nvPr/>
          </p:nvCxnSpPr>
          <p:spPr>
            <a:xfrm flipH="1">
              <a:off x="6948264" y="1958539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εία γραμμή σύνδεσης 68"/>
            <p:cNvCxnSpPr/>
            <p:nvPr/>
          </p:nvCxnSpPr>
          <p:spPr>
            <a:xfrm flipH="1">
              <a:off x="6948264" y="3172284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Ομάδα 90"/>
          <p:cNvGrpSpPr/>
          <p:nvPr/>
        </p:nvGrpSpPr>
        <p:grpSpPr>
          <a:xfrm>
            <a:off x="5354463" y="1412776"/>
            <a:ext cx="3054014" cy="2237430"/>
            <a:chOff x="5354463" y="1412776"/>
            <a:chExt cx="3054014" cy="2237430"/>
          </a:xfrm>
        </p:grpSpPr>
        <p:cxnSp>
          <p:nvCxnSpPr>
            <p:cNvPr id="70" name="Ευθεία γραμμή σύνδεσης 69"/>
            <p:cNvCxnSpPr/>
            <p:nvPr/>
          </p:nvCxnSpPr>
          <p:spPr>
            <a:xfrm flipH="1" flipV="1">
              <a:off x="5762661" y="1412776"/>
              <a:ext cx="1161491" cy="519957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Ευθεία γραμμή σύνδεσης 70"/>
            <p:cNvCxnSpPr/>
            <p:nvPr/>
          </p:nvCxnSpPr>
          <p:spPr>
            <a:xfrm flipH="1" flipV="1">
              <a:off x="5435656" y="1914186"/>
              <a:ext cx="1509372" cy="343269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 flipH="1">
              <a:off x="5908865" y="3179198"/>
              <a:ext cx="1053044" cy="471008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εία γραμμή σύνδεσης 72"/>
            <p:cNvCxnSpPr/>
            <p:nvPr/>
          </p:nvCxnSpPr>
          <p:spPr>
            <a:xfrm flipH="1">
              <a:off x="5354463" y="2929703"/>
              <a:ext cx="1569689" cy="347521"/>
            </a:xfrm>
            <a:prstGeom prst="line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Ομάδα 73"/>
            <p:cNvGrpSpPr/>
            <p:nvPr/>
          </p:nvGrpSpPr>
          <p:grpSpPr>
            <a:xfrm flipH="1">
              <a:off x="6946103" y="1960548"/>
              <a:ext cx="1462374" cy="1229680"/>
              <a:chOff x="5621883" y="1527804"/>
              <a:chExt cx="1462374" cy="1229680"/>
            </a:xfrm>
          </p:grpSpPr>
          <p:cxnSp>
            <p:nvCxnSpPr>
              <p:cNvPr id="75" name="Ευθεία γραμμή σύνδεσης 74"/>
              <p:cNvCxnSpPr/>
              <p:nvPr/>
            </p:nvCxnSpPr>
            <p:spPr>
              <a:xfrm flipH="1">
                <a:off x="5621883" y="1527804"/>
                <a:ext cx="1408780" cy="62583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εία γραμμή σύνδεσης 75"/>
              <p:cNvCxnSpPr/>
              <p:nvPr/>
            </p:nvCxnSpPr>
            <p:spPr>
              <a:xfrm flipH="1" flipV="1">
                <a:off x="5631338" y="2165485"/>
                <a:ext cx="1433953" cy="591999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εία γραμμή σύνδεσης 76"/>
              <p:cNvCxnSpPr/>
              <p:nvPr/>
            </p:nvCxnSpPr>
            <p:spPr>
              <a:xfrm flipH="1">
                <a:off x="5651391" y="1846730"/>
                <a:ext cx="1347687" cy="3047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 flipH="1" flipV="1">
                <a:off x="5662512" y="2164031"/>
                <a:ext cx="1421745" cy="305421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1" name="Ορθογώνιο 80"/>
          <p:cNvSpPr/>
          <p:nvPr/>
        </p:nvSpPr>
        <p:spPr>
          <a:xfrm>
            <a:off x="755576" y="715737"/>
            <a:ext cx="25375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Συγκλίνοντες Φακοί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0" name="Ομάδα 89"/>
          <p:cNvGrpSpPr/>
          <p:nvPr/>
        </p:nvGrpSpPr>
        <p:grpSpPr>
          <a:xfrm>
            <a:off x="52654" y="1918492"/>
            <a:ext cx="3867251" cy="1213747"/>
            <a:chOff x="52654" y="1918492"/>
            <a:chExt cx="3867251" cy="1213747"/>
          </a:xfrm>
        </p:grpSpPr>
        <p:grpSp>
          <p:nvGrpSpPr>
            <p:cNvPr id="34" name="Ομάδα 33"/>
            <p:cNvGrpSpPr/>
            <p:nvPr/>
          </p:nvGrpSpPr>
          <p:grpSpPr>
            <a:xfrm flipH="1">
              <a:off x="52654" y="1918492"/>
              <a:ext cx="3867251" cy="1213747"/>
              <a:chOff x="179512" y="1916832"/>
              <a:chExt cx="3867251" cy="1213747"/>
            </a:xfrm>
          </p:grpSpPr>
          <p:cxnSp>
            <p:nvCxnSpPr>
              <p:cNvPr id="35" name="Ευθεία γραμμή σύνδεσης 34"/>
              <p:cNvCxnSpPr/>
              <p:nvPr/>
            </p:nvCxnSpPr>
            <p:spPr>
              <a:xfrm>
                <a:off x="179512" y="1916832"/>
                <a:ext cx="1872208" cy="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2051719" y="1916832"/>
                <a:ext cx="1994603" cy="950911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Ευθεία γραμμή σύνδεσης 36"/>
              <p:cNvCxnSpPr/>
              <p:nvPr/>
            </p:nvCxnSpPr>
            <p:spPr>
              <a:xfrm>
                <a:off x="179512" y="2204864"/>
                <a:ext cx="1872208" cy="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Ευθεία γραμμή σύνδεσης 37"/>
              <p:cNvCxnSpPr/>
              <p:nvPr/>
            </p:nvCxnSpPr>
            <p:spPr>
              <a:xfrm>
                <a:off x="179512" y="2852936"/>
                <a:ext cx="1872208" cy="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Ευθεία γραμμή σύνδεσης 38"/>
              <p:cNvCxnSpPr/>
              <p:nvPr/>
            </p:nvCxnSpPr>
            <p:spPr>
              <a:xfrm>
                <a:off x="179512" y="3130577"/>
                <a:ext cx="1872208" cy="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Ευθεία γραμμή σύνδεσης 39"/>
              <p:cNvCxnSpPr/>
              <p:nvPr/>
            </p:nvCxnSpPr>
            <p:spPr>
              <a:xfrm>
                <a:off x="2051719" y="2204864"/>
                <a:ext cx="1994604" cy="492609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Ευθεία γραμμή σύνδεσης 40"/>
              <p:cNvCxnSpPr/>
              <p:nvPr/>
            </p:nvCxnSpPr>
            <p:spPr>
              <a:xfrm flipV="1">
                <a:off x="2051719" y="2171180"/>
                <a:ext cx="1994605" cy="959399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Ευθεία γραμμή σύνδεσης 41"/>
              <p:cNvCxnSpPr/>
              <p:nvPr/>
            </p:nvCxnSpPr>
            <p:spPr>
              <a:xfrm flipV="1">
                <a:off x="2051719" y="2337825"/>
                <a:ext cx="1995044" cy="515111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Οβάλ 88"/>
            <p:cNvSpPr/>
            <p:nvPr/>
          </p:nvSpPr>
          <p:spPr>
            <a:xfrm>
              <a:off x="773584" y="2502558"/>
              <a:ext cx="54000" cy="5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99683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Συγκλίνοντα Λεπτό Φακό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5" name="Ομάδα 84"/>
          <p:cNvGrpSpPr/>
          <p:nvPr/>
        </p:nvGrpSpPr>
        <p:grpSpPr>
          <a:xfrm>
            <a:off x="67702" y="908720"/>
            <a:ext cx="8752770" cy="2376264"/>
            <a:chOff x="67702" y="764704"/>
            <a:chExt cx="8752770" cy="2376264"/>
          </a:xfrm>
        </p:grpSpPr>
        <p:sp>
          <p:nvSpPr>
            <p:cNvPr id="3" name="Τίτλος 1"/>
            <p:cNvSpPr txBox="1">
              <a:spLocks/>
            </p:cNvSpPr>
            <p:nvPr/>
          </p:nvSpPr>
          <p:spPr>
            <a:xfrm>
              <a:off x="67702" y="2781005"/>
              <a:ext cx="8752770" cy="3599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το Φακό μαζί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τις δυο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κύριες εστίες.</a:t>
              </a:r>
            </a:p>
          </p:txBody>
        </p:sp>
        <p:grpSp>
          <p:nvGrpSpPr>
            <p:cNvPr id="15" name="Ομάδα 14"/>
            <p:cNvGrpSpPr/>
            <p:nvPr/>
          </p:nvGrpSpPr>
          <p:grpSpPr>
            <a:xfrm>
              <a:off x="755576" y="764704"/>
              <a:ext cx="7200000" cy="1596645"/>
              <a:chOff x="2088264" y="836712"/>
              <a:chExt cx="7200000" cy="1596645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2088264" y="836712"/>
                <a:ext cx="7200000" cy="1596645"/>
                <a:chOff x="-1909120" y="1723270"/>
                <a:chExt cx="7200000" cy="1596645"/>
              </a:xfrm>
            </p:grpSpPr>
            <p:grpSp>
              <p:nvGrpSpPr>
                <p:cNvPr id="6" name="Ομάδα 5"/>
                <p:cNvGrpSpPr/>
                <p:nvPr/>
              </p:nvGrpSpPr>
              <p:grpSpPr>
                <a:xfrm>
                  <a:off x="1876530" y="1723270"/>
                  <a:ext cx="319206" cy="1584905"/>
                  <a:chOff x="1382865" y="1864877"/>
                  <a:chExt cx="319206" cy="1584905"/>
                </a:xfrm>
              </p:grpSpPr>
              <p:sp>
                <p:nvSpPr>
                  <p:cNvPr id="9" name="Τόξο 8"/>
                  <p:cNvSpPr/>
                  <p:nvPr/>
                </p:nvSpPr>
                <p:spPr>
                  <a:xfrm>
                    <a:off x="1382865" y="1865606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0" name="Τόξο 9"/>
                  <p:cNvSpPr/>
                  <p:nvPr/>
                </p:nvSpPr>
                <p:spPr>
                  <a:xfrm flipH="1">
                    <a:off x="1414039" y="1864877"/>
                    <a:ext cx="288032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7" name="Ευθεία γραμμή σύνδεσης 6"/>
                <p:cNvCxnSpPr/>
                <p:nvPr/>
              </p:nvCxnSpPr>
              <p:spPr>
                <a:xfrm>
                  <a:off x="-1909120" y="2525749"/>
                  <a:ext cx="7200000" cy="0"/>
                </a:xfrm>
                <a:prstGeom prst="line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Ευθεία γραμμή σύνδεσης 7"/>
                <p:cNvCxnSpPr/>
                <p:nvPr/>
              </p:nvCxnSpPr>
              <p:spPr>
                <a:xfrm flipH="1">
                  <a:off x="2041329" y="1735915"/>
                  <a:ext cx="0" cy="1584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Οβάλ 12"/>
              <p:cNvSpPr/>
              <p:nvPr/>
            </p:nvSpPr>
            <p:spPr>
              <a:xfrm>
                <a:off x="4788024" y="162397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" name="Οβάλ 13"/>
              <p:cNvSpPr/>
              <p:nvPr/>
            </p:nvSpPr>
            <p:spPr>
              <a:xfrm>
                <a:off x="7284748" y="161840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31" name="Τίτλος 1"/>
          <p:cNvSpPr txBox="1">
            <a:spLocks/>
          </p:cNvSpPr>
          <p:nvPr/>
        </p:nvSpPr>
        <p:spPr>
          <a:xfrm>
            <a:off x="35496" y="3645024"/>
            <a:ext cx="8897532" cy="57220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Σχεδιάζουμε την πορεία 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χαρακτηριστικών φωτεινών ακτινών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εκπέμπονται από την κορυφή του αντικειμένου:</a:t>
            </a:r>
          </a:p>
        </p:txBody>
      </p:sp>
      <p:grpSp>
        <p:nvGrpSpPr>
          <p:cNvPr id="87" name="Ομάδα 86"/>
          <p:cNvGrpSpPr/>
          <p:nvPr/>
        </p:nvGrpSpPr>
        <p:grpSpPr>
          <a:xfrm>
            <a:off x="1115616" y="947306"/>
            <a:ext cx="6681902" cy="3549033"/>
            <a:chOff x="1115616" y="803290"/>
            <a:chExt cx="6681902" cy="3549033"/>
          </a:xfrm>
        </p:grpSpPr>
        <p:cxnSp>
          <p:nvCxnSpPr>
            <p:cNvPr id="19" name="Ευθεία γραμμή σύνδεσης 18"/>
            <p:cNvCxnSpPr/>
            <p:nvPr/>
          </p:nvCxnSpPr>
          <p:spPr>
            <a:xfrm>
              <a:off x="1430738" y="806735"/>
              <a:ext cx="3276000" cy="0"/>
            </a:xfrm>
            <a:prstGeom prst="line">
              <a:avLst/>
            </a:prstGeom>
            <a:ln w="1270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>
              <a:off x="4706872" y="803290"/>
              <a:ext cx="3090646" cy="1860147"/>
            </a:xfrm>
            <a:prstGeom prst="line">
              <a:avLst/>
            </a:prstGeom>
            <a:ln w="1270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Τίτλος 1"/>
            <p:cNvSpPr txBox="1">
              <a:spLocks/>
            </p:cNvSpPr>
            <p:nvPr/>
          </p:nvSpPr>
          <p:spPr>
            <a:xfrm>
              <a:off x="1115616" y="4005064"/>
              <a:ext cx="5472608" cy="347259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εκπέμπεται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παράλληλα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</a:t>
              </a:r>
            </a:p>
          </p:txBody>
        </p:sp>
      </p:grpSp>
      <p:grpSp>
        <p:nvGrpSpPr>
          <p:cNvPr id="88" name="Ομάδα 87"/>
          <p:cNvGrpSpPr/>
          <p:nvPr/>
        </p:nvGrpSpPr>
        <p:grpSpPr>
          <a:xfrm>
            <a:off x="1115616" y="958091"/>
            <a:ext cx="6912768" cy="3867885"/>
            <a:chOff x="1115616" y="814075"/>
            <a:chExt cx="6912768" cy="3867885"/>
          </a:xfrm>
        </p:grpSpPr>
        <p:cxnSp>
          <p:nvCxnSpPr>
            <p:cNvPr id="23" name="Ευθεία γραμμή σύνδεσης 22"/>
            <p:cNvCxnSpPr/>
            <p:nvPr/>
          </p:nvCxnSpPr>
          <p:spPr>
            <a:xfrm>
              <a:off x="1420347" y="814075"/>
              <a:ext cx="6608037" cy="1524069"/>
            </a:xfrm>
            <a:prstGeom prst="line">
              <a:avLst/>
            </a:prstGeom>
            <a:ln w="1270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Τίτλος 1"/>
            <p:cNvSpPr txBox="1">
              <a:spLocks/>
            </p:cNvSpPr>
            <p:nvPr/>
          </p:nvSpPr>
          <p:spPr>
            <a:xfrm>
              <a:off x="1115616" y="4293096"/>
              <a:ext cx="4738524" cy="38886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διέρχεται από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οπτικό κέντρο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φακού</a:t>
              </a:r>
              <a:endPara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9" name="Ομάδα 88"/>
          <p:cNvGrpSpPr/>
          <p:nvPr/>
        </p:nvGrpSpPr>
        <p:grpSpPr>
          <a:xfrm>
            <a:off x="1430738" y="1294816"/>
            <a:ext cx="6597646" cy="1054064"/>
            <a:chOff x="1430738" y="1150800"/>
            <a:chExt cx="6597646" cy="1054064"/>
          </a:xfrm>
        </p:grpSpPr>
        <p:cxnSp>
          <p:nvCxnSpPr>
            <p:cNvPr id="39" name="Ευθεία γραμμή σύνδεσης 38"/>
            <p:cNvCxnSpPr/>
            <p:nvPr/>
          </p:nvCxnSpPr>
          <p:spPr>
            <a:xfrm>
              <a:off x="1430738" y="1150800"/>
              <a:ext cx="3276000" cy="0"/>
            </a:xfrm>
            <a:prstGeom prst="line">
              <a:avLst/>
            </a:prstGeom>
            <a:ln w="12700">
              <a:solidFill>
                <a:srgbClr val="FFFF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Ευθεία γραμμή σύνδεσης 39"/>
            <p:cNvCxnSpPr/>
            <p:nvPr/>
          </p:nvCxnSpPr>
          <p:spPr>
            <a:xfrm>
              <a:off x="4705313" y="1155828"/>
              <a:ext cx="3323071" cy="1049036"/>
            </a:xfrm>
            <a:prstGeom prst="line">
              <a:avLst/>
            </a:prstGeom>
            <a:ln w="12700">
              <a:solidFill>
                <a:srgbClr val="FFFF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Ομάδα 89"/>
          <p:cNvGrpSpPr/>
          <p:nvPr/>
        </p:nvGrpSpPr>
        <p:grpSpPr>
          <a:xfrm>
            <a:off x="1430738" y="1484784"/>
            <a:ext cx="6524838" cy="613240"/>
            <a:chOff x="1430738" y="1340768"/>
            <a:chExt cx="6524838" cy="613240"/>
          </a:xfrm>
        </p:grpSpPr>
        <p:cxnSp>
          <p:nvCxnSpPr>
            <p:cNvPr id="56" name="Ευθεία γραμμή σύνδεσης 55"/>
            <p:cNvCxnSpPr/>
            <p:nvPr/>
          </p:nvCxnSpPr>
          <p:spPr>
            <a:xfrm flipV="1">
              <a:off x="1430738" y="1340768"/>
              <a:ext cx="3276000" cy="0"/>
            </a:xfrm>
            <a:prstGeom prst="line">
              <a:avLst/>
            </a:prstGeom>
            <a:ln w="12700">
              <a:solidFill>
                <a:srgbClr val="00FF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Ευθεία γραμμή σύνδεσης 57"/>
            <p:cNvCxnSpPr/>
            <p:nvPr/>
          </p:nvCxnSpPr>
          <p:spPr>
            <a:xfrm>
              <a:off x="4715105" y="1355331"/>
              <a:ext cx="3240471" cy="598677"/>
            </a:xfrm>
            <a:prstGeom prst="line">
              <a:avLst/>
            </a:prstGeom>
            <a:ln w="12700">
              <a:solidFill>
                <a:srgbClr val="00FF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Τίτλος 1"/>
          <p:cNvSpPr txBox="1">
            <a:spLocks/>
          </p:cNvSpPr>
          <p:nvPr/>
        </p:nvSpPr>
        <p:spPr>
          <a:xfrm>
            <a:off x="35496" y="5301208"/>
            <a:ext cx="7632848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προσδιορίζονται  και τα είδωλα των άλλων σημείων του αντικειμένου</a:t>
            </a:r>
            <a:endParaRPr lang="el-G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9" name="Ομάδα 98"/>
          <p:cNvGrpSpPr/>
          <p:nvPr/>
        </p:nvGrpSpPr>
        <p:grpSpPr>
          <a:xfrm>
            <a:off x="72008" y="2161255"/>
            <a:ext cx="6732240" cy="3139149"/>
            <a:chOff x="72008" y="2017239"/>
            <a:chExt cx="6732240" cy="3139149"/>
          </a:xfrm>
        </p:grpSpPr>
        <p:sp>
          <p:nvSpPr>
            <p:cNvPr id="52" name="Τίτλος 1"/>
            <p:cNvSpPr txBox="1">
              <a:spLocks/>
            </p:cNvSpPr>
            <p:nvPr/>
          </p:nvSpPr>
          <p:spPr>
            <a:xfrm>
              <a:off x="72008" y="4725144"/>
              <a:ext cx="6588224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Εκεί που τέμνονται οι δυο ακτίνες δημιουργείται το είδωλο της κορυφής του βέλους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Οβάλ 91"/>
            <p:cNvSpPr/>
            <p:nvPr/>
          </p:nvSpPr>
          <p:spPr>
            <a:xfrm>
              <a:off x="6750248" y="2017239"/>
              <a:ext cx="54000" cy="5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2" name="Ομάδα 101"/>
          <p:cNvGrpSpPr/>
          <p:nvPr/>
        </p:nvGrpSpPr>
        <p:grpSpPr>
          <a:xfrm>
            <a:off x="1450446" y="1304897"/>
            <a:ext cx="6479985" cy="793127"/>
            <a:chOff x="1450446" y="1160881"/>
            <a:chExt cx="6479985" cy="793127"/>
          </a:xfrm>
        </p:grpSpPr>
        <p:cxnSp>
          <p:nvCxnSpPr>
            <p:cNvPr id="42" name="Ευθεία γραμμή σύνδεσης 41"/>
            <p:cNvCxnSpPr/>
            <p:nvPr/>
          </p:nvCxnSpPr>
          <p:spPr>
            <a:xfrm>
              <a:off x="1450446" y="1160881"/>
              <a:ext cx="6479985" cy="793127"/>
            </a:xfrm>
            <a:prstGeom prst="line">
              <a:avLst/>
            </a:prstGeom>
            <a:ln w="12700">
              <a:solidFill>
                <a:srgbClr val="FFFF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Οβάλ 94"/>
            <p:cNvSpPr/>
            <p:nvPr/>
          </p:nvSpPr>
          <p:spPr>
            <a:xfrm>
              <a:off x="6753030" y="1772816"/>
              <a:ext cx="54000" cy="5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3" name="Ομάδα 102"/>
          <p:cNvGrpSpPr/>
          <p:nvPr/>
        </p:nvGrpSpPr>
        <p:grpSpPr>
          <a:xfrm>
            <a:off x="1439106" y="1489301"/>
            <a:ext cx="6399385" cy="466531"/>
            <a:chOff x="1439106" y="1345285"/>
            <a:chExt cx="6399385" cy="466531"/>
          </a:xfrm>
        </p:grpSpPr>
        <p:cxnSp>
          <p:nvCxnSpPr>
            <p:cNvPr id="54" name="Ευθεία γραμμή σύνδεσης 53"/>
            <p:cNvCxnSpPr/>
            <p:nvPr/>
          </p:nvCxnSpPr>
          <p:spPr>
            <a:xfrm>
              <a:off x="1439106" y="1345285"/>
              <a:ext cx="6399385" cy="466531"/>
            </a:xfrm>
            <a:prstGeom prst="line">
              <a:avLst/>
            </a:prstGeom>
            <a:ln w="12700">
              <a:solidFill>
                <a:srgbClr val="00FF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Οβάλ 97"/>
            <p:cNvSpPr/>
            <p:nvPr/>
          </p:nvSpPr>
          <p:spPr>
            <a:xfrm>
              <a:off x="6753022" y="1700808"/>
              <a:ext cx="54000" cy="54000"/>
            </a:xfrm>
            <a:prstGeom prst="ellipse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1" name="Ομάδα 100"/>
          <p:cNvGrpSpPr/>
          <p:nvPr/>
        </p:nvGrpSpPr>
        <p:grpSpPr>
          <a:xfrm>
            <a:off x="29181" y="908720"/>
            <a:ext cx="8431251" cy="2745387"/>
            <a:chOff x="29181" y="764704"/>
            <a:chExt cx="8431251" cy="2745387"/>
          </a:xfrm>
        </p:grpSpPr>
        <p:grpSp>
          <p:nvGrpSpPr>
            <p:cNvPr id="91" name="Ομάδα 90"/>
            <p:cNvGrpSpPr/>
            <p:nvPr/>
          </p:nvGrpSpPr>
          <p:grpSpPr>
            <a:xfrm>
              <a:off x="29181" y="806734"/>
              <a:ext cx="8431251" cy="2703357"/>
              <a:chOff x="29181" y="806734"/>
              <a:chExt cx="8431251" cy="2703357"/>
            </a:xfrm>
          </p:grpSpPr>
          <p:grpSp>
            <p:nvGrpSpPr>
              <p:cNvPr id="86" name="Ομάδα 85"/>
              <p:cNvGrpSpPr/>
              <p:nvPr/>
            </p:nvGrpSpPr>
            <p:grpSpPr>
              <a:xfrm>
                <a:off x="29181" y="806734"/>
                <a:ext cx="8431251" cy="2703357"/>
                <a:chOff x="29181" y="806734"/>
                <a:chExt cx="8431251" cy="2703357"/>
              </a:xfrm>
            </p:grpSpPr>
            <p:sp>
              <p:nvSpPr>
                <p:cNvPr id="16" name="Τίτλος 1"/>
                <p:cNvSpPr txBox="1">
                  <a:spLocks/>
                </p:cNvSpPr>
                <p:nvPr/>
              </p:nvSpPr>
              <p:spPr>
                <a:xfrm>
                  <a:off x="29181" y="3068960"/>
                  <a:ext cx="8431251" cy="441131"/>
                </a:xfrm>
                <a:prstGeom prst="rect">
                  <a:avLst/>
                </a:prstGeom>
              </p:spPr>
              <p:txBody>
                <a:bodyPr>
                  <a:noAutofit/>
                </a:bodyPr>
                <a:lstStyle>
                  <a:lvl1pPr algn="ctr" defTabSz="914400" rtl="0" eaLnBrk="1" latinLnBrk="0" hangingPunct="1"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 algn="l"/>
                  <a:r>
                    <a:rPr lang="el-GR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Θέτουμε το αντικείμενο, π.χ. ένα βέλος, κάθετα στον οπτικό άξονα και σε απόσταση </a:t>
                  </a:r>
                  <a:r>
                    <a:rPr lang="en-US" sz="2000" b="1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r>
                    <a:rPr lang="en-US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από το οπτικό κέντρο</a:t>
                  </a:r>
                  <a:endPara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8" name="Ευθύγραμμο βέλος σύνδεσης 17"/>
                <p:cNvCxnSpPr/>
                <p:nvPr/>
              </p:nvCxnSpPr>
              <p:spPr>
                <a:xfrm flipV="1">
                  <a:off x="1430738" y="806734"/>
                  <a:ext cx="0" cy="756000"/>
                </a:xfrm>
                <a:prstGeom prst="straightConnector1">
                  <a:avLst/>
                </a:prstGeom>
                <a:ln w="57150">
                  <a:gradFill>
                    <a:gsLst>
                      <a:gs pos="53000">
                        <a:srgbClr val="FFFF00"/>
                      </a:gs>
                      <a:gs pos="37000">
                        <a:srgbClr val="FFFF00"/>
                      </a:gs>
                      <a:gs pos="17000">
                        <a:srgbClr val="00FF00"/>
                      </a:gs>
                      <a:gs pos="76000">
                        <a:srgbClr val="FF0000"/>
                      </a:gs>
                    </a:gsLst>
                    <a:lin ang="5400000" scaled="0"/>
                  </a:gra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Ευθύγραμμο βέλος σύνδεσης 27"/>
                <p:cNvCxnSpPr/>
                <p:nvPr/>
              </p:nvCxnSpPr>
              <p:spPr>
                <a:xfrm flipV="1">
                  <a:off x="1430738" y="1639973"/>
                  <a:ext cx="3276000" cy="0"/>
                </a:xfrm>
                <a:prstGeom prst="straightConnector1">
                  <a:avLst/>
                </a:prstGeom>
                <a:ln>
                  <a:solidFill>
                    <a:schemeClr val="accent6">
                      <a:lumMod val="75000"/>
                    </a:schemeClr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Ορθογώνιο 29"/>
              <p:cNvSpPr/>
              <p:nvPr/>
            </p:nvSpPr>
            <p:spPr>
              <a:xfrm>
                <a:off x="2775780" y="1516722"/>
                <a:ext cx="3048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l-GR" sz="2400" dirty="0"/>
              </a:p>
            </p:txBody>
          </p:sp>
        </p:grpSp>
        <p:sp>
          <p:nvSpPr>
            <p:cNvPr id="100" name="Οβάλ 99"/>
            <p:cNvSpPr/>
            <p:nvPr/>
          </p:nvSpPr>
          <p:spPr>
            <a:xfrm>
              <a:off x="1403648" y="764704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8" name="Ομάδα 107"/>
          <p:cNvGrpSpPr/>
          <p:nvPr/>
        </p:nvGrpSpPr>
        <p:grpSpPr>
          <a:xfrm>
            <a:off x="35496" y="1249534"/>
            <a:ext cx="8897532" cy="4842958"/>
            <a:chOff x="35496" y="1105518"/>
            <a:chExt cx="8897532" cy="4842958"/>
          </a:xfrm>
        </p:grpSpPr>
        <p:grpSp>
          <p:nvGrpSpPr>
            <p:cNvPr id="105" name="Ομάδα 104"/>
            <p:cNvGrpSpPr/>
            <p:nvPr/>
          </p:nvGrpSpPr>
          <p:grpSpPr>
            <a:xfrm>
              <a:off x="35496" y="1582457"/>
              <a:ext cx="8897532" cy="4366019"/>
              <a:chOff x="35496" y="1582457"/>
              <a:chExt cx="8897532" cy="4366019"/>
            </a:xfrm>
          </p:grpSpPr>
          <p:cxnSp>
            <p:nvCxnSpPr>
              <p:cNvPr id="72" name="Ευθύγραμμο βέλος σύνδεσης 71"/>
              <p:cNvCxnSpPr/>
              <p:nvPr/>
            </p:nvCxnSpPr>
            <p:spPr>
              <a:xfrm>
                <a:off x="6783466" y="1582457"/>
                <a:ext cx="0" cy="468000"/>
              </a:xfrm>
              <a:prstGeom prst="straightConnector1">
                <a:avLst/>
              </a:prstGeom>
              <a:ln w="38100">
                <a:gradFill>
                  <a:gsLst>
                    <a:gs pos="48000">
                      <a:srgbClr val="FFFF00"/>
                    </a:gs>
                    <a:gs pos="29000">
                      <a:srgbClr val="FFFF00"/>
                    </a:gs>
                    <a:gs pos="7000">
                      <a:srgbClr val="00FF00"/>
                    </a:gs>
                    <a:gs pos="62000">
                      <a:srgbClr val="FF0000"/>
                    </a:gs>
                  </a:gsLst>
                  <a:lin ang="5400000" scaled="0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Τίτλος 1"/>
              <p:cNvSpPr txBox="1">
                <a:spLocks/>
              </p:cNvSpPr>
              <p:nvPr/>
            </p:nvSpPr>
            <p:spPr>
              <a:xfrm>
                <a:off x="35496" y="5517232"/>
                <a:ext cx="8897532" cy="431244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l-GR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ένωση των σημειακών ειδώλων δημιουργεί το είδωλο του αντικειμένου σε απόσταση  </a:t>
                </a:r>
                <a:r>
                  <a:rPr lang="en-US" sz="20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l-GR" sz="20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΄</a:t>
                </a:r>
                <a:r>
                  <a:rPr lang="el-GR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από το οπτικό κέντρο</a:t>
                </a:r>
                <a:endPara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6" name="Ευθύγραμμο βέλος σύνδεσης 105"/>
            <p:cNvCxnSpPr/>
            <p:nvPr/>
          </p:nvCxnSpPr>
          <p:spPr>
            <a:xfrm flipV="1">
              <a:off x="4716016" y="1495086"/>
              <a:ext cx="2088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Ορθογώνιο 106"/>
            <p:cNvSpPr/>
            <p:nvPr/>
          </p:nvSpPr>
          <p:spPr>
            <a:xfrm>
              <a:off x="5796136" y="1105518"/>
              <a:ext cx="40748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endParaRPr lang="el-GR" sz="2400" dirty="0"/>
            </a:p>
          </p:txBody>
        </p:sp>
      </p:grpSp>
      <p:sp>
        <p:nvSpPr>
          <p:cNvPr id="109" name="Τίτλος 1"/>
          <p:cNvSpPr txBox="1">
            <a:spLocks/>
          </p:cNvSpPr>
          <p:nvPr/>
        </p:nvSpPr>
        <p:spPr>
          <a:xfrm>
            <a:off x="35496" y="6010155"/>
            <a:ext cx="9103452" cy="8032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πραγματικό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επειδή προκύπτει από την τομή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πραγματικών φωτεινών </a:t>
            </a:r>
            <a:r>
              <a:rPr lang="el-G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endParaRPr lang="el-G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4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84" grpId="0"/>
      <p:bldP spid="1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Ομάδα 109"/>
          <p:cNvGrpSpPr/>
          <p:nvPr/>
        </p:nvGrpSpPr>
        <p:grpSpPr>
          <a:xfrm>
            <a:off x="725226" y="4446080"/>
            <a:ext cx="7632000" cy="1596645"/>
            <a:chOff x="725226" y="4446080"/>
            <a:chExt cx="7632000" cy="1596645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725226" y="4446080"/>
              <a:ext cx="7632000" cy="1596645"/>
              <a:chOff x="2088264" y="836712"/>
              <a:chExt cx="7632000" cy="1596645"/>
            </a:xfrm>
          </p:grpSpPr>
          <p:grpSp>
            <p:nvGrpSpPr>
              <p:cNvPr id="60" name="Ομάδα 59"/>
              <p:cNvGrpSpPr/>
              <p:nvPr/>
            </p:nvGrpSpPr>
            <p:grpSpPr>
              <a:xfrm>
                <a:off x="2088264" y="836712"/>
                <a:ext cx="7632000" cy="1596645"/>
                <a:chOff x="-1909120" y="1723270"/>
                <a:chExt cx="7632000" cy="1596645"/>
              </a:xfrm>
            </p:grpSpPr>
            <p:grpSp>
              <p:nvGrpSpPr>
                <p:cNvPr id="63" name="Ομάδα 62"/>
                <p:cNvGrpSpPr/>
                <p:nvPr/>
              </p:nvGrpSpPr>
              <p:grpSpPr>
                <a:xfrm>
                  <a:off x="1876530" y="1723270"/>
                  <a:ext cx="319206" cy="1584905"/>
                  <a:chOff x="1382865" y="1864877"/>
                  <a:chExt cx="319206" cy="1584905"/>
                </a:xfrm>
              </p:grpSpPr>
              <p:sp>
                <p:nvSpPr>
                  <p:cNvPr id="66" name="Τόξο 65"/>
                  <p:cNvSpPr/>
                  <p:nvPr/>
                </p:nvSpPr>
                <p:spPr>
                  <a:xfrm>
                    <a:off x="1382865" y="1865606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7" name="Τόξο 66"/>
                  <p:cNvSpPr/>
                  <p:nvPr/>
                </p:nvSpPr>
                <p:spPr>
                  <a:xfrm flipH="1">
                    <a:off x="1414039" y="1864877"/>
                    <a:ext cx="288032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64" name="Ευθεία γραμμή σύνδεσης 63"/>
                <p:cNvCxnSpPr/>
                <p:nvPr/>
              </p:nvCxnSpPr>
              <p:spPr>
                <a:xfrm>
                  <a:off x="-1909120" y="2525749"/>
                  <a:ext cx="7632000" cy="0"/>
                </a:xfrm>
                <a:prstGeom prst="line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Ευθεία γραμμή σύνδεσης 64"/>
                <p:cNvCxnSpPr/>
                <p:nvPr/>
              </p:nvCxnSpPr>
              <p:spPr>
                <a:xfrm flipH="1">
                  <a:off x="2041329" y="1735915"/>
                  <a:ext cx="0" cy="1584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Οβάλ 60"/>
              <p:cNvSpPr/>
              <p:nvPr/>
            </p:nvSpPr>
            <p:spPr>
              <a:xfrm>
                <a:off x="4788024" y="162397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" name="Οβάλ 61"/>
              <p:cNvSpPr/>
              <p:nvPr/>
            </p:nvSpPr>
            <p:spPr>
              <a:xfrm>
                <a:off x="7284748" y="161840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4" name="Ορθογώνιο 83"/>
            <p:cNvSpPr/>
            <p:nvPr/>
          </p:nvSpPr>
          <p:spPr>
            <a:xfrm>
              <a:off x="3347864" y="4869160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  <p:sp>
          <p:nvSpPr>
            <p:cNvPr id="85" name="Ορθογώνιο 84"/>
            <p:cNvSpPr/>
            <p:nvPr/>
          </p:nvSpPr>
          <p:spPr>
            <a:xfrm>
              <a:off x="5814542" y="4869160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</p:grpSp>
      <p:grpSp>
        <p:nvGrpSpPr>
          <p:cNvPr id="103" name="Ομάδα 102"/>
          <p:cNvGrpSpPr/>
          <p:nvPr/>
        </p:nvGrpSpPr>
        <p:grpSpPr>
          <a:xfrm>
            <a:off x="755576" y="908720"/>
            <a:ext cx="7632000" cy="1596645"/>
            <a:chOff x="755576" y="908720"/>
            <a:chExt cx="7632000" cy="1596645"/>
          </a:xfrm>
        </p:grpSpPr>
        <p:grpSp>
          <p:nvGrpSpPr>
            <p:cNvPr id="5" name="Ομάδα 4"/>
            <p:cNvGrpSpPr/>
            <p:nvPr/>
          </p:nvGrpSpPr>
          <p:grpSpPr>
            <a:xfrm>
              <a:off x="755576" y="908720"/>
              <a:ext cx="7632000" cy="1596645"/>
              <a:chOff x="2088264" y="836712"/>
              <a:chExt cx="7632000" cy="1596645"/>
            </a:xfrm>
          </p:grpSpPr>
          <p:grpSp>
            <p:nvGrpSpPr>
              <p:cNvPr id="6" name="Ομάδα 5"/>
              <p:cNvGrpSpPr/>
              <p:nvPr/>
            </p:nvGrpSpPr>
            <p:grpSpPr>
              <a:xfrm>
                <a:off x="2088264" y="836712"/>
                <a:ext cx="7632000" cy="1596645"/>
                <a:chOff x="-1909120" y="1723270"/>
                <a:chExt cx="7632000" cy="1596645"/>
              </a:xfrm>
            </p:grpSpPr>
            <p:grpSp>
              <p:nvGrpSpPr>
                <p:cNvPr id="9" name="Ομάδα 8"/>
                <p:cNvGrpSpPr/>
                <p:nvPr/>
              </p:nvGrpSpPr>
              <p:grpSpPr>
                <a:xfrm>
                  <a:off x="1876530" y="1723270"/>
                  <a:ext cx="319206" cy="1584905"/>
                  <a:chOff x="1382865" y="1864877"/>
                  <a:chExt cx="319206" cy="1584905"/>
                </a:xfrm>
              </p:grpSpPr>
              <p:sp>
                <p:nvSpPr>
                  <p:cNvPr id="12" name="Τόξο 11"/>
                  <p:cNvSpPr/>
                  <p:nvPr/>
                </p:nvSpPr>
                <p:spPr>
                  <a:xfrm>
                    <a:off x="1382865" y="1865606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3" name="Τόξο 12"/>
                  <p:cNvSpPr/>
                  <p:nvPr/>
                </p:nvSpPr>
                <p:spPr>
                  <a:xfrm flipH="1">
                    <a:off x="1414039" y="1864877"/>
                    <a:ext cx="288032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10" name="Ευθεία γραμμή σύνδεσης 9"/>
                <p:cNvCxnSpPr/>
                <p:nvPr/>
              </p:nvCxnSpPr>
              <p:spPr>
                <a:xfrm>
                  <a:off x="-1909120" y="2525749"/>
                  <a:ext cx="7632000" cy="0"/>
                </a:xfrm>
                <a:prstGeom prst="line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Ευθεία γραμμή σύνδεσης 10"/>
                <p:cNvCxnSpPr/>
                <p:nvPr/>
              </p:nvCxnSpPr>
              <p:spPr>
                <a:xfrm flipH="1">
                  <a:off x="2041329" y="1735915"/>
                  <a:ext cx="0" cy="1584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Οβάλ 6"/>
              <p:cNvSpPr/>
              <p:nvPr/>
            </p:nvSpPr>
            <p:spPr>
              <a:xfrm>
                <a:off x="4788024" y="162397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" name="Οβάλ 7"/>
              <p:cNvSpPr/>
              <p:nvPr/>
            </p:nvSpPr>
            <p:spPr>
              <a:xfrm>
                <a:off x="7284748" y="161840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6" name="Ορθογώνιο 55"/>
            <p:cNvSpPr/>
            <p:nvPr/>
          </p:nvSpPr>
          <p:spPr>
            <a:xfrm>
              <a:off x="3419872" y="1331142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  <p:sp>
          <p:nvSpPr>
            <p:cNvPr id="57" name="Ορθογώνιο 56"/>
            <p:cNvSpPr/>
            <p:nvPr/>
          </p:nvSpPr>
          <p:spPr>
            <a:xfrm>
              <a:off x="5814542" y="1660738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Συγκλίνοντα Λεπτό Φακό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6" name="Ομάδα 115"/>
          <p:cNvGrpSpPr/>
          <p:nvPr/>
        </p:nvGrpSpPr>
        <p:grpSpPr>
          <a:xfrm>
            <a:off x="2607002" y="947306"/>
            <a:ext cx="6213470" cy="2504664"/>
            <a:chOff x="2607002" y="947306"/>
            <a:chExt cx="6213470" cy="2504664"/>
          </a:xfrm>
        </p:grpSpPr>
        <p:grpSp>
          <p:nvGrpSpPr>
            <p:cNvPr id="108" name="Ομάδα 107"/>
            <p:cNvGrpSpPr/>
            <p:nvPr/>
          </p:nvGrpSpPr>
          <p:grpSpPr>
            <a:xfrm>
              <a:off x="2607002" y="947306"/>
              <a:ext cx="6213470" cy="2504664"/>
              <a:chOff x="2607002" y="947306"/>
              <a:chExt cx="6213470" cy="2504664"/>
            </a:xfrm>
          </p:grpSpPr>
          <p:grpSp>
            <p:nvGrpSpPr>
              <p:cNvPr id="15" name="Ομάδα 14"/>
              <p:cNvGrpSpPr/>
              <p:nvPr/>
            </p:nvGrpSpPr>
            <p:grpSpPr>
              <a:xfrm>
                <a:off x="2627784" y="947306"/>
                <a:ext cx="6192688" cy="2504664"/>
                <a:chOff x="1255181" y="803290"/>
                <a:chExt cx="6192688" cy="2504664"/>
              </a:xfrm>
            </p:grpSpPr>
            <p:cxnSp>
              <p:nvCxnSpPr>
                <p:cNvPr id="16" name="Ευθεία γραμμή σύνδεσης 15"/>
                <p:cNvCxnSpPr/>
                <p:nvPr/>
              </p:nvCxnSpPr>
              <p:spPr>
                <a:xfrm>
                  <a:off x="1255181" y="806735"/>
                  <a:ext cx="2088000" cy="0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  <a:headEnd type="none" w="med" len="med"/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εία γραμμή σύνδεσης 16"/>
                <p:cNvCxnSpPr/>
                <p:nvPr/>
              </p:nvCxnSpPr>
              <p:spPr>
                <a:xfrm>
                  <a:off x="3333022" y="803290"/>
                  <a:ext cx="4114847" cy="250466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  <a:headEnd type="none" w="med" len="med"/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Ευθεία γραμμή σύνδεσης 19"/>
              <p:cNvCxnSpPr/>
              <p:nvPr/>
            </p:nvCxnSpPr>
            <p:spPr>
              <a:xfrm>
                <a:off x="2607002" y="958091"/>
                <a:ext cx="5853430" cy="2123054"/>
              </a:xfrm>
              <a:prstGeom prst="line">
                <a:avLst/>
              </a:prstGeom>
              <a:ln w="12700">
                <a:solidFill>
                  <a:srgbClr val="FF0000"/>
                </a:solidFill>
                <a:headEnd type="none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Οβάλ 30"/>
            <p:cNvSpPr/>
            <p:nvPr/>
          </p:nvSpPr>
          <p:spPr>
            <a:xfrm>
              <a:off x="7871437" y="2855613"/>
              <a:ext cx="90000" cy="9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6" name="Ομάδα 105"/>
          <p:cNvGrpSpPr/>
          <p:nvPr/>
        </p:nvGrpSpPr>
        <p:grpSpPr>
          <a:xfrm>
            <a:off x="67702" y="908720"/>
            <a:ext cx="4632856" cy="2232249"/>
            <a:chOff x="67702" y="908720"/>
            <a:chExt cx="4632856" cy="2232249"/>
          </a:xfrm>
        </p:grpSpPr>
        <p:grpSp>
          <p:nvGrpSpPr>
            <p:cNvPr id="38" name="Ομάδα 37"/>
            <p:cNvGrpSpPr/>
            <p:nvPr/>
          </p:nvGrpSpPr>
          <p:grpSpPr>
            <a:xfrm>
              <a:off x="2555776" y="908720"/>
              <a:ext cx="2144782" cy="1213683"/>
              <a:chOff x="2555776" y="764704"/>
              <a:chExt cx="2144782" cy="1213683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2576558" y="806734"/>
                <a:ext cx="2124000" cy="1171653"/>
                <a:chOff x="2576558" y="806734"/>
                <a:chExt cx="2124000" cy="1171653"/>
              </a:xfrm>
            </p:grpSpPr>
            <p:grpSp>
              <p:nvGrpSpPr>
                <p:cNvPr id="41" name="Ομάδα 40"/>
                <p:cNvGrpSpPr/>
                <p:nvPr/>
              </p:nvGrpSpPr>
              <p:grpSpPr>
                <a:xfrm>
                  <a:off x="2576558" y="806734"/>
                  <a:ext cx="2124000" cy="822066"/>
                  <a:chOff x="2576558" y="806734"/>
                  <a:chExt cx="2124000" cy="822066"/>
                </a:xfrm>
              </p:grpSpPr>
              <p:cxnSp>
                <p:nvCxnSpPr>
                  <p:cNvPr id="44" name="Ευθύγραμμο βέλος σύνδεσης 43"/>
                  <p:cNvCxnSpPr/>
                  <p:nvPr/>
                </p:nvCxnSpPr>
                <p:spPr>
                  <a:xfrm flipV="1">
                    <a:off x="2582866" y="806734"/>
                    <a:ext cx="0" cy="756000"/>
                  </a:xfrm>
                  <a:prstGeom prst="straightConnector1">
                    <a:avLst/>
                  </a:prstGeom>
                  <a:ln w="57150">
                    <a:gradFill>
                      <a:gsLst>
                        <a:gs pos="53000">
                          <a:srgbClr val="FFFF00"/>
                        </a:gs>
                        <a:gs pos="37000">
                          <a:srgbClr val="FFFF00"/>
                        </a:gs>
                        <a:gs pos="17000">
                          <a:srgbClr val="00FF00"/>
                        </a:gs>
                        <a:gs pos="76000">
                          <a:srgbClr val="FF0000"/>
                        </a:gs>
                      </a:gsLst>
                      <a:lin ang="5400000" scaled="0"/>
                    </a:gra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Ευθύγραμμο βέλος σύνδεσης 44"/>
                  <p:cNvCxnSpPr/>
                  <p:nvPr/>
                </p:nvCxnSpPr>
                <p:spPr>
                  <a:xfrm flipV="1">
                    <a:off x="2576558" y="1628800"/>
                    <a:ext cx="2124000" cy="0"/>
                  </a:xfrm>
                  <a:prstGeom prst="straightConnector1">
                    <a:avLst/>
                  </a:prstGeom>
                  <a:ln>
                    <a:solidFill>
                      <a:schemeClr val="accent6">
                        <a:lumMod val="75000"/>
                      </a:schemeClr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2" name="Ορθογώνιο 41"/>
                <p:cNvSpPr/>
                <p:nvPr/>
              </p:nvSpPr>
              <p:spPr>
                <a:xfrm>
                  <a:off x="3331004" y="1516722"/>
                  <a:ext cx="3048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endParaRPr lang="el-GR" sz="2400" dirty="0"/>
                </a:p>
              </p:txBody>
            </p:sp>
          </p:grpSp>
          <p:sp>
            <p:nvSpPr>
              <p:cNvPr id="40" name="Οβάλ 39"/>
              <p:cNvSpPr/>
              <p:nvPr/>
            </p:nvSpPr>
            <p:spPr>
              <a:xfrm>
                <a:off x="2555776" y="764704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8" name="Τίτλος 1"/>
            <p:cNvSpPr txBox="1">
              <a:spLocks/>
            </p:cNvSpPr>
            <p:nvPr/>
          </p:nvSpPr>
          <p:spPr>
            <a:xfrm>
              <a:off x="67702" y="2708921"/>
              <a:ext cx="1840002" cy="432048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 &gt; </a:t>
              </a:r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l-GR" sz="2000" b="1" dirty="0" smtClean="0">
                  <a:solidFill>
                    <a:srgbClr val="FFC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⇨</a:t>
              </a:r>
              <a:endParaRPr lang="el-GR" sz="1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2" name="Ομάδα 111"/>
          <p:cNvGrpSpPr/>
          <p:nvPr/>
        </p:nvGrpSpPr>
        <p:grpSpPr>
          <a:xfrm>
            <a:off x="4204039" y="4484666"/>
            <a:ext cx="2680000" cy="1730359"/>
            <a:chOff x="4204039" y="4484666"/>
            <a:chExt cx="2680000" cy="1730359"/>
          </a:xfrm>
        </p:grpSpPr>
        <p:grpSp>
          <p:nvGrpSpPr>
            <p:cNvPr id="68" name="Ομάδα 67"/>
            <p:cNvGrpSpPr/>
            <p:nvPr/>
          </p:nvGrpSpPr>
          <p:grpSpPr>
            <a:xfrm>
              <a:off x="4212895" y="4484666"/>
              <a:ext cx="2671144" cy="1320598"/>
              <a:chOff x="2870642" y="803290"/>
              <a:chExt cx="2671144" cy="1320598"/>
            </a:xfrm>
          </p:grpSpPr>
          <p:cxnSp>
            <p:nvCxnSpPr>
              <p:cNvPr id="69" name="Ευθεία γραμμή σύνδεσης 68"/>
              <p:cNvCxnSpPr/>
              <p:nvPr/>
            </p:nvCxnSpPr>
            <p:spPr>
              <a:xfrm>
                <a:off x="2870642" y="806735"/>
                <a:ext cx="468000" cy="0"/>
              </a:xfrm>
              <a:prstGeom prst="line">
                <a:avLst/>
              </a:prstGeom>
              <a:ln w="12700">
                <a:solidFill>
                  <a:srgbClr val="FF0000"/>
                </a:solidFill>
                <a:headEnd type="none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Ευθεία γραμμή σύνδεσης 69"/>
              <p:cNvCxnSpPr/>
              <p:nvPr/>
            </p:nvCxnSpPr>
            <p:spPr>
              <a:xfrm>
                <a:off x="3333022" y="803290"/>
                <a:ext cx="2208764" cy="1320598"/>
              </a:xfrm>
              <a:prstGeom prst="line">
                <a:avLst/>
              </a:prstGeom>
              <a:ln w="12700">
                <a:solidFill>
                  <a:srgbClr val="FF0000"/>
                </a:solidFill>
                <a:headEnd type="none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Ευθεία γραμμή σύνδεσης 70"/>
            <p:cNvCxnSpPr/>
            <p:nvPr/>
          </p:nvCxnSpPr>
          <p:spPr>
            <a:xfrm>
              <a:off x="4204039" y="4485060"/>
              <a:ext cx="1057691" cy="1729965"/>
            </a:xfrm>
            <a:prstGeom prst="line">
              <a:avLst/>
            </a:prstGeom>
            <a:ln w="1270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Ομάδα 112"/>
          <p:cNvGrpSpPr/>
          <p:nvPr/>
        </p:nvGrpSpPr>
        <p:grpSpPr>
          <a:xfrm>
            <a:off x="3861582" y="3945319"/>
            <a:ext cx="790741" cy="658855"/>
            <a:chOff x="3861582" y="3945319"/>
            <a:chExt cx="790741" cy="658855"/>
          </a:xfrm>
        </p:grpSpPr>
        <p:cxnSp>
          <p:nvCxnSpPr>
            <p:cNvPr id="92" name="Ευθεία γραμμή σύνδεσης 91"/>
            <p:cNvCxnSpPr/>
            <p:nvPr/>
          </p:nvCxnSpPr>
          <p:spPr>
            <a:xfrm flipH="1" flipV="1">
              <a:off x="3861582" y="4005064"/>
              <a:ext cx="790741" cy="469306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Ευθεία γραμμή σύνδεσης 94"/>
            <p:cNvCxnSpPr/>
            <p:nvPr/>
          </p:nvCxnSpPr>
          <p:spPr>
            <a:xfrm flipH="1" flipV="1">
              <a:off x="3868227" y="3945319"/>
              <a:ext cx="406105" cy="658855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Οβάλ 96"/>
            <p:cNvSpPr/>
            <p:nvPr/>
          </p:nvSpPr>
          <p:spPr>
            <a:xfrm>
              <a:off x="3872702" y="3980004"/>
              <a:ext cx="90000" cy="9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11" name="Ομάδα 110"/>
          <p:cNvGrpSpPr/>
          <p:nvPr/>
        </p:nvGrpSpPr>
        <p:grpSpPr>
          <a:xfrm>
            <a:off x="76331" y="4446080"/>
            <a:ext cx="4578346" cy="2056926"/>
            <a:chOff x="76331" y="4446080"/>
            <a:chExt cx="4578346" cy="2056926"/>
          </a:xfrm>
        </p:grpSpPr>
        <p:grpSp>
          <p:nvGrpSpPr>
            <p:cNvPr id="73" name="Ομάδα 72"/>
            <p:cNvGrpSpPr/>
            <p:nvPr/>
          </p:nvGrpSpPr>
          <p:grpSpPr>
            <a:xfrm>
              <a:off x="4181618" y="4446080"/>
              <a:ext cx="473059" cy="1192901"/>
              <a:chOff x="4211968" y="764704"/>
              <a:chExt cx="473059" cy="1192901"/>
            </a:xfrm>
          </p:grpSpPr>
          <p:grpSp>
            <p:nvGrpSpPr>
              <p:cNvPr id="74" name="Ομάδα 73"/>
              <p:cNvGrpSpPr/>
              <p:nvPr/>
            </p:nvGrpSpPr>
            <p:grpSpPr>
              <a:xfrm>
                <a:off x="4217027" y="806734"/>
                <a:ext cx="468000" cy="1150871"/>
                <a:chOff x="4217027" y="806734"/>
                <a:chExt cx="468000" cy="1150871"/>
              </a:xfrm>
            </p:grpSpPr>
            <p:grpSp>
              <p:nvGrpSpPr>
                <p:cNvPr id="76" name="Ομάδα 75"/>
                <p:cNvGrpSpPr/>
                <p:nvPr/>
              </p:nvGrpSpPr>
              <p:grpSpPr>
                <a:xfrm>
                  <a:off x="4217027" y="806734"/>
                  <a:ext cx="468000" cy="822066"/>
                  <a:chOff x="4217027" y="806734"/>
                  <a:chExt cx="468000" cy="822066"/>
                </a:xfrm>
              </p:grpSpPr>
              <p:cxnSp>
                <p:nvCxnSpPr>
                  <p:cNvPr id="78" name="Ευθύγραμμο βέλος σύνδεσης 77"/>
                  <p:cNvCxnSpPr/>
                  <p:nvPr/>
                </p:nvCxnSpPr>
                <p:spPr>
                  <a:xfrm flipV="1">
                    <a:off x="4242404" y="806734"/>
                    <a:ext cx="0" cy="756000"/>
                  </a:xfrm>
                  <a:prstGeom prst="straightConnector1">
                    <a:avLst/>
                  </a:prstGeom>
                  <a:ln w="57150">
                    <a:gradFill>
                      <a:gsLst>
                        <a:gs pos="53000">
                          <a:srgbClr val="FFFF00"/>
                        </a:gs>
                        <a:gs pos="37000">
                          <a:srgbClr val="FFFF00"/>
                        </a:gs>
                        <a:gs pos="17000">
                          <a:srgbClr val="00FF00"/>
                        </a:gs>
                        <a:gs pos="76000">
                          <a:srgbClr val="FF0000"/>
                        </a:gs>
                      </a:gsLst>
                      <a:lin ang="5400000" scaled="0"/>
                    </a:gra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Ευθύγραμμο βέλος σύνδεσης 78"/>
                  <p:cNvCxnSpPr/>
                  <p:nvPr/>
                </p:nvCxnSpPr>
                <p:spPr>
                  <a:xfrm flipV="1">
                    <a:off x="4217027" y="1628800"/>
                    <a:ext cx="468000" cy="0"/>
                  </a:xfrm>
                  <a:prstGeom prst="straightConnector1">
                    <a:avLst/>
                  </a:prstGeom>
                  <a:ln>
                    <a:solidFill>
                      <a:schemeClr val="accent6">
                        <a:lumMod val="75000"/>
                      </a:schemeClr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7" name="Ορθογώνιο 76"/>
                <p:cNvSpPr/>
                <p:nvPr/>
              </p:nvSpPr>
              <p:spPr>
                <a:xfrm>
                  <a:off x="4257446" y="1495940"/>
                  <a:ext cx="3048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endParaRPr lang="el-GR" sz="2400" dirty="0"/>
                </a:p>
              </p:txBody>
            </p:sp>
          </p:grpSp>
          <p:sp>
            <p:nvSpPr>
              <p:cNvPr id="75" name="Οβάλ 74"/>
              <p:cNvSpPr/>
              <p:nvPr/>
            </p:nvSpPr>
            <p:spPr>
              <a:xfrm>
                <a:off x="4211968" y="764704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02" name="Τίτλος 1"/>
            <p:cNvSpPr txBox="1">
              <a:spLocks/>
            </p:cNvSpPr>
            <p:nvPr/>
          </p:nvSpPr>
          <p:spPr>
            <a:xfrm>
              <a:off x="76331" y="6106041"/>
              <a:ext cx="1831373" cy="396965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 </a:t>
              </a:r>
              <a:r>
                <a:rPr lang="el-GR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  <a:r>
                <a:rPr lang="en-US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l-GR" sz="2000" b="1" dirty="0" smtClean="0">
                  <a:solidFill>
                    <a:srgbClr val="FFC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⇨</a:t>
              </a:r>
              <a:endParaRPr lang="el-GR" sz="1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7" name="Ομάδα 106"/>
          <p:cNvGrpSpPr/>
          <p:nvPr/>
        </p:nvGrpSpPr>
        <p:grpSpPr>
          <a:xfrm>
            <a:off x="1790575" y="1249534"/>
            <a:ext cx="6124966" cy="2166100"/>
            <a:chOff x="1790575" y="1249534"/>
            <a:chExt cx="6124966" cy="2166100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4716016" y="1249534"/>
              <a:ext cx="3199525" cy="1628939"/>
              <a:chOff x="4716016" y="1105518"/>
              <a:chExt cx="3199525" cy="1628939"/>
            </a:xfrm>
          </p:grpSpPr>
          <p:cxnSp>
            <p:nvCxnSpPr>
              <p:cNvPr id="50" name="Ευθύγραμμο βέλος σύνδεσης 49"/>
              <p:cNvCxnSpPr/>
              <p:nvPr/>
            </p:nvCxnSpPr>
            <p:spPr>
              <a:xfrm>
                <a:off x="7915541" y="1582457"/>
                <a:ext cx="0" cy="1152000"/>
              </a:xfrm>
              <a:prstGeom prst="straightConnector1">
                <a:avLst/>
              </a:prstGeom>
              <a:ln w="57150">
                <a:gradFill>
                  <a:gsLst>
                    <a:gs pos="48000">
                      <a:srgbClr val="FFFF00"/>
                    </a:gs>
                    <a:gs pos="29000">
                      <a:srgbClr val="FFFF00"/>
                    </a:gs>
                    <a:gs pos="7000">
                      <a:srgbClr val="00FF00"/>
                    </a:gs>
                    <a:gs pos="62000">
                      <a:srgbClr val="FF0000"/>
                    </a:gs>
                  </a:gsLst>
                  <a:lin ang="5400000" scaled="0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Ευθύγραμμο βέλος σύνδεσης 47"/>
              <p:cNvCxnSpPr/>
              <p:nvPr/>
            </p:nvCxnSpPr>
            <p:spPr>
              <a:xfrm flipV="1">
                <a:off x="4716016" y="1495086"/>
                <a:ext cx="3168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Ορθογώνιο 48"/>
              <p:cNvSpPr/>
              <p:nvPr/>
            </p:nvSpPr>
            <p:spPr>
              <a:xfrm>
                <a:off x="6180740" y="1105518"/>
                <a:ext cx="407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l-GR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΄</a:t>
                </a:r>
                <a:endParaRPr lang="el-GR" sz="2400" dirty="0"/>
              </a:p>
            </p:txBody>
          </p:sp>
        </p:grpSp>
        <p:sp>
          <p:nvSpPr>
            <p:cNvPr id="104" name="Ορθογώνιο 103"/>
            <p:cNvSpPr/>
            <p:nvPr/>
          </p:nvSpPr>
          <p:spPr>
            <a:xfrm>
              <a:off x="1790575" y="2738526"/>
              <a:ext cx="5093463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Το είδωλο είναι πραγματικό και </a:t>
              </a:r>
              <a:r>
                <a:rPr lang="el-GR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αντεστραμμένο σε  απόσταση  </a:t>
              </a:r>
              <a:r>
                <a:rPr lang="en-US" sz="20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από </a:t>
              </a:r>
              <a:r>
                <a:rPr lang="el-GR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την άλλη πλευρά του φακού</a:t>
              </a:r>
              <a:endPara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5" name="Ομάδα 114"/>
          <p:cNvGrpSpPr/>
          <p:nvPr/>
        </p:nvGrpSpPr>
        <p:grpSpPr>
          <a:xfrm>
            <a:off x="1835696" y="4036237"/>
            <a:ext cx="5472608" cy="2777139"/>
            <a:chOff x="1835696" y="4036237"/>
            <a:chExt cx="5472608" cy="2777139"/>
          </a:xfrm>
        </p:grpSpPr>
        <p:grpSp>
          <p:nvGrpSpPr>
            <p:cNvPr id="80" name="Ομάδα 79"/>
            <p:cNvGrpSpPr/>
            <p:nvPr/>
          </p:nvGrpSpPr>
          <p:grpSpPr>
            <a:xfrm>
              <a:off x="3893484" y="5487615"/>
              <a:ext cx="756000" cy="461665"/>
              <a:chOff x="4716016" y="1384543"/>
              <a:chExt cx="756000" cy="461665"/>
            </a:xfrm>
          </p:grpSpPr>
          <p:cxnSp>
            <p:nvCxnSpPr>
              <p:cNvPr id="82" name="Ευθύγραμμο βέλος σύνδεσης 81"/>
              <p:cNvCxnSpPr/>
              <p:nvPr/>
            </p:nvCxnSpPr>
            <p:spPr>
              <a:xfrm flipV="1">
                <a:off x="4716016" y="1495086"/>
                <a:ext cx="756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Ορθογώνιο 82"/>
              <p:cNvSpPr/>
              <p:nvPr/>
            </p:nvSpPr>
            <p:spPr>
              <a:xfrm>
                <a:off x="4890476" y="1384543"/>
                <a:ext cx="407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l-GR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΄</a:t>
                </a:r>
                <a:endParaRPr lang="el-GR" sz="2400" dirty="0"/>
              </a:p>
            </p:txBody>
          </p:sp>
        </p:grpSp>
        <p:cxnSp>
          <p:nvCxnSpPr>
            <p:cNvPr id="98" name="Ευθύγραμμο βέλος σύνδεσης 97"/>
            <p:cNvCxnSpPr/>
            <p:nvPr/>
          </p:nvCxnSpPr>
          <p:spPr>
            <a:xfrm flipV="1">
              <a:off x="3915370" y="4036237"/>
              <a:ext cx="0" cy="1224000"/>
            </a:xfrm>
            <a:prstGeom prst="straightConnector1">
              <a:avLst/>
            </a:prstGeom>
            <a:ln w="57150">
              <a:gradFill>
                <a:gsLst>
                  <a:gs pos="48000">
                    <a:srgbClr val="FFFF00"/>
                  </a:gs>
                  <a:gs pos="29000">
                    <a:srgbClr val="FFFF00"/>
                  </a:gs>
                  <a:gs pos="7000">
                    <a:srgbClr val="00FF00"/>
                  </a:gs>
                  <a:gs pos="62000">
                    <a:srgbClr val="FF0000"/>
                  </a:gs>
                </a:gsLst>
                <a:lin ang="5400000" scaled="0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Ορθογώνιο 104"/>
            <p:cNvSpPr/>
            <p:nvPr/>
          </p:nvSpPr>
          <p:spPr>
            <a:xfrm>
              <a:off x="1835696" y="6167045"/>
              <a:ext cx="54726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Το είδωλο είναι φανταστικό, ορθό και </a:t>
              </a:r>
              <a:r>
                <a:rPr lang="el-GR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φαίνεται προς </a:t>
              </a:r>
              <a:r>
                <a:rPr lang="el-GR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την πλευρά που είναι και το αντικείμενο</a:t>
              </a:r>
              <a:endPara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7" name="Ορθογώνιο 116"/>
          <p:cNvSpPr/>
          <p:nvPr/>
        </p:nvSpPr>
        <p:spPr>
          <a:xfrm>
            <a:off x="4975769" y="3760316"/>
            <a:ext cx="32758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14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φανταστικό</a:t>
            </a:r>
            <a:r>
              <a:rPr lang="el-GR" sz="1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l-GR" sz="14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επειδή προκύπτει από νοητές προεκτάσεις πραγματικών οπτικών </a:t>
            </a:r>
            <a:r>
              <a:rPr lang="el-GR" sz="1400" b="1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ακτίνων</a:t>
            </a:r>
            <a:endParaRPr lang="el-GR" sz="1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27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Πλευρική Μεγέθυνση σε Συγκλίνοντα Λεπτό Φακό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0" name="Ομάδα 79"/>
          <p:cNvGrpSpPr/>
          <p:nvPr/>
        </p:nvGrpSpPr>
        <p:grpSpPr>
          <a:xfrm>
            <a:off x="755576" y="881167"/>
            <a:ext cx="8064896" cy="2835865"/>
            <a:chOff x="755576" y="616105"/>
            <a:chExt cx="8064896" cy="2835865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755576" y="908720"/>
              <a:ext cx="7632000" cy="1596645"/>
              <a:chOff x="755576" y="908720"/>
              <a:chExt cx="7632000" cy="1596645"/>
            </a:xfrm>
          </p:grpSpPr>
          <p:grpSp>
            <p:nvGrpSpPr>
              <p:cNvPr id="15" name="Ομάδα 14"/>
              <p:cNvGrpSpPr/>
              <p:nvPr/>
            </p:nvGrpSpPr>
            <p:grpSpPr>
              <a:xfrm>
                <a:off x="755576" y="908720"/>
                <a:ext cx="7632000" cy="1596645"/>
                <a:chOff x="2088264" y="836712"/>
                <a:chExt cx="7632000" cy="1596645"/>
              </a:xfrm>
            </p:grpSpPr>
            <p:grpSp>
              <p:nvGrpSpPr>
                <p:cNvPr id="18" name="Ομάδα 17"/>
                <p:cNvGrpSpPr/>
                <p:nvPr/>
              </p:nvGrpSpPr>
              <p:grpSpPr>
                <a:xfrm>
                  <a:off x="2088264" y="836712"/>
                  <a:ext cx="7632000" cy="1596645"/>
                  <a:chOff x="-1909120" y="1723270"/>
                  <a:chExt cx="7632000" cy="1596645"/>
                </a:xfrm>
              </p:grpSpPr>
              <p:grpSp>
                <p:nvGrpSpPr>
                  <p:cNvPr id="21" name="Ομάδα 20"/>
                  <p:cNvGrpSpPr/>
                  <p:nvPr/>
                </p:nvGrpSpPr>
                <p:grpSpPr>
                  <a:xfrm>
                    <a:off x="1876530" y="1723270"/>
                    <a:ext cx="319206" cy="1584905"/>
                    <a:chOff x="1382865" y="1864877"/>
                    <a:chExt cx="319206" cy="1584905"/>
                  </a:xfrm>
                </p:grpSpPr>
                <p:sp>
                  <p:nvSpPr>
                    <p:cNvPr id="24" name="Τόξο 23"/>
                    <p:cNvSpPr/>
                    <p:nvPr/>
                  </p:nvSpPr>
                  <p:spPr>
                    <a:xfrm>
                      <a:off x="1382865" y="1865606"/>
                      <a:ext cx="309677" cy="1584176"/>
                    </a:xfrm>
                    <a:prstGeom prst="arc">
                      <a:avLst>
                        <a:gd name="adj1" fmla="val 16200000"/>
                        <a:gd name="adj2" fmla="val 5374124"/>
                      </a:avLst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25" name="Τόξο 24"/>
                    <p:cNvSpPr/>
                    <p:nvPr/>
                  </p:nvSpPr>
                  <p:spPr>
                    <a:xfrm flipH="1">
                      <a:off x="1414039" y="1864877"/>
                      <a:ext cx="288032" cy="1584176"/>
                    </a:xfrm>
                    <a:prstGeom prst="arc">
                      <a:avLst>
                        <a:gd name="adj1" fmla="val 16200000"/>
                        <a:gd name="adj2" fmla="val 5374124"/>
                      </a:avLst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22" name="Ευθεία γραμμή σύνδεσης 21"/>
                  <p:cNvCxnSpPr/>
                  <p:nvPr/>
                </p:nvCxnSpPr>
                <p:spPr>
                  <a:xfrm>
                    <a:off x="-1909120" y="2525749"/>
                    <a:ext cx="7632000" cy="0"/>
                  </a:xfrm>
                  <a:prstGeom prst="line">
                    <a:avLst/>
                  </a:prstGeom>
                  <a:ln w="1905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Ευθεία γραμμή σύνδεσης 22"/>
                  <p:cNvCxnSpPr/>
                  <p:nvPr/>
                </p:nvCxnSpPr>
                <p:spPr>
                  <a:xfrm flipH="1">
                    <a:off x="2041329" y="1735915"/>
                    <a:ext cx="0" cy="1584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Οβάλ 18"/>
                <p:cNvSpPr/>
                <p:nvPr/>
              </p:nvSpPr>
              <p:spPr>
                <a:xfrm>
                  <a:off x="4788024" y="1623973"/>
                  <a:ext cx="54000" cy="54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" name="Οβάλ 19"/>
                <p:cNvSpPr/>
                <p:nvPr/>
              </p:nvSpPr>
              <p:spPr>
                <a:xfrm>
                  <a:off x="7284748" y="1618409"/>
                  <a:ext cx="54000" cy="54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6" name="Ορθογώνιο 15"/>
              <p:cNvSpPr/>
              <p:nvPr/>
            </p:nvSpPr>
            <p:spPr>
              <a:xfrm>
                <a:off x="3419872" y="1331142"/>
                <a:ext cx="2696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lang="el-GR" sz="2000" i="1" dirty="0"/>
              </a:p>
            </p:txBody>
          </p:sp>
          <p:sp>
            <p:nvSpPr>
              <p:cNvPr id="17" name="Ορθογώνιο 16"/>
              <p:cNvSpPr/>
              <p:nvPr/>
            </p:nvSpPr>
            <p:spPr>
              <a:xfrm>
                <a:off x="5814542" y="1660738"/>
                <a:ext cx="2696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lang="el-GR" sz="2000" i="1" dirty="0"/>
              </a:p>
            </p:txBody>
          </p:sp>
        </p:grpSp>
        <p:grpSp>
          <p:nvGrpSpPr>
            <p:cNvPr id="27" name="Ομάδα 26"/>
            <p:cNvGrpSpPr/>
            <p:nvPr/>
          </p:nvGrpSpPr>
          <p:grpSpPr>
            <a:xfrm>
              <a:off x="2607002" y="947306"/>
              <a:ext cx="6213470" cy="2504664"/>
              <a:chOff x="2607002" y="947306"/>
              <a:chExt cx="6213470" cy="2504664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2607002" y="947306"/>
                <a:ext cx="6213470" cy="2504664"/>
                <a:chOff x="2607002" y="947306"/>
                <a:chExt cx="6213470" cy="2504664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2627784" y="947306"/>
                  <a:ext cx="6192688" cy="2504664"/>
                  <a:chOff x="1255181" y="803290"/>
                  <a:chExt cx="6192688" cy="2504664"/>
                </a:xfrm>
              </p:grpSpPr>
              <p:cxnSp>
                <p:nvCxnSpPr>
                  <p:cNvPr id="32" name="Ευθεία γραμμή σύνδεσης 31"/>
                  <p:cNvCxnSpPr/>
                  <p:nvPr/>
                </p:nvCxnSpPr>
                <p:spPr>
                  <a:xfrm>
                    <a:off x="1255181" y="806735"/>
                    <a:ext cx="2088000" cy="0"/>
                  </a:xfrm>
                  <a:prstGeom prst="line">
                    <a:avLst/>
                  </a:prstGeom>
                  <a:ln w="12700">
                    <a:solidFill>
                      <a:srgbClr val="FF0000"/>
                    </a:solidFill>
                    <a:headEnd type="none" w="med" len="med"/>
                    <a:tailEnd type="stealth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Ευθεία γραμμή σύνδεσης 32"/>
                  <p:cNvCxnSpPr/>
                  <p:nvPr/>
                </p:nvCxnSpPr>
                <p:spPr>
                  <a:xfrm>
                    <a:off x="3333022" y="803290"/>
                    <a:ext cx="4114847" cy="2504664"/>
                  </a:xfrm>
                  <a:prstGeom prst="line">
                    <a:avLst/>
                  </a:prstGeom>
                  <a:ln w="12700">
                    <a:solidFill>
                      <a:srgbClr val="FF0000"/>
                    </a:solidFill>
                    <a:headEnd type="none" w="med" len="med"/>
                    <a:tailEnd type="stealth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" name="Ευθεία γραμμή σύνδεσης 30"/>
                <p:cNvCxnSpPr/>
                <p:nvPr/>
              </p:nvCxnSpPr>
              <p:spPr>
                <a:xfrm>
                  <a:off x="2607002" y="958091"/>
                  <a:ext cx="5853430" cy="212305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  <a:headEnd type="none" w="med" len="med"/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Οβάλ 28"/>
              <p:cNvSpPr/>
              <p:nvPr/>
            </p:nvSpPr>
            <p:spPr>
              <a:xfrm>
                <a:off x="7871437" y="2855613"/>
                <a:ext cx="90000" cy="90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5" name="Ομάδα 34"/>
            <p:cNvGrpSpPr/>
            <p:nvPr/>
          </p:nvGrpSpPr>
          <p:grpSpPr>
            <a:xfrm>
              <a:off x="2555776" y="908720"/>
              <a:ext cx="2144782" cy="1213683"/>
              <a:chOff x="2555776" y="764704"/>
              <a:chExt cx="2144782" cy="1213683"/>
            </a:xfrm>
          </p:grpSpPr>
          <p:grpSp>
            <p:nvGrpSpPr>
              <p:cNvPr id="37" name="Ομάδα 36"/>
              <p:cNvGrpSpPr/>
              <p:nvPr/>
            </p:nvGrpSpPr>
            <p:grpSpPr>
              <a:xfrm>
                <a:off x="2576558" y="806734"/>
                <a:ext cx="2124000" cy="1171653"/>
                <a:chOff x="2576558" y="806734"/>
                <a:chExt cx="2124000" cy="1171653"/>
              </a:xfrm>
            </p:grpSpPr>
            <p:grpSp>
              <p:nvGrpSpPr>
                <p:cNvPr id="39" name="Ομάδα 38"/>
                <p:cNvGrpSpPr/>
                <p:nvPr/>
              </p:nvGrpSpPr>
              <p:grpSpPr>
                <a:xfrm>
                  <a:off x="2576558" y="806734"/>
                  <a:ext cx="2124000" cy="822066"/>
                  <a:chOff x="2576558" y="806734"/>
                  <a:chExt cx="2124000" cy="822066"/>
                </a:xfrm>
              </p:grpSpPr>
              <p:cxnSp>
                <p:nvCxnSpPr>
                  <p:cNvPr id="41" name="Ευθύγραμμο βέλος σύνδεσης 40"/>
                  <p:cNvCxnSpPr/>
                  <p:nvPr/>
                </p:nvCxnSpPr>
                <p:spPr>
                  <a:xfrm flipV="1">
                    <a:off x="2582866" y="806734"/>
                    <a:ext cx="0" cy="756000"/>
                  </a:xfrm>
                  <a:prstGeom prst="straightConnector1">
                    <a:avLst/>
                  </a:prstGeom>
                  <a:ln w="57150">
                    <a:gradFill>
                      <a:gsLst>
                        <a:gs pos="53000">
                          <a:srgbClr val="FFFF00"/>
                        </a:gs>
                        <a:gs pos="37000">
                          <a:srgbClr val="FFFF00"/>
                        </a:gs>
                        <a:gs pos="17000">
                          <a:srgbClr val="00FF00"/>
                        </a:gs>
                        <a:gs pos="76000">
                          <a:srgbClr val="FF0000"/>
                        </a:gs>
                      </a:gsLst>
                      <a:lin ang="5400000" scaled="0"/>
                    </a:gra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Ευθύγραμμο βέλος σύνδεσης 41"/>
                  <p:cNvCxnSpPr/>
                  <p:nvPr/>
                </p:nvCxnSpPr>
                <p:spPr>
                  <a:xfrm flipV="1">
                    <a:off x="2576558" y="1628800"/>
                    <a:ext cx="2124000" cy="0"/>
                  </a:xfrm>
                  <a:prstGeom prst="straightConnector1">
                    <a:avLst/>
                  </a:prstGeom>
                  <a:ln>
                    <a:solidFill>
                      <a:schemeClr val="accent6">
                        <a:lumMod val="75000"/>
                      </a:schemeClr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0" name="Ορθογώνιο 39"/>
                <p:cNvSpPr/>
                <p:nvPr/>
              </p:nvSpPr>
              <p:spPr>
                <a:xfrm>
                  <a:off x="3331004" y="1516722"/>
                  <a:ext cx="3048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endParaRPr lang="el-GR" sz="2400" dirty="0"/>
                </a:p>
              </p:txBody>
            </p:sp>
          </p:grpSp>
          <p:sp>
            <p:nvSpPr>
              <p:cNvPr id="38" name="Οβάλ 37"/>
              <p:cNvSpPr/>
              <p:nvPr/>
            </p:nvSpPr>
            <p:spPr>
              <a:xfrm>
                <a:off x="2555776" y="764704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" name="Ομάδα 61"/>
            <p:cNvGrpSpPr/>
            <p:nvPr/>
          </p:nvGrpSpPr>
          <p:grpSpPr>
            <a:xfrm>
              <a:off x="4716016" y="1249534"/>
              <a:ext cx="3199525" cy="1628939"/>
              <a:chOff x="4716016" y="1105518"/>
              <a:chExt cx="3199525" cy="1628939"/>
            </a:xfrm>
          </p:grpSpPr>
          <p:cxnSp>
            <p:nvCxnSpPr>
              <p:cNvPr id="64" name="Ευθύγραμμο βέλος σύνδεσης 63"/>
              <p:cNvCxnSpPr/>
              <p:nvPr/>
            </p:nvCxnSpPr>
            <p:spPr>
              <a:xfrm>
                <a:off x="7915541" y="1582457"/>
                <a:ext cx="0" cy="1152000"/>
              </a:xfrm>
              <a:prstGeom prst="straightConnector1">
                <a:avLst/>
              </a:prstGeom>
              <a:ln w="57150">
                <a:gradFill>
                  <a:gsLst>
                    <a:gs pos="48000">
                      <a:srgbClr val="FFFF00"/>
                    </a:gs>
                    <a:gs pos="29000">
                      <a:srgbClr val="FFFF00"/>
                    </a:gs>
                    <a:gs pos="7000">
                      <a:srgbClr val="00FF00"/>
                    </a:gs>
                    <a:gs pos="62000">
                      <a:srgbClr val="FF0000"/>
                    </a:gs>
                  </a:gsLst>
                  <a:lin ang="5400000" scaled="0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Ευθύγραμμο βέλος σύνδεσης 64"/>
              <p:cNvCxnSpPr/>
              <p:nvPr/>
            </p:nvCxnSpPr>
            <p:spPr>
              <a:xfrm flipV="1">
                <a:off x="4716016" y="1495086"/>
                <a:ext cx="3168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Ορθογώνιο 65"/>
              <p:cNvSpPr/>
              <p:nvPr/>
            </p:nvSpPr>
            <p:spPr>
              <a:xfrm>
                <a:off x="6180740" y="1105518"/>
                <a:ext cx="407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l-GR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΄</a:t>
                </a:r>
                <a:endParaRPr lang="el-GR" sz="2400" dirty="0"/>
              </a:p>
            </p:txBody>
          </p:sp>
        </p:grpSp>
        <p:sp>
          <p:nvSpPr>
            <p:cNvPr id="75" name="Ορθογώνιο 74"/>
            <p:cNvSpPr/>
            <p:nvPr/>
          </p:nvSpPr>
          <p:spPr>
            <a:xfrm>
              <a:off x="2439658" y="616105"/>
              <a:ext cx="33214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dirty="0"/>
            </a:p>
          </p:txBody>
        </p:sp>
        <p:sp>
          <p:nvSpPr>
            <p:cNvPr id="76" name="Ορθογώνιο 75"/>
            <p:cNvSpPr/>
            <p:nvPr/>
          </p:nvSpPr>
          <p:spPr>
            <a:xfrm>
              <a:off x="2371913" y="1662808"/>
              <a:ext cx="33214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endParaRPr lang="el-GR" sz="1600" dirty="0"/>
            </a:p>
          </p:txBody>
        </p:sp>
        <p:sp>
          <p:nvSpPr>
            <p:cNvPr id="77" name="Ορθογώνιο 76"/>
            <p:cNvSpPr/>
            <p:nvPr/>
          </p:nvSpPr>
          <p:spPr>
            <a:xfrm>
              <a:off x="4499992" y="1649582"/>
              <a:ext cx="27280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endParaRPr lang="el-GR" sz="1600" dirty="0">
                <a:solidFill>
                  <a:schemeClr val="bg1"/>
                </a:solidFill>
              </a:endParaRPr>
            </a:p>
          </p:txBody>
        </p:sp>
        <p:sp>
          <p:nvSpPr>
            <p:cNvPr id="78" name="Ορθογώνιο 77"/>
            <p:cNvSpPr/>
            <p:nvPr/>
          </p:nvSpPr>
          <p:spPr>
            <a:xfrm>
              <a:off x="7904663" y="2639503"/>
              <a:ext cx="38581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Α’</a:t>
              </a:r>
              <a:endParaRPr lang="el-GR" sz="1600" dirty="0"/>
            </a:p>
          </p:txBody>
        </p:sp>
        <p:sp>
          <p:nvSpPr>
            <p:cNvPr id="79" name="Ορθογώνιο 78"/>
            <p:cNvSpPr/>
            <p:nvPr/>
          </p:nvSpPr>
          <p:spPr>
            <a:xfrm>
              <a:off x="7805335" y="1434262"/>
              <a:ext cx="38985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Β’</a:t>
              </a:r>
              <a:endParaRPr lang="el-GR" sz="1600" dirty="0"/>
            </a:p>
          </p:txBody>
        </p:sp>
      </p:grpSp>
      <p:sp>
        <p:nvSpPr>
          <p:cNvPr id="81" name="Ορθογώνιο 80"/>
          <p:cNvSpPr/>
          <p:nvPr/>
        </p:nvSpPr>
        <p:spPr>
          <a:xfrm>
            <a:off x="1891736" y="1345948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αντικ.</a:t>
            </a:r>
            <a:endParaRPr lang="el-GR" dirty="0"/>
          </a:p>
        </p:txBody>
      </p:sp>
      <p:sp>
        <p:nvSpPr>
          <p:cNvPr id="83" name="Ορθογώνιο 82"/>
          <p:cNvSpPr/>
          <p:nvPr/>
        </p:nvSpPr>
        <p:spPr>
          <a:xfrm>
            <a:off x="7929530" y="2360038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ειδωλ</a:t>
            </a:r>
            <a:r>
              <a:rPr lang="el-GR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/>
          </a:p>
        </p:txBody>
      </p:sp>
      <p:grpSp>
        <p:nvGrpSpPr>
          <p:cNvPr id="91" name="Ομάδα 90"/>
          <p:cNvGrpSpPr/>
          <p:nvPr/>
        </p:nvGrpSpPr>
        <p:grpSpPr>
          <a:xfrm>
            <a:off x="2051720" y="3212976"/>
            <a:ext cx="4082108" cy="634917"/>
            <a:chOff x="2051720" y="3501008"/>
            <a:chExt cx="4082108" cy="634917"/>
          </a:xfrm>
        </p:grpSpPr>
        <p:sp>
          <p:nvSpPr>
            <p:cNvPr id="85" name="Ορθογώνιο 84"/>
            <p:cNvSpPr/>
            <p:nvPr/>
          </p:nvSpPr>
          <p:spPr>
            <a:xfrm>
              <a:off x="2051720" y="3618402"/>
              <a:ext cx="24689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Πλευρική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Μεγέθυνση: </a:t>
              </a:r>
              <a:endParaRPr lang="el-GR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4570580" y="3501008"/>
                  <a:ext cx="1563248" cy="63491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𝒉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𝛆𝛊𝛅𝛚𝛌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𝒉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𝛂𝛎𝛕𝛊𝛋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0580" y="3501008"/>
                  <a:ext cx="1563248" cy="634917"/>
                </a:xfrm>
                <a:prstGeom prst="rect">
                  <a:avLst/>
                </a:prstGeom>
                <a:blipFill>
                  <a:blip r:embed="rId2"/>
                  <a:stretch>
                    <a:fillRect b="-96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7" name="Ορθογώνιο 86"/>
          <p:cNvSpPr/>
          <p:nvPr/>
        </p:nvSpPr>
        <p:spPr>
          <a:xfrm>
            <a:off x="241129" y="4241154"/>
            <a:ext cx="4753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τρίγωνα ΑΒΟ και Α’Β’Ο  είναι όμοια    </a:t>
            </a:r>
            <a:r>
              <a:rPr lang="el-GR" b="1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⇨    </a:t>
            </a:r>
            <a:endParaRPr lang="el-GR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Ορθογώνιο 87"/>
              <p:cNvSpPr/>
              <p:nvPr/>
            </p:nvSpPr>
            <p:spPr>
              <a:xfrm>
                <a:off x="4783421" y="4056949"/>
                <a:ext cx="1511183" cy="740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l-GR" sz="2000" b="1">
                                  <a:latin typeface="Cambria Math" panose="02040503050406030204" pitchFamily="18" charset="0"/>
                                </a:rPr>
                                <m:t>𝛆𝛊𝛅𝛚𝛌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l-GR" sz="2000" b="1">
                                  <a:latin typeface="Cambria Math" panose="02040503050406030204" pitchFamily="18" charset="0"/>
                                </a:rPr>
                                <m:t>𝛂𝛎𝛕𝛊𝛋</m:t>
                              </m:r>
                            </m:sub>
                          </m:sSub>
                        </m:den>
                      </m:f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8" name="Ορθογώνιο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421" y="4056949"/>
                <a:ext cx="1511183" cy="7402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" name="Ομάδα 91"/>
          <p:cNvGrpSpPr/>
          <p:nvPr/>
        </p:nvGrpSpPr>
        <p:grpSpPr>
          <a:xfrm>
            <a:off x="6294604" y="3319979"/>
            <a:ext cx="1805788" cy="1405165"/>
            <a:chOff x="6294604" y="3608011"/>
            <a:chExt cx="1805788" cy="1405165"/>
          </a:xfrm>
        </p:grpSpPr>
        <p:sp>
          <p:nvSpPr>
            <p:cNvPr id="89" name="Δεξί άγκιστρο 88"/>
            <p:cNvSpPr/>
            <p:nvPr/>
          </p:nvSpPr>
          <p:spPr>
            <a:xfrm>
              <a:off x="6294604" y="3608011"/>
              <a:ext cx="468444" cy="1405165"/>
            </a:xfrm>
            <a:prstGeom prst="rightBrace">
              <a:avLst>
                <a:gd name="adj1" fmla="val 21642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6844599" y="3912274"/>
                  <a:ext cx="1255793" cy="688394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p>
                                <m: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𝒔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4599" y="3912274"/>
                  <a:ext cx="1255793" cy="68839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5" name="Ορθογώνιο 94"/>
          <p:cNvSpPr/>
          <p:nvPr/>
        </p:nvSpPr>
        <p:spPr>
          <a:xfrm>
            <a:off x="241129" y="4859868"/>
            <a:ext cx="3725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ΣΗΜΑΝΤΙΚΕΣ ΠΑΡΑΤΗΡΗΣΕΙΣ:</a:t>
            </a:r>
            <a:endParaRPr lang="el-GR" dirty="0"/>
          </a:p>
        </p:txBody>
      </p:sp>
      <p:sp>
        <p:nvSpPr>
          <p:cNvPr id="96" name="Ορθογώνιο 95"/>
          <p:cNvSpPr/>
          <p:nvPr/>
        </p:nvSpPr>
        <p:spPr>
          <a:xfrm>
            <a:off x="225981" y="5239582"/>
            <a:ext cx="88105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είδωλα που δημιουργούνται αποκλειστικά και μόνο από την τομή πραγματικών φωτεινών ακτινών χαρακτηρίζονται ως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Πραγματικά Είδωλα</a:t>
            </a:r>
            <a:endParaRPr lang="el-GR" dirty="0"/>
          </a:p>
        </p:txBody>
      </p:sp>
      <p:sp>
        <p:nvSpPr>
          <p:cNvPr id="98" name="Ορθογώνιο 97"/>
          <p:cNvSpPr/>
          <p:nvPr/>
        </p:nvSpPr>
        <p:spPr>
          <a:xfrm>
            <a:off x="230738" y="5951021"/>
            <a:ext cx="88105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άλλη περίπτωση, τα είδωλα που δημιουργούνται χαρακτηρίζονται ως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Φανταστικά Είδωλα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678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95" grpId="0"/>
      <p:bldP spid="96" grpId="0"/>
      <p:bldP spid="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Ομάδα 49"/>
          <p:cNvGrpSpPr/>
          <p:nvPr/>
        </p:nvGrpSpPr>
        <p:grpSpPr>
          <a:xfrm>
            <a:off x="67702" y="949555"/>
            <a:ext cx="8752770" cy="2335352"/>
            <a:chOff x="67702" y="949555"/>
            <a:chExt cx="8752770" cy="2335352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755576" y="949555"/>
              <a:ext cx="7632000" cy="1944216"/>
              <a:chOff x="755576" y="949555"/>
              <a:chExt cx="7632000" cy="1944216"/>
            </a:xfrm>
          </p:grpSpPr>
          <p:grpSp>
            <p:nvGrpSpPr>
              <p:cNvPr id="16" name="Ομάδα 15"/>
              <p:cNvGrpSpPr/>
              <p:nvPr/>
            </p:nvGrpSpPr>
            <p:grpSpPr>
              <a:xfrm>
                <a:off x="4345585" y="949555"/>
                <a:ext cx="871701" cy="1944216"/>
                <a:chOff x="4492386" y="1579919"/>
                <a:chExt cx="871701" cy="1586555"/>
              </a:xfrm>
            </p:grpSpPr>
            <p:sp>
              <p:nvSpPr>
                <p:cNvPr id="18" name="Ορθογώνιο 17"/>
                <p:cNvSpPr/>
                <p:nvPr/>
              </p:nvSpPr>
              <p:spPr>
                <a:xfrm>
                  <a:off x="4678569" y="1579919"/>
                  <a:ext cx="418196" cy="1584176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" name="Τόξο 18"/>
                <p:cNvSpPr/>
                <p:nvPr/>
              </p:nvSpPr>
              <p:spPr>
                <a:xfrm>
                  <a:off x="4492386" y="1579919"/>
                  <a:ext cx="309677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" name="Τόξο 19"/>
                <p:cNvSpPr/>
                <p:nvPr/>
              </p:nvSpPr>
              <p:spPr>
                <a:xfrm flipH="1">
                  <a:off x="4932039" y="1582298"/>
                  <a:ext cx="432048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" name="Ομάδα 2"/>
              <p:cNvGrpSpPr/>
              <p:nvPr/>
            </p:nvGrpSpPr>
            <p:grpSpPr>
              <a:xfrm>
                <a:off x="755576" y="1534697"/>
                <a:ext cx="7632000" cy="729706"/>
                <a:chOff x="755576" y="1331142"/>
                <a:chExt cx="7632000" cy="729706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755576" y="1690417"/>
                  <a:ext cx="7632000" cy="59564"/>
                  <a:chOff x="2088264" y="1618409"/>
                  <a:chExt cx="7632000" cy="59564"/>
                </a:xfrm>
              </p:grpSpPr>
              <p:cxnSp>
                <p:nvCxnSpPr>
                  <p:cNvPr id="11" name="Ευθεία γραμμή σύνδεσης 10"/>
                  <p:cNvCxnSpPr/>
                  <p:nvPr/>
                </p:nvCxnSpPr>
                <p:spPr>
                  <a:xfrm>
                    <a:off x="2088264" y="1639191"/>
                    <a:ext cx="7632000" cy="0"/>
                  </a:xfrm>
                  <a:prstGeom prst="line">
                    <a:avLst/>
                  </a:prstGeom>
                  <a:ln w="1905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" name="Οβάλ 7"/>
                  <p:cNvSpPr/>
                  <p:nvPr/>
                </p:nvSpPr>
                <p:spPr>
                  <a:xfrm>
                    <a:off x="4788024" y="1623973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" name="Οβάλ 8"/>
                  <p:cNvSpPr/>
                  <p:nvPr/>
                </p:nvSpPr>
                <p:spPr>
                  <a:xfrm>
                    <a:off x="7284748" y="1618409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5" name="Ορθογώνιο 4"/>
                <p:cNvSpPr/>
                <p:nvPr/>
              </p:nvSpPr>
              <p:spPr>
                <a:xfrm>
                  <a:off x="3419872" y="1331142"/>
                  <a:ext cx="26962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2000" i="1" dirty="0"/>
                </a:p>
              </p:txBody>
            </p:sp>
            <p:sp>
              <p:nvSpPr>
                <p:cNvPr id="6" name="Ορθογώνιο 5"/>
                <p:cNvSpPr/>
                <p:nvPr/>
              </p:nvSpPr>
              <p:spPr>
                <a:xfrm>
                  <a:off x="5814542" y="1660738"/>
                  <a:ext cx="26962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2000" i="1" dirty="0"/>
                </a:p>
              </p:txBody>
            </p:sp>
          </p:grpSp>
        </p:grpSp>
        <p:sp>
          <p:nvSpPr>
            <p:cNvPr id="49" name="Τίτλος 1"/>
            <p:cNvSpPr txBox="1">
              <a:spLocks/>
            </p:cNvSpPr>
            <p:nvPr/>
          </p:nvSpPr>
          <p:spPr>
            <a:xfrm>
              <a:off x="67702" y="2924944"/>
              <a:ext cx="8752770" cy="3599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το Φακό μαζί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τις δυο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κύριες εστίες.</a:t>
              </a:r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-5052" y="15587"/>
            <a:ext cx="9144000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Αποκλίνοντα Λεπτό Φακό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Ευθύγραμμο βέλος σύνδεσης 44"/>
          <p:cNvCxnSpPr/>
          <p:nvPr/>
        </p:nvCxnSpPr>
        <p:spPr>
          <a:xfrm flipV="1">
            <a:off x="3975154" y="1628800"/>
            <a:ext cx="0" cy="288000"/>
          </a:xfrm>
          <a:prstGeom prst="straightConnector1">
            <a:avLst/>
          </a:prstGeom>
          <a:ln w="38100">
            <a:gradFill>
              <a:gsLst>
                <a:gs pos="42000">
                  <a:srgbClr val="FFFF00"/>
                </a:gs>
                <a:gs pos="27000">
                  <a:srgbClr val="FFFF00"/>
                </a:gs>
                <a:gs pos="5000">
                  <a:srgbClr val="00FF00"/>
                </a:gs>
                <a:gs pos="57000">
                  <a:srgbClr val="FF0000"/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Ομάδα 54"/>
          <p:cNvGrpSpPr/>
          <p:nvPr/>
        </p:nvGrpSpPr>
        <p:grpSpPr>
          <a:xfrm>
            <a:off x="29181" y="1153000"/>
            <a:ext cx="8431251" cy="2427341"/>
            <a:chOff x="29181" y="1153000"/>
            <a:chExt cx="8431251" cy="2427341"/>
          </a:xfrm>
        </p:grpSpPr>
        <p:grpSp>
          <p:nvGrpSpPr>
            <p:cNvPr id="52" name="Ομάδα 51"/>
            <p:cNvGrpSpPr/>
            <p:nvPr/>
          </p:nvGrpSpPr>
          <p:grpSpPr>
            <a:xfrm>
              <a:off x="29181" y="1153000"/>
              <a:ext cx="8431251" cy="2427341"/>
              <a:chOff x="29181" y="1153000"/>
              <a:chExt cx="8431251" cy="2427341"/>
            </a:xfrm>
          </p:grpSpPr>
          <p:cxnSp>
            <p:nvCxnSpPr>
              <p:cNvPr id="23" name="Ευθύγραμμο βέλος σύνδεσης 22"/>
              <p:cNvCxnSpPr/>
              <p:nvPr/>
            </p:nvCxnSpPr>
            <p:spPr>
              <a:xfrm flipV="1">
                <a:off x="2771800" y="1196752"/>
                <a:ext cx="0" cy="720000"/>
              </a:xfrm>
              <a:prstGeom prst="straightConnector1">
                <a:avLst/>
              </a:prstGeom>
              <a:ln w="57150">
                <a:gradFill>
                  <a:gsLst>
                    <a:gs pos="53000">
                      <a:srgbClr val="FFFF00"/>
                    </a:gs>
                    <a:gs pos="37000">
                      <a:srgbClr val="FFFF00"/>
                    </a:gs>
                    <a:gs pos="17000">
                      <a:srgbClr val="00FF00"/>
                    </a:gs>
                    <a:gs pos="76000">
                      <a:srgbClr val="FF0000"/>
                    </a:gs>
                  </a:gsLst>
                  <a:lin ang="5400000" scaled="0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Οβάλ 23"/>
              <p:cNvSpPr/>
              <p:nvPr/>
            </p:nvSpPr>
            <p:spPr>
              <a:xfrm>
                <a:off x="2730973" y="1153000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1" name="Τίτλος 1"/>
              <p:cNvSpPr txBox="1">
                <a:spLocks/>
              </p:cNvSpPr>
              <p:nvPr/>
            </p:nvSpPr>
            <p:spPr>
              <a:xfrm>
                <a:off x="29181" y="3212976"/>
                <a:ext cx="8431251" cy="367365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l-GR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Θέτουμε το αντικείμενο, π.χ. ένα βέλος, κάθετα στον οπτικό άξονα και σε απόσταση </a:t>
                </a:r>
                <a:r>
                  <a:rPr lang="en-US" sz="20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από το οπτικό κέντρο</a:t>
                </a:r>
                <a:endPara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53" name="Ευθύγραμμο βέλος σύνδεσης 52"/>
            <p:cNvCxnSpPr/>
            <p:nvPr/>
          </p:nvCxnSpPr>
          <p:spPr>
            <a:xfrm flipV="1">
              <a:off x="2761633" y="1999293"/>
              <a:ext cx="1944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Ορθογώνιο 53"/>
            <p:cNvSpPr/>
            <p:nvPr/>
          </p:nvSpPr>
          <p:spPr>
            <a:xfrm>
              <a:off x="3331004" y="1887215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l-GR" sz="2400" dirty="0"/>
            </a:p>
          </p:txBody>
        </p:sp>
      </p:grpSp>
      <p:sp>
        <p:nvSpPr>
          <p:cNvPr id="56" name="Τίτλος 1"/>
          <p:cNvSpPr txBox="1">
            <a:spLocks/>
          </p:cNvSpPr>
          <p:nvPr/>
        </p:nvSpPr>
        <p:spPr>
          <a:xfrm>
            <a:off x="35496" y="3645024"/>
            <a:ext cx="8897532" cy="57220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Σχεδιάζουμε την πορεία 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χαρακτηριστικών φωτεινών ακτινών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εκπέμπονται από την κορυφή του αντικειμένου:</a:t>
            </a:r>
          </a:p>
        </p:txBody>
      </p:sp>
      <p:grpSp>
        <p:nvGrpSpPr>
          <p:cNvPr id="58" name="Ομάδα 57"/>
          <p:cNvGrpSpPr/>
          <p:nvPr/>
        </p:nvGrpSpPr>
        <p:grpSpPr>
          <a:xfrm>
            <a:off x="1115616" y="494803"/>
            <a:ext cx="5472608" cy="3929528"/>
            <a:chOff x="1115616" y="494803"/>
            <a:chExt cx="5472608" cy="3929528"/>
          </a:xfrm>
        </p:grpSpPr>
        <p:grpSp>
          <p:nvGrpSpPr>
            <p:cNvPr id="47" name="Ομάδα 46"/>
            <p:cNvGrpSpPr/>
            <p:nvPr/>
          </p:nvGrpSpPr>
          <p:grpSpPr>
            <a:xfrm>
              <a:off x="2771800" y="494803"/>
              <a:ext cx="3180260" cy="701949"/>
              <a:chOff x="2771800" y="494803"/>
              <a:chExt cx="3180260" cy="701949"/>
            </a:xfrm>
          </p:grpSpPr>
          <p:cxnSp>
            <p:nvCxnSpPr>
              <p:cNvPr id="25" name="Ευθεία γραμμή σύνδεσης 24"/>
              <p:cNvCxnSpPr/>
              <p:nvPr/>
            </p:nvCxnSpPr>
            <p:spPr>
              <a:xfrm>
                <a:off x="2771800" y="1196752"/>
                <a:ext cx="19440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Ευθεία γραμμή σύνδεσης 25"/>
              <p:cNvCxnSpPr/>
              <p:nvPr/>
            </p:nvCxnSpPr>
            <p:spPr>
              <a:xfrm flipV="1">
                <a:off x="4715800" y="494803"/>
                <a:ext cx="1236260" cy="701949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 type="none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Τίτλος 1"/>
            <p:cNvSpPr txBox="1">
              <a:spLocks/>
            </p:cNvSpPr>
            <p:nvPr/>
          </p:nvSpPr>
          <p:spPr>
            <a:xfrm>
              <a:off x="1115616" y="4077072"/>
              <a:ext cx="5472608" cy="347259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εκπέμπεται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παράλληλα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</a:t>
              </a:r>
            </a:p>
          </p:txBody>
        </p:sp>
      </p:grpSp>
      <p:grpSp>
        <p:nvGrpSpPr>
          <p:cNvPr id="60" name="Ομάδα 59"/>
          <p:cNvGrpSpPr/>
          <p:nvPr/>
        </p:nvGrpSpPr>
        <p:grpSpPr>
          <a:xfrm>
            <a:off x="1115616" y="1214456"/>
            <a:ext cx="5472608" cy="3467504"/>
            <a:chOff x="1115616" y="1214456"/>
            <a:chExt cx="5472608" cy="3467504"/>
          </a:xfrm>
        </p:grpSpPr>
        <p:cxnSp>
          <p:nvCxnSpPr>
            <p:cNvPr id="41" name="Ευθεία γραμμή σύνδεσης 40"/>
            <p:cNvCxnSpPr>
              <a:stCxn id="24" idx="5"/>
            </p:cNvCxnSpPr>
            <p:nvPr/>
          </p:nvCxnSpPr>
          <p:spPr>
            <a:xfrm>
              <a:off x="2792429" y="1214456"/>
              <a:ext cx="3795795" cy="1350448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Τίτλος 1"/>
            <p:cNvSpPr txBox="1">
              <a:spLocks/>
            </p:cNvSpPr>
            <p:nvPr/>
          </p:nvSpPr>
          <p:spPr>
            <a:xfrm>
              <a:off x="1115616" y="4293096"/>
              <a:ext cx="4738524" cy="38886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διέρχεται από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οπτικό κέντρο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φακού</a:t>
              </a:r>
              <a:endPara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" name="Τίτλος 1"/>
          <p:cNvSpPr txBox="1">
            <a:spLocks/>
          </p:cNvSpPr>
          <p:nvPr/>
        </p:nvSpPr>
        <p:spPr>
          <a:xfrm>
            <a:off x="35496" y="4653136"/>
            <a:ext cx="9103452" cy="50751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Προεκτείνουμε νοητά την αποκλίνουσα φωτεινή ακτίνα προς την κυρία εστία που βρίσκεται προς το μέρος του αντικειμένου</a:t>
            </a:r>
            <a:endParaRPr lang="el-GR" sz="1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4" name="Ομάδα 63"/>
          <p:cNvGrpSpPr/>
          <p:nvPr/>
        </p:nvGrpSpPr>
        <p:grpSpPr>
          <a:xfrm>
            <a:off x="35496" y="1196752"/>
            <a:ext cx="8424936" cy="4499885"/>
            <a:chOff x="35496" y="1196752"/>
            <a:chExt cx="8424936" cy="4499885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3482336" y="1196752"/>
              <a:ext cx="1233464" cy="725611"/>
              <a:chOff x="3482336" y="1196752"/>
              <a:chExt cx="1233464" cy="725611"/>
            </a:xfrm>
          </p:grpSpPr>
          <p:cxnSp>
            <p:nvCxnSpPr>
              <p:cNvPr id="31" name="Ευθεία γραμμή σύνδεσης 30"/>
              <p:cNvCxnSpPr/>
              <p:nvPr/>
            </p:nvCxnSpPr>
            <p:spPr>
              <a:xfrm flipV="1">
                <a:off x="3482336" y="1196752"/>
                <a:ext cx="1233464" cy="725611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Οβάλ 45"/>
              <p:cNvSpPr/>
              <p:nvPr/>
            </p:nvSpPr>
            <p:spPr>
              <a:xfrm>
                <a:off x="3941936" y="1608018"/>
                <a:ext cx="54000" cy="54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62" name="Τίτλος 1"/>
            <p:cNvSpPr txBox="1">
              <a:spLocks/>
            </p:cNvSpPr>
            <p:nvPr/>
          </p:nvSpPr>
          <p:spPr>
            <a:xfrm>
              <a:off x="35496" y="5157192"/>
              <a:ext cx="8424936" cy="539445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Εκεί που τέμνονται η πραγματική ακτίνα με την προέκταση της αποκλίνουσας δημιουργείται το φανταστικό είδωλο της κορυφής του βέλους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3" name="Τίτλος 1"/>
          <p:cNvSpPr txBox="1">
            <a:spLocks/>
          </p:cNvSpPr>
          <p:nvPr/>
        </p:nvSpPr>
        <p:spPr>
          <a:xfrm>
            <a:off x="35496" y="5733256"/>
            <a:ext cx="8424936" cy="3234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ανάλογη διαδικασία δημιουργούνται και τα υπόλοιπα σημεία του ειδώλου του αντικειμένου</a:t>
            </a:r>
            <a:endParaRPr lang="el-G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Τίτλος 1"/>
          <p:cNvSpPr txBox="1">
            <a:spLocks/>
          </p:cNvSpPr>
          <p:nvPr/>
        </p:nvSpPr>
        <p:spPr>
          <a:xfrm>
            <a:off x="35496" y="6010155"/>
            <a:ext cx="9103452" cy="8032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φανταστικό, ορθό 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φαίνεται προς την πλευρά του αντικειμένου</a:t>
            </a:r>
            <a:endParaRPr lang="el-GR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28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1" grpId="0"/>
      <p:bldP spid="63" grpId="0"/>
      <p:bldP spid="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-5052" y="15587"/>
            <a:ext cx="9144000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Λεπτών Φακών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5439" y="3501008"/>
            <a:ext cx="4315025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Κατασκευαστή Φακών:</a:t>
            </a:r>
            <a:endParaRPr lang="el-GR" sz="2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05126" y="4225502"/>
                <a:ext cx="2631297" cy="69153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26" y="4225502"/>
                <a:ext cx="2631297" cy="6915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Ευθεία γραμμή σύνδεσης 36"/>
          <p:cNvCxnSpPr/>
          <p:nvPr/>
        </p:nvCxnSpPr>
        <p:spPr>
          <a:xfrm flipH="1">
            <a:off x="6895160" y="4601179"/>
            <a:ext cx="7848" cy="20853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Τίτλος 1"/>
          <p:cNvSpPr txBox="1">
            <a:spLocks/>
          </p:cNvSpPr>
          <p:nvPr/>
        </p:nvSpPr>
        <p:spPr>
          <a:xfrm>
            <a:off x="230738" y="5445224"/>
            <a:ext cx="3621182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Δείκτης διάθλασης φακού</a:t>
            </a:r>
            <a:endParaRPr lang="el-G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Τίτλος 1"/>
          <p:cNvSpPr txBox="1">
            <a:spLocks/>
          </p:cNvSpPr>
          <p:nvPr/>
        </p:nvSpPr>
        <p:spPr>
          <a:xfrm>
            <a:off x="5471995" y="3501008"/>
            <a:ext cx="3276469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Λεπτών Φακών:</a:t>
            </a:r>
            <a:endParaRPr lang="el-GR" sz="2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6444208" y="4221088"/>
                <a:ext cx="1397562" cy="724494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208" y="4221088"/>
                <a:ext cx="1397562" cy="724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Ομάδα 84"/>
          <p:cNvGrpSpPr/>
          <p:nvPr/>
        </p:nvGrpSpPr>
        <p:grpSpPr>
          <a:xfrm>
            <a:off x="230738" y="1335725"/>
            <a:ext cx="5853430" cy="4236722"/>
            <a:chOff x="230738" y="1335725"/>
            <a:chExt cx="5853430" cy="4236722"/>
          </a:xfrm>
        </p:grpSpPr>
        <p:sp>
          <p:nvSpPr>
            <p:cNvPr id="39" name="Τίτλος 1"/>
            <p:cNvSpPr txBox="1">
              <a:spLocks/>
            </p:cNvSpPr>
            <p:nvPr/>
          </p:nvSpPr>
          <p:spPr>
            <a:xfrm>
              <a:off x="230738" y="5085184"/>
              <a:ext cx="3224598" cy="4872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=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Εστιακή απόσταση φακού</a:t>
              </a:r>
              <a:endPara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Ορθογώνιο 74"/>
            <p:cNvSpPr/>
            <p:nvPr/>
          </p:nvSpPr>
          <p:spPr>
            <a:xfrm>
              <a:off x="3419872" y="1335725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  <p:sp>
          <p:nvSpPr>
            <p:cNvPr id="76" name="Ορθογώνιο 75"/>
            <p:cNvSpPr/>
            <p:nvPr/>
          </p:nvSpPr>
          <p:spPr>
            <a:xfrm>
              <a:off x="5814542" y="1665321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</p:grpSp>
      <p:cxnSp>
        <p:nvCxnSpPr>
          <p:cNvPr id="66" name="Ευθύγραμμο βέλος σύνδεσης 65"/>
          <p:cNvCxnSpPr/>
          <p:nvPr/>
        </p:nvCxnSpPr>
        <p:spPr>
          <a:xfrm flipV="1">
            <a:off x="2582866" y="955333"/>
            <a:ext cx="0" cy="756000"/>
          </a:xfrm>
          <a:prstGeom prst="straightConnector1">
            <a:avLst/>
          </a:prstGeom>
          <a:ln w="57150">
            <a:gradFill>
              <a:gsLst>
                <a:gs pos="53000">
                  <a:srgbClr val="FFFF00"/>
                </a:gs>
                <a:gs pos="37000">
                  <a:srgbClr val="FFFF00"/>
                </a:gs>
                <a:gs pos="17000">
                  <a:srgbClr val="00FF00"/>
                </a:gs>
                <a:gs pos="76000">
                  <a:srgbClr val="FF0000"/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Ομάδα 94"/>
          <p:cNvGrpSpPr/>
          <p:nvPr/>
        </p:nvGrpSpPr>
        <p:grpSpPr>
          <a:xfrm>
            <a:off x="2576558" y="1665321"/>
            <a:ext cx="6562390" cy="4038774"/>
            <a:chOff x="2576558" y="1665321"/>
            <a:chExt cx="6562390" cy="4038774"/>
          </a:xfrm>
        </p:grpSpPr>
        <p:sp>
          <p:nvSpPr>
            <p:cNvPr id="44" name="Τίτλος 1"/>
            <p:cNvSpPr txBox="1">
              <a:spLocks/>
            </p:cNvSpPr>
            <p:nvPr/>
          </p:nvSpPr>
          <p:spPr>
            <a:xfrm>
              <a:off x="5364088" y="5054013"/>
              <a:ext cx="3774860" cy="650082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=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αντικειμένου από οπτικό</a:t>
              </a:r>
            </a:p>
            <a:p>
              <a:pPr algn="l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κέντρο φακού</a:t>
              </a:r>
              <a:endPara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7" name="Ευθύγραμμο βέλος σύνδεσης 66"/>
            <p:cNvCxnSpPr/>
            <p:nvPr/>
          </p:nvCxnSpPr>
          <p:spPr>
            <a:xfrm flipV="1">
              <a:off x="2576558" y="1777399"/>
              <a:ext cx="2124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Ορθογώνιο 64"/>
            <p:cNvSpPr/>
            <p:nvPr/>
          </p:nvSpPr>
          <p:spPr>
            <a:xfrm>
              <a:off x="3331004" y="1665321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l-GR" sz="2400" dirty="0"/>
            </a:p>
          </p:txBody>
        </p:sp>
      </p:grpSp>
      <p:sp>
        <p:nvSpPr>
          <p:cNvPr id="63" name="Οβάλ 62"/>
          <p:cNvSpPr/>
          <p:nvPr/>
        </p:nvSpPr>
        <p:spPr>
          <a:xfrm>
            <a:off x="2555776" y="913303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" name="Ομάδα 1"/>
          <p:cNvGrpSpPr/>
          <p:nvPr/>
        </p:nvGrpSpPr>
        <p:grpSpPr>
          <a:xfrm>
            <a:off x="755576" y="913303"/>
            <a:ext cx="7632000" cy="1969753"/>
            <a:chOff x="755576" y="913303"/>
            <a:chExt cx="7632000" cy="1969753"/>
          </a:xfrm>
        </p:grpSpPr>
        <p:grpSp>
          <p:nvGrpSpPr>
            <p:cNvPr id="74" name="Ομάδα 73"/>
            <p:cNvGrpSpPr/>
            <p:nvPr/>
          </p:nvGrpSpPr>
          <p:grpSpPr>
            <a:xfrm>
              <a:off x="755576" y="913303"/>
              <a:ext cx="7632000" cy="1596645"/>
              <a:chOff x="2088264" y="836712"/>
              <a:chExt cx="7632000" cy="1596645"/>
            </a:xfrm>
          </p:grpSpPr>
          <p:grpSp>
            <p:nvGrpSpPr>
              <p:cNvPr id="77" name="Ομάδα 76"/>
              <p:cNvGrpSpPr/>
              <p:nvPr/>
            </p:nvGrpSpPr>
            <p:grpSpPr>
              <a:xfrm>
                <a:off x="2088264" y="836712"/>
                <a:ext cx="7632000" cy="1596645"/>
                <a:chOff x="-1909120" y="1723270"/>
                <a:chExt cx="7632000" cy="1596645"/>
              </a:xfrm>
            </p:grpSpPr>
            <p:grpSp>
              <p:nvGrpSpPr>
                <p:cNvPr id="80" name="Ομάδα 79"/>
                <p:cNvGrpSpPr/>
                <p:nvPr/>
              </p:nvGrpSpPr>
              <p:grpSpPr>
                <a:xfrm>
                  <a:off x="1876530" y="1723270"/>
                  <a:ext cx="319206" cy="1584905"/>
                  <a:chOff x="1382865" y="1864877"/>
                  <a:chExt cx="319206" cy="1584905"/>
                </a:xfrm>
              </p:grpSpPr>
              <p:sp>
                <p:nvSpPr>
                  <p:cNvPr id="83" name="Τόξο 82"/>
                  <p:cNvSpPr/>
                  <p:nvPr/>
                </p:nvSpPr>
                <p:spPr>
                  <a:xfrm>
                    <a:off x="1382865" y="1865606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84" name="Τόξο 83"/>
                  <p:cNvSpPr/>
                  <p:nvPr/>
                </p:nvSpPr>
                <p:spPr>
                  <a:xfrm flipH="1">
                    <a:off x="1414039" y="1864877"/>
                    <a:ext cx="288032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81" name="Ευθεία γραμμή σύνδεσης 80"/>
                <p:cNvCxnSpPr/>
                <p:nvPr/>
              </p:nvCxnSpPr>
              <p:spPr>
                <a:xfrm>
                  <a:off x="-1909120" y="2525749"/>
                  <a:ext cx="7632000" cy="0"/>
                </a:xfrm>
                <a:prstGeom prst="line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Ευθεία γραμμή σύνδεσης 81"/>
                <p:cNvCxnSpPr/>
                <p:nvPr/>
              </p:nvCxnSpPr>
              <p:spPr>
                <a:xfrm flipH="1">
                  <a:off x="2041329" y="1735915"/>
                  <a:ext cx="0" cy="1584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8" name="Οβάλ 77"/>
              <p:cNvSpPr/>
              <p:nvPr/>
            </p:nvSpPr>
            <p:spPr>
              <a:xfrm>
                <a:off x="4788024" y="162397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9" name="Οβάλ 78"/>
              <p:cNvSpPr/>
              <p:nvPr/>
            </p:nvSpPr>
            <p:spPr>
              <a:xfrm>
                <a:off x="7284748" y="161840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59" name="Ευθύγραμμο βέλος σύνδεσης 58"/>
            <p:cNvCxnSpPr/>
            <p:nvPr/>
          </p:nvCxnSpPr>
          <p:spPr>
            <a:xfrm>
              <a:off x="7915541" y="1731056"/>
              <a:ext cx="0" cy="1152000"/>
            </a:xfrm>
            <a:prstGeom prst="straightConnector1">
              <a:avLst/>
            </a:prstGeom>
            <a:ln w="57150">
              <a:gradFill>
                <a:gsLst>
                  <a:gs pos="48000">
                    <a:srgbClr val="FFFF00"/>
                  </a:gs>
                  <a:gs pos="29000">
                    <a:srgbClr val="FFFF00"/>
                  </a:gs>
                  <a:gs pos="7000">
                    <a:srgbClr val="00FF00"/>
                  </a:gs>
                  <a:gs pos="62000">
                    <a:srgbClr val="FF0000"/>
                  </a:gs>
                </a:gsLst>
                <a:lin ang="5400000" scaled="0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Ομάδα 5"/>
          <p:cNvGrpSpPr/>
          <p:nvPr/>
        </p:nvGrpSpPr>
        <p:grpSpPr>
          <a:xfrm>
            <a:off x="4716016" y="1254117"/>
            <a:ext cx="4176464" cy="5061086"/>
            <a:chOff x="4716016" y="1254117"/>
            <a:chExt cx="4176464" cy="5061086"/>
          </a:xfrm>
        </p:grpSpPr>
        <p:sp>
          <p:nvSpPr>
            <p:cNvPr id="45" name="Τίτλος 1"/>
            <p:cNvSpPr txBox="1">
              <a:spLocks/>
            </p:cNvSpPr>
            <p:nvPr/>
          </p:nvSpPr>
          <p:spPr>
            <a:xfrm>
              <a:off x="5409311" y="5641746"/>
              <a:ext cx="3483169" cy="673457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r>
                <a:rPr lang="en-U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=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ειδώλου από οπτικό</a:t>
              </a:r>
            </a:p>
            <a:p>
              <a:pPr algn="l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κέντρο φακού</a:t>
              </a:r>
              <a:endPara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" name="Ομάδα 2"/>
            <p:cNvGrpSpPr/>
            <p:nvPr/>
          </p:nvGrpSpPr>
          <p:grpSpPr>
            <a:xfrm>
              <a:off x="4716016" y="1254117"/>
              <a:ext cx="3168000" cy="461665"/>
              <a:chOff x="4716016" y="1254117"/>
              <a:chExt cx="3168000" cy="461665"/>
            </a:xfrm>
          </p:grpSpPr>
          <p:cxnSp>
            <p:nvCxnSpPr>
              <p:cNvPr id="60" name="Ευθύγραμμο βέλος σύνδεσης 59"/>
              <p:cNvCxnSpPr/>
              <p:nvPr/>
            </p:nvCxnSpPr>
            <p:spPr>
              <a:xfrm flipV="1">
                <a:off x="4716016" y="1643685"/>
                <a:ext cx="3168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Ορθογώνιο 60"/>
              <p:cNvSpPr/>
              <p:nvPr/>
            </p:nvSpPr>
            <p:spPr>
              <a:xfrm>
                <a:off x="6180740" y="1254117"/>
                <a:ext cx="407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l-GR" sz="24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΄</a:t>
                </a:r>
                <a:endParaRPr lang="el-GR" sz="2400" dirty="0"/>
              </a:p>
            </p:txBody>
          </p:sp>
        </p:grpSp>
      </p:grpSp>
      <p:grpSp>
        <p:nvGrpSpPr>
          <p:cNvPr id="94" name="Ομάδα 93"/>
          <p:cNvGrpSpPr/>
          <p:nvPr/>
        </p:nvGrpSpPr>
        <p:grpSpPr>
          <a:xfrm>
            <a:off x="251520" y="1700942"/>
            <a:ext cx="6621509" cy="4680386"/>
            <a:chOff x="251520" y="1700942"/>
            <a:chExt cx="6621509" cy="4680386"/>
          </a:xfrm>
        </p:grpSpPr>
        <p:sp>
          <p:nvSpPr>
            <p:cNvPr id="41" name="Τίτλος 1"/>
            <p:cNvSpPr txBox="1">
              <a:spLocks/>
            </p:cNvSpPr>
            <p:nvPr/>
          </p:nvSpPr>
          <p:spPr>
            <a:xfrm>
              <a:off x="251520" y="5805264"/>
              <a:ext cx="4176464" cy="57606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8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n-U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8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=</a:t>
              </a:r>
              <a:r>
                <a:rPr lang="el-GR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ακτίνες καμπυλότητας 	         	        σφαιρικών επιφανειών φακού</a:t>
              </a:r>
              <a:endPara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7" name="Ευθύγραμμο βέλος σύνδεσης 86"/>
            <p:cNvCxnSpPr/>
            <p:nvPr/>
          </p:nvCxnSpPr>
          <p:spPr>
            <a:xfrm>
              <a:off x="2174954" y="1700942"/>
              <a:ext cx="2629917" cy="658861"/>
            </a:xfrm>
            <a:prstGeom prst="straightConnector1">
              <a:avLst/>
            </a:prstGeom>
            <a:ln w="127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Ορθογώνιο 88"/>
            <p:cNvSpPr/>
            <p:nvPr/>
          </p:nvSpPr>
          <p:spPr>
            <a:xfrm>
              <a:off x="3600580" y="2051556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i="1" dirty="0"/>
            </a:p>
          </p:txBody>
        </p:sp>
        <p:sp>
          <p:nvSpPr>
            <p:cNvPr id="91" name="Ορθογώνιο 90"/>
            <p:cNvSpPr/>
            <p:nvPr/>
          </p:nvSpPr>
          <p:spPr>
            <a:xfrm>
              <a:off x="5191047" y="2007779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i="1" dirty="0"/>
            </a:p>
          </p:txBody>
        </p:sp>
        <p:cxnSp>
          <p:nvCxnSpPr>
            <p:cNvPr id="92" name="Ευθύγραμμο βέλος σύνδεσης 91"/>
            <p:cNvCxnSpPr/>
            <p:nvPr/>
          </p:nvCxnSpPr>
          <p:spPr>
            <a:xfrm flipH="1">
              <a:off x="4596671" y="1731056"/>
              <a:ext cx="2276358" cy="470319"/>
            </a:xfrm>
            <a:prstGeom prst="straightConnector1">
              <a:avLst/>
            </a:prstGeom>
            <a:ln w="127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Ομάδα 50"/>
          <p:cNvGrpSpPr/>
          <p:nvPr/>
        </p:nvGrpSpPr>
        <p:grpSpPr>
          <a:xfrm>
            <a:off x="2607002" y="951889"/>
            <a:ext cx="6213470" cy="2504664"/>
            <a:chOff x="2607002" y="947306"/>
            <a:chExt cx="6213470" cy="2504664"/>
          </a:xfrm>
        </p:grpSpPr>
        <p:grpSp>
          <p:nvGrpSpPr>
            <p:cNvPr id="68" name="Ομάδα 67"/>
            <p:cNvGrpSpPr/>
            <p:nvPr/>
          </p:nvGrpSpPr>
          <p:grpSpPr>
            <a:xfrm>
              <a:off x="2607002" y="947306"/>
              <a:ext cx="6213470" cy="2504664"/>
              <a:chOff x="2607002" y="947306"/>
              <a:chExt cx="6213470" cy="2504664"/>
            </a:xfrm>
          </p:grpSpPr>
          <p:grpSp>
            <p:nvGrpSpPr>
              <p:cNvPr id="70" name="Ομάδα 69"/>
              <p:cNvGrpSpPr/>
              <p:nvPr/>
            </p:nvGrpSpPr>
            <p:grpSpPr>
              <a:xfrm>
                <a:off x="2627784" y="947306"/>
                <a:ext cx="6192688" cy="2504664"/>
                <a:chOff x="1255181" y="803290"/>
                <a:chExt cx="6192688" cy="2504664"/>
              </a:xfrm>
            </p:grpSpPr>
            <p:cxnSp>
              <p:nvCxnSpPr>
                <p:cNvPr id="72" name="Ευθεία γραμμή σύνδεσης 71"/>
                <p:cNvCxnSpPr/>
                <p:nvPr/>
              </p:nvCxnSpPr>
              <p:spPr>
                <a:xfrm>
                  <a:off x="1255181" y="806735"/>
                  <a:ext cx="2088000" cy="0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  <a:headEnd type="none" w="med" len="med"/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Ευθεία γραμμή σύνδεσης 72"/>
                <p:cNvCxnSpPr/>
                <p:nvPr/>
              </p:nvCxnSpPr>
              <p:spPr>
                <a:xfrm>
                  <a:off x="3333022" y="803290"/>
                  <a:ext cx="4114847" cy="250466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  <a:headEnd type="none" w="med" len="med"/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Ευθεία γραμμή σύνδεσης 70"/>
              <p:cNvCxnSpPr/>
              <p:nvPr/>
            </p:nvCxnSpPr>
            <p:spPr>
              <a:xfrm>
                <a:off x="2607002" y="958091"/>
                <a:ext cx="5853430" cy="2123054"/>
              </a:xfrm>
              <a:prstGeom prst="line">
                <a:avLst/>
              </a:prstGeom>
              <a:ln w="12700">
                <a:solidFill>
                  <a:srgbClr val="FF0000"/>
                </a:solidFill>
                <a:headEnd type="none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Οβάλ 68"/>
            <p:cNvSpPr/>
            <p:nvPr/>
          </p:nvSpPr>
          <p:spPr>
            <a:xfrm>
              <a:off x="7871437" y="2855613"/>
              <a:ext cx="90000" cy="9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7777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6" grpId="0" animBg="1"/>
      <p:bldP spid="40" grpId="0"/>
      <p:bldP spid="42" grpId="0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7"/>
            <a:ext cx="9144000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Λεπτών Φακών</a:t>
            </a:r>
          </a:p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Σύμβαση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Προσήξμων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5439" y="2996952"/>
            <a:ext cx="4315025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Κατασκευαστή Φακών:</a:t>
            </a:r>
            <a:endParaRPr lang="el-GR" sz="2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11560" y="3645024"/>
                <a:ext cx="2631297" cy="69153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645024"/>
                <a:ext cx="2631297" cy="6915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Ευθεία γραμμή σύνδεσης 4"/>
          <p:cNvCxnSpPr/>
          <p:nvPr/>
        </p:nvCxnSpPr>
        <p:spPr>
          <a:xfrm flipH="1">
            <a:off x="6895160" y="4601179"/>
            <a:ext cx="7848" cy="20853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Τίτλος 1"/>
          <p:cNvSpPr txBox="1">
            <a:spLocks/>
          </p:cNvSpPr>
          <p:nvPr/>
        </p:nvSpPr>
        <p:spPr>
          <a:xfrm>
            <a:off x="4716016" y="2996952"/>
            <a:ext cx="3276469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Λεπτών Φακών:</a:t>
            </a:r>
            <a:endParaRPr lang="el-GR" sz="2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5550702" y="3640610"/>
                <a:ext cx="1397562" cy="724494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0702" y="3640610"/>
                <a:ext cx="1397562" cy="724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Ομάδα 49"/>
          <p:cNvGrpSpPr/>
          <p:nvPr/>
        </p:nvGrpSpPr>
        <p:grpSpPr>
          <a:xfrm>
            <a:off x="755576" y="913303"/>
            <a:ext cx="8064896" cy="2543250"/>
            <a:chOff x="755576" y="913303"/>
            <a:chExt cx="8064896" cy="2543250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2576558" y="1665321"/>
              <a:ext cx="2124000" cy="461665"/>
              <a:chOff x="2576558" y="1665321"/>
              <a:chExt cx="2124000" cy="461665"/>
            </a:xfrm>
          </p:grpSpPr>
          <p:cxnSp>
            <p:nvCxnSpPr>
              <p:cNvPr id="16" name="Ευθύγραμμο βέλος σύνδεσης 15"/>
              <p:cNvCxnSpPr/>
              <p:nvPr/>
            </p:nvCxnSpPr>
            <p:spPr>
              <a:xfrm flipV="1">
                <a:off x="2576558" y="1777399"/>
                <a:ext cx="2124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Ορθογώνιο 16"/>
              <p:cNvSpPr/>
              <p:nvPr/>
            </p:nvSpPr>
            <p:spPr>
              <a:xfrm>
                <a:off x="3331004" y="1665321"/>
                <a:ext cx="3048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l-GR" sz="2400" dirty="0"/>
              </a:p>
            </p:txBody>
          </p:sp>
        </p:grpSp>
        <p:sp>
          <p:nvSpPr>
            <p:cNvPr id="18" name="Οβάλ 17"/>
            <p:cNvSpPr/>
            <p:nvPr/>
          </p:nvSpPr>
          <p:spPr>
            <a:xfrm>
              <a:off x="2555776" y="91330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9" name="Ομάδα 48"/>
            <p:cNvGrpSpPr/>
            <p:nvPr/>
          </p:nvGrpSpPr>
          <p:grpSpPr>
            <a:xfrm>
              <a:off x="755576" y="913303"/>
              <a:ext cx="8064896" cy="2543250"/>
              <a:chOff x="755576" y="913303"/>
              <a:chExt cx="8064896" cy="2543250"/>
            </a:xfrm>
          </p:grpSpPr>
          <p:grpSp>
            <p:nvGrpSpPr>
              <p:cNvPr id="9" name="Ομάδα 8"/>
              <p:cNvGrpSpPr/>
              <p:nvPr/>
            </p:nvGrpSpPr>
            <p:grpSpPr>
              <a:xfrm>
                <a:off x="3419872" y="1335725"/>
                <a:ext cx="2664296" cy="729706"/>
                <a:chOff x="3419872" y="1335725"/>
                <a:chExt cx="2664296" cy="729706"/>
              </a:xfrm>
            </p:grpSpPr>
            <p:sp>
              <p:nvSpPr>
                <p:cNvPr id="11" name="Ορθογώνιο 10"/>
                <p:cNvSpPr/>
                <p:nvPr/>
              </p:nvSpPr>
              <p:spPr>
                <a:xfrm>
                  <a:off x="3419872" y="1335725"/>
                  <a:ext cx="26962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2000" i="1" dirty="0"/>
                </a:p>
              </p:txBody>
            </p:sp>
            <p:sp>
              <p:nvSpPr>
                <p:cNvPr id="12" name="Ορθογώνιο 11"/>
                <p:cNvSpPr/>
                <p:nvPr/>
              </p:nvSpPr>
              <p:spPr>
                <a:xfrm>
                  <a:off x="5814542" y="1665321"/>
                  <a:ext cx="26962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2000" i="1" dirty="0"/>
                </a:p>
              </p:txBody>
            </p:sp>
          </p:grpSp>
          <p:cxnSp>
            <p:nvCxnSpPr>
              <p:cNvPr id="13" name="Ευθύγραμμο βέλος σύνδεσης 12"/>
              <p:cNvCxnSpPr/>
              <p:nvPr/>
            </p:nvCxnSpPr>
            <p:spPr>
              <a:xfrm flipV="1">
                <a:off x="2582866" y="955333"/>
                <a:ext cx="0" cy="756000"/>
              </a:xfrm>
              <a:prstGeom prst="straightConnector1">
                <a:avLst/>
              </a:prstGeom>
              <a:ln w="57150">
                <a:gradFill>
                  <a:gsLst>
                    <a:gs pos="53000">
                      <a:srgbClr val="FFFF00"/>
                    </a:gs>
                    <a:gs pos="37000">
                      <a:srgbClr val="FFFF00"/>
                    </a:gs>
                    <a:gs pos="17000">
                      <a:srgbClr val="00FF00"/>
                    </a:gs>
                    <a:gs pos="76000">
                      <a:srgbClr val="FF0000"/>
                    </a:gs>
                  </a:gsLst>
                  <a:lin ang="5400000" scaled="0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Ομάδα 31"/>
              <p:cNvGrpSpPr/>
              <p:nvPr/>
            </p:nvGrpSpPr>
            <p:grpSpPr>
              <a:xfrm>
                <a:off x="4716016" y="1254117"/>
                <a:ext cx="3168000" cy="461665"/>
                <a:chOff x="4716016" y="1254117"/>
                <a:chExt cx="3168000" cy="461665"/>
              </a:xfrm>
            </p:grpSpPr>
            <p:cxnSp>
              <p:nvCxnSpPr>
                <p:cNvPr id="33" name="Ευθύγραμμο βέλος σύνδεσης 32"/>
                <p:cNvCxnSpPr/>
                <p:nvPr/>
              </p:nvCxnSpPr>
              <p:spPr>
                <a:xfrm flipV="1">
                  <a:off x="4716016" y="1643685"/>
                  <a:ext cx="3168000" cy="0"/>
                </a:xfrm>
                <a:prstGeom prst="straightConnector1">
                  <a:avLst/>
                </a:prstGeom>
                <a:ln>
                  <a:solidFill>
                    <a:schemeClr val="accent6">
                      <a:lumMod val="75000"/>
                    </a:schemeClr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Ορθογώνιο 33"/>
                <p:cNvSpPr/>
                <p:nvPr/>
              </p:nvSpPr>
              <p:spPr>
                <a:xfrm>
                  <a:off x="6180740" y="1254117"/>
                  <a:ext cx="40748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r>
                    <a:rPr lang="el-GR" sz="24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΄</a:t>
                  </a:r>
                  <a:endParaRPr lang="el-GR" sz="2400" dirty="0"/>
                </a:p>
              </p:txBody>
            </p:sp>
          </p:grpSp>
          <p:grpSp>
            <p:nvGrpSpPr>
              <p:cNvPr id="48" name="Ομάδα 47"/>
              <p:cNvGrpSpPr/>
              <p:nvPr/>
            </p:nvGrpSpPr>
            <p:grpSpPr>
              <a:xfrm>
                <a:off x="755576" y="913303"/>
                <a:ext cx="8064896" cy="2543250"/>
                <a:chOff x="755576" y="913303"/>
                <a:chExt cx="8064896" cy="2543250"/>
              </a:xfrm>
            </p:grpSpPr>
            <p:grpSp>
              <p:nvGrpSpPr>
                <p:cNvPr id="19" name="Ομάδα 18"/>
                <p:cNvGrpSpPr/>
                <p:nvPr/>
              </p:nvGrpSpPr>
              <p:grpSpPr>
                <a:xfrm>
                  <a:off x="755576" y="913303"/>
                  <a:ext cx="7632000" cy="1969753"/>
                  <a:chOff x="755576" y="913303"/>
                  <a:chExt cx="7632000" cy="1969753"/>
                </a:xfrm>
              </p:grpSpPr>
              <p:grpSp>
                <p:nvGrpSpPr>
                  <p:cNvPr id="20" name="Ομάδα 19"/>
                  <p:cNvGrpSpPr/>
                  <p:nvPr/>
                </p:nvGrpSpPr>
                <p:grpSpPr>
                  <a:xfrm>
                    <a:off x="755576" y="913303"/>
                    <a:ext cx="7632000" cy="1596645"/>
                    <a:chOff x="2088264" y="836712"/>
                    <a:chExt cx="7632000" cy="1596645"/>
                  </a:xfrm>
                </p:grpSpPr>
                <p:grpSp>
                  <p:nvGrpSpPr>
                    <p:cNvPr id="22" name="Ομάδα 21"/>
                    <p:cNvGrpSpPr/>
                    <p:nvPr/>
                  </p:nvGrpSpPr>
                  <p:grpSpPr>
                    <a:xfrm>
                      <a:off x="2088264" y="836712"/>
                      <a:ext cx="7632000" cy="1596645"/>
                      <a:chOff x="-1909120" y="1723270"/>
                      <a:chExt cx="7632000" cy="1596645"/>
                    </a:xfrm>
                  </p:grpSpPr>
                  <p:grpSp>
                    <p:nvGrpSpPr>
                      <p:cNvPr id="25" name="Ομάδα 24"/>
                      <p:cNvGrpSpPr/>
                      <p:nvPr/>
                    </p:nvGrpSpPr>
                    <p:grpSpPr>
                      <a:xfrm>
                        <a:off x="1876530" y="1723270"/>
                        <a:ext cx="319206" cy="1584905"/>
                        <a:chOff x="1382865" y="1864877"/>
                        <a:chExt cx="319206" cy="1584905"/>
                      </a:xfrm>
                    </p:grpSpPr>
                    <p:sp>
                      <p:nvSpPr>
                        <p:cNvPr id="28" name="Τόξο 27"/>
                        <p:cNvSpPr/>
                        <p:nvPr/>
                      </p:nvSpPr>
                      <p:spPr>
                        <a:xfrm>
                          <a:off x="1382865" y="1865606"/>
                          <a:ext cx="309677" cy="1584176"/>
                        </a:xfrm>
                        <a:prstGeom prst="arc">
                          <a:avLst>
                            <a:gd name="adj1" fmla="val 16200000"/>
                            <a:gd name="adj2" fmla="val 5374124"/>
                          </a:avLst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29" name="Τόξο 28"/>
                        <p:cNvSpPr/>
                        <p:nvPr/>
                      </p:nvSpPr>
                      <p:spPr>
                        <a:xfrm flipH="1">
                          <a:off x="1414039" y="1864877"/>
                          <a:ext cx="288032" cy="1584176"/>
                        </a:xfrm>
                        <a:prstGeom prst="arc">
                          <a:avLst>
                            <a:gd name="adj1" fmla="val 16200000"/>
                            <a:gd name="adj2" fmla="val 5374124"/>
                          </a:avLst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cxnSp>
                    <p:nvCxnSpPr>
                      <p:cNvPr id="26" name="Ευθεία γραμμή σύνδεσης 25"/>
                      <p:cNvCxnSpPr/>
                      <p:nvPr/>
                    </p:nvCxnSpPr>
                    <p:spPr>
                      <a:xfrm>
                        <a:off x="-1909120" y="2525749"/>
                        <a:ext cx="7632000" cy="0"/>
                      </a:xfrm>
                      <a:prstGeom prst="line">
                        <a:avLst/>
                      </a:prstGeom>
                      <a:ln w="19050">
                        <a:solidFill>
                          <a:srgbClr val="FFC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Ευθεία γραμμή σύνδεσης 26"/>
                      <p:cNvCxnSpPr/>
                      <p:nvPr/>
                    </p:nvCxnSpPr>
                    <p:spPr>
                      <a:xfrm flipH="1">
                        <a:off x="2041329" y="1735915"/>
                        <a:ext cx="0" cy="1584000"/>
                      </a:xfrm>
                      <a:prstGeom prst="line">
                        <a:avLst/>
                      </a:prstGeom>
                      <a:ln w="19050">
                        <a:solidFill>
                          <a:schemeClr val="bg1"/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3" name="Οβάλ 22"/>
                    <p:cNvSpPr/>
                    <p:nvPr/>
                  </p:nvSpPr>
                  <p:spPr>
                    <a:xfrm>
                      <a:off x="4788024" y="162397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24" name="Οβάλ 23"/>
                    <p:cNvSpPr/>
                    <p:nvPr/>
                  </p:nvSpPr>
                  <p:spPr>
                    <a:xfrm>
                      <a:off x="7284748" y="1618409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21" name="Ευθύγραμμο βέλος σύνδεσης 20"/>
                  <p:cNvCxnSpPr/>
                  <p:nvPr/>
                </p:nvCxnSpPr>
                <p:spPr>
                  <a:xfrm>
                    <a:off x="7915541" y="1731056"/>
                    <a:ext cx="0" cy="1152000"/>
                  </a:xfrm>
                  <a:prstGeom prst="straightConnector1">
                    <a:avLst/>
                  </a:prstGeom>
                  <a:ln w="57150">
                    <a:gradFill>
                      <a:gsLst>
                        <a:gs pos="48000">
                          <a:srgbClr val="FFFF00"/>
                        </a:gs>
                        <a:gs pos="29000">
                          <a:srgbClr val="FFFF00"/>
                        </a:gs>
                        <a:gs pos="7000">
                          <a:srgbClr val="00FF00"/>
                        </a:gs>
                        <a:gs pos="62000">
                          <a:srgbClr val="FF0000"/>
                        </a:gs>
                      </a:gsLst>
                      <a:lin ang="5400000" scaled="0"/>
                    </a:gra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5" name="Ομάδα 34"/>
                <p:cNvGrpSpPr/>
                <p:nvPr/>
              </p:nvGrpSpPr>
              <p:grpSpPr>
                <a:xfrm>
                  <a:off x="2174954" y="1700942"/>
                  <a:ext cx="4698075" cy="719946"/>
                  <a:chOff x="2174954" y="1700942"/>
                  <a:chExt cx="4698075" cy="719946"/>
                </a:xfrm>
              </p:grpSpPr>
              <p:cxnSp>
                <p:nvCxnSpPr>
                  <p:cNvPr id="37" name="Ευθύγραμμο βέλος σύνδεσης 36"/>
                  <p:cNvCxnSpPr/>
                  <p:nvPr/>
                </p:nvCxnSpPr>
                <p:spPr>
                  <a:xfrm>
                    <a:off x="2174954" y="1700942"/>
                    <a:ext cx="2629917" cy="658861"/>
                  </a:xfrm>
                  <a:prstGeom prst="straightConnector1">
                    <a:avLst/>
                  </a:prstGeom>
                  <a:ln w="1270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Ορθογώνιο 37"/>
                  <p:cNvSpPr/>
                  <p:nvPr/>
                </p:nvSpPr>
                <p:spPr>
                  <a:xfrm>
                    <a:off x="3600580" y="2051556"/>
                    <a:ext cx="4154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i="1" dirty="0"/>
                  </a:p>
                </p:txBody>
              </p:sp>
              <p:sp>
                <p:nvSpPr>
                  <p:cNvPr id="39" name="Ορθογώνιο 38"/>
                  <p:cNvSpPr/>
                  <p:nvPr/>
                </p:nvSpPr>
                <p:spPr>
                  <a:xfrm>
                    <a:off x="5191047" y="2007779"/>
                    <a:ext cx="4154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b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i="1" dirty="0"/>
                  </a:p>
                </p:txBody>
              </p:sp>
              <p:cxnSp>
                <p:nvCxnSpPr>
                  <p:cNvPr id="40" name="Ευθύγραμμο βέλος σύνδεσης 39"/>
                  <p:cNvCxnSpPr/>
                  <p:nvPr/>
                </p:nvCxnSpPr>
                <p:spPr>
                  <a:xfrm flipH="1">
                    <a:off x="4596671" y="1731056"/>
                    <a:ext cx="2276358" cy="470319"/>
                  </a:xfrm>
                  <a:prstGeom prst="straightConnector1">
                    <a:avLst/>
                  </a:prstGeom>
                  <a:ln w="1270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" name="Ομάδα 40"/>
                <p:cNvGrpSpPr/>
                <p:nvPr/>
              </p:nvGrpSpPr>
              <p:grpSpPr>
                <a:xfrm>
                  <a:off x="2607002" y="951889"/>
                  <a:ext cx="6213470" cy="2504664"/>
                  <a:chOff x="2607002" y="947306"/>
                  <a:chExt cx="6213470" cy="2504664"/>
                </a:xfrm>
              </p:grpSpPr>
              <p:grpSp>
                <p:nvGrpSpPr>
                  <p:cNvPr id="42" name="Ομάδα 41"/>
                  <p:cNvGrpSpPr/>
                  <p:nvPr/>
                </p:nvGrpSpPr>
                <p:grpSpPr>
                  <a:xfrm>
                    <a:off x="2607002" y="947306"/>
                    <a:ext cx="6213470" cy="2504664"/>
                    <a:chOff x="2607002" y="947306"/>
                    <a:chExt cx="6213470" cy="2504664"/>
                  </a:xfrm>
                </p:grpSpPr>
                <p:grpSp>
                  <p:nvGrpSpPr>
                    <p:cNvPr id="44" name="Ομάδα 43"/>
                    <p:cNvGrpSpPr/>
                    <p:nvPr/>
                  </p:nvGrpSpPr>
                  <p:grpSpPr>
                    <a:xfrm>
                      <a:off x="2627784" y="947306"/>
                      <a:ext cx="6192688" cy="2504664"/>
                      <a:chOff x="1255181" y="803290"/>
                      <a:chExt cx="6192688" cy="2504664"/>
                    </a:xfrm>
                  </p:grpSpPr>
                  <p:cxnSp>
                    <p:nvCxnSpPr>
                      <p:cNvPr id="46" name="Ευθεία γραμμή σύνδεσης 45"/>
                      <p:cNvCxnSpPr/>
                      <p:nvPr/>
                    </p:nvCxnSpPr>
                    <p:spPr>
                      <a:xfrm>
                        <a:off x="1255181" y="806735"/>
                        <a:ext cx="2088000" cy="0"/>
                      </a:xfrm>
                      <a:prstGeom prst="line">
                        <a:avLst/>
                      </a:prstGeom>
                      <a:ln w="12700">
                        <a:solidFill>
                          <a:srgbClr val="FF0000"/>
                        </a:solidFill>
                        <a:headEnd type="none" w="med" len="med"/>
                        <a:tailEnd type="stealth" w="lg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Ευθεία γραμμή σύνδεσης 46"/>
                      <p:cNvCxnSpPr/>
                      <p:nvPr/>
                    </p:nvCxnSpPr>
                    <p:spPr>
                      <a:xfrm>
                        <a:off x="3333022" y="803290"/>
                        <a:ext cx="4114847" cy="2504664"/>
                      </a:xfrm>
                      <a:prstGeom prst="line">
                        <a:avLst/>
                      </a:prstGeom>
                      <a:ln w="12700">
                        <a:solidFill>
                          <a:srgbClr val="FF0000"/>
                        </a:solidFill>
                        <a:headEnd type="none" w="med" len="med"/>
                        <a:tailEnd type="stealth" w="lg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5" name="Ευθεία γραμμή σύνδεσης 44"/>
                    <p:cNvCxnSpPr/>
                    <p:nvPr/>
                  </p:nvCxnSpPr>
                  <p:spPr>
                    <a:xfrm>
                      <a:off x="2607002" y="958091"/>
                      <a:ext cx="5853430" cy="2123054"/>
                    </a:xfrm>
                    <a:prstGeom prst="line">
                      <a:avLst/>
                    </a:prstGeom>
                    <a:ln w="12700">
                      <a:solidFill>
                        <a:srgbClr val="FF0000"/>
                      </a:solidFill>
                      <a:headEnd type="none" w="med" len="med"/>
                      <a:tailEnd type="stealth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3" name="Οβάλ 42"/>
                  <p:cNvSpPr/>
                  <p:nvPr/>
                </p:nvSpPr>
                <p:spPr>
                  <a:xfrm>
                    <a:off x="7871437" y="2855613"/>
                    <a:ext cx="90000" cy="90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</p:grpSp>
      </p:grpSp>
      <p:graphicFrame>
        <p:nvGraphicFramePr>
          <p:cNvPr id="51" name="Πίνακας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494073"/>
              </p:ext>
            </p:extLst>
          </p:nvPr>
        </p:nvGraphicFramePr>
        <p:xfrm>
          <a:off x="302746" y="4522296"/>
          <a:ext cx="856895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423370078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96351440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184457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Παράμετρος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Θετική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/>
                        <a:t>Αρνητική</a:t>
                      </a:r>
                      <a:endParaRPr lang="el-G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342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l-GR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Κυρτή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Κοίλη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803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l-GR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Συγκλίνων φακός (παχύτερος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στο μέσο)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Αποκλίνων φακός (λεπτότερος στο μέσο)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592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s’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Πραγματικό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είδωλο προς το άλλο μέρος του φακού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Φανταστικό είδωλο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800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81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Τίτλος 1"/>
          <p:cNvSpPr txBox="1">
            <a:spLocks/>
          </p:cNvSpPr>
          <p:nvPr/>
        </p:nvSpPr>
        <p:spPr>
          <a:xfrm>
            <a:off x="-5052" y="15587"/>
            <a:ext cx="9144000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Λεπτών Φακών</a:t>
            </a:r>
          </a:p>
        </p:txBody>
      </p:sp>
      <p:sp>
        <p:nvSpPr>
          <p:cNvPr id="13" name="Τίτλος 1"/>
          <p:cNvSpPr txBox="1">
            <a:spLocks/>
          </p:cNvSpPr>
          <p:nvPr/>
        </p:nvSpPr>
        <p:spPr>
          <a:xfrm>
            <a:off x="5439" y="2996952"/>
            <a:ext cx="4315025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Κατασκευαστή Φακών:</a:t>
            </a:r>
            <a:endParaRPr lang="el-GR" sz="2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11560" y="3645024"/>
                <a:ext cx="2631297" cy="69153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645024"/>
                <a:ext cx="2631297" cy="6915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Ευθεία γραμμή σύνδεσης 14"/>
          <p:cNvCxnSpPr/>
          <p:nvPr/>
        </p:nvCxnSpPr>
        <p:spPr>
          <a:xfrm flipH="1">
            <a:off x="6895160" y="4601179"/>
            <a:ext cx="7848" cy="20853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Τίτλος 1"/>
          <p:cNvSpPr txBox="1">
            <a:spLocks/>
          </p:cNvSpPr>
          <p:nvPr/>
        </p:nvSpPr>
        <p:spPr>
          <a:xfrm>
            <a:off x="4716016" y="2996952"/>
            <a:ext cx="3276469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Λεπτών Φακών:</a:t>
            </a:r>
            <a:endParaRPr lang="el-GR" sz="2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5550702" y="3640610"/>
                <a:ext cx="1397562" cy="724494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0702" y="3640610"/>
                <a:ext cx="1397562" cy="724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Ομάδα 17"/>
          <p:cNvGrpSpPr/>
          <p:nvPr/>
        </p:nvGrpSpPr>
        <p:grpSpPr>
          <a:xfrm>
            <a:off x="755576" y="913303"/>
            <a:ext cx="8064896" cy="2543250"/>
            <a:chOff x="755576" y="913303"/>
            <a:chExt cx="8064896" cy="2543250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2576558" y="1665321"/>
              <a:ext cx="2124000" cy="461665"/>
              <a:chOff x="2576558" y="1665321"/>
              <a:chExt cx="2124000" cy="461665"/>
            </a:xfrm>
          </p:grpSpPr>
          <p:cxnSp>
            <p:nvCxnSpPr>
              <p:cNvPr id="53" name="Ευθύγραμμο βέλος σύνδεσης 52"/>
              <p:cNvCxnSpPr/>
              <p:nvPr/>
            </p:nvCxnSpPr>
            <p:spPr>
              <a:xfrm flipV="1">
                <a:off x="2576558" y="1777399"/>
                <a:ext cx="2124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Ορθογώνιο 53"/>
              <p:cNvSpPr/>
              <p:nvPr/>
            </p:nvSpPr>
            <p:spPr>
              <a:xfrm>
                <a:off x="3331004" y="1665321"/>
                <a:ext cx="3048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l-GR" sz="2400" dirty="0"/>
              </a:p>
            </p:txBody>
          </p:sp>
        </p:grpSp>
        <p:sp>
          <p:nvSpPr>
            <p:cNvPr id="20" name="Οβάλ 19"/>
            <p:cNvSpPr/>
            <p:nvPr/>
          </p:nvSpPr>
          <p:spPr>
            <a:xfrm>
              <a:off x="2555776" y="91330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21" name="Ομάδα 20"/>
            <p:cNvGrpSpPr/>
            <p:nvPr/>
          </p:nvGrpSpPr>
          <p:grpSpPr>
            <a:xfrm>
              <a:off x="755576" y="913303"/>
              <a:ext cx="8064896" cy="2543250"/>
              <a:chOff x="755576" y="913303"/>
              <a:chExt cx="8064896" cy="2543250"/>
            </a:xfrm>
          </p:grpSpPr>
          <p:grpSp>
            <p:nvGrpSpPr>
              <p:cNvPr id="22" name="Ομάδα 21"/>
              <p:cNvGrpSpPr/>
              <p:nvPr/>
            </p:nvGrpSpPr>
            <p:grpSpPr>
              <a:xfrm>
                <a:off x="3419872" y="1335725"/>
                <a:ext cx="2664296" cy="729706"/>
                <a:chOff x="3419872" y="1335725"/>
                <a:chExt cx="2664296" cy="729706"/>
              </a:xfrm>
            </p:grpSpPr>
            <p:sp>
              <p:nvSpPr>
                <p:cNvPr id="51" name="Ορθογώνιο 50"/>
                <p:cNvSpPr/>
                <p:nvPr/>
              </p:nvSpPr>
              <p:spPr>
                <a:xfrm>
                  <a:off x="3419872" y="1335725"/>
                  <a:ext cx="26962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2000" i="1" dirty="0"/>
                </a:p>
              </p:txBody>
            </p:sp>
            <p:sp>
              <p:nvSpPr>
                <p:cNvPr id="52" name="Ορθογώνιο 51"/>
                <p:cNvSpPr/>
                <p:nvPr/>
              </p:nvSpPr>
              <p:spPr>
                <a:xfrm>
                  <a:off x="5814542" y="1665321"/>
                  <a:ext cx="26962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2000" i="1" dirty="0"/>
                </a:p>
              </p:txBody>
            </p:sp>
          </p:grpSp>
          <p:cxnSp>
            <p:nvCxnSpPr>
              <p:cNvPr id="23" name="Ευθύγραμμο βέλος σύνδεσης 22"/>
              <p:cNvCxnSpPr/>
              <p:nvPr/>
            </p:nvCxnSpPr>
            <p:spPr>
              <a:xfrm flipV="1">
                <a:off x="2582866" y="955333"/>
                <a:ext cx="0" cy="756000"/>
              </a:xfrm>
              <a:prstGeom prst="straightConnector1">
                <a:avLst/>
              </a:prstGeom>
              <a:ln w="57150">
                <a:gradFill>
                  <a:gsLst>
                    <a:gs pos="53000">
                      <a:srgbClr val="FFFF00"/>
                    </a:gs>
                    <a:gs pos="37000">
                      <a:srgbClr val="FFFF00"/>
                    </a:gs>
                    <a:gs pos="17000">
                      <a:srgbClr val="00FF00"/>
                    </a:gs>
                    <a:gs pos="76000">
                      <a:srgbClr val="FF0000"/>
                    </a:gs>
                  </a:gsLst>
                  <a:lin ang="5400000" scaled="0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Ομάδα 23"/>
              <p:cNvGrpSpPr/>
              <p:nvPr/>
            </p:nvGrpSpPr>
            <p:grpSpPr>
              <a:xfrm>
                <a:off x="4716016" y="1254117"/>
                <a:ext cx="3168000" cy="461665"/>
                <a:chOff x="4716016" y="1254117"/>
                <a:chExt cx="3168000" cy="461665"/>
              </a:xfrm>
            </p:grpSpPr>
            <p:cxnSp>
              <p:nvCxnSpPr>
                <p:cNvPr id="49" name="Ευθύγραμμο βέλος σύνδεσης 48"/>
                <p:cNvCxnSpPr/>
                <p:nvPr/>
              </p:nvCxnSpPr>
              <p:spPr>
                <a:xfrm flipV="1">
                  <a:off x="4716016" y="1643685"/>
                  <a:ext cx="3168000" cy="0"/>
                </a:xfrm>
                <a:prstGeom prst="straightConnector1">
                  <a:avLst/>
                </a:prstGeom>
                <a:ln>
                  <a:solidFill>
                    <a:schemeClr val="accent6">
                      <a:lumMod val="75000"/>
                    </a:schemeClr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Ορθογώνιο 49"/>
                <p:cNvSpPr/>
                <p:nvPr/>
              </p:nvSpPr>
              <p:spPr>
                <a:xfrm>
                  <a:off x="6180740" y="1254117"/>
                  <a:ext cx="40748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r>
                    <a:rPr lang="el-GR" sz="24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΄</a:t>
                  </a:r>
                  <a:endParaRPr lang="el-GR" sz="2400" dirty="0"/>
                </a:p>
              </p:txBody>
            </p:sp>
          </p:grpSp>
          <p:grpSp>
            <p:nvGrpSpPr>
              <p:cNvPr id="25" name="Ομάδα 24"/>
              <p:cNvGrpSpPr/>
              <p:nvPr/>
            </p:nvGrpSpPr>
            <p:grpSpPr>
              <a:xfrm>
                <a:off x="755576" y="913303"/>
                <a:ext cx="8064896" cy="2543250"/>
                <a:chOff x="755576" y="913303"/>
                <a:chExt cx="8064896" cy="2543250"/>
              </a:xfrm>
            </p:grpSpPr>
            <p:grpSp>
              <p:nvGrpSpPr>
                <p:cNvPr id="26" name="Ομάδα 25"/>
                <p:cNvGrpSpPr/>
                <p:nvPr/>
              </p:nvGrpSpPr>
              <p:grpSpPr>
                <a:xfrm>
                  <a:off x="755576" y="913303"/>
                  <a:ext cx="7632000" cy="1969753"/>
                  <a:chOff x="755576" y="913303"/>
                  <a:chExt cx="7632000" cy="1969753"/>
                </a:xfrm>
              </p:grpSpPr>
              <p:grpSp>
                <p:nvGrpSpPr>
                  <p:cNvPr id="39" name="Ομάδα 38"/>
                  <p:cNvGrpSpPr/>
                  <p:nvPr/>
                </p:nvGrpSpPr>
                <p:grpSpPr>
                  <a:xfrm>
                    <a:off x="755576" y="913303"/>
                    <a:ext cx="7632000" cy="1596645"/>
                    <a:chOff x="2088264" y="836712"/>
                    <a:chExt cx="7632000" cy="1596645"/>
                  </a:xfrm>
                </p:grpSpPr>
                <p:grpSp>
                  <p:nvGrpSpPr>
                    <p:cNvPr id="41" name="Ομάδα 40"/>
                    <p:cNvGrpSpPr/>
                    <p:nvPr/>
                  </p:nvGrpSpPr>
                  <p:grpSpPr>
                    <a:xfrm>
                      <a:off x="2088264" y="836712"/>
                      <a:ext cx="7632000" cy="1596645"/>
                      <a:chOff x="-1909120" y="1723270"/>
                      <a:chExt cx="7632000" cy="1596645"/>
                    </a:xfrm>
                  </p:grpSpPr>
                  <p:grpSp>
                    <p:nvGrpSpPr>
                      <p:cNvPr id="44" name="Ομάδα 43"/>
                      <p:cNvGrpSpPr/>
                      <p:nvPr/>
                    </p:nvGrpSpPr>
                    <p:grpSpPr>
                      <a:xfrm>
                        <a:off x="1876530" y="1723270"/>
                        <a:ext cx="319206" cy="1584905"/>
                        <a:chOff x="1382865" y="1864877"/>
                        <a:chExt cx="319206" cy="1584905"/>
                      </a:xfrm>
                    </p:grpSpPr>
                    <p:sp>
                      <p:nvSpPr>
                        <p:cNvPr id="47" name="Τόξο 46"/>
                        <p:cNvSpPr/>
                        <p:nvPr/>
                      </p:nvSpPr>
                      <p:spPr>
                        <a:xfrm>
                          <a:off x="1382865" y="1865606"/>
                          <a:ext cx="309677" cy="1584176"/>
                        </a:xfrm>
                        <a:prstGeom prst="arc">
                          <a:avLst>
                            <a:gd name="adj1" fmla="val 16200000"/>
                            <a:gd name="adj2" fmla="val 5374124"/>
                          </a:avLst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48" name="Τόξο 47"/>
                        <p:cNvSpPr/>
                        <p:nvPr/>
                      </p:nvSpPr>
                      <p:spPr>
                        <a:xfrm flipH="1">
                          <a:off x="1414039" y="1864877"/>
                          <a:ext cx="288032" cy="1584176"/>
                        </a:xfrm>
                        <a:prstGeom prst="arc">
                          <a:avLst>
                            <a:gd name="adj1" fmla="val 16200000"/>
                            <a:gd name="adj2" fmla="val 5374124"/>
                          </a:avLst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cxnSp>
                    <p:nvCxnSpPr>
                      <p:cNvPr id="45" name="Ευθεία γραμμή σύνδεσης 44"/>
                      <p:cNvCxnSpPr/>
                      <p:nvPr/>
                    </p:nvCxnSpPr>
                    <p:spPr>
                      <a:xfrm>
                        <a:off x="-1909120" y="2525749"/>
                        <a:ext cx="7632000" cy="0"/>
                      </a:xfrm>
                      <a:prstGeom prst="line">
                        <a:avLst/>
                      </a:prstGeom>
                      <a:ln w="19050">
                        <a:solidFill>
                          <a:srgbClr val="FFC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Ευθεία γραμμή σύνδεσης 45"/>
                      <p:cNvCxnSpPr/>
                      <p:nvPr/>
                    </p:nvCxnSpPr>
                    <p:spPr>
                      <a:xfrm flipH="1">
                        <a:off x="2041329" y="1735915"/>
                        <a:ext cx="0" cy="1584000"/>
                      </a:xfrm>
                      <a:prstGeom prst="line">
                        <a:avLst/>
                      </a:prstGeom>
                      <a:ln w="19050">
                        <a:solidFill>
                          <a:schemeClr val="bg1"/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42" name="Οβάλ 41"/>
                    <p:cNvSpPr/>
                    <p:nvPr/>
                  </p:nvSpPr>
                  <p:spPr>
                    <a:xfrm>
                      <a:off x="4788024" y="162397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43" name="Οβάλ 42"/>
                    <p:cNvSpPr/>
                    <p:nvPr/>
                  </p:nvSpPr>
                  <p:spPr>
                    <a:xfrm>
                      <a:off x="7284748" y="1618409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40" name="Ευθύγραμμο βέλος σύνδεσης 39"/>
                  <p:cNvCxnSpPr/>
                  <p:nvPr/>
                </p:nvCxnSpPr>
                <p:spPr>
                  <a:xfrm>
                    <a:off x="7915541" y="1731056"/>
                    <a:ext cx="0" cy="1152000"/>
                  </a:xfrm>
                  <a:prstGeom prst="straightConnector1">
                    <a:avLst/>
                  </a:prstGeom>
                  <a:ln w="57150">
                    <a:gradFill>
                      <a:gsLst>
                        <a:gs pos="48000">
                          <a:srgbClr val="FFFF00"/>
                        </a:gs>
                        <a:gs pos="29000">
                          <a:srgbClr val="FFFF00"/>
                        </a:gs>
                        <a:gs pos="7000">
                          <a:srgbClr val="00FF00"/>
                        </a:gs>
                        <a:gs pos="62000">
                          <a:srgbClr val="FF0000"/>
                        </a:gs>
                      </a:gsLst>
                      <a:lin ang="5400000" scaled="0"/>
                    </a:gra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" name="Ομάδα 26"/>
                <p:cNvGrpSpPr/>
                <p:nvPr/>
              </p:nvGrpSpPr>
              <p:grpSpPr>
                <a:xfrm>
                  <a:off x="2174954" y="1700942"/>
                  <a:ext cx="4698075" cy="719946"/>
                  <a:chOff x="2174954" y="1700942"/>
                  <a:chExt cx="4698075" cy="719946"/>
                </a:xfrm>
              </p:grpSpPr>
              <p:cxnSp>
                <p:nvCxnSpPr>
                  <p:cNvPr id="35" name="Ευθύγραμμο βέλος σύνδεσης 34"/>
                  <p:cNvCxnSpPr/>
                  <p:nvPr/>
                </p:nvCxnSpPr>
                <p:spPr>
                  <a:xfrm>
                    <a:off x="2174954" y="1700942"/>
                    <a:ext cx="2629917" cy="658861"/>
                  </a:xfrm>
                  <a:prstGeom prst="straightConnector1">
                    <a:avLst/>
                  </a:prstGeom>
                  <a:ln w="1270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Ορθογώνιο 35"/>
                  <p:cNvSpPr/>
                  <p:nvPr/>
                </p:nvSpPr>
                <p:spPr>
                  <a:xfrm>
                    <a:off x="3600580" y="2051556"/>
                    <a:ext cx="4154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i="1" dirty="0"/>
                  </a:p>
                </p:txBody>
              </p:sp>
              <p:sp>
                <p:nvSpPr>
                  <p:cNvPr id="37" name="Ορθογώνιο 36"/>
                  <p:cNvSpPr/>
                  <p:nvPr/>
                </p:nvSpPr>
                <p:spPr>
                  <a:xfrm>
                    <a:off x="5191047" y="2007779"/>
                    <a:ext cx="4154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b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i="1" dirty="0"/>
                  </a:p>
                </p:txBody>
              </p:sp>
              <p:cxnSp>
                <p:nvCxnSpPr>
                  <p:cNvPr id="38" name="Ευθύγραμμο βέλος σύνδεσης 37"/>
                  <p:cNvCxnSpPr/>
                  <p:nvPr/>
                </p:nvCxnSpPr>
                <p:spPr>
                  <a:xfrm flipH="1">
                    <a:off x="4596671" y="1731056"/>
                    <a:ext cx="2276358" cy="470319"/>
                  </a:xfrm>
                  <a:prstGeom prst="straightConnector1">
                    <a:avLst/>
                  </a:prstGeom>
                  <a:ln w="1270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" name="Ομάδα 27"/>
                <p:cNvGrpSpPr/>
                <p:nvPr/>
              </p:nvGrpSpPr>
              <p:grpSpPr>
                <a:xfrm>
                  <a:off x="2607002" y="951889"/>
                  <a:ext cx="6213470" cy="2504664"/>
                  <a:chOff x="2607002" y="947306"/>
                  <a:chExt cx="6213470" cy="2504664"/>
                </a:xfrm>
              </p:grpSpPr>
              <p:grpSp>
                <p:nvGrpSpPr>
                  <p:cNvPr id="29" name="Ομάδα 28"/>
                  <p:cNvGrpSpPr/>
                  <p:nvPr/>
                </p:nvGrpSpPr>
                <p:grpSpPr>
                  <a:xfrm>
                    <a:off x="2607002" y="947306"/>
                    <a:ext cx="6213470" cy="2504664"/>
                    <a:chOff x="2607002" y="947306"/>
                    <a:chExt cx="6213470" cy="2504664"/>
                  </a:xfrm>
                </p:grpSpPr>
                <p:grpSp>
                  <p:nvGrpSpPr>
                    <p:cNvPr id="31" name="Ομάδα 30"/>
                    <p:cNvGrpSpPr/>
                    <p:nvPr/>
                  </p:nvGrpSpPr>
                  <p:grpSpPr>
                    <a:xfrm>
                      <a:off x="2627784" y="947306"/>
                      <a:ext cx="6192688" cy="2504664"/>
                      <a:chOff x="1255181" y="803290"/>
                      <a:chExt cx="6192688" cy="2504664"/>
                    </a:xfrm>
                  </p:grpSpPr>
                  <p:cxnSp>
                    <p:nvCxnSpPr>
                      <p:cNvPr id="33" name="Ευθεία γραμμή σύνδεσης 32"/>
                      <p:cNvCxnSpPr/>
                      <p:nvPr/>
                    </p:nvCxnSpPr>
                    <p:spPr>
                      <a:xfrm>
                        <a:off x="1255181" y="806735"/>
                        <a:ext cx="2088000" cy="0"/>
                      </a:xfrm>
                      <a:prstGeom prst="line">
                        <a:avLst/>
                      </a:prstGeom>
                      <a:ln w="12700">
                        <a:solidFill>
                          <a:srgbClr val="FF0000"/>
                        </a:solidFill>
                        <a:headEnd type="none" w="med" len="med"/>
                        <a:tailEnd type="stealth" w="lg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Ευθεία γραμμή σύνδεσης 33"/>
                      <p:cNvCxnSpPr/>
                      <p:nvPr/>
                    </p:nvCxnSpPr>
                    <p:spPr>
                      <a:xfrm>
                        <a:off x="3333022" y="803290"/>
                        <a:ext cx="4114847" cy="2504664"/>
                      </a:xfrm>
                      <a:prstGeom prst="line">
                        <a:avLst/>
                      </a:prstGeom>
                      <a:ln w="12700">
                        <a:solidFill>
                          <a:srgbClr val="FF0000"/>
                        </a:solidFill>
                        <a:headEnd type="none" w="med" len="med"/>
                        <a:tailEnd type="stealth" w="lg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2" name="Ευθεία γραμμή σύνδεσης 31"/>
                    <p:cNvCxnSpPr/>
                    <p:nvPr/>
                  </p:nvCxnSpPr>
                  <p:spPr>
                    <a:xfrm>
                      <a:off x="2607002" y="958091"/>
                      <a:ext cx="5853430" cy="2123054"/>
                    </a:xfrm>
                    <a:prstGeom prst="line">
                      <a:avLst/>
                    </a:prstGeom>
                    <a:ln w="12700">
                      <a:solidFill>
                        <a:srgbClr val="FF0000"/>
                      </a:solidFill>
                      <a:headEnd type="none" w="med" len="med"/>
                      <a:tailEnd type="stealth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0" name="Οβάλ 29"/>
                  <p:cNvSpPr/>
                  <p:nvPr/>
                </p:nvSpPr>
                <p:spPr>
                  <a:xfrm>
                    <a:off x="7871437" y="2855613"/>
                    <a:ext cx="90000" cy="90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</p:grpSp>
      </p:grpSp>
      <p:grpSp>
        <p:nvGrpSpPr>
          <p:cNvPr id="60" name="Ομάδα 59"/>
          <p:cNvGrpSpPr/>
          <p:nvPr/>
        </p:nvGrpSpPr>
        <p:grpSpPr>
          <a:xfrm>
            <a:off x="9779" y="4509120"/>
            <a:ext cx="2762969" cy="758606"/>
            <a:chOff x="9779" y="4953868"/>
            <a:chExt cx="2762969" cy="758606"/>
          </a:xfrm>
        </p:grpSpPr>
        <p:sp>
          <p:nvSpPr>
            <p:cNvPr id="56" name="Τίτλος 1"/>
            <p:cNvSpPr txBox="1">
              <a:spLocks/>
            </p:cNvSpPr>
            <p:nvPr/>
          </p:nvSpPr>
          <p:spPr>
            <a:xfrm>
              <a:off x="9779" y="5101977"/>
              <a:ext cx="1897926" cy="4872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2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Ισχύς Φακού:</a:t>
              </a:r>
              <a:endParaRPr lang="el-GR" sz="2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1907704" y="4953868"/>
                  <a:ext cx="865044" cy="75860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7704" y="4953868"/>
                  <a:ext cx="865044" cy="75860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3131756" y="4653136"/>
            <a:ext cx="5832732" cy="487263"/>
            <a:chOff x="14713" y="5894065"/>
            <a:chExt cx="5832732" cy="487263"/>
          </a:xfrm>
        </p:grpSpPr>
        <p:sp>
          <p:nvSpPr>
            <p:cNvPr id="58" name="Τίτλος 1"/>
            <p:cNvSpPr txBox="1">
              <a:spLocks/>
            </p:cNvSpPr>
            <p:nvPr/>
          </p:nvSpPr>
          <p:spPr>
            <a:xfrm>
              <a:off x="14713" y="5894065"/>
              <a:ext cx="3228143" cy="4872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2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Μονάδα Ισχύος Φακού:</a:t>
              </a:r>
              <a:endParaRPr lang="el-GR" sz="2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3148052" y="6001795"/>
                  <a:ext cx="2699393" cy="2832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𝐝𝐢𝐨𝐩𝐭𝐫𝐞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8052" y="6001795"/>
                  <a:ext cx="2699393" cy="283219"/>
                </a:xfrm>
                <a:prstGeom prst="rect">
                  <a:avLst/>
                </a:prstGeom>
                <a:blipFill>
                  <a:blip r:embed="rId5"/>
                  <a:stretch>
                    <a:fillRect l="-451" t="-6522" b="-3478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5" name="Τίτλος 1"/>
          <p:cNvSpPr txBox="1">
            <a:spLocks/>
          </p:cNvSpPr>
          <p:nvPr/>
        </p:nvSpPr>
        <p:spPr>
          <a:xfrm>
            <a:off x="35496" y="5301208"/>
            <a:ext cx="9103452" cy="68928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σχύς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sz="2400" b="1" baseline="-25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ολ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συστήματος φακών με εστιακές αποστάσεις 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. .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κοινό κύριο οπτικό άξονα: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646552" y="6109207"/>
                <a:ext cx="2799997" cy="632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l-GR" sz="2000" b="1" i="0" smtClean="0">
                              <a:latin typeface="Cambria Math" panose="02040503050406030204" pitchFamily="18" charset="0"/>
                            </a:rPr>
                            <m:t>𝛐𝛌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 . . . 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552" y="6109207"/>
                <a:ext cx="2799997" cy="6321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355976" y="6321160"/>
                <a:ext cx="23803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 . . .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6321160"/>
                <a:ext cx="2380395" cy="307777"/>
              </a:xfrm>
              <a:prstGeom prst="rect">
                <a:avLst/>
              </a:prstGeom>
              <a:blipFill>
                <a:blip r:embed="rId7"/>
                <a:stretch>
                  <a:fillRect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57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2" grpId="0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ΑΚΤΙΝΙΚΗ ΟΠΤΙΚΗ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621805"/>
            <a:ext cx="9144000" cy="5110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Σχηματισμός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Ειδώλων με Διάθλαση</a:t>
            </a: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1979712" y="2348880"/>
            <a:ext cx="6717432" cy="2232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Λεπτοί</a:t>
            </a:r>
            <a:r>
              <a:rPr lang="el-GR" sz="33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Φακοί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Είδη φακών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Ακτινών σε Φακούς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Ειδώλων με Φακούς</a:t>
            </a: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Μεγέθυνση</a:t>
            </a: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Λεπτών Φακών</a:t>
            </a: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Ισχύς Φακών</a:t>
            </a:r>
          </a:p>
        </p:txBody>
      </p:sp>
    </p:spTree>
    <p:extLst>
      <p:ext uri="{BB962C8B-B14F-4D97-AF65-F5344CB8AC3E}">
        <p14:creationId xmlns:p14="http://schemas.microsoft.com/office/powerpoint/2010/main" val="20407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Ομάδα 13"/>
          <p:cNvGrpSpPr/>
          <p:nvPr/>
        </p:nvGrpSpPr>
        <p:grpSpPr>
          <a:xfrm>
            <a:off x="3001542" y="1697223"/>
            <a:ext cx="3811184" cy="3046108"/>
            <a:chOff x="3294496" y="1985255"/>
            <a:chExt cx="3811184" cy="3046108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3294496" y="2026198"/>
              <a:ext cx="3811184" cy="3005165"/>
              <a:chOff x="3294496" y="2026198"/>
              <a:chExt cx="3811184" cy="3005165"/>
            </a:xfrm>
          </p:grpSpPr>
          <p:grpSp>
            <p:nvGrpSpPr>
              <p:cNvPr id="8" name="Ομάδα 7"/>
              <p:cNvGrpSpPr/>
              <p:nvPr/>
            </p:nvGrpSpPr>
            <p:grpSpPr>
              <a:xfrm>
                <a:off x="3294496" y="2026198"/>
                <a:ext cx="3811184" cy="2626938"/>
                <a:chOff x="3294496" y="2026198"/>
                <a:chExt cx="3811184" cy="2626938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3294496" y="2026198"/>
                  <a:ext cx="3811184" cy="2626938"/>
                  <a:chOff x="3294496" y="2026198"/>
                  <a:chExt cx="3811184" cy="2626938"/>
                </a:xfrm>
              </p:grpSpPr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3329108" y="2398257"/>
                    <a:ext cx="3743990" cy="2231979"/>
                  </a:xfrm>
                  <a:custGeom>
                    <a:avLst/>
                    <a:gdLst>
                      <a:gd name="connsiteX0" fmla="*/ 0 w 3722724"/>
                      <a:gd name="connsiteY0" fmla="*/ 0 h 2231979"/>
                      <a:gd name="connsiteX1" fmla="*/ 3722724 w 3722724"/>
                      <a:gd name="connsiteY1" fmla="*/ 0 h 2231979"/>
                      <a:gd name="connsiteX2" fmla="*/ 3722724 w 3722724"/>
                      <a:gd name="connsiteY2" fmla="*/ 2231979 h 2231979"/>
                      <a:gd name="connsiteX3" fmla="*/ 0 w 3722724"/>
                      <a:gd name="connsiteY3" fmla="*/ 2231979 h 2231979"/>
                      <a:gd name="connsiteX4" fmla="*/ 0 w 3722724"/>
                      <a:gd name="connsiteY4" fmla="*/ 0 h 2231979"/>
                      <a:gd name="connsiteX0" fmla="*/ 0 w 3722724"/>
                      <a:gd name="connsiteY0" fmla="*/ 0 h 2231979"/>
                      <a:gd name="connsiteX1" fmla="*/ 3722724 w 3722724"/>
                      <a:gd name="connsiteY1" fmla="*/ 0 h 2231979"/>
                      <a:gd name="connsiteX2" fmla="*/ 3722724 w 3722724"/>
                      <a:gd name="connsiteY2" fmla="*/ 2231979 h 2231979"/>
                      <a:gd name="connsiteX3" fmla="*/ 21265 w 3722724"/>
                      <a:gd name="connsiteY3" fmla="*/ 2231979 h 2231979"/>
                      <a:gd name="connsiteX4" fmla="*/ 0 w 3722724"/>
                      <a:gd name="connsiteY4" fmla="*/ 0 h 2231979"/>
                      <a:gd name="connsiteX0" fmla="*/ 0 w 3722724"/>
                      <a:gd name="connsiteY0" fmla="*/ 0 h 2231979"/>
                      <a:gd name="connsiteX1" fmla="*/ 3722724 w 3722724"/>
                      <a:gd name="connsiteY1" fmla="*/ 0 h 2231979"/>
                      <a:gd name="connsiteX2" fmla="*/ 3722724 w 3722724"/>
                      <a:gd name="connsiteY2" fmla="*/ 2231979 h 2231979"/>
                      <a:gd name="connsiteX3" fmla="*/ 53163 w 3722724"/>
                      <a:gd name="connsiteY3" fmla="*/ 2231979 h 2231979"/>
                      <a:gd name="connsiteX4" fmla="*/ 0 w 3722724"/>
                      <a:gd name="connsiteY4" fmla="*/ 0 h 2231979"/>
                      <a:gd name="connsiteX0" fmla="*/ 0 w 3722724"/>
                      <a:gd name="connsiteY0" fmla="*/ 0 h 2231979"/>
                      <a:gd name="connsiteX1" fmla="*/ 3722724 w 3722724"/>
                      <a:gd name="connsiteY1" fmla="*/ 0 h 2231979"/>
                      <a:gd name="connsiteX2" fmla="*/ 3722724 w 3722724"/>
                      <a:gd name="connsiteY2" fmla="*/ 2231979 h 2231979"/>
                      <a:gd name="connsiteX3" fmla="*/ 31897 w 3722724"/>
                      <a:gd name="connsiteY3" fmla="*/ 2231979 h 2231979"/>
                      <a:gd name="connsiteX4" fmla="*/ 0 w 3722724"/>
                      <a:gd name="connsiteY4" fmla="*/ 0 h 2231979"/>
                      <a:gd name="connsiteX0" fmla="*/ 0 w 3712091"/>
                      <a:gd name="connsiteY0" fmla="*/ 10633 h 2231979"/>
                      <a:gd name="connsiteX1" fmla="*/ 3712091 w 3712091"/>
                      <a:gd name="connsiteY1" fmla="*/ 0 h 2231979"/>
                      <a:gd name="connsiteX2" fmla="*/ 3712091 w 3712091"/>
                      <a:gd name="connsiteY2" fmla="*/ 2231979 h 2231979"/>
                      <a:gd name="connsiteX3" fmla="*/ 21264 w 3712091"/>
                      <a:gd name="connsiteY3" fmla="*/ 2231979 h 2231979"/>
                      <a:gd name="connsiteX4" fmla="*/ 0 w 3712091"/>
                      <a:gd name="connsiteY4" fmla="*/ 10633 h 2231979"/>
                      <a:gd name="connsiteX0" fmla="*/ 0 w 3743989"/>
                      <a:gd name="connsiteY0" fmla="*/ 10633 h 2231979"/>
                      <a:gd name="connsiteX1" fmla="*/ 3743989 w 3743989"/>
                      <a:gd name="connsiteY1" fmla="*/ 0 h 2231979"/>
                      <a:gd name="connsiteX2" fmla="*/ 3712091 w 3743989"/>
                      <a:gd name="connsiteY2" fmla="*/ 2231979 h 2231979"/>
                      <a:gd name="connsiteX3" fmla="*/ 21264 w 3743989"/>
                      <a:gd name="connsiteY3" fmla="*/ 2231979 h 2231979"/>
                      <a:gd name="connsiteX4" fmla="*/ 0 w 3743989"/>
                      <a:gd name="connsiteY4" fmla="*/ 10633 h 2231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43989" h="2231979">
                        <a:moveTo>
                          <a:pt x="0" y="10633"/>
                        </a:moveTo>
                        <a:lnTo>
                          <a:pt x="3743989" y="0"/>
                        </a:lnTo>
                        <a:lnTo>
                          <a:pt x="3712091" y="2231979"/>
                        </a:lnTo>
                        <a:lnTo>
                          <a:pt x="21264" y="2231979"/>
                        </a:lnTo>
                        <a:lnTo>
                          <a:pt x="0" y="10633"/>
                        </a:lnTo>
                        <a:close/>
                      </a:path>
                    </a:pathLst>
                  </a:custGeom>
                  <a:solidFill>
                    <a:schemeClr val="accent6">
                      <a:lumMod val="20000"/>
                      <a:lumOff val="80000"/>
                    </a:schemeClr>
                  </a:solidFill>
                  <a:ln w="28575"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5" name="Ελεύθερη σχεδίαση 14"/>
                  <p:cNvSpPr/>
                  <p:nvPr/>
                </p:nvSpPr>
                <p:spPr>
                  <a:xfrm>
                    <a:off x="3294496" y="2026198"/>
                    <a:ext cx="3811184" cy="2626938"/>
                  </a:xfrm>
                  <a:custGeom>
                    <a:avLst/>
                    <a:gdLst>
                      <a:gd name="connsiteX0" fmla="*/ 0 w 2211572"/>
                      <a:gd name="connsiteY0" fmla="*/ 0 h 1669312"/>
                      <a:gd name="connsiteX1" fmla="*/ 21265 w 2211572"/>
                      <a:gd name="connsiteY1" fmla="*/ 1669312 h 1669312"/>
                      <a:gd name="connsiteX2" fmla="*/ 2200939 w 2211572"/>
                      <a:gd name="connsiteY2" fmla="*/ 1658679 h 1669312"/>
                      <a:gd name="connsiteX3" fmla="*/ 2211572 w 2211572"/>
                      <a:gd name="connsiteY3" fmla="*/ 31898 h 1669312"/>
                      <a:gd name="connsiteX0" fmla="*/ 0 w 2211572"/>
                      <a:gd name="connsiteY0" fmla="*/ 0 h 1658679"/>
                      <a:gd name="connsiteX1" fmla="*/ 31897 w 2211572"/>
                      <a:gd name="connsiteY1" fmla="*/ 1650977 h 1658679"/>
                      <a:gd name="connsiteX2" fmla="*/ 2200939 w 2211572"/>
                      <a:gd name="connsiteY2" fmla="*/ 1658679 h 1658679"/>
                      <a:gd name="connsiteX3" fmla="*/ 2211572 w 2211572"/>
                      <a:gd name="connsiteY3" fmla="*/ 31898 h 1658679"/>
                      <a:gd name="connsiteX0" fmla="*/ 0 w 2211572"/>
                      <a:gd name="connsiteY0" fmla="*/ 0 h 1658679"/>
                      <a:gd name="connsiteX1" fmla="*/ 31897 w 2211572"/>
                      <a:gd name="connsiteY1" fmla="*/ 1650977 h 1658679"/>
                      <a:gd name="connsiteX2" fmla="*/ 2200939 w 2211572"/>
                      <a:gd name="connsiteY2" fmla="*/ 1658679 h 1658679"/>
                      <a:gd name="connsiteX3" fmla="*/ 2211572 w 2211572"/>
                      <a:gd name="connsiteY3" fmla="*/ 31898 h 1658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211572" h="1658679">
                        <a:moveTo>
                          <a:pt x="0" y="0"/>
                        </a:moveTo>
                        <a:lnTo>
                          <a:pt x="31897" y="1650977"/>
                        </a:lnTo>
                        <a:lnTo>
                          <a:pt x="2200939" y="1658679"/>
                        </a:lnTo>
                        <a:cubicBezTo>
                          <a:pt x="2204483" y="1116419"/>
                          <a:pt x="2208028" y="574158"/>
                          <a:pt x="2211572" y="31898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16" name="Έλλειψη 15"/>
                <p:cNvSpPr/>
                <p:nvPr/>
              </p:nvSpPr>
              <p:spPr>
                <a:xfrm>
                  <a:off x="5137534" y="4524141"/>
                  <a:ext cx="124077" cy="98320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5023883" y="4662031"/>
                <a:ext cx="3642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3419872" y="1985255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491880" y="2555612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3651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Σχηματισμός Ειδώλου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2" name="Ομάδα 81"/>
          <p:cNvGrpSpPr/>
          <p:nvPr/>
        </p:nvGrpSpPr>
        <p:grpSpPr>
          <a:xfrm>
            <a:off x="2929285" y="921417"/>
            <a:ext cx="3941597" cy="2294164"/>
            <a:chOff x="3222239" y="921417"/>
            <a:chExt cx="3941597" cy="2294164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3222239" y="921417"/>
              <a:ext cx="3941597" cy="2073538"/>
              <a:chOff x="3222239" y="1209449"/>
              <a:chExt cx="3941597" cy="2073538"/>
            </a:xfrm>
          </p:grpSpPr>
          <p:cxnSp>
            <p:nvCxnSpPr>
              <p:cNvPr id="30" name="Ευθεία γραμμή σύνδεσης 29"/>
              <p:cNvCxnSpPr/>
              <p:nvPr/>
            </p:nvCxnSpPr>
            <p:spPr>
              <a:xfrm flipH="1">
                <a:off x="5148305" y="1209449"/>
                <a:ext cx="2015531" cy="2070000"/>
              </a:xfrm>
              <a:prstGeom prst="line">
                <a:avLst/>
              </a:prstGeom>
              <a:ln w="2857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Ευθεία γραμμή σύνδεσης 30"/>
              <p:cNvCxnSpPr/>
              <p:nvPr/>
            </p:nvCxnSpPr>
            <p:spPr>
              <a:xfrm>
                <a:off x="3222239" y="1212987"/>
                <a:ext cx="2015531" cy="2070000"/>
              </a:xfrm>
              <a:prstGeom prst="line">
                <a:avLst/>
              </a:prstGeom>
              <a:ln w="2857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Έλλειψη 31"/>
              <p:cNvSpPr/>
              <p:nvPr/>
            </p:nvSpPr>
            <p:spPr>
              <a:xfrm>
                <a:off x="5139402" y="3162234"/>
                <a:ext cx="124077" cy="98320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5152706" y="284624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Ο΄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4084288" y="2766590"/>
            <a:ext cx="915368" cy="1010476"/>
            <a:chOff x="4377242" y="3054622"/>
            <a:chExt cx="915368" cy="1010476"/>
          </a:xfrm>
        </p:grpSpPr>
        <p:sp>
          <p:nvSpPr>
            <p:cNvPr id="43" name="TextBox 42"/>
            <p:cNvSpPr txBox="1"/>
            <p:nvPr/>
          </p:nvSpPr>
          <p:spPr>
            <a:xfrm>
              <a:off x="4377242" y="305462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10774" y="3695766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Ομάδα 26"/>
          <p:cNvGrpSpPr/>
          <p:nvPr/>
        </p:nvGrpSpPr>
        <p:grpSpPr>
          <a:xfrm>
            <a:off x="3729833" y="1421454"/>
            <a:ext cx="1219081" cy="1326859"/>
            <a:chOff x="4022787" y="1709486"/>
            <a:chExt cx="1219081" cy="1326859"/>
          </a:xfrm>
        </p:grpSpPr>
        <p:sp>
          <p:nvSpPr>
            <p:cNvPr id="45" name="TextBox 44"/>
            <p:cNvSpPr txBox="1"/>
            <p:nvPr/>
          </p:nvSpPr>
          <p:spPr>
            <a:xfrm>
              <a:off x="4022787" y="1709486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860032" y="2667013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7" name="Ομάδα 66"/>
          <p:cNvGrpSpPr/>
          <p:nvPr/>
        </p:nvGrpSpPr>
        <p:grpSpPr>
          <a:xfrm>
            <a:off x="7673266" y="2142148"/>
            <a:ext cx="1281709" cy="728290"/>
            <a:chOff x="7435919" y="3284984"/>
            <a:chExt cx="1281709" cy="728290"/>
          </a:xfrm>
        </p:grpSpPr>
        <p:sp>
          <p:nvSpPr>
            <p:cNvPr id="57" name="TextBox 56"/>
            <p:cNvSpPr txBox="1"/>
            <p:nvPr/>
          </p:nvSpPr>
          <p:spPr>
            <a:xfrm>
              <a:off x="7438111" y="3284984"/>
              <a:ext cx="1279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&lt;&lt;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1 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rad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435919" y="3643942"/>
              <a:ext cx="1279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&lt;&lt; 1 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rad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2622862" y="783382"/>
            <a:ext cx="4523791" cy="3501757"/>
            <a:chOff x="2915816" y="1071414"/>
            <a:chExt cx="4523791" cy="3501757"/>
          </a:xfrm>
        </p:grpSpPr>
        <p:sp>
          <p:nvSpPr>
            <p:cNvPr id="37" name="TextBox 36"/>
            <p:cNvSpPr txBox="1"/>
            <p:nvPr/>
          </p:nvSpPr>
          <p:spPr>
            <a:xfrm>
              <a:off x="2915816" y="1071414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110671" y="1090750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003498" y="2348880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9282" y="2339588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Ομάδα 8"/>
            <p:cNvGrpSpPr/>
            <p:nvPr/>
          </p:nvGrpSpPr>
          <p:grpSpPr>
            <a:xfrm>
              <a:off x="3184553" y="1156285"/>
              <a:ext cx="4032448" cy="3416886"/>
              <a:chOff x="3184553" y="1156285"/>
              <a:chExt cx="4032448" cy="3416886"/>
            </a:xfrm>
          </p:grpSpPr>
          <p:sp>
            <p:nvSpPr>
              <p:cNvPr id="17" name="Ελεύθερη σχεδίαση 16"/>
              <p:cNvSpPr/>
              <p:nvPr/>
            </p:nvSpPr>
            <p:spPr>
              <a:xfrm>
                <a:off x="5201470" y="1156285"/>
                <a:ext cx="2015531" cy="3412055"/>
              </a:xfrm>
              <a:custGeom>
                <a:avLst/>
                <a:gdLst>
                  <a:gd name="connsiteX0" fmla="*/ 0 w 1169582"/>
                  <a:gd name="connsiteY0" fmla="*/ 2498651 h 2498651"/>
                  <a:gd name="connsiteX1" fmla="*/ 478465 w 1169582"/>
                  <a:gd name="connsiteY1" fmla="*/ 903767 h 2498651"/>
                  <a:gd name="connsiteX2" fmla="*/ 1169582 w 1169582"/>
                  <a:gd name="connsiteY2" fmla="*/ 0 h 2498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9582" h="2498651">
                    <a:moveTo>
                      <a:pt x="0" y="2498651"/>
                    </a:moveTo>
                    <a:lnTo>
                      <a:pt x="478465" y="903767"/>
                    </a:lnTo>
                    <a:lnTo>
                      <a:pt x="1169582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" name="Ελεύθερη σχεδίαση 17"/>
              <p:cNvSpPr/>
              <p:nvPr/>
            </p:nvSpPr>
            <p:spPr>
              <a:xfrm flipH="1">
                <a:off x="3184553" y="1161116"/>
                <a:ext cx="2015531" cy="3412055"/>
              </a:xfrm>
              <a:custGeom>
                <a:avLst/>
                <a:gdLst>
                  <a:gd name="connsiteX0" fmla="*/ 0 w 1169582"/>
                  <a:gd name="connsiteY0" fmla="*/ 2498651 h 2498651"/>
                  <a:gd name="connsiteX1" fmla="*/ 478465 w 1169582"/>
                  <a:gd name="connsiteY1" fmla="*/ 903767 h 2498651"/>
                  <a:gd name="connsiteX2" fmla="*/ 1169582 w 1169582"/>
                  <a:gd name="connsiteY2" fmla="*/ 0 h 2498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9582" h="2498651">
                    <a:moveTo>
                      <a:pt x="0" y="2498651"/>
                    </a:moveTo>
                    <a:lnTo>
                      <a:pt x="478465" y="903767"/>
                    </a:lnTo>
                    <a:lnTo>
                      <a:pt x="1169582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48634" y="3070549"/>
                <a:ext cx="1462260" cy="6095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1"/>
                            </m:rP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𝚳</m:t>
                          </m:r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𝛆𝛄𝛆𝛉𝛖𝛎𝛔𝛈</m:t>
                          </m:r>
                        </m:e>
                      </m:groupChr>
                    </m:oMath>
                  </m:oMathPara>
                </a14:m>
                <a:endParaRPr 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634" y="3070549"/>
                <a:ext cx="1462260" cy="609526"/>
              </a:xfrm>
              <a:prstGeom prst="rect">
                <a:avLst/>
              </a:prstGeom>
              <a:blipFill rotWithShape="1">
                <a:blip r:embed="rId3"/>
                <a:stretch>
                  <a:fillRect b="-9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9721" y="2193025"/>
            <a:ext cx="422303" cy="321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Ομάδα 5"/>
          <p:cNvGrpSpPr/>
          <p:nvPr/>
        </p:nvGrpSpPr>
        <p:grpSpPr>
          <a:xfrm>
            <a:off x="202360" y="2942943"/>
            <a:ext cx="1176104" cy="1206137"/>
            <a:chOff x="202360" y="3230975"/>
            <a:chExt cx="1176104" cy="1206137"/>
          </a:xfrm>
        </p:grpSpPr>
        <p:sp>
          <p:nvSpPr>
            <p:cNvPr id="19" name="Ορθογώνιο 18"/>
            <p:cNvSpPr/>
            <p:nvPr/>
          </p:nvSpPr>
          <p:spPr>
            <a:xfrm>
              <a:off x="222001" y="3396177"/>
              <a:ext cx="1148806" cy="102479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Ελεύθερη σχεδίαση 19"/>
            <p:cNvSpPr/>
            <p:nvPr/>
          </p:nvSpPr>
          <p:spPr>
            <a:xfrm>
              <a:off x="202360" y="3230975"/>
              <a:ext cx="1176104" cy="1206137"/>
            </a:xfrm>
            <a:custGeom>
              <a:avLst/>
              <a:gdLst>
                <a:gd name="connsiteX0" fmla="*/ 0 w 2211572"/>
                <a:gd name="connsiteY0" fmla="*/ 0 h 1669312"/>
                <a:gd name="connsiteX1" fmla="*/ 21265 w 2211572"/>
                <a:gd name="connsiteY1" fmla="*/ 1669312 h 1669312"/>
                <a:gd name="connsiteX2" fmla="*/ 2200939 w 2211572"/>
                <a:gd name="connsiteY2" fmla="*/ 1658679 h 1669312"/>
                <a:gd name="connsiteX3" fmla="*/ 2211572 w 2211572"/>
                <a:gd name="connsiteY3" fmla="*/ 31898 h 1669312"/>
                <a:gd name="connsiteX0" fmla="*/ 0 w 2211572"/>
                <a:gd name="connsiteY0" fmla="*/ 0 h 1658679"/>
                <a:gd name="connsiteX1" fmla="*/ 31897 w 2211572"/>
                <a:gd name="connsiteY1" fmla="*/ 1650977 h 1658679"/>
                <a:gd name="connsiteX2" fmla="*/ 2200939 w 2211572"/>
                <a:gd name="connsiteY2" fmla="*/ 1658679 h 1658679"/>
                <a:gd name="connsiteX3" fmla="*/ 2211572 w 2211572"/>
                <a:gd name="connsiteY3" fmla="*/ 31898 h 1658679"/>
                <a:gd name="connsiteX0" fmla="*/ 0 w 2211572"/>
                <a:gd name="connsiteY0" fmla="*/ 0 h 1658679"/>
                <a:gd name="connsiteX1" fmla="*/ 31897 w 2211572"/>
                <a:gd name="connsiteY1" fmla="*/ 1650977 h 1658679"/>
                <a:gd name="connsiteX2" fmla="*/ 2200939 w 2211572"/>
                <a:gd name="connsiteY2" fmla="*/ 1658679 h 1658679"/>
                <a:gd name="connsiteX3" fmla="*/ 2211572 w 2211572"/>
                <a:gd name="connsiteY3" fmla="*/ 31898 h 165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11572" h="1658679">
                  <a:moveTo>
                    <a:pt x="0" y="0"/>
                  </a:moveTo>
                  <a:lnTo>
                    <a:pt x="31897" y="1650977"/>
                  </a:lnTo>
                  <a:lnTo>
                    <a:pt x="2200939" y="1658679"/>
                  </a:lnTo>
                  <a:cubicBezTo>
                    <a:pt x="2204483" y="1116419"/>
                    <a:pt x="2208028" y="574158"/>
                    <a:pt x="2211572" y="31898"/>
                  </a:cubicBezTo>
                </a:path>
              </a:pathLst>
            </a:custGeom>
            <a:noFill/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1" name="Έλλειψη 20"/>
          <p:cNvSpPr/>
          <p:nvPr/>
        </p:nvSpPr>
        <p:spPr>
          <a:xfrm>
            <a:off x="755576" y="4057953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7" name="Ομάδα 6"/>
          <p:cNvGrpSpPr/>
          <p:nvPr/>
        </p:nvGrpSpPr>
        <p:grpSpPr>
          <a:xfrm>
            <a:off x="740850" y="2454129"/>
            <a:ext cx="108000" cy="1657533"/>
            <a:chOff x="666248" y="2742161"/>
            <a:chExt cx="250548" cy="1657533"/>
          </a:xfrm>
        </p:grpSpPr>
        <p:sp>
          <p:nvSpPr>
            <p:cNvPr id="24" name="Ελεύθερη σχεδίαση 23"/>
            <p:cNvSpPr/>
            <p:nvPr/>
          </p:nvSpPr>
          <p:spPr>
            <a:xfrm>
              <a:off x="792632" y="2742161"/>
              <a:ext cx="124164" cy="1653281"/>
            </a:xfrm>
            <a:custGeom>
              <a:avLst/>
              <a:gdLst>
                <a:gd name="connsiteX0" fmla="*/ 0 w 233916"/>
                <a:gd name="connsiteY0" fmla="*/ 2636874 h 2636874"/>
                <a:gd name="connsiteX1" fmla="*/ 74428 w 233916"/>
                <a:gd name="connsiteY1" fmla="*/ 1063256 h 2636874"/>
                <a:gd name="connsiteX2" fmla="*/ 233916 w 233916"/>
                <a:gd name="connsiteY2" fmla="*/ 0 h 2636874"/>
                <a:gd name="connsiteX3" fmla="*/ 233916 w 233916"/>
                <a:gd name="connsiteY3" fmla="*/ 0 h 26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916" h="2636874">
                  <a:moveTo>
                    <a:pt x="0" y="2636874"/>
                  </a:moveTo>
                  <a:lnTo>
                    <a:pt x="74428" y="1063256"/>
                  </a:lnTo>
                  <a:lnTo>
                    <a:pt x="233916" y="0"/>
                  </a:lnTo>
                  <a:lnTo>
                    <a:pt x="233916" y="0"/>
                  </a:lnTo>
                </a:path>
              </a:pathLst>
            </a:custGeom>
            <a:noFill/>
            <a:ln>
              <a:solidFill>
                <a:srgbClr val="FF0000"/>
              </a:solidFill>
              <a:tailEnd type="triangle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Ελεύθερη σχεδίαση 24"/>
            <p:cNvSpPr/>
            <p:nvPr/>
          </p:nvSpPr>
          <p:spPr>
            <a:xfrm flipH="1">
              <a:off x="666248" y="2746413"/>
              <a:ext cx="124164" cy="1653281"/>
            </a:xfrm>
            <a:custGeom>
              <a:avLst/>
              <a:gdLst>
                <a:gd name="connsiteX0" fmla="*/ 0 w 233916"/>
                <a:gd name="connsiteY0" fmla="*/ 2636874 h 2636874"/>
                <a:gd name="connsiteX1" fmla="*/ 74428 w 233916"/>
                <a:gd name="connsiteY1" fmla="*/ 1063256 h 2636874"/>
                <a:gd name="connsiteX2" fmla="*/ 233916 w 233916"/>
                <a:gd name="connsiteY2" fmla="*/ 0 h 2636874"/>
                <a:gd name="connsiteX3" fmla="*/ 233916 w 233916"/>
                <a:gd name="connsiteY3" fmla="*/ 0 h 26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916" h="2636874">
                  <a:moveTo>
                    <a:pt x="0" y="2636874"/>
                  </a:moveTo>
                  <a:lnTo>
                    <a:pt x="74428" y="1063256"/>
                  </a:lnTo>
                  <a:lnTo>
                    <a:pt x="233916" y="0"/>
                  </a:lnTo>
                  <a:lnTo>
                    <a:pt x="233916" y="0"/>
                  </a:lnTo>
                </a:path>
              </a:pathLst>
            </a:custGeom>
            <a:noFill/>
            <a:ln>
              <a:solidFill>
                <a:srgbClr val="FF0000"/>
              </a:solidFill>
              <a:tailEnd type="triangle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3" name="Ομάδα 82"/>
          <p:cNvGrpSpPr/>
          <p:nvPr/>
        </p:nvGrpSpPr>
        <p:grpSpPr>
          <a:xfrm>
            <a:off x="4104590" y="692696"/>
            <a:ext cx="1970156" cy="3636160"/>
            <a:chOff x="4397544" y="692696"/>
            <a:chExt cx="1970156" cy="3636160"/>
          </a:xfrm>
        </p:grpSpPr>
        <p:sp>
          <p:nvSpPr>
            <p:cNvPr id="47" name="TextBox 46"/>
            <p:cNvSpPr txBox="1"/>
            <p:nvPr/>
          </p:nvSpPr>
          <p:spPr>
            <a:xfrm>
              <a:off x="6003498" y="3068960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200120" y="21921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140074" y="181487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3" name="Ομάδα 22"/>
            <p:cNvGrpSpPr/>
            <p:nvPr/>
          </p:nvGrpSpPr>
          <p:grpSpPr>
            <a:xfrm>
              <a:off x="4397544" y="692696"/>
              <a:ext cx="1614616" cy="3636160"/>
              <a:chOff x="4397544" y="980728"/>
              <a:chExt cx="1614616" cy="3636160"/>
            </a:xfrm>
          </p:grpSpPr>
          <p:grpSp>
            <p:nvGrpSpPr>
              <p:cNvPr id="22" name="Ομάδα 21"/>
              <p:cNvGrpSpPr/>
              <p:nvPr/>
            </p:nvGrpSpPr>
            <p:grpSpPr>
              <a:xfrm>
                <a:off x="4397544" y="980728"/>
                <a:ext cx="7263" cy="3636160"/>
                <a:chOff x="4397544" y="980728"/>
                <a:chExt cx="7263" cy="3636160"/>
              </a:xfrm>
            </p:grpSpPr>
            <p:cxnSp>
              <p:nvCxnSpPr>
                <p:cNvPr id="35" name="Ευθεία γραμμή σύνδεσης 34"/>
                <p:cNvCxnSpPr/>
                <p:nvPr/>
              </p:nvCxnSpPr>
              <p:spPr>
                <a:xfrm flipH="1" flipV="1">
                  <a:off x="4397544" y="2420888"/>
                  <a:ext cx="512" cy="219600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Ευθεία γραμμή σύνδεσης 58"/>
                <p:cNvCxnSpPr/>
                <p:nvPr/>
              </p:nvCxnSpPr>
              <p:spPr>
                <a:xfrm flipH="1" flipV="1">
                  <a:off x="4404295" y="980728"/>
                  <a:ext cx="512" cy="144000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Ομάδα 59"/>
              <p:cNvGrpSpPr/>
              <p:nvPr/>
            </p:nvGrpSpPr>
            <p:grpSpPr>
              <a:xfrm>
                <a:off x="5212809" y="980728"/>
                <a:ext cx="7263" cy="3636160"/>
                <a:chOff x="4397544" y="980728"/>
                <a:chExt cx="7263" cy="3636160"/>
              </a:xfrm>
            </p:grpSpPr>
            <p:cxnSp>
              <p:nvCxnSpPr>
                <p:cNvPr id="61" name="Ευθεία γραμμή σύνδεσης 60"/>
                <p:cNvCxnSpPr/>
                <p:nvPr/>
              </p:nvCxnSpPr>
              <p:spPr>
                <a:xfrm flipH="1" flipV="1">
                  <a:off x="4397544" y="2420888"/>
                  <a:ext cx="512" cy="219600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Ευθεία γραμμή σύνδεσης 61"/>
                <p:cNvCxnSpPr/>
                <p:nvPr/>
              </p:nvCxnSpPr>
              <p:spPr>
                <a:xfrm flipH="1" flipV="1">
                  <a:off x="4404295" y="980728"/>
                  <a:ext cx="512" cy="144000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Ομάδα 62"/>
              <p:cNvGrpSpPr/>
              <p:nvPr/>
            </p:nvGrpSpPr>
            <p:grpSpPr>
              <a:xfrm>
                <a:off x="6004897" y="980728"/>
                <a:ext cx="7263" cy="3636160"/>
                <a:chOff x="4397544" y="980728"/>
                <a:chExt cx="7263" cy="3636160"/>
              </a:xfrm>
            </p:grpSpPr>
            <p:cxnSp>
              <p:nvCxnSpPr>
                <p:cNvPr id="64" name="Ευθεία γραμμή σύνδεσης 63"/>
                <p:cNvCxnSpPr/>
                <p:nvPr/>
              </p:nvCxnSpPr>
              <p:spPr>
                <a:xfrm flipH="1" flipV="1">
                  <a:off x="4397544" y="2420888"/>
                  <a:ext cx="512" cy="219600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Ευθεία γραμμή σύνδεσης 64"/>
                <p:cNvCxnSpPr/>
                <p:nvPr/>
              </p:nvCxnSpPr>
              <p:spPr>
                <a:xfrm flipH="1" flipV="1">
                  <a:off x="4404295" y="980728"/>
                  <a:ext cx="512" cy="144000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6" name="Ομάδα 65"/>
          <p:cNvGrpSpPr/>
          <p:nvPr/>
        </p:nvGrpSpPr>
        <p:grpSpPr>
          <a:xfrm>
            <a:off x="7694589" y="1340768"/>
            <a:ext cx="1269899" cy="822646"/>
            <a:chOff x="7275139" y="2339588"/>
            <a:chExt cx="1269899" cy="822646"/>
          </a:xfrm>
        </p:grpSpPr>
        <p:sp>
          <p:nvSpPr>
            <p:cNvPr id="50" name="TextBox 49"/>
            <p:cNvSpPr txBox="1"/>
            <p:nvPr/>
          </p:nvSpPr>
          <p:spPr>
            <a:xfrm>
              <a:off x="7275139" y="2339588"/>
              <a:ext cx="1269899" cy="46166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EB</a:t>
              </a:r>
              <a:r>
                <a:rPr lang="el-GR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&lt;&lt; </a:t>
              </a:r>
              <a:r>
                <a:rPr lang="en-US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Βέλος προς τα κάτω 32"/>
            <p:cNvSpPr/>
            <p:nvPr/>
          </p:nvSpPr>
          <p:spPr>
            <a:xfrm>
              <a:off x="7795940" y="2828253"/>
              <a:ext cx="242316" cy="333981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-11075" y="4797152"/>
            <a:ext cx="360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στην Ακτίνα ΟΒΑ: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520155" y="4786519"/>
                <a:ext cx="25990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𝜼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𝜼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func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0155" y="4786519"/>
                <a:ext cx="2599045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23153" y="5454658"/>
            <a:ext cx="3103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Ορθογώνιο Τρίγωνο ΟΒΕ: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3557131" y="5288139"/>
                <a:ext cx="2808846" cy="6765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≈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tan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l-G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func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𝑩𝑬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𝑯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131" y="5288139"/>
                <a:ext cx="2808846" cy="6765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/>
        </p:nvSpPr>
        <p:spPr>
          <a:xfrm>
            <a:off x="14230" y="6246746"/>
            <a:ext cx="3188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Ορθογώνιο Τρίγωνο Ο΄ΒΕ: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3548208" y="6080227"/>
                <a:ext cx="2814810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≈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tan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l-G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func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𝑩𝑬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208" y="6080227"/>
                <a:ext cx="2814810" cy="67851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Δεξιό άγκιστρο 69"/>
          <p:cNvSpPr/>
          <p:nvPr/>
        </p:nvSpPr>
        <p:spPr>
          <a:xfrm>
            <a:off x="6156070" y="4869160"/>
            <a:ext cx="504162" cy="1872208"/>
          </a:xfrm>
          <a:prstGeom prst="rightBrace">
            <a:avLst>
              <a:gd name="adj1" fmla="val 29422"/>
              <a:gd name="adj2" fmla="val 50000"/>
            </a:avLst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653475" y="5301208"/>
                <a:ext cx="2347950" cy="6765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𝜼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𝑩𝑬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𝑯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𝜼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𝑩𝑬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75" y="5301208"/>
                <a:ext cx="2347950" cy="6765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Ομάδα 77"/>
          <p:cNvGrpSpPr/>
          <p:nvPr/>
        </p:nvGrpSpPr>
        <p:grpSpPr>
          <a:xfrm>
            <a:off x="7110671" y="5301208"/>
            <a:ext cx="1781809" cy="281497"/>
            <a:chOff x="7110671" y="5301208"/>
            <a:chExt cx="1781809" cy="281497"/>
          </a:xfrm>
        </p:grpSpPr>
        <p:cxnSp>
          <p:nvCxnSpPr>
            <p:cNvPr id="77" name="Ευθεία γραμμή σύνδεσης 76"/>
            <p:cNvCxnSpPr/>
            <p:nvPr/>
          </p:nvCxnSpPr>
          <p:spPr>
            <a:xfrm flipH="1">
              <a:off x="7110671" y="5301208"/>
              <a:ext cx="557673" cy="28149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Ευθεία γραμμή σύνδεσης 78"/>
            <p:cNvCxnSpPr/>
            <p:nvPr/>
          </p:nvCxnSpPr>
          <p:spPr>
            <a:xfrm flipH="1">
              <a:off x="8334807" y="5301208"/>
              <a:ext cx="557673" cy="28149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758123" y="6102730"/>
                <a:ext cx="1260602" cy="675954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𝒉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𝜼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𝜼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𝑯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8123" y="6102730"/>
                <a:ext cx="1260602" cy="6759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6948264" y="2996952"/>
            <a:ext cx="2167174" cy="1440160"/>
            <a:chOff x="6948264" y="2996952"/>
            <a:chExt cx="2167174" cy="1440160"/>
          </a:xfrm>
        </p:grpSpPr>
        <p:sp>
          <p:nvSpPr>
            <p:cNvPr id="75" name="TextBox 74"/>
            <p:cNvSpPr txBox="1"/>
            <p:nvPr/>
          </p:nvSpPr>
          <p:spPr>
            <a:xfrm>
              <a:off x="6948264" y="2996952"/>
              <a:ext cx="216717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Προσέγγιση μικρών γωνιών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7048069" y="3670322"/>
                  <a:ext cx="180677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≈</m:t>
                            </m:r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𝐭𝐚𝐧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8069" y="3670322"/>
                  <a:ext cx="1806777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7053804" y="4067780"/>
                  <a:ext cx="18612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≈</m:t>
                            </m:r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𝐭𝐚𝐧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53804" y="4067780"/>
                  <a:ext cx="1861279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9472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 animBg="1"/>
      <p:bldP spid="68" grpId="0"/>
      <p:bldP spid="69" grpId="0"/>
      <p:bldP spid="71" grpId="0"/>
      <p:bldP spid="72" grpId="0"/>
      <p:bldP spid="73" grpId="0"/>
      <p:bldP spid="74" grpId="0"/>
      <p:bldP spid="70" grpId="0" animBg="1"/>
      <p:bldP spid="76" grpId="0"/>
      <p:bldP spid="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3651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ΦΑΚΟΙ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Ομάδα 28"/>
          <p:cNvGrpSpPr/>
          <p:nvPr/>
        </p:nvGrpSpPr>
        <p:grpSpPr>
          <a:xfrm>
            <a:off x="107504" y="1990520"/>
            <a:ext cx="1293206" cy="2224593"/>
            <a:chOff x="272302" y="1556792"/>
            <a:chExt cx="1293206" cy="2224593"/>
          </a:xfrm>
        </p:grpSpPr>
        <p:grpSp>
          <p:nvGrpSpPr>
            <p:cNvPr id="8" name="Ομάδα 7"/>
            <p:cNvGrpSpPr/>
            <p:nvPr/>
          </p:nvGrpSpPr>
          <p:grpSpPr>
            <a:xfrm>
              <a:off x="755576" y="1556792"/>
              <a:ext cx="319206" cy="1584905"/>
              <a:chOff x="1382865" y="1864877"/>
              <a:chExt cx="319206" cy="1584905"/>
            </a:xfrm>
          </p:grpSpPr>
          <p:sp>
            <p:nvSpPr>
              <p:cNvPr id="4" name="Τόξο 3"/>
              <p:cNvSpPr/>
              <p:nvPr/>
            </p:nvSpPr>
            <p:spPr>
              <a:xfrm>
                <a:off x="1382865" y="1865606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" name="Τόξο 6"/>
              <p:cNvSpPr/>
              <p:nvPr/>
            </p:nvSpPr>
            <p:spPr>
              <a:xfrm flipH="1">
                <a:off x="1414039" y="1864877"/>
                <a:ext cx="288032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4" name="Ορθογώνιο 23"/>
            <p:cNvSpPr/>
            <p:nvPr/>
          </p:nvSpPr>
          <p:spPr>
            <a:xfrm>
              <a:off x="272302" y="3196610"/>
              <a:ext cx="129320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Αμφίκυρτος φακός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Ομάδα 29"/>
          <p:cNvGrpSpPr/>
          <p:nvPr/>
        </p:nvGrpSpPr>
        <p:grpSpPr>
          <a:xfrm>
            <a:off x="1331640" y="1666484"/>
            <a:ext cx="1426831" cy="2549328"/>
            <a:chOff x="1486047" y="1232756"/>
            <a:chExt cx="1426831" cy="2549328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1486047" y="1232756"/>
              <a:ext cx="1132364" cy="2232248"/>
              <a:chOff x="1486047" y="1232756"/>
              <a:chExt cx="1132364" cy="2232248"/>
            </a:xfrm>
          </p:grpSpPr>
          <p:sp>
            <p:nvSpPr>
              <p:cNvPr id="9" name="Τόξο 8"/>
              <p:cNvSpPr/>
              <p:nvPr/>
            </p:nvSpPr>
            <p:spPr>
              <a:xfrm>
                <a:off x="1486047" y="1464881"/>
                <a:ext cx="1132364" cy="1753909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Τόξο 9"/>
              <p:cNvSpPr/>
              <p:nvPr/>
            </p:nvSpPr>
            <p:spPr>
              <a:xfrm>
                <a:off x="1677828" y="1232756"/>
                <a:ext cx="704068" cy="2232248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5" name="Ορθογώνιο 24"/>
            <p:cNvSpPr/>
            <p:nvPr/>
          </p:nvSpPr>
          <p:spPr>
            <a:xfrm>
              <a:off x="1619672" y="3197309"/>
              <a:ext cx="129320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Μηνίσκος φακός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2987824" y="1990520"/>
            <a:ext cx="1581238" cy="2220177"/>
            <a:chOff x="2843808" y="1556792"/>
            <a:chExt cx="1581238" cy="2220177"/>
          </a:xfrm>
        </p:grpSpPr>
        <p:sp>
          <p:nvSpPr>
            <p:cNvPr id="12" name="Τόξο 11"/>
            <p:cNvSpPr/>
            <p:nvPr/>
          </p:nvSpPr>
          <p:spPr>
            <a:xfrm>
              <a:off x="3271378" y="1556792"/>
              <a:ext cx="504056" cy="1584176"/>
            </a:xfrm>
            <a:prstGeom prst="arc">
              <a:avLst>
                <a:gd name="adj1" fmla="val 16200000"/>
                <a:gd name="adj2" fmla="val 5374124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Ορθογώνιο 25"/>
            <p:cNvSpPr/>
            <p:nvPr/>
          </p:nvSpPr>
          <p:spPr>
            <a:xfrm>
              <a:off x="2843808" y="3192194"/>
              <a:ext cx="158123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Επιπεδόκυρτος φακός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4716016" y="1986461"/>
            <a:ext cx="1293206" cy="2224236"/>
            <a:chOff x="4263186" y="1552733"/>
            <a:chExt cx="1293206" cy="2224236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4514218" y="1552733"/>
              <a:ext cx="871701" cy="1586555"/>
              <a:chOff x="4492386" y="1579919"/>
              <a:chExt cx="871701" cy="1586555"/>
            </a:xfrm>
          </p:grpSpPr>
          <p:sp>
            <p:nvSpPr>
              <p:cNvPr id="14" name="Ορθογώνιο 13"/>
              <p:cNvSpPr/>
              <p:nvPr/>
            </p:nvSpPr>
            <p:spPr>
              <a:xfrm>
                <a:off x="4678569" y="1579919"/>
                <a:ext cx="418196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" name="Τόξο 14"/>
              <p:cNvSpPr/>
              <p:nvPr/>
            </p:nvSpPr>
            <p:spPr>
              <a:xfrm>
                <a:off x="4492386" y="1579919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" name="Τόξο 16"/>
              <p:cNvSpPr/>
              <p:nvPr/>
            </p:nvSpPr>
            <p:spPr>
              <a:xfrm flipH="1">
                <a:off x="4932039" y="1582298"/>
                <a:ext cx="432048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7" name="Ορθογώνιο 26"/>
            <p:cNvSpPr/>
            <p:nvPr/>
          </p:nvSpPr>
          <p:spPr>
            <a:xfrm>
              <a:off x="4263186" y="3192194"/>
              <a:ext cx="129320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Αμφίκοιλος φακός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6156176" y="1980858"/>
            <a:ext cx="1581238" cy="2240230"/>
            <a:chOff x="5508104" y="1547130"/>
            <a:chExt cx="1581238" cy="2240230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6108339" y="1547130"/>
              <a:ext cx="547010" cy="1586555"/>
              <a:chOff x="4668178" y="1544022"/>
              <a:chExt cx="547010" cy="1586555"/>
            </a:xfrm>
          </p:grpSpPr>
          <p:sp>
            <p:nvSpPr>
              <p:cNvPr id="21" name="Ορθογώνιο 20"/>
              <p:cNvSpPr/>
              <p:nvPr/>
            </p:nvSpPr>
            <p:spPr>
              <a:xfrm>
                <a:off x="4668178" y="1544022"/>
                <a:ext cx="288000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" name="Τόξο 22"/>
              <p:cNvSpPr/>
              <p:nvPr/>
            </p:nvSpPr>
            <p:spPr>
              <a:xfrm flipH="1">
                <a:off x="4747188" y="1546401"/>
                <a:ext cx="468000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8" name="Ορθογώνιο 27"/>
            <p:cNvSpPr/>
            <p:nvPr/>
          </p:nvSpPr>
          <p:spPr>
            <a:xfrm>
              <a:off x="5508104" y="3202585"/>
              <a:ext cx="158123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Επιπεδόκοιλος φακός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Τίτλος 1"/>
          <p:cNvSpPr txBox="1">
            <a:spLocks/>
          </p:cNvSpPr>
          <p:nvPr/>
        </p:nvSpPr>
        <p:spPr>
          <a:xfrm>
            <a:off x="36513" y="620688"/>
            <a:ext cx="9107488" cy="113774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Φακός είναι ένα διαφανές υλικό το οποίο περικλείεται μεταξύ δυο σφαιρικών επιφανειών ή μεταξύ μιας σφαιρικής και μιας επίπεδης επιφάνειας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Τίτλος 1"/>
          <p:cNvSpPr txBox="1">
            <a:spLocks/>
          </p:cNvSpPr>
          <p:nvPr/>
        </p:nvSpPr>
        <p:spPr>
          <a:xfrm>
            <a:off x="14714" y="4725144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και Γεωμετρικές παράμετροι Φακών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Τίτλος 1"/>
          <p:cNvSpPr txBox="1">
            <a:spLocks/>
          </p:cNvSpPr>
          <p:nvPr/>
        </p:nvSpPr>
        <p:spPr>
          <a:xfrm>
            <a:off x="14714" y="5157192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Δείκτης διάθλασης: 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Τίτλος 1"/>
          <p:cNvSpPr txBox="1">
            <a:spLocks/>
          </p:cNvSpPr>
          <p:nvPr/>
        </p:nvSpPr>
        <p:spPr>
          <a:xfrm>
            <a:off x="25105" y="5589240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Ακτίνες Καμπυλότητας σφαιρικών επιφαν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ιών: 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 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7671282" y="1980857"/>
            <a:ext cx="1293206" cy="2238551"/>
            <a:chOff x="7671282" y="1980857"/>
            <a:chExt cx="1293206" cy="2238551"/>
          </a:xfrm>
        </p:grpSpPr>
        <p:grpSp>
          <p:nvGrpSpPr>
            <p:cNvPr id="5" name="Ομάδα 4"/>
            <p:cNvGrpSpPr/>
            <p:nvPr/>
          </p:nvGrpSpPr>
          <p:grpSpPr>
            <a:xfrm>
              <a:off x="7671282" y="1980857"/>
              <a:ext cx="1293206" cy="2238551"/>
              <a:chOff x="7671282" y="1980857"/>
              <a:chExt cx="1293206" cy="2238551"/>
            </a:xfrm>
          </p:grpSpPr>
          <p:grpSp>
            <p:nvGrpSpPr>
              <p:cNvPr id="37" name="Ομάδα 36"/>
              <p:cNvGrpSpPr/>
              <p:nvPr/>
            </p:nvGrpSpPr>
            <p:grpSpPr>
              <a:xfrm>
                <a:off x="8050418" y="1980857"/>
                <a:ext cx="345093" cy="1593741"/>
                <a:chOff x="4067944" y="3616933"/>
                <a:chExt cx="721391" cy="2636209"/>
              </a:xfrm>
            </p:grpSpPr>
            <p:sp>
              <p:nvSpPr>
                <p:cNvPr id="38" name="Ορθογώνιο 37"/>
                <p:cNvSpPr/>
                <p:nvPr/>
              </p:nvSpPr>
              <p:spPr>
                <a:xfrm>
                  <a:off x="4212359" y="3616933"/>
                  <a:ext cx="529549" cy="2628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39" name="Ομάδα 38"/>
                <p:cNvGrpSpPr/>
                <p:nvPr/>
              </p:nvGrpSpPr>
              <p:grpSpPr>
                <a:xfrm>
                  <a:off x="4067944" y="3634633"/>
                  <a:ext cx="721391" cy="2618509"/>
                  <a:chOff x="1413164" y="3501736"/>
                  <a:chExt cx="721391" cy="2618509"/>
                </a:xfrm>
              </p:grpSpPr>
              <p:sp>
                <p:nvSpPr>
                  <p:cNvPr id="40" name="Ελεύθερη σχεδίαση 39"/>
                  <p:cNvSpPr/>
                  <p:nvPr/>
                </p:nvSpPr>
                <p:spPr>
                  <a:xfrm>
                    <a:off x="1607768" y="3507998"/>
                    <a:ext cx="526787" cy="2608118"/>
                  </a:xfrm>
                  <a:custGeom>
                    <a:avLst/>
                    <a:gdLst>
                      <a:gd name="connsiteX0" fmla="*/ 446809 w 446809"/>
                      <a:gd name="connsiteY0" fmla="*/ 0 h 2608118"/>
                      <a:gd name="connsiteX1" fmla="*/ 0 w 446809"/>
                      <a:gd name="connsiteY1" fmla="*/ 1309255 h 2608118"/>
                      <a:gd name="connsiteX2" fmla="*/ 446809 w 446809"/>
                      <a:gd name="connsiteY2" fmla="*/ 2608118 h 260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46809" h="2608118">
                        <a:moveTo>
                          <a:pt x="446809" y="0"/>
                        </a:moveTo>
                        <a:cubicBezTo>
                          <a:pt x="223404" y="437284"/>
                          <a:pt x="0" y="874569"/>
                          <a:pt x="0" y="1309255"/>
                        </a:cubicBezTo>
                        <a:cubicBezTo>
                          <a:pt x="0" y="1743941"/>
                          <a:pt x="223404" y="2176029"/>
                          <a:pt x="446809" y="2608118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1" name="Ελεύθερη σχεδίαση 40"/>
                  <p:cNvSpPr/>
                  <p:nvPr/>
                </p:nvSpPr>
                <p:spPr>
                  <a:xfrm>
                    <a:off x="1413164" y="3501736"/>
                    <a:ext cx="150511" cy="2618509"/>
                  </a:xfrm>
                  <a:custGeom>
                    <a:avLst/>
                    <a:gdLst>
                      <a:gd name="connsiteX0" fmla="*/ 187036 w 187036"/>
                      <a:gd name="connsiteY0" fmla="*/ 0 h 2618509"/>
                      <a:gd name="connsiteX1" fmla="*/ 0 w 187036"/>
                      <a:gd name="connsiteY1" fmla="*/ 1298864 h 2618509"/>
                      <a:gd name="connsiteX2" fmla="*/ 187036 w 187036"/>
                      <a:gd name="connsiteY2" fmla="*/ 2618509 h 26185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7036" h="2618509">
                        <a:moveTo>
                          <a:pt x="187036" y="0"/>
                        </a:moveTo>
                        <a:cubicBezTo>
                          <a:pt x="93518" y="431223"/>
                          <a:pt x="0" y="862446"/>
                          <a:pt x="0" y="1298864"/>
                        </a:cubicBezTo>
                        <a:cubicBezTo>
                          <a:pt x="0" y="1735282"/>
                          <a:pt x="93518" y="2176895"/>
                          <a:pt x="187036" y="2618509"/>
                        </a:cubicBezTo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42" name="Ορθογώνιο 41"/>
              <p:cNvSpPr/>
              <p:nvPr/>
            </p:nvSpPr>
            <p:spPr>
              <a:xfrm>
                <a:off x="7671282" y="3634633"/>
                <a:ext cx="129320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Αποκλίνων  Μηνίσκος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4" name="Ομάδα 43"/>
            <p:cNvGrpSpPr/>
            <p:nvPr/>
          </p:nvGrpSpPr>
          <p:grpSpPr>
            <a:xfrm>
              <a:off x="8069219" y="1994199"/>
              <a:ext cx="751092" cy="1584905"/>
              <a:chOff x="1324729" y="1864877"/>
              <a:chExt cx="377342" cy="1584905"/>
            </a:xfrm>
            <a:solidFill>
              <a:schemeClr val="bg1"/>
            </a:solidFill>
          </p:grpSpPr>
          <p:sp>
            <p:nvSpPr>
              <p:cNvPr id="46" name="Τόξο 45"/>
              <p:cNvSpPr/>
              <p:nvPr/>
            </p:nvSpPr>
            <p:spPr>
              <a:xfrm>
                <a:off x="1324729" y="1865606"/>
                <a:ext cx="377341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7" name="Τόξο 46"/>
              <p:cNvSpPr/>
              <p:nvPr/>
            </p:nvSpPr>
            <p:spPr>
              <a:xfrm flipH="1">
                <a:off x="1360901" y="1864877"/>
                <a:ext cx="341170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087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3651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ΦΑΚΟΙ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Τίτλος 1"/>
          <p:cNvSpPr txBox="1">
            <a:spLocks/>
          </p:cNvSpPr>
          <p:nvPr/>
        </p:nvSpPr>
        <p:spPr>
          <a:xfrm>
            <a:off x="272301" y="881065"/>
            <a:ext cx="8620179" cy="67572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Εξαιτίας του φαινομένου της διάθλασης, οι ακτίνες φωτός που διέρχονται από ένα φακό εκτρέπονται. 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991364" y="2492896"/>
            <a:ext cx="1924452" cy="1864474"/>
            <a:chOff x="991364" y="2492896"/>
            <a:chExt cx="1924452" cy="1864474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1012434" y="2965014"/>
              <a:ext cx="319206" cy="1148791"/>
              <a:chOff x="1382865" y="1864877"/>
              <a:chExt cx="319206" cy="1584905"/>
            </a:xfrm>
          </p:grpSpPr>
          <p:sp>
            <p:nvSpPr>
              <p:cNvPr id="29" name="Τόξο 28"/>
              <p:cNvSpPr/>
              <p:nvPr/>
            </p:nvSpPr>
            <p:spPr>
              <a:xfrm>
                <a:off x="1382865" y="1865606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0" name="Τόξο 29"/>
              <p:cNvSpPr/>
              <p:nvPr/>
            </p:nvSpPr>
            <p:spPr>
              <a:xfrm flipH="1">
                <a:off x="1414039" y="1864877"/>
                <a:ext cx="288032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1" name="Ομάδα 30"/>
            <p:cNvGrpSpPr/>
            <p:nvPr/>
          </p:nvGrpSpPr>
          <p:grpSpPr>
            <a:xfrm>
              <a:off x="991364" y="2739364"/>
              <a:ext cx="1132364" cy="1618006"/>
              <a:chOff x="1486047" y="1232756"/>
              <a:chExt cx="1132364" cy="2232248"/>
            </a:xfrm>
          </p:grpSpPr>
          <p:sp>
            <p:nvSpPr>
              <p:cNvPr id="32" name="Τόξο 31"/>
              <p:cNvSpPr/>
              <p:nvPr/>
            </p:nvSpPr>
            <p:spPr>
              <a:xfrm>
                <a:off x="1486047" y="1485663"/>
                <a:ext cx="1132364" cy="1753909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Τόξο 32"/>
              <p:cNvSpPr/>
              <p:nvPr/>
            </p:nvSpPr>
            <p:spPr>
              <a:xfrm>
                <a:off x="1677828" y="1232756"/>
                <a:ext cx="704068" cy="2232248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34" name="Τόξο 33"/>
            <p:cNvSpPr/>
            <p:nvPr/>
          </p:nvSpPr>
          <p:spPr>
            <a:xfrm>
              <a:off x="2411760" y="2964812"/>
              <a:ext cx="504056" cy="1148263"/>
            </a:xfrm>
            <a:prstGeom prst="arc">
              <a:avLst>
                <a:gd name="adj1" fmla="val 16200000"/>
                <a:gd name="adj2" fmla="val 5374124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" name="Ορθογώνιο 34"/>
            <p:cNvSpPr/>
            <p:nvPr/>
          </p:nvSpPr>
          <p:spPr>
            <a:xfrm>
              <a:off x="1190153" y="2492896"/>
              <a:ext cx="164527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Συγκλίνοντες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5" name="Ορθογώνιο 44"/>
          <p:cNvSpPr/>
          <p:nvPr/>
        </p:nvSpPr>
        <p:spPr>
          <a:xfrm>
            <a:off x="971600" y="4253026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Παχύτεροι στο μέσο από ότι στα άκρα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Ορθογώνιο 45"/>
          <p:cNvSpPr/>
          <p:nvPr/>
        </p:nvSpPr>
        <p:spPr>
          <a:xfrm>
            <a:off x="6156176" y="4252261"/>
            <a:ext cx="201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Λεπτότεροι στο μέσο από ότι στα άκρα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Ορθογώνιο 46"/>
          <p:cNvSpPr/>
          <p:nvPr/>
        </p:nvSpPr>
        <p:spPr>
          <a:xfrm>
            <a:off x="467544" y="4872062"/>
            <a:ext cx="2880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παράλληλες οπτικές ακτίνες που προσπίπτουν σε αυτούς </a:t>
            </a:r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συγκλίνουν σε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συγκεκριμένα σημεία.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Ορθογώνιο 47"/>
          <p:cNvSpPr/>
          <p:nvPr/>
        </p:nvSpPr>
        <p:spPr>
          <a:xfrm>
            <a:off x="5724128" y="4869160"/>
            <a:ext cx="2880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παράλληλες οπτικές ακτίνες που προσπίπτουν σε αυτούς </a:t>
            </a:r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αποκλίνουν από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συγκεκριμένα σημεία.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Τίτλος 1"/>
          <p:cNvSpPr txBox="1">
            <a:spLocks/>
          </p:cNvSpPr>
          <p:nvPr/>
        </p:nvSpPr>
        <p:spPr>
          <a:xfrm>
            <a:off x="272301" y="1719399"/>
            <a:ext cx="8620179" cy="41345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Ανάλογα με το είδος της εκτροπής, οι φακοί χαρακτηρίζονται ως: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5940152" y="2492896"/>
            <a:ext cx="2642101" cy="1707410"/>
            <a:chOff x="5940152" y="2492896"/>
            <a:chExt cx="2642101" cy="1707410"/>
          </a:xfrm>
        </p:grpSpPr>
        <p:sp>
          <p:nvSpPr>
            <p:cNvPr id="37" name="Ορθογώνιο 36"/>
            <p:cNvSpPr/>
            <p:nvPr/>
          </p:nvSpPr>
          <p:spPr>
            <a:xfrm>
              <a:off x="6239097" y="2492896"/>
              <a:ext cx="186129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Αποκλίνοντες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8" name="Ομάδα 37"/>
            <p:cNvGrpSpPr/>
            <p:nvPr/>
          </p:nvGrpSpPr>
          <p:grpSpPr>
            <a:xfrm>
              <a:off x="5940152" y="2943461"/>
              <a:ext cx="871701" cy="1207998"/>
              <a:chOff x="4492386" y="1523240"/>
              <a:chExt cx="871701" cy="1586555"/>
            </a:xfrm>
          </p:grpSpPr>
          <p:sp>
            <p:nvSpPr>
              <p:cNvPr id="39" name="Ορθογώνιο 38"/>
              <p:cNvSpPr/>
              <p:nvPr/>
            </p:nvSpPr>
            <p:spPr>
              <a:xfrm>
                <a:off x="4678569" y="1523240"/>
                <a:ext cx="418196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" name="Τόξο 39"/>
              <p:cNvSpPr/>
              <p:nvPr/>
            </p:nvSpPr>
            <p:spPr>
              <a:xfrm>
                <a:off x="4492386" y="1523240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" name="Τόξο 40"/>
              <p:cNvSpPr/>
              <p:nvPr/>
            </p:nvSpPr>
            <p:spPr>
              <a:xfrm flipH="1">
                <a:off x="4932039" y="1525619"/>
                <a:ext cx="432048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2" name="Ομάδα 41"/>
            <p:cNvGrpSpPr/>
            <p:nvPr/>
          </p:nvGrpSpPr>
          <p:grpSpPr>
            <a:xfrm>
              <a:off x="7092280" y="2973755"/>
              <a:ext cx="547010" cy="1207998"/>
              <a:chOff x="4668178" y="1523240"/>
              <a:chExt cx="547010" cy="1586555"/>
            </a:xfrm>
          </p:grpSpPr>
          <p:sp>
            <p:nvSpPr>
              <p:cNvPr id="43" name="Ορθογώνιο 42"/>
              <p:cNvSpPr/>
              <p:nvPr/>
            </p:nvSpPr>
            <p:spPr>
              <a:xfrm>
                <a:off x="4668178" y="1523240"/>
                <a:ext cx="288000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" name="Τόξο 43"/>
              <p:cNvSpPr/>
              <p:nvPr/>
            </p:nvSpPr>
            <p:spPr>
              <a:xfrm flipH="1">
                <a:off x="4747188" y="1525619"/>
                <a:ext cx="468000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" name="Ομάδα 35"/>
            <p:cNvGrpSpPr/>
            <p:nvPr/>
          </p:nvGrpSpPr>
          <p:grpSpPr>
            <a:xfrm>
              <a:off x="7812360" y="2943461"/>
              <a:ext cx="769893" cy="1256845"/>
              <a:chOff x="8050418" y="1980857"/>
              <a:chExt cx="769893" cy="1598247"/>
            </a:xfrm>
          </p:grpSpPr>
          <p:grpSp>
            <p:nvGrpSpPr>
              <p:cNvPr id="59" name="Ομάδα 58"/>
              <p:cNvGrpSpPr/>
              <p:nvPr/>
            </p:nvGrpSpPr>
            <p:grpSpPr>
              <a:xfrm>
                <a:off x="8050418" y="1980857"/>
                <a:ext cx="345093" cy="1593741"/>
                <a:chOff x="4067944" y="3616933"/>
                <a:chExt cx="721391" cy="2636209"/>
              </a:xfrm>
            </p:grpSpPr>
            <p:sp>
              <p:nvSpPr>
                <p:cNvPr id="61" name="Ορθογώνιο 60"/>
                <p:cNvSpPr/>
                <p:nvPr/>
              </p:nvSpPr>
              <p:spPr>
                <a:xfrm>
                  <a:off x="4212359" y="3616933"/>
                  <a:ext cx="529549" cy="2628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62" name="Ομάδα 61"/>
                <p:cNvGrpSpPr/>
                <p:nvPr/>
              </p:nvGrpSpPr>
              <p:grpSpPr>
                <a:xfrm>
                  <a:off x="4067944" y="3634633"/>
                  <a:ext cx="721391" cy="2618509"/>
                  <a:chOff x="1413164" y="3501736"/>
                  <a:chExt cx="721391" cy="2618509"/>
                </a:xfrm>
              </p:grpSpPr>
              <p:sp>
                <p:nvSpPr>
                  <p:cNvPr id="63" name="Ελεύθερη σχεδίαση 62"/>
                  <p:cNvSpPr/>
                  <p:nvPr/>
                </p:nvSpPr>
                <p:spPr>
                  <a:xfrm>
                    <a:off x="1607768" y="3507998"/>
                    <a:ext cx="526787" cy="2608118"/>
                  </a:xfrm>
                  <a:custGeom>
                    <a:avLst/>
                    <a:gdLst>
                      <a:gd name="connsiteX0" fmla="*/ 446809 w 446809"/>
                      <a:gd name="connsiteY0" fmla="*/ 0 h 2608118"/>
                      <a:gd name="connsiteX1" fmla="*/ 0 w 446809"/>
                      <a:gd name="connsiteY1" fmla="*/ 1309255 h 2608118"/>
                      <a:gd name="connsiteX2" fmla="*/ 446809 w 446809"/>
                      <a:gd name="connsiteY2" fmla="*/ 2608118 h 260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46809" h="2608118">
                        <a:moveTo>
                          <a:pt x="446809" y="0"/>
                        </a:moveTo>
                        <a:cubicBezTo>
                          <a:pt x="223404" y="437284"/>
                          <a:pt x="0" y="874569"/>
                          <a:pt x="0" y="1309255"/>
                        </a:cubicBezTo>
                        <a:cubicBezTo>
                          <a:pt x="0" y="1743941"/>
                          <a:pt x="223404" y="2176029"/>
                          <a:pt x="446809" y="2608118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4" name="Ελεύθερη σχεδίαση 63"/>
                  <p:cNvSpPr/>
                  <p:nvPr/>
                </p:nvSpPr>
                <p:spPr>
                  <a:xfrm>
                    <a:off x="1413164" y="3501736"/>
                    <a:ext cx="150511" cy="2618509"/>
                  </a:xfrm>
                  <a:custGeom>
                    <a:avLst/>
                    <a:gdLst>
                      <a:gd name="connsiteX0" fmla="*/ 187036 w 187036"/>
                      <a:gd name="connsiteY0" fmla="*/ 0 h 2618509"/>
                      <a:gd name="connsiteX1" fmla="*/ 0 w 187036"/>
                      <a:gd name="connsiteY1" fmla="*/ 1298864 h 2618509"/>
                      <a:gd name="connsiteX2" fmla="*/ 187036 w 187036"/>
                      <a:gd name="connsiteY2" fmla="*/ 2618509 h 26185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7036" h="2618509">
                        <a:moveTo>
                          <a:pt x="187036" y="0"/>
                        </a:moveTo>
                        <a:cubicBezTo>
                          <a:pt x="93518" y="431223"/>
                          <a:pt x="0" y="862446"/>
                          <a:pt x="0" y="1298864"/>
                        </a:cubicBezTo>
                        <a:cubicBezTo>
                          <a:pt x="0" y="1735282"/>
                          <a:pt x="93518" y="2176895"/>
                          <a:pt x="187036" y="2618509"/>
                        </a:cubicBezTo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56" name="Ομάδα 55"/>
              <p:cNvGrpSpPr/>
              <p:nvPr/>
            </p:nvGrpSpPr>
            <p:grpSpPr>
              <a:xfrm>
                <a:off x="8069219" y="1994199"/>
                <a:ext cx="751092" cy="1584905"/>
                <a:chOff x="1324729" y="1864877"/>
                <a:chExt cx="377342" cy="1584905"/>
              </a:xfrm>
              <a:solidFill>
                <a:schemeClr val="bg1"/>
              </a:solidFill>
            </p:grpSpPr>
            <p:sp>
              <p:nvSpPr>
                <p:cNvPr id="57" name="Τόξο 56"/>
                <p:cNvSpPr/>
                <p:nvPr/>
              </p:nvSpPr>
              <p:spPr>
                <a:xfrm>
                  <a:off x="1324729" y="1865606"/>
                  <a:ext cx="377341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8" name="Τόξο 57"/>
                <p:cNvSpPr/>
                <p:nvPr/>
              </p:nvSpPr>
              <p:spPr>
                <a:xfrm flipH="1">
                  <a:off x="1360901" y="1864877"/>
                  <a:ext cx="341170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8489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5" grpId="0"/>
      <p:bldP spid="46" grpId="0"/>
      <p:bldP spid="47" grpId="0"/>
      <p:bldP spid="48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Χρήσιμα Στοιχεία Φακών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1207388" y="2842921"/>
            <a:ext cx="5964505" cy="3980846"/>
            <a:chOff x="1207388" y="2842921"/>
            <a:chExt cx="5964505" cy="3980846"/>
          </a:xfrm>
        </p:grpSpPr>
        <p:grpSp>
          <p:nvGrpSpPr>
            <p:cNvPr id="68" name="Ομάδα 67"/>
            <p:cNvGrpSpPr/>
            <p:nvPr/>
          </p:nvGrpSpPr>
          <p:grpSpPr>
            <a:xfrm>
              <a:off x="1207388" y="2852936"/>
              <a:ext cx="5964505" cy="3956575"/>
              <a:chOff x="1207388" y="2852936"/>
              <a:chExt cx="5964505" cy="3956575"/>
            </a:xfrm>
          </p:grpSpPr>
          <p:grpSp>
            <p:nvGrpSpPr>
              <p:cNvPr id="63" name="Ομάδα 62"/>
              <p:cNvGrpSpPr/>
              <p:nvPr/>
            </p:nvGrpSpPr>
            <p:grpSpPr>
              <a:xfrm>
                <a:off x="1948538" y="2852936"/>
                <a:ext cx="319206" cy="1148791"/>
                <a:chOff x="664522" y="3428627"/>
                <a:chExt cx="319206" cy="1148791"/>
              </a:xfrm>
            </p:grpSpPr>
            <p:grpSp>
              <p:nvGrpSpPr>
                <p:cNvPr id="39" name="Ομάδα 38"/>
                <p:cNvGrpSpPr/>
                <p:nvPr/>
              </p:nvGrpSpPr>
              <p:grpSpPr>
                <a:xfrm>
                  <a:off x="664522" y="3428627"/>
                  <a:ext cx="319206" cy="1148791"/>
                  <a:chOff x="1598889" y="1864877"/>
                  <a:chExt cx="319206" cy="1584905"/>
                </a:xfrm>
              </p:grpSpPr>
              <p:sp>
                <p:nvSpPr>
                  <p:cNvPr id="45" name="Τόξο 44"/>
                  <p:cNvSpPr/>
                  <p:nvPr/>
                </p:nvSpPr>
                <p:spPr>
                  <a:xfrm>
                    <a:off x="1598889" y="1865605"/>
                    <a:ext cx="309677" cy="1584177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" name="Τόξο 45"/>
                  <p:cNvSpPr/>
                  <p:nvPr/>
                </p:nvSpPr>
                <p:spPr>
                  <a:xfrm flipH="1">
                    <a:off x="1630063" y="1864877"/>
                    <a:ext cx="288032" cy="1584177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58" name="Οβάλ 57"/>
                <p:cNvSpPr/>
                <p:nvPr/>
              </p:nvSpPr>
              <p:spPr>
                <a:xfrm>
                  <a:off x="795682" y="3973899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4" name="Ομάδα 63"/>
              <p:cNvGrpSpPr/>
              <p:nvPr/>
            </p:nvGrpSpPr>
            <p:grpSpPr>
              <a:xfrm>
                <a:off x="1207388" y="4043242"/>
                <a:ext cx="1132364" cy="1618006"/>
                <a:chOff x="643452" y="3202977"/>
                <a:chExt cx="1132364" cy="1618006"/>
              </a:xfrm>
            </p:grpSpPr>
            <p:grpSp>
              <p:nvGrpSpPr>
                <p:cNvPr id="40" name="Ομάδα 39"/>
                <p:cNvGrpSpPr/>
                <p:nvPr/>
              </p:nvGrpSpPr>
              <p:grpSpPr>
                <a:xfrm>
                  <a:off x="643452" y="3202977"/>
                  <a:ext cx="1132364" cy="1618006"/>
                  <a:chOff x="1702071" y="1232756"/>
                  <a:chExt cx="1132364" cy="2232248"/>
                </a:xfrm>
              </p:grpSpPr>
              <p:sp>
                <p:nvSpPr>
                  <p:cNvPr id="43" name="Τόξο 42"/>
                  <p:cNvSpPr/>
                  <p:nvPr/>
                </p:nvSpPr>
                <p:spPr>
                  <a:xfrm>
                    <a:off x="1702071" y="1485663"/>
                    <a:ext cx="1132364" cy="1753909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4" name="Τόξο 43"/>
                  <p:cNvSpPr/>
                  <p:nvPr/>
                </p:nvSpPr>
                <p:spPr>
                  <a:xfrm>
                    <a:off x="1893852" y="1232756"/>
                    <a:ext cx="704068" cy="2232248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59" name="Οβάλ 58"/>
                <p:cNvSpPr/>
                <p:nvPr/>
              </p:nvSpPr>
              <p:spPr>
                <a:xfrm>
                  <a:off x="1628613" y="3969048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5" name="Ομάδα 64"/>
              <p:cNvGrpSpPr/>
              <p:nvPr/>
            </p:nvGrpSpPr>
            <p:grpSpPr>
              <a:xfrm>
                <a:off x="1835696" y="5661248"/>
                <a:ext cx="504056" cy="1148263"/>
                <a:chOff x="2063848" y="3428425"/>
                <a:chExt cx="504056" cy="1148263"/>
              </a:xfrm>
            </p:grpSpPr>
            <p:sp>
              <p:nvSpPr>
                <p:cNvPr id="41" name="Τόξο 40"/>
                <p:cNvSpPr/>
                <p:nvPr/>
              </p:nvSpPr>
              <p:spPr>
                <a:xfrm>
                  <a:off x="2063848" y="3428425"/>
                  <a:ext cx="504056" cy="1148263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" name="Οβάλ 59"/>
                <p:cNvSpPr/>
                <p:nvPr/>
              </p:nvSpPr>
              <p:spPr>
                <a:xfrm>
                  <a:off x="2400648" y="3974628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6" name="Ομάδα 65"/>
              <p:cNvGrpSpPr/>
              <p:nvPr/>
            </p:nvGrpSpPr>
            <p:grpSpPr>
              <a:xfrm>
                <a:off x="6300192" y="3517146"/>
                <a:ext cx="871701" cy="1207998"/>
                <a:chOff x="7196857" y="3406499"/>
                <a:chExt cx="871701" cy="1207998"/>
              </a:xfrm>
            </p:grpSpPr>
            <p:grpSp>
              <p:nvGrpSpPr>
                <p:cNvPr id="49" name="Ομάδα 48"/>
                <p:cNvGrpSpPr/>
                <p:nvPr/>
              </p:nvGrpSpPr>
              <p:grpSpPr>
                <a:xfrm>
                  <a:off x="7196857" y="3406499"/>
                  <a:ext cx="871701" cy="1207998"/>
                  <a:chOff x="4492386" y="1523240"/>
                  <a:chExt cx="871701" cy="1586555"/>
                </a:xfrm>
              </p:grpSpPr>
              <p:sp>
                <p:nvSpPr>
                  <p:cNvPr id="53" name="Ορθογώνιο 52"/>
                  <p:cNvSpPr/>
                  <p:nvPr/>
                </p:nvSpPr>
                <p:spPr>
                  <a:xfrm>
                    <a:off x="4678569" y="1523240"/>
                    <a:ext cx="418196" cy="158417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4" name="Τόξο 53"/>
                  <p:cNvSpPr/>
                  <p:nvPr/>
                </p:nvSpPr>
                <p:spPr>
                  <a:xfrm>
                    <a:off x="4492386" y="1523240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5" name="Τόξο 54"/>
                  <p:cNvSpPr/>
                  <p:nvPr/>
                </p:nvSpPr>
                <p:spPr>
                  <a:xfrm flipH="1">
                    <a:off x="4932039" y="1525619"/>
                    <a:ext cx="432048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61" name="Οβάλ 60"/>
                <p:cNvSpPr/>
                <p:nvPr/>
              </p:nvSpPr>
              <p:spPr>
                <a:xfrm>
                  <a:off x="7543660" y="3964237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7" name="Ομάδα 66"/>
              <p:cNvGrpSpPr/>
              <p:nvPr/>
            </p:nvGrpSpPr>
            <p:grpSpPr>
              <a:xfrm>
                <a:off x="6545270" y="4941168"/>
                <a:ext cx="547010" cy="1207998"/>
                <a:chOff x="8592667" y="3436793"/>
                <a:chExt cx="547010" cy="1207998"/>
              </a:xfrm>
            </p:grpSpPr>
            <p:grpSp>
              <p:nvGrpSpPr>
                <p:cNvPr id="50" name="Ομάδα 49"/>
                <p:cNvGrpSpPr/>
                <p:nvPr/>
              </p:nvGrpSpPr>
              <p:grpSpPr>
                <a:xfrm>
                  <a:off x="8592667" y="3436793"/>
                  <a:ext cx="547010" cy="1207998"/>
                  <a:chOff x="4668178" y="1523240"/>
                  <a:chExt cx="547010" cy="1586555"/>
                </a:xfrm>
              </p:grpSpPr>
              <p:sp>
                <p:nvSpPr>
                  <p:cNvPr id="51" name="Ορθογώνιο 50"/>
                  <p:cNvSpPr/>
                  <p:nvPr/>
                </p:nvSpPr>
                <p:spPr>
                  <a:xfrm>
                    <a:off x="4668178" y="1523240"/>
                    <a:ext cx="288000" cy="158417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2" name="Τόξο 51"/>
                  <p:cNvSpPr/>
                  <p:nvPr/>
                </p:nvSpPr>
                <p:spPr>
                  <a:xfrm flipH="1">
                    <a:off x="4747188" y="1525619"/>
                    <a:ext cx="468000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62" name="Οβάλ 61"/>
                <p:cNvSpPr/>
                <p:nvPr/>
              </p:nvSpPr>
              <p:spPr>
                <a:xfrm>
                  <a:off x="8594065" y="3974628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cxnSp>
          <p:nvCxnSpPr>
            <p:cNvPr id="94" name="Ευθεία γραμμή σύνδεσης 93"/>
            <p:cNvCxnSpPr/>
            <p:nvPr/>
          </p:nvCxnSpPr>
          <p:spPr>
            <a:xfrm flipH="1">
              <a:off x="2123728" y="2842921"/>
              <a:ext cx="4320" cy="1188000"/>
            </a:xfrm>
            <a:prstGeom prst="line">
              <a:avLst/>
            </a:prstGeom>
            <a:ln w="19050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Ευθεία γραμμή σύνδεσης 94"/>
            <p:cNvCxnSpPr/>
            <p:nvPr/>
          </p:nvCxnSpPr>
          <p:spPr>
            <a:xfrm flipH="1">
              <a:off x="2206127" y="4278006"/>
              <a:ext cx="4320" cy="1188000"/>
            </a:xfrm>
            <a:prstGeom prst="line">
              <a:avLst/>
            </a:prstGeom>
            <a:ln w="19050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Ευθεία γραμμή σύνδεσης 95"/>
            <p:cNvCxnSpPr/>
            <p:nvPr/>
          </p:nvCxnSpPr>
          <p:spPr>
            <a:xfrm flipH="1">
              <a:off x="2206127" y="5635767"/>
              <a:ext cx="4320" cy="1188000"/>
            </a:xfrm>
            <a:prstGeom prst="line">
              <a:avLst/>
            </a:prstGeom>
            <a:ln w="19050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Ευθεία γραμμή σύνδεσης 96"/>
            <p:cNvCxnSpPr/>
            <p:nvPr/>
          </p:nvCxnSpPr>
          <p:spPr>
            <a:xfrm flipH="1">
              <a:off x="6689270" y="3511399"/>
              <a:ext cx="4320" cy="1188000"/>
            </a:xfrm>
            <a:prstGeom prst="line">
              <a:avLst/>
            </a:prstGeom>
            <a:ln w="19050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Ευθεία γραμμή σύνδεσης 97"/>
            <p:cNvCxnSpPr/>
            <p:nvPr/>
          </p:nvCxnSpPr>
          <p:spPr>
            <a:xfrm flipH="1">
              <a:off x="6588224" y="4956522"/>
              <a:ext cx="4320" cy="1188000"/>
            </a:xfrm>
            <a:prstGeom prst="line">
              <a:avLst/>
            </a:prstGeom>
            <a:ln w="19050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Ομάδα 91"/>
          <p:cNvGrpSpPr/>
          <p:nvPr/>
        </p:nvGrpSpPr>
        <p:grpSpPr>
          <a:xfrm>
            <a:off x="179512" y="2464440"/>
            <a:ext cx="8377200" cy="3772872"/>
            <a:chOff x="179512" y="2464440"/>
            <a:chExt cx="8377200" cy="3772872"/>
          </a:xfrm>
        </p:grpSpPr>
        <p:sp>
          <p:nvSpPr>
            <p:cNvPr id="69" name="Ορθογώνιο 68"/>
            <p:cNvSpPr/>
            <p:nvPr/>
          </p:nvSpPr>
          <p:spPr>
            <a:xfrm>
              <a:off x="2393286" y="2464440"/>
              <a:ext cx="4809025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Κύριος Οπτικός Άξονας</a:t>
              </a:r>
            </a:p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Διέρχεται από το οπτικό κέντρο και είναι κάθετος στο επίπεδο του φακού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Ευθεία γραμμή σύνδεσης 22"/>
            <p:cNvCxnSpPr/>
            <p:nvPr/>
          </p:nvCxnSpPr>
          <p:spPr>
            <a:xfrm>
              <a:off x="179512" y="3429000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Ευθεία γραμμή σύνδεσης 69"/>
            <p:cNvCxnSpPr/>
            <p:nvPr/>
          </p:nvCxnSpPr>
          <p:spPr>
            <a:xfrm>
              <a:off x="179512" y="6237312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Ευθεία γραμμή σύνδεσης 70"/>
            <p:cNvCxnSpPr/>
            <p:nvPr/>
          </p:nvCxnSpPr>
          <p:spPr>
            <a:xfrm>
              <a:off x="4596712" y="5517232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>
              <a:off x="192496" y="4848378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εία γραμμή σύνδεσης 72"/>
            <p:cNvCxnSpPr/>
            <p:nvPr/>
          </p:nvCxnSpPr>
          <p:spPr>
            <a:xfrm>
              <a:off x="4596712" y="4106057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Ομάδα 92"/>
          <p:cNvGrpSpPr/>
          <p:nvPr/>
        </p:nvGrpSpPr>
        <p:grpSpPr>
          <a:xfrm>
            <a:off x="192496" y="2996952"/>
            <a:ext cx="8411952" cy="3888432"/>
            <a:chOff x="192496" y="2996952"/>
            <a:chExt cx="8411952" cy="3888432"/>
          </a:xfrm>
        </p:grpSpPr>
        <p:sp>
          <p:nvSpPr>
            <p:cNvPr id="74" name="Ορθογώνιο 73"/>
            <p:cNvSpPr/>
            <p:nvPr/>
          </p:nvSpPr>
          <p:spPr>
            <a:xfrm>
              <a:off x="3795423" y="6239053"/>
              <a:ext cx="480902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Δευτερεύοντες Οπτικοί Άξονες</a:t>
              </a:r>
            </a:p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Διέρχονται από το οπτικό κέντρο του φακού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9" name="Ομάδα 78"/>
            <p:cNvGrpSpPr/>
            <p:nvPr/>
          </p:nvGrpSpPr>
          <p:grpSpPr>
            <a:xfrm>
              <a:off x="192496" y="2996952"/>
              <a:ext cx="3875448" cy="864096"/>
              <a:chOff x="192496" y="2996952"/>
              <a:chExt cx="3875448" cy="864096"/>
            </a:xfrm>
          </p:grpSpPr>
          <p:cxnSp>
            <p:nvCxnSpPr>
              <p:cNvPr id="75" name="Ευθεία γραμμή σύνδεσης 74"/>
              <p:cNvCxnSpPr/>
              <p:nvPr/>
            </p:nvCxnSpPr>
            <p:spPr>
              <a:xfrm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 flipV="1"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Ομάδα 79"/>
            <p:cNvGrpSpPr/>
            <p:nvPr/>
          </p:nvGrpSpPr>
          <p:grpSpPr>
            <a:xfrm>
              <a:off x="324114" y="4416330"/>
              <a:ext cx="3875448" cy="864096"/>
              <a:chOff x="192496" y="2996952"/>
              <a:chExt cx="3875448" cy="864096"/>
            </a:xfrm>
          </p:grpSpPr>
          <p:cxnSp>
            <p:nvCxnSpPr>
              <p:cNvPr id="81" name="Ευθεία γραμμή σύνδεσης 80"/>
              <p:cNvCxnSpPr/>
              <p:nvPr/>
            </p:nvCxnSpPr>
            <p:spPr>
              <a:xfrm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Ευθεία γραμμή σύνδεσης 81"/>
              <p:cNvCxnSpPr/>
              <p:nvPr/>
            </p:nvCxnSpPr>
            <p:spPr>
              <a:xfrm flipV="1"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Ομάδα 82"/>
            <p:cNvGrpSpPr/>
            <p:nvPr/>
          </p:nvGrpSpPr>
          <p:grpSpPr>
            <a:xfrm>
              <a:off x="292355" y="5805264"/>
              <a:ext cx="3875448" cy="864096"/>
              <a:chOff x="192496" y="2996952"/>
              <a:chExt cx="3875448" cy="864096"/>
            </a:xfrm>
          </p:grpSpPr>
          <p:cxnSp>
            <p:nvCxnSpPr>
              <p:cNvPr id="84" name="Ευθεία γραμμή σύνδεσης 83"/>
              <p:cNvCxnSpPr/>
              <p:nvPr/>
            </p:nvCxnSpPr>
            <p:spPr>
              <a:xfrm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Ευθεία γραμμή σύνδεσης 84"/>
              <p:cNvCxnSpPr/>
              <p:nvPr/>
            </p:nvCxnSpPr>
            <p:spPr>
              <a:xfrm flipV="1"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Ομάδα 85"/>
            <p:cNvGrpSpPr/>
            <p:nvPr/>
          </p:nvGrpSpPr>
          <p:grpSpPr>
            <a:xfrm>
              <a:off x="4729000" y="3665806"/>
              <a:ext cx="3875448" cy="864096"/>
              <a:chOff x="192496" y="2996952"/>
              <a:chExt cx="3875448" cy="864096"/>
            </a:xfrm>
          </p:grpSpPr>
          <p:cxnSp>
            <p:nvCxnSpPr>
              <p:cNvPr id="87" name="Ευθεία γραμμή σύνδεσης 86"/>
              <p:cNvCxnSpPr/>
              <p:nvPr/>
            </p:nvCxnSpPr>
            <p:spPr>
              <a:xfrm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Ευθεία γραμμή σύνδεσης 87"/>
              <p:cNvCxnSpPr/>
              <p:nvPr/>
            </p:nvCxnSpPr>
            <p:spPr>
              <a:xfrm flipV="1"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Ομάδα 88"/>
            <p:cNvGrpSpPr/>
            <p:nvPr/>
          </p:nvGrpSpPr>
          <p:grpSpPr>
            <a:xfrm>
              <a:off x="4697827" y="5085184"/>
              <a:ext cx="3875448" cy="864096"/>
              <a:chOff x="192496" y="2996952"/>
              <a:chExt cx="3875448" cy="864096"/>
            </a:xfrm>
          </p:grpSpPr>
          <p:cxnSp>
            <p:nvCxnSpPr>
              <p:cNvPr id="90" name="Ευθεία γραμμή σύνδεσης 89"/>
              <p:cNvCxnSpPr/>
              <p:nvPr/>
            </p:nvCxnSpPr>
            <p:spPr>
              <a:xfrm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Ευθεία γραμμή σύνδεσης 90"/>
              <p:cNvCxnSpPr/>
              <p:nvPr/>
            </p:nvCxnSpPr>
            <p:spPr>
              <a:xfrm flipV="1">
                <a:off x="192496" y="2996952"/>
                <a:ext cx="3875448" cy="864096"/>
              </a:xfrm>
              <a:prstGeom prst="line">
                <a:avLst/>
              </a:prstGeom>
              <a:ln w="19050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Ομάδα 47"/>
          <p:cNvGrpSpPr/>
          <p:nvPr/>
        </p:nvGrpSpPr>
        <p:grpSpPr>
          <a:xfrm>
            <a:off x="251520" y="632342"/>
            <a:ext cx="8784976" cy="1864474"/>
            <a:chOff x="251520" y="632342"/>
            <a:chExt cx="8784976" cy="1864474"/>
          </a:xfrm>
        </p:grpSpPr>
        <p:grpSp>
          <p:nvGrpSpPr>
            <p:cNvPr id="47" name="Ομάδα 46"/>
            <p:cNvGrpSpPr/>
            <p:nvPr/>
          </p:nvGrpSpPr>
          <p:grpSpPr>
            <a:xfrm>
              <a:off x="251520" y="632342"/>
              <a:ext cx="8784976" cy="1864474"/>
              <a:chOff x="251520" y="632342"/>
              <a:chExt cx="8784976" cy="1864474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251520" y="632342"/>
                <a:ext cx="1924452" cy="1864474"/>
                <a:chOff x="991364" y="2492896"/>
                <a:chExt cx="1924452" cy="1864474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1012434" y="2965014"/>
                  <a:ext cx="319206" cy="1148791"/>
                  <a:chOff x="1382865" y="1864877"/>
                  <a:chExt cx="319206" cy="1584905"/>
                </a:xfrm>
              </p:grpSpPr>
              <p:sp>
                <p:nvSpPr>
                  <p:cNvPr id="10" name="Τόξο 9"/>
                  <p:cNvSpPr/>
                  <p:nvPr/>
                </p:nvSpPr>
                <p:spPr>
                  <a:xfrm>
                    <a:off x="1382865" y="1865606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1" name="Τόξο 10"/>
                  <p:cNvSpPr/>
                  <p:nvPr/>
                </p:nvSpPr>
                <p:spPr>
                  <a:xfrm flipH="1">
                    <a:off x="1414039" y="1864877"/>
                    <a:ext cx="288032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" name="Ομάδα 4"/>
                <p:cNvGrpSpPr/>
                <p:nvPr/>
              </p:nvGrpSpPr>
              <p:grpSpPr>
                <a:xfrm>
                  <a:off x="991364" y="2739364"/>
                  <a:ext cx="1132364" cy="1618006"/>
                  <a:chOff x="1486047" y="1232756"/>
                  <a:chExt cx="1132364" cy="2232248"/>
                </a:xfrm>
              </p:grpSpPr>
              <p:sp>
                <p:nvSpPr>
                  <p:cNvPr id="8" name="Τόξο 7"/>
                  <p:cNvSpPr/>
                  <p:nvPr/>
                </p:nvSpPr>
                <p:spPr>
                  <a:xfrm>
                    <a:off x="1486047" y="1485663"/>
                    <a:ext cx="1132364" cy="1753909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" name="Τόξο 8"/>
                  <p:cNvSpPr/>
                  <p:nvPr/>
                </p:nvSpPr>
                <p:spPr>
                  <a:xfrm>
                    <a:off x="1677828" y="1232756"/>
                    <a:ext cx="704068" cy="2232248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6" name="Τόξο 5"/>
                <p:cNvSpPr/>
                <p:nvPr/>
              </p:nvSpPr>
              <p:spPr>
                <a:xfrm>
                  <a:off x="2411760" y="2964812"/>
                  <a:ext cx="504056" cy="1148263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" name="Ορθογώνιο 6"/>
                <p:cNvSpPr/>
                <p:nvPr/>
              </p:nvSpPr>
              <p:spPr>
                <a:xfrm>
                  <a:off x="1190153" y="2492896"/>
                  <a:ext cx="1645271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l-GR" sz="2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Συγκλίνοντες</a:t>
                  </a:r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4" name="Ομάδα 13"/>
              <p:cNvGrpSpPr/>
              <p:nvPr/>
            </p:nvGrpSpPr>
            <p:grpSpPr>
              <a:xfrm>
                <a:off x="6444208" y="1082907"/>
                <a:ext cx="871701" cy="1207998"/>
                <a:chOff x="4492386" y="1523240"/>
                <a:chExt cx="871701" cy="1586555"/>
              </a:xfrm>
            </p:grpSpPr>
            <p:sp>
              <p:nvSpPr>
                <p:cNvPr id="18" name="Ορθογώνιο 17"/>
                <p:cNvSpPr/>
                <p:nvPr/>
              </p:nvSpPr>
              <p:spPr>
                <a:xfrm>
                  <a:off x="4678569" y="1523240"/>
                  <a:ext cx="418196" cy="1584176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" name="Τόξο 18"/>
                <p:cNvSpPr/>
                <p:nvPr/>
              </p:nvSpPr>
              <p:spPr>
                <a:xfrm>
                  <a:off x="4492386" y="1523240"/>
                  <a:ext cx="309677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" name="Τόξο 19"/>
                <p:cNvSpPr/>
                <p:nvPr/>
              </p:nvSpPr>
              <p:spPr>
                <a:xfrm flipH="1">
                  <a:off x="4932039" y="1525619"/>
                  <a:ext cx="432048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5" name="Ομάδα 14"/>
              <p:cNvGrpSpPr/>
              <p:nvPr/>
            </p:nvGrpSpPr>
            <p:grpSpPr>
              <a:xfrm>
                <a:off x="7668344" y="1113201"/>
                <a:ext cx="547010" cy="1207998"/>
                <a:chOff x="4668178" y="1523240"/>
                <a:chExt cx="547010" cy="1586555"/>
              </a:xfrm>
            </p:grpSpPr>
            <p:sp>
              <p:nvSpPr>
                <p:cNvPr id="16" name="Ορθογώνιο 15"/>
                <p:cNvSpPr/>
                <p:nvPr/>
              </p:nvSpPr>
              <p:spPr>
                <a:xfrm>
                  <a:off x="4668178" y="1523240"/>
                  <a:ext cx="288000" cy="1584176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" name="Τόξο 16"/>
                <p:cNvSpPr/>
                <p:nvPr/>
              </p:nvSpPr>
              <p:spPr>
                <a:xfrm flipH="1">
                  <a:off x="4747188" y="1525619"/>
                  <a:ext cx="468000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1" name="Ομάδα 120"/>
              <p:cNvGrpSpPr/>
              <p:nvPr/>
            </p:nvGrpSpPr>
            <p:grpSpPr>
              <a:xfrm>
                <a:off x="8266603" y="1092000"/>
                <a:ext cx="769893" cy="1217581"/>
                <a:chOff x="8050418" y="1980857"/>
                <a:chExt cx="769893" cy="1598247"/>
              </a:xfrm>
            </p:grpSpPr>
            <p:grpSp>
              <p:nvGrpSpPr>
                <p:cNvPr id="122" name="Ομάδα 121"/>
                <p:cNvGrpSpPr/>
                <p:nvPr/>
              </p:nvGrpSpPr>
              <p:grpSpPr>
                <a:xfrm>
                  <a:off x="8050418" y="1980857"/>
                  <a:ext cx="345093" cy="1593741"/>
                  <a:chOff x="4067944" y="3616933"/>
                  <a:chExt cx="721391" cy="2636209"/>
                </a:xfrm>
              </p:grpSpPr>
              <p:sp>
                <p:nvSpPr>
                  <p:cNvPr id="126" name="Ορθογώνιο 125"/>
                  <p:cNvSpPr/>
                  <p:nvPr/>
                </p:nvSpPr>
                <p:spPr>
                  <a:xfrm>
                    <a:off x="4212359" y="3616933"/>
                    <a:ext cx="529549" cy="2628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127" name="Ομάδα 126"/>
                  <p:cNvGrpSpPr/>
                  <p:nvPr/>
                </p:nvGrpSpPr>
                <p:grpSpPr>
                  <a:xfrm>
                    <a:off x="4067944" y="3634633"/>
                    <a:ext cx="721391" cy="2618509"/>
                    <a:chOff x="1413164" y="3501736"/>
                    <a:chExt cx="721391" cy="2618509"/>
                  </a:xfrm>
                </p:grpSpPr>
                <p:sp>
                  <p:nvSpPr>
                    <p:cNvPr id="128" name="Ελεύθερη σχεδίαση 127"/>
                    <p:cNvSpPr/>
                    <p:nvPr/>
                  </p:nvSpPr>
                  <p:spPr>
                    <a:xfrm>
                      <a:off x="1607768" y="3507998"/>
                      <a:ext cx="526787" cy="2608118"/>
                    </a:xfrm>
                    <a:custGeom>
                      <a:avLst/>
                      <a:gdLst>
                        <a:gd name="connsiteX0" fmla="*/ 446809 w 446809"/>
                        <a:gd name="connsiteY0" fmla="*/ 0 h 2608118"/>
                        <a:gd name="connsiteX1" fmla="*/ 0 w 446809"/>
                        <a:gd name="connsiteY1" fmla="*/ 1309255 h 2608118"/>
                        <a:gd name="connsiteX2" fmla="*/ 446809 w 446809"/>
                        <a:gd name="connsiteY2" fmla="*/ 2608118 h 260811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446809" h="2608118">
                          <a:moveTo>
                            <a:pt x="446809" y="0"/>
                          </a:moveTo>
                          <a:cubicBezTo>
                            <a:pt x="223404" y="437284"/>
                            <a:pt x="0" y="874569"/>
                            <a:pt x="0" y="1309255"/>
                          </a:cubicBezTo>
                          <a:cubicBezTo>
                            <a:pt x="0" y="1743941"/>
                            <a:pt x="223404" y="2176029"/>
                            <a:pt x="446809" y="2608118"/>
                          </a:cubicBezTo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9" name="Ελεύθερη σχεδίαση 128"/>
                    <p:cNvSpPr/>
                    <p:nvPr/>
                  </p:nvSpPr>
                  <p:spPr>
                    <a:xfrm>
                      <a:off x="1413164" y="3501736"/>
                      <a:ext cx="150511" cy="2618509"/>
                    </a:xfrm>
                    <a:custGeom>
                      <a:avLst/>
                      <a:gdLst>
                        <a:gd name="connsiteX0" fmla="*/ 187036 w 187036"/>
                        <a:gd name="connsiteY0" fmla="*/ 0 h 2618509"/>
                        <a:gd name="connsiteX1" fmla="*/ 0 w 187036"/>
                        <a:gd name="connsiteY1" fmla="*/ 1298864 h 2618509"/>
                        <a:gd name="connsiteX2" fmla="*/ 187036 w 187036"/>
                        <a:gd name="connsiteY2" fmla="*/ 2618509 h 261850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87036" h="2618509">
                          <a:moveTo>
                            <a:pt x="187036" y="0"/>
                          </a:moveTo>
                          <a:cubicBezTo>
                            <a:pt x="93518" y="431223"/>
                            <a:pt x="0" y="862446"/>
                            <a:pt x="0" y="1298864"/>
                          </a:cubicBezTo>
                          <a:cubicBezTo>
                            <a:pt x="0" y="1735282"/>
                            <a:pt x="93518" y="2176895"/>
                            <a:pt x="187036" y="2618509"/>
                          </a:cubicBezTo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23" name="Ομάδα 122"/>
                <p:cNvGrpSpPr/>
                <p:nvPr/>
              </p:nvGrpSpPr>
              <p:grpSpPr>
                <a:xfrm>
                  <a:off x="8069219" y="1994199"/>
                  <a:ext cx="751092" cy="1584905"/>
                  <a:chOff x="1324729" y="1864877"/>
                  <a:chExt cx="377342" cy="1584905"/>
                </a:xfrm>
                <a:solidFill>
                  <a:schemeClr val="bg1"/>
                </a:solidFill>
              </p:grpSpPr>
              <p:sp>
                <p:nvSpPr>
                  <p:cNvPr id="124" name="Τόξο 123"/>
                  <p:cNvSpPr/>
                  <p:nvPr/>
                </p:nvSpPr>
                <p:spPr>
                  <a:xfrm>
                    <a:off x="1324729" y="1865606"/>
                    <a:ext cx="377341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grpFill/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25" name="Τόξο 124"/>
                  <p:cNvSpPr/>
                  <p:nvPr/>
                </p:nvSpPr>
                <p:spPr>
                  <a:xfrm flipH="1">
                    <a:off x="1360901" y="1864877"/>
                    <a:ext cx="341170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grpFill/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</p:grpSp>
        <p:sp>
          <p:nvSpPr>
            <p:cNvPr id="13" name="Ορθογώνιο 12"/>
            <p:cNvSpPr/>
            <p:nvPr/>
          </p:nvSpPr>
          <p:spPr>
            <a:xfrm>
              <a:off x="6743153" y="632342"/>
              <a:ext cx="186129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Αποκλίνοντες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405927" y="1052736"/>
            <a:ext cx="7940925" cy="690891"/>
            <a:chOff x="405927" y="1052736"/>
            <a:chExt cx="7940925" cy="690891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405927" y="1052736"/>
              <a:ext cx="7334417" cy="680500"/>
              <a:chOff x="405927" y="1329114"/>
              <a:chExt cx="7334417" cy="680500"/>
            </a:xfrm>
          </p:grpSpPr>
          <p:sp>
            <p:nvSpPr>
              <p:cNvPr id="21" name="Ορθογώνιο 20"/>
              <p:cNvSpPr/>
              <p:nvPr/>
            </p:nvSpPr>
            <p:spPr>
              <a:xfrm>
                <a:off x="3070745" y="1329114"/>
                <a:ext cx="265338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Οπτικό Κέντρο Φακού</a:t>
                </a:r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Οβάλ 23"/>
              <p:cNvSpPr/>
              <p:nvPr/>
            </p:nvSpPr>
            <p:spPr>
              <a:xfrm>
                <a:off x="405927" y="1936885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" name="Οβάλ 24"/>
              <p:cNvSpPr/>
              <p:nvPr/>
            </p:nvSpPr>
            <p:spPr>
              <a:xfrm>
                <a:off x="1238858" y="1932034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6" name="Οβάλ 25"/>
              <p:cNvSpPr/>
              <p:nvPr/>
            </p:nvSpPr>
            <p:spPr>
              <a:xfrm>
                <a:off x="2010893" y="1937614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7" name="Οβάλ 26"/>
              <p:cNvSpPr/>
              <p:nvPr/>
            </p:nvSpPr>
            <p:spPr>
              <a:xfrm>
                <a:off x="6783466" y="1927223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8" name="Οβάλ 27"/>
              <p:cNvSpPr/>
              <p:nvPr/>
            </p:nvSpPr>
            <p:spPr>
              <a:xfrm>
                <a:off x="7668344" y="1937614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13" name="Οβάλ 112"/>
            <p:cNvSpPr/>
            <p:nvPr/>
          </p:nvSpPr>
          <p:spPr>
            <a:xfrm>
              <a:off x="8274852" y="1671627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2" name="Ομάδα 11"/>
          <p:cNvGrpSpPr/>
          <p:nvPr/>
        </p:nvGrpSpPr>
        <p:grpSpPr>
          <a:xfrm>
            <a:off x="422389" y="1069353"/>
            <a:ext cx="7887956" cy="1258609"/>
            <a:chOff x="422389" y="1069353"/>
            <a:chExt cx="7887956" cy="1258609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422389" y="1069353"/>
              <a:ext cx="7284750" cy="1249481"/>
              <a:chOff x="603938" y="1345731"/>
              <a:chExt cx="7284750" cy="1249481"/>
            </a:xfrm>
          </p:grpSpPr>
          <p:sp>
            <p:nvSpPr>
              <p:cNvPr id="29" name="Ορθογώνιο 28"/>
              <p:cNvSpPr/>
              <p:nvPr/>
            </p:nvSpPr>
            <p:spPr>
              <a:xfrm>
                <a:off x="3430785" y="1977186"/>
                <a:ext cx="200531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sz="2000" b="1" dirty="0" smtClean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Επίπεδο Φακού</a:t>
                </a:r>
                <a:endParaRPr lang="el-GR" sz="2000" b="1" dirty="0">
                  <a:solidFill>
                    <a:srgbClr val="FF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2" name="Ευθεία γραμμή σύνδεσης 31"/>
              <p:cNvCxnSpPr/>
              <p:nvPr/>
            </p:nvCxnSpPr>
            <p:spPr>
              <a:xfrm flipH="1">
                <a:off x="603938" y="1380838"/>
                <a:ext cx="4320" cy="1188000"/>
              </a:xfrm>
              <a:prstGeom prst="line">
                <a:avLst/>
              </a:prstGeom>
              <a:ln w="28575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Ευθεία γραμμή σύνδεσης 32"/>
              <p:cNvCxnSpPr/>
              <p:nvPr/>
            </p:nvCxnSpPr>
            <p:spPr>
              <a:xfrm flipH="1">
                <a:off x="1436861" y="1391993"/>
                <a:ext cx="4320" cy="1188000"/>
              </a:xfrm>
              <a:prstGeom prst="line">
                <a:avLst/>
              </a:prstGeom>
              <a:ln w="28575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Ευθεία γραμμή σύνδεσης 33"/>
              <p:cNvCxnSpPr/>
              <p:nvPr/>
            </p:nvCxnSpPr>
            <p:spPr>
              <a:xfrm flipH="1">
                <a:off x="2218558" y="1368378"/>
                <a:ext cx="4320" cy="1188000"/>
              </a:xfrm>
              <a:prstGeom prst="line">
                <a:avLst/>
              </a:prstGeom>
              <a:ln w="28575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Ευθεία γραμμή σύνδεσης 34"/>
              <p:cNvCxnSpPr/>
              <p:nvPr/>
            </p:nvCxnSpPr>
            <p:spPr>
              <a:xfrm flipH="1">
                <a:off x="7002259" y="1345731"/>
                <a:ext cx="4320" cy="1224000"/>
              </a:xfrm>
              <a:prstGeom prst="line">
                <a:avLst/>
              </a:prstGeom>
              <a:ln w="28575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Ευθεία γραμμή σύνδεσης 35"/>
              <p:cNvCxnSpPr/>
              <p:nvPr/>
            </p:nvCxnSpPr>
            <p:spPr>
              <a:xfrm flipH="1">
                <a:off x="7884368" y="1371212"/>
                <a:ext cx="4320" cy="1224000"/>
              </a:xfrm>
              <a:prstGeom prst="line">
                <a:avLst/>
              </a:prstGeom>
              <a:ln w="28575">
                <a:solidFill>
                  <a:srgbClr val="FF66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" name="Ευθεία γραμμή σύνδεσης 113"/>
            <p:cNvCxnSpPr/>
            <p:nvPr/>
          </p:nvCxnSpPr>
          <p:spPr>
            <a:xfrm flipH="1">
              <a:off x="8306025" y="1103962"/>
              <a:ext cx="4320" cy="1224000"/>
            </a:xfrm>
            <a:prstGeom prst="line">
              <a:avLst/>
            </a:prstGeom>
            <a:ln w="28575">
              <a:solidFill>
                <a:srgbClr val="FF66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597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Λεπτοί Φακοί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272301" y="692696"/>
            <a:ext cx="8620179" cy="81974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τον περιορισμό των σφαλμάτων, οι φακοί πρέπει να έχουν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πολύ μικρό πάχος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Τίτλος 1"/>
          <p:cNvSpPr txBox="1">
            <a:spLocks/>
          </p:cNvSpPr>
          <p:nvPr/>
        </p:nvSpPr>
        <p:spPr>
          <a:xfrm>
            <a:off x="272302" y="1628800"/>
            <a:ext cx="8620179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το λόγο αυτό χαρακτηρίζονται ως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ΛΕΠΤΟΙ ΦΑΚΟΙ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251520" y="2708920"/>
            <a:ext cx="8620179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πρακτικούς λόγους οι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ΛΕΠΤΟΙ ΦΑΚΟΙ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συμβολίζονται: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Ομάδα 14"/>
          <p:cNvGrpSpPr/>
          <p:nvPr/>
        </p:nvGrpSpPr>
        <p:grpSpPr>
          <a:xfrm>
            <a:off x="683568" y="3148702"/>
            <a:ext cx="2520280" cy="3592514"/>
            <a:chOff x="683568" y="3148702"/>
            <a:chExt cx="2520280" cy="3592514"/>
          </a:xfrm>
        </p:grpSpPr>
        <p:grpSp>
          <p:nvGrpSpPr>
            <p:cNvPr id="6" name="Ομάδα 5"/>
            <p:cNvGrpSpPr/>
            <p:nvPr/>
          </p:nvGrpSpPr>
          <p:grpSpPr>
            <a:xfrm>
              <a:off x="1012434" y="3620820"/>
              <a:ext cx="319206" cy="1148790"/>
              <a:chOff x="1382865" y="1864877"/>
              <a:chExt cx="319206" cy="1584904"/>
            </a:xfrm>
          </p:grpSpPr>
          <p:sp>
            <p:nvSpPr>
              <p:cNvPr id="7" name="Τόξο 6"/>
              <p:cNvSpPr/>
              <p:nvPr/>
            </p:nvSpPr>
            <p:spPr>
              <a:xfrm>
                <a:off x="1382865" y="1865604"/>
                <a:ext cx="309677" cy="1584177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" name="Τόξο 7"/>
              <p:cNvSpPr/>
              <p:nvPr/>
            </p:nvSpPr>
            <p:spPr>
              <a:xfrm flipH="1">
                <a:off x="1414039" y="1864877"/>
                <a:ext cx="288032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" name="Ομάδα 8"/>
            <p:cNvGrpSpPr/>
            <p:nvPr/>
          </p:nvGrpSpPr>
          <p:grpSpPr>
            <a:xfrm>
              <a:off x="991364" y="3395170"/>
              <a:ext cx="1132364" cy="1618006"/>
              <a:chOff x="1486047" y="1232756"/>
              <a:chExt cx="1132364" cy="2232248"/>
            </a:xfrm>
          </p:grpSpPr>
          <p:sp>
            <p:nvSpPr>
              <p:cNvPr id="10" name="Τόξο 9"/>
              <p:cNvSpPr/>
              <p:nvPr/>
            </p:nvSpPr>
            <p:spPr>
              <a:xfrm>
                <a:off x="1486047" y="1485663"/>
                <a:ext cx="1132364" cy="1753909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" name="Τόξο 10"/>
              <p:cNvSpPr/>
              <p:nvPr/>
            </p:nvSpPr>
            <p:spPr>
              <a:xfrm>
                <a:off x="1677828" y="1232756"/>
                <a:ext cx="704068" cy="2232248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2" name="Τόξο 11"/>
            <p:cNvSpPr/>
            <p:nvPr/>
          </p:nvSpPr>
          <p:spPr>
            <a:xfrm>
              <a:off x="2411760" y="3620618"/>
              <a:ext cx="504056" cy="1148263"/>
            </a:xfrm>
            <a:prstGeom prst="arc">
              <a:avLst>
                <a:gd name="adj1" fmla="val 16200000"/>
                <a:gd name="adj2" fmla="val 5374124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Ορθογώνιο 12"/>
            <p:cNvSpPr/>
            <p:nvPr/>
          </p:nvSpPr>
          <p:spPr>
            <a:xfrm>
              <a:off x="683568" y="3148702"/>
              <a:ext cx="25202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Συγκλίνοντες φακοί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Αριστερό άγκιστρο 13"/>
            <p:cNvSpPr/>
            <p:nvPr/>
          </p:nvSpPr>
          <p:spPr>
            <a:xfrm rot="16200000">
              <a:off x="1727616" y="4185152"/>
              <a:ext cx="432000" cy="1656000"/>
            </a:xfrm>
            <a:prstGeom prst="leftBrace">
              <a:avLst>
                <a:gd name="adj1" fmla="val 19054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6" name="Ευθύγραμμο βέλος σύνδεσης 15"/>
            <p:cNvCxnSpPr/>
            <p:nvPr/>
          </p:nvCxnSpPr>
          <p:spPr>
            <a:xfrm>
              <a:off x="1938877" y="5373216"/>
              <a:ext cx="0" cy="1368000"/>
            </a:xfrm>
            <a:prstGeom prst="straightConnector1">
              <a:avLst/>
            </a:prstGeom>
            <a:ln w="47625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Ορθογώνιο 30"/>
          <p:cNvSpPr/>
          <p:nvPr/>
        </p:nvSpPr>
        <p:spPr>
          <a:xfrm>
            <a:off x="2526065" y="5694347"/>
            <a:ext cx="39901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συμβολισμοί αυτοί χρησιμοποιούνται κυρίως για το σχεδιασμό της πορείας των οπτικών ακτινών</a:t>
            </a:r>
            <a:endParaRPr lang="el-GR" sz="1600" dirty="0"/>
          </a:p>
        </p:txBody>
      </p:sp>
      <p:sp>
        <p:nvSpPr>
          <p:cNvPr id="33" name="Τίτλος 1"/>
          <p:cNvSpPr txBox="1">
            <a:spLocks/>
          </p:cNvSpPr>
          <p:nvPr/>
        </p:nvSpPr>
        <p:spPr>
          <a:xfrm>
            <a:off x="251520" y="2204864"/>
            <a:ext cx="8620179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Στους 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ΛΕΠΤΟΥΣ ΦΑΚΟΥΣ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οι ακτίνες φωτός διαθλώνται μια μόνο φορά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Ομάδα 33"/>
          <p:cNvGrpSpPr/>
          <p:nvPr/>
        </p:nvGrpSpPr>
        <p:grpSpPr>
          <a:xfrm>
            <a:off x="5797532" y="3140968"/>
            <a:ext cx="3002158" cy="3463149"/>
            <a:chOff x="5797532" y="3140968"/>
            <a:chExt cx="3002158" cy="3463149"/>
          </a:xfrm>
        </p:grpSpPr>
        <p:grpSp>
          <p:nvGrpSpPr>
            <p:cNvPr id="32" name="Ομάδα 31"/>
            <p:cNvGrpSpPr/>
            <p:nvPr/>
          </p:nvGrpSpPr>
          <p:grpSpPr>
            <a:xfrm>
              <a:off x="5797532" y="3140968"/>
              <a:ext cx="2590891" cy="3463149"/>
              <a:chOff x="5797532" y="3140968"/>
              <a:chExt cx="2590891" cy="3463149"/>
            </a:xfrm>
          </p:grpSpPr>
          <p:grpSp>
            <p:nvGrpSpPr>
              <p:cNvPr id="17" name="Ομάδα 16"/>
              <p:cNvGrpSpPr/>
              <p:nvPr/>
            </p:nvGrpSpPr>
            <p:grpSpPr>
              <a:xfrm>
                <a:off x="5797532" y="3140968"/>
                <a:ext cx="2374868" cy="1688857"/>
                <a:chOff x="6220579" y="2492896"/>
                <a:chExt cx="2374868" cy="1688857"/>
              </a:xfrm>
            </p:grpSpPr>
            <p:sp>
              <p:nvSpPr>
                <p:cNvPr id="18" name="Ορθογώνιο 17"/>
                <p:cNvSpPr/>
                <p:nvPr/>
              </p:nvSpPr>
              <p:spPr>
                <a:xfrm>
                  <a:off x="6734152" y="2492896"/>
                  <a:ext cx="1861295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l-GR" sz="2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Αποκλίνοντες</a:t>
                  </a:r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9" name="Ομάδα 18"/>
                <p:cNvGrpSpPr/>
                <p:nvPr/>
              </p:nvGrpSpPr>
              <p:grpSpPr>
                <a:xfrm>
                  <a:off x="6220579" y="2943461"/>
                  <a:ext cx="871701" cy="1207998"/>
                  <a:chOff x="4492386" y="1523240"/>
                  <a:chExt cx="871701" cy="1586555"/>
                </a:xfrm>
              </p:grpSpPr>
              <p:sp>
                <p:nvSpPr>
                  <p:cNvPr id="23" name="Ορθογώνιο 22"/>
                  <p:cNvSpPr/>
                  <p:nvPr/>
                </p:nvSpPr>
                <p:spPr>
                  <a:xfrm>
                    <a:off x="4678569" y="1523240"/>
                    <a:ext cx="418196" cy="158417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" name="Τόξο 23"/>
                  <p:cNvSpPr/>
                  <p:nvPr/>
                </p:nvSpPr>
                <p:spPr>
                  <a:xfrm>
                    <a:off x="4492386" y="1523240"/>
                    <a:ext cx="309677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" name="Τόξο 24"/>
                  <p:cNvSpPr/>
                  <p:nvPr/>
                </p:nvSpPr>
                <p:spPr>
                  <a:xfrm flipH="1">
                    <a:off x="4932039" y="1525619"/>
                    <a:ext cx="432048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" name="Ομάδα 19"/>
                <p:cNvGrpSpPr/>
                <p:nvPr/>
              </p:nvGrpSpPr>
              <p:grpSpPr>
                <a:xfrm>
                  <a:off x="7616389" y="2973755"/>
                  <a:ext cx="547010" cy="1207998"/>
                  <a:chOff x="4668178" y="1523240"/>
                  <a:chExt cx="547010" cy="1586555"/>
                </a:xfrm>
              </p:grpSpPr>
              <p:sp>
                <p:nvSpPr>
                  <p:cNvPr id="21" name="Ορθογώνιο 20"/>
                  <p:cNvSpPr/>
                  <p:nvPr/>
                </p:nvSpPr>
                <p:spPr>
                  <a:xfrm>
                    <a:off x="4668178" y="1523240"/>
                    <a:ext cx="288000" cy="158417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" name="Τόξο 21"/>
                  <p:cNvSpPr/>
                  <p:nvPr/>
                </p:nvSpPr>
                <p:spPr>
                  <a:xfrm flipH="1">
                    <a:off x="4747188" y="1525619"/>
                    <a:ext cx="468000" cy="1584176"/>
                  </a:xfrm>
                  <a:prstGeom prst="arc">
                    <a:avLst>
                      <a:gd name="adj1" fmla="val 16200000"/>
                      <a:gd name="adj2" fmla="val 5374124"/>
                    </a:avLst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26" name="Αριστερό άγκιστρο 25"/>
              <p:cNvSpPr/>
              <p:nvPr/>
            </p:nvSpPr>
            <p:spPr>
              <a:xfrm rot="16200000">
                <a:off x="6932793" y="3773521"/>
                <a:ext cx="432000" cy="2479261"/>
              </a:xfrm>
              <a:prstGeom prst="leftBrace">
                <a:avLst>
                  <a:gd name="adj1" fmla="val 19054"/>
                  <a:gd name="adj2" fmla="val 5000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30" name="Ομάδα 29"/>
              <p:cNvGrpSpPr/>
              <p:nvPr/>
            </p:nvGrpSpPr>
            <p:grpSpPr>
              <a:xfrm>
                <a:off x="7139905" y="5489532"/>
                <a:ext cx="0" cy="1114585"/>
                <a:chOff x="2438603" y="5498110"/>
                <a:chExt cx="0" cy="1114585"/>
              </a:xfrm>
            </p:grpSpPr>
            <p:cxnSp>
              <p:nvCxnSpPr>
                <p:cNvPr id="27" name="Ευθύγραμμο βέλος σύνδεσης 26"/>
                <p:cNvCxnSpPr/>
                <p:nvPr/>
              </p:nvCxnSpPr>
              <p:spPr>
                <a:xfrm>
                  <a:off x="2438603" y="5558796"/>
                  <a:ext cx="0" cy="1008000"/>
                </a:xfrm>
                <a:prstGeom prst="straightConnector1">
                  <a:avLst/>
                </a:prstGeom>
                <a:ln w="47625">
                  <a:solidFill>
                    <a:schemeClr val="tx1"/>
                  </a:solidFill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Ευθύγραμμο βέλος σύνδεσης 27"/>
                <p:cNvCxnSpPr/>
                <p:nvPr/>
              </p:nvCxnSpPr>
              <p:spPr>
                <a:xfrm>
                  <a:off x="2438603" y="6439895"/>
                  <a:ext cx="0" cy="172800"/>
                </a:xfrm>
                <a:prstGeom prst="straightConnector1">
                  <a:avLst/>
                </a:prstGeom>
                <a:ln w="47625">
                  <a:solidFill>
                    <a:schemeClr val="tx1"/>
                  </a:solidFill>
                  <a:headEnd type="arrow" w="lg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Ευθύγραμμο βέλος σύνδεσης 28"/>
                <p:cNvCxnSpPr/>
                <p:nvPr/>
              </p:nvCxnSpPr>
              <p:spPr>
                <a:xfrm flipV="1">
                  <a:off x="2438603" y="5498110"/>
                  <a:ext cx="0" cy="172800"/>
                </a:xfrm>
                <a:prstGeom prst="straightConnector1">
                  <a:avLst/>
                </a:prstGeom>
                <a:ln w="47625">
                  <a:solidFill>
                    <a:schemeClr val="tx1"/>
                  </a:solidFill>
                  <a:headEnd type="arrow" w="lg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6" name="Ομάδα 45"/>
            <p:cNvGrpSpPr/>
            <p:nvPr/>
          </p:nvGrpSpPr>
          <p:grpSpPr>
            <a:xfrm>
              <a:off x="8029797" y="3591533"/>
              <a:ext cx="769893" cy="1260707"/>
              <a:chOff x="8050418" y="1980857"/>
              <a:chExt cx="769893" cy="1598247"/>
            </a:xfrm>
          </p:grpSpPr>
          <p:grpSp>
            <p:nvGrpSpPr>
              <p:cNvPr id="52" name="Ομάδα 51"/>
              <p:cNvGrpSpPr/>
              <p:nvPr/>
            </p:nvGrpSpPr>
            <p:grpSpPr>
              <a:xfrm>
                <a:off x="8050418" y="1980857"/>
                <a:ext cx="345093" cy="1593741"/>
                <a:chOff x="4067944" y="3616933"/>
                <a:chExt cx="721391" cy="2636209"/>
              </a:xfrm>
            </p:grpSpPr>
            <p:sp>
              <p:nvSpPr>
                <p:cNvPr id="54" name="Ορθογώνιο 53"/>
                <p:cNvSpPr/>
                <p:nvPr/>
              </p:nvSpPr>
              <p:spPr>
                <a:xfrm>
                  <a:off x="4212359" y="3616933"/>
                  <a:ext cx="529549" cy="2628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55" name="Ομάδα 54"/>
                <p:cNvGrpSpPr/>
                <p:nvPr/>
              </p:nvGrpSpPr>
              <p:grpSpPr>
                <a:xfrm>
                  <a:off x="4067944" y="3634633"/>
                  <a:ext cx="721391" cy="2618509"/>
                  <a:chOff x="1413164" y="3501736"/>
                  <a:chExt cx="721391" cy="2618509"/>
                </a:xfrm>
              </p:grpSpPr>
              <p:sp>
                <p:nvSpPr>
                  <p:cNvPr id="56" name="Ελεύθερη σχεδίαση 55"/>
                  <p:cNvSpPr/>
                  <p:nvPr/>
                </p:nvSpPr>
                <p:spPr>
                  <a:xfrm>
                    <a:off x="1607768" y="3507998"/>
                    <a:ext cx="526787" cy="2608118"/>
                  </a:xfrm>
                  <a:custGeom>
                    <a:avLst/>
                    <a:gdLst>
                      <a:gd name="connsiteX0" fmla="*/ 446809 w 446809"/>
                      <a:gd name="connsiteY0" fmla="*/ 0 h 2608118"/>
                      <a:gd name="connsiteX1" fmla="*/ 0 w 446809"/>
                      <a:gd name="connsiteY1" fmla="*/ 1309255 h 2608118"/>
                      <a:gd name="connsiteX2" fmla="*/ 446809 w 446809"/>
                      <a:gd name="connsiteY2" fmla="*/ 2608118 h 260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46809" h="2608118">
                        <a:moveTo>
                          <a:pt x="446809" y="0"/>
                        </a:moveTo>
                        <a:cubicBezTo>
                          <a:pt x="223404" y="437284"/>
                          <a:pt x="0" y="874569"/>
                          <a:pt x="0" y="1309255"/>
                        </a:cubicBezTo>
                        <a:cubicBezTo>
                          <a:pt x="0" y="1743941"/>
                          <a:pt x="223404" y="2176029"/>
                          <a:pt x="446809" y="2608118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7" name="Ελεύθερη σχεδίαση 56"/>
                  <p:cNvSpPr/>
                  <p:nvPr/>
                </p:nvSpPr>
                <p:spPr>
                  <a:xfrm>
                    <a:off x="1413164" y="3501736"/>
                    <a:ext cx="150511" cy="2618509"/>
                  </a:xfrm>
                  <a:custGeom>
                    <a:avLst/>
                    <a:gdLst>
                      <a:gd name="connsiteX0" fmla="*/ 187036 w 187036"/>
                      <a:gd name="connsiteY0" fmla="*/ 0 h 2618509"/>
                      <a:gd name="connsiteX1" fmla="*/ 0 w 187036"/>
                      <a:gd name="connsiteY1" fmla="*/ 1298864 h 2618509"/>
                      <a:gd name="connsiteX2" fmla="*/ 187036 w 187036"/>
                      <a:gd name="connsiteY2" fmla="*/ 2618509 h 26185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7036" h="2618509">
                        <a:moveTo>
                          <a:pt x="187036" y="0"/>
                        </a:moveTo>
                        <a:cubicBezTo>
                          <a:pt x="93518" y="431223"/>
                          <a:pt x="0" y="862446"/>
                          <a:pt x="0" y="1298864"/>
                        </a:cubicBezTo>
                        <a:cubicBezTo>
                          <a:pt x="0" y="1735282"/>
                          <a:pt x="93518" y="2176895"/>
                          <a:pt x="187036" y="2618509"/>
                        </a:cubicBezTo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8" name="Ομάδα 47"/>
              <p:cNvGrpSpPr/>
              <p:nvPr/>
            </p:nvGrpSpPr>
            <p:grpSpPr>
              <a:xfrm>
                <a:off x="8069219" y="1994199"/>
                <a:ext cx="751092" cy="1584905"/>
                <a:chOff x="1324729" y="1864877"/>
                <a:chExt cx="377342" cy="1584905"/>
              </a:xfrm>
              <a:solidFill>
                <a:schemeClr val="bg1"/>
              </a:solidFill>
            </p:grpSpPr>
            <p:sp>
              <p:nvSpPr>
                <p:cNvPr id="49" name="Τόξο 48"/>
                <p:cNvSpPr/>
                <p:nvPr/>
              </p:nvSpPr>
              <p:spPr>
                <a:xfrm>
                  <a:off x="1324729" y="1865606"/>
                  <a:ext cx="377341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" name="Τόξο 50"/>
                <p:cNvSpPr/>
                <p:nvPr/>
              </p:nvSpPr>
              <p:spPr>
                <a:xfrm flipH="1">
                  <a:off x="1360901" y="1864877"/>
                  <a:ext cx="341170" cy="1584176"/>
                </a:xfrm>
                <a:prstGeom prst="arc">
                  <a:avLst>
                    <a:gd name="adj1" fmla="val 16200000"/>
                    <a:gd name="adj2" fmla="val 5374124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14490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31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8931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Ακτινών </a:t>
            </a:r>
          </a:p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στους Λεπτούς Φακούς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179512" y="1052736"/>
            <a:ext cx="8784976" cy="2268072"/>
            <a:chOff x="179512" y="1052736"/>
            <a:chExt cx="8784976" cy="2268072"/>
          </a:xfrm>
        </p:grpSpPr>
        <p:sp>
          <p:nvSpPr>
            <p:cNvPr id="3" name="Ορθογώνιο 2"/>
            <p:cNvSpPr/>
            <p:nvPr/>
          </p:nvSpPr>
          <p:spPr>
            <a:xfrm>
              <a:off x="755576" y="1052736"/>
              <a:ext cx="253751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Συγκλίνοντες Φακοί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Ορθογώνιο 3"/>
            <p:cNvSpPr/>
            <p:nvPr/>
          </p:nvSpPr>
          <p:spPr>
            <a:xfrm>
              <a:off x="5562877" y="1052736"/>
              <a:ext cx="253751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Αποκλίνοντες Φακοί  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" name="Ομάδα 5"/>
            <p:cNvGrpSpPr/>
            <p:nvPr/>
          </p:nvGrpSpPr>
          <p:grpSpPr>
            <a:xfrm>
              <a:off x="1876530" y="1723270"/>
              <a:ext cx="319206" cy="1584905"/>
              <a:chOff x="1382865" y="1864877"/>
              <a:chExt cx="319206" cy="1584905"/>
            </a:xfrm>
          </p:grpSpPr>
          <p:sp>
            <p:nvSpPr>
              <p:cNvPr id="8" name="Τόξο 7"/>
              <p:cNvSpPr/>
              <p:nvPr/>
            </p:nvSpPr>
            <p:spPr>
              <a:xfrm>
                <a:off x="1382865" y="1865606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Τόξο 8"/>
              <p:cNvSpPr/>
              <p:nvPr/>
            </p:nvSpPr>
            <p:spPr>
              <a:xfrm flipH="1">
                <a:off x="1414039" y="1864877"/>
                <a:ext cx="288032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1" name="Ομάδα 10"/>
            <p:cNvGrpSpPr/>
            <p:nvPr/>
          </p:nvGrpSpPr>
          <p:grpSpPr>
            <a:xfrm>
              <a:off x="6580619" y="1719211"/>
              <a:ext cx="871701" cy="1586555"/>
              <a:chOff x="4636402" y="1579919"/>
              <a:chExt cx="871701" cy="1586555"/>
            </a:xfrm>
          </p:grpSpPr>
          <p:sp>
            <p:nvSpPr>
              <p:cNvPr id="13" name="Ορθογώνιο 12"/>
              <p:cNvSpPr/>
              <p:nvPr/>
            </p:nvSpPr>
            <p:spPr>
              <a:xfrm>
                <a:off x="4822585" y="1579919"/>
                <a:ext cx="418196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" name="Τόξο 13"/>
              <p:cNvSpPr/>
              <p:nvPr/>
            </p:nvSpPr>
            <p:spPr>
              <a:xfrm>
                <a:off x="4636402" y="1579919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" name="Τόξο 14"/>
              <p:cNvSpPr/>
              <p:nvPr/>
            </p:nvSpPr>
            <p:spPr>
              <a:xfrm flipH="1">
                <a:off x="5076055" y="1582298"/>
                <a:ext cx="432048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16" name="Ευθεία γραμμή σύνδεσης 15"/>
            <p:cNvCxnSpPr/>
            <p:nvPr/>
          </p:nvCxnSpPr>
          <p:spPr>
            <a:xfrm>
              <a:off x="179512" y="2524069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εία γραμμή σύνδεσης 16"/>
            <p:cNvCxnSpPr/>
            <p:nvPr/>
          </p:nvCxnSpPr>
          <p:spPr>
            <a:xfrm>
              <a:off x="5004488" y="2524069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/>
            <p:nvPr/>
          </p:nvCxnSpPr>
          <p:spPr>
            <a:xfrm flipH="1">
              <a:off x="2051720" y="1735915"/>
              <a:ext cx="0" cy="1584000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 flipH="1">
              <a:off x="6958655" y="1700808"/>
              <a:ext cx="0" cy="1620000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Ομάδα 40"/>
          <p:cNvGrpSpPr/>
          <p:nvPr/>
        </p:nvGrpSpPr>
        <p:grpSpPr>
          <a:xfrm>
            <a:off x="179512" y="1988840"/>
            <a:ext cx="8877766" cy="1080120"/>
            <a:chOff x="179512" y="1988840"/>
            <a:chExt cx="8877766" cy="1080120"/>
          </a:xfrm>
        </p:grpSpPr>
        <p:cxnSp>
          <p:nvCxnSpPr>
            <p:cNvPr id="24" name="Ευθεία γραμμή σύνδεσης 23"/>
            <p:cNvCxnSpPr/>
            <p:nvPr/>
          </p:nvCxnSpPr>
          <p:spPr>
            <a:xfrm>
              <a:off x="179512" y="2050457"/>
              <a:ext cx="3960000" cy="1008112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Ευθεία γραμμή σύνδεσης 26"/>
            <p:cNvCxnSpPr/>
            <p:nvPr/>
          </p:nvCxnSpPr>
          <p:spPr>
            <a:xfrm>
              <a:off x="5097278" y="2060848"/>
              <a:ext cx="3960000" cy="1008112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Ευθεία γραμμή σύνδεσης 27"/>
            <p:cNvCxnSpPr/>
            <p:nvPr/>
          </p:nvCxnSpPr>
          <p:spPr>
            <a:xfrm flipV="1">
              <a:off x="5086447" y="1999231"/>
              <a:ext cx="3960000" cy="1008112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Ευθεία γραμμή σύνδεσης 28"/>
            <p:cNvCxnSpPr/>
            <p:nvPr/>
          </p:nvCxnSpPr>
          <p:spPr>
            <a:xfrm flipV="1">
              <a:off x="230738" y="1988840"/>
              <a:ext cx="3960000" cy="1008112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Ομάδα 41"/>
          <p:cNvGrpSpPr/>
          <p:nvPr/>
        </p:nvGrpSpPr>
        <p:grpSpPr>
          <a:xfrm>
            <a:off x="261182" y="1309595"/>
            <a:ext cx="8539237" cy="2469054"/>
            <a:chOff x="261182" y="1309595"/>
            <a:chExt cx="8539237" cy="2469054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 flipH="1" flipV="1">
              <a:off x="261182" y="1309595"/>
              <a:ext cx="3600400" cy="2448272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Ευθεία γραμμή σύνδεσης 39"/>
            <p:cNvCxnSpPr/>
            <p:nvPr/>
          </p:nvCxnSpPr>
          <p:spPr>
            <a:xfrm flipH="1" flipV="1">
              <a:off x="5200019" y="1330377"/>
              <a:ext cx="3600400" cy="2448272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Ορθογώνιο 42"/>
          <p:cNvSpPr/>
          <p:nvPr/>
        </p:nvSpPr>
        <p:spPr>
          <a:xfrm>
            <a:off x="1051992" y="4437112"/>
            <a:ext cx="6904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οπτικές ακτίνες, ανεξαρτήτου φοράς, που διέρχονται από το οπτικό κέντρο κάθε φακού δεν υφίστανται καμιά εκτροπή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24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Ακτινών στους Λεπτούς Φακούς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Ομάδα 16"/>
          <p:cNvGrpSpPr/>
          <p:nvPr/>
        </p:nvGrpSpPr>
        <p:grpSpPr>
          <a:xfrm>
            <a:off x="179512" y="476672"/>
            <a:ext cx="3960000" cy="2091225"/>
            <a:chOff x="179512" y="1228690"/>
            <a:chExt cx="3960000" cy="2091225"/>
          </a:xfrm>
        </p:grpSpPr>
        <p:sp>
          <p:nvSpPr>
            <p:cNvPr id="4" name="Ορθογώνιο 3"/>
            <p:cNvSpPr/>
            <p:nvPr/>
          </p:nvSpPr>
          <p:spPr>
            <a:xfrm>
              <a:off x="755576" y="1228690"/>
              <a:ext cx="253751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Συγκλίνοντες Φακοί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" name="Ομάδα 5"/>
            <p:cNvGrpSpPr/>
            <p:nvPr/>
          </p:nvGrpSpPr>
          <p:grpSpPr>
            <a:xfrm>
              <a:off x="1876530" y="1723270"/>
              <a:ext cx="319206" cy="1584905"/>
              <a:chOff x="1382865" y="1864877"/>
              <a:chExt cx="319206" cy="1584905"/>
            </a:xfrm>
          </p:grpSpPr>
          <p:sp>
            <p:nvSpPr>
              <p:cNvPr id="15" name="Τόξο 14"/>
              <p:cNvSpPr/>
              <p:nvPr/>
            </p:nvSpPr>
            <p:spPr>
              <a:xfrm>
                <a:off x="1382865" y="1865606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" name="Τόξο 15"/>
              <p:cNvSpPr/>
              <p:nvPr/>
            </p:nvSpPr>
            <p:spPr>
              <a:xfrm flipH="1">
                <a:off x="1414039" y="1864877"/>
                <a:ext cx="288032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8" name="Ευθεία γραμμή σύνδεσης 7"/>
            <p:cNvCxnSpPr/>
            <p:nvPr/>
          </p:nvCxnSpPr>
          <p:spPr>
            <a:xfrm>
              <a:off x="179512" y="2524069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Ευθεία γραμμή σύνδεσης 9"/>
            <p:cNvCxnSpPr/>
            <p:nvPr/>
          </p:nvCxnSpPr>
          <p:spPr>
            <a:xfrm flipH="1">
              <a:off x="2041329" y="1735915"/>
              <a:ext cx="0" cy="1584000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Ομάδα 99"/>
          <p:cNvGrpSpPr/>
          <p:nvPr/>
        </p:nvGrpSpPr>
        <p:grpSpPr>
          <a:xfrm>
            <a:off x="5004488" y="485569"/>
            <a:ext cx="3960000" cy="2083221"/>
            <a:chOff x="5004488" y="877547"/>
            <a:chExt cx="3960000" cy="2083221"/>
          </a:xfrm>
        </p:grpSpPr>
        <p:sp>
          <p:nvSpPr>
            <p:cNvPr id="5" name="Ορθογώνιο 4"/>
            <p:cNvSpPr/>
            <p:nvPr/>
          </p:nvSpPr>
          <p:spPr>
            <a:xfrm>
              <a:off x="5436096" y="877547"/>
              <a:ext cx="253751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Αποκλίνοντες Φακοί  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Ομάδα 6"/>
            <p:cNvGrpSpPr/>
            <p:nvPr/>
          </p:nvGrpSpPr>
          <p:grpSpPr>
            <a:xfrm>
              <a:off x="6580619" y="1359171"/>
              <a:ext cx="871701" cy="1586555"/>
              <a:chOff x="4636402" y="1579919"/>
              <a:chExt cx="871701" cy="1586555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4822585" y="1579919"/>
                <a:ext cx="418196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Τόξο 12"/>
              <p:cNvSpPr/>
              <p:nvPr/>
            </p:nvSpPr>
            <p:spPr>
              <a:xfrm>
                <a:off x="4636402" y="1579919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" name="Τόξο 13"/>
              <p:cNvSpPr/>
              <p:nvPr/>
            </p:nvSpPr>
            <p:spPr>
              <a:xfrm flipH="1">
                <a:off x="5076055" y="1582298"/>
                <a:ext cx="432048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9" name="Ευθεία γραμμή σύνδεσης 8"/>
            <p:cNvCxnSpPr/>
            <p:nvPr/>
          </p:nvCxnSpPr>
          <p:spPr>
            <a:xfrm>
              <a:off x="5004488" y="2164029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Ευθεία γραμμή σύνδεσης 10"/>
            <p:cNvCxnSpPr/>
            <p:nvPr/>
          </p:nvCxnSpPr>
          <p:spPr>
            <a:xfrm flipH="1">
              <a:off x="6958655" y="1340768"/>
              <a:ext cx="0" cy="1620000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Ορθογώνιο 24"/>
          <p:cNvSpPr/>
          <p:nvPr/>
        </p:nvSpPr>
        <p:spPr>
          <a:xfrm>
            <a:off x="107504" y="4909230"/>
            <a:ext cx="396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ακτίνες, ανεξαρτήτου φοράς,</a:t>
            </a:r>
            <a:r>
              <a:rPr lang="en-US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είναι παράλληλες με τον κύριο οπτικό άξονα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συγκλίνουν σε ένα σημείο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ονομάζεται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κύρια εστία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φακού</a:t>
            </a:r>
            <a:endParaRPr lang="el-GR" sz="1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179512" y="1164814"/>
            <a:ext cx="4172441" cy="1213746"/>
            <a:chOff x="179512" y="1916832"/>
            <a:chExt cx="4172441" cy="1213746"/>
          </a:xfrm>
        </p:grpSpPr>
        <p:cxnSp>
          <p:nvCxnSpPr>
            <p:cNvPr id="34" name="Ευθεία γραμμή σύνδεσης 33"/>
            <p:cNvCxnSpPr/>
            <p:nvPr/>
          </p:nvCxnSpPr>
          <p:spPr>
            <a:xfrm>
              <a:off x="179512" y="1916832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Ευθεία γραμμή σύνδεσης 35"/>
            <p:cNvCxnSpPr/>
            <p:nvPr/>
          </p:nvCxnSpPr>
          <p:spPr>
            <a:xfrm>
              <a:off x="2051720" y="1916832"/>
              <a:ext cx="2300233" cy="108012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Ευθεία γραμμή σύνδεσης 37"/>
            <p:cNvCxnSpPr/>
            <p:nvPr/>
          </p:nvCxnSpPr>
          <p:spPr>
            <a:xfrm>
              <a:off x="179512" y="2204864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εία γραμμή σύνδεσης 38"/>
            <p:cNvCxnSpPr/>
            <p:nvPr/>
          </p:nvCxnSpPr>
          <p:spPr>
            <a:xfrm>
              <a:off x="179512" y="2852936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Ευθεία γραμμή σύνδεσης 39"/>
            <p:cNvCxnSpPr/>
            <p:nvPr/>
          </p:nvCxnSpPr>
          <p:spPr>
            <a:xfrm>
              <a:off x="179512" y="3130577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Ευθεία γραμμή σύνδεσης 40"/>
            <p:cNvCxnSpPr/>
            <p:nvPr/>
          </p:nvCxnSpPr>
          <p:spPr>
            <a:xfrm>
              <a:off x="2051720" y="2204864"/>
              <a:ext cx="2300233" cy="576064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εία γραμμή σύνδεσης 42"/>
            <p:cNvCxnSpPr/>
            <p:nvPr/>
          </p:nvCxnSpPr>
          <p:spPr>
            <a:xfrm flipV="1">
              <a:off x="2051720" y="2060848"/>
              <a:ext cx="2300233" cy="106973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εία γραμμή σύνδεσης 44"/>
            <p:cNvCxnSpPr/>
            <p:nvPr/>
          </p:nvCxnSpPr>
          <p:spPr>
            <a:xfrm flipV="1">
              <a:off x="2051720" y="2276872"/>
              <a:ext cx="2232248" cy="576064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Ομάδα 31"/>
          <p:cNvGrpSpPr/>
          <p:nvPr/>
        </p:nvGrpSpPr>
        <p:grpSpPr>
          <a:xfrm>
            <a:off x="179512" y="3099463"/>
            <a:ext cx="3960000" cy="1596645"/>
            <a:chOff x="179512" y="1723270"/>
            <a:chExt cx="3960000" cy="1596645"/>
          </a:xfrm>
        </p:grpSpPr>
        <p:grpSp>
          <p:nvGrpSpPr>
            <p:cNvPr id="35" name="Ομάδα 34"/>
            <p:cNvGrpSpPr/>
            <p:nvPr/>
          </p:nvGrpSpPr>
          <p:grpSpPr>
            <a:xfrm>
              <a:off x="1876530" y="1723270"/>
              <a:ext cx="319206" cy="1584905"/>
              <a:chOff x="1382865" y="1864877"/>
              <a:chExt cx="319206" cy="1584905"/>
            </a:xfrm>
          </p:grpSpPr>
          <p:sp>
            <p:nvSpPr>
              <p:cNvPr id="44" name="Τόξο 43"/>
              <p:cNvSpPr/>
              <p:nvPr/>
            </p:nvSpPr>
            <p:spPr>
              <a:xfrm>
                <a:off x="1382865" y="1865606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6" name="Τόξο 45"/>
              <p:cNvSpPr/>
              <p:nvPr/>
            </p:nvSpPr>
            <p:spPr>
              <a:xfrm flipH="1">
                <a:off x="1414039" y="1864877"/>
                <a:ext cx="288032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37" name="Ευθεία γραμμή σύνδεσης 36"/>
            <p:cNvCxnSpPr/>
            <p:nvPr/>
          </p:nvCxnSpPr>
          <p:spPr>
            <a:xfrm>
              <a:off x="179512" y="2524069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Ευθεία γραμμή σύνδεσης 41"/>
            <p:cNvCxnSpPr/>
            <p:nvPr/>
          </p:nvCxnSpPr>
          <p:spPr>
            <a:xfrm flipH="1">
              <a:off x="2051720" y="1735915"/>
              <a:ext cx="0" cy="1584000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Ομάδα 64"/>
          <p:cNvGrpSpPr/>
          <p:nvPr/>
        </p:nvGrpSpPr>
        <p:grpSpPr>
          <a:xfrm flipH="1">
            <a:off x="52654" y="3293389"/>
            <a:ext cx="3867251" cy="1213747"/>
            <a:chOff x="179512" y="1916832"/>
            <a:chExt cx="3867251" cy="1213747"/>
          </a:xfrm>
        </p:grpSpPr>
        <p:cxnSp>
          <p:nvCxnSpPr>
            <p:cNvPr id="66" name="Ευθεία γραμμή σύνδεσης 65"/>
            <p:cNvCxnSpPr/>
            <p:nvPr/>
          </p:nvCxnSpPr>
          <p:spPr>
            <a:xfrm>
              <a:off x="179512" y="1916832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>
              <a:off x="2051719" y="1916832"/>
              <a:ext cx="1994603" cy="950911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Ευθεία γραμμή σύνδεσης 67"/>
            <p:cNvCxnSpPr/>
            <p:nvPr/>
          </p:nvCxnSpPr>
          <p:spPr>
            <a:xfrm>
              <a:off x="179512" y="2204864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εία γραμμή σύνδεσης 68"/>
            <p:cNvCxnSpPr/>
            <p:nvPr/>
          </p:nvCxnSpPr>
          <p:spPr>
            <a:xfrm>
              <a:off x="179512" y="2852936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Ευθεία γραμμή σύνδεσης 69"/>
            <p:cNvCxnSpPr/>
            <p:nvPr/>
          </p:nvCxnSpPr>
          <p:spPr>
            <a:xfrm>
              <a:off x="179512" y="3130577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Ευθεία γραμμή σύνδεσης 70"/>
            <p:cNvCxnSpPr/>
            <p:nvPr/>
          </p:nvCxnSpPr>
          <p:spPr>
            <a:xfrm>
              <a:off x="2051719" y="2204864"/>
              <a:ext cx="1994604" cy="492609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 flipV="1">
              <a:off x="2051719" y="2171180"/>
              <a:ext cx="1994605" cy="959399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εία γραμμή σύνδεσης 72"/>
            <p:cNvCxnSpPr/>
            <p:nvPr/>
          </p:nvCxnSpPr>
          <p:spPr>
            <a:xfrm flipV="1">
              <a:off x="2051719" y="2337825"/>
              <a:ext cx="1995044" cy="515111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Ομάδα 97"/>
          <p:cNvGrpSpPr/>
          <p:nvPr/>
        </p:nvGrpSpPr>
        <p:grpSpPr>
          <a:xfrm>
            <a:off x="5076056" y="483715"/>
            <a:ext cx="3466009" cy="2616933"/>
            <a:chOff x="5076056" y="875693"/>
            <a:chExt cx="3466009" cy="2616933"/>
          </a:xfrm>
        </p:grpSpPr>
        <p:cxnSp>
          <p:nvCxnSpPr>
            <p:cNvPr id="48" name="Ευθεία γραμμή σύνδεσης 47"/>
            <p:cNvCxnSpPr/>
            <p:nvPr/>
          </p:nvCxnSpPr>
          <p:spPr>
            <a:xfrm>
              <a:off x="5076056" y="1844824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Ευθεία γραμμή σύνδεσης 48"/>
            <p:cNvCxnSpPr/>
            <p:nvPr/>
          </p:nvCxnSpPr>
          <p:spPr>
            <a:xfrm>
              <a:off x="5076056" y="2492896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Ευθεία γραμμή σύνδεσης 53"/>
            <p:cNvCxnSpPr/>
            <p:nvPr/>
          </p:nvCxnSpPr>
          <p:spPr>
            <a:xfrm>
              <a:off x="5076056" y="1556792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Ευθεία γραμμή σύνδεσης 54"/>
            <p:cNvCxnSpPr/>
            <p:nvPr/>
          </p:nvCxnSpPr>
          <p:spPr>
            <a:xfrm>
              <a:off x="5076056" y="2770537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εία γραμμή σύνδεσης 75"/>
            <p:cNvCxnSpPr/>
            <p:nvPr/>
          </p:nvCxnSpPr>
          <p:spPr>
            <a:xfrm flipV="1">
              <a:off x="6972376" y="875693"/>
              <a:ext cx="1534452" cy="686466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Ευθεία γραμμή σύνδεσης 76"/>
            <p:cNvCxnSpPr/>
            <p:nvPr/>
          </p:nvCxnSpPr>
          <p:spPr>
            <a:xfrm flipV="1">
              <a:off x="6951501" y="1440578"/>
              <a:ext cx="1567937" cy="415129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Ευθεία γραμμή σύνδεσης 77"/>
            <p:cNvCxnSpPr/>
            <p:nvPr/>
          </p:nvCxnSpPr>
          <p:spPr>
            <a:xfrm>
              <a:off x="6952195" y="2782555"/>
              <a:ext cx="1548770" cy="710071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Ευθεία γραμμή σύνδεσης 78"/>
            <p:cNvCxnSpPr/>
            <p:nvPr/>
          </p:nvCxnSpPr>
          <p:spPr>
            <a:xfrm>
              <a:off x="6974097" y="2494523"/>
              <a:ext cx="1567968" cy="380954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Ομάδα 98"/>
          <p:cNvGrpSpPr/>
          <p:nvPr/>
        </p:nvGrpSpPr>
        <p:grpSpPr>
          <a:xfrm>
            <a:off x="5621883" y="1135826"/>
            <a:ext cx="1425091" cy="1263515"/>
            <a:chOff x="5621883" y="1527804"/>
            <a:chExt cx="1425091" cy="1263515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 flipH="1">
              <a:off x="5621883" y="1527804"/>
              <a:ext cx="1408780" cy="62583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Ευθεία γραμμή σύνδεσης 81"/>
            <p:cNvCxnSpPr/>
            <p:nvPr/>
          </p:nvCxnSpPr>
          <p:spPr>
            <a:xfrm flipH="1" flipV="1">
              <a:off x="5631338" y="2165485"/>
              <a:ext cx="1408780" cy="62583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Ευθεία γραμμή σύνδεσης 82"/>
            <p:cNvCxnSpPr/>
            <p:nvPr/>
          </p:nvCxnSpPr>
          <p:spPr>
            <a:xfrm flipH="1">
              <a:off x="5651391" y="1846730"/>
              <a:ext cx="1347687" cy="30472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Ευθεία γραμμή σύνδεσης 84"/>
            <p:cNvCxnSpPr/>
            <p:nvPr/>
          </p:nvCxnSpPr>
          <p:spPr>
            <a:xfrm flipH="1" flipV="1">
              <a:off x="5662512" y="2164030"/>
              <a:ext cx="1384462" cy="33974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Ορθογώνιο 100"/>
          <p:cNvSpPr/>
          <p:nvPr/>
        </p:nvSpPr>
        <p:spPr>
          <a:xfrm>
            <a:off x="5075616" y="4912132"/>
            <a:ext cx="396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ακτίνες, ανεξαρτήτου φοράς,</a:t>
            </a:r>
            <a:r>
              <a:rPr lang="en-US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είναι παράλληλες με τον κύριο οπτικό άξονα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αποκλίνουν από ένα σημείο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ονομάζεται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κύρια εστία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φακού</a:t>
            </a:r>
            <a:endParaRPr lang="el-GR" sz="1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2" name="Ομάδα 101"/>
          <p:cNvGrpSpPr/>
          <p:nvPr/>
        </p:nvGrpSpPr>
        <p:grpSpPr>
          <a:xfrm>
            <a:off x="4993657" y="3145214"/>
            <a:ext cx="3960000" cy="1620000"/>
            <a:chOff x="5004488" y="1340768"/>
            <a:chExt cx="3960000" cy="1620000"/>
          </a:xfrm>
        </p:grpSpPr>
        <p:grpSp>
          <p:nvGrpSpPr>
            <p:cNvPr id="104" name="Ομάδα 103"/>
            <p:cNvGrpSpPr/>
            <p:nvPr/>
          </p:nvGrpSpPr>
          <p:grpSpPr>
            <a:xfrm>
              <a:off x="6580619" y="1359171"/>
              <a:ext cx="871701" cy="1586555"/>
              <a:chOff x="4636402" y="1579919"/>
              <a:chExt cx="871701" cy="1586555"/>
            </a:xfrm>
          </p:grpSpPr>
          <p:sp>
            <p:nvSpPr>
              <p:cNvPr id="107" name="Ορθογώνιο 106"/>
              <p:cNvSpPr/>
              <p:nvPr/>
            </p:nvSpPr>
            <p:spPr>
              <a:xfrm>
                <a:off x="4822585" y="1579919"/>
                <a:ext cx="418196" cy="15841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8" name="Τόξο 107"/>
              <p:cNvSpPr/>
              <p:nvPr/>
            </p:nvSpPr>
            <p:spPr>
              <a:xfrm>
                <a:off x="4636402" y="1579919"/>
                <a:ext cx="309677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9" name="Τόξο 108"/>
              <p:cNvSpPr/>
              <p:nvPr/>
            </p:nvSpPr>
            <p:spPr>
              <a:xfrm flipH="1">
                <a:off x="5076055" y="1582298"/>
                <a:ext cx="432048" cy="1584176"/>
              </a:xfrm>
              <a:prstGeom prst="arc">
                <a:avLst>
                  <a:gd name="adj1" fmla="val 16200000"/>
                  <a:gd name="adj2" fmla="val 5374124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105" name="Ευθεία γραμμή σύνδεσης 104"/>
            <p:cNvCxnSpPr/>
            <p:nvPr/>
          </p:nvCxnSpPr>
          <p:spPr>
            <a:xfrm>
              <a:off x="5004488" y="2164029"/>
              <a:ext cx="3960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Ευθεία γραμμή σύνδεσης 105"/>
            <p:cNvCxnSpPr/>
            <p:nvPr/>
          </p:nvCxnSpPr>
          <p:spPr>
            <a:xfrm flipH="1">
              <a:off x="6958655" y="1340768"/>
              <a:ext cx="0" cy="1620000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Ομάδα 109"/>
          <p:cNvGrpSpPr/>
          <p:nvPr/>
        </p:nvGrpSpPr>
        <p:grpSpPr>
          <a:xfrm flipH="1">
            <a:off x="5354463" y="2787673"/>
            <a:ext cx="3466009" cy="2237430"/>
            <a:chOff x="5076056" y="1011029"/>
            <a:chExt cx="3466009" cy="2237430"/>
          </a:xfrm>
        </p:grpSpPr>
        <p:cxnSp>
          <p:nvCxnSpPr>
            <p:cNvPr id="111" name="Ευθεία γραμμή σύνδεσης 110"/>
            <p:cNvCxnSpPr/>
            <p:nvPr/>
          </p:nvCxnSpPr>
          <p:spPr>
            <a:xfrm>
              <a:off x="5076056" y="1844824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Ευθεία γραμμή σύνδεσης 111"/>
            <p:cNvCxnSpPr/>
            <p:nvPr/>
          </p:nvCxnSpPr>
          <p:spPr>
            <a:xfrm>
              <a:off x="5076056" y="2492896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Ευθεία γραμμή σύνδεσης 112"/>
            <p:cNvCxnSpPr/>
            <p:nvPr/>
          </p:nvCxnSpPr>
          <p:spPr>
            <a:xfrm>
              <a:off x="5076056" y="1556792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Ευθεία γραμμή σύνδεσης 113"/>
            <p:cNvCxnSpPr/>
            <p:nvPr/>
          </p:nvCxnSpPr>
          <p:spPr>
            <a:xfrm>
              <a:off x="5076056" y="2770537"/>
              <a:ext cx="187220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Ευθεία γραμμή σύνδεσης 114"/>
            <p:cNvCxnSpPr/>
            <p:nvPr/>
          </p:nvCxnSpPr>
          <p:spPr>
            <a:xfrm flipV="1">
              <a:off x="6972376" y="1011029"/>
              <a:ext cx="1161491" cy="519957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Ευθεία γραμμή σύνδεσης 115"/>
            <p:cNvCxnSpPr/>
            <p:nvPr/>
          </p:nvCxnSpPr>
          <p:spPr>
            <a:xfrm flipV="1">
              <a:off x="6951500" y="1512439"/>
              <a:ext cx="1509372" cy="343269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Ευθεία γραμμή σύνδεσης 116"/>
            <p:cNvCxnSpPr/>
            <p:nvPr/>
          </p:nvCxnSpPr>
          <p:spPr>
            <a:xfrm>
              <a:off x="6934619" y="2777451"/>
              <a:ext cx="1053044" cy="471008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Ευθεία γραμμή σύνδεσης 117"/>
            <p:cNvCxnSpPr/>
            <p:nvPr/>
          </p:nvCxnSpPr>
          <p:spPr>
            <a:xfrm>
              <a:off x="6972376" y="2527956"/>
              <a:ext cx="1569689" cy="347521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Ομάδα 118"/>
          <p:cNvGrpSpPr/>
          <p:nvPr/>
        </p:nvGrpSpPr>
        <p:grpSpPr>
          <a:xfrm flipH="1">
            <a:off x="6946103" y="3335445"/>
            <a:ext cx="1462374" cy="1229680"/>
            <a:chOff x="5621883" y="1527804"/>
            <a:chExt cx="1462374" cy="1229680"/>
          </a:xfrm>
        </p:grpSpPr>
        <p:cxnSp>
          <p:nvCxnSpPr>
            <p:cNvPr id="120" name="Ευθεία γραμμή σύνδεσης 119"/>
            <p:cNvCxnSpPr/>
            <p:nvPr/>
          </p:nvCxnSpPr>
          <p:spPr>
            <a:xfrm flipH="1">
              <a:off x="5621883" y="1527804"/>
              <a:ext cx="1408780" cy="62583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Ευθεία γραμμή σύνδεσης 120"/>
            <p:cNvCxnSpPr/>
            <p:nvPr/>
          </p:nvCxnSpPr>
          <p:spPr>
            <a:xfrm flipH="1" flipV="1">
              <a:off x="5631338" y="2165485"/>
              <a:ext cx="1433953" cy="59199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Ευθεία γραμμή σύνδεσης 121"/>
            <p:cNvCxnSpPr/>
            <p:nvPr/>
          </p:nvCxnSpPr>
          <p:spPr>
            <a:xfrm flipH="1">
              <a:off x="5651391" y="1846730"/>
              <a:ext cx="1347687" cy="30472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Ευθεία γραμμή σύνδεσης 122"/>
            <p:cNvCxnSpPr/>
            <p:nvPr/>
          </p:nvCxnSpPr>
          <p:spPr>
            <a:xfrm flipH="1" flipV="1">
              <a:off x="5662512" y="2164031"/>
              <a:ext cx="1421745" cy="305421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Ορθογώνιο 138"/>
          <p:cNvSpPr/>
          <p:nvPr/>
        </p:nvSpPr>
        <p:spPr>
          <a:xfrm>
            <a:off x="35496" y="5949280"/>
            <a:ext cx="9108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Φακός έχει </a:t>
            </a:r>
            <a:r>
              <a:rPr lang="el-GR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Κύριες Εστίες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είναι </a:t>
            </a:r>
            <a:r>
              <a:rPr lang="el-GR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συμμετρικές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ως προς το Οπτικό Κέντρο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Ορθογώνιο 139"/>
          <p:cNvSpPr/>
          <p:nvPr/>
        </p:nvSpPr>
        <p:spPr>
          <a:xfrm>
            <a:off x="25105" y="6381328"/>
            <a:ext cx="9108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απόσταση κάθε </a:t>
            </a:r>
            <a:r>
              <a:rPr lang="el-GR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Κύριας Εστίας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οπτικό κέντρο λέγεται </a:t>
            </a:r>
            <a:r>
              <a:rPr lang="el-GR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εστιακή απόσταση</a:t>
            </a:r>
            <a:r>
              <a:rPr lang="en-US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l-GR" sz="24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1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1" grpId="0"/>
      <p:bldP spid="139" grpId="0"/>
      <p:bldP spid="140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4994</TotalTime>
  <Words>1541</Words>
  <Application>Microsoft Office PowerPoint</Application>
  <PresentationFormat>Προβολή στην οθόνη (4:3)</PresentationFormat>
  <Paragraphs>215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Symbol</vt:lpstr>
      <vt:lpstr>Times New Roman</vt:lpstr>
      <vt:lpstr>Wingdings</vt:lpstr>
      <vt:lpstr>Θέμα του Office</vt:lpstr>
      <vt:lpstr>Παρουσίαση του PowerPoint</vt:lpstr>
      <vt:lpstr>ΑΚΤΙΝΙΚΗ ΟΠΤΙΚΗ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409</cp:revision>
  <dcterms:created xsi:type="dcterms:W3CDTF">2015-04-28T06:42:47Z</dcterms:created>
  <dcterms:modified xsi:type="dcterms:W3CDTF">2020-06-11T21:52:30Z</dcterms:modified>
</cp:coreProperties>
</file>